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xml" ContentType="application/vnd.openxmlformats-officedocument.presentationml.tags+xml"/>
  <Override PartName="/ppt/notesSlides/notesSlide19.xml" ContentType="application/vnd.openxmlformats-officedocument.presentationml.notesSlide+xml"/>
  <Override PartName="/ppt/tags/tag2.xml" ContentType="application/vnd.openxmlformats-officedocument.presentationml.tags+xml"/>
  <Override PartName="/ppt/notesSlides/notesSlide20.xml" ContentType="application/vnd.openxmlformats-officedocument.presentationml.notesSlide+xml"/>
  <Override PartName="/ppt/tags/tag3.xml" ContentType="application/vnd.openxmlformats-officedocument.presentationml.tags+xml"/>
  <Override PartName="/ppt/notesSlides/notesSlide21.xml" ContentType="application/vnd.openxmlformats-officedocument.presentationml.notesSlide+xml"/>
  <Override PartName="/ppt/tags/tag4.xml" ContentType="application/vnd.openxmlformats-officedocument.presentationml.tags+xml"/>
  <Override PartName="/ppt/notesSlides/notesSlide22.xml" ContentType="application/vnd.openxmlformats-officedocument.presentationml.notesSlide+xml"/>
  <Override PartName="/ppt/tags/tag5.xml" ContentType="application/vnd.openxmlformats-officedocument.presentationml.tags+xml"/>
  <Override PartName="/ppt/notesSlides/notesSlide23.xml" ContentType="application/vnd.openxmlformats-officedocument.presentationml.notesSlide+xml"/>
  <Override PartName="/ppt/tags/tag6.xml" ContentType="application/vnd.openxmlformats-officedocument.presentationml.tags+xml"/>
  <Override PartName="/ppt/notesSlides/notesSlide24.xml" ContentType="application/vnd.openxmlformats-officedocument.presentationml.notesSlide+xml"/>
  <Override PartName="/ppt/tags/tag7.xml" ContentType="application/vnd.openxmlformats-officedocument.presentationml.tags+xml"/>
  <Override PartName="/ppt/notesSlides/notesSlide25.xml" ContentType="application/vnd.openxmlformats-officedocument.presentationml.notesSlide+xml"/>
  <Override PartName="/ppt/tags/tag8.xml" ContentType="application/vnd.openxmlformats-officedocument.presentationml.tags+xml"/>
  <Override PartName="/ppt/notesSlides/notesSlide26.xml" ContentType="application/vnd.openxmlformats-officedocument.presentationml.notesSlide+xml"/>
  <Override PartName="/ppt/tags/tag9.xml" ContentType="application/vnd.openxmlformats-officedocument.presentationml.tags+xml"/>
  <Override PartName="/ppt/notesSlides/notesSlide27.xml" ContentType="application/vnd.openxmlformats-officedocument.presentationml.notesSlide+xml"/>
  <Override PartName="/ppt/tags/tag10.xml" ContentType="application/vnd.openxmlformats-officedocument.presentationml.tags+xml"/>
  <Override PartName="/ppt/notesSlides/notesSlide28.xml" ContentType="application/vnd.openxmlformats-officedocument.presentationml.notesSlide+xml"/>
  <Override PartName="/ppt/tags/tag11.xml" ContentType="application/vnd.openxmlformats-officedocument.presentationml.tags+xml"/>
  <Override PartName="/ppt/notesSlides/notesSlide29.xml" ContentType="application/vnd.openxmlformats-officedocument.presentationml.notesSlide+xml"/>
  <Override PartName="/ppt/tags/tag12.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3.xml" ContentType="application/vnd.openxmlformats-officedocument.presentationml.tags+xml"/>
  <Override PartName="/ppt/notesSlides/notesSlide32.xml" ContentType="application/vnd.openxmlformats-officedocument.presentationml.notesSlide+xml"/>
  <Override PartName="/ppt/tags/tag14.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15.xml" ContentType="application/vnd.openxmlformats-officedocument.presentationml.tags+xml"/>
  <Override PartName="/ppt/notesSlides/notesSlide35.xml" ContentType="application/vnd.openxmlformats-officedocument.presentationml.notesSlide+xml"/>
  <Override PartName="/ppt/tags/tag16.xml" ContentType="application/vnd.openxmlformats-officedocument.presentationml.tags+xml"/>
  <Override PartName="/ppt/notesSlides/notesSlide36.xml" ContentType="application/vnd.openxmlformats-officedocument.presentationml.notesSlide+xml"/>
  <Override PartName="/ppt/tags/tag17.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18.xml" ContentType="application/vnd.openxmlformats-officedocument.presentationml.tags+xml"/>
  <Override PartName="/ppt/notesSlides/notesSlide39.xml" ContentType="application/vnd.openxmlformats-officedocument.presentationml.notesSlide+xml"/>
  <Override PartName="/ppt/tags/tag19.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20.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21.xml" ContentType="application/vnd.openxmlformats-officedocument.presentationml.tags+xml"/>
  <Override PartName="/ppt/notesSlides/notesSlide44.xml" ContentType="application/vnd.openxmlformats-officedocument.presentationml.notesSlide+xml"/>
  <Override PartName="/ppt/tags/tag22.xml" ContentType="application/vnd.openxmlformats-officedocument.presentationml.tags+xml"/>
  <Override PartName="/ppt/notesSlides/notesSlide45.xml" ContentType="application/vnd.openxmlformats-officedocument.presentationml.notesSlide+xml"/>
  <Override PartName="/ppt/tags/tag23.xml" ContentType="application/vnd.openxmlformats-officedocument.presentationml.tags+xml"/>
  <Override PartName="/ppt/notesSlides/notesSlide46.xml" ContentType="application/vnd.openxmlformats-officedocument.presentationml.notesSlide+xml"/>
  <Override PartName="/ppt/tags/tag24.xml" ContentType="application/vnd.openxmlformats-officedocument.presentationml.tags+xml"/>
  <Override PartName="/ppt/notesSlides/notesSlide47.xml" ContentType="application/vnd.openxmlformats-officedocument.presentationml.notesSlide+xml"/>
  <Override PartName="/ppt/tags/tag25.xml" ContentType="application/vnd.openxmlformats-officedocument.presentationml.tags+xml"/>
  <Override PartName="/ppt/notesSlides/notesSlide48.xml" ContentType="application/vnd.openxmlformats-officedocument.presentationml.notesSlide+xml"/>
  <Override PartName="/ppt/tags/tag26.xml" ContentType="application/vnd.openxmlformats-officedocument.presentationml.tags+xml"/>
  <Override PartName="/ppt/notesSlides/notesSlide49.xml" ContentType="application/vnd.openxmlformats-officedocument.presentationml.notesSlide+xml"/>
  <Override PartName="/ppt/tags/tag27.xml" ContentType="application/vnd.openxmlformats-officedocument.presentationml.tags+xml"/>
  <Override PartName="/ppt/notesSlides/notesSlide50.xml" ContentType="application/vnd.openxmlformats-officedocument.presentationml.notesSlide+xml"/>
  <Override PartName="/ppt/tags/tag28.xml" ContentType="application/vnd.openxmlformats-officedocument.presentationml.tags+xml"/>
  <Override PartName="/ppt/notesSlides/notesSlide51.xml" ContentType="application/vnd.openxmlformats-officedocument.presentationml.notesSlide+xml"/>
  <Override PartName="/ppt/tags/tag29.xml" ContentType="application/vnd.openxmlformats-officedocument.presentationml.tags+xml"/>
  <Override PartName="/ppt/notesSlides/notesSlide52.xml" ContentType="application/vnd.openxmlformats-officedocument.presentationml.notesSlide+xml"/>
  <Override PartName="/ppt/tags/tag30.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65" r:id="rId3"/>
    <p:sldMasterId id="2147483677" r:id="rId4"/>
    <p:sldMasterId id="2147483687" r:id="rId5"/>
  </p:sldMasterIdLst>
  <p:notesMasterIdLst>
    <p:notesMasterId r:id="rId61"/>
  </p:notesMasterIdLst>
  <p:sldIdLst>
    <p:sldId id="290" r:id="rId6"/>
    <p:sldId id="289" r:id="rId7"/>
    <p:sldId id="281" r:id="rId8"/>
    <p:sldId id="326" r:id="rId9"/>
    <p:sldId id="319" r:id="rId10"/>
    <p:sldId id="291" r:id="rId11"/>
    <p:sldId id="328" r:id="rId12"/>
    <p:sldId id="338" r:id="rId13"/>
    <p:sldId id="339" r:id="rId14"/>
    <p:sldId id="332" r:id="rId15"/>
    <p:sldId id="333" r:id="rId16"/>
    <p:sldId id="334" r:id="rId17"/>
    <p:sldId id="346" r:id="rId18"/>
    <p:sldId id="336" r:id="rId19"/>
    <p:sldId id="347" r:id="rId20"/>
    <p:sldId id="341" r:id="rId21"/>
    <p:sldId id="349" r:id="rId22"/>
    <p:sldId id="348" r:id="rId23"/>
    <p:sldId id="381" r:id="rId24"/>
    <p:sldId id="388" r:id="rId25"/>
    <p:sldId id="390" r:id="rId26"/>
    <p:sldId id="389" r:id="rId27"/>
    <p:sldId id="391" r:id="rId28"/>
    <p:sldId id="455" r:id="rId29"/>
    <p:sldId id="395" r:id="rId30"/>
    <p:sldId id="392" r:id="rId31"/>
    <p:sldId id="393" r:id="rId32"/>
    <p:sldId id="399" r:id="rId33"/>
    <p:sldId id="401" r:id="rId34"/>
    <p:sldId id="400" r:id="rId35"/>
    <p:sldId id="403" r:id="rId36"/>
    <p:sldId id="408" r:id="rId37"/>
    <p:sldId id="439" r:id="rId38"/>
    <p:sldId id="440" r:id="rId39"/>
    <p:sldId id="396" r:id="rId40"/>
    <p:sldId id="441" r:id="rId41"/>
    <p:sldId id="442" r:id="rId42"/>
    <p:sldId id="443" r:id="rId43"/>
    <p:sldId id="383" r:id="rId44"/>
    <p:sldId id="446" r:id="rId45"/>
    <p:sldId id="448" r:id="rId46"/>
    <p:sldId id="385" r:id="rId47"/>
    <p:sldId id="452" r:id="rId48"/>
    <p:sldId id="402" r:id="rId49"/>
    <p:sldId id="456" r:id="rId50"/>
    <p:sldId id="457" r:id="rId51"/>
    <p:sldId id="458" r:id="rId52"/>
    <p:sldId id="459" r:id="rId53"/>
    <p:sldId id="460" r:id="rId54"/>
    <p:sldId id="461" r:id="rId55"/>
    <p:sldId id="463" r:id="rId56"/>
    <p:sldId id="464" r:id="rId57"/>
    <p:sldId id="465" r:id="rId58"/>
    <p:sldId id="466" r:id="rId59"/>
    <p:sldId id="274" r:id="rId6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p15:clr>
            <a:srgbClr val="A4A3A4"/>
          </p15:clr>
        </p15:guide>
        <p15:guide id="2" pos="3794">
          <p15:clr>
            <a:srgbClr val="A4A3A4"/>
          </p15:clr>
        </p15:guide>
        <p15:guide id="3" pos="1088">
          <p15:clr>
            <a:srgbClr val="A4A3A4"/>
          </p15:clr>
        </p15:guide>
        <p15:guide id="4" pos="5526">
          <p15:clr>
            <a:srgbClr val="A4A3A4"/>
          </p15:clr>
        </p15:guide>
        <p15:guide id="5" pos="7001">
          <p15:clr>
            <a:srgbClr val="A4A3A4"/>
          </p15:clr>
        </p15:guide>
        <p15:guide id="6" orient="horz" pos="1411">
          <p15:clr>
            <a:srgbClr val="A4A3A4"/>
          </p15:clr>
        </p15:guide>
        <p15:guide id="7" orient="horz" pos="2602">
          <p15:clr>
            <a:srgbClr val="A4A3A4"/>
          </p15:clr>
        </p15:guide>
        <p15:guide id="8" pos="299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微软用户" initials="微软用户" lastIdx="1" clrIdx="0"/>
  <p:cmAuthor id="1"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1"/>
    <a:srgbClr val="3A3A3A"/>
    <a:srgbClr val="FFC000"/>
    <a:srgbClr val="FAFAFA"/>
    <a:srgbClr val="F0B700"/>
    <a:srgbClr val="E2AC00"/>
    <a:srgbClr val="B08600"/>
    <a:srgbClr val="F6BB00"/>
    <a:srgbClr val="E1E1E1"/>
    <a:srgbClr val="E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21" autoAdjust="0"/>
    <p:restoredTop sz="97703" autoAdjust="0"/>
  </p:normalViewPr>
  <p:slideViewPr>
    <p:cSldViewPr snapToGrid="0" showGuides="1">
      <p:cViewPr>
        <p:scale>
          <a:sx n="75" d="100"/>
          <a:sy n="75" d="100"/>
        </p:scale>
        <p:origin x="2082" y="984"/>
      </p:cViewPr>
      <p:guideLst>
        <p:guide orient="horz" pos="3024"/>
        <p:guide pos="3794"/>
        <p:guide pos="1088"/>
        <p:guide pos="5526"/>
        <p:guide pos="7001"/>
        <p:guide orient="horz" pos="1411"/>
        <p:guide orient="horz" pos="2602"/>
        <p:guide pos="2994"/>
      </p:guideLst>
    </p:cSldViewPr>
  </p:slideViewPr>
  <p:outlineViewPr>
    <p:cViewPr>
      <p:scale>
        <a:sx n="33" d="100"/>
        <a:sy n="33" d="100"/>
      </p:scale>
      <p:origin x="0" y="-1530"/>
    </p:cViewPr>
  </p:outlin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D470F4-B71D-48E3-8849-D94058D0B438}" type="datetimeFigureOut">
              <a:rPr lang="zh-CN" altLang="en-US" smtClean="0"/>
              <a:t>2018/1/26 Friday</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4BDDFF-9C74-45EE-AD90-2B14BDC1031C}" type="slidenum">
              <a:rPr lang="zh-CN" altLang="en-US" smtClean="0"/>
              <a:t>‹#›</a:t>
            </a:fld>
            <a:endParaRPr lang="zh-CN" altLang="en-US"/>
          </a:p>
        </p:txBody>
      </p:sp>
    </p:spTree>
    <p:extLst>
      <p:ext uri="{BB962C8B-B14F-4D97-AF65-F5344CB8AC3E}">
        <p14:creationId xmlns:p14="http://schemas.microsoft.com/office/powerpoint/2010/main" val="2799061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a:t>
            </a:fld>
            <a:endParaRPr lang="zh-CN" altLang="en-US"/>
          </a:p>
        </p:txBody>
      </p:sp>
    </p:spTree>
    <p:extLst>
      <p:ext uri="{BB962C8B-B14F-4D97-AF65-F5344CB8AC3E}">
        <p14:creationId xmlns:p14="http://schemas.microsoft.com/office/powerpoint/2010/main" val="2437777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11</a:t>
            </a:fld>
            <a:endParaRPr lang="zh-CN" altLang="en-US"/>
          </a:p>
        </p:txBody>
      </p:sp>
    </p:spTree>
    <p:extLst>
      <p:ext uri="{BB962C8B-B14F-4D97-AF65-F5344CB8AC3E}">
        <p14:creationId xmlns:p14="http://schemas.microsoft.com/office/powerpoint/2010/main" val="3744186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12</a:t>
            </a:fld>
            <a:endParaRPr lang="zh-CN" altLang="en-US"/>
          </a:p>
        </p:txBody>
      </p:sp>
    </p:spTree>
    <p:extLst>
      <p:ext uri="{BB962C8B-B14F-4D97-AF65-F5344CB8AC3E}">
        <p14:creationId xmlns:p14="http://schemas.microsoft.com/office/powerpoint/2010/main" val="1117564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13</a:t>
            </a:fld>
            <a:endParaRPr lang="zh-CN" altLang="en-US"/>
          </a:p>
        </p:txBody>
      </p:sp>
    </p:spTree>
    <p:extLst>
      <p:ext uri="{BB962C8B-B14F-4D97-AF65-F5344CB8AC3E}">
        <p14:creationId xmlns:p14="http://schemas.microsoft.com/office/powerpoint/2010/main" val="648322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14</a:t>
            </a:fld>
            <a:endParaRPr lang="zh-CN" altLang="en-US"/>
          </a:p>
        </p:txBody>
      </p:sp>
    </p:spTree>
    <p:extLst>
      <p:ext uri="{BB962C8B-B14F-4D97-AF65-F5344CB8AC3E}">
        <p14:creationId xmlns:p14="http://schemas.microsoft.com/office/powerpoint/2010/main" val="1199223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15</a:t>
            </a:fld>
            <a:endParaRPr lang="zh-CN" altLang="en-US"/>
          </a:p>
        </p:txBody>
      </p:sp>
    </p:spTree>
    <p:extLst>
      <p:ext uri="{BB962C8B-B14F-4D97-AF65-F5344CB8AC3E}">
        <p14:creationId xmlns:p14="http://schemas.microsoft.com/office/powerpoint/2010/main" val="1165109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16</a:t>
            </a:fld>
            <a:endParaRPr lang="zh-CN" altLang="en-US"/>
          </a:p>
        </p:txBody>
      </p:sp>
    </p:spTree>
    <p:extLst>
      <p:ext uri="{BB962C8B-B14F-4D97-AF65-F5344CB8AC3E}">
        <p14:creationId xmlns:p14="http://schemas.microsoft.com/office/powerpoint/2010/main" val="984225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17</a:t>
            </a:fld>
            <a:endParaRPr lang="zh-CN" altLang="en-US"/>
          </a:p>
        </p:txBody>
      </p:sp>
    </p:spTree>
    <p:extLst>
      <p:ext uri="{BB962C8B-B14F-4D97-AF65-F5344CB8AC3E}">
        <p14:creationId xmlns:p14="http://schemas.microsoft.com/office/powerpoint/2010/main" val="754700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r>
              <a:rPr lang="zh-CN" altLang="en-US" dirty="0">
                <a:sym typeface="+mn-ea"/>
              </a:rPr>
              <a:t>其它行业　主要用途：环境保温与中央空调；常用设备：导热油炉、蒸汽锅炉、中央空调、热风机等；</a:t>
            </a:r>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18</a:t>
            </a:fld>
            <a:endParaRPr lang="zh-CN" altLang="en-US"/>
          </a:p>
        </p:txBody>
      </p:sp>
    </p:spTree>
    <p:extLst>
      <p:ext uri="{BB962C8B-B14F-4D97-AF65-F5344CB8AC3E}">
        <p14:creationId xmlns:p14="http://schemas.microsoft.com/office/powerpoint/2010/main" val="2879638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19</a:t>
            </a:fld>
            <a:endParaRPr lang="zh-CN" altLang="en-US"/>
          </a:p>
        </p:txBody>
      </p:sp>
    </p:spTree>
    <p:extLst>
      <p:ext uri="{BB962C8B-B14F-4D97-AF65-F5344CB8AC3E}">
        <p14:creationId xmlns:p14="http://schemas.microsoft.com/office/powerpoint/2010/main" val="1505671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27577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2</a:t>
            </a:fld>
            <a:endParaRPr lang="zh-CN" altLang="en-US"/>
          </a:p>
        </p:txBody>
      </p:sp>
    </p:spTree>
    <p:extLst>
      <p:ext uri="{BB962C8B-B14F-4D97-AF65-F5344CB8AC3E}">
        <p14:creationId xmlns:p14="http://schemas.microsoft.com/office/powerpoint/2010/main" val="7983384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2858839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20728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609082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770186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793171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466925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603609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zh-CN" dirty="0"/>
              <a:t>张新磊 </a:t>
            </a:r>
            <a:r>
              <a:rPr lang="en-US" altLang="zh-CN" dirty="0"/>
              <a:t>2018.01.01</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5289801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282420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b="1">
                <a:solidFill>
                  <a:srgbClr val="2A2A2A"/>
                </a:solidFill>
                <a:latin typeface="新宋体" panose="02010609030101010101" charset="-122"/>
                <a:ea typeface="新宋体" panose="02010609030101010101" charset="-122"/>
                <a:cs typeface="新宋体" panose="02010609030101010101" charset="-122"/>
                <a:sym typeface="+mn-ea"/>
              </a:rPr>
              <a:t>检验合格的燃气管道和设备超过六个月未通气使用时，应由当地燃气供应单位进行复验，复验合格后，方可通气使用</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21160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3</a:t>
            </a:fld>
            <a:endParaRPr lang="zh-CN" altLang="en-US"/>
          </a:p>
        </p:txBody>
      </p:sp>
    </p:spTree>
    <p:extLst>
      <p:ext uri="{BB962C8B-B14F-4D97-AF65-F5344CB8AC3E}">
        <p14:creationId xmlns:p14="http://schemas.microsoft.com/office/powerpoint/2010/main" val="3977823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9076943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32</a:t>
            </a:fld>
            <a:endParaRPr lang="zh-CN" altLang="en-US"/>
          </a:p>
        </p:txBody>
      </p:sp>
    </p:spTree>
    <p:extLst>
      <p:ext uri="{BB962C8B-B14F-4D97-AF65-F5344CB8AC3E}">
        <p14:creationId xmlns:p14="http://schemas.microsoft.com/office/powerpoint/2010/main" val="8829275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33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250085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9414309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35</a:t>
            </a:fld>
            <a:endParaRPr lang="zh-CN" altLang="en-US"/>
          </a:p>
        </p:txBody>
      </p:sp>
    </p:spTree>
    <p:extLst>
      <p:ext uri="{BB962C8B-B14F-4D97-AF65-F5344CB8AC3E}">
        <p14:creationId xmlns:p14="http://schemas.microsoft.com/office/powerpoint/2010/main" val="28670907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36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610587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37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0787571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38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637195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39</a:t>
            </a:fld>
            <a:endParaRPr lang="zh-CN" altLang="en-US"/>
          </a:p>
        </p:txBody>
      </p:sp>
    </p:spTree>
    <p:extLst>
      <p:ext uri="{BB962C8B-B14F-4D97-AF65-F5344CB8AC3E}">
        <p14:creationId xmlns:p14="http://schemas.microsoft.com/office/powerpoint/2010/main" val="8189644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40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991784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5</a:t>
            </a:fld>
            <a:endParaRPr lang="zh-CN" altLang="en-US"/>
          </a:p>
        </p:txBody>
      </p:sp>
    </p:spTree>
    <p:extLst>
      <p:ext uri="{BB962C8B-B14F-4D97-AF65-F5344CB8AC3E}">
        <p14:creationId xmlns:p14="http://schemas.microsoft.com/office/powerpoint/2010/main" val="41435420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41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044877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42</a:t>
            </a:fld>
            <a:endParaRPr lang="zh-CN" altLang="en-US"/>
          </a:p>
        </p:txBody>
      </p:sp>
    </p:spTree>
    <p:extLst>
      <p:ext uri="{BB962C8B-B14F-4D97-AF65-F5344CB8AC3E}">
        <p14:creationId xmlns:p14="http://schemas.microsoft.com/office/powerpoint/2010/main" val="1239958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43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839931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44</a:t>
            </a:fld>
            <a:endParaRPr lang="zh-CN" altLang="en-US"/>
          </a:p>
        </p:txBody>
      </p:sp>
    </p:spTree>
    <p:extLst>
      <p:ext uri="{BB962C8B-B14F-4D97-AF65-F5344CB8AC3E}">
        <p14:creationId xmlns:p14="http://schemas.microsoft.com/office/powerpoint/2010/main" val="28128317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45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754395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46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59258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47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682917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48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541533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49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0031630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50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863430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6</a:t>
            </a:fld>
            <a:endParaRPr lang="zh-CN" altLang="en-US"/>
          </a:p>
        </p:txBody>
      </p:sp>
    </p:spTree>
    <p:extLst>
      <p:ext uri="{BB962C8B-B14F-4D97-AF65-F5344CB8AC3E}">
        <p14:creationId xmlns:p14="http://schemas.microsoft.com/office/powerpoint/2010/main" val="19426370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zh-CN" dirty="0">
                <a:sym typeface="+mn-ea"/>
              </a:rPr>
              <a:t>张新磊 </a:t>
            </a:r>
            <a:r>
              <a:rPr lang="en-US" altLang="zh-CN" dirty="0">
                <a:sym typeface="+mn-ea"/>
              </a:rPr>
              <a:t>2018.01.01</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51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880158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52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9325123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53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559342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163844F-78E9-4D63-AFCB-A6AAEEE4EFA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54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4254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smtClean="0"/>
          </a:p>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55</a:t>
            </a:fld>
            <a:endParaRPr lang="zh-CN" altLang="en-US"/>
          </a:p>
        </p:txBody>
      </p:sp>
    </p:spTree>
    <p:extLst>
      <p:ext uri="{BB962C8B-B14F-4D97-AF65-F5344CB8AC3E}">
        <p14:creationId xmlns:p14="http://schemas.microsoft.com/office/powerpoint/2010/main" val="1158462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7</a:t>
            </a:fld>
            <a:endParaRPr lang="zh-CN" altLang="en-US"/>
          </a:p>
        </p:txBody>
      </p:sp>
    </p:spTree>
    <p:extLst>
      <p:ext uri="{BB962C8B-B14F-4D97-AF65-F5344CB8AC3E}">
        <p14:creationId xmlns:p14="http://schemas.microsoft.com/office/powerpoint/2010/main" val="452055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8</a:t>
            </a:fld>
            <a:endParaRPr lang="zh-CN" altLang="en-US"/>
          </a:p>
        </p:txBody>
      </p:sp>
    </p:spTree>
    <p:extLst>
      <p:ext uri="{BB962C8B-B14F-4D97-AF65-F5344CB8AC3E}">
        <p14:creationId xmlns:p14="http://schemas.microsoft.com/office/powerpoint/2010/main" val="389137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9</a:t>
            </a:fld>
            <a:endParaRPr lang="zh-CN" altLang="en-US"/>
          </a:p>
        </p:txBody>
      </p:sp>
    </p:spTree>
    <p:extLst>
      <p:ext uri="{BB962C8B-B14F-4D97-AF65-F5344CB8AC3E}">
        <p14:creationId xmlns:p14="http://schemas.microsoft.com/office/powerpoint/2010/main" val="1900884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10</a:t>
            </a:fld>
            <a:endParaRPr lang="zh-CN" altLang="en-US"/>
          </a:p>
        </p:txBody>
      </p:sp>
    </p:spTree>
    <p:extLst>
      <p:ext uri="{BB962C8B-B14F-4D97-AF65-F5344CB8AC3E}">
        <p14:creationId xmlns:p14="http://schemas.microsoft.com/office/powerpoint/2010/main" val="3616574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2018/1/26 Friday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2018/1/26 Friday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2018/1/26 Friday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t>2018/1/26 Friday</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t>‹#›</a:t>
            </a:fld>
            <a:endParaRPr lang="zh-CN" alt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defRPr/>
            </a:lvl1pPr>
          </a:lstStyle>
          <a:p>
            <a:pPr>
              <a:defRPr/>
            </a:pPr>
            <a:fld id="{EFBFC0CD-9B5B-443D-94FA-D5AC9BF8B29D}" type="datetimeFigureOut">
              <a:rPr lang="zh-CN" altLang="en-US"/>
              <a:t>2018/1/26 Friday</a:t>
            </a:fld>
            <a:endParaRPr lang="zh-CN" altLang="en-US"/>
          </a:p>
        </p:txBody>
      </p:sp>
      <p:sp>
        <p:nvSpPr>
          <p:cNvPr id="5" name="页脚占位符 4"/>
          <p:cNvSpPr>
            <a:spLocks noGrp="1" noChangeArrowheads="1"/>
          </p:cNvSpPr>
          <p:nvPr>
            <p:ph type="ftr" sz="quarter" idx="11"/>
          </p:nvPr>
        </p:nvSpPr>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p:txBody>
          <a:bodyPr/>
          <a:lstStyle>
            <a:lvl1pPr>
              <a:defRPr/>
            </a:lvl1pPr>
          </a:lstStyle>
          <a:p>
            <a:pPr>
              <a:defRPr/>
            </a:pPr>
            <a:fld id="{3134243F-CF91-497E-9174-97893AFE067D}" type="slidenum">
              <a:rPr lang="zh-CN" altLang="en-US"/>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26F8C5D0-BB9B-4EF1-AE00-7649E74D8E2C}" type="datetimeFigureOut">
              <a:rPr lang="zh-CN" altLang="en-US" smtClean="0"/>
              <a:t>2018/1/26 Friday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4EB16F-37DE-4553-B266-7437A5A1206E}"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6F8C5D0-BB9B-4EF1-AE00-7649E74D8E2C}" type="datetimeFigureOut">
              <a:rPr lang="zh-CN" altLang="en-US" smtClean="0"/>
              <a:t>2018/1/26 Friday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4EB16F-37DE-4553-B266-7437A5A1206E}"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26F8C5D0-BB9B-4EF1-AE00-7649E74D8E2C}" type="datetimeFigureOut">
              <a:rPr lang="zh-CN" altLang="en-US" smtClean="0"/>
              <a:t>2018/1/26 Friday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4EB16F-37DE-4553-B266-7437A5A1206E}"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26F8C5D0-BB9B-4EF1-AE00-7649E74D8E2C}" type="datetimeFigureOut">
              <a:rPr lang="zh-CN" altLang="en-US" smtClean="0"/>
              <a:t>2018/1/26 Friday</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4EB16F-37DE-4553-B266-7437A5A1206E}"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2018/1/26 Friday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26F8C5D0-BB9B-4EF1-AE00-7649E74D8E2C}" type="datetimeFigureOut">
              <a:rPr lang="zh-CN" altLang="en-US" smtClean="0"/>
              <a:t>2018/1/26 Friday</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24EB16F-37DE-4553-B266-7437A5A1206E}"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6F8C5D0-BB9B-4EF1-AE00-7649E74D8E2C}" type="datetimeFigureOut">
              <a:rPr lang="zh-CN" altLang="en-US" smtClean="0"/>
              <a:t>2018/1/26 Friday</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24EB16F-37DE-4553-B266-7437A5A1206E}"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6F8C5D0-BB9B-4EF1-AE00-7649E74D8E2C}" type="datetimeFigureOut">
              <a:rPr lang="zh-CN" altLang="en-US" smtClean="0"/>
              <a:t>2018/1/26 Friday</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24EB16F-37DE-4553-B266-7437A5A1206E}"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6F8C5D0-BB9B-4EF1-AE00-7649E74D8E2C}" type="datetimeFigureOut">
              <a:rPr lang="zh-CN" altLang="en-US" smtClean="0"/>
              <a:t>2018/1/26 Friday</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4EB16F-37DE-4553-B266-7437A5A1206E}"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6F8C5D0-BB9B-4EF1-AE00-7649E74D8E2C}" type="datetimeFigureOut">
              <a:rPr lang="zh-CN" altLang="en-US" smtClean="0"/>
              <a:t>2018/1/26 Friday</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4EB16F-37DE-4553-B266-7437A5A1206E}"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6F8C5D0-BB9B-4EF1-AE00-7649E74D8E2C}" type="datetimeFigureOut">
              <a:rPr lang="zh-CN" altLang="en-US" smtClean="0"/>
              <a:t>2018/1/26 Friday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4EB16F-37DE-4553-B266-7437A5A1206E}"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6F8C5D0-BB9B-4EF1-AE00-7649E74D8E2C}" type="datetimeFigureOut">
              <a:rPr lang="zh-CN" altLang="en-US" smtClean="0"/>
              <a:t>2018/1/26 Friday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4EB16F-37DE-4553-B266-7437A5A1206E}"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transition advClick="0" advTm="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cSld>
  <p:clrMapOvr>
    <a:masterClrMapping/>
  </p:clrMapOvr>
  <p:transition advClick="0" advTm="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cSld>
  <p:clrMapOvr>
    <a:masterClrMapping/>
  </p:clrMapOvr>
  <p:transition advClick="0" advTm="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2018/1/26 Friday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p:transition advClick="0" advTm="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advClick="0" advTm="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cSld>
  <p:clrMapOvr>
    <a:masterClrMapping/>
  </p:clrMapOvr>
  <p:transition advClick="0" advTm="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5"/>
            <a:ext cx="7315200" cy="566740"/>
          </a:xfrm>
          <a:prstGeom prst="rect">
            <a:avLst/>
          </a:prstGeom>
        </p:spPr>
        <p:txBody>
          <a:bodyPr lIns="72545" tIns="36273" rIns="72545" bIns="36273" anchor="b"/>
          <a:lstStyle>
            <a:lvl1pPr algn="l">
              <a:defRPr sz="2535"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717" y="612775"/>
            <a:ext cx="7315200" cy="4114800"/>
          </a:xfrm>
          <a:prstGeom prst="rect">
            <a:avLst/>
          </a:prstGeom>
        </p:spPr>
        <p:txBody>
          <a:bodyPr lIns="72545" tIns="36273" rIns="72545" bIns="36273"/>
          <a:lstStyle>
            <a:lvl1pPr marL="0" indent="0">
              <a:buNone/>
              <a:defRPr sz="3865"/>
            </a:lvl1pPr>
            <a:lvl2pPr marL="565785" indent="0">
              <a:buNone/>
              <a:defRPr sz="3465"/>
            </a:lvl2pPr>
            <a:lvl3pPr marL="1130935" indent="0">
              <a:buNone/>
              <a:defRPr sz="2935"/>
            </a:lvl3pPr>
            <a:lvl4pPr marL="1696085" indent="0">
              <a:buNone/>
              <a:defRPr sz="2535"/>
            </a:lvl4pPr>
            <a:lvl5pPr marL="2261235" indent="0">
              <a:buNone/>
              <a:defRPr sz="2535"/>
            </a:lvl5pPr>
            <a:lvl6pPr marL="2827020" indent="0">
              <a:buNone/>
              <a:defRPr sz="2535"/>
            </a:lvl6pPr>
            <a:lvl7pPr marL="3392805" indent="0">
              <a:buNone/>
              <a:defRPr sz="2535"/>
            </a:lvl7pPr>
            <a:lvl8pPr marL="3957320" indent="0">
              <a:buNone/>
              <a:defRPr sz="2535"/>
            </a:lvl8pPr>
            <a:lvl9pPr marL="4523105" indent="0">
              <a:buNone/>
              <a:defRPr sz="2535"/>
            </a:lvl9pPr>
          </a:lstStyle>
          <a:p>
            <a:pPr marL="0" marR="0" lvl="0" indent="0" algn="l" defTabSz="914400" rtl="0" eaLnBrk="0" fontAlgn="ctr" latinLnBrk="0" hangingPunct="0">
              <a:lnSpc>
                <a:spcPct val="120000"/>
              </a:lnSpc>
              <a:spcBef>
                <a:spcPct val="20000"/>
              </a:spcBef>
              <a:spcAft>
                <a:spcPct val="0"/>
              </a:spcAft>
              <a:buClr>
                <a:schemeClr val="accent1"/>
              </a:buClr>
              <a:buSzPct val="60000"/>
              <a:buFont typeface="Wingdings" panose="05000000000000000000" pitchFamily="2" charset="2"/>
              <a:buNone/>
              <a:defRPr/>
            </a:pPr>
            <a:endParaRPr kumimoji="0" lang="zh-CN" altLang="en-US" sz="2900" b="1"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89717" y="5367345"/>
            <a:ext cx="7315200" cy="804860"/>
          </a:xfrm>
          <a:prstGeom prst="rect">
            <a:avLst/>
          </a:prstGeom>
        </p:spPr>
        <p:txBody>
          <a:bodyPr lIns="72545" tIns="36273" rIns="72545" bIns="36273"/>
          <a:lstStyle>
            <a:lvl1pPr marL="0" indent="0">
              <a:buNone/>
              <a:defRPr sz="1735"/>
            </a:lvl1pPr>
            <a:lvl2pPr marL="565785" indent="0">
              <a:buNone/>
              <a:defRPr sz="1465"/>
            </a:lvl2pPr>
            <a:lvl3pPr marL="1130935" indent="0">
              <a:buNone/>
              <a:defRPr sz="1335"/>
            </a:lvl3pPr>
            <a:lvl4pPr marL="1696085" indent="0">
              <a:buNone/>
              <a:defRPr sz="1065"/>
            </a:lvl4pPr>
            <a:lvl5pPr marL="2261235" indent="0">
              <a:buNone/>
              <a:defRPr sz="1065"/>
            </a:lvl5pPr>
            <a:lvl6pPr marL="2827020" indent="0">
              <a:buNone/>
              <a:defRPr sz="1065"/>
            </a:lvl6pPr>
            <a:lvl7pPr marL="3392805" indent="0">
              <a:buNone/>
              <a:defRPr sz="1065"/>
            </a:lvl7pPr>
            <a:lvl8pPr marL="3957320" indent="0">
              <a:buNone/>
              <a:defRPr sz="1065"/>
            </a:lvl8pPr>
            <a:lvl9pPr marL="4523105" indent="0">
              <a:buNone/>
              <a:defRPr sz="1065"/>
            </a:lvl9pPr>
          </a:lstStyle>
          <a:p>
            <a:pPr lvl="0"/>
            <a:r>
              <a:rPr lang="zh-CN" altLang="en-US" smtClean="0"/>
              <a:t>单击此处编辑母版文本样式</a:t>
            </a:r>
          </a:p>
        </p:txBody>
      </p:sp>
    </p:spTree>
  </p:cSld>
  <p:clrMapOvr>
    <a:masterClrMapping/>
  </p:clrMapOvr>
  <p:transition advClick="0" advTm="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4895" y="116419"/>
            <a:ext cx="10942228" cy="648607"/>
          </a:xfrm>
          <a:prstGeom prst="rect">
            <a:avLst/>
          </a:prstGeom>
        </p:spPr>
        <p:txBody>
          <a:bodyPr lIns="72545" tIns="36273" rIns="72545" bIns="36273"/>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4895" y="981227"/>
            <a:ext cx="10942228" cy="5373309"/>
          </a:xfrm>
          <a:prstGeom prst="rect">
            <a:avLst/>
          </a:prstGeom>
        </p:spPr>
        <p:txBody>
          <a:bodyPr vert="eaVert" lIns="72545" tIns="36273" rIns="72545" bIns="36273"/>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advClick="0" advTm="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2851" y="115896"/>
            <a:ext cx="2734733" cy="6238875"/>
          </a:xfrm>
          <a:prstGeom prst="rect">
            <a:avLst/>
          </a:prstGeom>
        </p:spPr>
        <p:txBody>
          <a:bodyPr vert="eaVert" lIns="72545" tIns="36273" rIns="72545" bIns="36273"/>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4424" y="115896"/>
            <a:ext cx="8005233" cy="6238875"/>
          </a:xfrm>
          <a:prstGeom prst="rect">
            <a:avLst/>
          </a:prstGeom>
        </p:spPr>
        <p:txBody>
          <a:bodyPr vert="eaVert" lIns="72545" tIns="36273" rIns="72545" bIns="36273"/>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advClick="0" advTm="0"/>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p:spPr>
        <p:txBody>
          <a:bodyPr anchor="b"/>
          <a:lstStyle>
            <a:lvl1pPr algn="ctr">
              <a:defRPr sz="5975"/>
            </a:lvl1pPr>
          </a:lstStyle>
          <a:p>
            <a:r>
              <a:rPr lang="zh-CN" altLang="en-US"/>
              <a:t>单击此处编辑母版标题样式</a:t>
            </a:r>
          </a:p>
        </p:txBody>
      </p:sp>
      <p:sp>
        <p:nvSpPr>
          <p:cNvPr id="3" name="副标题 2"/>
          <p:cNvSpPr>
            <a:spLocks noGrp="1"/>
          </p:cNvSpPr>
          <p:nvPr>
            <p:ph type="subTitle" idx="1"/>
          </p:nvPr>
        </p:nvSpPr>
        <p:spPr>
          <a:xfrm>
            <a:off x="1524001" y="3602037"/>
            <a:ext cx="9144000" cy="1655762"/>
          </a:xfrm>
        </p:spPr>
        <p:txBody>
          <a:bodyPr/>
          <a:lstStyle>
            <a:lvl1pPr marL="0" indent="0" algn="ctr">
              <a:buNone/>
              <a:defRPr sz="2390"/>
            </a:lvl1pPr>
            <a:lvl2pPr marL="455295" indent="0" algn="ctr">
              <a:buNone/>
              <a:defRPr sz="1990"/>
            </a:lvl2pPr>
            <a:lvl3pPr marL="909955" indent="0" algn="ctr">
              <a:buNone/>
              <a:defRPr sz="1795"/>
            </a:lvl3pPr>
            <a:lvl4pPr marL="1365250" indent="0" algn="ctr">
              <a:buNone/>
              <a:defRPr sz="1590"/>
            </a:lvl4pPr>
            <a:lvl5pPr marL="1820545" indent="0" algn="ctr">
              <a:buNone/>
              <a:defRPr sz="1590"/>
            </a:lvl5pPr>
            <a:lvl6pPr marL="2275840" indent="0" algn="ctr">
              <a:buNone/>
              <a:defRPr sz="1590"/>
            </a:lvl6pPr>
            <a:lvl7pPr marL="2731135" indent="0" algn="ctr">
              <a:buNone/>
              <a:defRPr sz="1590"/>
            </a:lvl7pPr>
            <a:lvl8pPr marL="3185795" indent="0" algn="ctr">
              <a:buNone/>
              <a:defRPr sz="1590"/>
            </a:lvl8pPr>
            <a:lvl9pPr marL="3641090" indent="0" algn="ctr">
              <a:buNone/>
              <a:defRPr sz="159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A0A2557-5DA4-40C4-8DBF-C7B4513B741E}" type="datetimeFigureOut">
              <a:rPr lang="zh-CN" altLang="en-US" smtClean="0">
                <a:solidFill>
                  <a:prstClr val="black">
                    <a:tint val="75000"/>
                  </a:prstClr>
                </a:solidFill>
              </a:rPr>
              <a:t>2018/1/26 Friday</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020CBC6-200E-4BCD-8142-823AEF223ED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49C1112-3EE8-4B81-A89B-06DA2F5B8381}" type="datetimeFigureOut">
              <a:rPr lang="zh-CN" altLang="en-US" smtClean="0"/>
              <a:t>2018/1/26 Friday</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C0A2368-7C21-4162-9503-66FBA760C67A}"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BC56423-C432-45E6-89A1-31D5D84238BE}" type="datetimeFigureOut">
              <a:rPr lang="zh-CN" altLang="en-US" smtClean="0"/>
              <a:t>2018/1/26 Friday</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6BC56423-C432-45E6-89A1-31D5D84238BE}" type="datetimeFigureOut">
              <a:rPr lang="zh-CN" altLang="en-US" smtClean="0"/>
              <a:t>2018/1/26 Friday</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BC56423-C432-45E6-89A1-31D5D84238BE}" type="datetimeFigureOut">
              <a:rPr lang="zh-CN" altLang="en-US" smtClean="0"/>
              <a:t>2018/1/26 Friday</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BC56423-C432-45E6-89A1-31D5D84238BE}" type="datetimeFigureOut">
              <a:rPr lang="zh-CN" altLang="en-US" smtClean="0"/>
              <a:t>2018/1/26 Friday</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BC56423-C432-45E6-89A1-31D5D84238BE}" type="datetimeFigureOut">
              <a:rPr lang="zh-CN" altLang="en-US" smtClean="0"/>
              <a:t>2018/1/26 Friday</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BC56423-C432-45E6-89A1-31D5D84238BE}" type="datetimeFigureOut">
              <a:rPr lang="zh-CN" altLang="en-US" smtClean="0"/>
              <a:t>2018/1/26 Friday</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image" Target="../media/image1.jpeg"/><Relationship Id="rId5" Type="http://schemas.openxmlformats.org/officeDocument/2006/relationships/slideLayout" Target="../slideLayouts/slideLayout31.xml"/><Relationship Id="rId10" Type="http://schemas.openxmlformats.org/officeDocument/2006/relationships/theme" Target="../theme/theme4.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7.xml"/><Relationship Id="rId1"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E8E8">
            <a:alpha val="22000"/>
          </a:srgb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C56423-C432-45E6-89A1-31D5D84238BE}" type="datetimeFigureOut">
              <a:rPr lang="zh-CN" altLang="en-US" smtClean="0"/>
              <a:t>2018/1/26 Friday</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F1E86F-CBF7-4DF7-824A-AB405C555AA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1"/>
            <a:ext cx="10515224" cy="1324636"/>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389" y="6356746"/>
            <a:ext cx="2742447" cy="364275"/>
          </a:xfrm>
          <a:prstGeom prst="rect">
            <a:avLst/>
          </a:prstGeom>
        </p:spPr>
        <p:txBody>
          <a:bodyPr vert="horz" lIns="91440" tIns="45720" rIns="91440" bIns="45720" rtlCol="0" anchor="ctr"/>
          <a:lstStyle>
            <a:lvl1pPr algn="l">
              <a:defRPr sz="1140">
                <a:solidFill>
                  <a:schemeClr val="tx1">
                    <a:tint val="75000"/>
                  </a:schemeClr>
                </a:solidFill>
              </a:defRPr>
            </a:lvl1pPr>
          </a:lstStyle>
          <a:p>
            <a:fld id="{32BF82D2-7A68-459D-A996-9BDDA2518FA4}" type="datetimeFigureOut">
              <a:rPr lang="zh-CN" altLang="en-US" smtClean="0"/>
              <a:t>2018/1/26 Friday</a:t>
            </a:fld>
            <a:endParaRPr lang="zh-CN" altLang="en-US"/>
          </a:p>
        </p:txBody>
      </p:sp>
      <p:sp>
        <p:nvSpPr>
          <p:cNvPr id="5" name="页脚占位符 4"/>
          <p:cNvSpPr>
            <a:spLocks noGrp="1"/>
          </p:cNvSpPr>
          <p:nvPr>
            <p:ph type="ftr" sz="quarter" idx="3"/>
          </p:nvPr>
        </p:nvSpPr>
        <p:spPr>
          <a:xfrm>
            <a:off x="4038412" y="6356746"/>
            <a:ext cx="4115176" cy="364275"/>
          </a:xfrm>
          <a:prstGeom prst="rect">
            <a:avLst/>
          </a:prstGeom>
        </p:spPr>
        <p:txBody>
          <a:bodyPr vert="horz" lIns="91440" tIns="45720" rIns="91440" bIns="45720" rtlCol="0" anchor="ctr"/>
          <a:lstStyle>
            <a:lvl1pPr algn="ctr">
              <a:defRPr sz="114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1165" y="6356746"/>
            <a:ext cx="2742447" cy="364275"/>
          </a:xfrm>
          <a:prstGeom prst="rect">
            <a:avLst/>
          </a:prstGeom>
        </p:spPr>
        <p:txBody>
          <a:bodyPr vert="horz" lIns="91440" tIns="45720" rIns="91440" bIns="45720" rtlCol="0" anchor="ctr"/>
          <a:lstStyle>
            <a:lvl1pPr algn="r">
              <a:defRPr sz="1140">
                <a:solidFill>
                  <a:schemeClr val="tx1">
                    <a:tint val="75000"/>
                  </a:schemeClr>
                </a:solidFill>
              </a:defRPr>
            </a:lvl1pPr>
          </a:lstStyle>
          <a:p>
            <a:fld id="{3E01EE5D-26FB-46D5-A381-ECFB35BF1D3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ct val="19000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ct val="95000"/>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ct val="95000"/>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ct val="95000"/>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ct val="95000"/>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ct val="95000"/>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ct val="95000"/>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ct val="95000"/>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ct val="95000"/>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7735" algn="l" defTabSz="866775" rtl="0" eaLnBrk="1" latinLnBrk="0" hangingPunct="1">
        <a:defRPr sz="170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F8C5D0-BB9B-4EF1-AE00-7649E74D8E2C}" type="datetimeFigureOut">
              <a:rPr lang="zh-CN" altLang="en-US" smtClean="0"/>
              <a:t>2018/1/26 Friday</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4EB16F-37DE-4553-B266-7437A5A1206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1"/>
          <a:stretch>
            <a:fillRect/>
          </a:stretch>
        </a:blipFill>
        <a:effectLst/>
      </p:bgPr>
    </p:bg>
    <p:spTree>
      <p:nvGrpSpPr>
        <p:cNvPr id="1" name=""/>
        <p:cNvGrpSpPr/>
        <p:nvPr/>
      </p:nvGrpSpPr>
      <p:grpSpPr>
        <a:xfrm>
          <a:off x="0" y="0"/>
          <a:ext cx="0" cy="0"/>
          <a:chOff x="0" y="0"/>
          <a:chExt cx="0" cy="0"/>
        </a:xfrm>
      </p:grpSpPr>
      <p:sp>
        <p:nvSpPr>
          <p:cNvPr id="6" name="矩形 5"/>
          <p:cNvSpPr/>
          <p:nvPr/>
        </p:nvSpPr>
        <p:spPr>
          <a:xfrm>
            <a:off x="232833" y="203200"/>
            <a:ext cx="497417" cy="497417"/>
          </a:xfrm>
          <a:prstGeom prst="rect">
            <a:avLst/>
          </a:prstGeom>
          <a:solidFill>
            <a:srgbClr val="A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a:ln>
                <a:noFill/>
              </a:ln>
              <a:solidFill>
                <a:schemeClr val="lt1"/>
              </a:solidFill>
              <a:effectLst/>
              <a:uLnTx/>
              <a:uFillTx/>
              <a:latin typeface="+mn-lt"/>
              <a:ea typeface="+mn-ea"/>
              <a:cs typeface="+mn-cs"/>
            </a:endParaRPr>
          </a:p>
        </p:txBody>
      </p:sp>
      <p:sp>
        <p:nvSpPr>
          <p:cNvPr id="7" name="矩形 6"/>
          <p:cNvSpPr/>
          <p:nvPr/>
        </p:nvSpPr>
        <p:spPr>
          <a:xfrm>
            <a:off x="478367" y="469900"/>
            <a:ext cx="332317" cy="330200"/>
          </a:xfrm>
          <a:prstGeom prst="rect">
            <a:avLst/>
          </a:prstGeom>
          <a:solidFill>
            <a:srgbClr val="FFAF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a:ln>
                <a:noFill/>
              </a:ln>
              <a:solidFill>
                <a:schemeClr val="lt1"/>
              </a:solidFill>
              <a:effectLst/>
              <a:uLnTx/>
              <a:uFillTx/>
              <a:latin typeface="+mn-lt"/>
              <a:ea typeface="+mn-ea"/>
              <a:cs typeface="+mn-cs"/>
            </a:endParaRPr>
          </a:p>
        </p:txBody>
      </p:sp>
      <p:cxnSp>
        <p:nvCxnSpPr>
          <p:cNvPr id="9" name="直接连接符 46"/>
          <p:cNvCxnSpPr/>
          <p:nvPr userDrawn="1"/>
        </p:nvCxnSpPr>
        <p:spPr>
          <a:xfrm flipH="1">
            <a:off x="855133" y="1028700"/>
            <a:ext cx="11135784" cy="0"/>
          </a:xfrm>
          <a:prstGeom prst="line">
            <a:avLst/>
          </a:prstGeom>
          <a:ln w="15875" cap="flat" cmpd="sng">
            <a:solidFill>
              <a:srgbClr val="C00000"/>
            </a:solidFill>
            <a:prstDash val="dash"/>
            <a:headEnd type="none" w="med" len="med"/>
            <a:tailEnd type="none" w="med" len="med"/>
          </a:ln>
        </p:spPr>
      </p:cxn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Lst>
  <p:transition advClick="0" advTm="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out)">
                                      <p:cBhvr>
                                        <p:cTn id="10" dur="500"/>
                                        <p:tgtEl>
                                          <p:spTgt spid="7"/>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Lst>
  </p:timing>
  <p:hf sldNum="0" hdr="0" ftr="0" dt="0"/>
  <p:txStyles>
    <p:titleStyle>
      <a:lvl1pPr algn="l" rtl="0" eaLnBrk="0" fontAlgn="base" hangingPunct="0">
        <a:spcBef>
          <a:spcPct val="0"/>
        </a:spcBef>
        <a:spcAft>
          <a:spcPct val="0"/>
        </a:spcAft>
        <a:defRPr sz="3465" b="1">
          <a:solidFill>
            <a:schemeClr val="tx1"/>
          </a:solidFill>
          <a:latin typeface="+mj-lt"/>
          <a:ea typeface="+mj-ea"/>
          <a:cs typeface="+mj-cs"/>
        </a:defRPr>
      </a:lvl1pPr>
      <a:lvl2pPr algn="l" rtl="0" eaLnBrk="0" fontAlgn="base" hangingPunct="0">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2pPr>
      <a:lvl3pPr algn="l" rtl="0" eaLnBrk="0" fontAlgn="base" hangingPunct="0">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3pPr>
      <a:lvl4pPr algn="l" rtl="0" eaLnBrk="0" fontAlgn="base" hangingPunct="0">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4pPr>
      <a:lvl5pPr algn="l" rtl="0" eaLnBrk="0" fontAlgn="base" hangingPunct="0">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5pPr>
      <a:lvl6pPr marL="424180" algn="l" rtl="0" fontAlgn="base">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6pPr>
      <a:lvl7pPr marL="848360" algn="l" rtl="0" fontAlgn="base">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7pPr>
      <a:lvl8pPr marL="1271905" algn="l" rtl="0" fontAlgn="base">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8pPr>
      <a:lvl9pPr marL="1696085" algn="l" rtl="0" fontAlgn="base">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9pPr>
    </p:titleStyle>
    <p:bodyStyle>
      <a:lvl1pPr marL="222885" indent="-222885" algn="l" rtl="0" eaLnBrk="0" fontAlgn="ctr" hangingPunct="0">
        <a:lnSpc>
          <a:spcPct val="120000"/>
        </a:lnSpc>
        <a:spcBef>
          <a:spcPts val="130"/>
        </a:spcBef>
        <a:spcAft>
          <a:spcPct val="0"/>
        </a:spcAft>
        <a:buClr>
          <a:schemeClr val="accent1"/>
        </a:buClr>
        <a:buSzPct val="60000"/>
        <a:buFont typeface="Wingdings" panose="05000000000000000000" pitchFamily="2" charset="2"/>
        <a:buChar char="l"/>
        <a:defRPr sz="2535" b="1">
          <a:solidFill>
            <a:schemeClr val="tx1"/>
          </a:solidFill>
          <a:latin typeface="+mn-lt"/>
          <a:ea typeface="+mn-ea"/>
          <a:cs typeface="+mn-cs"/>
        </a:defRPr>
      </a:lvl1pPr>
      <a:lvl2pPr marL="667385" indent="-222885" algn="l" rtl="0" eaLnBrk="0" fontAlgn="ctr" hangingPunct="0">
        <a:lnSpc>
          <a:spcPct val="120000"/>
        </a:lnSpc>
        <a:spcBef>
          <a:spcPts val="130"/>
        </a:spcBef>
        <a:spcAft>
          <a:spcPct val="0"/>
        </a:spcAft>
        <a:buClr>
          <a:schemeClr val="accent1"/>
        </a:buClr>
        <a:buSzPct val="60000"/>
        <a:buFont typeface="Wingdings" panose="05000000000000000000" pitchFamily="2" charset="2"/>
        <a:buChar char="l"/>
        <a:defRPr>
          <a:solidFill>
            <a:schemeClr val="tx1"/>
          </a:solidFill>
          <a:latin typeface="+mn-lt"/>
          <a:ea typeface="+mn-ea"/>
          <a:cs typeface="+mn-cs"/>
        </a:defRPr>
      </a:lvl2pPr>
      <a:lvl3pPr marL="1104900" indent="-213995" algn="l" rtl="0" eaLnBrk="0" fontAlgn="ctr" hangingPunct="0">
        <a:lnSpc>
          <a:spcPct val="120000"/>
        </a:lnSpc>
        <a:spcBef>
          <a:spcPts val="130"/>
        </a:spcBef>
        <a:spcAft>
          <a:spcPct val="0"/>
        </a:spcAft>
        <a:buClr>
          <a:schemeClr val="accent1"/>
        </a:buClr>
        <a:buSzPct val="60000"/>
        <a:buFont typeface="Wingdings" panose="05000000000000000000" pitchFamily="2" charset="2"/>
        <a:buChar char="l"/>
        <a:defRPr sz="1865">
          <a:solidFill>
            <a:schemeClr val="tx1"/>
          </a:solidFill>
          <a:latin typeface="+mn-lt"/>
          <a:ea typeface="+mn-ea"/>
          <a:cs typeface="+mn-cs"/>
        </a:defRPr>
      </a:lvl3pPr>
      <a:lvl4pPr marL="1551940" indent="-222885" algn="l" rtl="0" eaLnBrk="0" fontAlgn="ctr" hangingPunct="0">
        <a:lnSpc>
          <a:spcPct val="120000"/>
        </a:lnSpc>
        <a:spcBef>
          <a:spcPts val="130"/>
        </a:spcBef>
        <a:spcAft>
          <a:spcPct val="0"/>
        </a:spcAft>
        <a:buClr>
          <a:schemeClr val="accent1"/>
        </a:buClr>
        <a:buSzPct val="60000"/>
        <a:buFont typeface="Wingdings" panose="05000000000000000000" pitchFamily="2" charset="2"/>
        <a:buChar char="l"/>
        <a:defRPr sz="1735">
          <a:solidFill>
            <a:schemeClr val="tx1"/>
          </a:solidFill>
          <a:latin typeface="+mn-lt"/>
          <a:ea typeface="+mn-ea"/>
          <a:cs typeface="+mn-cs"/>
        </a:defRPr>
      </a:lvl4pPr>
      <a:lvl5pPr marL="2000885" indent="-226695" algn="l" rtl="0" eaLnBrk="0" fontAlgn="ctr" hangingPunct="0">
        <a:lnSpc>
          <a:spcPct val="120000"/>
        </a:lnSpc>
        <a:spcBef>
          <a:spcPts val="130"/>
        </a:spcBef>
        <a:spcAft>
          <a:spcPct val="0"/>
        </a:spcAft>
        <a:buClr>
          <a:schemeClr val="accent1"/>
        </a:buClr>
        <a:buSzPct val="60000"/>
        <a:buFont typeface="Wingdings" panose="05000000000000000000" pitchFamily="2" charset="2"/>
        <a:buChar char="l"/>
        <a:defRPr sz="1465">
          <a:solidFill>
            <a:schemeClr val="tx1"/>
          </a:solidFill>
          <a:latin typeface="+mn-lt"/>
          <a:ea typeface="+mn-ea"/>
          <a:cs typeface="+mn-cs"/>
        </a:defRPr>
      </a:lvl5pPr>
      <a:lvl6pPr marL="2567940" indent="-227965" algn="l" rtl="0" fontAlgn="ctr">
        <a:lnSpc>
          <a:spcPct val="120000"/>
        </a:lnSpc>
        <a:spcBef>
          <a:spcPts val="130"/>
        </a:spcBef>
        <a:spcAft>
          <a:spcPct val="0"/>
        </a:spcAft>
        <a:buClr>
          <a:schemeClr val="accent1"/>
        </a:buClr>
        <a:buSzPct val="60000"/>
        <a:buFont typeface="Wingdings" panose="05000000000000000000" pitchFamily="2" charset="2"/>
        <a:buChar char="l"/>
        <a:defRPr sz="1465">
          <a:solidFill>
            <a:schemeClr val="tx1"/>
          </a:solidFill>
          <a:latin typeface="+mn-lt"/>
          <a:ea typeface="+mn-ea"/>
          <a:cs typeface="+mn-cs"/>
        </a:defRPr>
      </a:lvl6pPr>
      <a:lvl7pPr marL="3133725" indent="-227965" algn="l" rtl="0" fontAlgn="ctr">
        <a:lnSpc>
          <a:spcPct val="120000"/>
        </a:lnSpc>
        <a:spcBef>
          <a:spcPts val="130"/>
        </a:spcBef>
        <a:spcAft>
          <a:spcPct val="0"/>
        </a:spcAft>
        <a:buClr>
          <a:schemeClr val="accent1"/>
        </a:buClr>
        <a:buSzPct val="60000"/>
        <a:buFont typeface="Wingdings" panose="05000000000000000000" pitchFamily="2" charset="2"/>
        <a:buChar char="l"/>
        <a:defRPr sz="1465">
          <a:solidFill>
            <a:schemeClr val="tx1"/>
          </a:solidFill>
          <a:latin typeface="+mn-lt"/>
          <a:ea typeface="+mn-ea"/>
          <a:cs typeface="+mn-cs"/>
        </a:defRPr>
      </a:lvl7pPr>
      <a:lvl8pPr marL="3698240" indent="-227965" algn="l" rtl="0" fontAlgn="ctr">
        <a:lnSpc>
          <a:spcPct val="120000"/>
        </a:lnSpc>
        <a:spcBef>
          <a:spcPts val="130"/>
        </a:spcBef>
        <a:spcAft>
          <a:spcPct val="0"/>
        </a:spcAft>
        <a:buClr>
          <a:schemeClr val="accent1"/>
        </a:buClr>
        <a:buSzPct val="60000"/>
        <a:buFont typeface="Wingdings" panose="05000000000000000000" pitchFamily="2" charset="2"/>
        <a:buChar char="l"/>
        <a:defRPr sz="1465">
          <a:solidFill>
            <a:schemeClr val="tx1"/>
          </a:solidFill>
          <a:latin typeface="+mn-lt"/>
          <a:ea typeface="+mn-ea"/>
          <a:cs typeface="+mn-cs"/>
        </a:defRPr>
      </a:lvl8pPr>
      <a:lvl9pPr marL="4264025" indent="-227965" algn="l" rtl="0" fontAlgn="ctr">
        <a:lnSpc>
          <a:spcPct val="120000"/>
        </a:lnSpc>
        <a:spcBef>
          <a:spcPts val="130"/>
        </a:spcBef>
        <a:spcAft>
          <a:spcPct val="0"/>
        </a:spcAft>
        <a:buClr>
          <a:schemeClr val="accent1"/>
        </a:buClr>
        <a:buSzPct val="60000"/>
        <a:buFont typeface="Wingdings" panose="05000000000000000000" pitchFamily="2" charset="2"/>
        <a:buChar char="l"/>
        <a:defRPr sz="1465">
          <a:solidFill>
            <a:schemeClr val="tx1"/>
          </a:solidFill>
          <a:latin typeface="+mn-lt"/>
          <a:ea typeface="+mn-ea"/>
          <a:cs typeface="+mn-cs"/>
        </a:defRPr>
      </a:lvl9pPr>
    </p:bodyStyle>
    <p:otherStyle>
      <a:defPPr>
        <a:defRPr lang="zh-CN"/>
      </a:defPPr>
      <a:lvl1pPr marL="0" algn="l" defTabSz="1130300" rtl="0" eaLnBrk="1" latinLnBrk="0" hangingPunct="1">
        <a:defRPr sz="2265" kern="1200">
          <a:solidFill>
            <a:schemeClr val="tx1"/>
          </a:solidFill>
          <a:latin typeface="+mn-lt"/>
          <a:ea typeface="+mn-ea"/>
          <a:cs typeface="+mn-cs"/>
        </a:defRPr>
      </a:lvl1pPr>
      <a:lvl2pPr marL="565785" algn="l" defTabSz="1130300" rtl="0" eaLnBrk="1" latinLnBrk="0" hangingPunct="1">
        <a:defRPr sz="2265" kern="1200">
          <a:solidFill>
            <a:schemeClr val="tx1"/>
          </a:solidFill>
          <a:latin typeface="+mn-lt"/>
          <a:ea typeface="+mn-ea"/>
          <a:cs typeface="+mn-cs"/>
        </a:defRPr>
      </a:lvl2pPr>
      <a:lvl3pPr marL="1130935" algn="l" defTabSz="1130300" rtl="0" eaLnBrk="1" latinLnBrk="0" hangingPunct="1">
        <a:defRPr sz="2265" kern="1200">
          <a:solidFill>
            <a:schemeClr val="tx1"/>
          </a:solidFill>
          <a:latin typeface="+mn-lt"/>
          <a:ea typeface="+mn-ea"/>
          <a:cs typeface="+mn-cs"/>
        </a:defRPr>
      </a:lvl3pPr>
      <a:lvl4pPr marL="1696085" algn="l" defTabSz="1130300" rtl="0" eaLnBrk="1" latinLnBrk="0" hangingPunct="1">
        <a:defRPr sz="2265" kern="1200">
          <a:solidFill>
            <a:schemeClr val="tx1"/>
          </a:solidFill>
          <a:latin typeface="+mn-lt"/>
          <a:ea typeface="+mn-ea"/>
          <a:cs typeface="+mn-cs"/>
        </a:defRPr>
      </a:lvl4pPr>
      <a:lvl5pPr marL="2261235" algn="l" defTabSz="1130300" rtl="0" eaLnBrk="1" latinLnBrk="0" hangingPunct="1">
        <a:defRPr sz="2265" kern="1200">
          <a:solidFill>
            <a:schemeClr val="tx1"/>
          </a:solidFill>
          <a:latin typeface="+mn-lt"/>
          <a:ea typeface="+mn-ea"/>
          <a:cs typeface="+mn-cs"/>
        </a:defRPr>
      </a:lvl5pPr>
      <a:lvl6pPr marL="2827020" algn="l" defTabSz="1130300" rtl="0" eaLnBrk="1" latinLnBrk="0" hangingPunct="1">
        <a:defRPr sz="2265" kern="1200">
          <a:solidFill>
            <a:schemeClr val="tx1"/>
          </a:solidFill>
          <a:latin typeface="+mn-lt"/>
          <a:ea typeface="+mn-ea"/>
          <a:cs typeface="+mn-cs"/>
        </a:defRPr>
      </a:lvl6pPr>
      <a:lvl7pPr marL="3392805" algn="l" defTabSz="1130300" rtl="0" eaLnBrk="1" latinLnBrk="0" hangingPunct="1">
        <a:defRPr sz="2265" kern="1200">
          <a:solidFill>
            <a:schemeClr val="tx1"/>
          </a:solidFill>
          <a:latin typeface="+mn-lt"/>
          <a:ea typeface="+mn-ea"/>
          <a:cs typeface="+mn-cs"/>
        </a:defRPr>
      </a:lvl7pPr>
      <a:lvl8pPr marL="3957320" algn="l" defTabSz="1130300" rtl="0" eaLnBrk="1" latinLnBrk="0" hangingPunct="1">
        <a:defRPr sz="2265" kern="1200">
          <a:solidFill>
            <a:schemeClr val="tx1"/>
          </a:solidFill>
          <a:latin typeface="+mn-lt"/>
          <a:ea typeface="+mn-ea"/>
          <a:cs typeface="+mn-cs"/>
        </a:defRPr>
      </a:lvl8pPr>
      <a:lvl9pPr marL="4523105" algn="l" defTabSz="1130300" rtl="0" eaLnBrk="1" latinLnBrk="0" hangingPunct="1">
        <a:defRPr sz="226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90">
                <a:solidFill>
                  <a:schemeClr val="tx1">
                    <a:tint val="75000"/>
                  </a:schemeClr>
                </a:solidFill>
              </a:defRPr>
            </a:lvl1pPr>
          </a:lstStyle>
          <a:p>
            <a:fld id="{FA0A2557-5DA4-40C4-8DBF-C7B4513B741E}" type="datetimeFigureOut">
              <a:rPr lang="zh-CN" altLang="en-US" smtClean="0">
                <a:solidFill>
                  <a:prstClr val="black">
                    <a:tint val="75000"/>
                  </a:prstClr>
                </a:solidFill>
              </a:rPr>
              <a:t>2018/1/26 Friday</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9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1" y="6356350"/>
            <a:ext cx="2743200" cy="365125"/>
          </a:xfrm>
          <a:prstGeom prst="rect">
            <a:avLst/>
          </a:prstGeom>
        </p:spPr>
        <p:txBody>
          <a:bodyPr vert="horz" lIns="91440" tIns="45720" rIns="91440" bIns="45720" rtlCol="0" anchor="ctr"/>
          <a:lstStyle>
            <a:lvl1pPr algn="r">
              <a:defRPr sz="1190">
                <a:solidFill>
                  <a:schemeClr val="tx1">
                    <a:tint val="75000"/>
                  </a:schemeClr>
                </a:solidFill>
              </a:defRPr>
            </a:lvl1pPr>
          </a:lstStyle>
          <a:p>
            <a:fld id="{4020CBC6-200E-4BCD-8142-823AEF223EDB}" type="slidenum">
              <a:rPr lang="zh-CN" altLang="en-US" smtClean="0">
                <a:solidFill>
                  <a:prstClr val="black">
                    <a:tint val="75000"/>
                  </a:prstClr>
                </a:solidFill>
              </a:rPr>
              <a:t>‹#›</a:t>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Lst>
  <p:txStyles>
    <p:titleStyle>
      <a:lvl1pPr algn="l" defTabSz="909955" rtl="0" eaLnBrk="1" latinLnBrk="0" hangingPunct="1">
        <a:lnSpc>
          <a:spcPct val="90000"/>
        </a:lnSpc>
        <a:spcBef>
          <a:spcPct val="0"/>
        </a:spcBef>
        <a:buNone/>
        <a:defRPr sz="4380" kern="1200">
          <a:solidFill>
            <a:schemeClr val="tx1"/>
          </a:solidFill>
          <a:latin typeface="+mj-lt"/>
          <a:ea typeface="+mj-ea"/>
          <a:cs typeface="+mj-cs"/>
        </a:defRPr>
      </a:lvl1pPr>
    </p:titleStyle>
    <p:bodyStyle>
      <a:lvl1pPr marL="227965" indent="-227965" algn="l" defTabSz="909955" rtl="0" eaLnBrk="1" latinLnBrk="0" hangingPunct="1">
        <a:lnSpc>
          <a:spcPct val="90000"/>
        </a:lnSpc>
        <a:spcBef>
          <a:spcPct val="199000"/>
        </a:spcBef>
        <a:buFont typeface="Arial" panose="020B0604020202020204" pitchFamily="34" charset="0"/>
        <a:buChar char="•"/>
        <a:defRPr sz="2790" kern="1200">
          <a:solidFill>
            <a:schemeClr val="tx1"/>
          </a:solidFill>
          <a:latin typeface="+mn-lt"/>
          <a:ea typeface="+mn-ea"/>
          <a:cs typeface="+mn-cs"/>
        </a:defRPr>
      </a:lvl1pPr>
      <a:lvl2pPr marL="682625" indent="-227965" algn="l" defTabSz="909955" rtl="0" eaLnBrk="1" latinLnBrk="0" hangingPunct="1">
        <a:lnSpc>
          <a:spcPct val="90000"/>
        </a:lnSpc>
        <a:spcBef>
          <a:spcPts val="495"/>
        </a:spcBef>
        <a:buFont typeface="Arial" panose="020B0604020202020204" pitchFamily="34" charset="0"/>
        <a:buChar char="•"/>
        <a:defRPr sz="2390" kern="1200">
          <a:solidFill>
            <a:schemeClr val="tx1"/>
          </a:solidFill>
          <a:latin typeface="+mn-lt"/>
          <a:ea typeface="+mn-ea"/>
          <a:cs typeface="+mn-cs"/>
        </a:defRPr>
      </a:lvl2pPr>
      <a:lvl3pPr marL="1137920" indent="-227965" algn="l" defTabSz="909955" rtl="0" eaLnBrk="1" latinLnBrk="0" hangingPunct="1">
        <a:lnSpc>
          <a:spcPct val="90000"/>
        </a:lnSpc>
        <a:spcBef>
          <a:spcPts val="495"/>
        </a:spcBef>
        <a:buFont typeface="Arial" panose="020B0604020202020204" pitchFamily="34" charset="0"/>
        <a:buChar char="•"/>
        <a:defRPr sz="1990" kern="1200">
          <a:solidFill>
            <a:schemeClr val="tx1"/>
          </a:solidFill>
          <a:latin typeface="+mn-lt"/>
          <a:ea typeface="+mn-ea"/>
          <a:cs typeface="+mn-cs"/>
        </a:defRPr>
      </a:lvl3pPr>
      <a:lvl4pPr marL="1593215" indent="-227965" algn="l" defTabSz="909955" rtl="0" eaLnBrk="1" latinLnBrk="0" hangingPunct="1">
        <a:lnSpc>
          <a:spcPct val="90000"/>
        </a:lnSpc>
        <a:spcBef>
          <a:spcPts val="495"/>
        </a:spcBef>
        <a:buFont typeface="Arial" panose="020B0604020202020204" pitchFamily="34" charset="0"/>
        <a:buChar char="•"/>
        <a:defRPr sz="1795" kern="1200">
          <a:solidFill>
            <a:schemeClr val="tx1"/>
          </a:solidFill>
          <a:latin typeface="+mn-lt"/>
          <a:ea typeface="+mn-ea"/>
          <a:cs typeface="+mn-cs"/>
        </a:defRPr>
      </a:lvl4pPr>
      <a:lvl5pPr marL="2047875" indent="-227965" algn="l" defTabSz="909955" rtl="0" eaLnBrk="1" latinLnBrk="0" hangingPunct="1">
        <a:lnSpc>
          <a:spcPct val="90000"/>
        </a:lnSpc>
        <a:spcBef>
          <a:spcPts val="495"/>
        </a:spcBef>
        <a:buFont typeface="Arial" panose="020B0604020202020204" pitchFamily="34" charset="0"/>
        <a:buChar char="•"/>
        <a:defRPr sz="1795" kern="1200">
          <a:solidFill>
            <a:schemeClr val="tx1"/>
          </a:solidFill>
          <a:latin typeface="+mn-lt"/>
          <a:ea typeface="+mn-ea"/>
          <a:cs typeface="+mn-cs"/>
        </a:defRPr>
      </a:lvl5pPr>
      <a:lvl6pPr marL="2503170" indent="-227965" algn="l" defTabSz="909955" rtl="0" eaLnBrk="1" latinLnBrk="0" hangingPunct="1">
        <a:lnSpc>
          <a:spcPct val="90000"/>
        </a:lnSpc>
        <a:spcBef>
          <a:spcPts val="495"/>
        </a:spcBef>
        <a:buFont typeface="Arial" panose="020B0604020202020204" pitchFamily="34" charset="0"/>
        <a:buChar char="•"/>
        <a:defRPr sz="1795" kern="1200">
          <a:solidFill>
            <a:schemeClr val="tx1"/>
          </a:solidFill>
          <a:latin typeface="+mn-lt"/>
          <a:ea typeface="+mn-ea"/>
          <a:cs typeface="+mn-cs"/>
        </a:defRPr>
      </a:lvl6pPr>
      <a:lvl7pPr marL="2957830" indent="-227965" algn="l" defTabSz="909955" rtl="0" eaLnBrk="1" latinLnBrk="0" hangingPunct="1">
        <a:lnSpc>
          <a:spcPct val="90000"/>
        </a:lnSpc>
        <a:spcBef>
          <a:spcPts val="495"/>
        </a:spcBef>
        <a:buFont typeface="Arial" panose="020B0604020202020204" pitchFamily="34" charset="0"/>
        <a:buChar char="•"/>
        <a:defRPr sz="1795" kern="1200">
          <a:solidFill>
            <a:schemeClr val="tx1"/>
          </a:solidFill>
          <a:latin typeface="+mn-lt"/>
          <a:ea typeface="+mn-ea"/>
          <a:cs typeface="+mn-cs"/>
        </a:defRPr>
      </a:lvl7pPr>
      <a:lvl8pPr marL="3413125" indent="-227965" algn="l" defTabSz="909955" rtl="0" eaLnBrk="1" latinLnBrk="0" hangingPunct="1">
        <a:lnSpc>
          <a:spcPct val="90000"/>
        </a:lnSpc>
        <a:spcBef>
          <a:spcPts val="495"/>
        </a:spcBef>
        <a:buFont typeface="Arial" panose="020B0604020202020204" pitchFamily="34" charset="0"/>
        <a:buChar char="•"/>
        <a:defRPr sz="1795" kern="1200">
          <a:solidFill>
            <a:schemeClr val="tx1"/>
          </a:solidFill>
          <a:latin typeface="+mn-lt"/>
          <a:ea typeface="+mn-ea"/>
          <a:cs typeface="+mn-cs"/>
        </a:defRPr>
      </a:lvl8pPr>
      <a:lvl9pPr marL="3869055" indent="-227965" algn="l" defTabSz="909955" rtl="0" eaLnBrk="1" latinLnBrk="0" hangingPunct="1">
        <a:lnSpc>
          <a:spcPct val="90000"/>
        </a:lnSpc>
        <a:spcBef>
          <a:spcPts val="495"/>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09955" rtl="0" eaLnBrk="1" latinLnBrk="0" hangingPunct="1">
        <a:defRPr sz="1795" kern="1200">
          <a:solidFill>
            <a:schemeClr val="tx1"/>
          </a:solidFill>
          <a:latin typeface="+mn-lt"/>
          <a:ea typeface="+mn-ea"/>
          <a:cs typeface="+mn-cs"/>
        </a:defRPr>
      </a:lvl1pPr>
      <a:lvl2pPr marL="455295" algn="l" defTabSz="909955" rtl="0" eaLnBrk="1" latinLnBrk="0" hangingPunct="1">
        <a:defRPr sz="1795" kern="1200">
          <a:solidFill>
            <a:schemeClr val="tx1"/>
          </a:solidFill>
          <a:latin typeface="+mn-lt"/>
          <a:ea typeface="+mn-ea"/>
          <a:cs typeface="+mn-cs"/>
        </a:defRPr>
      </a:lvl2pPr>
      <a:lvl3pPr marL="909955" algn="l" defTabSz="909955" rtl="0" eaLnBrk="1" latinLnBrk="0" hangingPunct="1">
        <a:defRPr sz="1795" kern="1200">
          <a:solidFill>
            <a:schemeClr val="tx1"/>
          </a:solidFill>
          <a:latin typeface="+mn-lt"/>
          <a:ea typeface="+mn-ea"/>
          <a:cs typeface="+mn-cs"/>
        </a:defRPr>
      </a:lvl3pPr>
      <a:lvl4pPr marL="1365250" algn="l" defTabSz="909955" rtl="0" eaLnBrk="1" latinLnBrk="0" hangingPunct="1">
        <a:defRPr sz="1795" kern="1200">
          <a:solidFill>
            <a:schemeClr val="tx1"/>
          </a:solidFill>
          <a:latin typeface="+mn-lt"/>
          <a:ea typeface="+mn-ea"/>
          <a:cs typeface="+mn-cs"/>
        </a:defRPr>
      </a:lvl4pPr>
      <a:lvl5pPr marL="1820545" algn="l" defTabSz="909955" rtl="0" eaLnBrk="1" latinLnBrk="0" hangingPunct="1">
        <a:defRPr sz="1795" kern="1200">
          <a:solidFill>
            <a:schemeClr val="tx1"/>
          </a:solidFill>
          <a:latin typeface="+mn-lt"/>
          <a:ea typeface="+mn-ea"/>
          <a:cs typeface="+mn-cs"/>
        </a:defRPr>
      </a:lvl5pPr>
      <a:lvl6pPr marL="2275840" algn="l" defTabSz="909955" rtl="0" eaLnBrk="1" latinLnBrk="0" hangingPunct="1">
        <a:defRPr sz="1795" kern="1200">
          <a:solidFill>
            <a:schemeClr val="tx1"/>
          </a:solidFill>
          <a:latin typeface="+mn-lt"/>
          <a:ea typeface="+mn-ea"/>
          <a:cs typeface="+mn-cs"/>
        </a:defRPr>
      </a:lvl6pPr>
      <a:lvl7pPr marL="2731135" algn="l" defTabSz="909955" rtl="0" eaLnBrk="1" latinLnBrk="0" hangingPunct="1">
        <a:defRPr sz="1795" kern="1200">
          <a:solidFill>
            <a:schemeClr val="tx1"/>
          </a:solidFill>
          <a:latin typeface="+mn-lt"/>
          <a:ea typeface="+mn-ea"/>
          <a:cs typeface="+mn-cs"/>
        </a:defRPr>
      </a:lvl7pPr>
      <a:lvl8pPr marL="3185795" algn="l" defTabSz="909955" rtl="0" eaLnBrk="1" latinLnBrk="0" hangingPunct="1">
        <a:defRPr sz="1795" kern="1200">
          <a:solidFill>
            <a:schemeClr val="tx1"/>
          </a:solidFill>
          <a:latin typeface="+mn-lt"/>
          <a:ea typeface="+mn-ea"/>
          <a:cs typeface="+mn-cs"/>
        </a:defRPr>
      </a:lvl8pPr>
      <a:lvl9pPr marL="3641090" algn="l" defTabSz="909955"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6.xml"/><Relationship Id="rId1" Type="http://schemas.openxmlformats.org/officeDocument/2006/relationships/tags" Target="../tags/tag1.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6.xml"/><Relationship Id="rId1" Type="http://schemas.openxmlformats.org/officeDocument/2006/relationships/tags" Target="../tags/tag2.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6.xml"/><Relationship Id="rId1" Type="http://schemas.openxmlformats.org/officeDocument/2006/relationships/tags" Target="../tags/tag3.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6.xml"/><Relationship Id="rId1" Type="http://schemas.openxmlformats.org/officeDocument/2006/relationships/tags" Target="../tags/tag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6.xml"/><Relationship Id="rId1" Type="http://schemas.openxmlformats.org/officeDocument/2006/relationships/tags" Target="../tags/tag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6.xml"/><Relationship Id="rId1" Type="http://schemas.openxmlformats.org/officeDocument/2006/relationships/tags" Target="../tags/tag6.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6.xml"/><Relationship Id="rId1" Type="http://schemas.openxmlformats.org/officeDocument/2006/relationships/tags" Target="../tags/tag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6.xml"/><Relationship Id="rId1" Type="http://schemas.openxmlformats.org/officeDocument/2006/relationships/tags" Target="../tags/tag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6.xml"/><Relationship Id="rId1" Type="http://schemas.openxmlformats.org/officeDocument/2006/relationships/tags" Target="../tags/tag9.xml"/><Relationship Id="rId4" Type="http://schemas.openxmlformats.org/officeDocument/2006/relationships/image" Target="../media/image24.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6.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6.xml"/><Relationship Id="rId1" Type="http://schemas.openxmlformats.org/officeDocument/2006/relationships/tags" Target="../tags/tag11.xml"/><Relationship Id="rId5" Type="http://schemas.openxmlformats.org/officeDocument/2006/relationships/image" Target="../media/image26.jpeg"/><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6.xml"/><Relationship Id="rId1" Type="http://schemas.openxmlformats.org/officeDocument/2006/relationships/tags" Target="../tags/tag12.xml"/><Relationship Id="rId4" Type="http://schemas.openxmlformats.org/officeDocument/2006/relationships/image" Target="../media/image27.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6.xml"/><Relationship Id="rId1" Type="http://schemas.openxmlformats.org/officeDocument/2006/relationships/tags" Target="../tags/tag1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6.xml"/><Relationship Id="rId1" Type="http://schemas.openxmlformats.org/officeDocument/2006/relationships/tags" Target="../tags/tag14.xml"/><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6.xml"/><Relationship Id="rId1" Type="http://schemas.openxmlformats.org/officeDocument/2006/relationships/tags" Target="../tags/tag15.xml"/><Relationship Id="rId4" Type="http://schemas.openxmlformats.org/officeDocument/2006/relationships/image" Target="../media/image29.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6.xml"/><Relationship Id="rId1" Type="http://schemas.openxmlformats.org/officeDocument/2006/relationships/tags" Target="../tags/tag16.xml"/><Relationship Id="rId4" Type="http://schemas.openxmlformats.org/officeDocument/2006/relationships/image" Target="../media/image30.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6.xml"/><Relationship Id="rId1" Type="http://schemas.openxmlformats.org/officeDocument/2006/relationships/tags" Target="../tags/tag17.xml"/><Relationship Id="rId4" Type="http://schemas.openxmlformats.org/officeDocument/2006/relationships/image" Target="../media/image31.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6.xml"/><Relationship Id="rId1" Type="http://schemas.openxmlformats.org/officeDocument/2006/relationships/tags" Target="../tags/tag18.xml"/><Relationship Id="rId4" Type="http://schemas.openxmlformats.org/officeDocument/2006/relationships/image" Target="../media/image32.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6.xml"/><Relationship Id="rId1" Type="http://schemas.openxmlformats.org/officeDocument/2006/relationships/tags" Target="../tags/tag1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36.xml"/><Relationship Id="rId1" Type="http://schemas.openxmlformats.org/officeDocument/2006/relationships/tags" Target="../tags/tag20.xml"/><Relationship Id="rId4" Type="http://schemas.openxmlformats.org/officeDocument/2006/relationships/image" Target="../media/image33.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6.xml"/><Relationship Id="rId1" Type="http://schemas.openxmlformats.org/officeDocument/2006/relationships/tags" Target="../tags/tag21.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36.xml"/><Relationship Id="rId1" Type="http://schemas.openxmlformats.org/officeDocument/2006/relationships/tags" Target="../tags/tag2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6.xml"/><Relationship Id="rId1" Type="http://schemas.openxmlformats.org/officeDocument/2006/relationships/tags" Target="../tags/tag23.xml"/><Relationship Id="rId4" Type="http://schemas.openxmlformats.org/officeDocument/2006/relationships/image" Target="../media/image34.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36.xml"/><Relationship Id="rId1" Type="http://schemas.openxmlformats.org/officeDocument/2006/relationships/tags" Target="../tags/tag24.xml"/><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6.xml"/><Relationship Id="rId1" Type="http://schemas.openxmlformats.org/officeDocument/2006/relationships/tags" Target="../tags/tag25.xml"/><Relationship Id="rId4" Type="http://schemas.openxmlformats.org/officeDocument/2006/relationships/image" Target="../media/image3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36.xml"/><Relationship Id="rId1" Type="http://schemas.openxmlformats.org/officeDocument/2006/relationships/tags" Target="../tags/tag26.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36.xml"/><Relationship Id="rId1" Type="http://schemas.openxmlformats.org/officeDocument/2006/relationships/tags" Target="../tags/tag27.xml"/><Relationship Id="rId4" Type="http://schemas.openxmlformats.org/officeDocument/2006/relationships/image" Target="../media/image37.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6.xml"/><Relationship Id="rId1" Type="http://schemas.openxmlformats.org/officeDocument/2006/relationships/tags" Target="../tags/tag2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36.xml"/><Relationship Id="rId1" Type="http://schemas.openxmlformats.org/officeDocument/2006/relationships/tags" Target="../tags/tag29.xml"/><Relationship Id="rId5" Type="http://schemas.openxmlformats.org/officeDocument/2006/relationships/image" Target="../media/image42.png"/><Relationship Id="rId4" Type="http://schemas.openxmlformats.org/officeDocument/2006/relationships/image" Target="../media/image41.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36.xml"/><Relationship Id="rId1" Type="http://schemas.openxmlformats.org/officeDocument/2006/relationships/tags" Target="../tags/tag3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rot="2700000">
            <a:off x="7524055" y="750966"/>
            <a:ext cx="3177271" cy="3177271"/>
          </a:xfrm>
          <a:prstGeom prst="rect">
            <a:avLst/>
          </a:prstGeom>
          <a:blipFill dpi="0" rotWithShape="1">
            <a:blip r:embed="rId3" cstate="print">
              <a:grayscl/>
            </a:blip>
            <a:srcRect/>
            <a:stretch>
              <a:fillRect l="-23000" t="1000" r="-63000" b="-8000"/>
            </a:stretch>
          </a:blip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4" name="任意多边形 23"/>
          <p:cNvSpPr>
            <a:spLocks noChangeAspect="1"/>
          </p:cNvSpPr>
          <p:nvPr/>
        </p:nvSpPr>
        <p:spPr>
          <a:xfrm rot="2700000">
            <a:off x="9544847" y="-672143"/>
            <a:ext cx="3145498" cy="2083349"/>
          </a:xfrm>
          <a:custGeom>
            <a:avLst/>
            <a:gdLst>
              <a:gd name="connsiteX0" fmla="*/ 1 w 3177271"/>
              <a:gd name="connsiteY0" fmla="*/ 2050510 h 2104393"/>
              <a:gd name="connsiteX1" fmla="*/ 2050512 w 3177271"/>
              <a:gd name="connsiteY1" fmla="*/ 0 h 2104393"/>
              <a:gd name="connsiteX2" fmla="*/ 3177271 w 3177271"/>
              <a:gd name="connsiteY2" fmla="*/ 1126759 h 2104393"/>
              <a:gd name="connsiteX3" fmla="*/ 3177271 w 3177271"/>
              <a:gd name="connsiteY3" fmla="*/ 2104393 h 2104393"/>
              <a:gd name="connsiteX4" fmla="*/ 0 w 3177271"/>
              <a:gd name="connsiteY4" fmla="*/ 2104393 h 2104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271" h="2104393">
                <a:moveTo>
                  <a:pt x="1" y="2050510"/>
                </a:moveTo>
                <a:lnTo>
                  <a:pt x="2050512" y="0"/>
                </a:lnTo>
                <a:lnTo>
                  <a:pt x="3177271" y="1126759"/>
                </a:lnTo>
                <a:lnTo>
                  <a:pt x="3177271" y="2104393"/>
                </a:lnTo>
                <a:lnTo>
                  <a:pt x="0" y="2104393"/>
                </a:lnTo>
                <a:close/>
              </a:path>
            </a:pathLst>
          </a:custGeom>
          <a:blipFill dpi="0" rotWithShape="1">
            <a:blip r:embed="rId4" cstate="print">
              <a:grayscl/>
            </a:blip>
            <a:srcRect/>
            <a:stretch>
              <a:fillRect l="-23000" t="1000" r="-63000" b="-8000"/>
            </a:stretch>
          </a:blipFill>
          <a:ln>
            <a:no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8" name="任意多边形 27"/>
          <p:cNvSpPr/>
          <p:nvPr/>
        </p:nvSpPr>
        <p:spPr>
          <a:xfrm rot="2700000">
            <a:off x="9941571" y="3085654"/>
            <a:ext cx="3177271" cy="3177271"/>
          </a:xfrm>
          <a:custGeom>
            <a:avLst/>
            <a:gdLst>
              <a:gd name="connsiteX0" fmla="*/ 0 w 3177271"/>
              <a:gd name="connsiteY0" fmla="*/ 0 h 3177271"/>
              <a:gd name="connsiteX1" fmla="*/ 935918 w 3177271"/>
              <a:gd name="connsiteY1" fmla="*/ 0 h 3177271"/>
              <a:gd name="connsiteX2" fmla="*/ 3177271 w 3177271"/>
              <a:gd name="connsiteY2" fmla="*/ 2241353 h 3177271"/>
              <a:gd name="connsiteX3" fmla="*/ 3177271 w 3177271"/>
              <a:gd name="connsiteY3" fmla="*/ 3177271 h 3177271"/>
              <a:gd name="connsiteX4" fmla="*/ 0 w 3177271"/>
              <a:gd name="connsiteY4" fmla="*/ 3177271 h 3177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271" h="3177271">
                <a:moveTo>
                  <a:pt x="0" y="0"/>
                </a:moveTo>
                <a:lnTo>
                  <a:pt x="935918" y="0"/>
                </a:lnTo>
                <a:lnTo>
                  <a:pt x="3177271" y="2241353"/>
                </a:lnTo>
                <a:lnTo>
                  <a:pt x="3177271" y="3177271"/>
                </a:lnTo>
                <a:lnTo>
                  <a:pt x="0" y="3177271"/>
                </a:lnTo>
                <a:close/>
              </a:path>
            </a:pathLst>
          </a:custGeom>
          <a:blipFill dpi="0" rotWithShape="1">
            <a:blip r:embed="rId5" cstate="print">
              <a:grayscl/>
            </a:blip>
            <a:srcRect/>
            <a:stretch>
              <a:fillRect l="-23000" t="1000" r="-63000" b="-8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6" name="任意多边形 35"/>
          <p:cNvSpPr/>
          <p:nvPr/>
        </p:nvSpPr>
        <p:spPr>
          <a:xfrm rot="2700000">
            <a:off x="5245728" y="-1604723"/>
            <a:ext cx="3177271" cy="3177271"/>
          </a:xfrm>
          <a:custGeom>
            <a:avLst/>
            <a:gdLst>
              <a:gd name="connsiteX0" fmla="*/ 0 w 3177271"/>
              <a:gd name="connsiteY0" fmla="*/ 3166723 h 3177271"/>
              <a:gd name="connsiteX1" fmla="*/ 3166723 w 3177271"/>
              <a:gd name="connsiteY1" fmla="*/ 0 h 3177271"/>
              <a:gd name="connsiteX2" fmla="*/ 3177271 w 3177271"/>
              <a:gd name="connsiteY2" fmla="*/ 0 h 3177271"/>
              <a:gd name="connsiteX3" fmla="*/ 3177271 w 3177271"/>
              <a:gd name="connsiteY3" fmla="*/ 3177271 h 3177271"/>
              <a:gd name="connsiteX4" fmla="*/ 0 w 3177271"/>
              <a:gd name="connsiteY4" fmla="*/ 3177271 h 3177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271" h="3177271">
                <a:moveTo>
                  <a:pt x="0" y="3166723"/>
                </a:moveTo>
                <a:lnTo>
                  <a:pt x="3166723" y="0"/>
                </a:lnTo>
                <a:lnTo>
                  <a:pt x="3177271" y="0"/>
                </a:lnTo>
                <a:lnTo>
                  <a:pt x="3177271" y="3177271"/>
                </a:lnTo>
                <a:lnTo>
                  <a:pt x="0" y="3177271"/>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5" name="任意多边形 24"/>
          <p:cNvSpPr/>
          <p:nvPr/>
        </p:nvSpPr>
        <p:spPr>
          <a:xfrm rot="2700000">
            <a:off x="11783801" y="1930927"/>
            <a:ext cx="816398" cy="816398"/>
          </a:xfrm>
          <a:custGeom>
            <a:avLst/>
            <a:gdLst>
              <a:gd name="connsiteX0" fmla="*/ 0 w 816398"/>
              <a:gd name="connsiteY0" fmla="*/ 0 h 816398"/>
              <a:gd name="connsiteX1" fmla="*/ 816398 w 816398"/>
              <a:gd name="connsiteY1" fmla="*/ 816398 h 816398"/>
              <a:gd name="connsiteX2" fmla="*/ 0 w 816398"/>
              <a:gd name="connsiteY2" fmla="*/ 816398 h 816398"/>
            </a:gdLst>
            <a:ahLst/>
            <a:cxnLst>
              <a:cxn ang="0">
                <a:pos x="connsiteX0" y="connsiteY0"/>
              </a:cxn>
              <a:cxn ang="0">
                <a:pos x="connsiteX1" y="connsiteY1"/>
              </a:cxn>
              <a:cxn ang="0">
                <a:pos x="connsiteX2" y="connsiteY2"/>
              </a:cxn>
            </a:cxnLst>
            <a:rect l="l" t="t" r="r" b="b"/>
            <a:pathLst>
              <a:path w="816398" h="816398">
                <a:moveTo>
                  <a:pt x="0" y="0"/>
                </a:moveTo>
                <a:lnTo>
                  <a:pt x="816398" y="816398"/>
                </a:lnTo>
                <a:lnTo>
                  <a:pt x="0" y="816398"/>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51" name="任意多边形 50"/>
          <p:cNvSpPr/>
          <p:nvPr/>
        </p:nvSpPr>
        <p:spPr>
          <a:xfrm rot="2700000">
            <a:off x="-436148" y="6200721"/>
            <a:ext cx="1716663" cy="414787"/>
          </a:xfrm>
          <a:custGeom>
            <a:avLst/>
            <a:gdLst>
              <a:gd name="connsiteX0" fmla="*/ 0 w 1716663"/>
              <a:gd name="connsiteY0" fmla="*/ 0 h 414787"/>
              <a:gd name="connsiteX1" fmla="*/ 1716663 w 1716663"/>
              <a:gd name="connsiteY1" fmla="*/ 0 h 414787"/>
              <a:gd name="connsiteX2" fmla="*/ 1301876 w 1716663"/>
              <a:gd name="connsiteY2" fmla="*/ 414787 h 414787"/>
              <a:gd name="connsiteX3" fmla="*/ 414787 w 1716663"/>
              <a:gd name="connsiteY3" fmla="*/ 414787 h 414787"/>
            </a:gdLst>
            <a:ahLst/>
            <a:cxnLst>
              <a:cxn ang="0">
                <a:pos x="connsiteX0" y="connsiteY0"/>
              </a:cxn>
              <a:cxn ang="0">
                <a:pos x="connsiteX1" y="connsiteY1"/>
              </a:cxn>
              <a:cxn ang="0">
                <a:pos x="connsiteX2" y="connsiteY2"/>
              </a:cxn>
              <a:cxn ang="0">
                <a:pos x="connsiteX3" y="connsiteY3"/>
              </a:cxn>
            </a:cxnLst>
            <a:rect l="l" t="t" r="r" b="b"/>
            <a:pathLst>
              <a:path w="1716663" h="414787">
                <a:moveTo>
                  <a:pt x="0" y="0"/>
                </a:moveTo>
                <a:lnTo>
                  <a:pt x="1716663" y="0"/>
                </a:lnTo>
                <a:lnTo>
                  <a:pt x="1301876" y="414787"/>
                </a:lnTo>
                <a:lnTo>
                  <a:pt x="414787" y="414787"/>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9" name="文本框 18"/>
          <p:cNvSpPr txBox="1"/>
          <p:nvPr/>
        </p:nvSpPr>
        <p:spPr>
          <a:xfrm>
            <a:off x="687273" y="3536759"/>
            <a:ext cx="4926965" cy="1014730"/>
          </a:xfrm>
          <a:prstGeom prst="rect">
            <a:avLst/>
          </a:prstGeom>
          <a:noFill/>
        </p:spPr>
        <p:txBody>
          <a:bodyPr wrap="none" rtlCol="0">
            <a:spAutoFit/>
          </a:bodyPr>
          <a:lstStyle/>
          <a:p>
            <a:r>
              <a:rPr lang="zh-CN" altLang="zh-CN" sz="6000" b="1" dirty="0">
                <a:solidFill>
                  <a:schemeClr val="tx1">
                    <a:lumMod val="75000"/>
                    <a:lumOff val="25000"/>
                  </a:schemeClr>
                </a:solidFill>
                <a:latin typeface="微软雅黑" panose="020B0503020204020204" pitchFamily="34" charset="-122"/>
                <a:ea typeface="微软雅黑" panose="020B0503020204020204" pitchFamily="34" charset="-122"/>
              </a:rPr>
              <a:t>燃气</a:t>
            </a:r>
            <a:r>
              <a:rPr lang="en-US" altLang="zh-CN" sz="6000" dirty="0">
                <a:solidFill>
                  <a:srgbClr val="5B9BD5">
                    <a:lumMod val="50000"/>
                  </a:srgbClr>
                </a:solidFill>
                <a:latin typeface="Calibri Light" panose="020F0302020204030204" pitchFamily="34" charset="0"/>
                <a:ea typeface="宋体" panose="02010600030101010101" pitchFamily="2" charset="-122"/>
              </a:rPr>
              <a:t> </a:t>
            </a:r>
            <a:r>
              <a:rPr lang="zh-CN" altLang="en-US" sz="6000" b="1" dirty="0">
                <a:solidFill>
                  <a:srgbClr val="FFC001"/>
                </a:solidFill>
                <a:latin typeface="微软雅黑" panose="020B0503020204020204" pitchFamily="34" charset="-122"/>
                <a:ea typeface="微软雅黑" panose="020B0503020204020204" pitchFamily="34" charset="-122"/>
              </a:rPr>
              <a:t>使用安全</a:t>
            </a:r>
          </a:p>
        </p:txBody>
      </p:sp>
      <p:grpSp>
        <p:nvGrpSpPr>
          <p:cNvPr id="20" name="组合 19"/>
          <p:cNvGrpSpPr/>
          <p:nvPr/>
        </p:nvGrpSpPr>
        <p:grpSpPr>
          <a:xfrm>
            <a:off x="3318634" y="2332799"/>
            <a:ext cx="1203960" cy="1203960"/>
            <a:chOff x="5264362" y="1921322"/>
            <a:chExt cx="1203960" cy="1203960"/>
          </a:xfrm>
        </p:grpSpPr>
        <p:sp>
          <p:nvSpPr>
            <p:cNvPr id="21" name="椭圆 20"/>
            <p:cNvSpPr/>
            <p:nvPr/>
          </p:nvSpPr>
          <p:spPr>
            <a:xfrm>
              <a:off x="5264362" y="1921322"/>
              <a:ext cx="1203960" cy="1203960"/>
            </a:xfrm>
            <a:prstGeom prst="ellipse">
              <a:avLst/>
            </a:prstGeom>
            <a:noFill/>
            <a:ln>
              <a:solidFill>
                <a:srgbClr val="3A3A3A"/>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5534360" y="2123043"/>
              <a:ext cx="684803" cy="830997"/>
            </a:xfrm>
            <a:prstGeom prst="rect">
              <a:avLst/>
            </a:prstGeom>
            <a:noFill/>
          </p:spPr>
          <p:txBody>
            <a:bodyPr wrap="none" rtlCol="0">
              <a:spAutoFit/>
            </a:bodyPr>
            <a:lstStyle/>
            <a:p>
              <a:pPr algn="ctr"/>
              <a:r>
                <a:rPr lang="en-US" altLang="zh-CN" sz="2400" dirty="0">
                  <a:solidFill>
                    <a:srgbClr val="FFC001"/>
                  </a:solidFill>
                  <a:latin typeface="Arial" panose="020B0604020202020204" pitchFamily="34" charset="0"/>
                  <a:ea typeface="微软雅黑" panose="020B0503020204020204" pitchFamily="34" charset="-122"/>
                  <a:cs typeface="Arial" panose="020B0604020202020204" pitchFamily="34" charset="0"/>
                </a:rPr>
                <a:t>LO</a:t>
              </a:r>
            </a:p>
            <a:p>
              <a:pPr algn="ctr"/>
              <a:r>
                <a:rPr lang="en-US" altLang="zh-CN" sz="2400" dirty="0">
                  <a:solidFill>
                    <a:srgbClr val="FFC001"/>
                  </a:solidFill>
                  <a:latin typeface="Arial" panose="020B0604020202020204" pitchFamily="34" charset="0"/>
                  <a:ea typeface="微软雅黑" panose="020B0503020204020204" pitchFamily="34" charset="-122"/>
                  <a:cs typeface="Arial" panose="020B0604020202020204" pitchFamily="34" charset="0"/>
                </a:rPr>
                <a:t>GO</a:t>
              </a:r>
              <a:endParaRPr lang="zh-CN" altLang="en-US" sz="2400" dirty="0">
                <a:solidFill>
                  <a:srgbClr val="FFC001"/>
                </a:solidFill>
                <a:latin typeface="Arial" panose="020B0604020202020204" pitchFamily="34" charset="0"/>
                <a:ea typeface="微软雅黑" panose="020B0503020204020204" pitchFamily="34" charset="-122"/>
                <a:cs typeface="Arial" panose="020B0604020202020204" pitchFamily="34" charset="0"/>
              </a:endParaRPr>
            </a:p>
          </p:txBody>
        </p:sp>
      </p:grpSp>
      <p:sp>
        <p:nvSpPr>
          <p:cNvPr id="23" name="文本框 22"/>
          <p:cNvSpPr txBox="1"/>
          <p:nvPr/>
        </p:nvSpPr>
        <p:spPr>
          <a:xfrm>
            <a:off x="906780" y="4918710"/>
            <a:ext cx="4486910" cy="368300"/>
          </a:xfrm>
          <a:prstGeom prst="rect">
            <a:avLst/>
          </a:prstGeom>
          <a:noFill/>
        </p:spPr>
        <p:txBody>
          <a:bodyPr wrap="square" rtlCol="0">
            <a:spAutoFit/>
          </a:bodyPr>
          <a:lstStyle/>
          <a:p>
            <a:pPr algn="ctr"/>
            <a:r>
              <a:rPr lang="zh-CN" altLang="en-US" b="1" dirty="0">
                <a:solidFill>
                  <a:srgbClr val="3A3A3A"/>
                </a:solidFill>
                <a:latin typeface="Calibri Light" panose="020F0302020204030204" pitchFamily="34" charset="0"/>
              </a:rPr>
              <a:t>授课人：                                授课时间：</a:t>
            </a:r>
          </a:p>
        </p:txBody>
      </p:sp>
      <p:sp>
        <p:nvSpPr>
          <p:cNvPr id="49" name="任意多边形 48"/>
          <p:cNvSpPr/>
          <p:nvPr/>
        </p:nvSpPr>
        <p:spPr>
          <a:xfrm rot="2700000">
            <a:off x="-337104" y="6508630"/>
            <a:ext cx="925070" cy="462535"/>
          </a:xfrm>
          <a:custGeom>
            <a:avLst/>
            <a:gdLst>
              <a:gd name="connsiteX0" fmla="*/ 0 w 925070"/>
              <a:gd name="connsiteY0" fmla="*/ 0 h 462535"/>
              <a:gd name="connsiteX1" fmla="*/ 925070 w 925070"/>
              <a:gd name="connsiteY1" fmla="*/ 0 h 462535"/>
              <a:gd name="connsiteX2" fmla="*/ 462535 w 925070"/>
              <a:gd name="connsiteY2" fmla="*/ 462535 h 462535"/>
            </a:gdLst>
            <a:ahLst/>
            <a:cxnLst>
              <a:cxn ang="0">
                <a:pos x="connsiteX0" y="connsiteY0"/>
              </a:cxn>
              <a:cxn ang="0">
                <a:pos x="connsiteX1" y="connsiteY1"/>
              </a:cxn>
              <a:cxn ang="0">
                <a:pos x="connsiteX2" y="connsiteY2"/>
              </a:cxn>
            </a:cxnLst>
            <a:rect l="l" t="t" r="r" b="b"/>
            <a:pathLst>
              <a:path w="925070" h="462535">
                <a:moveTo>
                  <a:pt x="0" y="0"/>
                </a:moveTo>
                <a:lnTo>
                  <a:pt x="925070" y="0"/>
                </a:lnTo>
                <a:lnTo>
                  <a:pt x="462535" y="462535"/>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cxnSp>
        <p:nvCxnSpPr>
          <p:cNvPr id="26" name="直接连接符 25"/>
          <p:cNvCxnSpPr/>
          <p:nvPr/>
        </p:nvCxnSpPr>
        <p:spPr>
          <a:xfrm>
            <a:off x="5574890" y="1386348"/>
            <a:ext cx="1259473" cy="1259473"/>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6635502" y="2282916"/>
            <a:ext cx="1259473" cy="1259473"/>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30" name="任意多边形 29"/>
          <p:cNvSpPr/>
          <p:nvPr/>
        </p:nvSpPr>
        <p:spPr>
          <a:xfrm rot="2700000">
            <a:off x="11958528" y="6511803"/>
            <a:ext cx="307527" cy="532977"/>
          </a:xfrm>
          <a:custGeom>
            <a:avLst/>
            <a:gdLst>
              <a:gd name="connsiteX0" fmla="*/ 0 w 307527"/>
              <a:gd name="connsiteY0" fmla="*/ 0 h 532977"/>
              <a:gd name="connsiteX1" fmla="*/ 307527 w 307527"/>
              <a:gd name="connsiteY1" fmla="*/ 307527 h 532977"/>
              <a:gd name="connsiteX2" fmla="*/ 82077 w 307527"/>
              <a:gd name="connsiteY2" fmla="*/ 532977 h 532977"/>
              <a:gd name="connsiteX3" fmla="*/ 0 w 307527"/>
              <a:gd name="connsiteY3" fmla="*/ 532977 h 532977"/>
            </a:gdLst>
            <a:ahLst/>
            <a:cxnLst>
              <a:cxn ang="0">
                <a:pos x="connsiteX0" y="connsiteY0"/>
              </a:cxn>
              <a:cxn ang="0">
                <a:pos x="connsiteX1" y="connsiteY1"/>
              </a:cxn>
              <a:cxn ang="0">
                <a:pos x="connsiteX2" y="connsiteY2"/>
              </a:cxn>
              <a:cxn ang="0">
                <a:pos x="connsiteX3" y="connsiteY3"/>
              </a:cxn>
            </a:cxnLst>
            <a:rect l="l" t="t" r="r" b="b"/>
            <a:pathLst>
              <a:path w="307527" h="532977">
                <a:moveTo>
                  <a:pt x="0" y="0"/>
                </a:moveTo>
                <a:lnTo>
                  <a:pt x="307527" y="307527"/>
                </a:lnTo>
                <a:lnTo>
                  <a:pt x="82077" y="532977"/>
                </a:lnTo>
                <a:lnTo>
                  <a:pt x="0" y="532977"/>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cxnSp>
        <p:nvCxnSpPr>
          <p:cNvPr id="29" name="直接连接符 28"/>
          <p:cNvCxnSpPr/>
          <p:nvPr/>
        </p:nvCxnSpPr>
        <p:spPr>
          <a:xfrm>
            <a:off x="8490519" y="4133042"/>
            <a:ext cx="3014169" cy="2959980"/>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3A3A3A"/>
                </a:solidFill>
                <a:latin typeface="微软雅黑" panose="020B0503020204020204" pitchFamily="34" charset="-122"/>
                <a:ea typeface="微软雅黑" panose="020B0503020204020204" pitchFamily="34" charset="-122"/>
              </a:rPr>
              <a:t>燃气</a:t>
            </a:r>
            <a:r>
              <a:rPr lang="zh-CN" altLang="en-US" sz="2800" b="1" dirty="0">
                <a:solidFill>
                  <a:srgbClr val="FFC001"/>
                </a:solidFill>
                <a:latin typeface="微软雅黑" panose="020B0503020204020204" pitchFamily="34" charset="-122"/>
                <a:ea typeface="微软雅黑" panose="020B0503020204020204" pitchFamily="34" charset="-122"/>
              </a:rPr>
              <a:t>危险性</a:t>
            </a:r>
            <a:r>
              <a:rPr lang="zh-CN" altLang="en-US" sz="2800" b="1" dirty="0">
                <a:solidFill>
                  <a:srgbClr val="3A3A3A"/>
                </a:solidFill>
                <a:latin typeface="微软雅黑" panose="020B0503020204020204" pitchFamily="34" charset="-122"/>
                <a:ea typeface="微软雅黑" panose="020B0503020204020204" pitchFamily="34" charset="-122"/>
              </a:rPr>
              <a:t>概述</a:t>
            </a:r>
          </a:p>
        </p:txBody>
      </p:sp>
      <p:pic>
        <p:nvPicPr>
          <p:cNvPr id="4" name="图片 3" descr="G:\zxl\培训课件\制作张新磊\天然气安全\新建文件夹\188671-12060PP20041.jpg188671-12060PP20041"/>
          <p:cNvPicPr>
            <a:picLocks noChangeAspect="1"/>
          </p:cNvPicPr>
          <p:nvPr/>
        </p:nvPicPr>
        <p:blipFill>
          <a:blip r:embed="rId3">
            <a:grayscl/>
          </a:blip>
          <a:srcRect/>
          <a:stretch>
            <a:fillRect/>
          </a:stretch>
        </p:blipFill>
        <p:spPr>
          <a:xfrm>
            <a:off x="3368" y="1247663"/>
            <a:ext cx="4140835" cy="2803701"/>
          </a:xfrm>
          <a:prstGeom prst="rect">
            <a:avLst/>
          </a:prstGeom>
        </p:spPr>
      </p:pic>
      <p:pic>
        <p:nvPicPr>
          <p:cNvPr id="6" name="图片 5" descr="G:\zxl\培训课件\制作张新磊\天然气安全\新建文件夹\267814-1G02PA32652.jpg267814-1G02PA32652"/>
          <p:cNvPicPr>
            <a:picLocks noChangeAspect="1"/>
          </p:cNvPicPr>
          <p:nvPr/>
        </p:nvPicPr>
        <p:blipFill>
          <a:blip r:embed="rId4">
            <a:grayscl/>
          </a:blip>
          <a:srcRect/>
          <a:stretch>
            <a:fillRect/>
          </a:stretch>
        </p:blipFill>
        <p:spPr>
          <a:xfrm>
            <a:off x="4357121" y="2653661"/>
            <a:ext cx="4147719" cy="2762250"/>
          </a:xfrm>
          <a:prstGeom prst="rect">
            <a:avLst/>
          </a:prstGeom>
        </p:spPr>
      </p:pic>
      <p:sp>
        <p:nvSpPr>
          <p:cNvPr id="7" name="矩形 6"/>
          <p:cNvSpPr/>
          <p:nvPr/>
        </p:nvSpPr>
        <p:spPr>
          <a:xfrm>
            <a:off x="4357121" y="465455"/>
            <a:ext cx="3315238" cy="2108491"/>
          </a:xfrm>
          <a:prstGeom prst="rect">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8" name="文本框 7"/>
          <p:cNvSpPr txBox="1"/>
          <p:nvPr/>
        </p:nvSpPr>
        <p:spPr>
          <a:xfrm>
            <a:off x="43990" y="4190409"/>
            <a:ext cx="4059765" cy="1753235"/>
          </a:xfrm>
          <a:prstGeom prst="rect">
            <a:avLst/>
          </a:prstGeom>
          <a:noFill/>
        </p:spPr>
        <p:txBody>
          <a:bodyPr wrap="square" rtlCol="0">
            <a:spAutoFit/>
          </a:bodyPr>
          <a:lstStyle/>
          <a:p>
            <a:pPr algn="just" fontAlgn="auto">
              <a:lnSpc>
                <a:spcPct val="150000"/>
              </a:lnSpc>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燃气工商业用户用气量大，用气分散，用户管理水平不一，极易造成泄露、爆炸、火灾等群死、群伤事故，是安全管理工作重点</a:t>
            </a:r>
          </a:p>
        </p:txBody>
      </p:sp>
      <p:sp>
        <p:nvSpPr>
          <p:cNvPr id="10" name="矩形 9"/>
          <p:cNvSpPr/>
          <p:nvPr/>
        </p:nvSpPr>
        <p:spPr>
          <a:xfrm>
            <a:off x="0" y="6116831"/>
            <a:ext cx="2933700" cy="524000"/>
          </a:xfrm>
          <a:prstGeom prst="rect">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文本框 11"/>
          <p:cNvSpPr txBox="1"/>
          <p:nvPr/>
        </p:nvSpPr>
        <p:spPr>
          <a:xfrm>
            <a:off x="8505190" y="2543175"/>
            <a:ext cx="3507105" cy="2999740"/>
          </a:xfrm>
          <a:prstGeom prst="rect">
            <a:avLst/>
          </a:prstGeom>
          <a:noFill/>
        </p:spPr>
        <p:txBody>
          <a:bodyPr wrap="square" rtlCol="0">
            <a:spAutoFit/>
          </a:bodyPr>
          <a:lstStyle/>
          <a:p>
            <a:pPr algn="l" fontAlgn="auto">
              <a:lnSpc>
                <a:spcPct val="150000"/>
              </a:lnSpc>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气体燃料是清洁、高效、方便的能源，低位发热值高，可进行远距离长途管道输送，容易燃烧，辅助设备简单，占地少、建设快，操作方便，输配和燃烧自动化程度高，可降低产品成本，减少城市污染，近年来得到快速推广</a:t>
            </a:r>
          </a:p>
        </p:txBody>
      </p:sp>
      <p:pic>
        <p:nvPicPr>
          <p:cNvPr id="16" name="图片 15" descr="G:\zxl\培训课件\制作张新磊\天然气安全\新建文件夹\267814-1G02PA32652.jpg267814-1G02PA32652"/>
          <p:cNvPicPr>
            <a:picLocks noChangeAspect="1"/>
          </p:cNvPicPr>
          <p:nvPr/>
        </p:nvPicPr>
        <p:blipFill>
          <a:blip r:embed="rId4">
            <a:grayscl/>
          </a:blip>
          <a:srcRect/>
          <a:stretch>
            <a:fillRect/>
          </a:stretch>
        </p:blipFill>
        <p:spPr>
          <a:xfrm>
            <a:off x="4357121" y="2710811"/>
            <a:ext cx="4147719" cy="276225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3A3A3A"/>
                </a:solidFill>
                <a:latin typeface="微软雅黑" panose="020B0503020204020204" pitchFamily="34" charset="-122"/>
                <a:ea typeface="微软雅黑" panose="020B0503020204020204" pitchFamily="34" charset="-122"/>
              </a:rPr>
              <a:t>燃气</a:t>
            </a:r>
            <a:r>
              <a:rPr lang="zh-CN" altLang="en-US" sz="2800" b="1" dirty="0">
                <a:solidFill>
                  <a:srgbClr val="FFC001"/>
                </a:solidFill>
                <a:latin typeface="微软雅黑" panose="020B0503020204020204" pitchFamily="34" charset="-122"/>
                <a:ea typeface="微软雅黑" panose="020B0503020204020204" pitchFamily="34" charset="-122"/>
              </a:rPr>
              <a:t>危险性</a:t>
            </a:r>
            <a:r>
              <a:rPr lang="zh-CN" altLang="en-US" sz="2800" b="1" dirty="0">
                <a:solidFill>
                  <a:srgbClr val="3A3A3A"/>
                </a:solidFill>
                <a:latin typeface="微软雅黑" panose="020B0503020204020204" pitchFamily="34" charset="-122"/>
                <a:ea typeface="微软雅黑" panose="020B0503020204020204" pitchFamily="34" charset="-122"/>
              </a:rPr>
              <a:t>概述</a:t>
            </a:r>
          </a:p>
        </p:txBody>
      </p:sp>
      <p:pic>
        <p:nvPicPr>
          <p:cNvPr id="2" name="图片 1" descr="G:\zxl\培训课件\制作张新磊\天然气安全\新建文件夹\240495-1F92310160618.jpg240495-1F92310160618"/>
          <p:cNvPicPr>
            <a:picLocks noChangeAspect="1"/>
          </p:cNvPicPr>
          <p:nvPr/>
        </p:nvPicPr>
        <p:blipFill>
          <a:blip r:embed="rId3"/>
          <a:srcRect/>
          <a:stretch>
            <a:fillRect/>
          </a:stretch>
        </p:blipFill>
        <p:spPr>
          <a:xfrm>
            <a:off x="0" y="2009140"/>
            <a:ext cx="5852418" cy="4824035"/>
          </a:xfrm>
          <a:custGeom>
            <a:avLst/>
            <a:gdLst>
              <a:gd name="connsiteX0" fmla="*/ 0 w 5364480"/>
              <a:gd name="connsiteY0" fmla="*/ 0 h 5029200"/>
              <a:gd name="connsiteX1" fmla="*/ 5364480 w 5364480"/>
              <a:gd name="connsiteY1" fmla="*/ 0 h 5029200"/>
              <a:gd name="connsiteX2" fmla="*/ 5364480 w 5364480"/>
              <a:gd name="connsiteY2" fmla="*/ 5029200 h 5029200"/>
              <a:gd name="connsiteX3" fmla="*/ 0 w 5364480"/>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5364480" h="5029200">
                <a:moveTo>
                  <a:pt x="0" y="0"/>
                </a:moveTo>
                <a:lnTo>
                  <a:pt x="5364480" y="0"/>
                </a:lnTo>
                <a:lnTo>
                  <a:pt x="5364480" y="5029200"/>
                </a:lnTo>
                <a:lnTo>
                  <a:pt x="0" y="5029200"/>
                </a:lnTo>
                <a:close/>
              </a:path>
            </a:pathLst>
          </a:custGeom>
        </p:spPr>
      </p:pic>
      <p:sp>
        <p:nvSpPr>
          <p:cNvPr id="3" name="矩形 2"/>
          <p:cNvSpPr/>
          <p:nvPr/>
        </p:nvSpPr>
        <p:spPr>
          <a:xfrm>
            <a:off x="0" y="1325880"/>
            <a:ext cx="2895600" cy="83074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4267200" y="5486400"/>
            <a:ext cx="3139440" cy="8686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4626059" y="5722620"/>
            <a:ext cx="2812331" cy="460375"/>
          </a:xfrm>
          <a:prstGeom prst="rect">
            <a:avLst/>
          </a:prstGeom>
          <a:noFill/>
        </p:spPr>
        <p:txBody>
          <a:bodyPr wrap="square"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燃爆风险</a:t>
            </a:r>
          </a:p>
        </p:txBody>
      </p:sp>
      <p:sp>
        <p:nvSpPr>
          <p:cNvPr id="13" name="文本框 12"/>
          <p:cNvSpPr txBox="1"/>
          <p:nvPr/>
        </p:nvSpPr>
        <p:spPr>
          <a:xfrm>
            <a:off x="6214110" y="2709545"/>
            <a:ext cx="5697855" cy="2584450"/>
          </a:xfrm>
          <a:prstGeom prst="rect">
            <a:avLst/>
          </a:prstGeom>
          <a:noFill/>
        </p:spPr>
        <p:txBody>
          <a:bodyPr wrap="square" rtlCol="0">
            <a:spAutoFit/>
          </a:bodyPr>
          <a:lstStyle/>
          <a:p>
            <a:pPr indent="0" algn="l" fontAlgn="auto">
              <a:lnSpc>
                <a:spcPct val="150000"/>
              </a:lnSpc>
              <a:spcBef>
                <a:spcPts val="0"/>
              </a:spcBef>
              <a:spcAft>
                <a:spcPts val="0"/>
              </a:spcAft>
            </a:pPr>
            <a:r>
              <a:rPr lang="zh-CN" altLang="en-US"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燃气是易燃易爆气体，如操作不当可引起火灾爆炸当空气中含有燃气浓度增加到不能引起爆炸的浓度点称为爆炸上限；当空气中含有燃气浓度减少到不能引起爆炸的浓度点称为爆炸下限</a:t>
            </a:r>
          </a:p>
          <a:p>
            <a:pPr marL="342900" marR="0" lvl="0" indent="0" algn="l" defTabSz="914400" rtl="0" fontAlgn="auto">
              <a:lnSpc>
                <a:spcPct val="150000"/>
              </a:lnSpc>
              <a:spcBef>
                <a:spcPts val="0"/>
              </a:spcBef>
              <a:spcAft>
                <a:spcPts val="0"/>
              </a:spcAft>
              <a:buClrTx/>
              <a:buSzTx/>
              <a:buFontTx/>
              <a:buNone/>
              <a:defRPr/>
            </a:pPr>
            <a:r>
              <a:rPr lang="zh-CN" altLang="en-US" b="1" noProof="0" dirty="0" smtClean="0">
                <a:ln>
                  <a:noFill/>
                </a:ln>
                <a:solidFill>
                  <a:srgbClr val="FFC001"/>
                </a:solidFill>
                <a:effectLst/>
                <a:uLnTx/>
                <a:uFillTx/>
                <a:latin typeface="微软雅黑" panose="020B0503020204020204" pitchFamily="34" charset="-122"/>
                <a:ea typeface="微软雅黑" panose="020B0503020204020204" pitchFamily="34" charset="-122"/>
                <a:sym typeface="+mn-ea"/>
              </a:rPr>
              <a:t>天然气的爆炸极限是</a:t>
            </a:r>
            <a:r>
              <a:rPr lang="en-US" altLang="zh-CN" b="1" noProof="0" dirty="0" smtClean="0">
                <a:ln>
                  <a:noFill/>
                </a:ln>
                <a:solidFill>
                  <a:srgbClr val="FFC001"/>
                </a:solidFill>
                <a:effectLst/>
                <a:uLnTx/>
                <a:uFillTx/>
                <a:latin typeface="微软雅黑" panose="020B0503020204020204" pitchFamily="34" charset="-122"/>
                <a:ea typeface="微软雅黑" panose="020B0503020204020204" pitchFamily="34" charset="-122"/>
                <a:sym typeface="+mn-ea"/>
              </a:rPr>
              <a:t>5~15%</a:t>
            </a:r>
            <a:r>
              <a:rPr lang="zh-CN" altLang="en-US" b="1" noProof="0" dirty="0" smtClean="0">
                <a:ln>
                  <a:noFill/>
                </a:ln>
                <a:solidFill>
                  <a:srgbClr val="FFC001"/>
                </a:solidFill>
                <a:effectLst/>
                <a:uLnTx/>
                <a:uFillTx/>
                <a:latin typeface="微软雅黑" panose="020B0503020204020204" pitchFamily="34" charset="-122"/>
                <a:ea typeface="微软雅黑" panose="020B0503020204020204" pitchFamily="34" charset="-122"/>
                <a:sym typeface="+mn-ea"/>
              </a:rPr>
              <a:t>；</a:t>
            </a:r>
            <a:endParaRPr kumimoji="0" lang="zh-CN" altLang="en-US" sz="2000" b="1" i="0" u="none" strike="noStrike" kern="1200" cap="none" spc="0" normalizeH="0" baseline="0" noProof="0" dirty="0" smtClean="0">
              <a:ln>
                <a:noFill/>
              </a:ln>
              <a:solidFill>
                <a:srgbClr val="FFC001"/>
              </a:solidFill>
              <a:effectLst/>
              <a:uLnTx/>
              <a:uFillTx/>
              <a:latin typeface="微软雅黑" panose="020B0503020204020204" pitchFamily="34" charset="-122"/>
              <a:ea typeface="微软雅黑" panose="020B0503020204020204" pitchFamily="34" charset="-122"/>
              <a:cs typeface="+mn-cs"/>
              <a:sym typeface="+mn-ea"/>
            </a:endParaRPr>
          </a:p>
          <a:p>
            <a:pPr marL="342900" marR="0" lvl="0" indent="0" algn="l" defTabSz="914400" rtl="0" fontAlgn="auto">
              <a:lnSpc>
                <a:spcPct val="150000"/>
              </a:lnSpc>
              <a:spcBef>
                <a:spcPts val="0"/>
              </a:spcBef>
              <a:spcAft>
                <a:spcPts val="0"/>
              </a:spcAft>
              <a:buClrTx/>
              <a:buSzTx/>
              <a:buFontTx/>
              <a:buNone/>
              <a:defRPr/>
            </a:pPr>
            <a:r>
              <a:rPr lang="zh-CN" altLang="en-US" b="1" noProof="0" dirty="0" smtClean="0">
                <a:ln>
                  <a:noFill/>
                </a:ln>
                <a:solidFill>
                  <a:srgbClr val="FFC001"/>
                </a:solidFill>
                <a:effectLst/>
                <a:uLnTx/>
                <a:uFillTx/>
                <a:latin typeface="微软雅黑" panose="020B0503020204020204" pitchFamily="34" charset="-122"/>
                <a:ea typeface="微软雅黑" panose="020B0503020204020204" pitchFamily="34" charset="-122"/>
                <a:sym typeface="+mn-ea"/>
              </a:rPr>
              <a:t>液化石油气的爆炸极限是</a:t>
            </a:r>
            <a:r>
              <a:rPr lang="en-US" altLang="zh-CN" b="1" noProof="0" dirty="0" smtClean="0">
                <a:ln>
                  <a:noFill/>
                </a:ln>
                <a:solidFill>
                  <a:srgbClr val="FFC001"/>
                </a:solidFill>
                <a:effectLst/>
                <a:uLnTx/>
                <a:uFillTx/>
                <a:latin typeface="微软雅黑" panose="020B0503020204020204" pitchFamily="34" charset="-122"/>
                <a:ea typeface="微软雅黑" panose="020B0503020204020204" pitchFamily="34" charset="-122"/>
                <a:sym typeface="+mn-ea"/>
              </a:rPr>
              <a:t>1.5~9.5%</a:t>
            </a:r>
          </a:p>
        </p:txBody>
      </p:sp>
      <p:grpSp>
        <p:nvGrpSpPr>
          <p:cNvPr id="14" name="组合 13"/>
          <p:cNvGrpSpPr/>
          <p:nvPr/>
        </p:nvGrpSpPr>
        <p:grpSpPr>
          <a:xfrm>
            <a:off x="6305274" y="2011302"/>
            <a:ext cx="580145" cy="580145"/>
            <a:chOff x="6406936" y="2433233"/>
            <a:chExt cx="794145" cy="794145"/>
          </a:xfrm>
        </p:grpSpPr>
        <p:sp>
          <p:nvSpPr>
            <p:cNvPr id="15" name="Oval 9"/>
            <p:cNvSpPr>
              <a:spLocks noChangeArrowheads="1"/>
            </p:cNvSpPr>
            <p:nvPr/>
          </p:nvSpPr>
          <p:spPr bwMode="auto">
            <a:xfrm>
              <a:off x="6406936" y="2433233"/>
              <a:ext cx="794145" cy="794145"/>
            </a:xfrm>
            <a:prstGeom prst="ellipse">
              <a:avLst/>
            </a:prstGeom>
            <a:solidFill>
              <a:srgbClr val="3A3A3A"/>
            </a:solidFill>
            <a:ln>
              <a:noFill/>
            </a:ln>
          </p:spPr>
          <p:txBody>
            <a:bodyPr vert="horz" wrap="square" lIns="91440" tIns="45720" rIns="91440" bIns="45720" numCol="1" anchor="t" anchorCtr="0" compatLnSpc="1"/>
            <a:lstStyle/>
            <a:p>
              <a:endParaRPr lang="zh-CN" altLang="en-US" kern="0">
                <a:solidFill>
                  <a:sysClr val="windowText" lastClr="000000"/>
                </a:solidFill>
                <a:latin typeface="微软雅黑" panose="020B0503020204020204" pitchFamily="34" charset="-122"/>
                <a:ea typeface="微软雅黑" panose="020B0503020204020204" pitchFamily="34" charset="-122"/>
              </a:endParaRPr>
            </a:p>
          </p:txBody>
        </p:sp>
        <p:sp>
          <p:nvSpPr>
            <p:cNvPr id="18" name="Oval 92"/>
            <p:cNvSpPr>
              <a:spLocks noChangeArrowheads="1"/>
            </p:cNvSpPr>
            <p:nvPr/>
          </p:nvSpPr>
          <p:spPr bwMode="auto">
            <a:xfrm>
              <a:off x="6406936" y="2433233"/>
              <a:ext cx="794145" cy="794145"/>
            </a:xfrm>
            <a:prstGeom prst="ellipse">
              <a:avLst/>
            </a:prstGeom>
          </p:spPr>
          <p:txBody>
            <a:bodyPr vert="horz" wrap="square" lIns="91440" tIns="45720" rIns="91440" bIns="45720" numCol="1" anchor="t" anchorCtr="0" compatLnSpc="1"/>
            <a:lstStyle/>
            <a:p>
              <a:pPr>
                <a:defRPr/>
              </a:pPr>
              <a:endParaRPr lang="zh-CN" altLang="en-US" kern="0" dirty="0">
                <a:solidFill>
                  <a:sysClr val="windowText" lastClr="000000"/>
                </a:solidFill>
                <a:latin typeface="微软雅黑" panose="020B0503020204020204" pitchFamily="34" charset="-122"/>
                <a:ea typeface="微软雅黑" panose="020B0503020204020204" pitchFamily="34" charset="-122"/>
              </a:endParaRPr>
            </a:p>
          </p:txBody>
        </p:sp>
        <p:sp>
          <p:nvSpPr>
            <p:cNvPr id="19" name="Freeform 162"/>
            <p:cNvSpPr>
              <a:spLocks noEditPoints="1"/>
            </p:cNvSpPr>
            <p:nvPr/>
          </p:nvSpPr>
          <p:spPr bwMode="auto">
            <a:xfrm>
              <a:off x="6585898" y="2614991"/>
              <a:ext cx="436220" cy="430628"/>
            </a:xfrm>
            <a:custGeom>
              <a:avLst/>
              <a:gdLst>
                <a:gd name="T0" fmla="*/ 132 w 132"/>
                <a:gd name="T1" fmla="*/ 39 h 130"/>
                <a:gd name="T2" fmla="*/ 132 w 132"/>
                <a:gd name="T3" fmla="*/ 96 h 130"/>
                <a:gd name="T4" fmla="*/ 105 w 132"/>
                <a:gd name="T5" fmla="*/ 61 h 130"/>
                <a:gd name="T6" fmla="*/ 98 w 132"/>
                <a:gd name="T7" fmla="*/ 58 h 130"/>
                <a:gd name="T8" fmla="*/ 44 w 132"/>
                <a:gd name="T9" fmla="*/ 58 h 130"/>
                <a:gd name="T10" fmla="*/ 44 w 132"/>
                <a:gd name="T11" fmla="*/ 55 h 130"/>
                <a:gd name="T12" fmla="*/ 59 w 132"/>
                <a:gd name="T13" fmla="*/ 36 h 130"/>
                <a:gd name="T14" fmla="*/ 130 w 132"/>
                <a:gd name="T15" fmla="*/ 36 h 130"/>
                <a:gd name="T16" fmla="*/ 132 w 132"/>
                <a:gd name="T17" fmla="*/ 39 h 130"/>
                <a:gd name="T18" fmla="*/ 130 w 132"/>
                <a:gd name="T19" fmla="*/ 101 h 130"/>
                <a:gd name="T20" fmla="*/ 131 w 132"/>
                <a:gd name="T21" fmla="*/ 103 h 130"/>
                <a:gd name="T22" fmla="*/ 110 w 132"/>
                <a:gd name="T23" fmla="*/ 128 h 130"/>
                <a:gd name="T24" fmla="*/ 106 w 132"/>
                <a:gd name="T25" fmla="*/ 130 h 130"/>
                <a:gd name="T26" fmla="*/ 16 w 132"/>
                <a:gd name="T27" fmla="*/ 130 h 130"/>
                <a:gd name="T28" fmla="*/ 15 w 132"/>
                <a:gd name="T29" fmla="*/ 128 h 130"/>
                <a:gd name="T30" fmla="*/ 42 w 132"/>
                <a:gd name="T31" fmla="*/ 103 h 130"/>
                <a:gd name="T32" fmla="*/ 46 w 132"/>
                <a:gd name="T33" fmla="*/ 101 h 130"/>
                <a:gd name="T34" fmla="*/ 42 w 132"/>
                <a:gd name="T35" fmla="*/ 99 h 130"/>
                <a:gd name="T36" fmla="*/ 7 w 132"/>
                <a:gd name="T37" fmla="*/ 63 h 130"/>
                <a:gd name="T38" fmla="*/ 8 w 132"/>
                <a:gd name="T39" fmla="*/ 61 h 130"/>
                <a:gd name="T40" fmla="*/ 98 w 132"/>
                <a:gd name="T41" fmla="*/ 61 h 130"/>
                <a:gd name="T42" fmla="*/ 102 w 132"/>
                <a:gd name="T43" fmla="*/ 63 h 130"/>
                <a:gd name="T44" fmla="*/ 131 w 132"/>
                <a:gd name="T45" fmla="*/ 99 h 130"/>
                <a:gd name="T46" fmla="*/ 130 w 132"/>
                <a:gd name="T47" fmla="*/ 101 h 130"/>
                <a:gd name="T48" fmla="*/ 126 w 132"/>
                <a:gd name="T49" fmla="*/ 98 h 130"/>
                <a:gd name="T50" fmla="*/ 101 w 132"/>
                <a:gd name="T51" fmla="*/ 65 h 130"/>
                <a:gd name="T52" fmla="*/ 97 w 132"/>
                <a:gd name="T53" fmla="*/ 63 h 130"/>
                <a:gd name="T54" fmla="*/ 13 w 132"/>
                <a:gd name="T55" fmla="*/ 63 h 130"/>
                <a:gd name="T56" fmla="*/ 13 w 132"/>
                <a:gd name="T57" fmla="*/ 65 h 130"/>
                <a:gd name="T58" fmla="*/ 45 w 132"/>
                <a:gd name="T59" fmla="*/ 98 h 130"/>
                <a:gd name="T60" fmla="*/ 48 w 132"/>
                <a:gd name="T61" fmla="*/ 100 h 130"/>
                <a:gd name="T62" fmla="*/ 126 w 132"/>
                <a:gd name="T63" fmla="*/ 100 h 130"/>
                <a:gd name="T64" fmla="*/ 126 w 132"/>
                <a:gd name="T65" fmla="*/ 98 h 130"/>
                <a:gd name="T66" fmla="*/ 9 w 132"/>
                <a:gd name="T67" fmla="*/ 49 h 130"/>
                <a:gd name="T68" fmla="*/ 0 w 132"/>
                <a:gd name="T69" fmla="*/ 29 h 130"/>
                <a:gd name="T70" fmla="*/ 9 w 132"/>
                <a:gd name="T71" fmla="*/ 9 h 130"/>
                <a:gd name="T72" fmla="*/ 29 w 132"/>
                <a:gd name="T73" fmla="*/ 0 h 130"/>
                <a:gd name="T74" fmla="*/ 49 w 132"/>
                <a:gd name="T75" fmla="*/ 9 h 130"/>
                <a:gd name="T76" fmla="*/ 57 w 132"/>
                <a:gd name="T77" fmla="*/ 29 h 130"/>
                <a:gd name="T78" fmla="*/ 49 w 132"/>
                <a:gd name="T79" fmla="*/ 49 h 130"/>
                <a:gd name="T80" fmla="*/ 29 w 132"/>
                <a:gd name="T81" fmla="*/ 57 h 130"/>
                <a:gd name="T82" fmla="*/ 9 w 132"/>
                <a:gd name="T83" fmla="*/ 49 h 130"/>
                <a:gd name="T84" fmla="*/ 32 w 132"/>
                <a:gd name="T85" fmla="*/ 34 h 130"/>
                <a:gd name="T86" fmla="*/ 28 w 132"/>
                <a:gd name="T87" fmla="*/ 37 h 130"/>
                <a:gd name="T88" fmla="*/ 20 w 132"/>
                <a:gd name="T89" fmla="*/ 35 h 130"/>
                <a:gd name="T90" fmla="*/ 19 w 132"/>
                <a:gd name="T91" fmla="*/ 40 h 130"/>
                <a:gd name="T92" fmla="*/ 26 w 132"/>
                <a:gd name="T93" fmla="*/ 42 h 130"/>
                <a:gd name="T94" fmla="*/ 26 w 132"/>
                <a:gd name="T95" fmla="*/ 46 h 130"/>
                <a:gd name="T96" fmla="*/ 31 w 132"/>
                <a:gd name="T97" fmla="*/ 46 h 130"/>
                <a:gd name="T98" fmla="*/ 31 w 132"/>
                <a:gd name="T99" fmla="*/ 42 h 130"/>
                <a:gd name="T100" fmla="*/ 39 w 132"/>
                <a:gd name="T101" fmla="*/ 34 h 130"/>
                <a:gd name="T102" fmla="*/ 31 w 132"/>
                <a:gd name="T103" fmla="*/ 25 h 130"/>
                <a:gd name="T104" fmla="*/ 26 w 132"/>
                <a:gd name="T105" fmla="*/ 21 h 130"/>
                <a:gd name="T106" fmla="*/ 30 w 132"/>
                <a:gd name="T107" fmla="*/ 19 h 130"/>
                <a:gd name="T108" fmla="*/ 36 w 132"/>
                <a:gd name="T109" fmla="*/ 20 h 130"/>
                <a:gd name="T110" fmla="*/ 38 w 132"/>
                <a:gd name="T111" fmla="*/ 15 h 130"/>
                <a:gd name="T112" fmla="*/ 31 w 132"/>
                <a:gd name="T113" fmla="*/ 14 h 130"/>
                <a:gd name="T114" fmla="*/ 31 w 132"/>
                <a:gd name="T115" fmla="*/ 10 h 130"/>
                <a:gd name="T116" fmla="*/ 27 w 132"/>
                <a:gd name="T117" fmla="*/ 10 h 130"/>
                <a:gd name="T118" fmla="*/ 27 w 132"/>
                <a:gd name="T119" fmla="*/ 14 h 130"/>
                <a:gd name="T120" fmla="*/ 19 w 132"/>
                <a:gd name="T121" fmla="*/ 22 h 130"/>
                <a:gd name="T122" fmla="*/ 27 w 132"/>
                <a:gd name="T123" fmla="*/ 30 h 130"/>
                <a:gd name="T124" fmla="*/ 32 w 132"/>
                <a:gd name="T125" fmla="*/ 3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2" h="130">
                  <a:moveTo>
                    <a:pt x="132" y="39"/>
                  </a:moveTo>
                  <a:cubicBezTo>
                    <a:pt x="132" y="96"/>
                    <a:pt x="132" y="96"/>
                    <a:pt x="132" y="96"/>
                  </a:cubicBezTo>
                  <a:cubicBezTo>
                    <a:pt x="105" y="61"/>
                    <a:pt x="105" y="61"/>
                    <a:pt x="105" y="61"/>
                  </a:cubicBezTo>
                  <a:cubicBezTo>
                    <a:pt x="103" y="59"/>
                    <a:pt x="101" y="58"/>
                    <a:pt x="98" y="58"/>
                  </a:cubicBezTo>
                  <a:cubicBezTo>
                    <a:pt x="44" y="58"/>
                    <a:pt x="44" y="58"/>
                    <a:pt x="44" y="58"/>
                  </a:cubicBezTo>
                  <a:cubicBezTo>
                    <a:pt x="44" y="55"/>
                    <a:pt x="44" y="55"/>
                    <a:pt x="44" y="55"/>
                  </a:cubicBezTo>
                  <a:cubicBezTo>
                    <a:pt x="51" y="51"/>
                    <a:pt x="57" y="44"/>
                    <a:pt x="59" y="36"/>
                  </a:cubicBezTo>
                  <a:cubicBezTo>
                    <a:pt x="130" y="36"/>
                    <a:pt x="130" y="36"/>
                    <a:pt x="130" y="36"/>
                  </a:cubicBezTo>
                  <a:cubicBezTo>
                    <a:pt x="131" y="36"/>
                    <a:pt x="132" y="37"/>
                    <a:pt x="132" y="39"/>
                  </a:cubicBezTo>
                  <a:close/>
                  <a:moveTo>
                    <a:pt x="130" y="101"/>
                  </a:moveTo>
                  <a:cubicBezTo>
                    <a:pt x="131" y="101"/>
                    <a:pt x="132" y="102"/>
                    <a:pt x="131" y="103"/>
                  </a:cubicBezTo>
                  <a:cubicBezTo>
                    <a:pt x="110" y="128"/>
                    <a:pt x="110" y="128"/>
                    <a:pt x="110" y="128"/>
                  </a:cubicBezTo>
                  <a:cubicBezTo>
                    <a:pt x="109" y="129"/>
                    <a:pt x="108" y="130"/>
                    <a:pt x="106" y="130"/>
                  </a:cubicBezTo>
                  <a:cubicBezTo>
                    <a:pt x="16" y="130"/>
                    <a:pt x="16" y="130"/>
                    <a:pt x="16" y="130"/>
                  </a:cubicBezTo>
                  <a:cubicBezTo>
                    <a:pt x="14" y="130"/>
                    <a:pt x="14" y="129"/>
                    <a:pt x="15" y="128"/>
                  </a:cubicBezTo>
                  <a:cubicBezTo>
                    <a:pt x="42" y="103"/>
                    <a:pt x="42" y="103"/>
                    <a:pt x="42" y="103"/>
                  </a:cubicBezTo>
                  <a:cubicBezTo>
                    <a:pt x="43" y="102"/>
                    <a:pt x="45" y="101"/>
                    <a:pt x="46" y="101"/>
                  </a:cubicBezTo>
                  <a:cubicBezTo>
                    <a:pt x="45" y="101"/>
                    <a:pt x="43" y="100"/>
                    <a:pt x="42" y="99"/>
                  </a:cubicBezTo>
                  <a:cubicBezTo>
                    <a:pt x="7" y="63"/>
                    <a:pt x="7" y="63"/>
                    <a:pt x="7" y="63"/>
                  </a:cubicBezTo>
                  <a:cubicBezTo>
                    <a:pt x="6" y="62"/>
                    <a:pt x="6" y="61"/>
                    <a:pt x="8" y="61"/>
                  </a:cubicBezTo>
                  <a:cubicBezTo>
                    <a:pt x="98" y="61"/>
                    <a:pt x="98" y="61"/>
                    <a:pt x="98" y="61"/>
                  </a:cubicBezTo>
                  <a:cubicBezTo>
                    <a:pt x="100" y="61"/>
                    <a:pt x="101" y="62"/>
                    <a:pt x="102" y="63"/>
                  </a:cubicBezTo>
                  <a:cubicBezTo>
                    <a:pt x="131" y="99"/>
                    <a:pt x="131" y="99"/>
                    <a:pt x="131" y="99"/>
                  </a:cubicBezTo>
                  <a:cubicBezTo>
                    <a:pt x="132" y="100"/>
                    <a:pt x="131" y="101"/>
                    <a:pt x="130" y="101"/>
                  </a:cubicBezTo>
                  <a:close/>
                  <a:moveTo>
                    <a:pt x="126" y="98"/>
                  </a:moveTo>
                  <a:cubicBezTo>
                    <a:pt x="101" y="65"/>
                    <a:pt x="101" y="65"/>
                    <a:pt x="101" y="65"/>
                  </a:cubicBezTo>
                  <a:cubicBezTo>
                    <a:pt x="100" y="64"/>
                    <a:pt x="98" y="63"/>
                    <a:pt x="97" y="63"/>
                  </a:cubicBezTo>
                  <a:cubicBezTo>
                    <a:pt x="13" y="63"/>
                    <a:pt x="13" y="63"/>
                    <a:pt x="13" y="63"/>
                  </a:cubicBezTo>
                  <a:cubicBezTo>
                    <a:pt x="12" y="63"/>
                    <a:pt x="12" y="64"/>
                    <a:pt x="13" y="65"/>
                  </a:cubicBezTo>
                  <a:cubicBezTo>
                    <a:pt x="45" y="98"/>
                    <a:pt x="45" y="98"/>
                    <a:pt x="45" y="98"/>
                  </a:cubicBezTo>
                  <a:cubicBezTo>
                    <a:pt x="45" y="99"/>
                    <a:pt x="47" y="100"/>
                    <a:pt x="48" y="100"/>
                  </a:cubicBezTo>
                  <a:cubicBezTo>
                    <a:pt x="126" y="100"/>
                    <a:pt x="126" y="100"/>
                    <a:pt x="126" y="100"/>
                  </a:cubicBezTo>
                  <a:cubicBezTo>
                    <a:pt x="127" y="100"/>
                    <a:pt x="127" y="99"/>
                    <a:pt x="126" y="98"/>
                  </a:cubicBezTo>
                  <a:close/>
                  <a:moveTo>
                    <a:pt x="9" y="49"/>
                  </a:moveTo>
                  <a:cubicBezTo>
                    <a:pt x="3" y="44"/>
                    <a:pt x="0" y="37"/>
                    <a:pt x="0" y="29"/>
                  </a:cubicBezTo>
                  <a:cubicBezTo>
                    <a:pt x="0" y="21"/>
                    <a:pt x="3" y="14"/>
                    <a:pt x="9" y="9"/>
                  </a:cubicBezTo>
                  <a:cubicBezTo>
                    <a:pt x="14" y="4"/>
                    <a:pt x="21" y="0"/>
                    <a:pt x="29" y="0"/>
                  </a:cubicBezTo>
                  <a:cubicBezTo>
                    <a:pt x="36" y="0"/>
                    <a:pt x="43" y="4"/>
                    <a:pt x="49" y="9"/>
                  </a:cubicBezTo>
                  <a:cubicBezTo>
                    <a:pt x="54" y="14"/>
                    <a:pt x="57" y="21"/>
                    <a:pt x="57" y="29"/>
                  </a:cubicBezTo>
                  <a:cubicBezTo>
                    <a:pt x="57" y="37"/>
                    <a:pt x="54" y="44"/>
                    <a:pt x="49" y="49"/>
                  </a:cubicBezTo>
                  <a:cubicBezTo>
                    <a:pt x="43" y="54"/>
                    <a:pt x="36" y="57"/>
                    <a:pt x="29" y="57"/>
                  </a:cubicBezTo>
                  <a:cubicBezTo>
                    <a:pt x="21" y="57"/>
                    <a:pt x="14" y="54"/>
                    <a:pt x="9" y="49"/>
                  </a:cubicBezTo>
                  <a:close/>
                  <a:moveTo>
                    <a:pt x="32" y="34"/>
                  </a:moveTo>
                  <a:cubicBezTo>
                    <a:pt x="32" y="36"/>
                    <a:pt x="30" y="37"/>
                    <a:pt x="28" y="37"/>
                  </a:cubicBezTo>
                  <a:cubicBezTo>
                    <a:pt x="25" y="37"/>
                    <a:pt x="22" y="36"/>
                    <a:pt x="20" y="35"/>
                  </a:cubicBezTo>
                  <a:cubicBezTo>
                    <a:pt x="19" y="40"/>
                    <a:pt x="19" y="40"/>
                    <a:pt x="19" y="40"/>
                  </a:cubicBezTo>
                  <a:cubicBezTo>
                    <a:pt x="21" y="41"/>
                    <a:pt x="23" y="42"/>
                    <a:pt x="26" y="42"/>
                  </a:cubicBezTo>
                  <a:cubicBezTo>
                    <a:pt x="26" y="46"/>
                    <a:pt x="26" y="46"/>
                    <a:pt x="26" y="46"/>
                  </a:cubicBezTo>
                  <a:cubicBezTo>
                    <a:pt x="31" y="46"/>
                    <a:pt x="31" y="46"/>
                    <a:pt x="31" y="46"/>
                  </a:cubicBezTo>
                  <a:cubicBezTo>
                    <a:pt x="31" y="42"/>
                    <a:pt x="31" y="42"/>
                    <a:pt x="31" y="42"/>
                  </a:cubicBezTo>
                  <a:cubicBezTo>
                    <a:pt x="36" y="41"/>
                    <a:pt x="39" y="37"/>
                    <a:pt x="39" y="34"/>
                  </a:cubicBezTo>
                  <a:cubicBezTo>
                    <a:pt x="39" y="29"/>
                    <a:pt x="37" y="27"/>
                    <a:pt x="31" y="25"/>
                  </a:cubicBezTo>
                  <a:cubicBezTo>
                    <a:pt x="28" y="24"/>
                    <a:pt x="26" y="23"/>
                    <a:pt x="26" y="21"/>
                  </a:cubicBezTo>
                  <a:cubicBezTo>
                    <a:pt x="26" y="20"/>
                    <a:pt x="27" y="19"/>
                    <a:pt x="30" y="19"/>
                  </a:cubicBezTo>
                  <a:cubicBezTo>
                    <a:pt x="33" y="19"/>
                    <a:pt x="35" y="20"/>
                    <a:pt x="36" y="20"/>
                  </a:cubicBezTo>
                  <a:cubicBezTo>
                    <a:pt x="38" y="15"/>
                    <a:pt x="38" y="15"/>
                    <a:pt x="38" y="15"/>
                  </a:cubicBezTo>
                  <a:cubicBezTo>
                    <a:pt x="36" y="15"/>
                    <a:pt x="34" y="14"/>
                    <a:pt x="31" y="14"/>
                  </a:cubicBezTo>
                  <a:cubicBezTo>
                    <a:pt x="31" y="10"/>
                    <a:pt x="31" y="10"/>
                    <a:pt x="31" y="10"/>
                  </a:cubicBezTo>
                  <a:cubicBezTo>
                    <a:pt x="27" y="10"/>
                    <a:pt x="27" y="10"/>
                    <a:pt x="27" y="10"/>
                  </a:cubicBezTo>
                  <a:cubicBezTo>
                    <a:pt x="27" y="14"/>
                    <a:pt x="27" y="14"/>
                    <a:pt x="27" y="14"/>
                  </a:cubicBezTo>
                  <a:cubicBezTo>
                    <a:pt x="22" y="15"/>
                    <a:pt x="19" y="18"/>
                    <a:pt x="19" y="22"/>
                  </a:cubicBezTo>
                  <a:cubicBezTo>
                    <a:pt x="19" y="26"/>
                    <a:pt x="22" y="29"/>
                    <a:pt x="27" y="30"/>
                  </a:cubicBezTo>
                  <a:cubicBezTo>
                    <a:pt x="31" y="31"/>
                    <a:pt x="32" y="32"/>
                    <a:pt x="32" y="3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kern="0">
                <a:solidFill>
                  <a:sysClr val="windowText" lastClr="000000"/>
                </a:solidFill>
                <a:latin typeface="微软雅黑" panose="020B0503020204020204" pitchFamily="34" charset="-122"/>
                <a:ea typeface="微软雅黑" panose="020B0503020204020204" pitchFamily="34" charset="-122"/>
              </a:endParaRPr>
            </a:p>
          </p:txBody>
        </p:sp>
      </p:grpSp>
      <p:grpSp>
        <p:nvGrpSpPr>
          <p:cNvPr id="20" name="组合 19"/>
          <p:cNvGrpSpPr/>
          <p:nvPr/>
        </p:nvGrpSpPr>
        <p:grpSpPr>
          <a:xfrm>
            <a:off x="7145866" y="2011302"/>
            <a:ext cx="580145" cy="580145"/>
            <a:chOff x="7352080" y="2433233"/>
            <a:chExt cx="794145" cy="794145"/>
          </a:xfrm>
        </p:grpSpPr>
        <p:sp>
          <p:nvSpPr>
            <p:cNvPr id="21" name="Oval 29"/>
            <p:cNvSpPr>
              <a:spLocks noChangeArrowheads="1"/>
            </p:cNvSpPr>
            <p:nvPr/>
          </p:nvSpPr>
          <p:spPr bwMode="auto">
            <a:xfrm>
              <a:off x="7352080" y="2433233"/>
              <a:ext cx="794145" cy="794145"/>
            </a:xfrm>
            <a:prstGeom prst="ellipse">
              <a:avLst/>
            </a:prstGeom>
            <a:solidFill>
              <a:srgbClr val="4F5A6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kern="0">
                <a:solidFill>
                  <a:sysClr val="windowText" lastClr="000000"/>
                </a:solidFill>
                <a:latin typeface="微软雅黑" panose="020B0503020204020204" pitchFamily="34" charset="-122"/>
                <a:ea typeface="微软雅黑" panose="020B0503020204020204" pitchFamily="34" charset="-122"/>
              </a:endParaRPr>
            </a:p>
          </p:txBody>
        </p:sp>
        <p:sp>
          <p:nvSpPr>
            <p:cNvPr id="22" name="Oval 131"/>
            <p:cNvSpPr>
              <a:spLocks noChangeArrowheads="1"/>
            </p:cNvSpPr>
            <p:nvPr/>
          </p:nvSpPr>
          <p:spPr bwMode="auto">
            <a:xfrm>
              <a:off x="7352080" y="2433233"/>
              <a:ext cx="794145" cy="794145"/>
            </a:xfrm>
            <a:prstGeom prst="ellipse">
              <a:avLst/>
            </a:prstGeom>
            <a:solidFill>
              <a:srgbClr val="FFC001"/>
            </a:solidFill>
            <a:ln>
              <a:noFill/>
            </a:ln>
          </p:spPr>
          <p:txBody>
            <a:bodyPr vert="horz" wrap="square" lIns="91440" tIns="45720" rIns="91440" bIns="45720" numCol="1" anchor="t" anchorCtr="0" compatLnSpc="1"/>
            <a:lstStyle/>
            <a:p>
              <a:pPr>
                <a:defRPr/>
              </a:pPr>
              <a:endParaRPr lang="zh-CN" altLang="en-US" kern="0" dirty="0">
                <a:solidFill>
                  <a:sysClr val="windowText" lastClr="000000"/>
                </a:solidFill>
                <a:latin typeface="微软雅黑" panose="020B0503020204020204" pitchFamily="34" charset="-122"/>
                <a:ea typeface="微软雅黑" panose="020B0503020204020204" pitchFamily="34" charset="-122"/>
              </a:endParaRPr>
            </a:p>
          </p:txBody>
        </p:sp>
        <p:sp>
          <p:nvSpPr>
            <p:cNvPr id="23" name="Freeform 201"/>
            <p:cNvSpPr>
              <a:spLocks noEditPoints="1"/>
            </p:cNvSpPr>
            <p:nvPr/>
          </p:nvSpPr>
          <p:spPr bwMode="auto">
            <a:xfrm>
              <a:off x="7533838" y="2602408"/>
              <a:ext cx="430628" cy="492146"/>
            </a:xfrm>
            <a:custGeom>
              <a:avLst/>
              <a:gdLst>
                <a:gd name="T0" fmla="*/ 65 w 130"/>
                <a:gd name="T1" fmla="*/ 86 h 149"/>
                <a:gd name="T2" fmla="*/ 46 w 130"/>
                <a:gd name="T3" fmla="*/ 64 h 149"/>
                <a:gd name="T4" fmla="*/ 63 w 130"/>
                <a:gd name="T5" fmla="*/ 48 h 149"/>
                <a:gd name="T6" fmla="*/ 69 w 130"/>
                <a:gd name="T7" fmla="*/ 70 h 149"/>
                <a:gd name="T8" fmla="*/ 54 w 130"/>
                <a:gd name="T9" fmla="*/ 77 h 149"/>
                <a:gd name="T10" fmla="*/ 46 w 130"/>
                <a:gd name="T11" fmla="*/ 64 h 149"/>
                <a:gd name="T12" fmla="*/ 77 w 130"/>
                <a:gd name="T13" fmla="*/ 69 h 149"/>
                <a:gd name="T14" fmla="*/ 67 w 130"/>
                <a:gd name="T15" fmla="*/ 53 h 149"/>
                <a:gd name="T16" fmla="*/ 68 w 130"/>
                <a:gd name="T17" fmla="*/ 47 h 149"/>
                <a:gd name="T18" fmla="*/ 85 w 130"/>
                <a:gd name="T19" fmla="*/ 64 h 149"/>
                <a:gd name="T20" fmla="*/ 89 w 130"/>
                <a:gd name="T21" fmla="*/ 28 h 149"/>
                <a:gd name="T22" fmla="*/ 76 w 130"/>
                <a:gd name="T23" fmla="*/ 28 h 149"/>
                <a:gd name="T24" fmla="*/ 59 w 130"/>
                <a:gd name="T25" fmla="*/ 9 h 149"/>
                <a:gd name="T26" fmla="*/ 55 w 130"/>
                <a:gd name="T27" fmla="*/ 11 h 149"/>
                <a:gd name="T28" fmla="*/ 38 w 130"/>
                <a:gd name="T29" fmla="*/ 28 h 149"/>
                <a:gd name="T30" fmla="*/ 26 w 130"/>
                <a:gd name="T31" fmla="*/ 28 h 149"/>
                <a:gd name="T32" fmla="*/ 26 w 130"/>
                <a:gd name="T33" fmla="*/ 99 h 149"/>
                <a:gd name="T34" fmla="*/ 104 w 130"/>
                <a:gd name="T35" fmla="*/ 99 h 149"/>
                <a:gd name="T36" fmla="*/ 127 w 130"/>
                <a:gd name="T37" fmla="*/ 96 h 149"/>
                <a:gd name="T38" fmla="*/ 110 w 130"/>
                <a:gd name="T39" fmla="*/ 93 h 149"/>
                <a:gd name="T40" fmla="*/ 113 w 130"/>
                <a:gd name="T41" fmla="*/ 90 h 149"/>
                <a:gd name="T42" fmla="*/ 118 w 130"/>
                <a:gd name="T43" fmla="*/ 85 h 149"/>
                <a:gd name="T44" fmla="*/ 121 w 130"/>
                <a:gd name="T45" fmla="*/ 45 h 149"/>
                <a:gd name="T46" fmla="*/ 117 w 130"/>
                <a:gd name="T47" fmla="*/ 42 h 149"/>
                <a:gd name="T48" fmla="*/ 113 w 130"/>
                <a:gd name="T49" fmla="*/ 37 h 149"/>
                <a:gd name="T50" fmla="*/ 20 w 130"/>
                <a:gd name="T51" fmla="*/ 34 h 149"/>
                <a:gd name="T52" fmla="*/ 13 w 130"/>
                <a:gd name="T53" fmla="*/ 42 h 149"/>
                <a:gd name="T54" fmla="*/ 10 w 130"/>
                <a:gd name="T55" fmla="*/ 43 h 149"/>
                <a:gd name="T56" fmla="*/ 10 w 130"/>
                <a:gd name="T57" fmla="*/ 85 h 149"/>
                <a:gd name="T58" fmla="*/ 16 w 130"/>
                <a:gd name="T59" fmla="*/ 86 h 149"/>
                <a:gd name="T60" fmla="*/ 20 w 130"/>
                <a:gd name="T61" fmla="*/ 93 h 149"/>
                <a:gd name="T62" fmla="*/ 4 w 130"/>
                <a:gd name="T63" fmla="*/ 96 h 149"/>
                <a:gd name="T64" fmla="*/ 38 w 130"/>
                <a:gd name="T65" fmla="*/ 31 h 149"/>
                <a:gd name="T66" fmla="*/ 59 w 130"/>
                <a:gd name="T67" fmla="*/ 31 h 149"/>
                <a:gd name="T68" fmla="*/ 89 w 130"/>
                <a:gd name="T69" fmla="*/ 31 h 149"/>
                <a:gd name="T70" fmla="*/ 103 w 130"/>
                <a:gd name="T71" fmla="*/ 60 h 149"/>
                <a:gd name="T72" fmla="*/ 20 w 130"/>
                <a:gd name="T73" fmla="*/ 90 h 149"/>
                <a:gd name="T74" fmla="*/ 13 w 130"/>
                <a:gd name="T75" fmla="*/ 82 h 149"/>
                <a:gd name="T76" fmla="*/ 13 w 130"/>
                <a:gd name="T77" fmla="*/ 45 h 149"/>
                <a:gd name="T78" fmla="*/ 110 w 130"/>
                <a:gd name="T79" fmla="*/ 37 h 149"/>
                <a:gd name="T80" fmla="*/ 112 w 130"/>
                <a:gd name="T81" fmla="*/ 43 h 149"/>
                <a:gd name="T82" fmla="*/ 118 w 130"/>
                <a:gd name="T83" fmla="*/ 45 h 149"/>
                <a:gd name="T84" fmla="*/ 110 w 130"/>
                <a:gd name="T85" fmla="*/ 90 h 149"/>
                <a:gd name="T86" fmla="*/ 104 w 130"/>
                <a:gd name="T87" fmla="*/ 9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0" h="149">
                  <a:moveTo>
                    <a:pt x="65" y="41"/>
                  </a:moveTo>
                  <a:cubicBezTo>
                    <a:pt x="53" y="41"/>
                    <a:pt x="43" y="51"/>
                    <a:pt x="43" y="64"/>
                  </a:cubicBezTo>
                  <a:cubicBezTo>
                    <a:pt x="43" y="76"/>
                    <a:pt x="53" y="86"/>
                    <a:pt x="65" y="86"/>
                  </a:cubicBezTo>
                  <a:cubicBezTo>
                    <a:pt x="78" y="86"/>
                    <a:pt x="88" y="76"/>
                    <a:pt x="88" y="64"/>
                  </a:cubicBezTo>
                  <a:cubicBezTo>
                    <a:pt x="88" y="51"/>
                    <a:pt x="78" y="41"/>
                    <a:pt x="65" y="41"/>
                  </a:cubicBezTo>
                  <a:close/>
                  <a:moveTo>
                    <a:pt x="46" y="64"/>
                  </a:moveTo>
                  <a:cubicBezTo>
                    <a:pt x="46" y="54"/>
                    <a:pt x="53" y="45"/>
                    <a:pt x="63" y="44"/>
                  </a:cubicBezTo>
                  <a:cubicBezTo>
                    <a:pt x="63" y="44"/>
                    <a:pt x="63" y="44"/>
                    <a:pt x="63" y="44"/>
                  </a:cubicBezTo>
                  <a:cubicBezTo>
                    <a:pt x="63" y="48"/>
                    <a:pt x="63" y="48"/>
                    <a:pt x="63" y="48"/>
                  </a:cubicBezTo>
                  <a:cubicBezTo>
                    <a:pt x="58" y="49"/>
                    <a:pt x="55" y="52"/>
                    <a:pt x="55" y="57"/>
                  </a:cubicBezTo>
                  <a:cubicBezTo>
                    <a:pt x="55" y="62"/>
                    <a:pt x="58" y="64"/>
                    <a:pt x="64" y="66"/>
                  </a:cubicBezTo>
                  <a:cubicBezTo>
                    <a:pt x="67" y="67"/>
                    <a:pt x="69" y="68"/>
                    <a:pt x="69" y="70"/>
                  </a:cubicBezTo>
                  <a:cubicBezTo>
                    <a:pt x="69" y="72"/>
                    <a:pt x="67" y="73"/>
                    <a:pt x="64" y="73"/>
                  </a:cubicBezTo>
                  <a:cubicBezTo>
                    <a:pt x="61" y="73"/>
                    <a:pt x="58" y="72"/>
                    <a:pt x="56" y="71"/>
                  </a:cubicBezTo>
                  <a:cubicBezTo>
                    <a:pt x="54" y="77"/>
                    <a:pt x="54" y="77"/>
                    <a:pt x="54" y="77"/>
                  </a:cubicBezTo>
                  <a:cubicBezTo>
                    <a:pt x="56" y="78"/>
                    <a:pt x="59" y="79"/>
                    <a:pt x="63" y="79"/>
                  </a:cubicBezTo>
                  <a:cubicBezTo>
                    <a:pt x="63" y="83"/>
                    <a:pt x="63" y="83"/>
                    <a:pt x="63" y="83"/>
                  </a:cubicBezTo>
                  <a:cubicBezTo>
                    <a:pt x="53" y="82"/>
                    <a:pt x="46" y="73"/>
                    <a:pt x="46" y="64"/>
                  </a:cubicBezTo>
                  <a:close/>
                  <a:moveTo>
                    <a:pt x="68" y="83"/>
                  </a:moveTo>
                  <a:cubicBezTo>
                    <a:pt x="68" y="79"/>
                    <a:pt x="68" y="79"/>
                    <a:pt x="68" y="79"/>
                  </a:cubicBezTo>
                  <a:cubicBezTo>
                    <a:pt x="74" y="78"/>
                    <a:pt x="77" y="74"/>
                    <a:pt x="77" y="69"/>
                  </a:cubicBezTo>
                  <a:cubicBezTo>
                    <a:pt x="77" y="65"/>
                    <a:pt x="74" y="62"/>
                    <a:pt x="68" y="60"/>
                  </a:cubicBezTo>
                  <a:cubicBezTo>
                    <a:pt x="64" y="59"/>
                    <a:pt x="62" y="57"/>
                    <a:pt x="62" y="56"/>
                  </a:cubicBezTo>
                  <a:cubicBezTo>
                    <a:pt x="62" y="54"/>
                    <a:pt x="63" y="53"/>
                    <a:pt x="67" y="53"/>
                  </a:cubicBezTo>
                  <a:cubicBezTo>
                    <a:pt x="70" y="53"/>
                    <a:pt x="73" y="54"/>
                    <a:pt x="74" y="55"/>
                  </a:cubicBezTo>
                  <a:cubicBezTo>
                    <a:pt x="75" y="49"/>
                    <a:pt x="75" y="49"/>
                    <a:pt x="75" y="49"/>
                  </a:cubicBezTo>
                  <a:cubicBezTo>
                    <a:pt x="74" y="48"/>
                    <a:pt x="71" y="47"/>
                    <a:pt x="68" y="47"/>
                  </a:cubicBezTo>
                  <a:cubicBezTo>
                    <a:pt x="68" y="44"/>
                    <a:pt x="68" y="44"/>
                    <a:pt x="68" y="44"/>
                  </a:cubicBezTo>
                  <a:cubicBezTo>
                    <a:pt x="68" y="44"/>
                    <a:pt x="68" y="44"/>
                    <a:pt x="68" y="44"/>
                  </a:cubicBezTo>
                  <a:cubicBezTo>
                    <a:pt x="78" y="46"/>
                    <a:pt x="85" y="54"/>
                    <a:pt x="85" y="64"/>
                  </a:cubicBezTo>
                  <a:cubicBezTo>
                    <a:pt x="85" y="74"/>
                    <a:pt x="77" y="82"/>
                    <a:pt x="68" y="83"/>
                  </a:cubicBezTo>
                  <a:close/>
                  <a:moveTo>
                    <a:pt x="130" y="28"/>
                  </a:moveTo>
                  <a:cubicBezTo>
                    <a:pt x="89" y="28"/>
                    <a:pt x="89" y="28"/>
                    <a:pt x="89" y="28"/>
                  </a:cubicBezTo>
                  <a:cubicBezTo>
                    <a:pt x="89" y="11"/>
                    <a:pt x="89" y="11"/>
                    <a:pt x="89" y="11"/>
                  </a:cubicBezTo>
                  <a:cubicBezTo>
                    <a:pt x="88" y="3"/>
                    <a:pt x="77" y="5"/>
                    <a:pt x="77" y="11"/>
                  </a:cubicBezTo>
                  <a:cubicBezTo>
                    <a:pt x="76" y="28"/>
                    <a:pt x="76" y="28"/>
                    <a:pt x="76" y="28"/>
                  </a:cubicBezTo>
                  <a:cubicBezTo>
                    <a:pt x="72" y="28"/>
                    <a:pt x="72" y="28"/>
                    <a:pt x="72" y="28"/>
                  </a:cubicBezTo>
                  <a:cubicBezTo>
                    <a:pt x="72" y="9"/>
                    <a:pt x="72" y="9"/>
                    <a:pt x="72" y="9"/>
                  </a:cubicBezTo>
                  <a:cubicBezTo>
                    <a:pt x="72" y="2"/>
                    <a:pt x="60" y="0"/>
                    <a:pt x="59" y="9"/>
                  </a:cubicBezTo>
                  <a:cubicBezTo>
                    <a:pt x="59" y="28"/>
                    <a:pt x="59" y="28"/>
                    <a:pt x="59" y="28"/>
                  </a:cubicBezTo>
                  <a:cubicBezTo>
                    <a:pt x="55" y="28"/>
                    <a:pt x="55" y="28"/>
                    <a:pt x="55" y="28"/>
                  </a:cubicBezTo>
                  <a:cubicBezTo>
                    <a:pt x="55" y="11"/>
                    <a:pt x="55" y="11"/>
                    <a:pt x="55" y="11"/>
                  </a:cubicBezTo>
                  <a:cubicBezTo>
                    <a:pt x="55" y="3"/>
                    <a:pt x="43" y="2"/>
                    <a:pt x="43" y="11"/>
                  </a:cubicBezTo>
                  <a:cubicBezTo>
                    <a:pt x="43" y="28"/>
                    <a:pt x="43" y="28"/>
                    <a:pt x="43" y="28"/>
                  </a:cubicBezTo>
                  <a:cubicBezTo>
                    <a:pt x="38" y="28"/>
                    <a:pt x="38" y="28"/>
                    <a:pt x="38" y="28"/>
                  </a:cubicBezTo>
                  <a:cubicBezTo>
                    <a:pt x="38" y="18"/>
                    <a:pt x="38" y="18"/>
                    <a:pt x="38" y="18"/>
                  </a:cubicBezTo>
                  <a:cubicBezTo>
                    <a:pt x="37" y="9"/>
                    <a:pt x="27" y="10"/>
                    <a:pt x="26" y="18"/>
                  </a:cubicBezTo>
                  <a:cubicBezTo>
                    <a:pt x="26" y="28"/>
                    <a:pt x="26" y="28"/>
                    <a:pt x="26" y="28"/>
                  </a:cubicBezTo>
                  <a:cubicBezTo>
                    <a:pt x="0" y="28"/>
                    <a:pt x="0" y="28"/>
                    <a:pt x="0" y="28"/>
                  </a:cubicBezTo>
                  <a:cubicBezTo>
                    <a:pt x="0" y="99"/>
                    <a:pt x="0" y="99"/>
                    <a:pt x="0" y="99"/>
                  </a:cubicBezTo>
                  <a:cubicBezTo>
                    <a:pt x="26" y="99"/>
                    <a:pt x="26" y="99"/>
                    <a:pt x="26" y="99"/>
                  </a:cubicBezTo>
                  <a:cubicBezTo>
                    <a:pt x="26" y="106"/>
                    <a:pt x="26" y="106"/>
                    <a:pt x="26" y="106"/>
                  </a:cubicBezTo>
                  <a:cubicBezTo>
                    <a:pt x="43" y="149"/>
                    <a:pt x="90" y="141"/>
                    <a:pt x="104" y="106"/>
                  </a:cubicBezTo>
                  <a:cubicBezTo>
                    <a:pt x="104" y="99"/>
                    <a:pt x="104" y="99"/>
                    <a:pt x="104" y="99"/>
                  </a:cubicBezTo>
                  <a:cubicBezTo>
                    <a:pt x="130" y="99"/>
                    <a:pt x="130" y="99"/>
                    <a:pt x="130" y="99"/>
                  </a:cubicBezTo>
                  <a:lnTo>
                    <a:pt x="130" y="28"/>
                  </a:lnTo>
                  <a:close/>
                  <a:moveTo>
                    <a:pt x="127" y="96"/>
                  </a:moveTo>
                  <a:cubicBezTo>
                    <a:pt x="104" y="96"/>
                    <a:pt x="104" y="96"/>
                    <a:pt x="104" y="96"/>
                  </a:cubicBezTo>
                  <a:cubicBezTo>
                    <a:pt x="104" y="93"/>
                    <a:pt x="104" y="93"/>
                    <a:pt x="104" y="93"/>
                  </a:cubicBezTo>
                  <a:cubicBezTo>
                    <a:pt x="110" y="93"/>
                    <a:pt x="110" y="93"/>
                    <a:pt x="110" y="93"/>
                  </a:cubicBezTo>
                  <a:cubicBezTo>
                    <a:pt x="111" y="93"/>
                    <a:pt x="111" y="93"/>
                    <a:pt x="112" y="92"/>
                  </a:cubicBezTo>
                  <a:cubicBezTo>
                    <a:pt x="112" y="91"/>
                    <a:pt x="113" y="91"/>
                    <a:pt x="113" y="90"/>
                  </a:cubicBezTo>
                  <a:cubicBezTo>
                    <a:pt x="113" y="90"/>
                    <a:pt x="113" y="90"/>
                    <a:pt x="113" y="90"/>
                  </a:cubicBezTo>
                  <a:cubicBezTo>
                    <a:pt x="113" y="87"/>
                    <a:pt x="115" y="85"/>
                    <a:pt x="117" y="85"/>
                  </a:cubicBezTo>
                  <a:cubicBezTo>
                    <a:pt x="117" y="85"/>
                    <a:pt x="117" y="85"/>
                    <a:pt x="118" y="85"/>
                  </a:cubicBezTo>
                  <a:cubicBezTo>
                    <a:pt x="118" y="85"/>
                    <a:pt x="118" y="85"/>
                    <a:pt x="118" y="85"/>
                  </a:cubicBezTo>
                  <a:cubicBezTo>
                    <a:pt x="119" y="85"/>
                    <a:pt x="119" y="85"/>
                    <a:pt x="120" y="85"/>
                  </a:cubicBezTo>
                  <a:cubicBezTo>
                    <a:pt x="121" y="84"/>
                    <a:pt x="121" y="83"/>
                    <a:pt x="121" y="82"/>
                  </a:cubicBezTo>
                  <a:cubicBezTo>
                    <a:pt x="121" y="45"/>
                    <a:pt x="121" y="45"/>
                    <a:pt x="121" y="45"/>
                  </a:cubicBezTo>
                  <a:cubicBezTo>
                    <a:pt x="121" y="44"/>
                    <a:pt x="121" y="43"/>
                    <a:pt x="120" y="43"/>
                  </a:cubicBezTo>
                  <a:cubicBezTo>
                    <a:pt x="119" y="42"/>
                    <a:pt x="119" y="42"/>
                    <a:pt x="118" y="42"/>
                  </a:cubicBezTo>
                  <a:cubicBezTo>
                    <a:pt x="117" y="42"/>
                    <a:pt x="117" y="42"/>
                    <a:pt x="117" y="42"/>
                  </a:cubicBezTo>
                  <a:cubicBezTo>
                    <a:pt x="116" y="42"/>
                    <a:pt x="115" y="42"/>
                    <a:pt x="114" y="41"/>
                  </a:cubicBezTo>
                  <a:cubicBezTo>
                    <a:pt x="113" y="40"/>
                    <a:pt x="113" y="39"/>
                    <a:pt x="113" y="38"/>
                  </a:cubicBezTo>
                  <a:cubicBezTo>
                    <a:pt x="113" y="37"/>
                    <a:pt x="113" y="37"/>
                    <a:pt x="113" y="37"/>
                  </a:cubicBezTo>
                  <a:cubicBezTo>
                    <a:pt x="113" y="36"/>
                    <a:pt x="112" y="36"/>
                    <a:pt x="112" y="35"/>
                  </a:cubicBezTo>
                  <a:cubicBezTo>
                    <a:pt x="111" y="35"/>
                    <a:pt x="111" y="34"/>
                    <a:pt x="110" y="34"/>
                  </a:cubicBezTo>
                  <a:cubicBezTo>
                    <a:pt x="20" y="34"/>
                    <a:pt x="20" y="34"/>
                    <a:pt x="20" y="34"/>
                  </a:cubicBezTo>
                  <a:cubicBezTo>
                    <a:pt x="19" y="34"/>
                    <a:pt x="18" y="35"/>
                    <a:pt x="18" y="35"/>
                  </a:cubicBezTo>
                  <a:cubicBezTo>
                    <a:pt x="17" y="36"/>
                    <a:pt x="17" y="36"/>
                    <a:pt x="17" y="38"/>
                  </a:cubicBezTo>
                  <a:cubicBezTo>
                    <a:pt x="17" y="40"/>
                    <a:pt x="15" y="42"/>
                    <a:pt x="13" y="42"/>
                  </a:cubicBezTo>
                  <a:cubicBezTo>
                    <a:pt x="13" y="42"/>
                    <a:pt x="12" y="42"/>
                    <a:pt x="12" y="42"/>
                  </a:cubicBezTo>
                  <a:cubicBezTo>
                    <a:pt x="12" y="42"/>
                    <a:pt x="12" y="42"/>
                    <a:pt x="12" y="42"/>
                  </a:cubicBezTo>
                  <a:cubicBezTo>
                    <a:pt x="11" y="42"/>
                    <a:pt x="10" y="42"/>
                    <a:pt x="10" y="43"/>
                  </a:cubicBezTo>
                  <a:cubicBezTo>
                    <a:pt x="9" y="43"/>
                    <a:pt x="9" y="44"/>
                    <a:pt x="9" y="45"/>
                  </a:cubicBezTo>
                  <a:cubicBezTo>
                    <a:pt x="9" y="82"/>
                    <a:pt x="9" y="82"/>
                    <a:pt x="9" y="82"/>
                  </a:cubicBezTo>
                  <a:cubicBezTo>
                    <a:pt x="9" y="83"/>
                    <a:pt x="9" y="84"/>
                    <a:pt x="10" y="85"/>
                  </a:cubicBezTo>
                  <a:cubicBezTo>
                    <a:pt x="10" y="85"/>
                    <a:pt x="11" y="85"/>
                    <a:pt x="12" y="85"/>
                  </a:cubicBezTo>
                  <a:cubicBezTo>
                    <a:pt x="12" y="85"/>
                    <a:pt x="12" y="85"/>
                    <a:pt x="12" y="85"/>
                  </a:cubicBezTo>
                  <a:cubicBezTo>
                    <a:pt x="13" y="85"/>
                    <a:pt x="15" y="86"/>
                    <a:pt x="16" y="86"/>
                  </a:cubicBezTo>
                  <a:cubicBezTo>
                    <a:pt x="17" y="87"/>
                    <a:pt x="17" y="88"/>
                    <a:pt x="17" y="90"/>
                  </a:cubicBezTo>
                  <a:cubicBezTo>
                    <a:pt x="17" y="91"/>
                    <a:pt x="17" y="91"/>
                    <a:pt x="18" y="92"/>
                  </a:cubicBezTo>
                  <a:cubicBezTo>
                    <a:pt x="18" y="93"/>
                    <a:pt x="19" y="93"/>
                    <a:pt x="20" y="93"/>
                  </a:cubicBezTo>
                  <a:cubicBezTo>
                    <a:pt x="92" y="93"/>
                    <a:pt x="92" y="93"/>
                    <a:pt x="92" y="93"/>
                  </a:cubicBezTo>
                  <a:cubicBezTo>
                    <a:pt x="92" y="96"/>
                    <a:pt x="92" y="96"/>
                    <a:pt x="92" y="96"/>
                  </a:cubicBezTo>
                  <a:cubicBezTo>
                    <a:pt x="4" y="96"/>
                    <a:pt x="4" y="96"/>
                    <a:pt x="4" y="96"/>
                  </a:cubicBezTo>
                  <a:cubicBezTo>
                    <a:pt x="4" y="31"/>
                    <a:pt x="4" y="31"/>
                    <a:pt x="4" y="31"/>
                  </a:cubicBezTo>
                  <a:cubicBezTo>
                    <a:pt x="26" y="31"/>
                    <a:pt x="26" y="31"/>
                    <a:pt x="26" y="31"/>
                  </a:cubicBezTo>
                  <a:cubicBezTo>
                    <a:pt x="38" y="31"/>
                    <a:pt x="38" y="31"/>
                    <a:pt x="38" y="31"/>
                  </a:cubicBezTo>
                  <a:cubicBezTo>
                    <a:pt x="43" y="31"/>
                    <a:pt x="43" y="31"/>
                    <a:pt x="43" y="31"/>
                  </a:cubicBezTo>
                  <a:cubicBezTo>
                    <a:pt x="55" y="31"/>
                    <a:pt x="55" y="31"/>
                    <a:pt x="55" y="31"/>
                  </a:cubicBezTo>
                  <a:cubicBezTo>
                    <a:pt x="59" y="31"/>
                    <a:pt x="59" y="31"/>
                    <a:pt x="59" y="31"/>
                  </a:cubicBezTo>
                  <a:cubicBezTo>
                    <a:pt x="72" y="31"/>
                    <a:pt x="72" y="31"/>
                    <a:pt x="72" y="31"/>
                  </a:cubicBezTo>
                  <a:cubicBezTo>
                    <a:pt x="76" y="31"/>
                    <a:pt x="76" y="31"/>
                    <a:pt x="76" y="31"/>
                  </a:cubicBezTo>
                  <a:cubicBezTo>
                    <a:pt x="89" y="31"/>
                    <a:pt x="89" y="31"/>
                    <a:pt x="89" y="31"/>
                  </a:cubicBezTo>
                  <a:cubicBezTo>
                    <a:pt x="127" y="31"/>
                    <a:pt x="127" y="31"/>
                    <a:pt x="127" y="31"/>
                  </a:cubicBezTo>
                  <a:lnTo>
                    <a:pt x="127" y="96"/>
                  </a:lnTo>
                  <a:close/>
                  <a:moveTo>
                    <a:pt x="103" y="60"/>
                  </a:moveTo>
                  <a:cubicBezTo>
                    <a:pt x="103" y="52"/>
                    <a:pt x="92" y="53"/>
                    <a:pt x="92" y="60"/>
                  </a:cubicBezTo>
                  <a:cubicBezTo>
                    <a:pt x="92" y="90"/>
                    <a:pt x="92" y="90"/>
                    <a:pt x="92" y="90"/>
                  </a:cubicBezTo>
                  <a:cubicBezTo>
                    <a:pt x="20" y="90"/>
                    <a:pt x="20" y="90"/>
                    <a:pt x="20" y="90"/>
                  </a:cubicBezTo>
                  <a:cubicBezTo>
                    <a:pt x="20" y="90"/>
                    <a:pt x="20" y="90"/>
                    <a:pt x="20" y="90"/>
                  </a:cubicBezTo>
                  <a:cubicBezTo>
                    <a:pt x="20" y="88"/>
                    <a:pt x="19" y="86"/>
                    <a:pt x="18" y="85"/>
                  </a:cubicBezTo>
                  <a:cubicBezTo>
                    <a:pt x="16" y="83"/>
                    <a:pt x="15" y="82"/>
                    <a:pt x="13" y="82"/>
                  </a:cubicBezTo>
                  <a:cubicBezTo>
                    <a:pt x="12" y="82"/>
                    <a:pt x="12" y="82"/>
                    <a:pt x="12" y="82"/>
                  </a:cubicBezTo>
                  <a:cubicBezTo>
                    <a:pt x="12" y="45"/>
                    <a:pt x="12" y="45"/>
                    <a:pt x="12" y="45"/>
                  </a:cubicBezTo>
                  <a:cubicBezTo>
                    <a:pt x="12" y="45"/>
                    <a:pt x="12" y="45"/>
                    <a:pt x="13" y="45"/>
                  </a:cubicBezTo>
                  <a:cubicBezTo>
                    <a:pt x="17" y="45"/>
                    <a:pt x="20" y="42"/>
                    <a:pt x="20" y="37"/>
                  </a:cubicBezTo>
                  <a:cubicBezTo>
                    <a:pt x="20" y="37"/>
                    <a:pt x="20" y="37"/>
                    <a:pt x="20" y="37"/>
                  </a:cubicBezTo>
                  <a:cubicBezTo>
                    <a:pt x="110" y="37"/>
                    <a:pt x="110" y="37"/>
                    <a:pt x="110" y="37"/>
                  </a:cubicBezTo>
                  <a:cubicBezTo>
                    <a:pt x="111" y="37"/>
                    <a:pt x="111" y="37"/>
                    <a:pt x="111" y="37"/>
                  </a:cubicBezTo>
                  <a:cubicBezTo>
                    <a:pt x="110" y="37"/>
                    <a:pt x="110" y="37"/>
                    <a:pt x="110" y="37"/>
                  </a:cubicBezTo>
                  <a:cubicBezTo>
                    <a:pt x="110" y="39"/>
                    <a:pt x="111" y="41"/>
                    <a:pt x="112" y="43"/>
                  </a:cubicBezTo>
                  <a:cubicBezTo>
                    <a:pt x="113" y="44"/>
                    <a:pt x="115" y="45"/>
                    <a:pt x="117" y="45"/>
                  </a:cubicBezTo>
                  <a:cubicBezTo>
                    <a:pt x="117" y="45"/>
                    <a:pt x="118" y="45"/>
                    <a:pt x="118" y="45"/>
                  </a:cubicBezTo>
                  <a:cubicBezTo>
                    <a:pt x="118" y="45"/>
                    <a:pt x="118" y="45"/>
                    <a:pt x="118" y="45"/>
                  </a:cubicBezTo>
                  <a:cubicBezTo>
                    <a:pt x="118" y="83"/>
                    <a:pt x="118" y="83"/>
                    <a:pt x="118" y="83"/>
                  </a:cubicBezTo>
                  <a:cubicBezTo>
                    <a:pt x="118" y="82"/>
                    <a:pt x="117" y="82"/>
                    <a:pt x="117" y="82"/>
                  </a:cubicBezTo>
                  <a:cubicBezTo>
                    <a:pt x="113" y="82"/>
                    <a:pt x="110" y="86"/>
                    <a:pt x="110" y="90"/>
                  </a:cubicBezTo>
                  <a:cubicBezTo>
                    <a:pt x="110" y="90"/>
                    <a:pt x="110" y="90"/>
                    <a:pt x="110" y="90"/>
                  </a:cubicBezTo>
                  <a:cubicBezTo>
                    <a:pt x="110" y="90"/>
                    <a:pt x="110" y="90"/>
                    <a:pt x="110" y="90"/>
                  </a:cubicBezTo>
                  <a:cubicBezTo>
                    <a:pt x="104" y="90"/>
                    <a:pt x="104" y="90"/>
                    <a:pt x="104" y="90"/>
                  </a:cubicBezTo>
                  <a:lnTo>
                    <a:pt x="103" y="6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kern="0">
                <a:solidFill>
                  <a:sysClr val="windowText" lastClr="000000"/>
                </a:solidFill>
                <a:latin typeface="微软雅黑" panose="020B0503020204020204" pitchFamily="34" charset="-122"/>
                <a:ea typeface="微软雅黑" panose="020B0503020204020204" pitchFamily="34" charset="-122"/>
              </a:endParaRPr>
            </a:p>
          </p:txBody>
        </p:sp>
      </p:grpSp>
      <p:grpSp>
        <p:nvGrpSpPr>
          <p:cNvPr id="24" name="组合 23"/>
          <p:cNvGrpSpPr/>
          <p:nvPr/>
        </p:nvGrpSpPr>
        <p:grpSpPr>
          <a:xfrm>
            <a:off x="7986458" y="2011302"/>
            <a:ext cx="579123" cy="580145"/>
            <a:chOff x="8301418" y="2433233"/>
            <a:chExt cx="792746" cy="794145"/>
          </a:xfrm>
        </p:grpSpPr>
        <p:sp>
          <p:nvSpPr>
            <p:cNvPr id="25" name="Oval 16"/>
            <p:cNvSpPr>
              <a:spLocks noChangeArrowheads="1"/>
            </p:cNvSpPr>
            <p:nvPr/>
          </p:nvSpPr>
          <p:spPr bwMode="auto">
            <a:xfrm>
              <a:off x="8301418" y="2433233"/>
              <a:ext cx="792746" cy="794145"/>
            </a:xfrm>
            <a:prstGeom prst="ellipse">
              <a:avLst/>
            </a:prstGeom>
            <a:solidFill>
              <a:srgbClr val="4F5A6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kern="0">
                <a:solidFill>
                  <a:sysClr val="windowText" lastClr="000000"/>
                </a:solidFill>
                <a:latin typeface="微软雅黑" panose="020B0503020204020204" pitchFamily="34" charset="-122"/>
                <a:ea typeface="微软雅黑" panose="020B0503020204020204" pitchFamily="34" charset="-122"/>
              </a:endParaRPr>
            </a:p>
          </p:txBody>
        </p:sp>
        <p:sp>
          <p:nvSpPr>
            <p:cNvPr id="26" name="Oval 144"/>
            <p:cNvSpPr>
              <a:spLocks noChangeArrowheads="1"/>
            </p:cNvSpPr>
            <p:nvPr/>
          </p:nvSpPr>
          <p:spPr bwMode="auto">
            <a:xfrm>
              <a:off x="8301418" y="2433233"/>
              <a:ext cx="792746" cy="794145"/>
            </a:xfrm>
            <a:prstGeom prst="ellipse">
              <a:avLst/>
            </a:prstGeom>
            <a:solidFill>
              <a:srgbClr val="3A3A3A"/>
            </a:solidFill>
            <a:ln>
              <a:noFill/>
            </a:ln>
          </p:spPr>
          <p:txBody>
            <a:bodyPr vert="horz" wrap="square" lIns="91440" tIns="45720" rIns="91440" bIns="45720" numCol="1" anchor="t" anchorCtr="0" compatLnSpc="1"/>
            <a:lstStyle/>
            <a:p>
              <a:endParaRPr lang="zh-CN" altLang="en-US" kern="0" dirty="0">
                <a:solidFill>
                  <a:sysClr val="windowText" lastClr="000000"/>
                </a:solidFill>
                <a:latin typeface="微软雅黑" panose="020B0503020204020204" pitchFamily="34" charset="-122"/>
                <a:ea typeface="微软雅黑" panose="020B0503020204020204" pitchFamily="34" charset="-122"/>
              </a:endParaRPr>
            </a:p>
          </p:txBody>
        </p:sp>
        <p:sp>
          <p:nvSpPr>
            <p:cNvPr id="27" name="Freeform 215"/>
            <p:cNvSpPr>
              <a:spLocks noEditPoints="1"/>
            </p:cNvSpPr>
            <p:nvPr/>
          </p:nvSpPr>
          <p:spPr bwMode="auto">
            <a:xfrm>
              <a:off x="8466399" y="2573047"/>
              <a:ext cx="462785" cy="461387"/>
            </a:xfrm>
            <a:custGeom>
              <a:avLst/>
              <a:gdLst>
                <a:gd name="T0" fmla="*/ 135 w 140"/>
                <a:gd name="T1" fmla="*/ 87 h 140"/>
                <a:gd name="T2" fmla="*/ 108 w 140"/>
                <a:gd name="T3" fmla="*/ 79 h 140"/>
                <a:gd name="T4" fmla="*/ 5 w 140"/>
                <a:gd name="T5" fmla="*/ 135 h 140"/>
                <a:gd name="T6" fmla="*/ 32 w 140"/>
                <a:gd name="T7" fmla="*/ 117 h 140"/>
                <a:gd name="T8" fmla="*/ 68 w 140"/>
                <a:gd name="T9" fmla="*/ 33 h 140"/>
                <a:gd name="T10" fmla="*/ 57 w 140"/>
                <a:gd name="T11" fmla="*/ 11 h 140"/>
                <a:gd name="T12" fmla="*/ 68 w 140"/>
                <a:gd name="T13" fmla="*/ 0 h 140"/>
                <a:gd name="T14" fmla="*/ 79 w 140"/>
                <a:gd name="T15" fmla="*/ 5 h 140"/>
                <a:gd name="T16" fmla="*/ 73 w 140"/>
                <a:gd name="T17" fmla="*/ 9 h 140"/>
                <a:gd name="T18" fmla="*/ 80 w 140"/>
                <a:gd name="T19" fmla="*/ 21 h 140"/>
                <a:gd name="T20" fmla="*/ 72 w 140"/>
                <a:gd name="T21" fmla="*/ 39 h 140"/>
                <a:gd name="T22" fmla="*/ 68 w 140"/>
                <a:gd name="T23" fmla="*/ 39 h 140"/>
                <a:gd name="T24" fmla="*/ 64 w 140"/>
                <a:gd name="T25" fmla="*/ 27 h 140"/>
                <a:gd name="T26" fmla="*/ 72 w 140"/>
                <a:gd name="T27" fmla="*/ 33 h 140"/>
                <a:gd name="T28" fmla="*/ 74 w 140"/>
                <a:gd name="T29" fmla="*/ 26 h 140"/>
                <a:gd name="T30" fmla="*/ 68 w 140"/>
                <a:gd name="T31" fmla="*/ 15 h 140"/>
                <a:gd name="T32" fmla="*/ 65 w 140"/>
                <a:gd name="T33" fmla="*/ 11 h 140"/>
                <a:gd name="T34" fmla="*/ 5 w 140"/>
                <a:gd name="T35" fmla="*/ 111 h 140"/>
                <a:gd name="T36" fmla="*/ 5 w 140"/>
                <a:gd name="T37" fmla="*/ 100 h 140"/>
                <a:gd name="T38" fmla="*/ 130 w 140"/>
                <a:gd name="T39" fmla="*/ 140 h 140"/>
                <a:gd name="T40" fmla="*/ 108 w 140"/>
                <a:gd name="T41" fmla="*/ 117 h 140"/>
                <a:gd name="T42" fmla="*/ 104 w 140"/>
                <a:gd name="T43" fmla="*/ 54 h 140"/>
                <a:gd name="T44" fmla="*/ 40 w 140"/>
                <a:gd name="T45" fmla="*/ 140 h 140"/>
                <a:gd name="T46" fmla="*/ 91 w 140"/>
                <a:gd name="T47" fmla="*/ 107 h 140"/>
                <a:gd name="T48" fmla="*/ 97 w 140"/>
                <a:gd name="T49" fmla="*/ 62 h 140"/>
                <a:gd name="T50" fmla="*/ 91 w 140"/>
                <a:gd name="T51" fmla="*/ 107 h 140"/>
                <a:gd name="T52" fmla="*/ 81 w 140"/>
                <a:gd name="T53" fmla="*/ 107 h 140"/>
                <a:gd name="T54" fmla="*/ 75 w 140"/>
                <a:gd name="T55" fmla="*/ 62 h 140"/>
                <a:gd name="T56" fmla="*/ 83 w 140"/>
                <a:gd name="T57" fmla="*/ 137 h 140"/>
                <a:gd name="T58" fmla="*/ 87 w 140"/>
                <a:gd name="T59" fmla="*/ 121 h 140"/>
                <a:gd name="T60" fmla="*/ 71 w 140"/>
                <a:gd name="T61" fmla="*/ 137 h 140"/>
                <a:gd name="T62" fmla="*/ 65 w 140"/>
                <a:gd name="T63" fmla="*/ 107 h 140"/>
                <a:gd name="T64" fmla="*/ 58 w 140"/>
                <a:gd name="T65" fmla="*/ 62 h 140"/>
                <a:gd name="T66" fmla="*/ 54 w 140"/>
                <a:gd name="T67" fmla="*/ 123 h 140"/>
                <a:gd name="T68" fmla="*/ 68 w 140"/>
                <a:gd name="T69" fmla="*/ 137 h 140"/>
                <a:gd name="T70" fmla="*/ 52 w 140"/>
                <a:gd name="T71" fmla="*/ 121 h 140"/>
                <a:gd name="T72" fmla="*/ 48 w 140"/>
                <a:gd name="T73" fmla="*/ 107 h 140"/>
                <a:gd name="T74" fmla="*/ 42 w 140"/>
                <a:gd name="T75" fmla="*/ 62 h 140"/>
                <a:gd name="T76" fmla="*/ 105 w 140"/>
                <a:gd name="T77" fmla="*/ 42 h 140"/>
                <a:gd name="T78" fmla="*/ 35 w 140"/>
                <a:gd name="T79" fmla="*/ 50 h 140"/>
                <a:gd name="T80" fmla="*/ 104 w 140"/>
                <a:gd name="T81" fmla="*/ 51 h 140"/>
                <a:gd name="T82" fmla="*/ 109 w 140"/>
                <a:gd name="T83" fmla="*/ 46 h 140"/>
                <a:gd name="T84" fmla="*/ 5 w 140"/>
                <a:gd name="T85" fmla="*/ 87 h 140"/>
                <a:gd name="T86" fmla="*/ 32 w 140"/>
                <a:gd name="T87" fmla="*/ 79 h 140"/>
                <a:gd name="T88" fmla="*/ 108 w 140"/>
                <a:gd name="T89" fmla="*/ 111 h 140"/>
                <a:gd name="T90" fmla="*/ 108 w 140"/>
                <a:gd name="T91" fmla="*/ 10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0" h="140">
                  <a:moveTo>
                    <a:pt x="140" y="83"/>
                  </a:moveTo>
                  <a:cubicBezTo>
                    <a:pt x="140" y="85"/>
                    <a:pt x="138" y="87"/>
                    <a:pt x="136" y="87"/>
                  </a:cubicBezTo>
                  <a:cubicBezTo>
                    <a:pt x="135" y="87"/>
                    <a:pt x="135" y="87"/>
                    <a:pt x="135" y="87"/>
                  </a:cubicBezTo>
                  <a:cubicBezTo>
                    <a:pt x="135" y="94"/>
                    <a:pt x="135" y="94"/>
                    <a:pt x="135" y="94"/>
                  </a:cubicBezTo>
                  <a:cubicBezTo>
                    <a:pt x="108" y="94"/>
                    <a:pt x="108" y="94"/>
                    <a:pt x="108" y="94"/>
                  </a:cubicBezTo>
                  <a:cubicBezTo>
                    <a:pt x="108" y="79"/>
                    <a:pt x="108" y="79"/>
                    <a:pt x="108" y="79"/>
                  </a:cubicBezTo>
                  <a:cubicBezTo>
                    <a:pt x="136" y="79"/>
                    <a:pt x="136" y="79"/>
                    <a:pt x="136" y="79"/>
                  </a:cubicBezTo>
                  <a:cubicBezTo>
                    <a:pt x="138" y="79"/>
                    <a:pt x="140" y="81"/>
                    <a:pt x="140" y="83"/>
                  </a:cubicBezTo>
                  <a:close/>
                  <a:moveTo>
                    <a:pt x="5" y="135"/>
                  </a:moveTo>
                  <a:cubicBezTo>
                    <a:pt x="5" y="138"/>
                    <a:pt x="7" y="140"/>
                    <a:pt x="9" y="140"/>
                  </a:cubicBezTo>
                  <a:cubicBezTo>
                    <a:pt x="32" y="140"/>
                    <a:pt x="32" y="140"/>
                    <a:pt x="32" y="140"/>
                  </a:cubicBezTo>
                  <a:cubicBezTo>
                    <a:pt x="32" y="117"/>
                    <a:pt x="32" y="117"/>
                    <a:pt x="32" y="117"/>
                  </a:cubicBezTo>
                  <a:cubicBezTo>
                    <a:pt x="5" y="117"/>
                    <a:pt x="5" y="117"/>
                    <a:pt x="5" y="117"/>
                  </a:cubicBezTo>
                  <a:lnTo>
                    <a:pt x="5" y="135"/>
                  </a:lnTo>
                  <a:close/>
                  <a:moveTo>
                    <a:pt x="68" y="33"/>
                  </a:moveTo>
                  <a:cubicBezTo>
                    <a:pt x="68" y="23"/>
                    <a:pt x="68" y="23"/>
                    <a:pt x="68" y="23"/>
                  </a:cubicBezTo>
                  <a:cubicBezTo>
                    <a:pt x="64" y="22"/>
                    <a:pt x="61" y="20"/>
                    <a:pt x="60" y="18"/>
                  </a:cubicBezTo>
                  <a:cubicBezTo>
                    <a:pt x="58" y="15"/>
                    <a:pt x="57" y="13"/>
                    <a:pt x="57" y="11"/>
                  </a:cubicBezTo>
                  <a:cubicBezTo>
                    <a:pt x="57" y="9"/>
                    <a:pt x="58" y="7"/>
                    <a:pt x="60" y="5"/>
                  </a:cubicBezTo>
                  <a:cubicBezTo>
                    <a:pt x="61" y="3"/>
                    <a:pt x="64" y="2"/>
                    <a:pt x="68" y="2"/>
                  </a:cubicBezTo>
                  <a:cubicBezTo>
                    <a:pt x="68" y="0"/>
                    <a:pt x="68" y="0"/>
                    <a:pt x="68" y="0"/>
                  </a:cubicBezTo>
                  <a:cubicBezTo>
                    <a:pt x="72" y="0"/>
                    <a:pt x="72" y="0"/>
                    <a:pt x="72" y="0"/>
                  </a:cubicBezTo>
                  <a:cubicBezTo>
                    <a:pt x="72" y="2"/>
                    <a:pt x="72" y="2"/>
                    <a:pt x="72" y="2"/>
                  </a:cubicBezTo>
                  <a:cubicBezTo>
                    <a:pt x="75" y="2"/>
                    <a:pt x="78" y="3"/>
                    <a:pt x="79" y="5"/>
                  </a:cubicBezTo>
                  <a:cubicBezTo>
                    <a:pt x="81" y="7"/>
                    <a:pt x="82" y="9"/>
                    <a:pt x="82" y="12"/>
                  </a:cubicBezTo>
                  <a:cubicBezTo>
                    <a:pt x="74" y="12"/>
                    <a:pt x="74" y="12"/>
                    <a:pt x="74" y="12"/>
                  </a:cubicBezTo>
                  <a:cubicBezTo>
                    <a:pt x="74" y="11"/>
                    <a:pt x="74" y="10"/>
                    <a:pt x="73" y="9"/>
                  </a:cubicBezTo>
                  <a:cubicBezTo>
                    <a:pt x="73" y="8"/>
                    <a:pt x="72" y="8"/>
                    <a:pt x="72" y="7"/>
                  </a:cubicBezTo>
                  <a:cubicBezTo>
                    <a:pt x="72" y="17"/>
                    <a:pt x="72" y="17"/>
                    <a:pt x="72" y="17"/>
                  </a:cubicBezTo>
                  <a:cubicBezTo>
                    <a:pt x="75" y="18"/>
                    <a:pt x="78" y="19"/>
                    <a:pt x="80" y="21"/>
                  </a:cubicBezTo>
                  <a:cubicBezTo>
                    <a:pt x="82" y="23"/>
                    <a:pt x="83" y="26"/>
                    <a:pt x="83" y="29"/>
                  </a:cubicBezTo>
                  <a:cubicBezTo>
                    <a:pt x="83" y="31"/>
                    <a:pt x="82" y="34"/>
                    <a:pt x="79" y="36"/>
                  </a:cubicBezTo>
                  <a:cubicBezTo>
                    <a:pt x="77" y="38"/>
                    <a:pt x="75" y="39"/>
                    <a:pt x="72" y="39"/>
                  </a:cubicBezTo>
                  <a:cubicBezTo>
                    <a:pt x="72" y="40"/>
                    <a:pt x="72" y="40"/>
                    <a:pt x="72" y="40"/>
                  </a:cubicBezTo>
                  <a:cubicBezTo>
                    <a:pt x="68" y="40"/>
                    <a:pt x="68" y="40"/>
                    <a:pt x="68" y="40"/>
                  </a:cubicBezTo>
                  <a:cubicBezTo>
                    <a:pt x="68" y="39"/>
                    <a:pt x="68" y="39"/>
                    <a:pt x="68" y="39"/>
                  </a:cubicBezTo>
                  <a:cubicBezTo>
                    <a:pt x="65" y="39"/>
                    <a:pt x="63" y="38"/>
                    <a:pt x="60" y="36"/>
                  </a:cubicBezTo>
                  <a:cubicBezTo>
                    <a:pt x="58" y="34"/>
                    <a:pt x="57" y="31"/>
                    <a:pt x="57" y="27"/>
                  </a:cubicBezTo>
                  <a:cubicBezTo>
                    <a:pt x="64" y="27"/>
                    <a:pt x="64" y="27"/>
                    <a:pt x="64" y="27"/>
                  </a:cubicBezTo>
                  <a:cubicBezTo>
                    <a:pt x="64" y="28"/>
                    <a:pt x="65" y="30"/>
                    <a:pt x="65" y="31"/>
                  </a:cubicBezTo>
                  <a:cubicBezTo>
                    <a:pt x="66" y="32"/>
                    <a:pt x="67" y="32"/>
                    <a:pt x="68" y="33"/>
                  </a:cubicBezTo>
                  <a:close/>
                  <a:moveTo>
                    <a:pt x="72" y="33"/>
                  </a:moveTo>
                  <a:cubicBezTo>
                    <a:pt x="72" y="33"/>
                    <a:pt x="73" y="32"/>
                    <a:pt x="74" y="31"/>
                  </a:cubicBezTo>
                  <a:cubicBezTo>
                    <a:pt x="74" y="30"/>
                    <a:pt x="75" y="29"/>
                    <a:pt x="75" y="28"/>
                  </a:cubicBezTo>
                  <a:cubicBezTo>
                    <a:pt x="75" y="27"/>
                    <a:pt x="75" y="26"/>
                    <a:pt x="74" y="26"/>
                  </a:cubicBezTo>
                  <a:cubicBezTo>
                    <a:pt x="74" y="25"/>
                    <a:pt x="73" y="24"/>
                    <a:pt x="72" y="24"/>
                  </a:cubicBezTo>
                  <a:lnTo>
                    <a:pt x="72" y="33"/>
                  </a:lnTo>
                  <a:close/>
                  <a:moveTo>
                    <a:pt x="68" y="15"/>
                  </a:moveTo>
                  <a:cubicBezTo>
                    <a:pt x="68" y="7"/>
                    <a:pt x="68" y="7"/>
                    <a:pt x="68" y="7"/>
                  </a:cubicBezTo>
                  <a:cubicBezTo>
                    <a:pt x="67" y="7"/>
                    <a:pt x="66" y="8"/>
                    <a:pt x="66" y="8"/>
                  </a:cubicBezTo>
                  <a:cubicBezTo>
                    <a:pt x="65" y="9"/>
                    <a:pt x="65" y="10"/>
                    <a:pt x="65" y="11"/>
                  </a:cubicBezTo>
                  <a:cubicBezTo>
                    <a:pt x="65" y="12"/>
                    <a:pt x="65" y="13"/>
                    <a:pt x="66" y="13"/>
                  </a:cubicBezTo>
                  <a:cubicBezTo>
                    <a:pt x="66" y="14"/>
                    <a:pt x="67" y="15"/>
                    <a:pt x="68" y="15"/>
                  </a:cubicBezTo>
                  <a:close/>
                  <a:moveTo>
                    <a:pt x="5" y="111"/>
                  </a:moveTo>
                  <a:cubicBezTo>
                    <a:pt x="32" y="111"/>
                    <a:pt x="32" y="111"/>
                    <a:pt x="32" y="111"/>
                  </a:cubicBezTo>
                  <a:cubicBezTo>
                    <a:pt x="32" y="100"/>
                    <a:pt x="32" y="100"/>
                    <a:pt x="32" y="100"/>
                  </a:cubicBezTo>
                  <a:cubicBezTo>
                    <a:pt x="5" y="100"/>
                    <a:pt x="5" y="100"/>
                    <a:pt x="5" y="100"/>
                  </a:cubicBezTo>
                  <a:lnTo>
                    <a:pt x="5" y="111"/>
                  </a:lnTo>
                  <a:close/>
                  <a:moveTo>
                    <a:pt x="108" y="140"/>
                  </a:moveTo>
                  <a:cubicBezTo>
                    <a:pt x="130" y="140"/>
                    <a:pt x="130" y="140"/>
                    <a:pt x="130" y="140"/>
                  </a:cubicBezTo>
                  <a:cubicBezTo>
                    <a:pt x="133" y="140"/>
                    <a:pt x="135" y="138"/>
                    <a:pt x="135" y="135"/>
                  </a:cubicBezTo>
                  <a:cubicBezTo>
                    <a:pt x="135" y="117"/>
                    <a:pt x="135" y="117"/>
                    <a:pt x="135" y="117"/>
                  </a:cubicBezTo>
                  <a:cubicBezTo>
                    <a:pt x="108" y="117"/>
                    <a:pt x="108" y="117"/>
                    <a:pt x="108" y="117"/>
                  </a:cubicBezTo>
                  <a:lnTo>
                    <a:pt x="108" y="140"/>
                  </a:lnTo>
                  <a:close/>
                  <a:moveTo>
                    <a:pt x="35" y="54"/>
                  </a:moveTo>
                  <a:cubicBezTo>
                    <a:pt x="104" y="54"/>
                    <a:pt x="104" y="54"/>
                    <a:pt x="104" y="54"/>
                  </a:cubicBezTo>
                  <a:cubicBezTo>
                    <a:pt x="104" y="135"/>
                    <a:pt x="104" y="135"/>
                    <a:pt x="104" y="135"/>
                  </a:cubicBezTo>
                  <a:cubicBezTo>
                    <a:pt x="104" y="138"/>
                    <a:pt x="102" y="140"/>
                    <a:pt x="99" y="140"/>
                  </a:cubicBezTo>
                  <a:cubicBezTo>
                    <a:pt x="40" y="140"/>
                    <a:pt x="40" y="140"/>
                    <a:pt x="40" y="140"/>
                  </a:cubicBezTo>
                  <a:cubicBezTo>
                    <a:pt x="38" y="140"/>
                    <a:pt x="35" y="138"/>
                    <a:pt x="35" y="135"/>
                  </a:cubicBezTo>
                  <a:lnTo>
                    <a:pt x="35" y="54"/>
                  </a:lnTo>
                  <a:close/>
                  <a:moveTo>
                    <a:pt x="91" y="107"/>
                  </a:moveTo>
                  <a:cubicBezTo>
                    <a:pt x="91" y="109"/>
                    <a:pt x="92" y="110"/>
                    <a:pt x="94" y="110"/>
                  </a:cubicBezTo>
                  <a:cubicBezTo>
                    <a:pt x="96" y="110"/>
                    <a:pt x="97" y="109"/>
                    <a:pt x="97" y="107"/>
                  </a:cubicBezTo>
                  <a:cubicBezTo>
                    <a:pt x="97" y="62"/>
                    <a:pt x="97" y="62"/>
                    <a:pt x="97" y="62"/>
                  </a:cubicBezTo>
                  <a:cubicBezTo>
                    <a:pt x="97" y="60"/>
                    <a:pt x="96" y="59"/>
                    <a:pt x="94" y="59"/>
                  </a:cubicBezTo>
                  <a:cubicBezTo>
                    <a:pt x="92" y="59"/>
                    <a:pt x="91" y="60"/>
                    <a:pt x="91" y="62"/>
                  </a:cubicBezTo>
                  <a:lnTo>
                    <a:pt x="91" y="107"/>
                  </a:lnTo>
                  <a:close/>
                  <a:moveTo>
                    <a:pt x="75" y="107"/>
                  </a:moveTo>
                  <a:cubicBezTo>
                    <a:pt x="75" y="109"/>
                    <a:pt x="76" y="110"/>
                    <a:pt x="78" y="110"/>
                  </a:cubicBezTo>
                  <a:cubicBezTo>
                    <a:pt x="79" y="110"/>
                    <a:pt x="81" y="109"/>
                    <a:pt x="81" y="107"/>
                  </a:cubicBezTo>
                  <a:cubicBezTo>
                    <a:pt x="81" y="62"/>
                    <a:pt x="81" y="62"/>
                    <a:pt x="81" y="62"/>
                  </a:cubicBezTo>
                  <a:cubicBezTo>
                    <a:pt x="81" y="60"/>
                    <a:pt x="79" y="59"/>
                    <a:pt x="78" y="59"/>
                  </a:cubicBezTo>
                  <a:cubicBezTo>
                    <a:pt x="76" y="59"/>
                    <a:pt x="75" y="60"/>
                    <a:pt x="75" y="62"/>
                  </a:cubicBezTo>
                  <a:lnTo>
                    <a:pt x="75" y="107"/>
                  </a:lnTo>
                  <a:close/>
                  <a:moveTo>
                    <a:pt x="71" y="137"/>
                  </a:moveTo>
                  <a:cubicBezTo>
                    <a:pt x="83" y="137"/>
                    <a:pt x="83" y="137"/>
                    <a:pt x="83" y="137"/>
                  </a:cubicBezTo>
                  <a:cubicBezTo>
                    <a:pt x="84" y="137"/>
                    <a:pt x="85" y="136"/>
                    <a:pt x="85" y="135"/>
                  </a:cubicBezTo>
                  <a:cubicBezTo>
                    <a:pt x="85" y="123"/>
                    <a:pt x="85" y="123"/>
                    <a:pt x="85" y="123"/>
                  </a:cubicBezTo>
                  <a:cubicBezTo>
                    <a:pt x="86" y="123"/>
                    <a:pt x="87" y="122"/>
                    <a:pt x="87" y="121"/>
                  </a:cubicBezTo>
                  <a:cubicBezTo>
                    <a:pt x="87" y="120"/>
                    <a:pt x="86" y="119"/>
                    <a:pt x="85" y="119"/>
                  </a:cubicBezTo>
                  <a:cubicBezTo>
                    <a:pt x="71" y="119"/>
                    <a:pt x="71" y="119"/>
                    <a:pt x="71" y="119"/>
                  </a:cubicBezTo>
                  <a:lnTo>
                    <a:pt x="71" y="137"/>
                  </a:lnTo>
                  <a:close/>
                  <a:moveTo>
                    <a:pt x="58" y="107"/>
                  </a:moveTo>
                  <a:cubicBezTo>
                    <a:pt x="58" y="109"/>
                    <a:pt x="60" y="110"/>
                    <a:pt x="62" y="110"/>
                  </a:cubicBezTo>
                  <a:cubicBezTo>
                    <a:pt x="63" y="110"/>
                    <a:pt x="65" y="109"/>
                    <a:pt x="65" y="107"/>
                  </a:cubicBezTo>
                  <a:cubicBezTo>
                    <a:pt x="65" y="62"/>
                    <a:pt x="65" y="62"/>
                    <a:pt x="65" y="62"/>
                  </a:cubicBezTo>
                  <a:cubicBezTo>
                    <a:pt x="65" y="60"/>
                    <a:pt x="63" y="59"/>
                    <a:pt x="62" y="59"/>
                  </a:cubicBezTo>
                  <a:cubicBezTo>
                    <a:pt x="60" y="59"/>
                    <a:pt x="58" y="60"/>
                    <a:pt x="58" y="62"/>
                  </a:cubicBezTo>
                  <a:lnTo>
                    <a:pt x="58" y="107"/>
                  </a:lnTo>
                  <a:close/>
                  <a:moveTo>
                    <a:pt x="52" y="121"/>
                  </a:moveTo>
                  <a:cubicBezTo>
                    <a:pt x="52" y="122"/>
                    <a:pt x="53" y="123"/>
                    <a:pt x="54" y="123"/>
                  </a:cubicBezTo>
                  <a:cubicBezTo>
                    <a:pt x="54" y="135"/>
                    <a:pt x="54" y="135"/>
                    <a:pt x="54" y="135"/>
                  </a:cubicBezTo>
                  <a:cubicBezTo>
                    <a:pt x="54" y="136"/>
                    <a:pt x="55" y="137"/>
                    <a:pt x="56" y="137"/>
                  </a:cubicBezTo>
                  <a:cubicBezTo>
                    <a:pt x="68" y="137"/>
                    <a:pt x="68" y="137"/>
                    <a:pt x="68" y="137"/>
                  </a:cubicBezTo>
                  <a:cubicBezTo>
                    <a:pt x="68" y="119"/>
                    <a:pt x="68" y="119"/>
                    <a:pt x="68" y="119"/>
                  </a:cubicBezTo>
                  <a:cubicBezTo>
                    <a:pt x="54" y="119"/>
                    <a:pt x="54" y="119"/>
                    <a:pt x="54" y="119"/>
                  </a:cubicBezTo>
                  <a:cubicBezTo>
                    <a:pt x="53" y="119"/>
                    <a:pt x="52" y="120"/>
                    <a:pt x="52" y="121"/>
                  </a:cubicBezTo>
                  <a:close/>
                  <a:moveTo>
                    <a:pt x="42" y="107"/>
                  </a:moveTo>
                  <a:cubicBezTo>
                    <a:pt x="42" y="109"/>
                    <a:pt x="44" y="110"/>
                    <a:pt x="45" y="110"/>
                  </a:cubicBezTo>
                  <a:cubicBezTo>
                    <a:pt x="47" y="110"/>
                    <a:pt x="48" y="109"/>
                    <a:pt x="48" y="107"/>
                  </a:cubicBezTo>
                  <a:cubicBezTo>
                    <a:pt x="48" y="62"/>
                    <a:pt x="48" y="62"/>
                    <a:pt x="48" y="62"/>
                  </a:cubicBezTo>
                  <a:cubicBezTo>
                    <a:pt x="48" y="60"/>
                    <a:pt x="47" y="59"/>
                    <a:pt x="45" y="59"/>
                  </a:cubicBezTo>
                  <a:cubicBezTo>
                    <a:pt x="44" y="59"/>
                    <a:pt x="42" y="60"/>
                    <a:pt x="42" y="62"/>
                  </a:cubicBezTo>
                  <a:lnTo>
                    <a:pt x="42" y="107"/>
                  </a:lnTo>
                  <a:close/>
                  <a:moveTo>
                    <a:pt x="109" y="46"/>
                  </a:moveTo>
                  <a:cubicBezTo>
                    <a:pt x="109" y="44"/>
                    <a:pt x="107" y="42"/>
                    <a:pt x="105" y="42"/>
                  </a:cubicBezTo>
                  <a:cubicBezTo>
                    <a:pt x="35" y="42"/>
                    <a:pt x="35" y="42"/>
                    <a:pt x="35" y="42"/>
                  </a:cubicBezTo>
                  <a:cubicBezTo>
                    <a:pt x="32" y="42"/>
                    <a:pt x="30" y="44"/>
                    <a:pt x="30" y="46"/>
                  </a:cubicBezTo>
                  <a:cubicBezTo>
                    <a:pt x="30" y="48"/>
                    <a:pt x="32" y="50"/>
                    <a:pt x="35" y="50"/>
                  </a:cubicBezTo>
                  <a:cubicBezTo>
                    <a:pt x="35" y="50"/>
                    <a:pt x="35" y="50"/>
                    <a:pt x="35" y="50"/>
                  </a:cubicBezTo>
                  <a:cubicBezTo>
                    <a:pt x="35" y="51"/>
                    <a:pt x="35" y="51"/>
                    <a:pt x="35" y="51"/>
                  </a:cubicBezTo>
                  <a:cubicBezTo>
                    <a:pt x="104" y="51"/>
                    <a:pt x="104" y="51"/>
                    <a:pt x="104" y="51"/>
                  </a:cubicBezTo>
                  <a:cubicBezTo>
                    <a:pt x="104" y="50"/>
                    <a:pt x="104" y="50"/>
                    <a:pt x="104" y="50"/>
                  </a:cubicBezTo>
                  <a:cubicBezTo>
                    <a:pt x="105" y="50"/>
                    <a:pt x="105" y="50"/>
                    <a:pt x="105" y="50"/>
                  </a:cubicBezTo>
                  <a:cubicBezTo>
                    <a:pt x="107" y="50"/>
                    <a:pt x="109" y="48"/>
                    <a:pt x="109" y="46"/>
                  </a:cubicBezTo>
                  <a:close/>
                  <a:moveTo>
                    <a:pt x="0" y="83"/>
                  </a:moveTo>
                  <a:cubicBezTo>
                    <a:pt x="0" y="85"/>
                    <a:pt x="1" y="87"/>
                    <a:pt x="4" y="87"/>
                  </a:cubicBezTo>
                  <a:cubicBezTo>
                    <a:pt x="5" y="87"/>
                    <a:pt x="5" y="87"/>
                    <a:pt x="5" y="87"/>
                  </a:cubicBezTo>
                  <a:cubicBezTo>
                    <a:pt x="5" y="94"/>
                    <a:pt x="5" y="94"/>
                    <a:pt x="5" y="94"/>
                  </a:cubicBezTo>
                  <a:cubicBezTo>
                    <a:pt x="32" y="94"/>
                    <a:pt x="32" y="94"/>
                    <a:pt x="32" y="94"/>
                  </a:cubicBezTo>
                  <a:cubicBezTo>
                    <a:pt x="32" y="79"/>
                    <a:pt x="32" y="79"/>
                    <a:pt x="32" y="79"/>
                  </a:cubicBezTo>
                  <a:cubicBezTo>
                    <a:pt x="4" y="79"/>
                    <a:pt x="4" y="79"/>
                    <a:pt x="4" y="79"/>
                  </a:cubicBezTo>
                  <a:cubicBezTo>
                    <a:pt x="1" y="79"/>
                    <a:pt x="0" y="81"/>
                    <a:pt x="0" y="83"/>
                  </a:cubicBezTo>
                  <a:close/>
                  <a:moveTo>
                    <a:pt x="108" y="111"/>
                  </a:moveTo>
                  <a:cubicBezTo>
                    <a:pt x="135" y="111"/>
                    <a:pt x="135" y="111"/>
                    <a:pt x="135" y="111"/>
                  </a:cubicBezTo>
                  <a:cubicBezTo>
                    <a:pt x="135" y="100"/>
                    <a:pt x="135" y="100"/>
                    <a:pt x="135" y="100"/>
                  </a:cubicBezTo>
                  <a:cubicBezTo>
                    <a:pt x="108" y="100"/>
                    <a:pt x="108" y="100"/>
                    <a:pt x="108" y="100"/>
                  </a:cubicBezTo>
                  <a:lnTo>
                    <a:pt x="108" y="11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kern="0">
                <a:solidFill>
                  <a:sysClr val="windowText" lastClr="000000"/>
                </a:solidFill>
                <a:latin typeface="微软雅黑" panose="020B0503020204020204" pitchFamily="34" charset="-122"/>
                <a:ea typeface="微软雅黑" panose="020B0503020204020204" pitchFamily="34" charset="-122"/>
              </a:endParaRPr>
            </a:p>
          </p:txBody>
        </p:sp>
      </p:grpSp>
      <p:sp>
        <p:nvSpPr>
          <p:cNvPr id="28" name="矩形 27"/>
          <p:cNvSpPr/>
          <p:nvPr/>
        </p:nvSpPr>
        <p:spPr>
          <a:xfrm>
            <a:off x="6305274" y="5374109"/>
            <a:ext cx="1101503" cy="113686"/>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3A3A3A"/>
                </a:solidFill>
                <a:latin typeface="微软雅黑" panose="020B0503020204020204" pitchFamily="34" charset="-122"/>
                <a:ea typeface="微软雅黑" panose="020B0503020204020204" pitchFamily="34" charset="-122"/>
              </a:rPr>
              <a:t>燃气</a:t>
            </a:r>
            <a:r>
              <a:rPr lang="zh-CN" altLang="en-US" sz="2800" b="1" dirty="0">
                <a:solidFill>
                  <a:srgbClr val="FFC001"/>
                </a:solidFill>
                <a:latin typeface="微软雅黑" panose="020B0503020204020204" pitchFamily="34" charset="-122"/>
                <a:ea typeface="微软雅黑" panose="020B0503020204020204" pitchFamily="34" charset="-122"/>
              </a:rPr>
              <a:t>危险性</a:t>
            </a:r>
            <a:r>
              <a:rPr lang="zh-CN" altLang="en-US" sz="2800" b="1" dirty="0">
                <a:solidFill>
                  <a:srgbClr val="3A3A3A"/>
                </a:solidFill>
                <a:latin typeface="微软雅黑" panose="020B0503020204020204" pitchFamily="34" charset="-122"/>
                <a:ea typeface="微软雅黑" panose="020B0503020204020204" pitchFamily="34" charset="-122"/>
              </a:rPr>
              <a:t>概述</a:t>
            </a:r>
          </a:p>
        </p:txBody>
      </p:sp>
      <p:grpSp>
        <p:nvGrpSpPr>
          <p:cNvPr id="2" name="Group 3"/>
          <p:cNvGrpSpPr/>
          <p:nvPr/>
        </p:nvGrpSpPr>
        <p:grpSpPr>
          <a:xfrm>
            <a:off x="1913189" y="1458977"/>
            <a:ext cx="3114255" cy="4601536"/>
            <a:chOff x="1912729" y="1458758"/>
            <a:chExt cx="3510756" cy="5187394"/>
          </a:xfrm>
        </p:grpSpPr>
        <p:grpSp>
          <p:nvGrpSpPr>
            <p:cNvPr id="3" name="Group 4"/>
            <p:cNvGrpSpPr/>
            <p:nvPr/>
          </p:nvGrpSpPr>
          <p:grpSpPr>
            <a:xfrm>
              <a:off x="1972256" y="1458758"/>
              <a:ext cx="292103" cy="5187394"/>
              <a:chOff x="1374772" y="1213680"/>
              <a:chExt cx="274322" cy="5187394"/>
            </a:xfrm>
          </p:grpSpPr>
          <p:sp>
            <p:nvSpPr>
              <p:cNvPr id="22" name="Pentagon 21"/>
              <p:cNvSpPr/>
              <p:nvPr/>
            </p:nvSpPr>
            <p:spPr>
              <a:xfrm rot="5400000">
                <a:off x="1103752" y="5857228"/>
                <a:ext cx="814866" cy="272825"/>
              </a:xfrm>
              <a:prstGeom prst="homePlate">
                <a:avLst>
                  <a:gd name="adj" fmla="val 281623"/>
                </a:avLst>
              </a:prstGeom>
              <a:gradFill flip="none" rotWithShape="1">
                <a:gsLst>
                  <a:gs pos="100000">
                    <a:srgbClr val="B88954"/>
                  </a:gs>
                  <a:gs pos="0">
                    <a:srgbClr val="E1C9AF"/>
                  </a:gs>
                </a:gsLst>
                <a:lin ang="5400000" scaled="1"/>
                <a:tileRect/>
              </a:gra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3" name="Rectangle 5"/>
              <p:cNvSpPr/>
              <p:nvPr/>
            </p:nvSpPr>
            <p:spPr>
              <a:xfrm>
                <a:off x="1374774" y="2007666"/>
                <a:ext cx="273845" cy="3776859"/>
              </a:xfrm>
              <a:custGeom>
                <a:avLst/>
                <a:gdLst>
                  <a:gd name="connsiteX0" fmla="*/ 0 w 272825"/>
                  <a:gd name="connsiteY0" fmla="*/ 0 h 3776662"/>
                  <a:gd name="connsiteX1" fmla="*/ 272825 w 272825"/>
                  <a:gd name="connsiteY1" fmla="*/ 0 h 3776662"/>
                  <a:gd name="connsiteX2" fmla="*/ 272825 w 272825"/>
                  <a:gd name="connsiteY2" fmla="*/ 3776662 h 3776662"/>
                  <a:gd name="connsiteX3" fmla="*/ 0 w 272825"/>
                  <a:gd name="connsiteY3" fmla="*/ 3776662 h 3776662"/>
                  <a:gd name="connsiteX4" fmla="*/ 0 w 272825"/>
                  <a:gd name="connsiteY4" fmla="*/ 0 h 3776662"/>
                  <a:gd name="connsiteX0-1" fmla="*/ 0 w 272825"/>
                  <a:gd name="connsiteY0-2" fmla="*/ 0 h 3776662"/>
                  <a:gd name="connsiteX1-3" fmla="*/ 272825 w 272825"/>
                  <a:gd name="connsiteY1-4" fmla="*/ 0 h 3776662"/>
                  <a:gd name="connsiteX2-5" fmla="*/ 272825 w 272825"/>
                  <a:gd name="connsiteY2-6" fmla="*/ 3776662 h 3776662"/>
                  <a:gd name="connsiteX3-7" fmla="*/ 0 w 272825"/>
                  <a:gd name="connsiteY3-8" fmla="*/ 3776662 h 3776662"/>
                  <a:gd name="connsiteX4-9" fmla="*/ 1 w 272825"/>
                  <a:gd name="connsiteY4-10" fmla="*/ 3609974 h 3776662"/>
                  <a:gd name="connsiteX5" fmla="*/ 0 w 272825"/>
                  <a:gd name="connsiteY5" fmla="*/ 0 h 3776662"/>
                  <a:gd name="connsiteX0-11" fmla="*/ 0 w 272825"/>
                  <a:gd name="connsiteY0-12" fmla="*/ 0 h 3776662"/>
                  <a:gd name="connsiteX1-13" fmla="*/ 272825 w 272825"/>
                  <a:gd name="connsiteY1-14" fmla="*/ 0 h 3776662"/>
                  <a:gd name="connsiteX2-15" fmla="*/ 272825 w 272825"/>
                  <a:gd name="connsiteY2-16" fmla="*/ 3776662 h 3776662"/>
                  <a:gd name="connsiteX3-17" fmla="*/ 57151 w 272825"/>
                  <a:gd name="connsiteY3-18" fmla="*/ 3776661 h 3776662"/>
                  <a:gd name="connsiteX4-19" fmla="*/ 0 w 272825"/>
                  <a:gd name="connsiteY4-20" fmla="*/ 3776662 h 3776662"/>
                  <a:gd name="connsiteX5-21" fmla="*/ 1 w 272825"/>
                  <a:gd name="connsiteY5-22" fmla="*/ 3609974 h 3776662"/>
                  <a:gd name="connsiteX6" fmla="*/ 0 w 272825"/>
                  <a:gd name="connsiteY6" fmla="*/ 0 h 3776662"/>
                  <a:gd name="connsiteX0-23" fmla="*/ 0 w 272825"/>
                  <a:gd name="connsiteY0-24" fmla="*/ 0 h 3776662"/>
                  <a:gd name="connsiteX1-25" fmla="*/ 272825 w 272825"/>
                  <a:gd name="connsiteY1-26" fmla="*/ 0 h 3776662"/>
                  <a:gd name="connsiteX2-27" fmla="*/ 272825 w 272825"/>
                  <a:gd name="connsiteY2-28" fmla="*/ 3776662 h 3776662"/>
                  <a:gd name="connsiteX3-29" fmla="*/ 166689 w 272825"/>
                  <a:gd name="connsiteY3-30" fmla="*/ 3776661 h 3776662"/>
                  <a:gd name="connsiteX4-31" fmla="*/ 57151 w 272825"/>
                  <a:gd name="connsiteY4-32" fmla="*/ 3776661 h 3776662"/>
                  <a:gd name="connsiteX5-33" fmla="*/ 0 w 272825"/>
                  <a:gd name="connsiteY5-34" fmla="*/ 3776662 h 3776662"/>
                  <a:gd name="connsiteX6-35" fmla="*/ 1 w 272825"/>
                  <a:gd name="connsiteY6-36" fmla="*/ 3609974 h 3776662"/>
                  <a:gd name="connsiteX7" fmla="*/ 0 w 272825"/>
                  <a:gd name="connsiteY7" fmla="*/ 0 h 3776662"/>
                  <a:gd name="connsiteX0-37" fmla="*/ 0 w 272825"/>
                  <a:gd name="connsiteY0-38" fmla="*/ 0 h 3776662"/>
                  <a:gd name="connsiteX1-39" fmla="*/ 272825 w 272825"/>
                  <a:gd name="connsiteY1-40" fmla="*/ 0 h 3776662"/>
                  <a:gd name="connsiteX2-41" fmla="*/ 272825 w 272825"/>
                  <a:gd name="connsiteY2-42" fmla="*/ 3776662 h 3776662"/>
                  <a:gd name="connsiteX3-43" fmla="*/ 166689 w 272825"/>
                  <a:gd name="connsiteY3-44" fmla="*/ 3776661 h 3776662"/>
                  <a:gd name="connsiteX4-45" fmla="*/ 107157 w 272825"/>
                  <a:gd name="connsiteY4-46" fmla="*/ 3774280 h 3776662"/>
                  <a:gd name="connsiteX5-47" fmla="*/ 57151 w 272825"/>
                  <a:gd name="connsiteY5-48" fmla="*/ 3776661 h 3776662"/>
                  <a:gd name="connsiteX6-49" fmla="*/ 0 w 272825"/>
                  <a:gd name="connsiteY6-50" fmla="*/ 3776662 h 3776662"/>
                  <a:gd name="connsiteX7-51" fmla="*/ 1 w 272825"/>
                  <a:gd name="connsiteY7-52" fmla="*/ 3609974 h 3776662"/>
                  <a:gd name="connsiteX8" fmla="*/ 0 w 272825"/>
                  <a:gd name="connsiteY8" fmla="*/ 0 h 3776662"/>
                  <a:gd name="connsiteX0-53" fmla="*/ 0 w 272825"/>
                  <a:gd name="connsiteY0-54" fmla="*/ 0 h 3776662"/>
                  <a:gd name="connsiteX1-55" fmla="*/ 272825 w 272825"/>
                  <a:gd name="connsiteY1-56" fmla="*/ 0 h 3776662"/>
                  <a:gd name="connsiteX2-57" fmla="*/ 272825 w 272825"/>
                  <a:gd name="connsiteY2-58" fmla="*/ 3776662 h 3776662"/>
                  <a:gd name="connsiteX3-59" fmla="*/ 221457 w 272825"/>
                  <a:gd name="connsiteY3-60" fmla="*/ 3774280 h 3776662"/>
                  <a:gd name="connsiteX4-61" fmla="*/ 166689 w 272825"/>
                  <a:gd name="connsiteY4-62" fmla="*/ 3776661 h 3776662"/>
                  <a:gd name="connsiteX5-63" fmla="*/ 107157 w 272825"/>
                  <a:gd name="connsiteY5-64" fmla="*/ 3774280 h 3776662"/>
                  <a:gd name="connsiteX6-65" fmla="*/ 57151 w 272825"/>
                  <a:gd name="connsiteY6-66" fmla="*/ 3776661 h 3776662"/>
                  <a:gd name="connsiteX7-67" fmla="*/ 0 w 272825"/>
                  <a:gd name="connsiteY7-68" fmla="*/ 3776662 h 3776662"/>
                  <a:gd name="connsiteX8-69" fmla="*/ 1 w 272825"/>
                  <a:gd name="connsiteY8-70" fmla="*/ 3609974 h 3776662"/>
                  <a:gd name="connsiteX9" fmla="*/ 0 w 272825"/>
                  <a:gd name="connsiteY9" fmla="*/ 0 h 3776662"/>
                  <a:gd name="connsiteX0-71" fmla="*/ 0 w 272825"/>
                  <a:gd name="connsiteY0-72" fmla="*/ 0 h 3776662"/>
                  <a:gd name="connsiteX1-73" fmla="*/ 272825 w 272825"/>
                  <a:gd name="connsiteY1-74" fmla="*/ 0 h 3776662"/>
                  <a:gd name="connsiteX2-75" fmla="*/ 272825 w 272825"/>
                  <a:gd name="connsiteY2-76" fmla="*/ 3776662 h 3776662"/>
                  <a:gd name="connsiteX3-77" fmla="*/ 252414 w 272825"/>
                  <a:gd name="connsiteY3-78" fmla="*/ 3776661 h 3776662"/>
                  <a:gd name="connsiteX4-79" fmla="*/ 221457 w 272825"/>
                  <a:gd name="connsiteY4-80" fmla="*/ 3774280 h 3776662"/>
                  <a:gd name="connsiteX5-81" fmla="*/ 166689 w 272825"/>
                  <a:gd name="connsiteY5-82" fmla="*/ 3776661 h 3776662"/>
                  <a:gd name="connsiteX6-83" fmla="*/ 107157 w 272825"/>
                  <a:gd name="connsiteY6-84" fmla="*/ 3774280 h 3776662"/>
                  <a:gd name="connsiteX7-85" fmla="*/ 57151 w 272825"/>
                  <a:gd name="connsiteY7-86" fmla="*/ 3776661 h 3776662"/>
                  <a:gd name="connsiteX8-87" fmla="*/ 0 w 272825"/>
                  <a:gd name="connsiteY8-88" fmla="*/ 3776662 h 3776662"/>
                  <a:gd name="connsiteX9-89" fmla="*/ 1 w 272825"/>
                  <a:gd name="connsiteY9-90" fmla="*/ 3609974 h 3776662"/>
                  <a:gd name="connsiteX10" fmla="*/ 0 w 272825"/>
                  <a:gd name="connsiteY10" fmla="*/ 0 h 3776662"/>
                  <a:gd name="connsiteX0-91" fmla="*/ 0 w 273845"/>
                  <a:gd name="connsiteY0-92" fmla="*/ 0 h 3776662"/>
                  <a:gd name="connsiteX1-93" fmla="*/ 272825 w 273845"/>
                  <a:gd name="connsiteY1-94" fmla="*/ 0 h 3776662"/>
                  <a:gd name="connsiteX2-95" fmla="*/ 273845 w 273845"/>
                  <a:gd name="connsiteY2-96" fmla="*/ 3581399 h 3776662"/>
                  <a:gd name="connsiteX3-97" fmla="*/ 272825 w 273845"/>
                  <a:gd name="connsiteY3-98" fmla="*/ 3776662 h 3776662"/>
                  <a:gd name="connsiteX4-99" fmla="*/ 252414 w 273845"/>
                  <a:gd name="connsiteY4-100" fmla="*/ 3776661 h 3776662"/>
                  <a:gd name="connsiteX5-101" fmla="*/ 221457 w 273845"/>
                  <a:gd name="connsiteY5-102" fmla="*/ 3774280 h 3776662"/>
                  <a:gd name="connsiteX6-103" fmla="*/ 166689 w 273845"/>
                  <a:gd name="connsiteY6-104" fmla="*/ 3776661 h 3776662"/>
                  <a:gd name="connsiteX7-105" fmla="*/ 107157 w 273845"/>
                  <a:gd name="connsiteY7-106" fmla="*/ 3774280 h 3776662"/>
                  <a:gd name="connsiteX8-107" fmla="*/ 57151 w 273845"/>
                  <a:gd name="connsiteY8-108" fmla="*/ 3776661 h 3776662"/>
                  <a:gd name="connsiteX9-109" fmla="*/ 0 w 273845"/>
                  <a:gd name="connsiteY9-110" fmla="*/ 3776662 h 3776662"/>
                  <a:gd name="connsiteX10-111" fmla="*/ 1 w 273845"/>
                  <a:gd name="connsiteY10-112" fmla="*/ 3609974 h 3776662"/>
                  <a:gd name="connsiteX11" fmla="*/ 0 w 273845"/>
                  <a:gd name="connsiteY11" fmla="*/ 0 h 3776662"/>
                  <a:gd name="connsiteX0-113" fmla="*/ 0 w 273845"/>
                  <a:gd name="connsiteY0-114" fmla="*/ 0 h 3776662"/>
                  <a:gd name="connsiteX1-115" fmla="*/ 272825 w 273845"/>
                  <a:gd name="connsiteY1-116" fmla="*/ 0 h 3776662"/>
                  <a:gd name="connsiteX2-117" fmla="*/ 273845 w 273845"/>
                  <a:gd name="connsiteY2-118" fmla="*/ 3581399 h 3776662"/>
                  <a:gd name="connsiteX3-119" fmla="*/ 252414 w 273845"/>
                  <a:gd name="connsiteY3-120" fmla="*/ 3776661 h 3776662"/>
                  <a:gd name="connsiteX4-121" fmla="*/ 221457 w 273845"/>
                  <a:gd name="connsiteY4-122" fmla="*/ 3774280 h 3776662"/>
                  <a:gd name="connsiteX5-123" fmla="*/ 166689 w 273845"/>
                  <a:gd name="connsiteY5-124" fmla="*/ 3776661 h 3776662"/>
                  <a:gd name="connsiteX6-125" fmla="*/ 107157 w 273845"/>
                  <a:gd name="connsiteY6-126" fmla="*/ 3774280 h 3776662"/>
                  <a:gd name="connsiteX7-127" fmla="*/ 57151 w 273845"/>
                  <a:gd name="connsiteY7-128" fmla="*/ 3776661 h 3776662"/>
                  <a:gd name="connsiteX8-129" fmla="*/ 0 w 273845"/>
                  <a:gd name="connsiteY8-130" fmla="*/ 3776662 h 3776662"/>
                  <a:gd name="connsiteX9-131" fmla="*/ 1 w 273845"/>
                  <a:gd name="connsiteY9-132" fmla="*/ 3609974 h 3776662"/>
                  <a:gd name="connsiteX10-133" fmla="*/ 0 w 273845"/>
                  <a:gd name="connsiteY10-134" fmla="*/ 0 h 3776662"/>
                  <a:gd name="connsiteX0-135" fmla="*/ 0 w 273845"/>
                  <a:gd name="connsiteY0-136" fmla="*/ 0 h 3776661"/>
                  <a:gd name="connsiteX1-137" fmla="*/ 272825 w 273845"/>
                  <a:gd name="connsiteY1-138" fmla="*/ 0 h 3776661"/>
                  <a:gd name="connsiteX2-139" fmla="*/ 273845 w 273845"/>
                  <a:gd name="connsiteY2-140" fmla="*/ 3581399 h 3776661"/>
                  <a:gd name="connsiteX3-141" fmla="*/ 252414 w 273845"/>
                  <a:gd name="connsiteY3-142" fmla="*/ 3776661 h 3776661"/>
                  <a:gd name="connsiteX4-143" fmla="*/ 221457 w 273845"/>
                  <a:gd name="connsiteY4-144" fmla="*/ 3774280 h 3776661"/>
                  <a:gd name="connsiteX5-145" fmla="*/ 166689 w 273845"/>
                  <a:gd name="connsiteY5-146" fmla="*/ 3776661 h 3776661"/>
                  <a:gd name="connsiteX6-147" fmla="*/ 107157 w 273845"/>
                  <a:gd name="connsiteY6-148" fmla="*/ 3774280 h 3776661"/>
                  <a:gd name="connsiteX7-149" fmla="*/ 57151 w 273845"/>
                  <a:gd name="connsiteY7-150" fmla="*/ 3776661 h 3776661"/>
                  <a:gd name="connsiteX8-151" fmla="*/ 1 w 273845"/>
                  <a:gd name="connsiteY8-152" fmla="*/ 3609974 h 3776661"/>
                  <a:gd name="connsiteX9-153" fmla="*/ 0 w 273845"/>
                  <a:gd name="connsiteY9-154" fmla="*/ 0 h 3776661"/>
                  <a:gd name="connsiteX0-155" fmla="*/ 0 w 273845"/>
                  <a:gd name="connsiteY0-156" fmla="*/ 0 h 3776661"/>
                  <a:gd name="connsiteX1-157" fmla="*/ 272825 w 273845"/>
                  <a:gd name="connsiteY1-158" fmla="*/ 0 h 3776661"/>
                  <a:gd name="connsiteX2-159" fmla="*/ 273845 w 273845"/>
                  <a:gd name="connsiteY2-160" fmla="*/ 3581399 h 3776661"/>
                  <a:gd name="connsiteX3-161" fmla="*/ 252414 w 273845"/>
                  <a:gd name="connsiteY3-162" fmla="*/ 3776661 h 3776661"/>
                  <a:gd name="connsiteX4-163" fmla="*/ 221457 w 273845"/>
                  <a:gd name="connsiteY4-164" fmla="*/ 3774280 h 3776661"/>
                  <a:gd name="connsiteX5-165" fmla="*/ 166689 w 273845"/>
                  <a:gd name="connsiteY5-166" fmla="*/ 3776661 h 3776661"/>
                  <a:gd name="connsiteX6-167" fmla="*/ 104776 w 273845"/>
                  <a:gd name="connsiteY6-168" fmla="*/ 3664743 h 3776661"/>
                  <a:gd name="connsiteX7-169" fmla="*/ 57151 w 273845"/>
                  <a:gd name="connsiteY7-170" fmla="*/ 3776661 h 3776661"/>
                  <a:gd name="connsiteX8-171" fmla="*/ 1 w 273845"/>
                  <a:gd name="connsiteY8-172" fmla="*/ 3609974 h 3776661"/>
                  <a:gd name="connsiteX9-173" fmla="*/ 0 w 273845"/>
                  <a:gd name="connsiteY9-174" fmla="*/ 0 h 3776661"/>
                  <a:gd name="connsiteX0-175" fmla="*/ 0 w 273845"/>
                  <a:gd name="connsiteY0-176" fmla="*/ 0 h 3776661"/>
                  <a:gd name="connsiteX1-177" fmla="*/ 272825 w 273845"/>
                  <a:gd name="connsiteY1-178" fmla="*/ 0 h 3776661"/>
                  <a:gd name="connsiteX2-179" fmla="*/ 273845 w 273845"/>
                  <a:gd name="connsiteY2-180" fmla="*/ 3581399 h 3776661"/>
                  <a:gd name="connsiteX3-181" fmla="*/ 252414 w 273845"/>
                  <a:gd name="connsiteY3-182" fmla="*/ 3776661 h 3776661"/>
                  <a:gd name="connsiteX4-183" fmla="*/ 221457 w 273845"/>
                  <a:gd name="connsiteY4-184" fmla="*/ 3774280 h 3776661"/>
                  <a:gd name="connsiteX5-185" fmla="*/ 166689 w 273845"/>
                  <a:gd name="connsiteY5-186" fmla="*/ 3776661 h 3776661"/>
                  <a:gd name="connsiteX6-187" fmla="*/ 104776 w 273845"/>
                  <a:gd name="connsiteY6-188" fmla="*/ 3664743 h 3776661"/>
                  <a:gd name="connsiteX7-189" fmla="*/ 57151 w 273845"/>
                  <a:gd name="connsiteY7-190" fmla="*/ 3750467 h 3776661"/>
                  <a:gd name="connsiteX8-191" fmla="*/ 1 w 273845"/>
                  <a:gd name="connsiteY8-192" fmla="*/ 3609974 h 3776661"/>
                  <a:gd name="connsiteX9-193" fmla="*/ 0 w 273845"/>
                  <a:gd name="connsiteY9-194" fmla="*/ 0 h 3776661"/>
                  <a:gd name="connsiteX0-195" fmla="*/ 0 w 273845"/>
                  <a:gd name="connsiteY0-196" fmla="*/ 0 h 3776661"/>
                  <a:gd name="connsiteX1-197" fmla="*/ 272825 w 273845"/>
                  <a:gd name="connsiteY1-198" fmla="*/ 0 h 3776661"/>
                  <a:gd name="connsiteX2-199" fmla="*/ 273845 w 273845"/>
                  <a:gd name="connsiteY2-200" fmla="*/ 3581399 h 3776661"/>
                  <a:gd name="connsiteX3-201" fmla="*/ 252414 w 273845"/>
                  <a:gd name="connsiteY3-202" fmla="*/ 3776661 h 3776661"/>
                  <a:gd name="connsiteX4-203" fmla="*/ 228601 w 273845"/>
                  <a:gd name="connsiteY4-204" fmla="*/ 3629023 h 3776661"/>
                  <a:gd name="connsiteX5-205" fmla="*/ 166689 w 273845"/>
                  <a:gd name="connsiteY5-206" fmla="*/ 3776661 h 3776661"/>
                  <a:gd name="connsiteX6-207" fmla="*/ 104776 w 273845"/>
                  <a:gd name="connsiteY6-208" fmla="*/ 3664743 h 3776661"/>
                  <a:gd name="connsiteX7-209" fmla="*/ 57151 w 273845"/>
                  <a:gd name="connsiteY7-210" fmla="*/ 3750467 h 3776661"/>
                  <a:gd name="connsiteX8-211" fmla="*/ 1 w 273845"/>
                  <a:gd name="connsiteY8-212" fmla="*/ 3609974 h 3776661"/>
                  <a:gd name="connsiteX9-213" fmla="*/ 0 w 273845"/>
                  <a:gd name="connsiteY9-214" fmla="*/ 0 h 3776661"/>
                  <a:gd name="connsiteX0-215" fmla="*/ 0 w 273845"/>
                  <a:gd name="connsiteY0-216" fmla="*/ 0 h 3776661"/>
                  <a:gd name="connsiteX1-217" fmla="*/ 272825 w 273845"/>
                  <a:gd name="connsiteY1-218" fmla="*/ 0 h 3776661"/>
                  <a:gd name="connsiteX2-219" fmla="*/ 273845 w 273845"/>
                  <a:gd name="connsiteY2-220" fmla="*/ 3581399 h 3776661"/>
                  <a:gd name="connsiteX3-221" fmla="*/ 250032 w 273845"/>
                  <a:gd name="connsiteY3-222" fmla="*/ 3695699 h 3776661"/>
                  <a:gd name="connsiteX4-223" fmla="*/ 228601 w 273845"/>
                  <a:gd name="connsiteY4-224" fmla="*/ 3629023 h 3776661"/>
                  <a:gd name="connsiteX5-225" fmla="*/ 166689 w 273845"/>
                  <a:gd name="connsiteY5-226" fmla="*/ 3776661 h 3776661"/>
                  <a:gd name="connsiteX6-227" fmla="*/ 104776 w 273845"/>
                  <a:gd name="connsiteY6-228" fmla="*/ 3664743 h 3776661"/>
                  <a:gd name="connsiteX7-229" fmla="*/ 57151 w 273845"/>
                  <a:gd name="connsiteY7-230" fmla="*/ 3750467 h 3776661"/>
                  <a:gd name="connsiteX8-231" fmla="*/ 1 w 273845"/>
                  <a:gd name="connsiteY8-232" fmla="*/ 3609974 h 3776661"/>
                  <a:gd name="connsiteX9-233" fmla="*/ 0 w 273845"/>
                  <a:gd name="connsiteY9-234" fmla="*/ 0 h 3776661"/>
                  <a:gd name="connsiteX0-235" fmla="*/ 0 w 273845"/>
                  <a:gd name="connsiteY0-236" fmla="*/ 0 h 3776661"/>
                  <a:gd name="connsiteX1-237" fmla="*/ 272825 w 273845"/>
                  <a:gd name="connsiteY1-238" fmla="*/ 0 h 3776661"/>
                  <a:gd name="connsiteX2-239" fmla="*/ 273845 w 273845"/>
                  <a:gd name="connsiteY2-240" fmla="*/ 3581399 h 3776661"/>
                  <a:gd name="connsiteX3-241" fmla="*/ 247651 w 273845"/>
                  <a:gd name="connsiteY3-242" fmla="*/ 3702843 h 3776661"/>
                  <a:gd name="connsiteX4-243" fmla="*/ 228601 w 273845"/>
                  <a:gd name="connsiteY4-244" fmla="*/ 3629023 h 3776661"/>
                  <a:gd name="connsiteX5-245" fmla="*/ 166689 w 273845"/>
                  <a:gd name="connsiteY5-246" fmla="*/ 3776661 h 3776661"/>
                  <a:gd name="connsiteX6-247" fmla="*/ 104776 w 273845"/>
                  <a:gd name="connsiteY6-248" fmla="*/ 3664743 h 3776661"/>
                  <a:gd name="connsiteX7-249" fmla="*/ 57151 w 273845"/>
                  <a:gd name="connsiteY7-250" fmla="*/ 3750467 h 3776661"/>
                  <a:gd name="connsiteX8-251" fmla="*/ 1 w 273845"/>
                  <a:gd name="connsiteY8-252" fmla="*/ 3609974 h 3776661"/>
                  <a:gd name="connsiteX9-253" fmla="*/ 0 w 273845"/>
                  <a:gd name="connsiteY9-254" fmla="*/ 0 h 3776661"/>
                  <a:gd name="connsiteX0-255" fmla="*/ 0 w 273845"/>
                  <a:gd name="connsiteY0-256" fmla="*/ 0 h 3776661"/>
                  <a:gd name="connsiteX1-257" fmla="*/ 272825 w 273845"/>
                  <a:gd name="connsiteY1-258" fmla="*/ 0 h 3776661"/>
                  <a:gd name="connsiteX2-259" fmla="*/ 273845 w 273845"/>
                  <a:gd name="connsiteY2-260" fmla="*/ 3581399 h 3776661"/>
                  <a:gd name="connsiteX3-261" fmla="*/ 247651 w 273845"/>
                  <a:gd name="connsiteY3-262" fmla="*/ 3702843 h 3776661"/>
                  <a:gd name="connsiteX4-263" fmla="*/ 228601 w 273845"/>
                  <a:gd name="connsiteY4-264" fmla="*/ 3629023 h 3776661"/>
                  <a:gd name="connsiteX5-265" fmla="*/ 166689 w 273845"/>
                  <a:gd name="connsiteY5-266" fmla="*/ 3776661 h 3776661"/>
                  <a:gd name="connsiteX6-267" fmla="*/ 104776 w 273845"/>
                  <a:gd name="connsiteY6-268" fmla="*/ 3664743 h 3776661"/>
                  <a:gd name="connsiteX7-269" fmla="*/ 57151 w 273845"/>
                  <a:gd name="connsiteY7-270" fmla="*/ 3750467 h 3776661"/>
                  <a:gd name="connsiteX8-271" fmla="*/ 1 w 273845"/>
                  <a:gd name="connsiteY8-272" fmla="*/ 3609974 h 3776661"/>
                  <a:gd name="connsiteX9-273" fmla="*/ 0 w 273845"/>
                  <a:gd name="connsiteY9-274" fmla="*/ 0 h 3776661"/>
                  <a:gd name="connsiteX0-275" fmla="*/ 0 w 273845"/>
                  <a:gd name="connsiteY0-276" fmla="*/ 0 h 3776661"/>
                  <a:gd name="connsiteX1-277" fmla="*/ 272825 w 273845"/>
                  <a:gd name="connsiteY1-278" fmla="*/ 0 h 3776661"/>
                  <a:gd name="connsiteX2-279" fmla="*/ 273845 w 273845"/>
                  <a:gd name="connsiteY2-280" fmla="*/ 3581399 h 3776661"/>
                  <a:gd name="connsiteX3-281" fmla="*/ 247651 w 273845"/>
                  <a:gd name="connsiteY3-282" fmla="*/ 3702843 h 3776661"/>
                  <a:gd name="connsiteX4-283" fmla="*/ 228601 w 273845"/>
                  <a:gd name="connsiteY4-284" fmla="*/ 3629023 h 3776661"/>
                  <a:gd name="connsiteX5-285" fmla="*/ 166689 w 273845"/>
                  <a:gd name="connsiteY5-286" fmla="*/ 3776661 h 3776661"/>
                  <a:gd name="connsiteX6-287" fmla="*/ 104776 w 273845"/>
                  <a:gd name="connsiteY6-288" fmla="*/ 3664743 h 3776661"/>
                  <a:gd name="connsiteX7-289" fmla="*/ 57151 w 273845"/>
                  <a:gd name="connsiteY7-290" fmla="*/ 3750467 h 3776661"/>
                  <a:gd name="connsiteX8-291" fmla="*/ 1 w 273845"/>
                  <a:gd name="connsiteY8-292" fmla="*/ 3609974 h 3776661"/>
                  <a:gd name="connsiteX9-293" fmla="*/ 0 w 273845"/>
                  <a:gd name="connsiteY9-294" fmla="*/ 0 h 3776661"/>
                  <a:gd name="connsiteX0-295" fmla="*/ 0 w 273845"/>
                  <a:gd name="connsiteY0-296" fmla="*/ 0 h 3776661"/>
                  <a:gd name="connsiteX1-297" fmla="*/ 272825 w 273845"/>
                  <a:gd name="connsiteY1-298" fmla="*/ 0 h 3776661"/>
                  <a:gd name="connsiteX2-299" fmla="*/ 273845 w 273845"/>
                  <a:gd name="connsiteY2-300" fmla="*/ 3581399 h 3776661"/>
                  <a:gd name="connsiteX3-301" fmla="*/ 247651 w 273845"/>
                  <a:gd name="connsiteY3-302" fmla="*/ 3702843 h 3776661"/>
                  <a:gd name="connsiteX4-303" fmla="*/ 228601 w 273845"/>
                  <a:gd name="connsiteY4-304" fmla="*/ 3629023 h 3776661"/>
                  <a:gd name="connsiteX5-305" fmla="*/ 166689 w 273845"/>
                  <a:gd name="connsiteY5-306" fmla="*/ 3776661 h 3776661"/>
                  <a:gd name="connsiteX6-307" fmla="*/ 104776 w 273845"/>
                  <a:gd name="connsiteY6-308" fmla="*/ 3664743 h 3776661"/>
                  <a:gd name="connsiteX7-309" fmla="*/ 57151 w 273845"/>
                  <a:gd name="connsiteY7-310" fmla="*/ 3750467 h 3776661"/>
                  <a:gd name="connsiteX8-311" fmla="*/ 1 w 273845"/>
                  <a:gd name="connsiteY8-312" fmla="*/ 3609974 h 3776661"/>
                  <a:gd name="connsiteX9-313" fmla="*/ 0 w 273845"/>
                  <a:gd name="connsiteY9-314" fmla="*/ 0 h 3776661"/>
                  <a:gd name="connsiteX0-315" fmla="*/ 0 w 273845"/>
                  <a:gd name="connsiteY0-316" fmla="*/ 0 h 3776661"/>
                  <a:gd name="connsiteX1-317" fmla="*/ 272825 w 273845"/>
                  <a:gd name="connsiteY1-318" fmla="*/ 0 h 3776661"/>
                  <a:gd name="connsiteX2-319" fmla="*/ 273845 w 273845"/>
                  <a:gd name="connsiteY2-320" fmla="*/ 3581399 h 3776661"/>
                  <a:gd name="connsiteX3-321" fmla="*/ 247651 w 273845"/>
                  <a:gd name="connsiteY3-322" fmla="*/ 3702843 h 3776661"/>
                  <a:gd name="connsiteX4-323" fmla="*/ 228601 w 273845"/>
                  <a:gd name="connsiteY4-324" fmla="*/ 3629023 h 3776661"/>
                  <a:gd name="connsiteX5-325" fmla="*/ 166689 w 273845"/>
                  <a:gd name="connsiteY5-326" fmla="*/ 3776661 h 3776661"/>
                  <a:gd name="connsiteX6-327" fmla="*/ 104776 w 273845"/>
                  <a:gd name="connsiteY6-328" fmla="*/ 3664743 h 3776661"/>
                  <a:gd name="connsiteX7-329" fmla="*/ 57151 w 273845"/>
                  <a:gd name="connsiteY7-330" fmla="*/ 3750467 h 3776661"/>
                  <a:gd name="connsiteX8-331" fmla="*/ 1 w 273845"/>
                  <a:gd name="connsiteY8-332" fmla="*/ 3609974 h 3776661"/>
                  <a:gd name="connsiteX9-333" fmla="*/ 0 w 273845"/>
                  <a:gd name="connsiteY9-334" fmla="*/ 0 h 3776661"/>
                  <a:gd name="connsiteX0-335" fmla="*/ 0 w 273845"/>
                  <a:gd name="connsiteY0-336" fmla="*/ 0 h 3776661"/>
                  <a:gd name="connsiteX1-337" fmla="*/ 272825 w 273845"/>
                  <a:gd name="connsiteY1-338" fmla="*/ 0 h 3776661"/>
                  <a:gd name="connsiteX2-339" fmla="*/ 273845 w 273845"/>
                  <a:gd name="connsiteY2-340" fmla="*/ 3581399 h 3776661"/>
                  <a:gd name="connsiteX3-341" fmla="*/ 247651 w 273845"/>
                  <a:gd name="connsiteY3-342" fmla="*/ 3702843 h 3776661"/>
                  <a:gd name="connsiteX4-343" fmla="*/ 228601 w 273845"/>
                  <a:gd name="connsiteY4-344" fmla="*/ 3629023 h 3776661"/>
                  <a:gd name="connsiteX5-345" fmla="*/ 166689 w 273845"/>
                  <a:gd name="connsiteY5-346" fmla="*/ 3776661 h 3776661"/>
                  <a:gd name="connsiteX6-347" fmla="*/ 104776 w 273845"/>
                  <a:gd name="connsiteY6-348" fmla="*/ 3664743 h 3776661"/>
                  <a:gd name="connsiteX7-349" fmla="*/ 57151 w 273845"/>
                  <a:gd name="connsiteY7-350" fmla="*/ 3750467 h 3776661"/>
                  <a:gd name="connsiteX8-351" fmla="*/ 1 w 273845"/>
                  <a:gd name="connsiteY8-352" fmla="*/ 3609974 h 3776661"/>
                  <a:gd name="connsiteX9-353" fmla="*/ 0 w 273845"/>
                  <a:gd name="connsiteY9-354" fmla="*/ 0 h 3776661"/>
                  <a:gd name="connsiteX0-355" fmla="*/ 0 w 273845"/>
                  <a:gd name="connsiteY0-356" fmla="*/ 0 h 3776887"/>
                  <a:gd name="connsiteX1-357" fmla="*/ 272825 w 273845"/>
                  <a:gd name="connsiteY1-358" fmla="*/ 0 h 3776887"/>
                  <a:gd name="connsiteX2-359" fmla="*/ 273845 w 273845"/>
                  <a:gd name="connsiteY2-360" fmla="*/ 3581399 h 3776887"/>
                  <a:gd name="connsiteX3-361" fmla="*/ 247651 w 273845"/>
                  <a:gd name="connsiteY3-362" fmla="*/ 3702843 h 3776887"/>
                  <a:gd name="connsiteX4-363" fmla="*/ 228601 w 273845"/>
                  <a:gd name="connsiteY4-364" fmla="*/ 3629023 h 3776887"/>
                  <a:gd name="connsiteX5-365" fmla="*/ 166689 w 273845"/>
                  <a:gd name="connsiteY5-366" fmla="*/ 3776661 h 3776887"/>
                  <a:gd name="connsiteX6-367" fmla="*/ 104776 w 273845"/>
                  <a:gd name="connsiteY6-368" fmla="*/ 3664743 h 3776887"/>
                  <a:gd name="connsiteX7-369" fmla="*/ 57151 w 273845"/>
                  <a:gd name="connsiteY7-370" fmla="*/ 3750467 h 3776887"/>
                  <a:gd name="connsiteX8-371" fmla="*/ 1 w 273845"/>
                  <a:gd name="connsiteY8-372" fmla="*/ 3609974 h 3776887"/>
                  <a:gd name="connsiteX9-373" fmla="*/ 0 w 273845"/>
                  <a:gd name="connsiteY9-374" fmla="*/ 0 h 3776887"/>
                  <a:gd name="connsiteX0-375" fmla="*/ 0 w 273845"/>
                  <a:gd name="connsiteY0-376" fmla="*/ 0 h 3776887"/>
                  <a:gd name="connsiteX1-377" fmla="*/ 272825 w 273845"/>
                  <a:gd name="connsiteY1-378" fmla="*/ 0 h 3776887"/>
                  <a:gd name="connsiteX2-379" fmla="*/ 273845 w 273845"/>
                  <a:gd name="connsiteY2-380" fmla="*/ 3581399 h 3776887"/>
                  <a:gd name="connsiteX3-381" fmla="*/ 247651 w 273845"/>
                  <a:gd name="connsiteY3-382" fmla="*/ 3702843 h 3776887"/>
                  <a:gd name="connsiteX4-383" fmla="*/ 228601 w 273845"/>
                  <a:gd name="connsiteY4-384" fmla="*/ 3629023 h 3776887"/>
                  <a:gd name="connsiteX5-385" fmla="*/ 166689 w 273845"/>
                  <a:gd name="connsiteY5-386" fmla="*/ 3776661 h 3776887"/>
                  <a:gd name="connsiteX6-387" fmla="*/ 104776 w 273845"/>
                  <a:gd name="connsiteY6-388" fmla="*/ 3664743 h 3776887"/>
                  <a:gd name="connsiteX7-389" fmla="*/ 57151 w 273845"/>
                  <a:gd name="connsiteY7-390" fmla="*/ 3750467 h 3776887"/>
                  <a:gd name="connsiteX8-391" fmla="*/ 1 w 273845"/>
                  <a:gd name="connsiteY8-392" fmla="*/ 3609974 h 3776887"/>
                  <a:gd name="connsiteX9-393" fmla="*/ 0 w 273845"/>
                  <a:gd name="connsiteY9-394" fmla="*/ 0 h 3776887"/>
                  <a:gd name="connsiteX0-395" fmla="*/ 0 w 273845"/>
                  <a:gd name="connsiteY0-396" fmla="*/ 0 h 3776887"/>
                  <a:gd name="connsiteX1-397" fmla="*/ 272825 w 273845"/>
                  <a:gd name="connsiteY1-398" fmla="*/ 0 h 3776887"/>
                  <a:gd name="connsiteX2-399" fmla="*/ 273845 w 273845"/>
                  <a:gd name="connsiteY2-400" fmla="*/ 3581399 h 3776887"/>
                  <a:gd name="connsiteX3-401" fmla="*/ 247651 w 273845"/>
                  <a:gd name="connsiteY3-402" fmla="*/ 3702843 h 3776887"/>
                  <a:gd name="connsiteX4-403" fmla="*/ 228601 w 273845"/>
                  <a:gd name="connsiteY4-404" fmla="*/ 3629023 h 3776887"/>
                  <a:gd name="connsiteX5-405" fmla="*/ 166689 w 273845"/>
                  <a:gd name="connsiteY5-406" fmla="*/ 3776661 h 3776887"/>
                  <a:gd name="connsiteX6-407" fmla="*/ 104776 w 273845"/>
                  <a:gd name="connsiteY6-408" fmla="*/ 3664743 h 3776887"/>
                  <a:gd name="connsiteX7-409" fmla="*/ 57151 w 273845"/>
                  <a:gd name="connsiteY7-410" fmla="*/ 3750467 h 3776887"/>
                  <a:gd name="connsiteX8-411" fmla="*/ 1 w 273845"/>
                  <a:gd name="connsiteY8-412" fmla="*/ 3609974 h 3776887"/>
                  <a:gd name="connsiteX9-413" fmla="*/ 0 w 273845"/>
                  <a:gd name="connsiteY9-414" fmla="*/ 0 h 3776887"/>
                  <a:gd name="connsiteX0-415" fmla="*/ 0 w 273845"/>
                  <a:gd name="connsiteY0-416" fmla="*/ 0 h 3776859"/>
                  <a:gd name="connsiteX1-417" fmla="*/ 272825 w 273845"/>
                  <a:gd name="connsiteY1-418" fmla="*/ 0 h 3776859"/>
                  <a:gd name="connsiteX2-419" fmla="*/ 273845 w 273845"/>
                  <a:gd name="connsiteY2-420" fmla="*/ 3581399 h 3776859"/>
                  <a:gd name="connsiteX3-421" fmla="*/ 247651 w 273845"/>
                  <a:gd name="connsiteY3-422" fmla="*/ 3702843 h 3776859"/>
                  <a:gd name="connsiteX4-423" fmla="*/ 223839 w 273845"/>
                  <a:gd name="connsiteY4-424" fmla="*/ 3631404 h 3776859"/>
                  <a:gd name="connsiteX5-425" fmla="*/ 166689 w 273845"/>
                  <a:gd name="connsiteY5-426" fmla="*/ 3776661 h 3776859"/>
                  <a:gd name="connsiteX6-427" fmla="*/ 104776 w 273845"/>
                  <a:gd name="connsiteY6-428" fmla="*/ 3664743 h 3776859"/>
                  <a:gd name="connsiteX7-429" fmla="*/ 57151 w 273845"/>
                  <a:gd name="connsiteY7-430" fmla="*/ 3750467 h 3776859"/>
                  <a:gd name="connsiteX8-431" fmla="*/ 1 w 273845"/>
                  <a:gd name="connsiteY8-432" fmla="*/ 3609974 h 3776859"/>
                  <a:gd name="connsiteX9-433" fmla="*/ 0 w 273845"/>
                  <a:gd name="connsiteY9-434" fmla="*/ 0 h 3776859"/>
                  <a:gd name="connsiteX0-435" fmla="*/ 0 w 273845"/>
                  <a:gd name="connsiteY0-436" fmla="*/ 0 h 3776859"/>
                  <a:gd name="connsiteX1-437" fmla="*/ 272825 w 273845"/>
                  <a:gd name="connsiteY1-438" fmla="*/ 0 h 3776859"/>
                  <a:gd name="connsiteX2-439" fmla="*/ 273845 w 273845"/>
                  <a:gd name="connsiteY2-440" fmla="*/ 3581399 h 3776859"/>
                  <a:gd name="connsiteX3-441" fmla="*/ 247651 w 273845"/>
                  <a:gd name="connsiteY3-442" fmla="*/ 3702843 h 3776859"/>
                  <a:gd name="connsiteX4-443" fmla="*/ 223839 w 273845"/>
                  <a:gd name="connsiteY4-444" fmla="*/ 3631404 h 3776859"/>
                  <a:gd name="connsiteX5-445" fmla="*/ 166689 w 273845"/>
                  <a:gd name="connsiteY5-446" fmla="*/ 3776661 h 3776859"/>
                  <a:gd name="connsiteX6-447" fmla="*/ 104776 w 273845"/>
                  <a:gd name="connsiteY6-448" fmla="*/ 3664743 h 3776859"/>
                  <a:gd name="connsiteX7-449" fmla="*/ 57151 w 273845"/>
                  <a:gd name="connsiteY7-450" fmla="*/ 3750467 h 3776859"/>
                  <a:gd name="connsiteX8-451" fmla="*/ 1 w 273845"/>
                  <a:gd name="connsiteY8-452" fmla="*/ 3609974 h 3776859"/>
                  <a:gd name="connsiteX9-453" fmla="*/ 0 w 273845"/>
                  <a:gd name="connsiteY9-454" fmla="*/ 0 h 3776859"/>
                  <a:gd name="connsiteX0-455" fmla="*/ 0 w 273894"/>
                  <a:gd name="connsiteY0-456" fmla="*/ 0 h 3776859"/>
                  <a:gd name="connsiteX1-457" fmla="*/ 272825 w 273894"/>
                  <a:gd name="connsiteY1-458" fmla="*/ 0 h 3776859"/>
                  <a:gd name="connsiteX2-459" fmla="*/ 273845 w 273894"/>
                  <a:gd name="connsiteY2-460" fmla="*/ 3581399 h 3776859"/>
                  <a:gd name="connsiteX3-461" fmla="*/ 247651 w 273894"/>
                  <a:gd name="connsiteY3-462" fmla="*/ 3702843 h 3776859"/>
                  <a:gd name="connsiteX4-463" fmla="*/ 223839 w 273894"/>
                  <a:gd name="connsiteY4-464" fmla="*/ 3631404 h 3776859"/>
                  <a:gd name="connsiteX5-465" fmla="*/ 166689 w 273894"/>
                  <a:gd name="connsiteY5-466" fmla="*/ 3776661 h 3776859"/>
                  <a:gd name="connsiteX6-467" fmla="*/ 104776 w 273894"/>
                  <a:gd name="connsiteY6-468" fmla="*/ 3664743 h 3776859"/>
                  <a:gd name="connsiteX7-469" fmla="*/ 57151 w 273894"/>
                  <a:gd name="connsiteY7-470" fmla="*/ 3750467 h 3776859"/>
                  <a:gd name="connsiteX8-471" fmla="*/ 1 w 273894"/>
                  <a:gd name="connsiteY8-472" fmla="*/ 3609974 h 3776859"/>
                  <a:gd name="connsiteX9-473" fmla="*/ 0 w 273894"/>
                  <a:gd name="connsiteY9-474" fmla="*/ 0 h 3776859"/>
                  <a:gd name="connsiteX0-475" fmla="*/ 0 w 273894"/>
                  <a:gd name="connsiteY0-476" fmla="*/ 0 h 3776859"/>
                  <a:gd name="connsiteX1-477" fmla="*/ 272825 w 273894"/>
                  <a:gd name="connsiteY1-478" fmla="*/ 0 h 3776859"/>
                  <a:gd name="connsiteX2-479" fmla="*/ 273845 w 273894"/>
                  <a:gd name="connsiteY2-480" fmla="*/ 3581399 h 3776859"/>
                  <a:gd name="connsiteX3-481" fmla="*/ 247651 w 273894"/>
                  <a:gd name="connsiteY3-482" fmla="*/ 3702843 h 3776859"/>
                  <a:gd name="connsiteX4-483" fmla="*/ 223839 w 273894"/>
                  <a:gd name="connsiteY4-484" fmla="*/ 3631404 h 3776859"/>
                  <a:gd name="connsiteX5-485" fmla="*/ 166689 w 273894"/>
                  <a:gd name="connsiteY5-486" fmla="*/ 3776661 h 3776859"/>
                  <a:gd name="connsiteX6-487" fmla="*/ 104776 w 273894"/>
                  <a:gd name="connsiteY6-488" fmla="*/ 3664743 h 3776859"/>
                  <a:gd name="connsiteX7-489" fmla="*/ 57151 w 273894"/>
                  <a:gd name="connsiteY7-490" fmla="*/ 3750467 h 3776859"/>
                  <a:gd name="connsiteX8-491" fmla="*/ 1 w 273894"/>
                  <a:gd name="connsiteY8-492" fmla="*/ 3609974 h 3776859"/>
                  <a:gd name="connsiteX9-493" fmla="*/ 0 w 273894"/>
                  <a:gd name="connsiteY9-494" fmla="*/ 0 h 3776859"/>
                  <a:gd name="connsiteX0-495" fmla="*/ 0 w 273845"/>
                  <a:gd name="connsiteY0-496" fmla="*/ 0 h 3776859"/>
                  <a:gd name="connsiteX1-497" fmla="*/ 272825 w 273845"/>
                  <a:gd name="connsiteY1-498" fmla="*/ 0 h 3776859"/>
                  <a:gd name="connsiteX2-499" fmla="*/ 273845 w 273845"/>
                  <a:gd name="connsiteY2-500" fmla="*/ 3581399 h 3776859"/>
                  <a:gd name="connsiteX3-501" fmla="*/ 247651 w 273845"/>
                  <a:gd name="connsiteY3-502" fmla="*/ 3702843 h 3776859"/>
                  <a:gd name="connsiteX4-503" fmla="*/ 223839 w 273845"/>
                  <a:gd name="connsiteY4-504" fmla="*/ 3631404 h 3776859"/>
                  <a:gd name="connsiteX5-505" fmla="*/ 166689 w 273845"/>
                  <a:gd name="connsiteY5-506" fmla="*/ 3776661 h 3776859"/>
                  <a:gd name="connsiteX6-507" fmla="*/ 104776 w 273845"/>
                  <a:gd name="connsiteY6-508" fmla="*/ 3664743 h 3776859"/>
                  <a:gd name="connsiteX7-509" fmla="*/ 57151 w 273845"/>
                  <a:gd name="connsiteY7-510" fmla="*/ 3750467 h 3776859"/>
                  <a:gd name="connsiteX8-511" fmla="*/ 1 w 273845"/>
                  <a:gd name="connsiteY8-512" fmla="*/ 3609974 h 3776859"/>
                  <a:gd name="connsiteX9-513" fmla="*/ 0 w 273845"/>
                  <a:gd name="connsiteY9-514" fmla="*/ 0 h 3776859"/>
                  <a:gd name="connsiteX0-515" fmla="*/ 0 w 273845"/>
                  <a:gd name="connsiteY0-516" fmla="*/ 0 h 3776859"/>
                  <a:gd name="connsiteX1-517" fmla="*/ 272825 w 273845"/>
                  <a:gd name="connsiteY1-518" fmla="*/ 0 h 3776859"/>
                  <a:gd name="connsiteX2-519" fmla="*/ 273845 w 273845"/>
                  <a:gd name="connsiteY2-520" fmla="*/ 3581399 h 3776859"/>
                  <a:gd name="connsiteX3-521" fmla="*/ 252414 w 273845"/>
                  <a:gd name="connsiteY3-522" fmla="*/ 3702843 h 3776859"/>
                  <a:gd name="connsiteX4-523" fmla="*/ 223839 w 273845"/>
                  <a:gd name="connsiteY4-524" fmla="*/ 3631404 h 3776859"/>
                  <a:gd name="connsiteX5-525" fmla="*/ 166689 w 273845"/>
                  <a:gd name="connsiteY5-526" fmla="*/ 3776661 h 3776859"/>
                  <a:gd name="connsiteX6-527" fmla="*/ 104776 w 273845"/>
                  <a:gd name="connsiteY6-528" fmla="*/ 3664743 h 3776859"/>
                  <a:gd name="connsiteX7-529" fmla="*/ 57151 w 273845"/>
                  <a:gd name="connsiteY7-530" fmla="*/ 3750467 h 3776859"/>
                  <a:gd name="connsiteX8-531" fmla="*/ 1 w 273845"/>
                  <a:gd name="connsiteY8-532" fmla="*/ 3609974 h 3776859"/>
                  <a:gd name="connsiteX9-533" fmla="*/ 0 w 273845"/>
                  <a:gd name="connsiteY9-534" fmla="*/ 0 h 3776859"/>
                  <a:gd name="connsiteX0-535" fmla="*/ 0 w 273845"/>
                  <a:gd name="connsiteY0-536" fmla="*/ 0 h 3776859"/>
                  <a:gd name="connsiteX1-537" fmla="*/ 272825 w 273845"/>
                  <a:gd name="connsiteY1-538" fmla="*/ 0 h 3776859"/>
                  <a:gd name="connsiteX2-539" fmla="*/ 273845 w 273845"/>
                  <a:gd name="connsiteY2-540" fmla="*/ 3581399 h 3776859"/>
                  <a:gd name="connsiteX3-541" fmla="*/ 252414 w 273845"/>
                  <a:gd name="connsiteY3-542" fmla="*/ 3702843 h 3776859"/>
                  <a:gd name="connsiteX4-543" fmla="*/ 223839 w 273845"/>
                  <a:gd name="connsiteY4-544" fmla="*/ 3631404 h 3776859"/>
                  <a:gd name="connsiteX5-545" fmla="*/ 166689 w 273845"/>
                  <a:gd name="connsiteY5-546" fmla="*/ 3776661 h 3776859"/>
                  <a:gd name="connsiteX6-547" fmla="*/ 104776 w 273845"/>
                  <a:gd name="connsiteY6-548" fmla="*/ 3664743 h 3776859"/>
                  <a:gd name="connsiteX7-549" fmla="*/ 57151 w 273845"/>
                  <a:gd name="connsiteY7-550" fmla="*/ 3750467 h 3776859"/>
                  <a:gd name="connsiteX8-551" fmla="*/ 1 w 273845"/>
                  <a:gd name="connsiteY8-552" fmla="*/ 3609974 h 3776859"/>
                  <a:gd name="connsiteX9-553" fmla="*/ 0 w 273845"/>
                  <a:gd name="connsiteY9-554" fmla="*/ 0 h 3776859"/>
                  <a:gd name="connsiteX0-555" fmla="*/ 0 w 273845"/>
                  <a:gd name="connsiteY0-556" fmla="*/ 0 h 3776859"/>
                  <a:gd name="connsiteX1-557" fmla="*/ 272825 w 273845"/>
                  <a:gd name="connsiteY1-558" fmla="*/ 0 h 3776859"/>
                  <a:gd name="connsiteX2-559" fmla="*/ 273845 w 273845"/>
                  <a:gd name="connsiteY2-560" fmla="*/ 3581399 h 3776859"/>
                  <a:gd name="connsiteX3-561" fmla="*/ 245270 w 273845"/>
                  <a:gd name="connsiteY3-562" fmla="*/ 3702843 h 3776859"/>
                  <a:gd name="connsiteX4-563" fmla="*/ 223839 w 273845"/>
                  <a:gd name="connsiteY4-564" fmla="*/ 3631404 h 3776859"/>
                  <a:gd name="connsiteX5-565" fmla="*/ 166689 w 273845"/>
                  <a:gd name="connsiteY5-566" fmla="*/ 3776661 h 3776859"/>
                  <a:gd name="connsiteX6-567" fmla="*/ 104776 w 273845"/>
                  <a:gd name="connsiteY6-568" fmla="*/ 3664743 h 3776859"/>
                  <a:gd name="connsiteX7-569" fmla="*/ 57151 w 273845"/>
                  <a:gd name="connsiteY7-570" fmla="*/ 3750467 h 3776859"/>
                  <a:gd name="connsiteX8-571" fmla="*/ 1 w 273845"/>
                  <a:gd name="connsiteY8-572" fmla="*/ 3609974 h 3776859"/>
                  <a:gd name="connsiteX9-573" fmla="*/ 0 w 273845"/>
                  <a:gd name="connsiteY9-574" fmla="*/ 0 h 3776859"/>
                  <a:gd name="connsiteX0-575" fmla="*/ 0 w 273845"/>
                  <a:gd name="connsiteY0-576" fmla="*/ 0 h 3776859"/>
                  <a:gd name="connsiteX1-577" fmla="*/ 272825 w 273845"/>
                  <a:gd name="connsiteY1-578" fmla="*/ 0 h 3776859"/>
                  <a:gd name="connsiteX2-579" fmla="*/ 273845 w 273845"/>
                  <a:gd name="connsiteY2-580" fmla="*/ 3581399 h 3776859"/>
                  <a:gd name="connsiteX3-581" fmla="*/ 245270 w 273845"/>
                  <a:gd name="connsiteY3-582" fmla="*/ 3702843 h 3776859"/>
                  <a:gd name="connsiteX4-583" fmla="*/ 223839 w 273845"/>
                  <a:gd name="connsiteY4-584" fmla="*/ 3631404 h 3776859"/>
                  <a:gd name="connsiteX5-585" fmla="*/ 166689 w 273845"/>
                  <a:gd name="connsiteY5-586" fmla="*/ 3776661 h 3776859"/>
                  <a:gd name="connsiteX6-587" fmla="*/ 104776 w 273845"/>
                  <a:gd name="connsiteY6-588" fmla="*/ 3664743 h 3776859"/>
                  <a:gd name="connsiteX7-589" fmla="*/ 57151 w 273845"/>
                  <a:gd name="connsiteY7-590" fmla="*/ 3750467 h 3776859"/>
                  <a:gd name="connsiteX8-591" fmla="*/ 1 w 273845"/>
                  <a:gd name="connsiteY8-592" fmla="*/ 3609974 h 3776859"/>
                  <a:gd name="connsiteX9-593" fmla="*/ 0 w 273845"/>
                  <a:gd name="connsiteY9-594" fmla="*/ 0 h 3776859"/>
                  <a:gd name="connsiteX0-595" fmla="*/ 0 w 273845"/>
                  <a:gd name="connsiteY0-596" fmla="*/ 0 h 3776859"/>
                  <a:gd name="connsiteX1-597" fmla="*/ 272825 w 273845"/>
                  <a:gd name="connsiteY1-598" fmla="*/ 0 h 3776859"/>
                  <a:gd name="connsiteX2-599" fmla="*/ 273845 w 273845"/>
                  <a:gd name="connsiteY2-600" fmla="*/ 3581399 h 3776859"/>
                  <a:gd name="connsiteX3-601" fmla="*/ 245270 w 273845"/>
                  <a:gd name="connsiteY3-602" fmla="*/ 3702843 h 3776859"/>
                  <a:gd name="connsiteX4-603" fmla="*/ 223839 w 273845"/>
                  <a:gd name="connsiteY4-604" fmla="*/ 3631404 h 3776859"/>
                  <a:gd name="connsiteX5-605" fmla="*/ 166689 w 273845"/>
                  <a:gd name="connsiteY5-606" fmla="*/ 3776661 h 3776859"/>
                  <a:gd name="connsiteX6-607" fmla="*/ 104776 w 273845"/>
                  <a:gd name="connsiteY6-608" fmla="*/ 3664743 h 3776859"/>
                  <a:gd name="connsiteX7-609" fmla="*/ 57151 w 273845"/>
                  <a:gd name="connsiteY7-610" fmla="*/ 3750467 h 3776859"/>
                  <a:gd name="connsiteX8-611" fmla="*/ 1 w 273845"/>
                  <a:gd name="connsiteY8-612" fmla="*/ 3609974 h 3776859"/>
                  <a:gd name="connsiteX9-613" fmla="*/ 0 w 273845"/>
                  <a:gd name="connsiteY9-614" fmla="*/ 0 h 3776859"/>
                  <a:gd name="connsiteX0-615" fmla="*/ 0 w 273845"/>
                  <a:gd name="connsiteY0-616" fmla="*/ 0 h 3776859"/>
                  <a:gd name="connsiteX1-617" fmla="*/ 272825 w 273845"/>
                  <a:gd name="connsiteY1-618" fmla="*/ 0 h 3776859"/>
                  <a:gd name="connsiteX2-619" fmla="*/ 273845 w 273845"/>
                  <a:gd name="connsiteY2-620" fmla="*/ 3581399 h 3776859"/>
                  <a:gd name="connsiteX3-621" fmla="*/ 245270 w 273845"/>
                  <a:gd name="connsiteY3-622" fmla="*/ 3702843 h 3776859"/>
                  <a:gd name="connsiteX4-623" fmla="*/ 223839 w 273845"/>
                  <a:gd name="connsiteY4-624" fmla="*/ 3631404 h 3776859"/>
                  <a:gd name="connsiteX5-625" fmla="*/ 166689 w 273845"/>
                  <a:gd name="connsiteY5-626" fmla="*/ 3776661 h 3776859"/>
                  <a:gd name="connsiteX6-627" fmla="*/ 104776 w 273845"/>
                  <a:gd name="connsiteY6-628" fmla="*/ 3664743 h 3776859"/>
                  <a:gd name="connsiteX7-629" fmla="*/ 57151 w 273845"/>
                  <a:gd name="connsiteY7-630" fmla="*/ 3750467 h 3776859"/>
                  <a:gd name="connsiteX8-631" fmla="*/ 1 w 273845"/>
                  <a:gd name="connsiteY8-632" fmla="*/ 3609974 h 3776859"/>
                  <a:gd name="connsiteX9-633" fmla="*/ 0 w 273845"/>
                  <a:gd name="connsiteY9-634" fmla="*/ 0 h 3776859"/>
                  <a:gd name="connsiteX0-635" fmla="*/ 0 w 273845"/>
                  <a:gd name="connsiteY0-636" fmla="*/ 0 h 3776859"/>
                  <a:gd name="connsiteX1-637" fmla="*/ 272825 w 273845"/>
                  <a:gd name="connsiteY1-638" fmla="*/ 0 h 3776859"/>
                  <a:gd name="connsiteX2-639" fmla="*/ 273845 w 273845"/>
                  <a:gd name="connsiteY2-640" fmla="*/ 3581399 h 3776859"/>
                  <a:gd name="connsiteX3-641" fmla="*/ 245270 w 273845"/>
                  <a:gd name="connsiteY3-642" fmla="*/ 3702843 h 3776859"/>
                  <a:gd name="connsiteX4-643" fmla="*/ 223839 w 273845"/>
                  <a:gd name="connsiteY4-644" fmla="*/ 3631404 h 3776859"/>
                  <a:gd name="connsiteX5-645" fmla="*/ 166689 w 273845"/>
                  <a:gd name="connsiteY5-646" fmla="*/ 3776661 h 3776859"/>
                  <a:gd name="connsiteX6-647" fmla="*/ 104776 w 273845"/>
                  <a:gd name="connsiteY6-648" fmla="*/ 3664743 h 3776859"/>
                  <a:gd name="connsiteX7-649" fmla="*/ 57151 w 273845"/>
                  <a:gd name="connsiteY7-650" fmla="*/ 3750467 h 3776859"/>
                  <a:gd name="connsiteX8-651" fmla="*/ 1 w 273845"/>
                  <a:gd name="connsiteY8-652" fmla="*/ 3609974 h 3776859"/>
                  <a:gd name="connsiteX9-653" fmla="*/ 0 w 273845"/>
                  <a:gd name="connsiteY9-654" fmla="*/ 0 h 3776859"/>
                  <a:gd name="connsiteX0-655" fmla="*/ 0 w 273845"/>
                  <a:gd name="connsiteY0-656" fmla="*/ 0 h 3776859"/>
                  <a:gd name="connsiteX1-657" fmla="*/ 272825 w 273845"/>
                  <a:gd name="connsiteY1-658" fmla="*/ 0 h 3776859"/>
                  <a:gd name="connsiteX2-659" fmla="*/ 273845 w 273845"/>
                  <a:gd name="connsiteY2-660" fmla="*/ 3581399 h 3776859"/>
                  <a:gd name="connsiteX3-661" fmla="*/ 245270 w 273845"/>
                  <a:gd name="connsiteY3-662" fmla="*/ 3702843 h 3776859"/>
                  <a:gd name="connsiteX4-663" fmla="*/ 223839 w 273845"/>
                  <a:gd name="connsiteY4-664" fmla="*/ 3631404 h 3776859"/>
                  <a:gd name="connsiteX5-665" fmla="*/ 166689 w 273845"/>
                  <a:gd name="connsiteY5-666" fmla="*/ 3776661 h 3776859"/>
                  <a:gd name="connsiteX6-667" fmla="*/ 104776 w 273845"/>
                  <a:gd name="connsiteY6-668" fmla="*/ 3664743 h 3776859"/>
                  <a:gd name="connsiteX7-669" fmla="*/ 57151 w 273845"/>
                  <a:gd name="connsiteY7-670" fmla="*/ 3750467 h 3776859"/>
                  <a:gd name="connsiteX8-671" fmla="*/ 1 w 273845"/>
                  <a:gd name="connsiteY8-672" fmla="*/ 3609974 h 3776859"/>
                  <a:gd name="connsiteX9-673" fmla="*/ 0 w 273845"/>
                  <a:gd name="connsiteY9-674" fmla="*/ 0 h 3776859"/>
                  <a:gd name="connsiteX0-675" fmla="*/ 0 w 273845"/>
                  <a:gd name="connsiteY0-676" fmla="*/ 0 h 3776859"/>
                  <a:gd name="connsiteX1-677" fmla="*/ 272825 w 273845"/>
                  <a:gd name="connsiteY1-678" fmla="*/ 0 h 3776859"/>
                  <a:gd name="connsiteX2-679" fmla="*/ 273845 w 273845"/>
                  <a:gd name="connsiteY2-680" fmla="*/ 3581399 h 3776859"/>
                  <a:gd name="connsiteX3-681" fmla="*/ 245270 w 273845"/>
                  <a:gd name="connsiteY3-682" fmla="*/ 3702843 h 3776859"/>
                  <a:gd name="connsiteX4-683" fmla="*/ 223839 w 273845"/>
                  <a:gd name="connsiteY4-684" fmla="*/ 3631404 h 3776859"/>
                  <a:gd name="connsiteX5-685" fmla="*/ 166689 w 273845"/>
                  <a:gd name="connsiteY5-686" fmla="*/ 3776661 h 3776859"/>
                  <a:gd name="connsiteX6-687" fmla="*/ 104776 w 273845"/>
                  <a:gd name="connsiteY6-688" fmla="*/ 3664743 h 3776859"/>
                  <a:gd name="connsiteX7-689" fmla="*/ 57151 w 273845"/>
                  <a:gd name="connsiteY7-690" fmla="*/ 3750467 h 3776859"/>
                  <a:gd name="connsiteX8-691" fmla="*/ 1 w 273845"/>
                  <a:gd name="connsiteY8-692" fmla="*/ 3609974 h 3776859"/>
                  <a:gd name="connsiteX9-693" fmla="*/ 0 w 273845"/>
                  <a:gd name="connsiteY9-694" fmla="*/ 0 h 3776859"/>
                  <a:gd name="connsiteX0-695" fmla="*/ 0 w 273845"/>
                  <a:gd name="connsiteY0-696" fmla="*/ 0 h 3776859"/>
                  <a:gd name="connsiteX1-697" fmla="*/ 272825 w 273845"/>
                  <a:gd name="connsiteY1-698" fmla="*/ 0 h 3776859"/>
                  <a:gd name="connsiteX2-699" fmla="*/ 273845 w 273845"/>
                  <a:gd name="connsiteY2-700" fmla="*/ 3581399 h 3776859"/>
                  <a:gd name="connsiteX3-701" fmla="*/ 245270 w 273845"/>
                  <a:gd name="connsiteY3-702" fmla="*/ 3702843 h 3776859"/>
                  <a:gd name="connsiteX4-703" fmla="*/ 223839 w 273845"/>
                  <a:gd name="connsiteY4-704" fmla="*/ 3631404 h 3776859"/>
                  <a:gd name="connsiteX5-705" fmla="*/ 166689 w 273845"/>
                  <a:gd name="connsiteY5-706" fmla="*/ 3776661 h 3776859"/>
                  <a:gd name="connsiteX6-707" fmla="*/ 104776 w 273845"/>
                  <a:gd name="connsiteY6-708" fmla="*/ 3664743 h 3776859"/>
                  <a:gd name="connsiteX7-709" fmla="*/ 57151 w 273845"/>
                  <a:gd name="connsiteY7-710" fmla="*/ 3750467 h 3776859"/>
                  <a:gd name="connsiteX8-711" fmla="*/ 1 w 273845"/>
                  <a:gd name="connsiteY8-712" fmla="*/ 3609974 h 3776859"/>
                  <a:gd name="connsiteX9-713" fmla="*/ 0 w 273845"/>
                  <a:gd name="connsiteY9-714" fmla="*/ 0 h 37768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 ang="0">
                    <a:pos x="connsiteX8-69" y="connsiteY8-70"/>
                  </a:cxn>
                  <a:cxn ang="0">
                    <a:pos x="connsiteX9-89" y="connsiteY9-90"/>
                  </a:cxn>
                </a:cxnLst>
                <a:rect l="l" t="t" r="r" b="b"/>
                <a:pathLst>
                  <a:path w="273845" h="3776859">
                    <a:moveTo>
                      <a:pt x="0" y="0"/>
                    </a:moveTo>
                    <a:lnTo>
                      <a:pt x="272825" y="0"/>
                    </a:lnTo>
                    <a:lnTo>
                      <a:pt x="273845" y="3581399"/>
                    </a:lnTo>
                    <a:cubicBezTo>
                      <a:pt x="269876" y="3659980"/>
                      <a:pt x="258763" y="3688555"/>
                      <a:pt x="245270" y="3702843"/>
                    </a:cubicBezTo>
                    <a:cubicBezTo>
                      <a:pt x="228204" y="3675061"/>
                      <a:pt x="236936" y="3619101"/>
                      <a:pt x="223839" y="3631404"/>
                    </a:cubicBezTo>
                    <a:cubicBezTo>
                      <a:pt x="210742" y="3643707"/>
                      <a:pt x="186533" y="3771105"/>
                      <a:pt x="166689" y="3776661"/>
                    </a:cubicBezTo>
                    <a:cubicBezTo>
                      <a:pt x="146845" y="3782217"/>
                      <a:pt x="123032" y="3669109"/>
                      <a:pt x="104776" y="3664743"/>
                    </a:cubicBezTo>
                    <a:cubicBezTo>
                      <a:pt x="86520" y="3660377"/>
                      <a:pt x="74614" y="3759595"/>
                      <a:pt x="57151" y="3750467"/>
                    </a:cubicBezTo>
                    <a:cubicBezTo>
                      <a:pt x="28576" y="3725068"/>
                      <a:pt x="9527" y="3661568"/>
                      <a:pt x="1" y="3609974"/>
                    </a:cubicBezTo>
                    <a:cubicBezTo>
                      <a:pt x="1" y="2406649"/>
                      <a:pt x="0" y="1203325"/>
                      <a:pt x="0" y="0"/>
                    </a:cubicBezTo>
                    <a:close/>
                  </a:path>
                </a:pathLst>
              </a:custGeom>
              <a:gradFill flip="none" rotWithShape="1">
                <a:gsLst>
                  <a:gs pos="83000">
                    <a:srgbClr val="44546A"/>
                  </a:gs>
                  <a:gs pos="82000">
                    <a:srgbClr val="44546A"/>
                  </a:gs>
                  <a:gs pos="34000">
                    <a:srgbClr val="44546A">
                      <a:lumMod val="75000"/>
                    </a:srgbClr>
                  </a:gs>
                  <a:gs pos="0">
                    <a:srgbClr val="44546A"/>
                  </a:gs>
                  <a:gs pos="38000">
                    <a:srgbClr val="44546A"/>
                  </a:gs>
                  <a:gs pos="100000">
                    <a:srgbClr val="44546A"/>
                  </a:gs>
                </a:gsLst>
                <a:lin ang="0" scaled="1"/>
                <a:tileRect/>
              </a:gra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4" name="Rectangle 23"/>
              <p:cNvSpPr/>
              <p:nvPr/>
            </p:nvSpPr>
            <p:spPr>
              <a:xfrm>
                <a:off x="1374774" y="1417118"/>
                <a:ext cx="272825" cy="590550"/>
              </a:xfrm>
              <a:prstGeom prst="rect">
                <a:avLst/>
              </a:prstGeom>
              <a:gradFill flip="none" rotWithShape="1">
                <a:gsLst>
                  <a:gs pos="0">
                    <a:sysClr val="window" lastClr="FFFFFF">
                      <a:lumMod val="75000"/>
                    </a:sysClr>
                  </a:gs>
                  <a:gs pos="27000">
                    <a:srgbClr val="F2F2F2">
                      <a:lumMod val="0"/>
                      <a:lumOff val="100000"/>
                    </a:srgbClr>
                  </a:gs>
                  <a:gs pos="100000">
                    <a:sysClr val="window" lastClr="FFFFFF">
                      <a:lumMod val="50000"/>
                    </a:sysClr>
                  </a:gs>
                </a:gsLst>
                <a:lin ang="10800000" scaled="1"/>
                <a:tileRect/>
              </a:gra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5" name="Rectangle 24"/>
              <p:cNvSpPr/>
              <p:nvPr/>
            </p:nvSpPr>
            <p:spPr>
              <a:xfrm>
                <a:off x="1404710" y="1213680"/>
                <a:ext cx="212954" cy="203438"/>
              </a:xfrm>
              <a:prstGeom prst="rect">
                <a:avLst/>
              </a:prstGeom>
              <a:solidFill>
                <a:srgbClr val="FFC000"/>
              </a:soli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6" name="Freeform 25"/>
              <p:cNvSpPr/>
              <p:nvPr/>
            </p:nvSpPr>
            <p:spPr>
              <a:xfrm rot="5400000">
                <a:off x="1396885" y="6250198"/>
                <a:ext cx="228600" cy="73152"/>
              </a:xfrm>
              <a:custGeom>
                <a:avLst/>
                <a:gdLst>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0-1" fmla="*/ 0 w 226544"/>
                  <a:gd name="connsiteY0-2" fmla="*/ 35306 h 70612"/>
                  <a:gd name="connsiteX1-3" fmla="*/ 27685 w 226544"/>
                  <a:gd name="connsiteY1-4" fmla="*/ 0 h 70612"/>
                  <a:gd name="connsiteX2-5" fmla="*/ 226544 w 226544"/>
                  <a:gd name="connsiteY2-6" fmla="*/ 35306 h 70612"/>
                  <a:gd name="connsiteX3-7" fmla="*/ 27685 w 226544"/>
                  <a:gd name="connsiteY3-8" fmla="*/ 70612 h 70612"/>
                  <a:gd name="connsiteX4" fmla="*/ 0 w 226544"/>
                  <a:gd name="connsiteY4" fmla="*/ 35306 h 70612"/>
                  <a:gd name="connsiteX0-9" fmla="*/ 0 w 226544"/>
                  <a:gd name="connsiteY0-10" fmla="*/ 35306 h 70612"/>
                  <a:gd name="connsiteX1-11" fmla="*/ 27685 w 226544"/>
                  <a:gd name="connsiteY1-12" fmla="*/ 0 h 70612"/>
                  <a:gd name="connsiteX2-13" fmla="*/ 226544 w 226544"/>
                  <a:gd name="connsiteY2-14" fmla="*/ 35306 h 70612"/>
                  <a:gd name="connsiteX3-15" fmla="*/ 27685 w 226544"/>
                  <a:gd name="connsiteY3-16" fmla="*/ 70612 h 70612"/>
                  <a:gd name="connsiteX4-17" fmla="*/ 0 w 226544"/>
                  <a:gd name="connsiteY4-18" fmla="*/ 35306 h 70612"/>
                  <a:gd name="connsiteX0-19" fmla="*/ 0 w 226544"/>
                  <a:gd name="connsiteY0-20" fmla="*/ 35306 h 70612"/>
                  <a:gd name="connsiteX1-21" fmla="*/ 27685 w 226544"/>
                  <a:gd name="connsiteY1-22" fmla="*/ 0 h 70612"/>
                  <a:gd name="connsiteX2-23" fmla="*/ 226544 w 226544"/>
                  <a:gd name="connsiteY2-24" fmla="*/ 35306 h 70612"/>
                  <a:gd name="connsiteX3-25" fmla="*/ 27685 w 226544"/>
                  <a:gd name="connsiteY3-26" fmla="*/ 70612 h 70612"/>
                  <a:gd name="connsiteX4-27" fmla="*/ 0 w 226544"/>
                  <a:gd name="connsiteY4-28" fmla="*/ 35306 h 70612"/>
                  <a:gd name="connsiteX0-29" fmla="*/ 0 w 226544"/>
                  <a:gd name="connsiteY0-30" fmla="*/ 35306 h 70612"/>
                  <a:gd name="connsiteX1-31" fmla="*/ 27685 w 226544"/>
                  <a:gd name="connsiteY1-32" fmla="*/ 0 h 70612"/>
                  <a:gd name="connsiteX2-33" fmla="*/ 226544 w 226544"/>
                  <a:gd name="connsiteY2-34" fmla="*/ 35306 h 70612"/>
                  <a:gd name="connsiteX3-35" fmla="*/ 27685 w 226544"/>
                  <a:gd name="connsiteY3-36" fmla="*/ 70612 h 70612"/>
                  <a:gd name="connsiteX4-37" fmla="*/ 0 w 226544"/>
                  <a:gd name="connsiteY4-38" fmla="*/ 35306 h 70612"/>
                  <a:gd name="connsiteX0-39" fmla="*/ 0 w 226544"/>
                  <a:gd name="connsiteY0-40" fmla="*/ 35306 h 70612"/>
                  <a:gd name="connsiteX1-41" fmla="*/ 27685 w 226544"/>
                  <a:gd name="connsiteY1-42" fmla="*/ 0 h 70612"/>
                  <a:gd name="connsiteX2-43" fmla="*/ 226544 w 226544"/>
                  <a:gd name="connsiteY2-44" fmla="*/ 35306 h 70612"/>
                  <a:gd name="connsiteX3-45" fmla="*/ 27685 w 226544"/>
                  <a:gd name="connsiteY3-46" fmla="*/ 70612 h 70612"/>
                  <a:gd name="connsiteX4-47" fmla="*/ 0 w 226544"/>
                  <a:gd name="connsiteY4-48" fmla="*/ 35306 h 70612"/>
                  <a:gd name="connsiteX0-49" fmla="*/ 0 w 226544"/>
                  <a:gd name="connsiteY0-50" fmla="*/ 35306 h 70612"/>
                  <a:gd name="connsiteX1-51" fmla="*/ 27685 w 226544"/>
                  <a:gd name="connsiteY1-52" fmla="*/ 0 h 70612"/>
                  <a:gd name="connsiteX2-53" fmla="*/ 226544 w 226544"/>
                  <a:gd name="connsiteY2-54" fmla="*/ 35306 h 70612"/>
                  <a:gd name="connsiteX3-55" fmla="*/ 27685 w 226544"/>
                  <a:gd name="connsiteY3-56" fmla="*/ 70612 h 70612"/>
                  <a:gd name="connsiteX4-57" fmla="*/ 0 w 226544"/>
                  <a:gd name="connsiteY4-58" fmla="*/ 35306 h 70612"/>
                  <a:gd name="connsiteX0-59" fmla="*/ 0 w 226544"/>
                  <a:gd name="connsiteY0-60" fmla="*/ 35306 h 70612"/>
                  <a:gd name="connsiteX1-61" fmla="*/ 27685 w 226544"/>
                  <a:gd name="connsiteY1-62" fmla="*/ 0 h 70612"/>
                  <a:gd name="connsiteX2-63" fmla="*/ 226544 w 226544"/>
                  <a:gd name="connsiteY2-64" fmla="*/ 35306 h 70612"/>
                  <a:gd name="connsiteX3-65" fmla="*/ 27685 w 226544"/>
                  <a:gd name="connsiteY3-66" fmla="*/ 70612 h 70612"/>
                  <a:gd name="connsiteX4-67" fmla="*/ 0 w 226544"/>
                  <a:gd name="connsiteY4-68" fmla="*/ 35306 h 70612"/>
                  <a:gd name="connsiteX0-69" fmla="*/ 0 w 226544"/>
                  <a:gd name="connsiteY0-70" fmla="*/ 35306 h 70612"/>
                  <a:gd name="connsiteX1-71" fmla="*/ 27685 w 226544"/>
                  <a:gd name="connsiteY1-72" fmla="*/ 0 h 70612"/>
                  <a:gd name="connsiteX2-73" fmla="*/ 226544 w 226544"/>
                  <a:gd name="connsiteY2-74" fmla="*/ 35306 h 70612"/>
                  <a:gd name="connsiteX3-75" fmla="*/ 27685 w 226544"/>
                  <a:gd name="connsiteY3-76" fmla="*/ 70612 h 70612"/>
                  <a:gd name="connsiteX4-77" fmla="*/ 0 w 226544"/>
                  <a:gd name="connsiteY4-78" fmla="*/ 35306 h 70612"/>
                  <a:gd name="connsiteX0-79" fmla="*/ 0 w 226544"/>
                  <a:gd name="connsiteY0-80" fmla="*/ 35306 h 70612"/>
                  <a:gd name="connsiteX1-81" fmla="*/ 27685 w 226544"/>
                  <a:gd name="connsiteY1-82" fmla="*/ 0 h 70612"/>
                  <a:gd name="connsiteX2-83" fmla="*/ 226544 w 226544"/>
                  <a:gd name="connsiteY2-84" fmla="*/ 35306 h 70612"/>
                  <a:gd name="connsiteX3-85" fmla="*/ 27685 w 226544"/>
                  <a:gd name="connsiteY3-86" fmla="*/ 70612 h 70612"/>
                  <a:gd name="connsiteX4-87" fmla="*/ 0 w 226544"/>
                  <a:gd name="connsiteY4-88" fmla="*/ 35306 h 70612"/>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226544" h="70612">
                    <a:moveTo>
                      <a:pt x="0" y="35306"/>
                    </a:moveTo>
                    <a:cubicBezTo>
                      <a:pt x="1521" y="15316"/>
                      <a:pt x="12805" y="4576"/>
                      <a:pt x="27685" y="0"/>
                    </a:cubicBezTo>
                    <a:lnTo>
                      <a:pt x="226544" y="35306"/>
                    </a:lnTo>
                    <a:lnTo>
                      <a:pt x="27685" y="70612"/>
                    </a:lnTo>
                    <a:cubicBezTo>
                      <a:pt x="11264" y="65009"/>
                      <a:pt x="1007" y="52726"/>
                      <a:pt x="0" y="35306"/>
                    </a:cubicBezTo>
                    <a:close/>
                  </a:path>
                </a:pathLst>
              </a:custGeom>
              <a:solidFill>
                <a:srgbClr val="4C504C"/>
              </a:soli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27" name="Straight Connector 26"/>
              <p:cNvCxnSpPr/>
              <p:nvPr/>
            </p:nvCxnSpPr>
            <p:spPr>
              <a:xfrm>
                <a:off x="1374774" y="1486648"/>
                <a:ext cx="274320" cy="0"/>
              </a:xfrm>
              <a:prstGeom prst="line">
                <a:avLst/>
              </a:prstGeom>
              <a:ln>
                <a:solidFill>
                  <a:sysClr val="window" lastClr="FFFFFF">
                    <a:lumMod val="65000"/>
                  </a:sysClr>
                </a:solidFill>
              </a:ln>
              <a:effectLst/>
            </p:spPr>
            <p:style>
              <a:lnRef idx="1">
                <a:srgbClr val="0C2744"/>
              </a:lnRef>
              <a:fillRef idx="0">
                <a:srgbClr val="0C2744"/>
              </a:fillRef>
              <a:effectRef idx="0">
                <a:srgbClr val="0C2744"/>
              </a:effectRef>
              <a:fontRef idx="minor">
                <a:sysClr val="windowText" lastClr="000000"/>
              </a:fontRef>
            </p:style>
          </p:cxnSp>
          <p:cxnSp>
            <p:nvCxnSpPr>
              <p:cNvPr id="28" name="Straight Connector 27"/>
              <p:cNvCxnSpPr/>
              <p:nvPr/>
            </p:nvCxnSpPr>
            <p:spPr>
              <a:xfrm>
                <a:off x="1374774" y="1562425"/>
                <a:ext cx="274320" cy="0"/>
              </a:xfrm>
              <a:prstGeom prst="line">
                <a:avLst/>
              </a:prstGeom>
              <a:ln>
                <a:solidFill>
                  <a:sysClr val="window" lastClr="FFFFFF">
                    <a:lumMod val="65000"/>
                  </a:sysClr>
                </a:solidFill>
              </a:ln>
              <a:effectLst/>
            </p:spPr>
            <p:style>
              <a:lnRef idx="1">
                <a:srgbClr val="0C2744"/>
              </a:lnRef>
              <a:fillRef idx="0">
                <a:srgbClr val="0C2744"/>
              </a:fillRef>
              <a:effectRef idx="0">
                <a:srgbClr val="0C2744"/>
              </a:effectRef>
              <a:fontRef idx="minor">
                <a:sysClr val="windowText" lastClr="000000"/>
              </a:fontRef>
            </p:style>
          </p:cxnSp>
          <p:cxnSp>
            <p:nvCxnSpPr>
              <p:cNvPr id="29" name="Straight Connector 28"/>
              <p:cNvCxnSpPr/>
              <p:nvPr/>
            </p:nvCxnSpPr>
            <p:spPr>
              <a:xfrm>
                <a:off x="1374774" y="1638202"/>
                <a:ext cx="274320" cy="0"/>
              </a:xfrm>
              <a:prstGeom prst="line">
                <a:avLst/>
              </a:prstGeom>
              <a:ln>
                <a:solidFill>
                  <a:sysClr val="window" lastClr="FFFFFF">
                    <a:lumMod val="65000"/>
                  </a:sysClr>
                </a:solidFill>
              </a:ln>
              <a:effectLst/>
            </p:spPr>
            <p:style>
              <a:lnRef idx="1">
                <a:srgbClr val="0C2744"/>
              </a:lnRef>
              <a:fillRef idx="0">
                <a:srgbClr val="0C2744"/>
              </a:fillRef>
              <a:effectRef idx="0">
                <a:srgbClr val="0C2744"/>
              </a:effectRef>
              <a:fontRef idx="minor">
                <a:sysClr val="windowText" lastClr="000000"/>
              </a:fontRef>
            </p:style>
          </p:cxnSp>
          <p:cxnSp>
            <p:nvCxnSpPr>
              <p:cNvPr id="30" name="Straight Connector 29"/>
              <p:cNvCxnSpPr/>
              <p:nvPr/>
            </p:nvCxnSpPr>
            <p:spPr>
              <a:xfrm>
                <a:off x="1374774" y="1713979"/>
                <a:ext cx="274320" cy="0"/>
              </a:xfrm>
              <a:prstGeom prst="line">
                <a:avLst/>
              </a:prstGeom>
              <a:ln>
                <a:solidFill>
                  <a:sysClr val="window" lastClr="FFFFFF">
                    <a:lumMod val="65000"/>
                  </a:sysClr>
                </a:solidFill>
              </a:ln>
              <a:effectLst/>
            </p:spPr>
            <p:style>
              <a:lnRef idx="1">
                <a:srgbClr val="0C2744"/>
              </a:lnRef>
              <a:fillRef idx="0">
                <a:srgbClr val="0C2744"/>
              </a:fillRef>
              <a:effectRef idx="0">
                <a:srgbClr val="0C2744"/>
              </a:effectRef>
              <a:fontRef idx="minor">
                <a:sysClr val="windowText" lastClr="000000"/>
              </a:fontRef>
            </p:style>
          </p:cxnSp>
          <p:cxnSp>
            <p:nvCxnSpPr>
              <p:cNvPr id="31" name="Straight Connector 30"/>
              <p:cNvCxnSpPr/>
              <p:nvPr/>
            </p:nvCxnSpPr>
            <p:spPr>
              <a:xfrm>
                <a:off x="1374774" y="1789756"/>
                <a:ext cx="274320" cy="0"/>
              </a:xfrm>
              <a:prstGeom prst="line">
                <a:avLst/>
              </a:prstGeom>
              <a:ln>
                <a:solidFill>
                  <a:sysClr val="window" lastClr="FFFFFF">
                    <a:lumMod val="65000"/>
                  </a:sysClr>
                </a:solidFill>
              </a:ln>
              <a:effectLst/>
            </p:spPr>
            <p:style>
              <a:lnRef idx="1">
                <a:srgbClr val="0C2744"/>
              </a:lnRef>
              <a:fillRef idx="0">
                <a:srgbClr val="0C2744"/>
              </a:fillRef>
              <a:effectRef idx="0">
                <a:srgbClr val="0C2744"/>
              </a:effectRef>
              <a:fontRef idx="minor">
                <a:sysClr val="windowText" lastClr="000000"/>
              </a:fontRef>
            </p:style>
          </p:cxnSp>
          <p:cxnSp>
            <p:nvCxnSpPr>
              <p:cNvPr id="32" name="Straight Connector 31"/>
              <p:cNvCxnSpPr/>
              <p:nvPr/>
            </p:nvCxnSpPr>
            <p:spPr>
              <a:xfrm>
                <a:off x="1374774" y="1865533"/>
                <a:ext cx="274320" cy="0"/>
              </a:xfrm>
              <a:prstGeom prst="line">
                <a:avLst/>
              </a:prstGeom>
              <a:ln>
                <a:solidFill>
                  <a:sysClr val="window" lastClr="FFFFFF">
                    <a:lumMod val="65000"/>
                  </a:sysClr>
                </a:solidFill>
              </a:ln>
              <a:effectLst/>
            </p:spPr>
            <p:style>
              <a:lnRef idx="1">
                <a:srgbClr val="0C2744"/>
              </a:lnRef>
              <a:fillRef idx="0">
                <a:srgbClr val="0C2744"/>
              </a:fillRef>
              <a:effectRef idx="0">
                <a:srgbClr val="0C2744"/>
              </a:effectRef>
              <a:fontRef idx="minor">
                <a:sysClr val="windowText" lastClr="000000"/>
              </a:fontRef>
            </p:style>
          </p:cxnSp>
          <p:cxnSp>
            <p:nvCxnSpPr>
              <p:cNvPr id="33" name="Straight Connector 32"/>
              <p:cNvCxnSpPr/>
              <p:nvPr/>
            </p:nvCxnSpPr>
            <p:spPr>
              <a:xfrm>
                <a:off x="1374774" y="1941308"/>
                <a:ext cx="274320" cy="0"/>
              </a:xfrm>
              <a:prstGeom prst="line">
                <a:avLst/>
              </a:prstGeom>
              <a:ln>
                <a:solidFill>
                  <a:sysClr val="window" lastClr="FFFFFF">
                    <a:lumMod val="65000"/>
                  </a:sysClr>
                </a:solidFill>
              </a:ln>
              <a:effectLst/>
            </p:spPr>
            <p:style>
              <a:lnRef idx="1">
                <a:srgbClr val="0C2744"/>
              </a:lnRef>
              <a:fillRef idx="0">
                <a:srgbClr val="0C2744"/>
              </a:fillRef>
              <a:effectRef idx="0">
                <a:srgbClr val="0C2744"/>
              </a:effectRef>
              <a:fontRef idx="minor">
                <a:sysClr val="windowText" lastClr="000000"/>
              </a:fontRef>
            </p:style>
          </p:cxnSp>
        </p:grpSp>
        <p:sp>
          <p:nvSpPr>
            <p:cNvPr id="8" name="Trapezoid 5"/>
            <p:cNvSpPr/>
            <p:nvPr/>
          </p:nvSpPr>
          <p:spPr>
            <a:xfrm rot="16200000">
              <a:off x="1594832" y="5341831"/>
              <a:ext cx="695326" cy="59529"/>
            </a:xfrm>
            <a:prstGeom prst="trapezoid">
              <a:avLst>
                <a:gd name="adj" fmla="val 69837"/>
              </a:avLst>
            </a:prstGeom>
            <a:solidFill>
              <a:srgbClr val="7F7F7F">
                <a:lumMod val="50000"/>
              </a:srgbClr>
            </a:soli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 name="Trapezoid 6"/>
            <p:cNvSpPr/>
            <p:nvPr/>
          </p:nvSpPr>
          <p:spPr>
            <a:xfrm rot="16200000">
              <a:off x="1594832" y="4439533"/>
              <a:ext cx="695326" cy="59529"/>
            </a:xfrm>
            <a:prstGeom prst="trapezoid">
              <a:avLst>
                <a:gd name="adj" fmla="val 69837"/>
              </a:avLst>
            </a:prstGeom>
            <a:solidFill>
              <a:srgbClr val="0C2744">
                <a:lumMod val="50000"/>
              </a:srgbClr>
            </a:soli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 name="Trapezoid 7"/>
            <p:cNvSpPr/>
            <p:nvPr/>
          </p:nvSpPr>
          <p:spPr>
            <a:xfrm rot="16200000">
              <a:off x="1594832" y="3537234"/>
              <a:ext cx="695326" cy="59529"/>
            </a:xfrm>
            <a:prstGeom prst="trapezoid">
              <a:avLst>
                <a:gd name="adj" fmla="val 69837"/>
              </a:avLst>
            </a:prstGeom>
            <a:solidFill>
              <a:srgbClr val="7F7F7F">
                <a:lumMod val="50000"/>
              </a:srgbClr>
            </a:soli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Trapezoid 8"/>
            <p:cNvSpPr/>
            <p:nvPr/>
          </p:nvSpPr>
          <p:spPr>
            <a:xfrm rot="16200000">
              <a:off x="1594832" y="2634935"/>
              <a:ext cx="695326" cy="59529"/>
            </a:xfrm>
            <a:prstGeom prst="trapezoid">
              <a:avLst>
                <a:gd name="adj" fmla="val 69837"/>
              </a:avLst>
            </a:prstGeom>
            <a:solidFill>
              <a:srgbClr val="0C2744">
                <a:lumMod val="50000"/>
              </a:srgbClr>
            </a:soli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Pentagon 9"/>
            <p:cNvSpPr/>
            <p:nvPr/>
          </p:nvSpPr>
          <p:spPr>
            <a:xfrm>
              <a:off x="1912729" y="2359899"/>
              <a:ext cx="3510756" cy="607219"/>
            </a:xfrm>
            <a:prstGeom prst="homePlate">
              <a:avLst>
                <a:gd name="adj" fmla="val 36274"/>
              </a:avLst>
            </a:prstGeom>
            <a:solidFill>
              <a:srgbClr val="FFC000"/>
            </a:soli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3" name="Pentagon 10"/>
            <p:cNvSpPr/>
            <p:nvPr/>
          </p:nvSpPr>
          <p:spPr>
            <a:xfrm>
              <a:off x="1912729" y="3262198"/>
              <a:ext cx="3510756" cy="607219"/>
            </a:xfrm>
            <a:prstGeom prst="homePlate">
              <a:avLst>
                <a:gd name="adj" fmla="val 36274"/>
              </a:avLst>
            </a:prstGeom>
            <a:solidFill>
              <a:srgbClr val="7F7F7F"/>
            </a:soli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Pentagon 11"/>
            <p:cNvSpPr/>
            <p:nvPr/>
          </p:nvSpPr>
          <p:spPr>
            <a:xfrm>
              <a:off x="1912729" y="4164497"/>
              <a:ext cx="3510756" cy="607219"/>
            </a:xfrm>
            <a:prstGeom prst="homePlate">
              <a:avLst>
                <a:gd name="adj" fmla="val 36274"/>
              </a:avLst>
            </a:prstGeom>
            <a:solidFill>
              <a:srgbClr val="FFC000"/>
            </a:soli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Pentagon 12"/>
            <p:cNvSpPr/>
            <p:nvPr/>
          </p:nvSpPr>
          <p:spPr>
            <a:xfrm>
              <a:off x="1912729" y="5066795"/>
              <a:ext cx="3510756" cy="607219"/>
            </a:xfrm>
            <a:prstGeom prst="homePlate">
              <a:avLst>
                <a:gd name="adj" fmla="val 36274"/>
              </a:avLst>
            </a:prstGeom>
            <a:solidFill>
              <a:srgbClr val="7F7F7F"/>
            </a:solidFill>
            <a:ln w="3175">
              <a:noFill/>
            </a:ln>
            <a:effectLst/>
          </p:spPr>
          <p:style>
            <a:lnRef idx="2">
              <a:srgbClr val="0C2744">
                <a:shade val="50000"/>
              </a:srgbClr>
            </a:lnRef>
            <a:fillRef idx="1">
              <a:srgbClr val="0C2744"/>
            </a:fillRef>
            <a:effectRef idx="0">
              <a:srgbClr val="0C2744"/>
            </a:effectRef>
            <a:fontRef idx="minor">
              <a:sysClr val="window" lastClr="FFFFFF"/>
            </a:fontRef>
          </p:style>
          <p:txBody>
            <a:bodyPr rtlCol="0" anchor="ctr"/>
            <a:lstStyle>
              <a:defPPr>
                <a:defRPr lang="en-US"/>
              </a:defPPr>
              <a:lvl1pPr marL="0" algn="l" defTabSz="914400" rtl="0" eaLnBrk="1" latinLnBrk="0" hangingPunct="1">
                <a:defRPr sz="1800" kern="1200">
                  <a:solidFill>
                    <a:sysClr val="window" lastClr="FFFFFF"/>
                  </a:solidFill>
                  <a:latin typeface="+mn-lt"/>
                  <a:ea typeface="+mn-ea"/>
                  <a:cs typeface="+mn-cs"/>
                </a:defRPr>
              </a:lvl1pPr>
              <a:lvl2pPr marL="457200" algn="l" defTabSz="914400" rtl="0" eaLnBrk="1" latinLnBrk="0" hangingPunct="1">
                <a:defRPr sz="1800" kern="1200">
                  <a:solidFill>
                    <a:sysClr val="window" lastClr="FFFFFF"/>
                  </a:solidFill>
                  <a:latin typeface="+mn-lt"/>
                  <a:ea typeface="+mn-ea"/>
                  <a:cs typeface="+mn-cs"/>
                </a:defRPr>
              </a:lvl2pPr>
              <a:lvl3pPr marL="914400" algn="l" defTabSz="914400" rtl="0" eaLnBrk="1" latinLnBrk="0" hangingPunct="1">
                <a:defRPr sz="1800" kern="1200">
                  <a:solidFill>
                    <a:sysClr val="window" lastClr="FFFFFF"/>
                  </a:solidFill>
                  <a:latin typeface="+mn-lt"/>
                  <a:ea typeface="+mn-ea"/>
                  <a:cs typeface="+mn-cs"/>
                </a:defRPr>
              </a:lvl3pPr>
              <a:lvl4pPr marL="1371600" algn="l" defTabSz="914400" rtl="0" eaLnBrk="1" latinLnBrk="0" hangingPunct="1">
                <a:defRPr sz="1800" kern="1200">
                  <a:solidFill>
                    <a:sysClr val="window" lastClr="FFFFFF"/>
                  </a:solidFill>
                  <a:latin typeface="+mn-lt"/>
                  <a:ea typeface="+mn-ea"/>
                  <a:cs typeface="+mn-cs"/>
                </a:defRPr>
              </a:lvl4pPr>
              <a:lvl5pPr marL="1828800" algn="l" defTabSz="914400" rtl="0" eaLnBrk="1" latinLnBrk="0" hangingPunct="1">
                <a:defRPr sz="1800" kern="1200">
                  <a:solidFill>
                    <a:sysClr val="window" lastClr="FFFFFF"/>
                  </a:solidFill>
                  <a:latin typeface="+mn-lt"/>
                  <a:ea typeface="+mn-ea"/>
                  <a:cs typeface="+mn-cs"/>
                </a:defRPr>
              </a:lvl5pPr>
              <a:lvl6pPr marL="2286000" algn="l" defTabSz="914400" rtl="0" eaLnBrk="1" latinLnBrk="0" hangingPunct="1">
                <a:defRPr sz="1800" kern="1200">
                  <a:solidFill>
                    <a:sysClr val="window" lastClr="FFFFFF"/>
                  </a:solidFill>
                  <a:latin typeface="+mn-lt"/>
                  <a:ea typeface="+mn-ea"/>
                  <a:cs typeface="+mn-cs"/>
                </a:defRPr>
              </a:lvl6pPr>
              <a:lvl7pPr marL="2743200" algn="l" defTabSz="914400" rtl="0" eaLnBrk="1" latinLnBrk="0" hangingPunct="1">
                <a:defRPr sz="1800" kern="1200">
                  <a:solidFill>
                    <a:sysClr val="window" lastClr="FFFFFF"/>
                  </a:solidFill>
                  <a:latin typeface="+mn-lt"/>
                  <a:ea typeface="+mn-ea"/>
                  <a:cs typeface="+mn-cs"/>
                </a:defRPr>
              </a:lvl7pPr>
              <a:lvl8pPr marL="3200400" algn="l" defTabSz="914400" rtl="0" eaLnBrk="1" latinLnBrk="0" hangingPunct="1">
                <a:defRPr sz="1800" kern="1200">
                  <a:solidFill>
                    <a:sysClr val="window" lastClr="FFFFFF"/>
                  </a:solidFill>
                  <a:latin typeface="+mn-lt"/>
                  <a:ea typeface="+mn-ea"/>
                  <a:cs typeface="+mn-cs"/>
                </a:defRPr>
              </a:lvl8pPr>
              <a:lvl9pPr marL="3657600" algn="l" defTabSz="914400" rtl="0" eaLnBrk="1" latinLnBrk="0" hangingPunct="1">
                <a:defRPr sz="1800" kern="1200">
                  <a:solidFill>
                    <a:sysClr val="window" lastClr="FFFFFF"/>
                  </a:solidFill>
                  <a:latin typeface="+mn-lt"/>
                  <a:ea typeface="+mn-ea"/>
                  <a:cs typeface="+mn-cs"/>
                </a:defRPr>
              </a:lvl9pPr>
            </a:lstStyle>
            <a:p>
              <a:pPr algn="ctr">
                <a:lnSpc>
                  <a:spcPct val="120000"/>
                </a:lnSpc>
              </a:pPr>
              <a:endParaRPr lang="en-US" sz="132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4" name="Rectangle 33"/>
            <p:cNvSpPr/>
            <p:nvPr/>
          </p:nvSpPr>
          <p:spPr>
            <a:xfrm>
              <a:off x="2393778" y="2464641"/>
              <a:ext cx="2330568" cy="393716"/>
            </a:xfrm>
            <a:prstGeom prst="rect">
              <a:avLst/>
            </a:prstGeom>
          </p:spPr>
          <p:txBody>
            <a:bodyPr wrap="square">
              <a:spAutoFit/>
            </a:bodyPr>
            <a:lstStyle/>
            <a:p>
              <a:pPr algn="l">
                <a:lnSpc>
                  <a:spcPct val="120000"/>
                </a:lnSpc>
              </a:pPr>
              <a:r>
                <a:rPr lang="zh-CN" altLang="en-US" sz="14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静电引起的火灾和爆炸</a:t>
              </a:r>
              <a:r>
                <a:rPr lang="en-GB" sz="1400" b="1" smtClean="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 </a:t>
              </a:r>
              <a:endParaRPr lang="en-GB" sz="1400" b="1" dirty="0" smtClean="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35" name="TextBox 38"/>
            <p:cNvSpPr txBox="1"/>
            <p:nvPr/>
          </p:nvSpPr>
          <p:spPr>
            <a:xfrm>
              <a:off x="1940595" y="2478964"/>
              <a:ext cx="312109" cy="379399"/>
            </a:xfrm>
            <a:prstGeom prst="rect">
              <a:avLst/>
            </a:prstGeom>
            <a:noFill/>
            <a:effectLst/>
          </p:spPr>
          <p:txBody>
            <a:bodyPr wrap="none" rtlCol="0">
              <a:spAutoFit/>
            </a:bodyPr>
            <a:lstStyle>
              <a:defPPr>
                <a:defRPr lang="en-US"/>
              </a:defPPr>
              <a:lvl1pPr marL="0" algn="l" defTabSz="914400" rtl="0" eaLnBrk="1" latinLnBrk="0" hangingPunct="1">
                <a:defRPr sz="1800" kern="1200">
                  <a:solidFill>
                    <a:sysClr val="windowText" lastClr="000000"/>
                  </a:solidFill>
                  <a:latin typeface="+mn-lt"/>
                  <a:ea typeface="+mn-ea"/>
                  <a:cs typeface="+mn-cs"/>
                </a:defRPr>
              </a:lvl1pPr>
              <a:lvl2pPr marL="457200" algn="l" defTabSz="914400" rtl="0" eaLnBrk="1" latinLnBrk="0" hangingPunct="1">
                <a:defRPr sz="1800" kern="1200">
                  <a:solidFill>
                    <a:sysClr val="windowText" lastClr="000000"/>
                  </a:solidFill>
                  <a:latin typeface="+mn-lt"/>
                  <a:ea typeface="+mn-ea"/>
                  <a:cs typeface="+mn-cs"/>
                </a:defRPr>
              </a:lvl2pPr>
              <a:lvl3pPr marL="914400" algn="l" defTabSz="914400" rtl="0" eaLnBrk="1" latinLnBrk="0" hangingPunct="1">
                <a:defRPr sz="1800" kern="1200">
                  <a:solidFill>
                    <a:sysClr val="windowText" lastClr="000000"/>
                  </a:solidFill>
                  <a:latin typeface="+mn-lt"/>
                  <a:ea typeface="+mn-ea"/>
                  <a:cs typeface="+mn-cs"/>
                </a:defRPr>
              </a:lvl3pPr>
              <a:lvl4pPr marL="1371600" algn="l" defTabSz="914400" rtl="0" eaLnBrk="1" latinLnBrk="0" hangingPunct="1">
                <a:defRPr sz="1800" kern="1200">
                  <a:solidFill>
                    <a:sysClr val="windowText" lastClr="000000"/>
                  </a:solidFill>
                  <a:latin typeface="+mn-lt"/>
                  <a:ea typeface="+mn-ea"/>
                  <a:cs typeface="+mn-cs"/>
                </a:defRPr>
              </a:lvl4pPr>
              <a:lvl5pPr marL="1828800" algn="l" defTabSz="914400" rtl="0" eaLnBrk="1" latinLnBrk="0" hangingPunct="1">
                <a:defRPr sz="1800" kern="1200">
                  <a:solidFill>
                    <a:sysClr val="windowText" lastClr="000000"/>
                  </a:solidFill>
                  <a:latin typeface="+mn-lt"/>
                  <a:ea typeface="+mn-ea"/>
                  <a:cs typeface="+mn-cs"/>
                </a:defRPr>
              </a:lvl5pPr>
              <a:lvl6pPr marL="2286000" algn="l" defTabSz="914400" rtl="0" eaLnBrk="1" latinLnBrk="0" hangingPunct="1">
                <a:defRPr sz="1800" kern="1200">
                  <a:solidFill>
                    <a:sysClr val="windowText" lastClr="000000"/>
                  </a:solidFill>
                  <a:latin typeface="+mn-lt"/>
                  <a:ea typeface="+mn-ea"/>
                  <a:cs typeface="+mn-cs"/>
                </a:defRPr>
              </a:lvl6pPr>
              <a:lvl7pPr marL="2743200" algn="l" defTabSz="914400" rtl="0" eaLnBrk="1" latinLnBrk="0" hangingPunct="1">
                <a:defRPr sz="1800" kern="1200">
                  <a:solidFill>
                    <a:sysClr val="windowText" lastClr="000000"/>
                  </a:solidFill>
                  <a:latin typeface="+mn-lt"/>
                  <a:ea typeface="+mn-ea"/>
                  <a:cs typeface="+mn-cs"/>
                </a:defRPr>
              </a:lvl7pPr>
              <a:lvl8pPr marL="3200400" algn="l" defTabSz="914400" rtl="0" eaLnBrk="1" latinLnBrk="0" hangingPunct="1">
                <a:defRPr sz="1800" kern="1200">
                  <a:solidFill>
                    <a:sysClr val="windowText" lastClr="000000"/>
                  </a:solidFill>
                  <a:latin typeface="+mn-lt"/>
                  <a:ea typeface="+mn-ea"/>
                  <a:cs typeface="+mn-cs"/>
                </a:defRPr>
              </a:lvl8pPr>
              <a:lvl9pPr marL="3657600" algn="l" defTabSz="914400" rtl="0" eaLnBrk="1" latinLnBrk="0" hangingPunct="1">
                <a:defRPr sz="1800" kern="1200">
                  <a:solidFill>
                    <a:sysClr val="windowText" lastClr="000000"/>
                  </a:solidFill>
                  <a:latin typeface="+mn-lt"/>
                  <a:ea typeface="+mn-ea"/>
                  <a:cs typeface="+mn-cs"/>
                </a:defRPr>
              </a:lvl9pPr>
            </a:lstStyle>
            <a:p>
              <a:pPr algn="ctr">
                <a:lnSpc>
                  <a:spcPct val="120000"/>
                </a:lnSpc>
              </a:pPr>
              <a:r>
                <a:rPr lang="en-US" sz="1325" b="1" dirty="0">
                  <a:solidFill>
                    <a:sysClr val="window" lastClr="FFFFFF"/>
                  </a:solidFill>
                  <a:latin typeface="Arial" panose="020B0604020202020204" pitchFamily="34" charset="0"/>
                  <a:ea typeface="微软雅黑" panose="020B0503020204020204" pitchFamily="34" charset="-122"/>
                  <a:cs typeface="+mn-ea"/>
                  <a:sym typeface="Arial" panose="020B0604020202020204" pitchFamily="34" charset="0"/>
                </a:rPr>
                <a:t>1</a:t>
              </a:r>
            </a:p>
          </p:txBody>
        </p:sp>
        <p:sp>
          <p:nvSpPr>
            <p:cNvPr id="36" name="TextBox 191"/>
            <p:cNvSpPr txBox="1"/>
            <p:nvPr/>
          </p:nvSpPr>
          <p:spPr>
            <a:xfrm>
              <a:off x="1940595" y="3381429"/>
              <a:ext cx="312109" cy="379399"/>
            </a:xfrm>
            <a:prstGeom prst="rect">
              <a:avLst/>
            </a:prstGeom>
            <a:noFill/>
            <a:effectLst/>
          </p:spPr>
          <p:txBody>
            <a:bodyPr wrap="none" rtlCol="0">
              <a:spAutoFit/>
            </a:bodyPr>
            <a:lstStyle>
              <a:defPPr>
                <a:defRPr lang="en-US"/>
              </a:defPPr>
              <a:lvl1pPr marL="0" algn="l" defTabSz="914400" rtl="0" eaLnBrk="1" latinLnBrk="0" hangingPunct="1">
                <a:defRPr sz="1800" kern="1200">
                  <a:solidFill>
                    <a:sysClr val="windowText" lastClr="000000"/>
                  </a:solidFill>
                  <a:latin typeface="+mn-lt"/>
                  <a:ea typeface="+mn-ea"/>
                  <a:cs typeface="+mn-cs"/>
                </a:defRPr>
              </a:lvl1pPr>
              <a:lvl2pPr marL="457200" algn="l" defTabSz="914400" rtl="0" eaLnBrk="1" latinLnBrk="0" hangingPunct="1">
                <a:defRPr sz="1800" kern="1200">
                  <a:solidFill>
                    <a:sysClr val="windowText" lastClr="000000"/>
                  </a:solidFill>
                  <a:latin typeface="+mn-lt"/>
                  <a:ea typeface="+mn-ea"/>
                  <a:cs typeface="+mn-cs"/>
                </a:defRPr>
              </a:lvl2pPr>
              <a:lvl3pPr marL="914400" algn="l" defTabSz="914400" rtl="0" eaLnBrk="1" latinLnBrk="0" hangingPunct="1">
                <a:defRPr sz="1800" kern="1200">
                  <a:solidFill>
                    <a:sysClr val="windowText" lastClr="000000"/>
                  </a:solidFill>
                  <a:latin typeface="+mn-lt"/>
                  <a:ea typeface="+mn-ea"/>
                  <a:cs typeface="+mn-cs"/>
                </a:defRPr>
              </a:lvl3pPr>
              <a:lvl4pPr marL="1371600" algn="l" defTabSz="914400" rtl="0" eaLnBrk="1" latinLnBrk="0" hangingPunct="1">
                <a:defRPr sz="1800" kern="1200">
                  <a:solidFill>
                    <a:sysClr val="windowText" lastClr="000000"/>
                  </a:solidFill>
                  <a:latin typeface="+mn-lt"/>
                  <a:ea typeface="+mn-ea"/>
                  <a:cs typeface="+mn-cs"/>
                </a:defRPr>
              </a:lvl4pPr>
              <a:lvl5pPr marL="1828800" algn="l" defTabSz="914400" rtl="0" eaLnBrk="1" latinLnBrk="0" hangingPunct="1">
                <a:defRPr sz="1800" kern="1200">
                  <a:solidFill>
                    <a:sysClr val="windowText" lastClr="000000"/>
                  </a:solidFill>
                  <a:latin typeface="+mn-lt"/>
                  <a:ea typeface="+mn-ea"/>
                  <a:cs typeface="+mn-cs"/>
                </a:defRPr>
              </a:lvl5pPr>
              <a:lvl6pPr marL="2286000" algn="l" defTabSz="914400" rtl="0" eaLnBrk="1" latinLnBrk="0" hangingPunct="1">
                <a:defRPr sz="1800" kern="1200">
                  <a:solidFill>
                    <a:sysClr val="windowText" lastClr="000000"/>
                  </a:solidFill>
                  <a:latin typeface="+mn-lt"/>
                  <a:ea typeface="+mn-ea"/>
                  <a:cs typeface="+mn-cs"/>
                </a:defRPr>
              </a:lvl6pPr>
              <a:lvl7pPr marL="2743200" algn="l" defTabSz="914400" rtl="0" eaLnBrk="1" latinLnBrk="0" hangingPunct="1">
                <a:defRPr sz="1800" kern="1200">
                  <a:solidFill>
                    <a:sysClr val="windowText" lastClr="000000"/>
                  </a:solidFill>
                  <a:latin typeface="+mn-lt"/>
                  <a:ea typeface="+mn-ea"/>
                  <a:cs typeface="+mn-cs"/>
                </a:defRPr>
              </a:lvl7pPr>
              <a:lvl8pPr marL="3200400" algn="l" defTabSz="914400" rtl="0" eaLnBrk="1" latinLnBrk="0" hangingPunct="1">
                <a:defRPr sz="1800" kern="1200">
                  <a:solidFill>
                    <a:sysClr val="windowText" lastClr="000000"/>
                  </a:solidFill>
                  <a:latin typeface="+mn-lt"/>
                  <a:ea typeface="+mn-ea"/>
                  <a:cs typeface="+mn-cs"/>
                </a:defRPr>
              </a:lvl8pPr>
              <a:lvl9pPr marL="3657600" algn="l" defTabSz="914400" rtl="0" eaLnBrk="1" latinLnBrk="0" hangingPunct="1">
                <a:defRPr sz="1800" kern="1200">
                  <a:solidFill>
                    <a:sysClr val="windowText" lastClr="000000"/>
                  </a:solidFill>
                  <a:latin typeface="+mn-lt"/>
                  <a:ea typeface="+mn-ea"/>
                  <a:cs typeface="+mn-cs"/>
                </a:defRPr>
              </a:lvl9pPr>
            </a:lstStyle>
            <a:p>
              <a:pPr algn="ctr">
                <a:lnSpc>
                  <a:spcPct val="120000"/>
                </a:lnSpc>
              </a:pPr>
              <a:r>
                <a:rPr lang="en-US" sz="1325" b="1">
                  <a:solidFill>
                    <a:sysClr val="window" lastClr="FFFFFF"/>
                  </a:solidFill>
                  <a:latin typeface="Arial" panose="020B0604020202020204" pitchFamily="34" charset="0"/>
                  <a:ea typeface="微软雅黑" panose="020B0503020204020204" pitchFamily="34" charset="-122"/>
                  <a:cs typeface="+mn-ea"/>
                  <a:sym typeface="Arial" panose="020B0604020202020204" pitchFamily="34" charset="0"/>
                </a:rPr>
                <a:t>2</a:t>
              </a:r>
            </a:p>
          </p:txBody>
        </p:sp>
        <p:sp>
          <p:nvSpPr>
            <p:cNvPr id="37" name="TextBox 192"/>
            <p:cNvSpPr txBox="1"/>
            <p:nvPr/>
          </p:nvSpPr>
          <p:spPr>
            <a:xfrm>
              <a:off x="1940595" y="4283895"/>
              <a:ext cx="312109" cy="379399"/>
            </a:xfrm>
            <a:prstGeom prst="rect">
              <a:avLst/>
            </a:prstGeom>
            <a:noFill/>
            <a:effectLst/>
          </p:spPr>
          <p:txBody>
            <a:bodyPr wrap="none" rtlCol="0">
              <a:spAutoFit/>
            </a:bodyPr>
            <a:lstStyle>
              <a:defPPr>
                <a:defRPr lang="en-US"/>
              </a:defPPr>
              <a:lvl1pPr marL="0" algn="l" defTabSz="914400" rtl="0" eaLnBrk="1" latinLnBrk="0" hangingPunct="1">
                <a:defRPr sz="1800" kern="1200">
                  <a:solidFill>
                    <a:sysClr val="windowText" lastClr="000000"/>
                  </a:solidFill>
                  <a:latin typeface="+mn-lt"/>
                  <a:ea typeface="+mn-ea"/>
                  <a:cs typeface="+mn-cs"/>
                </a:defRPr>
              </a:lvl1pPr>
              <a:lvl2pPr marL="457200" algn="l" defTabSz="914400" rtl="0" eaLnBrk="1" latinLnBrk="0" hangingPunct="1">
                <a:defRPr sz="1800" kern="1200">
                  <a:solidFill>
                    <a:sysClr val="windowText" lastClr="000000"/>
                  </a:solidFill>
                  <a:latin typeface="+mn-lt"/>
                  <a:ea typeface="+mn-ea"/>
                  <a:cs typeface="+mn-cs"/>
                </a:defRPr>
              </a:lvl2pPr>
              <a:lvl3pPr marL="914400" algn="l" defTabSz="914400" rtl="0" eaLnBrk="1" latinLnBrk="0" hangingPunct="1">
                <a:defRPr sz="1800" kern="1200">
                  <a:solidFill>
                    <a:sysClr val="windowText" lastClr="000000"/>
                  </a:solidFill>
                  <a:latin typeface="+mn-lt"/>
                  <a:ea typeface="+mn-ea"/>
                  <a:cs typeface="+mn-cs"/>
                </a:defRPr>
              </a:lvl3pPr>
              <a:lvl4pPr marL="1371600" algn="l" defTabSz="914400" rtl="0" eaLnBrk="1" latinLnBrk="0" hangingPunct="1">
                <a:defRPr sz="1800" kern="1200">
                  <a:solidFill>
                    <a:sysClr val="windowText" lastClr="000000"/>
                  </a:solidFill>
                  <a:latin typeface="+mn-lt"/>
                  <a:ea typeface="+mn-ea"/>
                  <a:cs typeface="+mn-cs"/>
                </a:defRPr>
              </a:lvl4pPr>
              <a:lvl5pPr marL="1828800" algn="l" defTabSz="914400" rtl="0" eaLnBrk="1" latinLnBrk="0" hangingPunct="1">
                <a:defRPr sz="1800" kern="1200">
                  <a:solidFill>
                    <a:sysClr val="windowText" lastClr="000000"/>
                  </a:solidFill>
                  <a:latin typeface="+mn-lt"/>
                  <a:ea typeface="+mn-ea"/>
                  <a:cs typeface="+mn-cs"/>
                </a:defRPr>
              </a:lvl5pPr>
              <a:lvl6pPr marL="2286000" algn="l" defTabSz="914400" rtl="0" eaLnBrk="1" latinLnBrk="0" hangingPunct="1">
                <a:defRPr sz="1800" kern="1200">
                  <a:solidFill>
                    <a:sysClr val="windowText" lastClr="000000"/>
                  </a:solidFill>
                  <a:latin typeface="+mn-lt"/>
                  <a:ea typeface="+mn-ea"/>
                  <a:cs typeface="+mn-cs"/>
                </a:defRPr>
              </a:lvl6pPr>
              <a:lvl7pPr marL="2743200" algn="l" defTabSz="914400" rtl="0" eaLnBrk="1" latinLnBrk="0" hangingPunct="1">
                <a:defRPr sz="1800" kern="1200">
                  <a:solidFill>
                    <a:sysClr val="windowText" lastClr="000000"/>
                  </a:solidFill>
                  <a:latin typeface="+mn-lt"/>
                  <a:ea typeface="+mn-ea"/>
                  <a:cs typeface="+mn-cs"/>
                </a:defRPr>
              </a:lvl7pPr>
              <a:lvl8pPr marL="3200400" algn="l" defTabSz="914400" rtl="0" eaLnBrk="1" latinLnBrk="0" hangingPunct="1">
                <a:defRPr sz="1800" kern="1200">
                  <a:solidFill>
                    <a:sysClr val="windowText" lastClr="000000"/>
                  </a:solidFill>
                  <a:latin typeface="+mn-lt"/>
                  <a:ea typeface="+mn-ea"/>
                  <a:cs typeface="+mn-cs"/>
                </a:defRPr>
              </a:lvl8pPr>
              <a:lvl9pPr marL="3657600" algn="l" defTabSz="914400" rtl="0" eaLnBrk="1" latinLnBrk="0" hangingPunct="1">
                <a:defRPr sz="1800" kern="1200">
                  <a:solidFill>
                    <a:sysClr val="windowText" lastClr="000000"/>
                  </a:solidFill>
                  <a:latin typeface="+mn-lt"/>
                  <a:ea typeface="+mn-ea"/>
                  <a:cs typeface="+mn-cs"/>
                </a:defRPr>
              </a:lvl9pPr>
            </a:lstStyle>
            <a:p>
              <a:pPr algn="ctr">
                <a:lnSpc>
                  <a:spcPct val="120000"/>
                </a:lnSpc>
              </a:pPr>
              <a:r>
                <a:rPr lang="en-US" sz="1325" b="1">
                  <a:solidFill>
                    <a:sysClr val="window" lastClr="FFFFFF"/>
                  </a:solidFill>
                  <a:latin typeface="Arial" panose="020B0604020202020204" pitchFamily="34" charset="0"/>
                  <a:ea typeface="微软雅黑" panose="020B0503020204020204" pitchFamily="34" charset="-122"/>
                  <a:cs typeface="+mn-ea"/>
                  <a:sym typeface="Arial" panose="020B0604020202020204" pitchFamily="34" charset="0"/>
                </a:rPr>
                <a:t>3</a:t>
              </a:r>
            </a:p>
          </p:txBody>
        </p:sp>
        <p:sp>
          <p:nvSpPr>
            <p:cNvPr id="38" name="TextBox 193"/>
            <p:cNvSpPr txBox="1"/>
            <p:nvPr/>
          </p:nvSpPr>
          <p:spPr>
            <a:xfrm>
              <a:off x="1940595" y="5186362"/>
              <a:ext cx="312109" cy="379399"/>
            </a:xfrm>
            <a:prstGeom prst="rect">
              <a:avLst/>
            </a:prstGeom>
            <a:noFill/>
            <a:effectLst/>
          </p:spPr>
          <p:txBody>
            <a:bodyPr wrap="none" rtlCol="0">
              <a:spAutoFit/>
            </a:bodyPr>
            <a:lstStyle>
              <a:defPPr>
                <a:defRPr lang="en-US"/>
              </a:defPPr>
              <a:lvl1pPr marL="0" algn="l" defTabSz="914400" rtl="0" eaLnBrk="1" latinLnBrk="0" hangingPunct="1">
                <a:defRPr sz="1800" kern="1200">
                  <a:solidFill>
                    <a:sysClr val="windowText" lastClr="000000"/>
                  </a:solidFill>
                  <a:latin typeface="+mn-lt"/>
                  <a:ea typeface="+mn-ea"/>
                  <a:cs typeface="+mn-cs"/>
                </a:defRPr>
              </a:lvl1pPr>
              <a:lvl2pPr marL="457200" algn="l" defTabSz="914400" rtl="0" eaLnBrk="1" latinLnBrk="0" hangingPunct="1">
                <a:defRPr sz="1800" kern="1200">
                  <a:solidFill>
                    <a:sysClr val="windowText" lastClr="000000"/>
                  </a:solidFill>
                  <a:latin typeface="+mn-lt"/>
                  <a:ea typeface="+mn-ea"/>
                  <a:cs typeface="+mn-cs"/>
                </a:defRPr>
              </a:lvl2pPr>
              <a:lvl3pPr marL="914400" algn="l" defTabSz="914400" rtl="0" eaLnBrk="1" latinLnBrk="0" hangingPunct="1">
                <a:defRPr sz="1800" kern="1200">
                  <a:solidFill>
                    <a:sysClr val="windowText" lastClr="000000"/>
                  </a:solidFill>
                  <a:latin typeface="+mn-lt"/>
                  <a:ea typeface="+mn-ea"/>
                  <a:cs typeface="+mn-cs"/>
                </a:defRPr>
              </a:lvl3pPr>
              <a:lvl4pPr marL="1371600" algn="l" defTabSz="914400" rtl="0" eaLnBrk="1" latinLnBrk="0" hangingPunct="1">
                <a:defRPr sz="1800" kern="1200">
                  <a:solidFill>
                    <a:sysClr val="windowText" lastClr="000000"/>
                  </a:solidFill>
                  <a:latin typeface="+mn-lt"/>
                  <a:ea typeface="+mn-ea"/>
                  <a:cs typeface="+mn-cs"/>
                </a:defRPr>
              </a:lvl4pPr>
              <a:lvl5pPr marL="1828800" algn="l" defTabSz="914400" rtl="0" eaLnBrk="1" latinLnBrk="0" hangingPunct="1">
                <a:defRPr sz="1800" kern="1200">
                  <a:solidFill>
                    <a:sysClr val="windowText" lastClr="000000"/>
                  </a:solidFill>
                  <a:latin typeface="+mn-lt"/>
                  <a:ea typeface="+mn-ea"/>
                  <a:cs typeface="+mn-cs"/>
                </a:defRPr>
              </a:lvl5pPr>
              <a:lvl6pPr marL="2286000" algn="l" defTabSz="914400" rtl="0" eaLnBrk="1" latinLnBrk="0" hangingPunct="1">
                <a:defRPr sz="1800" kern="1200">
                  <a:solidFill>
                    <a:sysClr val="windowText" lastClr="000000"/>
                  </a:solidFill>
                  <a:latin typeface="+mn-lt"/>
                  <a:ea typeface="+mn-ea"/>
                  <a:cs typeface="+mn-cs"/>
                </a:defRPr>
              </a:lvl6pPr>
              <a:lvl7pPr marL="2743200" algn="l" defTabSz="914400" rtl="0" eaLnBrk="1" latinLnBrk="0" hangingPunct="1">
                <a:defRPr sz="1800" kern="1200">
                  <a:solidFill>
                    <a:sysClr val="windowText" lastClr="000000"/>
                  </a:solidFill>
                  <a:latin typeface="+mn-lt"/>
                  <a:ea typeface="+mn-ea"/>
                  <a:cs typeface="+mn-cs"/>
                </a:defRPr>
              </a:lvl7pPr>
              <a:lvl8pPr marL="3200400" algn="l" defTabSz="914400" rtl="0" eaLnBrk="1" latinLnBrk="0" hangingPunct="1">
                <a:defRPr sz="1800" kern="1200">
                  <a:solidFill>
                    <a:sysClr val="windowText" lastClr="000000"/>
                  </a:solidFill>
                  <a:latin typeface="+mn-lt"/>
                  <a:ea typeface="+mn-ea"/>
                  <a:cs typeface="+mn-cs"/>
                </a:defRPr>
              </a:lvl8pPr>
              <a:lvl9pPr marL="3657600" algn="l" defTabSz="914400" rtl="0" eaLnBrk="1" latinLnBrk="0" hangingPunct="1">
                <a:defRPr sz="1800" kern="1200">
                  <a:solidFill>
                    <a:sysClr val="windowText" lastClr="000000"/>
                  </a:solidFill>
                  <a:latin typeface="+mn-lt"/>
                  <a:ea typeface="+mn-ea"/>
                  <a:cs typeface="+mn-cs"/>
                </a:defRPr>
              </a:lvl9pPr>
            </a:lstStyle>
            <a:p>
              <a:pPr algn="ctr">
                <a:lnSpc>
                  <a:spcPct val="120000"/>
                </a:lnSpc>
              </a:pPr>
              <a:r>
                <a:rPr lang="en-US" sz="1325" b="1">
                  <a:solidFill>
                    <a:sysClr val="window" lastClr="FFFFFF"/>
                  </a:solidFill>
                  <a:latin typeface="Arial" panose="020B0604020202020204" pitchFamily="34" charset="0"/>
                  <a:ea typeface="微软雅黑" panose="020B0503020204020204" pitchFamily="34" charset="-122"/>
                  <a:cs typeface="+mn-ea"/>
                  <a:sym typeface="Arial" panose="020B0604020202020204" pitchFamily="34" charset="0"/>
                </a:rPr>
                <a:t>4</a:t>
              </a:r>
            </a:p>
          </p:txBody>
        </p:sp>
        <p:sp>
          <p:nvSpPr>
            <p:cNvPr id="39" name="Rectangle 38"/>
            <p:cNvSpPr/>
            <p:nvPr/>
          </p:nvSpPr>
          <p:spPr>
            <a:xfrm>
              <a:off x="2393778" y="3412304"/>
              <a:ext cx="2617137" cy="345754"/>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Tx/>
                <a:buSzTx/>
                <a:buFontTx/>
                <a:buNone/>
              </a:pPr>
              <a:r>
                <a:rPr lang="zh-CN" altLang="en-US" sz="1400" b="1" dirty="0" smtClean="0">
                  <a:solidFill>
                    <a:schemeClr val="bg1"/>
                  </a:solidFill>
                  <a:latin typeface="微软雅黑" panose="020B0503020204020204" pitchFamily="34" charset="-122"/>
                  <a:ea typeface="微软雅黑" panose="020B0503020204020204" pitchFamily="34" charset="-122"/>
                  <a:sym typeface="+mn-ea"/>
                </a:rPr>
                <a:t>碰撞摩擦引起的火灾或爆炸</a:t>
              </a:r>
              <a:endParaRPr lang="zh-CN" altLang="en-US" sz="1400" b="1" dirty="0" smtClean="0">
                <a:ln>
                  <a:noFill/>
                </a:ln>
                <a:solidFill>
                  <a:schemeClr val="bg1"/>
                </a:solidFill>
                <a:effectLst/>
                <a:latin typeface="微软雅黑" panose="020B0503020204020204" pitchFamily="34" charset="-122"/>
                <a:ea typeface="微软雅黑" panose="020B0503020204020204" pitchFamily="34" charset="-122"/>
                <a:cs typeface="+mn-ea"/>
                <a:sym typeface="+mn-ea"/>
              </a:endParaRPr>
            </a:p>
          </p:txBody>
        </p:sp>
        <p:sp>
          <p:nvSpPr>
            <p:cNvPr id="40" name="Rectangle 39"/>
            <p:cNvSpPr/>
            <p:nvPr/>
          </p:nvSpPr>
          <p:spPr>
            <a:xfrm>
              <a:off x="2393778" y="4267740"/>
              <a:ext cx="2616421" cy="393716"/>
            </a:xfrm>
            <a:prstGeom prst="rect">
              <a:avLst/>
            </a:prstGeom>
          </p:spPr>
          <p:txBody>
            <a:bodyPr wrap="square">
              <a:spAutoFit/>
            </a:bodyPr>
            <a:lstStyle/>
            <a:p>
              <a:pPr algn="l">
                <a:lnSpc>
                  <a:spcPct val="120000"/>
                </a:lnSpc>
              </a:pPr>
              <a:r>
                <a:rPr lang="zh-CN" altLang="en-US" sz="14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动火作业引起的火灾和爆炸</a:t>
              </a:r>
              <a:r>
                <a:rPr lang="en-GB" sz="1400" b="1" smtClean="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rPr>
                <a:t> </a:t>
              </a:r>
              <a:endParaRPr lang="en-GB" sz="1400" b="1" dirty="0" smtClean="0">
                <a:solidFill>
                  <a:schemeClr val="tx1">
                    <a:lumMod val="75000"/>
                    <a:lumOff val="25000"/>
                  </a:scheme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41" name="Rectangle 40"/>
            <p:cNvSpPr/>
            <p:nvPr/>
          </p:nvSpPr>
          <p:spPr>
            <a:xfrm>
              <a:off x="2393778" y="5186173"/>
              <a:ext cx="2616421" cy="393716"/>
            </a:xfrm>
            <a:prstGeom prst="rect">
              <a:avLst/>
            </a:prstGeom>
          </p:spPr>
          <p:txBody>
            <a:bodyPr wrap="square">
              <a:spAutoFit/>
            </a:bodyPr>
            <a:lstStyle/>
            <a:p>
              <a:pPr algn="l">
                <a:lnSpc>
                  <a:spcPct val="120000"/>
                </a:lnSpc>
              </a:pPr>
              <a:r>
                <a:rPr lang="zh-CN" altLang="en-US" sz="1400" b="1" dirty="0" smtClean="0">
                  <a:solidFill>
                    <a:schemeClr val="bg1"/>
                  </a:solidFill>
                  <a:latin typeface="微软雅黑" panose="020B0503020204020204" pitchFamily="34" charset="-122"/>
                  <a:ea typeface="微软雅黑" panose="020B0503020204020204" pitchFamily="34" charset="-122"/>
                  <a:sym typeface="+mn-ea"/>
                </a:rPr>
                <a:t>电火花引起的火灾和爆炸</a:t>
              </a:r>
              <a:r>
                <a:rPr lang="en-GB" sz="1400" b="1" smtClean="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rPr>
                <a:t> </a:t>
              </a:r>
              <a:endParaRPr lang="en-GB" sz="1400" b="1" dirty="0" smtClean="0">
                <a:solidFill>
                  <a:schemeClr val="bg1"/>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grpSp>
      <p:grpSp>
        <p:nvGrpSpPr>
          <p:cNvPr id="7" name="组合 6"/>
          <p:cNvGrpSpPr/>
          <p:nvPr/>
        </p:nvGrpSpPr>
        <p:grpSpPr bwMode="auto">
          <a:xfrm>
            <a:off x="5249334" y="2486025"/>
            <a:ext cx="6638290" cy="2616200"/>
            <a:chOff x="4046335" y="2857499"/>
            <a:chExt cx="4978927" cy="1962150"/>
          </a:xfrm>
        </p:grpSpPr>
        <p:sp>
          <p:nvSpPr>
            <p:cNvPr id="16" name="文本框 66"/>
            <p:cNvSpPr txBox="1">
              <a:spLocks noChangeArrowheads="1"/>
            </p:cNvSpPr>
            <p:nvPr/>
          </p:nvSpPr>
          <p:spPr bwMode="auto">
            <a:xfrm>
              <a:off x="4423541" y="3366139"/>
              <a:ext cx="4418833" cy="89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ysClr val="windowText" lastClr="000000"/>
                  </a:solidFill>
                  <a:latin typeface="Calibri" panose="020F0502020204030204" pitchFamily="34" charset="0"/>
                  <a:ea typeface="宋体" panose="02010600030101010101" pitchFamily="2" charset="-122"/>
                </a:defRPr>
              </a:lvl1pPr>
              <a:lvl2pPr marL="742950" indent="-285750">
                <a:defRPr sz="1300">
                  <a:solidFill>
                    <a:sysClr val="windowText" lastClr="000000"/>
                  </a:solidFill>
                  <a:latin typeface="Calibri" panose="020F0502020204030204" pitchFamily="34" charset="0"/>
                  <a:ea typeface="宋体" panose="02010600030101010101" pitchFamily="2" charset="-122"/>
                </a:defRPr>
              </a:lvl2pPr>
              <a:lvl3pPr marL="1143000" indent="-228600">
                <a:defRPr sz="1300">
                  <a:solidFill>
                    <a:sysClr val="windowText" lastClr="000000"/>
                  </a:solidFill>
                  <a:latin typeface="Calibri" panose="020F0502020204030204" pitchFamily="34" charset="0"/>
                  <a:ea typeface="宋体" panose="02010600030101010101" pitchFamily="2" charset="-122"/>
                </a:defRPr>
              </a:lvl3pPr>
              <a:lvl4pPr marL="1600200" indent="-228600">
                <a:defRPr sz="1300">
                  <a:solidFill>
                    <a:sysClr val="windowText" lastClr="000000"/>
                  </a:solidFill>
                  <a:latin typeface="Calibri" panose="020F0502020204030204" pitchFamily="34" charset="0"/>
                  <a:ea typeface="宋体" panose="02010600030101010101" pitchFamily="2" charset="-122"/>
                </a:defRPr>
              </a:lvl4pPr>
              <a:lvl5pPr marL="2057400" indent="-228600">
                <a:defRPr sz="1300">
                  <a:solidFill>
                    <a:sysClr val="windowText" lastClr="000000"/>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ysClr val="windowText" lastClr="000000"/>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ysClr val="windowText" lastClr="000000"/>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ysClr val="windowText" lastClr="000000"/>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ysClr val="windowText" lastClr="000000"/>
                  </a:solidFill>
                  <a:latin typeface="Calibri" panose="020F0502020204030204" pitchFamily="34" charset="0"/>
                  <a:ea typeface="宋体" panose="02010600030101010101" pitchFamily="2" charset="-122"/>
                </a:defRPr>
              </a:lvl9pPr>
            </a:lstStyle>
            <a:p>
              <a:pPr fontAlgn="auto">
                <a:lnSpc>
                  <a:spcPct val="200000"/>
                </a:lnSpc>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天然气作为可燃物质，只要存在氧气等助燃物质和火源，就能燃烧，甚至引发火灾爆炸</a:t>
              </a:r>
              <a:endPar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sym typeface="+mn-ea"/>
              </a:endParaRPr>
            </a:p>
          </p:txBody>
        </p:sp>
        <p:sp>
          <p:nvSpPr>
            <p:cNvPr id="17" name="任意多边形 16"/>
            <p:cNvSpPr/>
            <p:nvPr/>
          </p:nvSpPr>
          <p:spPr>
            <a:xfrm>
              <a:off x="4046335" y="2857499"/>
              <a:ext cx="4978927" cy="1962150"/>
            </a:xfrm>
            <a:custGeom>
              <a:avLst/>
              <a:gdLst>
                <a:gd name="connsiteX0" fmla="*/ 0 w 4830965"/>
                <a:gd name="connsiteY0" fmla="*/ 0 h 1962150"/>
                <a:gd name="connsiteX1" fmla="*/ 4830965 w 4830965"/>
                <a:gd name="connsiteY1" fmla="*/ 0 h 1962150"/>
                <a:gd name="connsiteX2" fmla="*/ 4830965 w 4830965"/>
                <a:gd name="connsiteY2" fmla="*/ 1962150 h 1962150"/>
                <a:gd name="connsiteX3" fmla="*/ 0 w 4830965"/>
                <a:gd name="connsiteY3" fmla="*/ 1962150 h 1962150"/>
                <a:gd name="connsiteX4" fmla="*/ 0 w 4830965"/>
                <a:gd name="connsiteY4" fmla="*/ 0 h 1962150"/>
                <a:gd name="connsiteX5" fmla="*/ 95250 w 4830965"/>
                <a:gd name="connsiteY5" fmla="*/ 95250 h 1962150"/>
                <a:gd name="connsiteX6" fmla="*/ 95250 w 4830965"/>
                <a:gd name="connsiteY6" fmla="*/ 1876425 h 1962150"/>
                <a:gd name="connsiteX7" fmla="*/ 4726190 w 4830965"/>
                <a:gd name="connsiteY7" fmla="*/ 1876425 h 1962150"/>
                <a:gd name="connsiteX8" fmla="*/ 4726190 w 4830965"/>
                <a:gd name="connsiteY8" fmla="*/ 95250 h 1962150"/>
                <a:gd name="connsiteX9" fmla="*/ 95250 w 4830965"/>
                <a:gd name="connsiteY9" fmla="*/ 95250 h 196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0965" h="1962150">
                  <a:moveTo>
                    <a:pt x="0" y="0"/>
                  </a:moveTo>
                  <a:lnTo>
                    <a:pt x="4830965" y="0"/>
                  </a:lnTo>
                  <a:lnTo>
                    <a:pt x="4830965" y="1962150"/>
                  </a:lnTo>
                  <a:lnTo>
                    <a:pt x="0" y="1962150"/>
                  </a:lnTo>
                  <a:lnTo>
                    <a:pt x="0" y="0"/>
                  </a:lnTo>
                  <a:close/>
                  <a:moveTo>
                    <a:pt x="95250" y="95250"/>
                  </a:moveTo>
                  <a:lnTo>
                    <a:pt x="95250" y="1876425"/>
                  </a:lnTo>
                  <a:lnTo>
                    <a:pt x="4726190" y="1876425"/>
                  </a:lnTo>
                  <a:lnTo>
                    <a:pt x="4726190" y="95250"/>
                  </a:lnTo>
                  <a:lnTo>
                    <a:pt x="95250" y="95250"/>
                  </a:lnTo>
                  <a:close/>
                </a:path>
              </a:pathLst>
            </a:custGeom>
            <a:solidFill>
              <a:sysClr val="windowText" lastClr="000000">
                <a:lumMod val="75000"/>
                <a:lumOff val="25000"/>
              </a:sysClr>
            </a:solidFill>
            <a:ln>
              <a:noFill/>
            </a:ln>
          </p:spPr>
          <p:style>
            <a:lnRef idx="2">
              <a:srgbClr val="4C86D4">
                <a:shade val="50000"/>
              </a:srgbClr>
            </a:lnRef>
            <a:fillRef idx="1">
              <a:srgbClr val="4C86D4"/>
            </a:fillRef>
            <a:effectRef idx="0">
              <a:srgbClr val="4C86D4"/>
            </a:effectRef>
            <a:fontRef idx="minor">
              <a:sysClr val="window" lastClr="FFFFFF"/>
            </a:fontRef>
          </p:style>
          <p:txBody>
            <a:bodyPr anchor="ctr"/>
            <a:lstStyle/>
            <a:p>
              <a:pPr algn="ctr">
                <a:defRPr/>
              </a:pPr>
              <a:endParaRPr lang="zh-CN" altLang="en-US" sz="1735"/>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3A3A3A"/>
                </a:solidFill>
                <a:latin typeface="微软雅黑" panose="020B0503020204020204" pitchFamily="34" charset="-122"/>
                <a:ea typeface="微软雅黑" panose="020B0503020204020204" pitchFamily="34" charset="-122"/>
              </a:rPr>
              <a:t>燃气</a:t>
            </a:r>
            <a:r>
              <a:rPr lang="zh-CN" altLang="en-US" sz="2800" b="1" dirty="0">
                <a:solidFill>
                  <a:srgbClr val="FFC001"/>
                </a:solidFill>
                <a:latin typeface="微软雅黑" panose="020B0503020204020204" pitchFamily="34" charset="-122"/>
                <a:ea typeface="微软雅黑" panose="020B0503020204020204" pitchFamily="34" charset="-122"/>
              </a:rPr>
              <a:t>危险性</a:t>
            </a:r>
            <a:r>
              <a:rPr lang="zh-CN" altLang="en-US" sz="2800" b="1" dirty="0">
                <a:solidFill>
                  <a:srgbClr val="3A3A3A"/>
                </a:solidFill>
                <a:latin typeface="微软雅黑" panose="020B0503020204020204" pitchFamily="34" charset="-122"/>
                <a:ea typeface="微软雅黑" panose="020B0503020204020204" pitchFamily="34" charset="-122"/>
              </a:rPr>
              <a:t>概述</a:t>
            </a:r>
          </a:p>
        </p:txBody>
      </p:sp>
      <p:sp>
        <p:nvSpPr>
          <p:cNvPr id="27" name="任意多边形 26"/>
          <p:cNvSpPr/>
          <p:nvPr/>
        </p:nvSpPr>
        <p:spPr>
          <a:xfrm rot="1170071" flipH="1" flipV="1">
            <a:off x="10945284" y="164557"/>
            <a:ext cx="2328185" cy="7272245"/>
          </a:xfrm>
          <a:custGeom>
            <a:avLst/>
            <a:gdLst>
              <a:gd name="connsiteX0" fmla="*/ 2328185 w 2328185"/>
              <a:gd name="connsiteY0" fmla="*/ 7258061 h 7272245"/>
              <a:gd name="connsiteX1" fmla="*/ 2287556 w 2328185"/>
              <a:gd name="connsiteY1" fmla="*/ 7272245 h 7272245"/>
              <a:gd name="connsiteX2" fmla="*/ 0 w 2328185"/>
              <a:gd name="connsiteY2" fmla="*/ 812809 h 7272245"/>
              <a:gd name="connsiteX3" fmla="*/ 2328185 w 2328185"/>
              <a:gd name="connsiteY3" fmla="*/ 0 h 7272245"/>
              <a:gd name="connsiteX4" fmla="*/ 2328185 w 2328185"/>
              <a:gd name="connsiteY4" fmla="*/ 7258061 h 7272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8185" h="7272245">
                <a:moveTo>
                  <a:pt x="2328185" y="7258061"/>
                </a:moveTo>
                <a:lnTo>
                  <a:pt x="2287556" y="7272245"/>
                </a:lnTo>
                <a:lnTo>
                  <a:pt x="0" y="812809"/>
                </a:lnTo>
                <a:lnTo>
                  <a:pt x="2328185" y="0"/>
                </a:lnTo>
                <a:lnTo>
                  <a:pt x="2328185" y="7258061"/>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任意多边形 24"/>
          <p:cNvSpPr/>
          <p:nvPr/>
        </p:nvSpPr>
        <p:spPr>
          <a:xfrm rot="1170071" flipH="1" flipV="1">
            <a:off x="7397421" y="-429996"/>
            <a:ext cx="5774280" cy="8476540"/>
          </a:xfrm>
          <a:custGeom>
            <a:avLst/>
            <a:gdLst>
              <a:gd name="connsiteX0" fmla="*/ 5774280 w 5774280"/>
              <a:gd name="connsiteY0" fmla="*/ 7275353 h 8476540"/>
              <a:gd name="connsiteX1" fmla="*/ 2333635 w 5774280"/>
              <a:gd name="connsiteY1" fmla="*/ 8476540 h 8476540"/>
              <a:gd name="connsiteX2" fmla="*/ 2333635 w 5774280"/>
              <a:gd name="connsiteY2" fmla="*/ 1218479 h 8476540"/>
              <a:gd name="connsiteX3" fmla="*/ 5450 w 5774280"/>
              <a:gd name="connsiteY3" fmla="*/ 2031288 h 8476540"/>
              <a:gd name="connsiteX4" fmla="*/ 0 w 5774280"/>
              <a:gd name="connsiteY4" fmla="*/ 2015898 h 8476540"/>
              <a:gd name="connsiteX5" fmla="*/ 5774279 w 5774280"/>
              <a:gd name="connsiteY5" fmla="*/ 0 h 8476540"/>
              <a:gd name="connsiteX6" fmla="*/ 5774280 w 5774280"/>
              <a:gd name="connsiteY6" fmla="*/ 7275353 h 847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4280" h="8476540">
                <a:moveTo>
                  <a:pt x="5774280" y="7275353"/>
                </a:moveTo>
                <a:lnTo>
                  <a:pt x="2333635" y="8476540"/>
                </a:lnTo>
                <a:lnTo>
                  <a:pt x="2333635" y="1218479"/>
                </a:lnTo>
                <a:lnTo>
                  <a:pt x="5450" y="2031288"/>
                </a:lnTo>
                <a:lnTo>
                  <a:pt x="0" y="2015898"/>
                </a:lnTo>
                <a:lnTo>
                  <a:pt x="5774279" y="0"/>
                </a:lnTo>
                <a:lnTo>
                  <a:pt x="5774280" y="7275353"/>
                </a:lnTo>
                <a:close/>
              </a:path>
            </a:pathLst>
          </a:cu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椭圆 28"/>
          <p:cNvSpPr/>
          <p:nvPr/>
        </p:nvSpPr>
        <p:spPr>
          <a:xfrm>
            <a:off x="8139510" y="2404583"/>
            <a:ext cx="1371961" cy="1371961"/>
          </a:xfrm>
          <a:prstGeom prst="ellipse">
            <a:avLst/>
          </a:prstGeom>
          <a:no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8365729" y="3392797"/>
            <a:ext cx="919523" cy="276999"/>
          </a:xfrm>
          <a:prstGeom prst="rect">
            <a:avLst/>
          </a:prstGeom>
          <a:noFill/>
        </p:spPr>
        <p:txBody>
          <a:bodyPr wrap="square" rtlCol="0">
            <a:spAutoFit/>
          </a:bodyPr>
          <a:lstStyle/>
          <a:p>
            <a:pPr algn="ctr"/>
            <a:r>
              <a:rPr lang="en-US" altLang="zh-CN" sz="1200" b="1" dirty="0">
                <a:solidFill>
                  <a:schemeClr val="bg1"/>
                </a:solidFill>
                <a:latin typeface="Calibri" panose="020F0502020204030204" pitchFamily="34" charset="0"/>
              </a:rPr>
              <a:t>ABOUT US</a:t>
            </a:r>
            <a:endParaRPr lang="zh-CN" altLang="en-US" sz="1200" b="1" dirty="0">
              <a:solidFill>
                <a:schemeClr val="bg1"/>
              </a:solidFill>
              <a:latin typeface="Calibri" panose="020F0502020204030204" pitchFamily="34" charset="0"/>
            </a:endParaRPr>
          </a:p>
        </p:txBody>
      </p:sp>
      <p:sp>
        <p:nvSpPr>
          <p:cNvPr id="34" name="文本框 33"/>
          <p:cNvSpPr txBox="1"/>
          <p:nvPr/>
        </p:nvSpPr>
        <p:spPr>
          <a:xfrm>
            <a:off x="6651560" y="3983979"/>
            <a:ext cx="4382453" cy="521970"/>
          </a:xfrm>
          <a:prstGeom prst="rect">
            <a:avLst/>
          </a:prstGeom>
          <a:noFill/>
        </p:spPr>
        <p:txBody>
          <a:bodyPr wrap="square" rtlCol="0">
            <a:spAutoFit/>
          </a:bodyPr>
          <a:lstStyle/>
          <a:p>
            <a:pPr algn="ctr"/>
            <a:r>
              <a:rPr lang="zh-CN" altLang="en-US" sz="2800" b="1" dirty="0">
                <a:solidFill>
                  <a:schemeClr val="bg1"/>
                </a:solidFill>
                <a:latin typeface="微软雅黑" panose="020B0503020204020204" pitchFamily="34" charset="-122"/>
                <a:ea typeface="微软雅黑" panose="020B0503020204020204" pitchFamily="34" charset="-122"/>
              </a:rPr>
              <a:t>中毒风险</a:t>
            </a:r>
          </a:p>
        </p:txBody>
      </p:sp>
      <p:cxnSp>
        <p:nvCxnSpPr>
          <p:cNvPr id="35" name="直接连接符 34"/>
          <p:cNvCxnSpPr/>
          <p:nvPr/>
        </p:nvCxnSpPr>
        <p:spPr>
          <a:xfrm>
            <a:off x="8164363" y="4507199"/>
            <a:ext cx="1440011" cy="0"/>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nvSpPr>
        <p:spPr>
          <a:xfrm>
            <a:off x="584835" y="2337435"/>
            <a:ext cx="6000750" cy="2444115"/>
          </a:xfrm>
          <a:prstGeom prst="rect">
            <a:avLst/>
          </a:prstGeom>
          <a:noFill/>
        </p:spPr>
        <p:txBody>
          <a:bodyPr wrap="square" rtlCol="0">
            <a:spAutoFit/>
          </a:bodyPr>
          <a:lstStyle/>
          <a:p>
            <a:pPr algn="just" fontAlgn="auto">
              <a:lnSpc>
                <a:spcPct val="170000"/>
              </a:lnSpc>
            </a:pPr>
            <a:r>
              <a:rPr lang="zh-CN" altLang="en-US"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天然气中可能含有微量的</a:t>
            </a:r>
            <a:r>
              <a:rPr lang="zh-CN" altLang="en-US" b="1" noProof="0" dirty="0" smtClean="0">
                <a:ln>
                  <a:noFill/>
                </a:ln>
                <a:solidFill>
                  <a:srgbClr val="FFC001"/>
                </a:solidFill>
                <a:effectLst/>
                <a:uLnTx/>
                <a:uFillTx/>
                <a:latin typeface="微软雅黑" panose="020B0503020204020204" pitchFamily="34" charset="-122"/>
                <a:ea typeface="微软雅黑" panose="020B0503020204020204" pitchFamily="34" charset="-122"/>
                <a:sym typeface="+mn-ea"/>
              </a:rPr>
              <a:t>硫化氢</a:t>
            </a:r>
            <a:r>
              <a:rPr lang="zh-CN" altLang="en-US"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，并且经过了加臭处理，人吸入太多</a:t>
            </a:r>
            <a:r>
              <a:rPr lang="zh-CN" altLang="en-US" b="1"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会</a:t>
            </a:r>
            <a:r>
              <a:rPr lang="zh-CN" altLang="en-US"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造成</a:t>
            </a:r>
            <a:r>
              <a:rPr lang="zh-CN" altLang="en-US" b="1" noProof="0" dirty="0" smtClean="0">
                <a:ln>
                  <a:noFill/>
                </a:ln>
                <a:solidFill>
                  <a:srgbClr val="FFC001"/>
                </a:solidFill>
                <a:effectLst/>
                <a:uLnTx/>
                <a:uFillTx/>
                <a:latin typeface="微软雅黑" panose="020B0503020204020204" pitchFamily="34" charset="-122"/>
                <a:ea typeface="微软雅黑" panose="020B0503020204020204" pitchFamily="34" charset="-122"/>
                <a:sym typeface="+mn-ea"/>
              </a:rPr>
              <a:t>中毒事故</a:t>
            </a:r>
            <a:r>
              <a:rPr lang="zh-CN" altLang="en-US"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。当空气中天然气的浓度达到25%时，可</a:t>
            </a:r>
            <a:r>
              <a:rPr lang="zh-CN" altLang="en-US" b="1" noProof="0" dirty="0" smtClean="0">
                <a:ln>
                  <a:noFill/>
                </a:ln>
                <a:solidFill>
                  <a:srgbClr val="FFC001"/>
                </a:solidFill>
                <a:effectLst/>
                <a:uLnTx/>
                <a:uFillTx/>
                <a:latin typeface="微软雅黑" panose="020B0503020204020204" pitchFamily="34" charset="-122"/>
                <a:ea typeface="微软雅黑" panose="020B0503020204020204" pitchFamily="34" charset="-122"/>
                <a:sym typeface="+mn-ea"/>
              </a:rPr>
              <a:t>导致人体缺氧</a:t>
            </a:r>
            <a:r>
              <a:rPr lang="zh-CN" altLang="en-US"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而造成神精系统损害，严重时可表现呼吸麻痹、昏迷、甚至死亡，在通风不良的情况下，天然气不完全燃烧会产生</a:t>
            </a:r>
            <a:r>
              <a:rPr lang="zh-CN" altLang="en-US" b="1" noProof="0" dirty="0" smtClean="0">
                <a:ln>
                  <a:noFill/>
                </a:ln>
                <a:solidFill>
                  <a:srgbClr val="FFC001"/>
                </a:solidFill>
                <a:effectLst/>
                <a:uLnTx/>
                <a:uFillTx/>
                <a:latin typeface="微软雅黑" panose="020B0503020204020204" pitchFamily="34" charset="-122"/>
                <a:ea typeface="微软雅黑" panose="020B0503020204020204" pitchFamily="34" charset="-122"/>
                <a:sym typeface="+mn-ea"/>
              </a:rPr>
              <a:t>一氧化碳</a:t>
            </a:r>
            <a:r>
              <a:rPr lang="zh-CN" altLang="en-US"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，将危及人们生命安全</a:t>
            </a:r>
          </a:p>
        </p:txBody>
      </p:sp>
      <p:sp>
        <p:nvSpPr>
          <p:cNvPr id="19" name="Freeform 23"/>
          <p:cNvSpPr>
            <a:spLocks noEditPoints="1"/>
          </p:cNvSpPr>
          <p:nvPr/>
        </p:nvSpPr>
        <p:spPr bwMode="auto">
          <a:xfrm rot="2266971">
            <a:off x="8593678" y="2555938"/>
            <a:ext cx="601162" cy="870103"/>
          </a:xfrm>
          <a:custGeom>
            <a:avLst/>
            <a:gdLst>
              <a:gd name="T0" fmla="*/ 311 w 386"/>
              <a:gd name="T1" fmla="*/ 518 h 558"/>
              <a:gd name="T2" fmla="*/ 283 w 386"/>
              <a:gd name="T3" fmla="*/ 447 h 558"/>
              <a:gd name="T4" fmla="*/ 320 w 386"/>
              <a:gd name="T5" fmla="*/ 275 h 558"/>
              <a:gd name="T6" fmla="*/ 386 w 386"/>
              <a:gd name="T7" fmla="*/ 355 h 558"/>
              <a:gd name="T8" fmla="*/ 311 w 386"/>
              <a:gd name="T9" fmla="*/ 518 h 558"/>
              <a:gd name="T10" fmla="*/ 129 w 386"/>
              <a:gd name="T11" fmla="*/ 479 h 558"/>
              <a:gd name="T12" fmla="*/ 84 w 386"/>
              <a:gd name="T13" fmla="*/ 278 h 558"/>
              <a:gd name="T14" fmla="*/ 92 w 386"/>
              <a:gd name="T15" fmla="*/ 207 h 558"/>
              <a:gd name="T16" fmla="*/ 294 w 386"/>
              <a:gd name="T17" fmla="*/ 207 h 558"/>
              <a:gd name="T18" fmla="*/ 301 w 386"/>
              <a:gd name="T19" fmla="*/ 278 h 558"/>
              <a:gd name="T20" fmla="*/ 257 w 386"/>
              <a:gd name="T21" fmla="*/ 479 h 558"/>
              <a:gd name="T22" fmla="*/ 129 w 386"/>
              <a:gd name="T23" fmla="*/ 479 h 558"/>
              <a:gd name="T24" fmla="*/ 193 w 386"/>
              <a:gd name="T25" fmla="*/ 239 h 558"/>
              <a:gd name="T26" fmla="*/ 152 w 386"/>
              <a:gd name="T27" fmla="*/ 280 h 558"/>
              <a:gd name="T28" fmla="*/ 193 w 386"/>
              <a:gd name="T29" fmla="*/ 321 h 558"/>
              <a:gd name="T30" fmla="*/ 234 w 386"/>
              <a:gd name="T31" fmla="*/ 280 h 558"/>
              <a:gd name="T32" fmla="*/ 193 w 386"/>
              <a:gd name="T33" fmla="*/ 239 h 558"/>
              <a:gd name="T34" fmla="*/ 184 w 386"/>
              <a:gd name="T35" fmla="*/ 56 h 558"/>
              <a:gd name="T36" fmla="*/ 184 w 386"/>
              <a:gd name="T37" fmla="*/ 0 h 558"/>
              <a:gd name="T38" fmla="*/ 200 w 386"/>
              <a:gd name="T39" fmla="*/ 0 h 558"/>
              <a:gd name="T40" fmla="*/ 200 w 386"/>
              <a:gd name="T41" fmla="*/ 54 h 558"/>
              <a:gd name="T42" fmla="*/ 290 w 386"/>
              <a:gd name="T43" fmla="*/ 191 h 558"/>
              <a:gd name="T44" fmla="*/ 96 w 386"/>
              <a:gd name="T45" fmla="*/ 191 h 558"/>
              <a:gd name="T46" fmla="*/ 184 w 386"/>
              <a:gd name="T47" fmla="*/ 56 h 558"/>
              <a:gd name="T48" fmla="*/ 75 w 386"/>
              <a:gd name="T49" fmla="*/ 518 h 558"/>
              <a:gd name="T50" fmla="*/ 0 w 386"/>
              <a:gd name="T51" fmla="*/ 355 h 558"/>
              <a:gd name="T52" fmla="*/ 66 w 386"/>
              <a:gd name="T53" fmla="*/ 275 h 558"/>
              <a:gd name="T54" fmla="*/ 103 w 386"/>
              <a:gd name="T55" fmla="*/ 447 h 558"/>
              <a:gd name="T56" fmla="*/ 75 w 386"/>
              <a:gd name="T57" fmla="*/ 518 h 558"/>
              <a:gd name="T58" fmla="*/ 220 w 386"/>
              <a:gd name="T59" fmla="*/ 527 h 558"/>
              <a:gd name="T60" fmla="*/ 207 w 386"/>
              <a:gd name="T61" fmla="*/ 513 h 558"/>
              <a:gd name="T62" fmla="*/ 192 w 386"/>
              <a:gd name="T63" fmla="*/ 558 h 558"/>
              <a:gd name="T64" fmla="*/ 175 w 386"/>
              <a:gd name="T65" fmla="*/ 513 h 558"/>
              <a:gd name="T66" fmla="*/ 164 w 386"/>
              <a:gd name="T67" fmla="*/ 537 h 558"/>
              <a:gd name="T68" fmla="*/ 147 w 386"/>
              <a:gd name="T69" fmla="*/ 495 h 558"/>
              <a:gd name="T70" fmla="*/ 239 w 386"/>
              <a:gd name="T71" fmla="*/ 495 h 558"/>
              <a:gd name="T72" fmla="*/ 220 w 386"/>
              <a:gd name="T73" fmla="*/ 527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6" h="558">
                <a:moveTo>
                  <a:pt x="311" y="518"/>
                </a:moveTo>
                <a:cubicBezTo>
                  <a:pt x="311" y="518"/>
                  <a:pt x="316" y="486"/>
                  <a:pt x="283" y="447"/>
                </a:cubicBezTo>
                <a:cubicBezTo>
                  <a:pt x="315" y="357"/>
                  <a:pt x="320" y="275"/>
                  <a:pt x="320" y="275"/>
                </a:cubicBezTo>
                <a:cubicBezTo>
                  <a:pt x="320" y="275"/>
                  <a:pt x="386" y="290"/>
                  <a:pt x="386" y="355"/>
                </a:cubicBezTo>
                <a:cubicBezTo>
                  <a:pt x="386" y="467"/>
                  <a:pt x="311" y="518"/>
                  <a:pt x="311" y="518"/>
                </a:cubicBezTo>
                <a:close/>
                <a:moveTo>
                  <a:pt x="129" y="479"/>
                </a:moveTo>
                <a:cubicBezTo>
                  <a:pt x="129" y="479"/>
                  <a:pt x="84" y="337"/>
                  <a:pt x="84" y="278"/>
                </a:cubicBezTo>
                <a:cubicBezTo>
                  <a:pt x="84" y="252"/>
                  <a:pt x="87" y="228"/>
                  <a:pt x="92" y="207"/>
                </a:cubicBezTo>
                <a:cubicBezTo>
                  <a:pt x="294" y="207"/>
                  <a:pt x="294" y="207"/>
                  <a:pt x="294" y="207"/>
                </a:cubicBezTo>
                <a:cubicBezTo>
                  <a:pt x="298" y="228"/>
                  <a:pt x="301" y="252"/>
                  <a:pt x="301" y="278"/>
                </a:cubicBezTo>
                <a:cubicBezTo>
                  <a:pt x="301" y="336"/>
                  <a:pt x="257" y="479"/>
                  <a:pt x="257" y="479"/>
                </a:cubicBezTo>
                <a:lnTo>
                  <a:pt x="129" y="479"/>
                </a:lnTo>
                <a:close/>
                <a:moveTo>
                  <a:pt x="193" y="239"/>
                </a:moveTo>
                <a:cubicBezTo>
                  <a:pt x="170" y="239"/>
                  <a:pt x="152" y="258"/>
                  <a:pt x="152" y="280"/>
                </a:cubicBezTo>
                <a:cubicBezTo>
                  <a:pt x="152" y="303"/>
                  <a:pt x="170" y="321"/>
                  <a:pt x="193" y="321"/>
                </a:cubicBezTo>
                <a:cubicBezTo>
                  <a:pt x="216" y="321"/>
                  <a:pt x="234" y="303"/>
                  <a:pt x="234" y="280"/>
                </a:cubicBezTo>
                <a:cubicBezTo>
                  <a:pt x="234" y="258"/>
                  <a:pt x="216" y="239"/>
                  <a:pt x="193" y="239"/>
                </a:cubicBezTo>
                <a:close/>
                <a:moveTo>
                  <a:pt x="184" y="56"/>
                </a:moveTo>
                <a:cubicBezTo>
                  <a:pt x="184" y="0"/>
                  <a:pt x="184" y="0"/>
                  <a:pt x="184" y="0"/>
                </a:cubicBezTo>
                <a:cubicBezTo>
                  <a:pt x="200" y="0"/>
                  <a:pt x="200" y="0"/>
                  <a:pt x="200" y="0"/>
                </a:cubicBezTo>
                <a:cubicBezTo>
                  <a:pt x="200" y="54"/>
                  <a:pt x="200" y="54"/>
                  <a:pt x="200" y="54"/>
                </a:cubicBezTo>
                <a:cubicBezTo>
                  <a:pt x="218" y="67"/>
                  <a:pt x="268" y="110"/>
                  <a:pt x="290" y="191"/>
                </a:cubicBezTo>
                <a:cubicBezTo>
                  <a:pt x="96" y="191"/>
                  <a:pt x="96" y="191"/>
                  <a:pt x="96" y="191"/>
                </a:cubicBezTo>
                <a:cubicBezTo>
                  <a:pt x="117" y="112"/>
                  <a:pt x="164" y="70"/>
                  <a:pt x="184" y="56"/>
                </a:cubicBezTo>
                <a:close/>
                <a:moveTo>
                  <a:pt x="75" y="518"/>
                </a:moveTo>
                <a:cubicBezTo>
                  <a:pt x="75" y="518"/>
                  <a:pt x="0" y="467"/>
                  <a:pt x="0" y="355"/>
                </a:cubicBezTo>
                <a:cubicBezTo>
                  <a:pt x="0" y="290"/>
                  <a:pt x="66" y="275"/>
                  <a:pt x="66" y="275"/>
                </a:cubicBezTo>
                <a:cubicBezTo>
                  <a:pt x="66" y="275"/>
                  <a:pt x="71" y="357"/>
                  <a:pt x="103" y="447"/>
                </a:cubicBezTo>
                <a:cubicBezTo>
                  <a:pt x="70" y="486"/>
                  <a:pt x="75" y="518"/>
                  <a:pt x="75" y="518"/>
                </a:cubicBezTo>
                <a:close/>
                <a:moveTo>
                  <a:pt x="220" y="527"/>
                </a:moveTo>
                <a:cubicBezTo>
                  <a:pt x="207" y="513"/>
                  <a:pt x="207" y="513"/>
                  <a:pt x="207" y="513"/>
                </a:cubicBezTo>
                <a:cubicBezTo>
                  <a:pt x="192" y="558"/>
                  <a:pt x="192" y="558"/>
                  <a:pt x="192" y="558"/>
                </a:cubicBezTo>
                <a:cubicBezTo>
                  <a:pt x="175" y="513"/>
                  <a:pt x="175" y="513"/>
                  <a:pt x="175" y="513"/>
                </a:cubicBezTo>
                <a:cubicBezTo>
                  <a:pt x="164" y="537"/>
                  <a:pt x="164" y="537"/>
                  <a:pt x="164" y="537"/>
                </a:cubicBezTo>
                <a:cubicBezTo>
                  <a:pt x="147" y="495"/>
                  <a:pt x="147" y="495"/>
                  <a:pt x="147" y="495"/>
                </a:cubicBezTo>
                <a:cubicBezTo>
                  <a:pt x="239" y="495"/>
                  <a:pt x="239" y="495"/>
                  <a:pt x="239" y="495"/>
                </a:cubicBezTo>
                <a:lnTo>
                  <a:pt x="220" y="527"/>
                </a:lnTo>
                <a:close/>
              </a:path>
            </a:pathLst>
          </a:custGeom>
          <a:solidFill>
            <a:schemeClr val="bg1"/>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E2E2E"/>
              </a:solidFill>
              <a:effectLst/>
              <a:uLnTx/>
              <a:uFillTx/>
              <a:latin typeface="Segoe UI Light 8"/>
              <a:ea typeface="Microsoft YaHei UI Ligh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3A3A3A"/>
                </a:solidFill>
                <a:latin typeface="微软雅黑" panose="020B0503020204020204" pitchFamily="34" charset="-122"/>
                <a:ea typeface="微软雅黑" panose="020B0503020204020204" pitchFamily="34" charset="-122"/>
              </a:rPr>
              <a:t>燃气</a:t>
            </a:r>
            <a:r>
              <a:rPr lang="zh-CN" altLang="en-US" sz="2800" b="1" dirty="0">
                <a:solidFill>
                  <a:srgbClr val="FFC001"/>
                </a:solidFill>
                <a:latin typeface="微软雅黑" panose="020B0503020204020204" pitchFamily="34" charset="-122"/>
                <a:ea typeface="微软雅黑" panose="020B0503020204020204" pitchFamily="34" charset="-122"/>
              </a:rPr>
              <a:t>危险性</a:t>
            </a:r>
            <a:r>
              <a:rPr lang="zh-CN" altLang="en-US" sz="2800" b="1" dirty="0">
                <a:solidFill>
                  <a:srgbClr val="3A3A3A"/>
                </a:solidFill>
                <a:latin typeface="微软雅黑" panose="020B0503020204020204" pitchFamily="34" charset="-122"/>
                <a:ea typeface="微软雅黑" panose="020B0503020204020204" pitchFamily="34" charset="-122"/>
              </a:rPr>
              <a:t>概述</a:t>
            </a:r>
          </a:p>
        </p:txBody>
      </p:sp>
      <p:grpSp>
        <p:nvGrpSpPr>
          <p:cNvPr id="8" name="组合 7"/>
          <p:cNvGrpSpPr/>
          <p:nvPr/>
        </p:nvGrpSpPr>
        <p:grpSpPr>
          <a:xfrm>
            <a:off x="852534" y="2408241"/>
            <a:ext cx="10822030" cy="3451860"/>
            <a:chOff x="814434" y="2611441"/>
            <a:chExt cx="10822030" cy="3451860"/>
          </a:xfrm>
        </p:grpSpPr>
        <p:sp>
          <p:nvSpPr>
            <p:cNvPr id="9" name="Line 16"/>
            <p:cNvSpPr>
              <a:spLocks noChangeShapeType="1"/>
            </p:cNvSpPr>
            <p:nvPr/>
          </p:nvSpPr>
          <p:spPr bwMode="auto">
            <a:xfrm>
              <a:off x="3079141" y="4332024"/>
              <a:ext cx="6260755" cy="0"/>
            </a:xfrm>
            <a:prstGeom prst="line">
              <a:avLst/>
            </a:prstGeom>
            <a:noFill/>
            <a:ln w="41275" cap="rnd">
              <a:gradFill flip="none" rotWithShape="1">
                <a:gsLst>
                  <a:gs pos="0">
                    <a:srgbClr val="3A3A3A"/>
                  </a:gs>
                  <a:gs pos="100000">
                    <a:srgbClr val="FFC000"/>
                  </a:gs>
                </a:gsLst>
                <a:lin ang="0" scaled="1"/>
                <a:tileRect/>
              </a:gradFill>
              <a:prstDash val="solid"/>
              <a:rou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lstStyle/>
            <a:p>
              <a:endParaRPr lang="en-US" sz="3200">
                <a:solidFill>
                  <a:sysClr val="window" lastClr="FFFFFF"/>
                </a:solidFill>
              </a:endParaRPr>
            </a:p>
          </p:txBody>
        </p:sp>
        <p:grpSp>
          <p:nvGrpSpPr>
            <p:cNvPr id="10" name="Group 25"/>
            <p:cNvGrpSpPr/>
            <p:nvPr/>
          </p:nvGrpSpPr>
          <p:grpSpPr>
            <a:xfrm>
              <a:off x="9371756" y="4057781"/>
              <a:ext cx="2264708" cy="1894923"/>
              <a:chOff x="6687200" y="2321439"/>
              <a:chExt cx="1698531" cy="1421192"/>
            </a:xfrm>
          </p:grpSpPr>
          <p:sp>
            <p:nvSpPr>
              <p:cNvPr id="11" name="Freeform 17"/>
              <p:cNvSpPr/>
              <p:nvPr/>
            </p:nvSpPr>
            <p:spPr bwMode="auto">
              <a:xfrm>
                <a:off x="7658548" y="2321439"/>
                <a:ext cx="727183" cy="1421192"/>
              </a:xfrm>
              <a:custGeom>
                <a:avLst/>
                <a:gdLst>
                  <a:gd name="T0" fmla="*/ 0 w 548"/>
                  <a:gd name="T1" fmla="*/ 916 h 1071"/>
                  <a:gd name="T2" fmla="*/ 0 w 548"/>
                  <a:gd name="T3" fmla="*/ 1071 h 1071"/>
                  <a:gd name="T4" fmla="*/ 548 w 548"/>
                  <a:gd name="T5" fmla="*/ 533 h 1071"/>
                  <a:gd name="T6" fmla="*/ 0 w 548"/>
                  <a:gd name="T7" fmla="*/ 0 h 1071"/>
                  <a:gd name="T8" fmla="*/ 0 w 548"/>
                  <a:gd name="T9" fmla="*/ 155 h 1071"/>
                </a:gdLst>
                <a:ahLst/>
                <a:cxnLst>
                  <a:cxn ang="0">
                    <a:pos x="T0" y="T1"/>
                  </a:cxn>
                  <a:cxn ang="0">
                    <a:pos x="T2" y="T3"/>
                  </a:cxn>
                  <a:cxn ang="0">
                    <a:pos x="T4" y="T5"/>
                  </a:cxn>
                  <a:cxn ang="0">
                    <a:pos x="T6" y="T7"/>
                  </a:cxn>
                  <a:cxn ang="0">
                    <a:pos x="T8" y="T9"/>
                  </a:cxn>
                </a:cxnLst>
                <a:rect l="0" t="0" r="r" b="b"/>
                <a:pathLst>
                  <a:path w="548" h="1071">
                    <a:moveTo>
                      <a:pt x="0" y="916"/>
                    </a:moveTo>
                    <a:lnTo>
                      <a:pt x="0" y="1071"/>
                    </a:lnTo>
                    <a:lnTo>
                      <a:pt x="548" y="533"/>
                    </a:lnTo>
                    <a:lnTo>
                      <a:pt x="0" y="0"/>
                    </a:lnTo>
                    <a:lnTo>
                      <a:pt x="0" y="155"/>
                    </a:lnTo>
                  </a:path>
                </a:pathLst>
              </a:custGeom>
              <a:noFill/>
              <a:ln w="41275" cap="rnd">
                <a:solidFill>
                  <a:srgbClr val="FFC000"/>
                </a:solidFill>
                <a:prstDash val="solid"/>
                <a:rou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lstStyle/>
              <a:p>
                <a:endParaRPr lang="en-US" sz="3200">
                  <a:solidFill>
                    <a:sysClr val="windowText" lastClr="000000">
                      <a:lumMod val="75000"/>
                      <a:lumOff val="25000"/>
                    </a:sysClr>
                  </a:solidFill>
                </a:endParaRPr>
              </a:p>
            </p:txBody>
          </p:sp>
          <p:sp>
            <p:nvSpPr>
              <p:cNvPr id="12" name="Line 18"/>
              <p:cNvSpPr>
                <a:spLocks noChangeShapeType="1"/>
              </p:cNvSpPr>
              <p:nvPr/>
            </p:nvSpPr>
            <p:spPr bwMode="auto">
              <a:xfrm>
                <a:off x="6687201" y="3536950"/>
                <a:ext cx="971347" cy="0"/>
              </a:xfrm>
              <a:prstGeom prst="line">
                <a:avLst/>
              </a:prstGeom>
              <a:noFill/>
              <a:ln w="41275" cap="rnd">
                <a:solidFill>
                  <a:srgbClr val="FFC000"/>
                </a:solidFill>
                <a:prstDash val="solid"/>
                <a:rou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lstStyle/>
              <a:p>
                <a:endParaRPr lang="en-US" sz="3200">
                  <a:solidFill>
                    <a:sysClr val="window" lastClr="FFFFFF"/>
                  </a:solidFill>
                </a:endParaRPr>
              </a:p>
            </p:txBody>
          </p:sp>
          <p:sp>
            <p:nvSpPr>
              <p:cNvPr id="13" name="Line 19"/>
              <p:cNvSpPr>
                <a:spLocks noChangeShapeType="1"/>
              </p:cNvSpPr>
              <p:nvPr/>
            </p:nvSpPr>
            <p:spPr bwMode="auto">
              <a:xfrm flipH="1">
                <a:off x="6687200" y="2527121"/>
                <a:ext cx="971347" cy="0"/>
              </a:xfrm>
              <a:prstGeom prst="line">
                <a:avLst/>
              </a:prstGeom>
              <a:noFill/>
              <a:ln w="41275" cap="rnd">
                <a:solidFill>
                  <a:srgbClr val="FFC000"/>
                </a:solidFill>
                <a:prstDash val="solid"/>
                <a:rou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lstStyle/>
              <a:p>
                <a:endParaRPr lang="en-US" sz="3200">
                  <a:solidFill>
                    <a:sysClr val="window" lastClr="FFFFFF"/>
                  </a:solidFill>
                </a:endParaRPr>
              </a:p>
            </p:txBody>
          </p:sp>
        </p:grpSp>
        <p:grpSp>
          <p:nvGrpSpPr>
            <p:cNvPr id="14" name="Group 28"/>
            <p:cNvGrpSpPr/>
            <p:nvPr/>
          </p:nvGrpSpPr>
          <p:grpSpPr>
            <a:xfrm>
              <a:off x="814434" y="2711342"/>
              <a:ext cx="2264707" cy="1884307"/>
              <a:chOff x="758270" y="1311610"/>
              <a:chExt cx="1698530" cy="1413230"/>
            </a:xfrm>
          </p:grpSpPr>
          <p:sp>
            <p:nvSpPr>
              <p:cNvPr id="15" name="Freeform 14"/>
              <p:cNvSpPr/>
              <p:nvPr/>
            </p:nvSpPr>
            <p:spPr bwMode="auto">
              <a:xfrm>
                <a:off x="758270" y="1311610"/>
                <a:ext cx="727183" cy="1413230"/>
              </a:xfrm>
              <a:custGeom>
                <a:avLst/>
                <a:gdLst>
                  <a:gd name="T0" fmla="*/ 548 w 548"/>
                  <a:gd name="T1" fmla="*/ 149 h 1065"/>
                  <a:gd name="T2" fmla="*/ 548 w 548"/>
                  <a:gd name="T3" fmla="*/ 0 h 1065"/>
                  <a:gd name="T4" fmla="*/ 0 w 548"/>
                  <a:gd name="T5" fmla="*/ 532 h 1065"/>
                  <a:gd name="T6" fmla="*/ 548 w 548"/>
                  <a:gd name="T7" fmla="*/ 1065 h 1065"/>
                  <a:gd name="T8" fmla="*/ 548 w 548"/>
                  <a:gd name="T9" fmla="*/ 916 h 1065"/>
                </a:gdLst>
                <a:ahLst/>
                <a:cxnLst>
                  <a:cxn ang="0">
                    <a:pos x="T0" y="T1"/>
                  </a:cxn>
                  <a:cxn ang="0">
                    <a:pos x="T2" y="T3"/>
                  </a:cxn>
                  <a:cxn ang="0">
                    <a:pos x="T4" y="T5"/>
                  </a:cxn>
                  <a:cxn ang="0">
                    <a:pos x="T6" y="T7"/>
                  </a:cxn>
                  <a:cxn ang="0">
                    <a:pos x="T8" y="T9"/>
                  </a:cxn>
                </a:cxnLst>
                <a:rect l="0" t="0" r="r" b="b"/>
                <a:pathLst>
                  <a:path w="548" h="1065">
                    <a:moveTo>
                      <a:pt x="548" y="149"/>
                    </a:moveTo>
                    <a:lnTo>
                      <a:pt x="548" y="0"/>
                    </a:lnTo>
                    <a:lnTo>
                      <a:pt x="0" y="532"/>
                    </a:lnTo>
                    <a:lnTo>
                      <a:pt x="548" y="1065"/>
                    </a:lnTo>
                    <a:lnTo>
                      <a:pt x="548" y="916"/>
                    </a:lnTo>
                  </a:path>
                </a:pathLst>
              </a:custGeom>
              <a:noFill/>
              <a:ln w="41275" cap="rnd">
                <a:solidFill>
                  <a:srgbClr val="3A3A3A"/>
                </a:solidFill>
                <a:prstDash val="solid"/>
                <a:rou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lstStyle/>
              <a:p>
                <a:endParaRPr lang="en-US" sz="3200">
                  <a:solidFill>
                    <a:sysClr val="windowText" lastClr="000000">
                      <a:lumMod val="75000"/>
                      <a:lumOff val="25000"/>
                    </a:sysClr>
                  </a:solidFill>
                </a:endParaRPr>
              </a:p>
            </p:txBody>
          </p:sp>
          <p:sp>
            <p:nvSpPr>
              <p:cNvPr id="25" name="Line 15"/>
              <p:cNvSpPr>
                <a:spLocks noChangeShapeType="1"/>
              </p:cNvSpPr>
              <p:nvPr/>
            </p:nvSpPr>
            <p:spPr bwMode="auto">
              <a:xfrm flipH="1">
                <a:off x="1485453" y="1509330"/>
                <a:ext cx="971347" cy="0"/>
              </a:xfrm>
              <a:prstGeom prst="line">
                <a:avLst/>
              </a:prstGeom>
              <a:noFill/>
              <a:ln w="41275" cap="rnd">
                <a:solidFill>
                  <a:srgbClr val="3A3A3A"/>
                </a:solidFill>
                <a:prstDash val="solid"/>
                <a:rou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lstStyle/>
              <a:p>
                <a:endParaRPr lang="en-US" sz="3200">
                  <a:solidFill>
                    <a:sysClr val="window" lastClr="FFFFFF"/>
                  </a:solidFill>
                </a:endParaRPr>
              </a:p>
            </p:txBody>
          </p:sp>
          <p:sp>
            <p:nvSpPr>
              <p:cNvPr id="26" name="Line 15"/>
              <p:cNvSpPr>
                <a:spLocks noChangeShapeType="1"/>
              </p:cNvSpPr>
              <p:nvPr/>
            </p:nvSpPr>
            <p:spPr bwMode="auto">
              <a:xfrm flipH="1">
                <a:off x="1485453" y="2527121"/>
                <a:ext cx="971347" cy="0"/>
              </a:xfrm>
              <a:prstGeom prst="line">
                <a:avLst/>
              </a:prstGeom>
              <a:noFill/>
              <a:ln w="41275" cap="rnd">
                <a:solidFill>
                  <a:srgbClr val="3A3A3A"/>
                </a:solidFill>
                <a:prstDash val="solid"/>
                <a:rou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lstStyle/>
              <a:p>
                <a:endParaRPr lang="en-US" sz="3200">
                  <a:solidFill>
                    <a:sysClr val="window" lastClr="FFFFFF"/>
                  </a:solidFill>
                </a:endParaRPr>
              </a:p>
            </p:txBody>
          </p:sp>
        </p:grpSp>
        <p:sp>
          <p:nvSpPr>
            <p:cNvPr id="27" name="Oval 29"/>
            <p:cNvSpPr/>
            <p:nvPr/>
          </p:nvSpPr>
          <p:spPr>
            <a:xfrm>
              <a:off x="3120524" y="2611441"/>
              <a:ext cx="743989" cy="743989"/>
            </a:xfrm>
            <a:prstGeom prst="ellipse">
              <a:avLst/>
            </a:prstGeom>
            <a:noFill/>
            <a:ln w="41275">
              <a:solidFill>
                <a:srgbClr val="3A3A3A"/>
              </a:solidFill>
            </a:ln>
            <a:effectLst/>
          </p:spPr>
          <p:style>
            <a:lnRef idx="1">
              <a:srgbClr val="5B9BD5"/>
            </a:lnRef>
            <a:fillRef idx="3">
              <a:srgbClr val="5B9BD5"/>
            </a:fillRef>
            <a:effectRef idx="2">
              <a:srgbClr val="5B9BD5"/>
            </a:effectRef>
            <a:fontRef idx="minor">
              <a:sysClr val="window" lastClr="FFFFFF"/>
            </a:fontRef>
          </p:style>
          <p:txBody>
            <a:bodyPr wrap="none" rtlCol="0" anchor="ctr"/>
            <a:lstStyle/>
            <a:p>
              <a:pPr algn="ctr"/>
              <a:r>
                <a:rPr lang="en-US" sz="3200" b="1" dirty="0">
                  <a:solidFill>
                    <a:sysClr val="windowText" lastClr="000000">
                      <a:lumMod val="75000"/>
                      <a:lumOff val="25000"/>
                    </a:sysClr>
                  </a:solidFill>
                </a:rPr>
                <a:t>01</a:t>
              </a:r>
            </a:p>
          </p:txBody>
        </p:sp>
        <p:sp>
          <p:nvSpPr>
            <p:cNvPr id="28" name="Oval 30"/>
            <p:cNvSpPr/>
            <p:nvPr/>
          </p:nvSpPr>
          <p:spPr>
            <a:xfrm>
              <a:off x="8595908" y="5306468"/>
              <a:ext cx="743989" cy="743989"/>
            </a:xfrm>
            <a:prstGeom prst="ellipse">
              <a:avLst/>
            </a:prstGeom>
            <a:noFill/>
            <a:ln w="41275">
              <a:solidFill>
                <a:srgbClr val="FFC000"/>
              </a:solidFill>
            </a:ln>
            <a:effectLst/>
          </p:spPr>
          <p:style>
            <a:lnRef idx="1">
              <a:srgbClr val="5B9BD5"/>
            </a:lnRef>
            <a:fillRef idx="3">
              <a:srgbClr val="5B9BD5"/>
            </a:fillRef>
            <a:effectRef idx="2">
              <a:srgbClr val="5B9BD5"/>
            </a:effectRef>
            <a:fontRef idx="minor">
              <a:sysClr val="window" lastClr="FFFFFF"/>
            </a:fontRef>
          </p:style>
          <p:txBody>
            <a:bodyPr wrap="none" rtlCol="0" anchor="ctr"/>
            <a:lstStyle/>
            <a:p>
              <a:pPr algn="ctr"/>
              <a:r>
                <a:rPr lang="en-US" sz="3200" b="1" dirty="0">
                  <a:solidFill>
                    <a:sysClr val="windowText" lastClr="000000">
                      <a:lumMod val="75000"/>
                      <a:lumOff val="25000"/>
                    </a:sysClr>
                  </a:solidFill>
                </a:rPr>
                <a:t>02</a:t>
              </a:r>
            </a:p>
          </p:txBody>
        </p:sp>
        <p:grpSp>
          <p:nvGrpSpPr>
            <p:cNvPr id="29" name="Group 11"/>
            <p:cNvGrpSpPr>
              <a:grpSpLocks noChangeAspect="1"/>
            </p:cNvGrpSpPr>
            <p:nvPr/>
          </p:nvGrpSpPr>
          <p:grpSpPr bwMode="auto">
            <a:xfrm>
              <a:off x="1784011" y="3265140"/>
              <a:ext cx="1034585" cy="734556"/>
              <a:chOff x="1407" y="1098"/>
              <a:chExt cx="800" cy="568"/>
            </a:xfrm>
            <a:solidFill>
              <a:srgbClr val="5B9BD5"/>
            </a:solidFill>
          </p:grpSpPr>
          <p:sp>
            <p:nvSpPr>
              <p:cNvPr id="30" name="Freeform 12"/>
              <p:cNvSpPr>
                <a:spLocks noEditPoints="1"/>
              </p:cNvSpPr>
              <p:nvPr/>
            </p:nvSpPr>
            <p:spPr bwMode="auto">
              <a:xfrm>
                <a:off x="1494" y="1098"/>
                <a:ext cx="626" cy="423"/>
              </a:xfrm>
              <a:custGeom>
                <a:avLst/>
                <a:gdLst>
                  <a:gd name="T0" fmla="*/ 621 w 628"/>
                  <a:gd name="T1" fmla="*/ 7 h 423"/>
                  <a:gd name="T2" fmla="*/ 605 w 628"/>
                  <a:gd name="T3" fmla="*/ 0 h 423"/>
                  <a:gd name="T4" fmla="*/ 23 w 628"/>
                  <a:gd name="T5" fmla="*/ 0 h 423"/>
                  <a:gd name="T6" fmla="*/ 7 w 628"/>
                  <a:gd name="T7" fmla="*/ 7 h 423"/>
                  <a:gd name="T8" fmla="*/ 0 w 628"/>
                  <a:gd name="T9" fmla="*/ 23 h 423"/>
                  <a:gd name="T10" fmla="*/ 0 w 628"/>
                  <a:gd name="T11" fmla="*/ 423 h 423"/>
                  <a:gd name="T12" fmla="*/ 628 w 628"/>
                  <a:gd name="T13" fmla="*/ 423 h 423"/>
                  <a:gd name="T14" fmla="*/ 628 w 628"/>
                  <a:gd name="T15" fmla="*/ 23 h 423"/>
                  <a:gd name="T16" fmla="*/ 621 w 628"/>
                  <a:gd name="T17" fmla="*/ 7 h 423"/>
                  <a:gd name="T18" fmla="*/ 314 w 628"/>
                  <a:gd name="T19" fmla="*/ 13 h 423"/>
                  <a:gd name="T20" fmla="*/ 321 w 628"/>
                  <a:gd name="T21" fmla="*/ 20 h 423"/>
                  <a:gd name="T22" fmla="*/ 314 w 628"/>
                  <a:gd name="T23" fmla="*/ 27 h 423"/>
                  <a:gd name="T24" fmla="*/ 307 w 628"/>
                  <a:gd name="T25" fmla="*/ 20 h 423"/>
                  <a:gd name="T26" fmla="*/ 314 w 628"/>
                  <a:gd name="T27" fmla="*/ 13 h 423"/>
                  <a:gd name="T28" fmla="*/ 587 w 628"/>
                  <a:gd name="T29" fmla="*/ 382 h 423"/>
                  <a:gd name="T30" fmla="*/ 41 w 628"/>
                  <a:gd name="T31" fmla="*/ 382 h 423"/>
                  <a:gd name="T32" fmla="*/ 41 w 628"/>
                  <a:gd name="T33" fmla="*/ 41 h 423"/>
                  <a:gd name="T34" fmla="*/ 587 w 628"/>
                  <a:gd name="T35" fmla="*/ 41 h 423"/>
                  <a:gd name="T36" fmla="*/ 587 w 628"/>
                  <a:gd name="T37" fmla="*/ 382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8" h="423">
                    <a:moveTo>
                      <a:pt x="621" y="7"/>
                    </a:moveTo>
                    <a:cubicBezTo>
                      <a:pt x="617" y="2"/>
                      <a:pt x="611" y="0"/>
                      <a:pt x="605" y="0"/>
                    </a:cubicBezTo>
                    <a:cubicBezTo>
                      <a:pt x="23" y="0"/>
                      <a:pt x="23" y="0"/>
                      <a:pt x="23" y="0"/>
                    </a:cubicBezTo>
                    <a:cubicBezTo>
                      <a:pt x="17" y="0"/>
                      <a:pt x="11" y="2"/>
                      <a:pt x="7" y="7"/>
                    </a:cubicBezTo>
                    <a:cubicBezTo>
                      <a:pt x="2" y="11"/>
                      <a:pt x="0" y="17"/>
                      <a:pt x="0" y="23"/>
                    </a:cubicBezTo>
                    <a:cubicBezTo>
                      <a:pt x="0" y="423"/>
                      <a:pt x="0" y="423"/>
                      <a:pt x="0" y="423"/>
                    </a:cubicBezTo>
                    <a:cubicBezTo>
                      <a:pt x="628" y="423"/>
                      <a:pt x="628" y="423"/>
                      <a:pt x="628" y="423"/>
                    </a:cubicBezTo>
                    <a:cubicBezTo>
                      <a:pt x="628" y="23"/>
                      <a:pt x="628" y="23"/>
                      <a:pt x="628" y="23"/>
                    </a:cubicBezTo>
                    <a:cubicBezTo>
                      <a:pt x="628" y="17"/>
                      <a:pt x="626" y="11"/>
                      <a:pt x="621" y="7"/>
                    </a:cubicBezTo>
                    <a:close/>
                    <a:moveTo>
                      <a:pt x="314" y="13"/>
                    </a:moveTo>
                    <a:cubicBezTo>
                      <a:pt x="318" y="13"/>
                      <a:pt x="321" y="16"/>
                      <a:pt x="321" y="20"/>
                    </a:cubicBezTo>
                    <a:cubicBezTo>
                      <a:pt x="321" y="24"/>
                      <a:pt x="318" y="27"/>
                      <a:pt x="314" y="27"/>
                    </a:cubicBezTo>
                    <a:cubicBezTo>
                      <a:pt x="310" y="27"/>
                      <a:pt x="307" y="24"/>
                      <a:pt x="307" y="20"/>
                    </a:cubicBezTo>
                    <a:cubicBezTo>
                      <a:pt x="307" y="16"/>
                      <a:pt x="310" y="13"/>
                      <a:pt x="314" y="13"/>
                    </a:cubicBezTo>
                    <a:close/>
                    <a:moveTo>
                      <a:pt x="587" y="382"/>
                    </a:moveTo>
                    <a:cubicBezTo>
                      <a:pt x="41" y="382"/>
                      <a:pt x="41" y="382"/>
                      <a:pt x="41" y="382"/>
                    </a:cubicBezTo>
                    <a:cubicBezTo>
                      <a:pt x="41" y="41"/>
                      <a:pt x="41" y="41"/>
                      <a:pt x="41" y="41"/>
                    </a:cubicBezTo>
                    <a:cubicBezTo>
                      <a:pt x="587" y="41"/>
                      <a:pt x="587" y="41"/>
                      <a:pt x="587" y="41"/>
                    </a:cubicBezTo>
                    <a:lnTo>
                      <a:pt x="587" y="382"/>
                    </a:ln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sp>
            <p:nvSpPr>
              <p:cNvPr id="31" name="Freeform 13"/>
              <p:cNvSpPr>
                <a:spLocks noEditPoints="1"/>
              </p:cNvSpPr>
              <p:nvPr/>
            </p:nvSpPr>
            <p:spPr bwMode="auto">
              <a:xfrm>
                <a:off x="1407" y="1538"/>
                <a:ext cx="800" cy="97"/>
              </a:xfrm>
              <a:custGeom>
                <a:avLst/>
                <a:gdLst>
                  <a:gd name="T0" fmla="*/ 87 w 802"/>
                  <a:gd name="T1" fmla="*/ 0 h 97"/>
                  <a:gd name="T2" fmla="*/ 4 w 802"/>
                  <a:gd name="T3" fmla="*/ 83 h 97"/>
                  <a:gd name="T4" fmla="*/ 2 w 802"/>
                  <a:gd name="T5" fmla="*/ 92 h 97"/>
                  <a:gd name="T6" fmla="*/ 10 w 802"/>
                  <a:gd name="T7" fmla="*/ 97 h 97"/>
                  <a:gd name="T8" fmla="*/ 792 w 802"/>
                  <a:gd name="T9" fmla="*/ 97 h 97"/>
                  <a:gd name="T10" fmla="*/ 800 w 802"/>
                  <a:gd name="T11" fmla="*/ 92 h 97"/>
                  <a:gd name="T12" fmla="*/ 798 w 802"/>
                  <a:gd name="T13" fmla="*/ 83 h 97"/>
                  <a:gd name="T14" fmla="*/ 715 w 802"/>
                  <a:gd name="T15" fmla="*/ 0 h 97"/>
                  <a:gd name="T16" fmla="*/ 87 w 802"/>
                  <a:gd name="T17" fmla="*/ 0 h 97"/>
                  <a:gd name="T18" fmla="*/ 711 w 802"/>
                  <a:gd name="T19" fmla="*/ 47 h 97"/>
                  <a:gd name="T20" fmla="*/ 712 w 802"/>
                  <a:gd name="T21" fmla="*/ 54 h 97"/>
                  <a:gd name="T22" fmla="*/ 706 w 802"/>
                  <a:gd name="T23" fmla="*/ 58 h 97"/>
                  <a:gd name="T24" fmla="*/ 484 w 802"/>
                  <a:gd name="T25" fmla="*/ 58 h 97"/>
                  <a:gd name="T26" fmla="*/ 485 w 802"/>
                  <a:gd name="T27" fmla="*/ 64 h 97"/>
                  <a:gd name="T28" fmla="*/ 484 w 802"/>
                  <a:gd name="T29" fmla="*/ 67 h 97"/>
                  <a:gd name="T30" fmla="*/ 481 w 802"/>
                  <a:gd name="T31" fmla="*/ 69 h 97"/>
                  <a:gd name="T32" fmla="*/ 321 w 802"/>
                  <a:gd name="T33" fmla="*/ 69 h 97"/>
                  <a:gd name="T34" fmla="*/ 318 w 802"/>
                  <a:gd name="T35" fmla="*/ 67 h 97"/>
                  <a:gd name="T36" fmla="*/ 317 w 802"/>
                  <a:gd name="T37" fmla="*/ 64 h 97"/>
                  <a:gd name="T38" fmla="*/ 318 w 802"/>
                  <a:gd name="T39" fmla="*/ 58 h 97"/>
                  <a:gd name="T40" fmla="*/ 96 w 802"/>
                  <a:gd name="T41" fmla="*/ 58 h 97"/>
                  <a:gd name="T42" fmla="*/ 90 w 802"/>
                  <a:gd name="T43" fmla="*/ 54 h 97"/>
                  <a:gd name="T44" fmla="*/ 91 w 802"/>
                  <a:gd name="T45" fmla="*/ 47 h 97"/>
                  <a:gd name="T46" fmla="*/ 113 w 802"/>
                  <a:gd name="T47" fmla="*/ 20 h 97"/>
                  <a:gd name="T48" fmla="*/ 689 w 802"/>
                  <a:gd name="T49" fmla="*/ 20 h 97"/>
                  <a:gd name="T50" fmla="*/ 711 w 802"/>
                  <a:gd name="T51" fmla="*/ 4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2" h="97">
                    <a:moveTo>
                      <a:pt x="87" y="0"/>
                    </a:moveTo>
                    <a:cubicBezTo>
                      <a:pt x="4" y="83"/>
                      <a:pt x="4" y="83"/>
                      <a:pt x="4" y="83"/>
                    </a:cubicBezTo>
                    <a:cubicBezTo>
                      <a:pt x="1" y="85"/>
                      <a:pt x="0" y="89"/>
                      <a:pt x="2" y="92"/>
                    </a:cubicBezTo>
                    <a:cubicBezTo>
                      <a:pt x="3" y="95"/>
                      <a:pt x="6" y="97"/>
                      <a:pt x="10" y="97"/>
                    </a:cubicBezTo>
                    <a:cubicBezTo>
                      <a:pt x="792" y="97"/>
                      <a:pt x="792" y="97"/>
                      <a:pt x="792" y="97"/>
                    </a:cubicBezTo>
                    <a:cubicBezTo>
                      <a:pt x="796" y="97"/>
                      <a:pt x="799" y="95"/>
                      <a:pt x="800" y="92"/>
                    </a:cubicBezTo>
                    <a:cubicBezTo>
                      <a:pt x="802" y="89"/>
                      <a:pt x="801" y="85"/>
                      <a:pt x="798" y="83"/>
                    </a:cubicBezTo>
                    <a:cubicBezTo>
                      <a:pt x="715" y="0"/>
                      <a:pt x="715" y="0"/>
                      <a:pt x="715" y="0"/>
                    </a:cubicBezTo>
                    <a:lnTo>
                      <a:pt x="87" y="0"/>
                    </a:lnTo>
                    <a:close/>
                    <a:moveTo>
                      <a:pt x="711" y="47"/>
                    </a:moveTo>
                    <a:cubicBezTo>
                      <a:pt x="713" y="49"/>
                      <a:pt x="713" y="51"/>
                      <a:pt x="712" y="54"/>
                    </a:cubicBezTo>
                    <a:cubicBezTo>
                      <a:pt x="711" y="56"/>
                      <a:pt x="709" y="58"/>
                      <a:pt x="706" y="58"/>
                    </a:cubicBezTo>
                    <a:cubicBezTo>
                      <a:pt x="484" y="58"/>
                      <a:pt x="484" y="58"/>
                      <a:pt x="484" y="58"/>
                    </a:cubicBezTo>
                    <a:cubicBezTo>
                      <a:pt x="485" y="64"/>
                      <a:pt x="485" y="64"/>
                      <a:pt x="485" y="64"/>
                    </a:cubicBezTo>
                    <a:cubicBezTo>
                      <a:pt x="485" y="65"/>
                      <a:pt x="485" y="66"/>
                      <a:pt x="484" y="67"/>
                    </a:cubicBezTo>
                    <a:cubicBezTo>
                      <a:pt x="483" y="68"/>
                      <a:pt x="482" y="69"/>
                      <a:pt x="481" y="69"/>
                    </a:cubicBezTo>
                    <a:cubicBezTo>
                      <a:pt x="321" y="69"/>
                      <a:pt x="321" y="69"/>
                      <a:pt x="321" y="69"/>
                    </a:cubicBezTo>
                    <a:cubicBezTo>
                      <a:pt x="320" y="69"/>
                      <a:pt x="319" y="68"/>
                      <a:pt x="318" y="67"/>
                    </a:cubicBezTo>
                    <a:cubicBezTo>
                      <a:pt x="317" y="66"/>
                      <a:pt x="317" y="65"/>
                      <a:pt x="317" y="64"/>
                    </a:cubicBezTo>
                    <a:cubicBezTo>
                      <a:pt x="318" y="58"/>
                      <a:pt x="318" y="58"/>
                      <a:pt x="318" y="58"/>
                    </a:cubicBezTo>
                    <a:cubicBezTo>
                      <a:pt x="96" y="58"/>
                      <a:pt x="96" y="58"/>
                      <a:pt x="96" y="58"/>
                    </a:cubicBezTo>
                    <a:cubicBezTo>
                      <a:pt x="93" y="58"/>
                      <a:pt x="91" y="56"/>
                      <a:pt x="90" y="54"/>
                    </a:cubicBezTo>
                    <a:cubicBezTo>
                      <a:pt x="89" y="51"/>
                      <a:pt x="89" y="49"/>
                      <a:pt x="91" y="47"/>
                    </a:cubicBezTo>
                    <a:cubicBezTo>
                      <a:pt x="113" y="20"/>
                      <a:pt x="113" y="20"/>
                      <a:pt x="113" y="20"/>
                    </a:cubicBezTo>
                    <a:cubicBezTo>
                      <a:pt x="689" y="20"/>
                      <a:pt x="689" y="20"/>
                      <a:pt x="689" y="20"/>
                    </a:cubicBezTo>
                    <a:lnTo>
                      <a:pt x="711" y="47"/>
                    </a:ln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sp>
            <p:nvSpPr>
              <p:cNvPr id="32" name="Freeform 14"/>
              <p:cNvSpPr>
                <a:spLocks noEditPoints="1"/>
              </p:cNvSpPr>
              <p:nvPr/>
            </p:nvSpPr>
            <p:spPr bwMode="auto">
              <a:xfrm>
                <a:off x="1408" y="1637"/>
                <a:ext cx="798" cy="29"/>
              </a:xfrm>
              <a:custGeom>
                <a:avLst/>
                <a:gdLst>
                  <a:gd name="T0" fmla="*/ 791 w 800"/>
                  <a:gd name="T1" fmla="*/ 3 h 29"/>
                  <a:gd name="T2" fmla="*/ 469 w 800"/>
                  <a:gd name="T3" fmla="*/ 3 h 29"/>
                  <a:gd name="T4" fmla="*/ 468 w 800"/>
                  <a:gd name="T5" fmla="*/ 6 h 29"/>
                  <a:gd name="T6" fmla="*/ 461 w 800"/>
                  <a:gd name="T7" fmla="*/ 9 h 29"/>
                  <a:gd name="T8" fmla="*/ 339 w 800"/>
                  <a:gd name="T9" fmla="*/ 9 h 29"/>
                  <a:gd name="T10" fmla="*/ 332 w 800"/>
                  <a:gd name="T11" fmla="*/ 6 h 29"/>
                  <a:gd name="T12" fmla="*/ 331 w 800"/>
                  <a:gd name="T13" fmla="*/ 3 h 29"/>
                  <a:gd name="T14" fmla="*/ 9 w 800"/>
                  <a:gd name="T15" fmla="*/ 3 h 29"/>
                  <a:gd name="T16" fmla="*/ 0 w 800"/>
                  <a:gd name="T17" fmla="*/ 0 h 29"/>
                  <a:gd name="T18" fmla="*/ 0 w 800"/>
                  <a:gd name="T19" fmla="*/ 9 h 29"/>
                  <a:gd name="T20" fmla="*/ 6 w 800"/>
                  <a:gd name="T21" fmla="*/ 23 h 29"/>
                  <a:gd name="T22" fmla="*/ 21 w 800"/>
                  <a:gd name="T23" fmla="*/ 29 h 29"/>
                  <a:gd name="T24" fmla="*/ 779 w 800"/>
                  <a:gd name="T25" fmla="*/ 29 h 29"/>
                  <a:gd name="T26" fmla="*/ 794 w 800"/>
                  <a:gd name="T27" fmla="*/ 23 h 29"/>
                  <a:gd name="T28" fmla="*/ 800 w 800"/>
                  <a:gd name="T29" fmla="*/ 9 h 29"/>
                  <a:gd name="T30" fmla="*/ 800 w 800"/>
                  <a:gd name="T31" fmla="*/ 0 h 29"/>
                  <a:gd name="T32" fmla="*/ 791 w 800"/>
                  <a:gd name="T33" fmla="*/ 3 h 29"/>
                  <a:gd name="T34" fmla="*/ 72 w 800"/>
                  <a:gd name="T35" fmla="*/ 21 h 29"/>
                  <a:gd name="T36" fmla="*/ 68 w 800"/>
                  <a:gd name="T37" fmla="*/ 16 h 29"/>
                  <a:gd name="T38" fmla="*/ 72 w 800"/>
                  <a:gd name="T39" fmla="*/ 12 h 29"/>
                  <a:gd name="T40" fmla="*/ 77 w 800"/>
                  <a:gd name="T41" fmla="*/ 16 h 29"/>
                  <a:gd name="T42" fmla="*/ 72 w 800"/>
                  <a:gd name="T43" fmla="*/ 21 h 29"/>
                  <a:gd name="T44" fmla="*/ 94 w 800"/>
                  <a:gd name="T45" fmla="*/ 21 h 29"/>
                  <a:gd name="T46" fmla="*/ 89 w 800"/>
                  <a:gd name="T47" fmla="*/ 16 h 29"/>
                  <a:gd name="T48" fmla="*/ 94 w 800"/>
                  <a:gd name="T49" fmla="*/ 12 h 29"/>
                  <a:gd name="T50" fmla="*/ 98 w 800"/>
                  <a:gd name="T51" fmla="*/ 16 h 29"/>
                  <a:gd name="T52" fmla="*/ 94 w 800"/>
                  <a:gd name="T53" fmla="*/ 21 h 29"/>
                  <a:gd name="T54" fmla="*/ 115 w 800"/>
                  <a:gd name="T55" fmla="*/ 21 h 29"/>
                  <a:gd name="T56" fmla="*/ 111 w 800"/>
                  <a:gd name="T57" fmla="*/ 16 h 29"/>
                  <a:gd name="T58" fmla="*/ 115 w 800"/>
                  <a:gd name="T59" fmla="*/ 12 h 29"/>
                  <a:gd name="T60" fmla="*/ 120 w 800"/>
                  <a:gd name="T61" fmla="*/ 16 h 29"/>
                  <a:gd name="T62" fmla="*/ 115 w 800"/>
                  <a:gd name="T63"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00" h="29">
                    <a:moveTo>
                      <a:pt x="791" y="3"/>
                    </a:moveTo>
                    <a:cubicBezTo>
                      <a:pt x="469" y="3"/>
                      <a:pt x="469" y="3"/>
                      <a:pt x="469" y="3"/>
                    </a:cubicBezTo>
                    <a:cubicBezTo>
                      <a:pt x="469" y="4"/>
                      <a:pt x="468" y="5"/>
                      <a:pt x="468" y="6"/>
                    </a:cubicBezTo>
                    <a:cubicBezTo>
                      <a:pt x="466" y="8"/>
                      <a:pt x="463" y="9"/>
                      <a:pt x="461" y="9"/>
                    </a:cubicBezTo>
                    <a:cubicBezTo>
                      <a:pt x="339" y="9"/>
                      <a:pt x="339" y="9"/>
                      <a:pt x="339" y="9"/>
                    </a:cubicBezTo>
                    <a:cubicBezTo>
                      <a:pt x="337" y="9"/>
                      <a:pt x="334" y="8"/>
                      <a:pt x="332" y="6"/>
                    </a:cubicBezTo>
                    <a:cubicBezTo>
                      <a:pt x="332" y="5"/>
                      <a:pt x="331" y="4"/>
                      <a:pt x="331" y="3"/>
                    </a:cubicBezTo>
                    <a:cubicBezTo>
                      <a:pt x="9" y="3"/>
                      <a:pt x="9" y="3"/>
                      <a:pt x="9" y="3"/>
                    </a:cubicBezTo>
                    <a:cubicBezTo>
                      <a:pt x="5" y="3"/>
                      <a:pt x="2" y="2"/>
                      <a:pt x="0" y="0"/>
                    </a:cubicBezTo>
                    <a:cubicBezTo>
                      <a:pt x="0" y="9"/>
                      <a:pt x="0" y="9"/>
                      <a:pt x="0" y="9"/>
                    </a:cubicBezTo>
                    <a:cubicBezTo>
                      <a:pt x="0" y="14"/>
                      <a:pt x="2" y="19"/>
                      <a:pt x="6" y="23"/>
                    </a:cubicBezTo>
                    <a:cubicBezTo>
                      <a:pt x="10" y="27"/>
                      <a:pt x="15" y="29"/>
                      <a:pt x="21" y="29"/>
                    </a:cubicBezTo>
                    <a:cubicBezTo>
                      <a:pt x="779" y="29"/>
                      <a:pt x="779" y="29"/>
                      <a:pt x="779" y="29"/>
                    </a:cubicBezTo>
                    <a:cubicBezTo>
                      <a:pt x="785" y="29"/>
                      <a:pt x="790" y="27"/>
                      <a:pt x="794" y="23"/>
                    </a:cubicBezTo>
                    <a:cubicBezTo>
                      <a:pt x="798" y="19"/>
                      <a:pt x="800" y="14"/>
                      <a:pt x="800" y="9"/>
                    </a:cubicBezTo>
                    <a:cubicBezTo>
                      <a:pt x="800" y="0"/>
                      <a:pt x="800" y="0"/>
                      <a:pt x="800" y="0"/>
                    </a:cubicBezTo>
                    <a:cubicBezTo>
                      <a:pt x="798" y="2"/>
                      <a:pt x="795" y="3"/>
                      <a:pt x="791" y="3"/>
                    </a:cubicBezTo>
                    <a:close/>
                    <a:moveTo>
                      <a:pt x="72" y="21"/>
                    </a:moveTo>
                    <a:cubicBezTo>
                      <a:pt x="70" y="21"/>
                      <a:pt x="68" y="19"/>
                      <a:pt x="68" y="16"/>
                    </a:cubicBezTo>
                    <a:cubicBezTo>
                      <a:pt x="68" y="14"/>
                      <a:pt x="70" y="12"/>
                      <a:pt x="72" y="12"/>
                    </a:cubicBezTo>
                    <a:cubicBezTo>
                      <a:pt x="75" y="12"/>
                      <a:pt x="77" y="14"/>
                      <a:pt x="77" y="16"/>
                    </a:cubicBezTo>
                    <a:cubicBezTo>
                      <a:pt x="77" y="19"/>
                      <a:pt x="75" y="21"/>
                      <a:pt x="72" y="21"/>
                    </a:cubicBezTo>
                    <a:close/>
                    <a:moveTo>
                      <a:pt x="94" y="21"/>
                    </a:moveTo>
                    <a:cubicBezTo>
                      <a:pt x="91" y="21"/>
                      <a:pt x="89" y="19"/>
                      <a:pt x="89" y="16"/>
                    </a:cubicBezTo>
                    <a:cubicBezTo>
                      <a:pt x="89" y="14"/>
                      <a:pt x="91" y="12"/>
                      <a:pt x="94" y="12"/>
                    </a:cubicBezTo>
                    <a:cubicBezTo>
                      <a:pt x="96" y="12"/>
                      <a:pt x="98" y="14"/>
                      <a:pt x="98" y="16"/>
                    </a:cubicBezTo>
                    <a:cubicBezTo>
                      <a:pt x="98" y="19"/>
                      <a:pt x="96" y="21"/>
                      <a:pt x="94" y="21"/>
                    </a:cubicBezTo>
                    <a:close/>
                    <a:moveTo>
                      <a:pt x="115" y="21"/>
                    </a:moveTo>
                    <a:cubicBezTo>
                      <a:pt x="113" y="21"/>
                      <a:pt x="111" y="19"/>
                      <a:pt x="111" y="16"/>
                    </a:cubicBezTo>
                    <a:cubicBezTo>
                      <a:pt x="111" y="14"/>
                      <a:pt x="113" y="12"/>
                      <a:pt x="115" y="12"/>
                    </a:cubicBezTo>
                    <a:cubicBezTo>
                      <a:pt x="118" y="12"/>
                      <a:pt x="120" y="14"/>
                      <a:pt x="120" y="16"/>
                    </a:cubicBezTo>
                    <a:cubicBezTo>
                      <a:pt x="120" y="19"/>
                      <a:pt x="118" y="21"/>
                      <a:pt x="115" y="21"/>
                    </a:cubicBezTo>
                    <a:close/>
                  </a:path>
                </a:pathLst>
              </a:custGeom>
              <a:solidFill>
                <a:srgbClr val="3A3A3A">
                  <a:alpha val="64000"/>
                </a:srgb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sp>
            <p:nvSpPr>
              <p:cNvPr id="33" name="Freeform 15"/>
              <p:cNvSpPr/>
              <p:nvPr/>
            </p:nvSpPr>
            <p:spPr bwMode="auto">
              <a:xfrm>
                <a:off x="1624" y="1386"/>
                <a:ext cx="48" cy="56"/>
              </a:xfrm>
              <a:custGeom>
                <a:avLst/>
                <a:gdLst>
                  <a:gd name="T0" fmla="*/ 48 w 48"/>
                  <a:gd name="T1" fmla="*/ 56 h 56"/>
                  <a:gd name="T2" fmla="*/ 0 w 48"/>
                  <a:gd name="T3" fmla="*/ 56 h 56"/>
                  <a:gd name="T4" fmla="*/ 0 w 48"/>
                  <a:gd name="T5" fmla="*/ 5 h 56"/>
                  <a:gd name="T6" fmla="*/ 2 w 48"/>
                  <a:gd name="T7" fmla="*/ 2 h 56"/>
                  <a:gd name="T8" fmla="*/ 5 w 48"/>
                  <a:gd name="T9" fmla="*/ 0 h 56"/>
                  <a:gd name="T10" fmla="*/ 43 w 48"/>
                  <a:gd name="T11" fmla="*/ 0 h 56"/>
                  <a:gd name="T12" fmla="*/ 47 w 48"/>
                  <a:gd name="T13" fmla="*/ 2 h 56"/>
                  <a:gd name="T14" fmla="*/ 48 w 48"/>
                  <a:gd name="T15" fmla="*/ 5 h 56"/>
                  <a:gd name="T16" fmla="*/ 48 w 48"/>
                  <a:gd name="T1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56">
                    <a:moveTo>
                      <a:pt x="48" y="56"/>
                    </a:moveTo>
                    <a:cubicBezTo>
                      <a:pt x="0" y="56"/>
                      <a:pt x="0" y="56"/>
                      <a:pt x="0" y="56"/>
                    </a:cubicBezTo>
                    <a:cubicBezTo>
                      <a:pt x="0" y="5"/>
                      <a:pt x="0" y="5"/>
                      <a:pt x="0" y="5"/>
                    </a:cubicBezTo>
                    <a:cubicBezTo>
                      <a:pt x="0" y="4"/>
                      <a:pt x="1" y="3"/>
                      <a:pt x="2" y="2"/>
                    </a:cubicBezTo>
                    <a:cubicBezTo>
                      <a:pt x="3" y="1"/>
                      <a:pt x="4" y="0"/>
                      <a:pt x="5" y="0"/>
                    </a:cubicBezTo>
                    <a:cubicBezTo>
                      <a:pt x="43" y="0"/>
                      <a:pt x="43" y="0"/>
                      <a:pt x="43" y="0"/>
                    </a:cubicBezTo>
                    <a:cubicBezTo>
                      <a:pt x="44" y="0"/>
                      <a:pt x="46" y="1"/>
                      <a:pt x="47" y="2"/>
                    </a:cubicBezTo>
                    <a:cubicBezTo>
                      <a:pt x="48" y="3"/>
                      <a:pt x="48" y="4"/>
                      <a:pt x="48" y="5"/>
                    </a:cubicBezTo>
                    <a:cubicBezTo>
                      <a:pt x="48" y="56"/>
                      <a:pt x="48" y="56"/>
                      <a:pt x="48" y="56"/>
                    </a:cubicBez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sp>
            <p:nvSpPr>
              <p:cNvPr id="34" name="Freeform 16"/>
              <p:cNvSpPr/>
              <p:nvPr/>
            </p:nvSpPr>
            <p:spPr bwMode="auto">
              <a:xfrm>
                <a:off x="1723" y="1314"/>
                <a:ext cx="47" cy="128"/>
              </a:xfrm>
              <a:custGeom>
                <a:avLst/>
                <a:gdLst>
                  <a:gd name="T0" fmla="*/ 47 w 47"/>
                  <a:gd name="T1" fmla="*/ 128 h 128"/>
                  <a:gd name="T2" fmla="*/ 0 w 47"/>
                  <a:gd name="T3" fmla="*/ 128 h 128"/>
                  <a:gd name="T4" fmla="*/ 0 w 47"/>
                  <a:gd name="T5" fmla="*/ 5 h 128"/>
                  <a:gd name="T6" fmla="*/ 1 w 47"/>
                  <a:gd name="T7" fmla="*/ 2 h 128"/>
                  <a:gd name="T8" fmla="*/ 5 w 47"/>
                  <a:gd name="T9" fmla="*/ 0 h 128"/>
                  <a:gd name="T10" fmla="*/ 42 w 47"/>
                  <a:gd name="T11" fmla="*/ 0 h 128"/>
                  <a:gd name="T12" fmla="*/ 46 w 47"/>
                  <a:gd name="T13" fmla="*/ 2 h 128"/>
                  <a:gd name="T14" fmla="*/ 47 w 47"/>
                  <a:gd name="T15" fmla="*/ 5 h 128"/>
                  <a:gd name="T16" fmla="*/ 47 w 47"/>
                  <a:gd name="T17"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128">
                    <a:moveTo>
                      <a:pt x="47" y="128"/>
                    </a:moveTo>
                    <a:cubicBezTo>
                      <a:pt x="0" y="128"/>
                      <a:pt x="0" y="128"/>
                      <a:pt x="0" y="128"/>
                    </a:cubicBezTo>
                    <a:cubicBezTo>
                      <a:pt x="0" y="5"/>
                      <a:pt x="0" y="5"/>
                      <a:pt x="0" y="5"/>
                    </a:cubicBezTo>
                    <a:cubicBezTo>
                      <a:pt x="0" y="4"/>
                      <a:pt x="0" y="3"/>
                      <a:pt x="1" y="2"/>
                    </a:cubicBezTo>
                    <a:cubicBezTo>
                      <a:pt x="2" y="1"/>
                      <a:pt x="3" y="0"/>
                      <a:pt x="5" y="0"/>
                    </a:cubicBezTo>
                    <a:cubicBezTo>
                      <a:pt x="42" y="0"/>
                      <a:pt x="42" y="0"/>
                      <a:pt x="42" y="0"/>
                    </a:cubicBezTo>
                    <a:cubicBezTo>
                      <a:pt x="44" y="0"/>
                      <a:pt x="45" y="1"/>
                      <a:pt x="46" y="2"/>
                    </a:cubicBezTo>
                    <a:cubicBezTo>
                      <a:pt x="47" y="3"/>
                      <a:pt x="47" y="4"/>
                      <a:pt x="47" y="5"/>
                    </a:cubicBezTo>
                    <a:lnTo>
                      <a:pt x="47" y="128"/>
                    </a:ln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sp>
            <p:nvSpPr>
              <p:cNvPr id="35" name="Freeform 17"/>
              <p:cNvSpPr/>
              <p:nvPr/>
            </p:nvSpPr>
            <p:spPr bwMode="auto">
              <a:xfrm>
                <a:off x="1821" y="1353"/>
                <a:ext cx="48" cy="89"/>
              </a:xfrm>
              <a:custGeom>
                <a:avLst/>
                <a:gdLst>
                  <a:gd name="T0" fmla="*/ 48 w 48"/>
                  <a:gd name="T1" fmla="*/ 89 h 89"/>
                  <a:gd name="T2" fmla="*/ 0 w 48"/>
                  <a:gd name="T3" fmla="*/ 89 h 89"/>
                  <a:gd name="T4" fmla="*/ 0 w 48"/>
                  <a:gd name="T5" fmla="*/ 6 h 89"/>
                  <a:gd name="T6" fmla="*/ 1 w 48"/>
                  <a:gd name="T7" fmla="*/ 2 h 89"/>
                  <a:gd name="T8" fmla="*/ 5 w 48"/>
                  <a:gd name="T9" fmla="*/ 0 h 89"/>
                  <a:gd name="T10" fmla="*/ 43 w 48"/>
                  <a:gd name="T11" fmla="*/ 0 h 89"/>
                  <a:gd name="T12" fmla="*/ 46 w 48"/>
                  <a:gd name="T13" fmla="*/ 2 h 89"/>
                  <a:gd name="T14" fmla="*/ 48 w 48"/>
                  <a:gd name="T15" fmla="*/ 6 h 89"/>
                  <a:gd name="T16" fmla="*/ 48 w 48"/>
                  <a:gd name="T17"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89">
                    <a:moveTo>
                      <a:pt x="48" y="89"/>
                    </a:moveTo>
                    <a:cubicBezTo>
                      <a:pt x="0" y="89"/>
                      <a:pt x="0" y="89"/>
                      <a:pt x="0" y="89"/>
                    </a:cubicBezTo>
                    <a:cubicBezTo>
                      <a:pt x="0" y="6"/>
                      <a:pt x="0" y="6"/>
                      <a:pt x="0" y="6"/>
                    </a:cubicBezTo>
                    <a:cubicBezTo>
                      <a:pt x="0" y="4"/>
                      <a:pt x="0" y="3"/>
                      <a:pt x="1" y="2"/>
                    </a:cubicBezTo>
                    <a:cubicBezTo>
                      <a:pt x="2" y="1"/>
                      <a:pt x="4" y="0"/>
                      <a:pt x="5" y="0"/>
                    </a:cubicBezTo>
                    <a:cubicBezTo>
                      <a:pt x="43" y="0"/>
                      <a:pt x="43" y="0"/>
                      <a:pt x="43" y="0"/>
                    </a:cubicBezTo>
                    <a:cubicBezTo>
                      <a:pt x="44" y="0"/>
                      <a:pt x="45" y="1"/>
                      <a:pt x="46" y="2"/>
                    </a:cubicBezTo>
                    <a:cubicBezTo>
                      <a:pt x="47" y="3"/>
                      <a:pt x="48" y="4"/>
                      <a:pt x="48" y="6"/>
                    </a:cubicBezTo>
                    <a:cubicBezTo>
                      <a:pt x="48" y="89"/>
                      <a:pt x="48" y="89"/>
                      <a:pt x="48" y="89"/>
                    </a:cubicBez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sp>
            <p:nvSpPr>
              <p:cNvPr id="36" name="Freeform 18"/>
              <p:cNvSpPr/>
              <p:nvPr/>
            </p:nvSpPr>
            <p:spPr bwMode="auto">
              <a:xfrm>
                <a:off x="1901" y="1205"/>
                <a:ext cx="84" cy="237"/>
              </a:xfrm>
              <a:custGeom>
                <a:avLst/>
                <a:gdLst>
                  <a:gd name="T0" fmla="*/ 79 w 84"/>
                  <a:gd name="T1" fmla="*/ 64 h 237"/>
                  <a:gd name="T2" fmla="*/ 84 w 84"/>
                  <a:gd name="T3" fmla="*/ 62 h 237"/>
                  <a:gd name="T4" fmla="*/ 83 w 84"/>
                  <a:gd name="T5" fmla="*/ 56 h 237"/>
                  <a:gd name="T6" fmla="*/ 46 w 84"/>
                  <a:gd name="T7" fmla="*/ 2 h 237"/>
                  <a:gd name="T8" fmla="*/ 42 w 84"/>
                  <a:gd name="T9" fmla="*/ 0 h 237"/>
                  <a:gd name="T10" fmla="*/ 38 w 84"/>
                  <a:gd name="T11" fmla="*/ 2 h 237"/>
                  <a:gd name="T12" fmla="*/ 1 w 84"/>
                  <a:gd name="T13" fmla="*/ 56 h 237"/>
                  <a:gd name="T14" fmla="*/ 1 w 84"/>
                  <a:gd name="T15" fmla="*/ 62 h 237"/>
                  <a:gd name="T16" fmla="*/ 5 w 84"/>
                  <a:gd name="T17" fmla="*/ 64 h 237"/>
                  <a:gd name="T18" fmla="*/ 18 w 84"/>
                  <a:gd name="T19" fmla="*/ 64 h 237"/>
                  <a:gd name="T20" fmla="*/ 18 w 84"/>
                  <a:gd name="T21" fmla="*/ 237 h 237"/>
                  <a:gd name="T22" fmla="*/ 66 w 84"/>
                  <a:gd name="T23" fmla="*/ 237 h 237"/>
                  <a:gd name="T24" fmla="*/ 66 w 84"/>
                  <a:gd name="T25" fmla="*/ 64 h 237"/>
                  <a:gd name="T26" fmla="*/ 79 w 84"/>
                  <a:gd name="T27" fmla="*/ 64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237">
                    <a:moveTo>
                      <a:pt x="79" y="64"/>
                    </a:moveTo>
                    <a:cubicBezTo>
                      <a:pt x="81" y="64"/>
                      <a:pt x="83" y="63"/>
                      <a:pt x="84" y="62"/>
                    </a:cubicBezTo>
                    <a:cubicBezTo>
                      <a:pt x="84" y="60"/>
                      <a:pt x="84" y="58"/>
                      <a:pt x="83" y="56"/>
                    </a:cubicBezTo>
                    <a:cubicBezTo>
                      <a:pt x="46" y="2"/>
                      <a:pt x="46" y="2"/>
                      <a:pt x="46" y="2"/>
                    </a:cubicBezTo>
                    <a:cubicBezTo>
                      <a:pt x="45" y="1"/>
                      <a:pt x="44" y="0"/>
                      <a:pt x="42" y="0"/>
                    </a:cubicBezTo>
                    <a:cubicBezTo>
                      <a:pt x="40" y="0"/>
                      <a:pt x="39" y="1"/>
                      <a:pt x="38" y="2"/>
                    </a:cubicBezTo>
                    <a:cubicBezTo>
                      <a:pt x="1" y="56"/>
                      <a:pt x="1" y="56"/>
                      <a:pt x="1" y="56"/>
                    </a:cubicBezTo>
                    <a:cubicBezTo>
                      <a:pt x="0" y="58"/>
                      <a:pt x="0" y="60"/>
                      <a:pt x="1" y="62"/>
                    </a:cubicBezTo>
                    <a:cubicBezTo>
                      <a:pt x="1" y="63"/>
                      <a:pt x="3" y="64"/>
                      <a:pt x="5" y="64"/>
                    </a:cubicBezTo>
                    <a:cubicBezTo>
                      <a:pt x="18" y="64"/>
                      <a:pt x="18" y="64"/>
                      <a:pt x="18" y="64"/>
                    </a:cubicBezTo>
                    <a:cubicBezTo>
                      <a:pt x="18" y="237"/>
                      <a:pt x="18" y="237"/>
                      <a:pt x="18" y="237"/>
                    </a:cubicBezTo>
                    <a:cubicBezTo>
                      <a:pt x="66" y="237"/>
                      <a:pt x="66" y="237"/>
                      <a:pt x="66" y="237"/>
                    </a:cubicBezTo>
                    <a:cubicBezTo>
                      <a:pt x="66" y="64"/>
                      <a:pt x="66" y="64"/>
                      <a:pt x="66" y="64"/>
                    </a:cubicBezTo>
                    <a:lnTo>
                      <a:pt x="79" y="64"/>
                    </a:ln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sp>
            <p:nvSpPr>
              <p:cNvPr id="37" name="Freeform 19"/>
              <p:cNvSpPr/>
              <p:nvPr/>
            </p:nvSpPr>
            <p:spPr bwMode="auto">
              <a:xfrm>
                <a:off x="1552" y="1187"/>
                <a:ext cx="510" cy="276"/>
              </a:xfrm>
              <a:custGeom>
                <a:avLst/>
                <a:gdLst>
                  <a:gd name="T0" fmla="*/ 8 w 512"/>
                  <a:gd name="T1" fmla="*/ 268 h 276"/>
                  <a:gd name="T2" fmla="*/ 8 w 512"/>
                  <a:gd name="T3" fmla="*/ 4 h 276"/>
                  <a:gd name="T4" fmla="*/ 7 w 512"/>
                  <a:gd name="T5" fmla="*/ 1 h 276"/>
                  <a:gd name="T6" fmla="*/ 4 w 512"/>
                  <a:gd name="T7" fmla="*/ 0 h 276"/>
                  <a:gd name="T8" fmla="*/ 4 w 512"/>
                  <a:gd name="T9" fmla="*/ 0 h 276"/>
                  <a:gd name="T10" fmla="*/ 1 w 512"/>
                  <a:gd name="T11" fmla="*/ 1 h 276"/>
                  <a:gd name="T12" fmla="*/ 0 w 512"/>
                  <a:gd name="T13" fmla="*/ 4 h 276"/>
                  <a:gd name="T14" fmla="*/ 0 w 512"/>
                  <a:gd name="T15" fmla="*/ 276 h 276"/>
                  <a:gd name="T16" fmla="*/ 508 w 512"/>
                  <a:gd name="T17" fmla="*/ 276 h 276"/>
                  <a:gd name="T18" fmla="*/ 511 w 512"/>
                  <a:gd name="T19" fmla="*/ 275 h 276"/>
                  <a:gd name="T20" fmla="*/ 512 w 512"/>
                  <a:gd name="T21" fmla="*/ 272 h 276"/>
                  <a:gd name="T22" fmla="*/ 512 w 512"/>
                  <a:gd name="T23" fmla="*/ 272 h 276"/>
                  <a:gd name="T24" fmla="*/ 511 w 512"/>
                  <a:gd name="T25" fmla="*/ 269 h 276"/>
                  <a:gd name="T26" fmla="*/ 508 w 512"/>
                  <a:gd name="T27" fmla="*/ 268 h 276"/>
                  <a:gd name="T28" fmla="*/ 8 w 512"/>
                  <a:gd name="T29" fmla="*/ 268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2" h="276">
                    <a:moveTo>
                      <a:pt x="8" y="268"/>
                    </a:moveTo>
                    <a:cubicBezTo>
                      <a:pt x="8" y="4"/>
                      <a:pt x="8" y="4"/>
                      <a:pt x="8" y="4"/>
                    </a:cubicBezTo>
                    <a:cubicBezTo>
                      <a:pt x="8" y="3"/>
                      <a:pt x="8" y="2"/>
                      <a:pt x="7" y="1"/>
                    </a:cubicBezTo>
                    <a:cubicBezTo>
                      <a:pt x="6" y="1"/>
                      <a:pt x="5" y="0"/>
                      <a:pt x="4" y="0"/>
                    </a:cubicBezTo>
                    <a:cubicBezTo>
                      <a:pt x="4" y="0"/>
                      <a:pt x="4" y="0"/>
                      <a:pt x="4" y="0"/>
                    </a:cubicBezTo>
                    <a:cubicBezTo>
                      <a:pt x="3" y="0"/>
                      <a:pt x="2" y="1"/>
                      <a:pt x="1" y="1"/>
                    </a:cubicBezTo>
                    <a:cubicBezTo>
                      <a:pt x="0" y="2"/>
                      <a:pt x="0" y="3"/>
                      <a:pt x="0" y="4"/>
                    </a:cubicBezTo>
                    <a:cubicBezTo>
                      <a:pt x="0" y="276"/>
                      <a:pt x="0" y="276"/>
                      <a:pt x="0" y="276"/>
                    </a:cubicBezTo>
                    <a:cubicBezTo>
                      <a:pt x="508" y="276"/>
                      <a:pt x="508" y="276"/>
                      <a:pt x="508" y="276"/>
                    </a:cubicBezTo>
                    <a:cubicBezTo>
                      <a:pt x="509" y="276"/>
                      <a:pt x="510" y="276"/>
                      <a:pt x="511" y="275"/>
                    </a:cubicBezTo>
                    <a:cubicBezTo>
                      <a:pt x="512" y="274"/>
                      <a:pt x="512" y="273"/>
                      <a:pt x="512" y="272"/>
                    </a:cubicBezTo>
                    <a:cubicBezTo>
                      <a:pt x="512" y="272"/>
                      <a:pt x="512" y="272"/>
                      <a:pt x="512" y="272"/>
                    </a:cubicBezTo>
                    <a:cubicBezTo>
                      <a:pt x="512" y="271"/>
                      <a:pt x="512" y="270"/>
                      <a:pt x="511" y="269"/>
                    </a:cubicBezTo>
                    <a:cubicBezTo>
                      <a:pt x="510" y="268"/>
                      <a:pt x="509" y="268"/>
                      <a:pt x="508" y="268"/>
                    </a:cubicBezTo>
                    <a:cubicBezTo>
                      <a:pt x="8" y="268"/>
                      <a:pt x="8" y="268"/>
                      <a:pt x="8" y="268"/>
                    </a:cubicBezTo>
                    <a:close/>
                  </a:path>
                </a:pathLst>
              </a:custGeom>
              <a:solidFill>
                <a:srgbClr val="3A3A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grpSp>
        <p:grpSp>
          <p:nvGrpSpPr>
            <p:cNvPr id="38" name="Group 67"/>
            <p:cNvGrpSpPr>
              <a:grpSpLocks noChangeAspect="1"/>
            </p:cNvGrpSpPr>
            <p:nvPr/>
          </p:nvGrpSpPr>
          <p:grpSpPr bwMode="auto">
            <a:xfrm>
              <a:off x="9677564" y="4639258"/>
              <a:ext cx="989321" cy="731968"/>
              <a:chOff x="6149" y="2123"/>
              <a:chExt cx="765" cy="566"/>
            </a:xfrm>
            <a:solidFill>
              <a:srgbClr val="FFC000"/>
            </a:solidFill>
          </p:grpSpPr>
          <p:sp>
            <p:nvSpPr>
              <p:cNvPr id="39" name="Freeform 68"/>
              <p:cNvSpPr/>
              <p:nvPr/>
            </p:nvSpPr>
            <p:spPr bwMode="auto">
              <a:xfrm>
                <a:off x="6281" y="2401"/>
                <a:ext cx="501" cy="288"/>
              </a:xfrm>
              <a:custGeom>
                <a:avLst/>
                <a:gdLst>
                  <a:gd name="T0" fmla="*/ 485 w 524"/>
                  <a:gd name="T1" fmla="*/ 56 h 300"/>
                  <a:gd name="T2" fmla="*/ 473 w 524"/>
                  <a:gd name="T3" fmla="*/ 36 h 300"/>
                  <a:gd name="T4" fmla="*/ 450 w 524"/>
                  <a:gd name="T5" fmla="*/ 26 h 300"/>
                  <a:gd name="T6" fmla="*/ 318 w 524"/>
                  <a:gd name="T7" fmla="*/ 0 h 300"/>
                  <a:gd name="T8" fmla="*/ 356 w 524"/>
                  <a:gd name="T9" fmla="*/ 25 h 300"/>
                  <a:gd name="T10" fmla="*/ 296 w 524"/>
                  <a:gd name="T11" fmla="*/ 215 h 300"/>
                  <a:gd name="T12" fmla="*/ 262 w 524"/>
                  <a:gd name="T13" fmla="*/ 74 h 300"/>
                  <a:gd name="T14" fmla="*/ 228 w 524"/>
                  <a:gd name="T15" fmla="*/ 215 h 300"/>
                  <a:gd name="T16" fmla="*/ 168 w 524"/>
                  <a:gd name="T17" fmla="*/ 25 h 300"/>
                  <a:gd name="T18" fmla="*/ 206 w 524"/>
                  <a:gd name="T19" fmla="*/ 0 h 300"/>
                  <a:gd name="T20" fmla="*/ 74 w 524"/>
                  <a:gd name="T21" fmla="*/ 26 h 300"/>
                  <a:gd name="T22" fmla="*/ 51 w 524"/>
                  <a:gd name="T23" fmla="*/ 36 h 300"/>
                  <a:gd name="T24" fmla="*/ 39 w 524"/>
                  <a:gd name="T25" fmla="*/ 56 h 300"/>
                  <a:gd name="T26" fmla="*/ 0 w 524"/>
                  <a:gd name="T27" fmla="*/ 228 h 300"/>
                  <a:gd name="T28" fmla="*/ 73 w 524"/>
                  <a:gd name="T29" fmla="*/ 254 h 300"/>
                  <a:gd name="T30" fmla="*/ 249 w 524"/>
                  <a:gd name="T31" fmla="*/ 300 h 300"/>
                  <a:gd name="T32" fmla="*/ 262 w 524"/>
                  <a:gd name="T33" fmla="*/ 300 h 300"/>
                  <a:gd name="T34" fmla="*/ 275 w 524"/>
                  <a:gd name="T35" fmla="*/ 300 h 300"/>
                  <a:gd name="T36" fmla="*/ 451 w 524"/>
                  <a:gd name="T37" fmla="*/ 254 h 300"/>
                  <a:gd name="T38" fmla="*/ 524 w 524"/>
                  <a:gd name="T39" fmla="*/ 228 h 300"/>
                  <a:gd name="T40" fmla="*/ 485 w 524"/>
                  <a:gd name="T41" fmla="*/ 56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4" h="300">
                    <a:moveTo>
                      <a:pt x="485" y="56"/>
                    </a:moveTo>
                    <a:cubicBezTo>
                      <a:pt x="484" y="48"/>
                      <a:pt x="479" y="41"/>
                      <a:pt x="473" y="36"/>
                    </a:cubicBezTo>
                    <a:cubicBezTo>
                      <a:pt x="467" y="30"/>
                      <a:pt x="459" y="27"/>
                      <a:pt x="450" y="26"/>
                    </a:cubicBezTo>
                    <a:cubicBezTo>
                      <a:pt x="318" y="0"/>
                      <a:pt x="318" y="0"/>
                      <a:pt x="318" y="0"/>
                    </a:cubicBezTo>
                    <a:cubicBezTo>
                      <a:pt x="356" y="25"/>
                      <a:pt x="356" y="25"/>
                      <a:pt x="356" y="25"/>
                    </a:cubicBezTo>
                    <a:cubicBezTo>
                      <a:pt x="296" y="215"/>
                      <a:pt x="296" y="215"/>
                      <a:pt x="296" y="215"/>
                    </a:cubicBezTo>
                    <a:cubicBezTo>
                      <a:pt x="262" y="74"/>
                      <a:pt x="262" y="74"/>
                      <a:pt x="262" y="74"/>
                    </a:cubicBezTo>
                    <a:cubicBezTo>
                      <a:pt x="228" y="215"/>
                      <a:pt x="228" y="215"/>
                      <a:pt x="228" y="215"/>
                    </a:cubicBezTo>
                    <a:cubicBezTo>
                      <a:pt x="168" y="25"/>
                      <a:pt x="168" y="25"/>
                      <a:pt x="168" y="25"/>
                    </a:cubicBezTo>
                    <a:cubicBezTo>
                      <a:pt x="206" y="0"/>
                      <a:pt x="206" y="0"/>
                      <a:pt x="206" y="0"/>
                    </a:cubicBezTo>
                    <a:cubicBezTo>
                      <a:pt x="74" y="26"/>
                      <a:pt x="74" y="26"/>
                      <a:pt x="74" y="26"/>
                    </a:cubicBezTo>
                    <a:cubicBezTo>
                      <a:pt x="65" y="27"/>
                      <a:pt x="57" y="30"/>
                      <a:pt x="51" y="36"/>
                    </a:cubicBezTo>
                    <a:cubicBezTo>
                      <a:pt x="45" y="41"/>
                      <a:pt x="40" y="48"/>
                      <a:pt x="39" y="56"/>
                    </a:cubicBezTo>
                    <a:cubicBezTo>
                      <a:pt x="0" y="228"/>
                      <a:pt x="0" y="228"/>
                      <a:pt x="0" y="228"/>
                    </a:cubicBezTo>
                    <a:cubicBezTo>
                      <a:pt x="73" y="254"/>
                      <a:pt x="73" y="254"/>
                      <a:pt x="73" y="254"/>
                    </a:cubicBezTo>
                    <a:cubicBezTo>
                      <a:pt x="98" y="279"/>
                      <a:pt x="167" y="298"/>
                      <a:pt x="249" y="300"/>
                    </a:cubicBezTo>
                    <a:cubicBezTo>
                      <a:pt x="262" y="300"/>
                      <a:pt x="262" y="300"/>
                      <a:pt x="262" y="300"/>
                    </a:cubicBezTo>
                    <a:cubicBezTo>
                      <a:pt x="275" y="300"/>
                      <a:pt x="275" y="300"/>
                      <a:pt x="275" y="300"/>
                    </a:cubicBezTo>
                    <a:cubicBezTo>
                      <a:pt x="357" y="298"/>
                      <a:pt x="426" y="279"/>
                      <a:pt x="451" y="254"/>
                    </a:cubicBezTo>
                    <a:cubicBezTo>
                      <a:pt x="524" y="228"/>
                      <a:pt x="524" y="228"/>
                      <a:pt x="524" y="228"/>
                    </a:cubicBezTo>
                    <a:lnTo>
                      <a:pt x="485" y="5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sp>
            <p:nvSpPr>
              <p:cNvPr id="40" name="Freeform 69"/>
              <p:cNvSpPr/>
              <p:nvPr/>
            </p:nvSpPr>
            <p:spPr bwMode="auto">
              <a:xfrm>
                <a:off x="6503" y="2419"/>
                <a:ext cx="57" cy="53"/>
              </a:xfrm>
              <a:custGeom>
                <a:avLst/>
                <a:gdLst>
                  <a:gd name="T0" fmla="*/ 29 w 57"/>
                  <a:gd name="T1" fmla="*/ 0 h 53"/>
                  <a:gd name="T2" fmla="*/ 0 w 57"/>
                  <a:gd name="T3" fmla="*/ 11 h 53"/>
                  <a:gd name="T4" fmla="*/ 29 w 57"/>
                  <a:gd name="T5" fmla="*/ 53 h 53"/>
                  <a:gd name="T6" fmla="*/ 57 w 57"/>
                  <a:gd name="T7" fmla="*/ 11 h 53"/>
                  <a:gd name="T8" fmla="*/ 29 w 57"/>
                  <a:gd name="T9" fmla="*/ 0 h 53"/>
                </a:gdLst>
                <a:ahLst/>
                <a:cxnLst>
                  <a:cxn ang="0">
                    <a:pos x="T0" y="T1"/>
                  </a:cxn>
                  <a:cxn ang="0">
                    <a:pos x="T2" y="T3"/>
                  </a:cxn>
                  <a:cxn ang="0">
                    <a:pos x="T4" y="T5"/>
                  </a:cxn>
                  <a:cxn ang="0">
                    <a:pos x="T6" y="T7"/>
                  </a:cxn>
                  <a:cxn ang="0">
                    <a:pos x="T8" y="T9"/>
                  </a:cxn>
                </a:cxnLst>
                <a:rect l="0" t="0" r="r" b="b"/>
                <a:pathLst>
                  <a:path w="57" h="53">
                    <a:moveTo>
                      <a:pt x="29" y="0"/>
                    </a:moveTo>
                    <a:lnTo>
                      <a:pt x="0" y="11"/>
                    </a:lnTo>
                    <a:lnTo>
                      <a:pt x="29" y="53"/>
                    </a:lnTo>
                    <a:lnTo>
                      <a:pt x="57" y="11"/>
                    </a:lnTo>
                    <a:lnTo>
                      <a:pt x="2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sp>
            <p:nvSpPr>
              <p:cNvPr id="41" name="Freeform 70"/>
              <p:cNvSpPr/>
              <p:nvPr/>
            </p:nvSpPr>
            <p:spPr bwMode="auto">
              <a:xfrm>
                <a:off x="6410" y="2123"/>
                <a:ext cx="243" cy="292"/>
              </a:xfrm>
              <a:custGeom>
                <a:avLst/>
                <a:gdLst>
                  <a:gd name="T0" fmla="*/ 240 w 254"/>
                  <a:gd name="T1" fmla="*/ 140 h 304"/>
                  <a:gd name="T2" fmla="*/ 127 w 254"/>
                  <a:gd name="T3" fmla="*/ 0 h 304"/>
                  <a:gd name="T4" fmla="*/ 14 w 254"/>
                  <a:gd name="T5" fmla="*/ 140 h 304"/>
                  <a:gd name="T6" fmla="*/ 8 w 254"/>
                  <a:gd name="T7" fmla="*/ 177 h 304"/>
                  <a:gd name="T8" fmla="*/ 26 w 254"/>
                  <a:gd name="T9" fmla="*/ 202 h 304"/>
                  <a:gd name="T10" fmla="*/ 127 w 254"/>
                  <a:gd name="T11" fmla="*/ 304 h 304"/>
                  <a:gd name="T12" fmla="*/ 228 w 254"/>
                  <a:gd name="T13" fmla="*/ 202 h 304"/>
                  <a:gd name="T14" fmla="*/ 246 w 254"/>
                  <a:gd name="T15" fmla="*/ 177 h 304"/>
                  <a:gd name="T16" fmla="*/ 240 w 254"/>
                  <a:gd name="T17" fmla="*/ 14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304">
                    <a:moveTo>
                      <a:pt x="240" y="140"/>
                    </a:moveTo>
                    <a:cubicBezTo>
                      <a:pt x="240" y="61"/>
                      <a:pt x="208" y="0"/>
                      <a:pt x="127" y="0"/>
                    </a:cubicBezTo>
                    <a:cubicBezTo>
                      <a:pt x="46" y="0"/>
                      <a:pt x="14" y="62"/>
                      <a:pt x="14" y="140"/>
                    </a:cubicBezTo>
                    <a:cubicBezTo>
                      <a:pt x="5" y="144"/>
                      <a:pt x="0" y="154"/>
                      <a:pt x="8" y="177"/>
                    </a:cubicBezTo>
                    <a:cubicBezTo>
                      <a:pt x="12" y="188"/>
                      <a:pt x="20" y="197"/>
                      <a:pt x="26" y="202"/>
                    </a:cubicBezTo>
                    <a:cubicBezTo>
                      <a:pt x="49" y="260"/>
                      <a:pt x="94" y="304"/>
                      <a:pt x="127" y="304"/>
                    </a:cubicBezTo>
                    <a:cubicBezTo>
                      <a:pt x="160" y="304"/>
                      <a:pt x="205" y="260"/>
                      <a:pt x="228" y="202"/>
                    </a:cubicBezTo>
                    <a:cubicBezTo>
                      <a:pt x="234" y="197"/>
                      <a:pt x="242" y="188"/>
                      <a:pt x="246" y="177"/>
                    </a:cubicBezTo>
                    <a:cubicBezTo>
                      <a:pt x="254" y="154"/>
                      <a:pt x="249" y="144"/>
                      <a:pt x="240" y="14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sp>
            <p:nvSpPr>
              <p:cNvPr id="42" name="Freeform 71"/>
              <p:cNvSpPr>
                <a:spLocks noEditPoints="1"/>
              </p:cNvSpPr>
              <p:nvPr/>
            </p:nvSpPr>
            <p:spPr bwMode="auto">
              <a:xfrm>
                <a:off x="6149" y="2218"/>
                <a:ext cx="765" cy="365"/>
              </a:xfrm>
              <a:custGeom>
                <a:avLst/>
                <a:gdLst>
                  <a:gd name="T0" fmla="*/ 128 w 800"/>
                  <a:gd name="T1" fmla="*/ 380 h 380"/>
                  <a:gd name="T2" fmla="*/ 48 w 800"/>
                  <a:gd name="T3" fmla="*/ 352 h 380"/>
                  <a:gd name="T4" fmla="*/ 0 w 800"/>
                  <a:gd name="T5" fmla="*/ 336 h 380"/>
                  <a:gd name="T6" fmla="*/ 25 w 800"/>
                  <a:gd name="T7" fmla="*/ 224 h 380"/>
                  <a:gd name="T8" fmla="*/ 33 w 800"/>
                  <a:gd name="T9" fmla="*/ 211 h 380"/>
                  <a:gd name="T10" fmla="*/ 48 w 800"/>
                  <a:gd name="T11" fmla="*/ 204 h 380"/>
                  <a:gd name="T12" fmla="*/ 141 w 800"/>
                  <a:gd name="T13" fmla="*/ 183 h 380"/>
                  <a:gd name="T14" fmla="*/ 105 w 800"/>
                  <a:gd name="T15" fmla="*/ 131 h 380"/>
                  <a:gd name="T16" fmla="*/ 93 w 800"/>
                  <a:gd name="T17" fmla="*/ 114 h 380"/>
                  <a:gd name="T18" fmla="*/ 97 w 800"/>
                  <a:gd name="T19" fmla="*/ 90 h 380"/>
                  <a:gd name="T20" fmla="*/ 170 w 800"/>
                  <a:gd name="T21" fmla="*/ 0 h 380"/>
                  <a:gd name="T22" fmla="*/ 170 w 800"/>
                  <a:gd name="T23" fmla="*/ 0 h 380"/>
                  <a:gd name="T24" fmla="*/ 244 w 800"/>
                  <a:gd name="T25" fmla="*/ 90 h 380"/>
                  <a:gd name="T26" fmla="*/ 247 w 800"/>
                  <a:gd name="T27" fmla="*/ 114 h 380"/>
                  <a:gd name="T28" fmla="*/ 236 w 800"/>
                  <a:gd name="T29" fmla="*/ 131 h 380"/>
                  <a:gd name="T30" fmla="*/ 199 w 800"/>
                  <a:gd name="T31" fmla="*/ 183 h 380"/>
                  <a:gd name="T32" fmla="*/ 240 w 800"/>
                  <a:gd name="T33" fmla="*/ 192 h 380"/>
                  <a:gd name="T34" fmla="*/ 209 w 800"/>
                  <a:gd name="T35" fmla="*/ 199 h 380"/>
                  <a:gd name="T36" fmla="*/ 177 w 800"/>
                  <a:gd name="T37" fmla="*/ 213 h 380"/>
                  <a:gd name="T38" fmla="*/ 159 w 800"/>
                  <a:gd name="T39" fmla="*/ 243 h 380"/>
                  <a:gd name="T40" fmla="*/ 128 w 800"/>
                  <a:gd name="T41" fmla="*/ 380 h 380"/>
                  <a:gd name="T42" fmla="*/ 775 w 800"/>
                  <a:gd name="T43" fmla="*/ 224 h 380"/>
                  <a:gd name="T44" fmla="*/ 767 w 800"/>
                  <a:gd name="T45" fmla="*/ 211 h 380"/>
                  <a:gd name="T46" fmla="*/ 752 w 800"/>
                  <a:gd name="T47" fmla="*/ 204 h 380"/>
                  <a:gd name="T48" fmla="*/ 659 w 800"/>
                  <a:gd name="T49" fmla="*/ 183 h 380"/>
                  <a:gd name="T50" fmla="*/ 695 w 800"/>
                  <a:gd name="T51" fmla="*/ 131 h 380"/>
                  <a:gd name="T52" fmla="*/ 707 w 800"/>
                  <a:gd name="T53" fmla="*/ 114 h 380"/>
                  <a:gd name="T54" fmla="*/ 703 w 800"/>
                  <a:gd name="T55" fmla="*/ 90 h 380"/>
                  <a:gd name="T56" fmla="*/ 630 w 800"/>
                  <a:gd name="T57" fmla="*/ 0 h 380"/>
                  <a:gd name="T58" fmla="*/ 630 w 800"/>
                  <a:gd name="T59" fmla="*/ 0 h 380"/>
                  <a:gd name="T60" fmla="*/ 556 w 800"/>
                  <a:gd name="T61" fmla="*/ 90 h 380"/>
                  <a:gd name="T62" fmla="*/ 553 w 800"/>
                  <a:gd name="T63" fmla="*/ 114 h 380"/>
                  <a:gd name="T64" fmla="*/ 564 w 800"/>
                  <a:gd name="T65" fmla="*/ 131 h 380"/>
                  <a:gd name="T66" fmla="*/ 601 w 800"/>
                  <a:gd name="T67" fmla="*/ 183 h 380"/>
                  <a:gd name="T68" fmla="*/ 560 w 800"/>
                  <a:gd name="T69" fmla="*/ 192 h 380"/>
                  <a:gd name="T70" fmla="*/ 591 w 800"/>
                  <a:gd name="T71" fmla="*/ 199 h 380"/>
                  <a:gd name="T72" fmla="*/ 623 w 800"/>
                  <a:gd name="T73" fmla="*/ 213 h 380"/>
                  <a:gd name="T74" fmla="*/ 641 w 800"/>
                  <a:gd name="T75" fmla="*/ 243 h 380"/>
                  <a:gd name="T76" fmla="*/ 672 w 800"/>
                  <a:gd name="T77" fmla="*/ 380 h 380"/>
                  <a:gd name="T78" fmla="*/ 752 w 800"/>
                  <a:gd name="T79" fmla="*/ 352 h 380"/>
                  <a:gd name="T80" fmla="*/ 800 w 800"/>
                  <a:gd name="T81" fmla="*/ 336 h 380"/>
                  <a:gd name="T82" fmla="*/ 775 w 800"/>
                  <a:gd name="T83" fmla="*/ 224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00" h="380">
                    <a:moveTo>
                      <a:pt x="128" y="380"/>
                    </a:moveTo>
                    <a:cubicBezTo>
                      <a:pt x="90" y="375"/>
                      <a:pt x="60" y="365"/>
                      <a:pt x="48" y="352"/>
                    </a:cubicBezTo>
                    <a:cubicBezTo>
                      <a:pt x="0" y="336"/>
                      <a:pt x="0" y="336"/>
                      <a:pt x="0" y="336"/>
                    </a:cubicBezTo>
                    <a:cubicBezTo>
                      <a:pt x="25" y="224"/>
                      <a:pt x="25" y="224"/>
                      <a:pt x="25" y="224"/>
                    </a:cubicBezTo>
                    <a:cubicBezTo>
                      <a:pt x="27" y="219"/>
                      <a:pt x="29" y="215"/>
                      <a:pt x="33" y="211"/>
                    </a:cubicBezTo>
                    <a:cubicBezTo>
                      <a:pt x="38" y="207"/>
                      <a:pt x="43" y="205"/>
                      <a:pt x="48" y="204"/>
                    </a:cubicBezTo>
                    <a:cubicBezTo>
                      <a:pt x="141" y="183"/>
                      <a:pt x="141" y="183"/>
                      <a:pt x="141" y="183"/>
                    </a:cubicBezTo>
                    <a:cubicBezTo>
                      <a:pt x="127" y="171"/>
                      <a:pt x="113" y="152"/>
                      <a:pt x="105" y="131"/>
                    </a:cubicBezTo>
                    <a:cubicBezTo>
                      <a:pt x="101" y="128"/>
                      <a:pt x="96" y="122"/>
                      <a:pt x="93" y="114"/>
                    </a:cubicBezTo>
                    <a:cubicBezTo>
                      <a:pt x="88" y="100"/>
                      <a:pt x="91" y="93"/>
                      <a:pt x="97" y="90"/>
                    </a:cubicBezTo>
                    <a:cubicBezTo>
                      <a:pt x="97" y="40"/>
                      <a:pt x="118" y="0"/>
                      <a:pt x="170" y="0"/>
                    </a:cubicBezTo>
                    <a:cubicBezTo>
                      <a:pt x="170" y="0"/>
                      <a:pt x="170" y="0"/>
                      <a:pt x="170" y="0"/>
                    </a:cubicBezTo>
                    <a:cubicBezTo>
                      <a:pt x="223" y="0"/>
                      <a:pt x="244" y="40"/>
                      <a:pt x="244" y="90"/>
                    </a:cubicBezTo>
                    <a:cubicBezTo>
                      <a:pt x="249" y="93"/>
                      <a:pt x="253" y="100"/>
                      <a:pt x="247" y="114"/>
                    </a:cubicBezTo>
                    <a:cubicBezTo>
                      <a:pt x="245" y="122"/>
                      <a:pt x="240" y="128"/>
                      <a:pt x="236" y="131"/>
                    </a:cubicBezTo>
                    <a:cubicBezTo>
                      <a:pt x="227" y="152"/>
                      <a:pt x="213" y="171"/>
                      <a:pt x="199" y="183"/>
                    </a:cubicBezTo>
                    <a:cubicBezTo>
                      <a:pt x="240" y="192"/>
                      <a:pt x="240" y="192"/>
                      <a:pt x="240" y="192"/>
                    </a:cubicBezTo>
                    <a:cubicBezTo>
                      <a:pt x="209" y="199"/>
                      <a:pt x="209" y="199"/>
                      <a:pt x="209" y="199"/>
                    </a:cubicBezTo>
                    <a:cubicBezTo>
                      <a:pt x="197" y="200"/>
                      <a:pt x="186" y="205"/>
                      <a:pt x="177" y="213"/>
                    </a:cubicBezTo>
                    <a:cubicBezTo>
                      <a:pt x="168" y="221"/>
                      <a:pt x="162" y="231"/>
                      <a:pt x="159" y="243"/>
                    </a:cubicBezTo>
                    <a:lnTo>
                      <a:pt x="128" y="380"/>
                    </a:lnTo>
                    <a:close/>
                    <a:moveTo>
                      <a:pt x="775" y="224"/>
                    </a:moveTo>
                    <a:cubicBezTo>
                      <a:pt x="773" y="219"/>
                      <a:pt x="771" y="215"/>
                      <a:pt x="767" y="211"/>
                    </a:cubicBezTo>
                    <a:cubicBezTo>
                      <a:pt x="762" y="207"/>
                      <a:pt x="757" y="205"/>
                      <a:pt x="752" y="204"/>
                    </a:cubicBezTo>
                    <a:cubicBezTo>
                      <a:pt x="659" y="183"/>
                      <a:pt x="659" y="183"/>
                      <a:pt x="659" y="183"/>
                    </a:cubicBezTo>
                    <a:cubicBezTo>
                      <a:pt x="673" y="171"/>
                      <a:pt x="687" y="152"/>
                      <a:pt x="695" y="131"/>
                    </a:cubicBezTo>
                    <a:cubicBezTo>
                      <a:pt x="699" y="128"/>
                      <a:pt x="704" y="121"/>
                      <a:pt x="707" y="114"/>
                    </a:cubicBezTo>
                    <a:cubicBezTo>
                      <a:pt x="712" y="100"/>
                      <a:pt x="709" y="93"/>
                      <a:pt x="703" y="90"/>
                    </a:cubicBezTo>
                    <a:cubicBezTo>
                      <a:pt x="703" y="40"/>
                      <a:pt x="682" y="0"/>
                      <a:pt x="630" y="0"/>
                    </a:cubicBezTo>
                    <a:cubicBezTo>
                      <a:pt x="630" y="0"/>
                      <a:pt x="630" y="0"/>
                      <a:pt x="630" y="0"/>
                    </a:cubicBezTo>
                    <a:cubicBezTo>
                      <a:pt x="577" y="0"/>
                      <a:pt x="556" y="40"/>
                      <a:pt x="556" y="90"/>
                    </a:cubicBezTo>
                    <a:cubicBezTo>
                      <a:pt x="551" y="93"/>
                      <a:pt x="547" y="100"/>
                      <a:pt x="553" y="114"/>
                    </a:cubicBezTo>
                    <a:cubicBezTo>
                      <a:pt x="555" y="121"/>
                      <a:pt x="560" y="128"/>
                      <a:pt x="564" y="131"/>
                    </a:cubicBezTo>
                    <a:cubicBezTo>
                      <a:pt x="573" y="152"/>
                      <a:pt x="587" y="171"/>
                      <a:pt x="601" y="183"/>
                    </a:cubicBezTo>
                    <a:cubicBezTo>
                      <a:pt x="560" y="192"/>
                      <a:pt x="560" y="192"/>
                      <a:pt x="560" y="192"/>
                    </a:cubicBezTo>
                    <a:cubicBezTo>
                      <a:pt x="591" y="199"/>
                      <a:pt x="591" y="199"/>
                      <a:pt x="591" y="199"/>
                    </a:cubicBezTo>
                    <a:cubicBezTo>
                      <a:pt x="603" y="200"/>
                      <a:pt x="614" y="205"/>
                      <a:pt x="623" y="213"/>
                    </a:cubicBezTo>
                    <a:cubicBezTo>
                      <a:pt x="632" y="221"/>
                      <a:pt x="638" y="231"/>
                      <a:pt x="641" y="243"/>
                    </a:cubicBezTo>
                    <a:cubicBezTo>
                      <a:pt x="672" y="380"/>
                      <a:pt x="672" y="380"/>
                      <a:pt x="672" y="380"/>
                    </a:cubicBezTo>
                    <a:cubicBezTo>
                      <a:pt x="710" y="375"/>
                      <a:pt x="740" y="365"/>
                      <a:pt x="752" y="352"/>
                    </a:cubicBezTo>
                    <a:cubicBezTo>
                      <a:pt x="800" y="336"/>
                      <a:pt x="800" y="336"/>
                      <a:pt x="800" y="336"/>
                    </a:cubicBezTo>
                    <a:lnTo>
                      <a:pt x="775" y="2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ysClr val="windowText" lastClr="000000">
                      <a:lumMod val="75000"/>
                      <a:lumOff val="25000"/>
                    </a:sysClr>
                  </a:solidFill>
                </a:endParaRPr>
              </a:p>
            </p:txBody>
          </p:sp>
        </p:grpSp>
        <p:sp>
          <p:nvSpPr>
            <p:cNvPr id="44" name="矩形 43"/>
            <p:cNvSpPr/>
            <p:nvPr/>
          </p:nvSpPr>
          <p:spPr>
            <a:xfrm>
              <a:off x="3864974" y="2666686"/>
              <a:ext cx="7425690" cy="1198880"/>
            </a:xfrm>
            <a:prstGeom prst="rect">
              <a:avLst/>
            </a:prstGeom>
          </p:spPr>
          <p:txBody>
            <a:bodyPr wrap="square">
              <a:spAutoFit/>
            </a:bodyPr>
            <a:lstStyle/>
            <a:p>
              <a:pPr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defRPr/>
              </a:pPr>
              <a:r>
                <a:rPr lang="zh-CN" altLang="en-US" sz="1600" b="1" noProof="0" dirty="0" smtClean="0">
                  <a:ln>
                    <a:noFill/>
                  </a:ln>
                  <a:solidFill>
                    <a:srgbClr val="FFC001"/>
                  </a:solidFill>
                  <a:effectLst/>
                  <a:uLnTx/>
                  <a:uFillTx/>
                  <a:latin typeface="微软雅黑" panose="020B0503020204020204" pitchFamily="34" charset="-122"/>
                  <a:ea typeface="微软雅黑" panose="020B0503020204020204" pitchFamily="34" charset="-122"/>
                  <a:sym typeface="+mn-ea"/>
                </a:rPr>
                <a:t>燃气事故特性：</a:t>
              </a:r>
              <a:r>
                <a:rPr lang="zh-CN" altLang="en-US" sz="1600"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普遍性；突发性：不可预见性；影响范围大：生产、输送、使用场所及周围；后果严重：人员伤亡、财产损失；即可形成主灾害、也可成为其他灾害的次生灾害（地震、山体滑坡、地层变化、洪水等）</a:t>
              </a:r>
              <a:endParaRPr kumimoji="1" lang="zh-CN" altLang="en-US" sz="1600"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endParaRPr>
            </a:p>
          </p:txBody>
        </p:sp>
        <p:sp>
          <p:nvSpPr>
            <p:cNvPr id="46" name="矩形 45"/>
            <p:cNvSpPr/>
            <p:nvPr/>
          </p:nvSpPr>
          <p:spPr>
            <a:xfrm>
              <a:off x="3078844" y="5233356"/>
              <a:ext cx="5485765" cy="829945"/>
            </a:xfrm>
            <a:prstGeom prst="rect">
              <a:avLst/>
            </a:prstGeom>
          </p:spPr>
          <p:txBody>
            <a:bodyPr wrap="square">
              <a:spAutoFit/>
            </a:bodyPr>
            <a:lstStyle/>
            <a:p>
              <a:pPr indent="0" fontAlgn="auto">
                <a:lnSpc>
                  <a:spcPct val="150000"/>
                </a:lnSpc>
                <a:buFont typeface="Arial" panose="020B0604020202020204" pitchFamily="34" charset="0"/>
                <a:buNone/>
              </a:pPr>
              <a:r>
                <a:rPr lang="zh-CN" altLang="en-US" sz="1600" b="1" dirty="0" smtClean="0">
                  <a:solidFill>
                    <a:srgbClr val="FFC001"/>
                  </a:solidFill>
                  <a:latin typeface="微软雅黑" panose="020B0503020204020204" pitchFamily="34" charset="-122"/>
                  <a:ea typeface="微软雅黑" panose="020B0503020204020204" pitchFamily="34" charset="-122"/>
                  <a:sym typeface="+mn-ea"/>
                </a:rPr>
                <a:t>燃气事故危害性：</a:t>
              </a:r>
              <a:r>
                <a:rPr lang="zh-CN" altLang="en-US" sz="16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燃气燃烧和爆炸在瞬间完成，难以施救，容易失控，造成重大财产损失和人员伤亡</a:t>
              </a:r>
              <a:endParaRPr kumimoji="1" lang="zh-CN" altLang="en-US" sz="16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grpSp>
      <p:cxnSp>
        <p:nvCxnSpPr>
          <p:cNvPr id="50" name="直接连接符 49"/>
          <p:cNvCxnSpPr/>
          <p:nvPr/>
        </p:nvCxnSpPr>
        <p:spPr>
          <a:xfrm>
            <a:off x="4211813" y="1699683"/>
            <a:ext cx="7244010" cy="0"/>
          </a:xfrm>
          <a:prstGeom prst="line">
            <a:avLst/>
          </a:prstGeom>
          <a:ln>
            <a:solidFill>
              <a:sysClr val="windowText" lastClr="000000"/>
            </a:solidFill>
          </a:ln>
        </p:spPr>
        <p:style>
          <a:lnRef idx="1">
            <a:sysClr val="windowText" lastClr="000000"/>
          </a:lnRef>
          <a:fillRef idx="0">
            <a:sysClr val="windowText" lastClr="000000"/>
          </a:fillRef>
          <a:effectRef idx="0">
            <a:sysClr val="windowText" lastClr="000000"/>
          </a:effectRef>
          <a:fontRef idx="minor">
            <a:sysClr val="windowText" lastClr="000000"/>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3A3A3A"/>
                </a:solidFill>
                <a:latin typeface="微软雅黑" panose="020B0503020204020204" pitchFamily="34" charset="-122"/>
                <a:ea typeface="微软雅黑" panose="020B0503020204020204" pitchFamily="34" charset="-122"/>
              </a:rPr>
              <a:t>燃气</a:t>
            </a:r>
            <a:r>
              <a:rPr lang="zh-CN" altLang="en-US" sz="2800" b="1" dirty="0">
                <a:solidFill>
                  <a:srgbClr val="FFC001"/>
                </a:solidFill>
                <a:latin typeface="微软雅黑" panose="020B0503020204020204" pitchFamily="34" charset="-122"/>
                <a:ea typeface="微软雅黑" panose="020B0503020204020204" pitchFamily="34" charset="-122"/>
              </a:rPr>
              <a:t>危险性</a:t>
            </a:r>
            <a:r>
              <a:rPr lang="zh-CN" altLang="en-US" sz="2800" b="1" dirty="0">
                <a:solidFill>
                  <a:srgbClr val="3A3A3A"/>
                </a:solidFill>
                <a:latin typeface="微软雅黑" panose="020B0503020204020204" pitchFamily="34" charset="-122"/>
                <a:ea typeface="微软雅黑" panose="020B0503020204020204" pitchFamily="34" charset="-122"/>
              </a:rPr>
              <a:t>概述</a:t>
            </a:r>
          </a:p>
        </p:txBody>
      </p:sp>
      <p:grpSp>
        <p:nvGrpSpPr>
          <p:cNvPr id="3" name="组合 2"/>
          <p:cNvGrpSpPr/>
          <p:nvPr/>
        </p:nvGrpSpPr>
        <p:grpSpPr>
          <a:xfrm>
            <a:off x="743366" y="1366012"/>
            <a:ext cx="7115810" cy="1614512"/>
            <a:chOff x="578451" y="1131995"/>
            <a:chExt cx="7148478" cy="1621924"/>
          </a:xfrm>
        </p:grpSpPr>
        <p:sp>
          <p:nvSpPr>
            <p:cNvPr id="45" name="Freeform 6"/>
            <p:cNvSpPr/>
            <p:nvPr/>
          </p:nvSpPr>
          <p:spPr bwMode="auto">
            <a:xfrm>
              <a:off x="578451" y="1295302"/>
              <a:ext cx="1584176" cy="1458617"/>
            </a:xfrm>
            <a:custGeom>
              <a:avLst/>
              <a:gdLst>
                <a:gd name="T0" fmla="*/ 593 w 593"/>
                <a:gd name="T1" fmla="*/ 248 h 546"/>
                <a:gd name="T2" fmla="*/ 295 w 593"/>
                <a:gd name="T3" fmla="*/ 546 h 546"/>
                <a:gd name="T4" fmla="*/ 0 w 593"/>
                <a:gd name="T5" fmla="*/ 248 h 546"/>
                <a:gd name="T6" fmla="*/ 0 w 593"/>
                <a:gd name="T7" fmla="*/ 0 h 546"/>
                <a:gd name="T8" fmla="*/ 295 w 593"/>
                <a:gd name="T9" fmla="*/ 298 h 546"/>
                <a:gd name="T10" fmla="*/ 593 w 593"/>
                <a:gd name="T11" fmla="*/ 0 h 546"/>
                <a:gd name="T12" fmla="*/ 593 w 593"/>
                <a:gd name="T13" fmla="*/ 248 h 546"/>
              </a:gdLst>
              <a:ahLst/>
              <a:cxnLst>
                <a:cxn ang="0">
                  <a:pos x="T0" y="T1"/>
                </a:cxn>
                <a:cxn ang="0">
                  <a:pos x="T2" y="T3"/>
                </a:cxn>
                <a:cxn ang="0">
                  <a:pos x="T4" y="T5"/>
                </a:cxn>
                <a:cxn ang="0">
                  <a:pos x="T6" y="T7"/>
                </a:cxn>
                <a:cxn ang="0">
                  <a:pos x="T8" y="T9"/>
                </a:cxn>
                <a:cxn ang="0">
                  <a:pos x="T10" y="T11"/>
                </a:cxn>
                <a:cxn ang="0">
                  <a:pos x="T12" y="T13"/>
                </a:cxn>
              </a:cxnLst>
              <a:rect l="0" t="0" r="r" b="b"/>
              <a:pathLst>
                <a:path w="593" h="546">
                  <a:moveTo>
                    <a:pt x="593" y="248"/>
                  </a:moveTo>
                  <a:lnTo>
                    <a:pt x="295" y="546"/>
                  </a:lnTo>
                  <a:lnTo>
                    <a:pt x="0" y="248"/>
                  </a:lnTo>
                  <a:lnTo>
                    <a:pt x="0" y="0"/>
                  </a:lnTo>
                  <a:lnTo>
                    <a:pt x="295" y="298"/>
                  </a:lnTo>
                  <a:lnTo>
                    <a:pt x="593" y="0"/>
                  </a:lnTo>
                  <a:lnTo>
                    <a:pt x="593" y="248"/>
                  </a:lnTo>
                  <a:close/>
                </a:path>
              </a:pathLst>
            </a:custGeom>
            <a:solidFill>
              <a:srgbClr val="FFC001"/>
            </a:solidFill>
            <a:ln w="25400">
              <a:noFill/>
            </a:ln>
            <a:effectLst/>
          </p:spPr>
          <p:style>
            <a:lnRef idx="2">
              <a:srgbClr val="4472C4">
                <a:shade val="50000"/>
              </a:srgbClr>
            </a:lnRef>
            <a:fillRef idx="1">
              <a:srgbClr val="4472C4"/>
            </a:fillRef>
            <a:effectRef idx="0">
              <a:srgbClr val="4472C4"/>
            </a:effectRef>
            <a:fontRef idx="minor">
              <a:sysClr val="window" lastClr="FFFFFF"/>
            </a:fontRef>
          </p:style>
          <p:txBody>
            <a:bodyPr rot="0" spcFirstLastPara="0" vertOverflow="overflow" horzOverflow="overflow" vert="horz" wrap="square" lIns="91020" tIns="45509" rIns="91020" bIns="45509"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790" b="0" i="0" u="none" strike="noStrike" kern="1200" cap="none" spc="0" normalizeH="0" baseline="0" noProof="0">
                <a:ln>
                  <a:noFill/>
                </a:ln>
                <a:solidFill>
                  <a:srgbClr val="FEFABC"/>
                </a:solidFill>
                <a:effectLst/>
                <a:uLnTx/>
                <a:uFillTx/>
                <a:latin typeface="Bebas" pitchFamily="2" charset="0"/>
                <a:ea typeface="微软雅黑" panose="020B0503020204020204" pitchFamily="34" charset="-122"/>
                <a:cs typeface="+mn-cs"/>
                <a:sym typeface="Bebas" pitchFamily="2" charset="0"/>
              </a:endParaRPr>
            </a:p>
          </p:txBody>
        </p:sp>
        <p:sp>
          <p:nvSpPr>
            <p:cNvPr id="49" name="Freeform 20"/>
            <p:cNvSpPr/>
            <p:nvPr/>
          </p:nvSpPr>
          <p:spPr bwMode="auto">
            <a:xfrm>
              <a:off x="1159442" y="1295302"/>
              <a:ext cx="422194" cy="495300"/>
            </a:xfrm>
            <a:custGeom>
              <a:avLst/>
              <a:gdLst/>
              <a:ahLst/>
              <a:cxnLst/>
              <a:rect l="l" t="t" r="r" b="b"/>
              <a:pathLst>
                <a:path w="422194" h="495300">
                  <a:moveTo>
                    <a:pt x="221309" y="211137"/>
                  </a:moveTo>
                  <a:cubicBezTo>
                    <a:pt x="228811" y="211137"/>
                    <a:pt x="236313" y="218615"/>
                    <a:pt x="236313" y="226093"/>
                  </a:cubicBezTo>
                  <a:cubicBezTo>
                    <a:pt x="236313" y="229832"/>
                    <a:pt x="236313" y="233571"/>
                    <a:pt x="232562" y="237310"/>
                  </a:cubicBezTo>
                  <a:cubicBezTo>
                    <a:pt x="232562" y="237310"/>
                    <a:pt x="232562" y="237310"/>
                    <a:pt x="243815" y="349480"/>
                  </a:cubicBezTo>
                  <a:cubicBezTo>
                    <a:pt x="243815" y="349480"/>
                    <a:pt x="243815" y="349480"/>
                    <a:pt x="221309" y="409304"/>
                  </a:cubicBezTo>
                  <a:cubicBezTo>
                    <a:pt x="221309" y="409304"/>
                    <a:pt x="221309" y="409304"/>
                    <a:pt x="262570" y="304612"/>
                  </a:cubicBezTo>
                  <a:cubicBezTo>
                    <a:pt x="262570" y="304612"/>
                    <a:pt x="262570" y="304612"/>
                    <a:pt x="300080" y="214876"/>
                  </a:cubicBezTo>
                  <a:cubicBezTo>
                    <a:pt x="300080" y="214876"/>
                    <a:pt x="300080" y="214876"/>
                    <a:pt x="333838" y="214876"/>
                  </a:cubicBezTo>
                  <a:cubicBezTo>
                    <a:pt x="352593" y="218615"/>
                    <a:pt x="390103" y="226093"/>
                    <a:pt x="408858" y="270961"/>
                  </a:cubicBezTo>
                  <a:cubicBezTo>
                    <a:pt x="423862" y="297134"/>
                    <a:pt x="423862" y="409304"/>
                    <a:pt x="420111" y="495300"/>
                  </a:cubicBezTo>
                  <a:cubicBezTo>
                    <a:pt x="420111" y="495300"/>
                    <a:pt x="420111" y="495300"/>
                    <a:pt x="352593" y="495300"/>
                  </a:cubicBezTo>
                  <a:cubicBezTo>
                    <a:pt x="352593" y="495300"/>
                    <a:pt x="352593" y="495300"/>
                    <a:pt x="348842" y="330785"/>
                  </a:cubicBezTo>
                  <a:cubicBezTo>
                    <a:pt x="348842" y="330785"/>
                    <a:pt x="348842" y="329850"/>
                    <a:pt x="347436" y="329383"/>
                  </a:cubicBezTo>
                  <a:lnTo>
                    <a:pt x="337589" y="330785"/>
                  </a:lnTo>
                  <a:lnTo>
                    <a:pt x="333838" y="327046"/>
                  </a:lnTo>
                  <a:cubicBezTo>
                    <a:pt x="333838" y="327046"/>
                    <a:pt x="333838" y="327046"/>
                    <a:pt x="337589" y="495300"/>
                  </a:cubicBezTo>
                  <a:cubicBezTo>
                    <a:pt x="337589" y="495300"/>
                    <a:pt x="337589" y="495300"/>
                    <a:pt x="213807" y="495300"/>
                  </a:cubicBezTo>
                  <a:cubicBezTo>
                    <a:pt x="213807" y="495300"/>
                    <a:pt x="213807" y="495300"/>
                    <a:pt x="86273" y="495300"/>
                  </a:cubicBezTo>
                  <a:cubicBezTo>
                    <a:pt x="86273" y="495300"/>
                    <a:pt x="86273" y="495300"/>
                    <a:pt x="86273" y="330785"/>
                  </a:cubicBezTo>
                  <a:cubicBezTo>
                    <a:pt x="75050" y="327056"/>
                    <a:pt x="75020" y="330765"/>
                    <a:pt x="75020" y="330785"/>
                  </a:cubicBezTo>
                  <a:cubicBezTo>
                    <a:pt x="75020" y="330785"/>
                    <a:pt x="75020" y="330785"/>
                    <a:pt x="71269" y="495300"/>
                  </a:cubicBezTo>
                  <a:cubicBezTo>
                    <a:pt x="71269" y="495300"/>
                    <a:pt x="71269" y="495300"/>
                    <a:pt x="0" y="495300"/>
                  </a:cubicBezTo>
                  <a:cubicBezTo>
                    <a:pt x="0" y="409304"/>
                    <a:pt x="0" y="297134"/>
                    <a:pt x="11253" y="270961"/>
                  </a:cubicBezTo>
                  <a:cubicBezTo>
                    <a:pt x="22506" y="233571"/>
                    <a:pt x="56265" y="218615"/>
                    <a:pt x="86273" y="214876"/>
                  </a:cubicBezTo>
                  <a:cubicBezTo>
                    <a:pt x="86273" y="214876"/>
                    <a:pt x="86273" y="214876"/>
                    <a:pt x="142538" y="214876"/>
                  </a:cubicBezTo>
                  <a:cubicBezTo>
                    <a:pt x="142538" y="214876"/>
                    <a:pt x="142538" y="214876"/>
                    <a:pt x="180048" y="300873"/>
                  </a:cubicBezTo>
                  <a:cubicBezTo>
                    <a:pt x="180048" y="300873"/>
                    <a:pt x="180048" y="300873"/>
                    <a:pt x="195052" y="345741"/>
                  </a:cubicBezTo>
                  <a:cubicBezTo>
                    <a:pt x="195052" y="345741"/>
                    <a:pt x="195052" y="345741"/>
                    <a:pt x="206305" y="237310"/>
                  </a:cubicBezTo>
                  <a:cubicBezTo>
                    <a:pt x="206305" y="233571"/>
                    <a:pt x="202554" y="229832"/>
                    <a:pt x="202554" y="226093"/>
                  </a:cubicBezTo>
                  <a:cubicBezTo>
                    <a:pt x="202554" y="222354"/>
                    <a:pt x="206305" y="214876"/>
                    <a:pt x="213807" y="214876"/>
                  </a:cubicBezTo>
                  <a:cubicBezTo>
                    <a:pt x="213807" y="211137"/>
                    <a:pt x="217558" y="211137"/>
                    <a:pt x="221309" y="211137"/>
                  </a:cubicBezTo>
                  <a:close/>
                  <a:moveTo>
                    <a:pt x="213438" y="0"/>
                  </a:moveTo>
                  <a:lnTo>
                    <a:pt x="220954" y="0"/>
                  </a:lnTo>
                  <a:cubicBezTo>
                    <a:pt x="269810" y="0"/>
                    <a:pt x="311150" y="41474"/>
                    <a:pt x="311150" y="90488"/>
                  </a:cubicBezTo>
                  <a:cubicBezTo>
                    <a:pt x="311150" y="139502"/>
                    <a:pt x="269810" y="180975"/>
                    <a:pt x="220954" y="180975"/>
                  </a:cubicBezTo>
                  <a:cubicBezTo>
                    <a:pt x="217196" y="180975"/>
                    <a:pt x="213438" y="180975"/>
                    <a:pt x="213438" y="177205"/>
                  </a:cubicBezTo>
                  <a:cubicBezTo>
                    <a:pt x="164582" y="173435"/>
                    <a:pt x="127000" y="135731"/>
                    <a:pt x="127000" y="90488"/>
                  </a:cubicBezTo>
                  <a:cubicBezTo>
                    <a:pt x="127000" y="41474"/>
                    <a:pt x="164582" y="3771"/>
                    <a:pt x="213438" y="0"/>
                  </a:cubicBezTo>
                  <a:close/>
                </a:path>
              </a:pathLst>
            </a:custGeom>
            <a:solidFill>
              <a:srgbClr val="FFC001"/>
            </a:solidFill>
            <a:ln>
              <a:no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95" b="0" i="0" u="none" strike="noStrike" kern="1200" cap="none" spc="0" normalizeH="0" baseline="0" noProof="0">
                <a:ln>
                  <a:noFill/>
                </a:ln>
                <a:solidFill>
                  <a:prstClr val="white"/>
                </a:solidFill>
                <a:effectLst/>
                <a:uLnTx/>
                <a:uFillTx/>
                <a:latin typeface="Bebas" pitchFamily="2" charset="0"/>
                <a:ea typeface="微软雅黑" panose="020B0503020204020204" pitchFamily="34" charset="-122"/>
                <a:cs typeface="+mn-cs"/>
                <a:sym typeface="Bebas" pitchFamily="2" charset="0"/>
              </a:endParaRPr>
            </a:p>
          </p:txBody>
        </p:sp>
        <p:cxnSp>
          <p:nvCxnSpPr>
            <p:cNvPr id="51" name="直接箭头连接符 50"/>
            <p:cNvCxnSpPr>
              <a:stCxn id="45" idx="1"/>
            </p:cNvCxnSpPr>
            <p:nvPr/>
          </p:nvCxnSpPr>
          <p:spPr>
            <a:xfrm>
              <a:off x="1366532" y="2753919"/>
              <a:ext cx="6052679" cy="0"/>
            </a:xfrm>
            <a:prstGeom prst="straightConnector1">
              <a:avLst/>
            </a:prstGeom>
            <a:ln>
              <a:solidFill>
                <a:sysClr val="window" lastClr="FFFFFF">
                  <a:lumMod val="50000"/>
                </a:sysClr>
              </a:solidFill>
              <a:headEnd type="oval" w="med" len="med"/>
              <a:tailEnd type="triangle" w="med" len="med"/>
            </a:ln>
          </p:spPr>
          <p:style>
            <a:lnRef idx="1">
              <a:srgbClr val="4472C4"/>
            </a:lnRef>
            <a:fillRef idx="0">
              <a:srgbClr val="4472C4"/>
            </a:fillRef>
            <a:effectRef idx="0">
              <a:srgbClr val="4472C4"/>
            </a:effectRef>
            <a:fontRef idx="minor">
              <a:sysClr val="windowText" lastClr="000000"/>
            </a:fontRef>
          </p:style>
        </p:cxnSp>
        <p:sp>
          <p:nvSpPr>
            <p:cNvPr id="4" name="矩形 3"/>
            <p:cNvSpPr/>
            <p:nvPr/>
          </p:nvSpPr>
          <p:spPr>
            <a:xfrm>
              <a:off x="2743535" y="1131995"/>
              <a:ext cx="4983394" cy="1575651"/>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en-US" sz="1600" b="1" dirty="0">
                  <a:solidFill>
                    <a:srgbClr val="FFC001"/>
                  </a:solidFill>
                  <a:latin typeface="微软雅黑" panose="020B0503020204020204" pitchFamily="34" charset="-122"/>
                  <a:ea typeface="微软雅黑" panose="020B0503020204020204" pitchFamily="34" charset="-122"/>
                  <a:sym typeface="+mn-ea"/>
                </a:rPr>
                <a:t>事故经过：</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协勤人员在回兴镇兴科一路巡逻时，发现</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小精点发廊”门市附近有较浓的天然气异味，在隔壁经营夜宵店的王祥金，就去敲门告知该户可能有天然气泄漏，当该门市人员</a:t>
              </a:r>
              <a:r>
                <a:rPr lang="zh-CN" altLang="en-US" sz="1600" b="1" dirty="0">
                  <a:solidFill>
                    <a:srgbClr val="FFC001"/>
                  </a:solidFill>
                  <a:latin typeface="微软雅黑" panose="020B0503020204020204" pitchFamily="34" charset="-122"/>
                  <a:ea typeface="微软雅黑" panose="020B0503020204020204" pitchFamily="34" charset="-122"/>
                  <a:sym typeface="+mn-ea"/>
                </a:rPr>
                <a:t>开灯时</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随即发生爆</a:t>
              </a:r>
              <a:endParaRPr kumimoji="0" lang="zh-CN" altLang="en-US" sz="1600" b="1" i="0"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endParaRPr>
            </a:p>
          </p:txBody>
        </p:sp>
      </p:grpSp>
      <p:grpSp>
        <p:nvGrpSpPr>
          <p:cNvPr id="9" name="组合 8"/>
          <p:cNvGrpSpPr/>
          <p:nvPr/>
        </p:nvGrpSpPr>
        <p:grpSpPr>
          <a:xfrm>
            <a:off x="743366" y="3162272"/>
            <a:ext cx="6809498" cy="1568450"/>
            <a:chOff x="578451" y="2936501"/>
            <a:chExt cx="6840760" cy="1575650"/>
          </a:xfrm>
        </p:grpSpPr>
        <p:sp>
          <p:nvSpPr>
            <p:cNvPr id="46" name="Freeform 7"/>
            <p:cNvSpPr/>
            <p:nvPr/>
          </p:nvSpPr>
          <p:spPr bwMode="auto">
            <a:xfrm>
              <a:off x="578451" y="3015601"/>
              <a:ext cx="1584176" cy="1455946"/>
            </a:xfrm>
            <a:custGeom>
              <a:avLst/>
              <a:gdLst>
                <a:gd name="T0" fmla="*/ 593 w 593"/>
                <a:gd name="T1" fmla="*/ 248 h 545"/>
                <a:gd name="T2" fmla="*/ 295 w 593"/>
                <a:gd name="T3" fmla="*/ 545 h 545"/>
                <a:gd name="T4" fmla="*/ 0 w 593"/>
                <a:gd name="T5" fmla="*/ 248 h 545"/>
                <a:gd name="T6" fmla="*/ 0 w 593"/>
                <a:gd name="T7" fmla="*/ 0 h 545"/>
                <a:gd name="T8" fmla="*/ 295 w 593"/>
                <a:gd name="T9" fmla="*/ 297 h 545"/>
                <a:gd name="T10" fmla="*/ 593 w 593"/>
                <a:gd name="T11" fmla="*/ 0 h 545"/>
                <a:gd name="T12" fmla="*/ 593 w 593"/>
                <a:gd name="T13" fmla="*/ 248 h 545"/>
              </a:gdLst>
              <a:ahLst/>
              <a:cxnLst>
                <a:cxn ang="0">
                  <a:pos x="T0" y="T1"/>
                </a:cxn>
                <a:cxn ang="0">
                  <a:pos x="T2" y="T3"/>
                </a:cxn>
                <a:cxn ang="0">
                  <a:pos x="T4" y="T5"/>
                </a:cxn>
                <a:cxn ang="0">
                  <a:pos x="T6" y="T7"/>
                </a:cxn>
                <a:cxn ang="0">
                  <a:pos x="T8" y="T9"/>
                </a:cxn>
                <a:cxn ang="0">
                  <a:pos x="T10" y="T11"/>
                </a:cxn>
                <a:cxn ang="0">
                  <a:pos x="T12" y="T13"/>
                </a:cxn>
              </a:cxnLst>
              <a:rect l="0" t="0" r="r" b="b"/>
              <a:pathLst>
                <a:path w="593" h="545">
                  <a:moveTo>
                    <a:pt x="593" y="248"/>
                  </a:moveTo>
                  <a:lnTo>
                    <a:pt x="295" y="545"/>
                  </a:lnTo>
                  <a:lnTo>
                    <a:pt x="0" y="248"/>
                  </a:lnTo>
                  <a:lnTo>
                    <a:pt x="0" y="0"/>
                  </a:lnTo>
                  <a:lnTo>
                    <a:pt x="295" y="297"/>
                  </a:lnTo>
                  <a:lnTo>
                    <a:pt x="593" y="0"/>
                  </a:lnTo>
                  <a:lnTo>
                    <a:pt x="593" y="248"/>
                  </a:lnTo>
                  <a:close/>
                </a:path>
              </a:pathLst>
            </a:custGeom>
            <a:solidFill>
              <a:schemeClr val="tx1">
                <a:lumMod val="50000"/>
                <a:lumOff val="50000"/>
              </a:schemeClr>
            </a:solidFill>
            <a:ln w="25400">
              <a:noFill/>
            </a:ln>
            <a:effectLst/>
          </p:spPr>
          <p:style>
            <a:lnRef idx="2">
              <a:srgbClr val="4472C4">
                <a:shade val="50000"/>
              </a:srgbClr>
            </a:lnRef>
            <a:fillRef idx="1">
              <a:srgbClr val="4472C4"/>
            </a:fillRef>
            <a:effectRef idx="0">
              <a:srgbClr val="4472C4"/>
            </a:effectRef>
            <a:fontRef idx="minor">
              <a:sysClr val="window" lastClr="FFFFFF"/>
            </a:fontRef>
          </p:style>
          <p:txBody>
            <a:bodyPr rot="0" spcFirstLastPara="0" vertOverflow="overflow" horzOverflow="overflow" vert="horz" wrap="square" lIns="91020" tIns="45509" rIns="91020" bIns="45509"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790" b="0" i="0" u="none" strike="noStrike" kern="1200" cap="none" spc="0" normalizeH="0" baseline="0" noProof="0">
                <a:ln>
                  <a:noFill/>
                </a:ln>
                <a:solidFill>
                  <a:srgbClr val="FEFABC"/>
                </a:solidFill>
                <a:effectLst/>
                <a:uLnTx/>
                <a:uFillTx/>
                <a:latin typeface="Bebas" pitchFamily="2" charset="0"/>
                <a:ea typeface="微软雅黑" panose="020B0503020204020204" pitchFamily="34" charset="-122"/>
                <a:cs typeface="+mn-cs"/>
                <a:sym typeface="Bebas" pitchFamily="2" charset="0"/>
              </a:endParaRPr>
            </a:p>
          </p:txBody>
        </p:sp>
        <p:sp>
          <p:nvSpPr>
            <p:cNvPr id="48" name="Freeform 13"/>
            <p:cNvSpPr/>
            <p:nvPr/>
          </p:nvSpPr>
          <p:spPr bwMode="auto">
            <a:xfrm>
              <a:off x="1077659" y="3054970"/>
              <a:ext cx="585762" cy="368946"/>
            </a:xfrm>
            <a:custGeom>
              <a:avLst/>
              <a:gdLst/>
              <a:ahLst/>
              <a:cxnLst/>
              <a:rect l="l" t="t" r="r" b="b"/>
              <a:pathLst>
                <a:path w="686185" h="432198">
                  <a:moveTo>
                    <a:pt x="101600" y="338535"/>
                  </a:moveTo>
                  <a:lnTo>
                    <a:pt x="101600" y="432198"/>
                  </a:lnTo>
                  <a:lnTo>
                    <a:pt x="30163" y="432198"/>
                  </a:lnTo>
                  <a:lnTo>
                    <a:pt x="30163" y="402036"/>
                  </a:lnTo>
                  <a:close/>
                  <a:moveTo>
                    <a:pt x="206375" y="236935"/>
                  </a:moveTo>
                  <a:lnTo>
                    <a:pt x="206375" y="432198"/>
                  </a:lnTo>
                  <a:lnTo>
                    <a:pt x="134938" y="432198"/>
                  </a:lnTo>
                  <a:lnTo>
                    <a:pt x="134938" y="305198"/>
                  </a:lnTo>
                  <a:close/>
                  <a:moveTo>
                    <a:pt x="520700" y="187723"/>
                  </a:moveTo>
                  <a:lnTo>
                    <a:pt x="520700" y="432198"/>
                  </a:lnTo>
                  <a:lnTo>
                    <a:pt x="446088" y="432198"/>
                  </a:lnTo>
                  <a:lnTo>
                    <a:pt x="446088" y="255986"/>
                  </a:lnTo>
                  <a:close/>
                  <a:moveTo>
                    <a:pt x="341313" y="176610"/>
                  </a:moveTo>
                  <a:lnTo>
                    <a:pt x="363538" y="198835"/>
                  </a:lnTo>
                  <a:lnTo>
                    <a:pt x="415925" y="255985"/>
                  </a:lnTo>
                  <a:lnTo>
                    <a:pt x="415925" y="432198"/>
                  </a:lnTo>
                  <a:lnTo>
                    <a:pt x="363538" y="432198"/>
                  </a:lnTo>
                  <a:lnTo>
                    <a:pt x="341313" y="432198"/>
                  </a:lnTo>
                  <a:close/>
                  <a:moveTo>
                    <a:pt x="311150" y="140098"/>
                  </a:moveTo>
                  <a:lnTo>
                    <a:pt x="311150" y="143273"/>
                  </a:lnTo>
                  <a:lnTo>
                    <a:pt x="311150" y="432198"/>
                  </a:lnTo>
                  <a:lnTo>
                    <a:pt x="239713" y="432198"/>
                  </a:lnTo>
                  <a:lnTo>
                    <a:pt x="239713" y="206773"/>
                  </a:lnTo>
                  <a:close/>
                  <a:moveTo>
                    <a:pt x="625475" y="90885"/>
                  </a:moveTo>
                  <a:lnTo>
                    <a:pt x="625475" y="432198"/>
                  </a:lnTo>
                  <a:lnTo>
                    <a:pt x="550863" y="432198"/>
                  </a:lnTo>
                  <a:lnTo>
                    <a:pt x="550863" y="157560"/>
                  </a:lnTo>
                  <a:close/>
                  <a:moveTo>
                    <a:pt x="666509" y="976"/>
                  </a:moveTo>
                  <a:cubicBezTo>
                    <a:pt x="681486" y="-2777"/>
                    <a:pt x="688975" y="4730"/>
                    <a:pt x="685231" y="15991"/>
                  </a:cubicBezTo>
                  <a:cubicBezTo>
                    <a:pt x="681486" y="31005"/>
                    <a:pt x="677742" y="49774"/>
                    <a:pt x="673998" y="61034"/>
                  </a:cubicBezTo>
                  <a:lnTo>
                    <a:pt x="670253" y="64788"/>
                  </a:lnTo>
                  <a:cubicBezTo>
                    <a:pt x="666509" y="76049"/>
                    <a:pt x="659020" y="79803"/>
                    <a:pt x="651531" y="68542"/>
                  </a:cubicBezTo>
                  <a:cubicBezTo>
                    <a:pt x="644042" y="64788"/>
                    <a:pt x="640298" y="61034"/>
                    <a:pt x="640298" y="57281"/>
                  </a:cubicBezTo>
                  <a:cubicBezTo>
                    <a:pt x="640287" y="57291"/>
                    <a:pt x="638821" y="58656"/>
                    <a:pt x="430610" y="252470"/>
                  </a:cubicBezTo>
                  <a:cubicBezTo>
                    <a:pt x="430599" y="252458"/>
                    <a:pt x="429766" y="251578"/>
                    <a:pt x="363210" y="181151"/>
                  </a:cubicBezTo>
                  <a:cubicBezTo>
                    <a:pt x="363202" y="181142"/>
                    <a:pt x="362552" y="180444"/>
                    <a:pt x="310787" y="124846"/>
                  </a:cubicBezTo>
                  <a:cubicBezTo>
                    <a:pt x="310773" y="124860"/>
                    <a:pt x="308720" y="126761"/>
                    <a:pt x="14977" y="398861"/>
                  </a:cubicBezTo>
                  <a:cubicBezTo>
                    <a:pt x="14973" y="398858"/>
                    <a:pt x="14886" y="398792"/>
                    <a:pt x="13105" y="397454"/>
                  </a:cubicBezTo>
                  <a:lnTo>
                    <a:pt x="0" y="387600"/>
                  </a:lnTo>
                  <a:cubicBezTo>
                    <a:pt x="15" y="387586"/>
                    <a:pt x="2181" y="385572"/>
                    <a:pt x="310787" y="98571"/>
                  </a:cubicBezTo>
                  <a:cubicBezTo>
                    <a:pt x="310796" y="98580"/>
                    <a:pt x="311449" y="99281"/>
                    <a:pt x="363210" y="154875"/>
                  </a:cubicBezTo>
                  <a:cubicBezTo>
                    <a:pt x="363221" y="154887"/>
                    <a:pt x="364066" y="155781"/>
                    <a:pt x="430610" y="226194"/>
                  </a:cubicBezTo>
                  <a:cubicBezTo>
                    <a:pt x="430620" y="226185"/>
                    <a:pt x="432012" y="224897"/>
                    <a:pt x="625320" y="46020"/>
                  </a:cubicBezTo>
                  <a:cubicBezTo>
                    <a:pt x="621576" y="42266"/>
                    <a:pt x="621576" y="38513"/>
                    <a:pt x="617831" y="34759"/>
                  </a:cubicBezTo>
                  <a:lnTo>
                    <a:pt x="614087" y="31005"/>
                  </a:lnTo>
                  <a:cubicBezTo>
                    <a:pt x="606598" y="23498"/>
                    <a:pt x="610342" y="15991"/>
                    <a:pt x="621576" y="12237"/>
                  </a:cubicBezTo>
                  <a:cubicBezTo>
                    <a:pt x="636553" y="8484"/>
                    <a:pt x="655275" y="4730"/>
                    <a:pt x="666509" y="976"/>
                  </a:cubicBezTo>
                  <a:close/>
                </a:path>
              </a:pathLst>
            </a:custGeom>
            <a:solidFill>
              <a:schemeClr val="tx1">
                <a:lumMod val="50000"/>
                <a:lumOff val="50000"/>
              </a:schemeClr>
            </a:solidFill>
            <a:ln>
              <a:no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95" b="0" i="0" u="none" strike="noStrike" kern="1200" cap="none" spc="0" normalizeH="0" baseline="0" noProof="0">
                <a:ln>
                  <a:noFill/>
                </a:ln>
                <a:solidFill>
                  <a:prstClr val="white"/>
                </a:solidFill>
                <a:effectLst/>
                <a:uLnTx/>
                <a:uFillTx/>
                <a:latin typeface="Bebas" pitchFamily="2" charset="0"/>
                <a:ea typeface="微软雅黑" panose="020B0503020204020204" pitchFamily="34" charset="-122"/>
                <a:cs typeface="+mn-cs"/>
                <a:sym typeface="Bebas" pitchFamily="2" charset="0"/>
              </a:endParaRPr>
            </a:p>
          </p:txBody>
        </p:sp>
        <p:cxnSp>
          <p:nvCxnSpPr>
            <p:cNvPr id="52" name="直接箭头连接符 51"/>
            <p:cNvCxnSpPr>
              <a:stCxn id="46" idx="1"/>
            </p:cNvCxnSpPr>
            <p:nvPr/>
          </p:nvCxnSpPr>
          <p:spPr>
            <a:xfrm>
              <a:off x="1366532" y="4471547"/>
              <a:ext cx="6052679" cy="0"/>
            </a:xfrm>
            <a:prstGeom prst="straightConnector1">
              <a:avLst/>
            </a:prstGeom>
            <a:ln>
              <a:solidFill>
                <a:sysClr val="window" lastClr="FFFFFF">
                  <a:lumMod val="50000"/>
                </a:sysClr>
              </a:solidFill>
              <a:headEnd type="oval" w="med" len="med"/>
              <a:tailEnd type="triangle" w="med" len="med"/>
            </a:ln>
          </p:spPr>
          <p:style>
            <a:lnRef idx="1">
              <a:srgbClr val="4472C4"/>
            </a:lnRef>
            <a:fillRef idx="0">
              <a:srgbClr val="4472C4"/>
            </a:fillRef>
            <a:effectRef idx="0">
              <a:srgbClr val="4472C4"/>
            </a:effectRef>
            <a:fontRef idx="minor">
              <a:sysClr val="windowText" lastClr="000000"/>
            </a:fontRef>
          </p:style>
        </p:cxnSp>
        <p:sp>
          <p:nvSpPr>
            <p:cNvPr id="8" name="矩形 7"/>
            <p:cNvSpPr/>
            <p:nvPr/>
          </p:nvSpPr>
          <p:spPr>
            <a:xfrm>
              <a:off x="2743535" y="2936501"/>
              <a:ext cx="4674643" cy="1575650"/>
            </a:xfrm>
            <a:prstGeom prst="rect">
              <a:avLst/>
            </a:prstGeom>
          </p:spPr>
          <p:txBody>
            <a:bodyPr wrap="square">
              <a:spAutoFit/>
            </a:bodyPr>
            <a:lstStyle/>
            <a:p>
              <a:pPr fontAlgn="auto">
                <a:lnSpc>
                  <a:spcPct val="150000"/>
                </a:lnSpc>
                <a:buNone/>
              </a:pPr>
              <a:r>
                <a:rPr lang="zh-CN" altLang="en-US" sz="1600" b="1" dirty="0">
                  <a:solidFill>
                    <a:srgbClr val="FFC001"/>
                  </a:solidFill>
                  <a:latin typeface="微软雅黑" panose="020B0503020204020204" pitchFamily="34" charset="-122"/>
                  <a:ea typeface="微软雅黑" panose="020B0503020204020204" pitchFamily="34" charset="-122"/>
                  <a:sym typeface="+mn-ea"/>
                </a:rPr>
                <a:t>直接原因：</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临街</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PE</a:t>
              </a:r>
              <a:r>
                <a:rPr lang="zh-CN" altLang="en-US" sz="1600" b="1" dirty="0">
                  <a:solidFill>
                    <a:srgbClr val="FFC000"/>
                  </a:solidFill>
                  <a:latin typeface="微软雅黑" panose="020B0503020204020204" pitchFamily="34" charset="-122"/>
                  <a:ea typeface="微软雅黑" panose="020B0503020204020204" pitchFamily="34" charset="-122"/>
                  <a:sym typeface="+mn-ea"/>
                </a:rPr>
                <a:t>燃气管线被拉裂</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，导致天然气泄漏，泄漏天然气通过地下疏松回填土层窜入室内，形成爆炸性混合气体，遇开关电器产生的火花引起爆炸</a:t>
              </a:r>
              <a:endParaRPr kumimoji="0" lang="zh-CN" altLang="en-US" sz="16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endParaRPr>
            </a:p>
          </p:txBody>
        </p:sp>
      </p:grpSp>
      <p:grpSp>
        <p:nvGrpSpPr>
          <p:cNvPr id="10" name="组合 9"/>
          <p:cNvGrpSpPr/>
          <p:nvPr/>
        </p:nvGrpSpPr>
        <p:grpSpPr>
          <a:xfrm>
            <a:off x="743366" y="4872050"/>
            <a:ext cx="6809740" cy="1568450"/>
            <a:chOff x="578451" y="4654129"/>
            <a:chExt cx="6841003" cy="1575651"/>
          </a:xfrm>
        </p:grpSpPr>
        <p:sp>
          <p:nvSpPr>
            <p:cNvPr id="47" name="Freeform 8"/>
            <p:cNvSpPr/>
            <p:nvPr/>
          </p:nvSpPr>
          <p:spPr bwMode="auto">
            <a:xfrm>
              <a:off x="578451" y="4733229"/>
              <a:ext cx="1584176" cy="1458617"/>
            </a:xfrm>
            <a:custGeom>
              <a:avLst/>
              <a:gdLst>
                <a:gd name="T0" fmla="*/ 593 w 593"/>
                <a:gd name="T1" fmla="*/ 248 h 546"/>
                <a:gd name="T2" fmla="*/ 295 w 593"/>
                <a:gd name="T3" fmla="*/ 546 h 546"/>
                <a:gd name="T4" fmla="*/ 0 w 593"/>
                <a:gd name="T5" fmla="*/ 248 h 546"/>
                <a:gd name="T6" fmla="*/ 0 w 593"/>
                <a:gd name="T7" fmla="*/ 0 h 546"/>
                <a:gd name="T8" fmla="*/ 295 w 593"/>
                <a:gd name="T9" fmla="*/ 298 h 546"/>
                <a:gd name="T10" fmla="*/ 593 w 593"/>
                <a:gd name="T11" fmla="*/ 0 h 546"/>
                <a:gd name="T12" fmla="*/ 593 w 593"/>
                <a:gd name="T13" fmla="*/ 248 h 546"/>
              </a:gdLst>
              <a:ahLst/>
              <a:cxnLst>
                <a:cxn ang="0">
                  <a:pos x="T0" y="T1"/>
                </a:cxn>
                <a:cxn ang="0">
                  <a:pos x="T2" y="T3"/>
                </a:cxn>
                <a:cxn ang="0">
                  <a:pos x="T4" y="T5"/>
                </a:cxn>
                <a:cxn ang="0">
                  <a:pos x="T6" y="T7"/>
                </a:cxn>
                <a:cxn ang="0">
                  <a:pos x="T8" y="T9"/>
                </a:cxn>
                <a:cxn ang="0">
                  <a:pos x="T10" y="T11"/>
                </a:cxn>
                <a:cxn ang="0">
                  <a:pos x="T12" y="T13"/>
                </a:cxn>
              </a:cxnLst>
              <a:rect l="0" t="0" r="r" b="b"/>
              <a:pathLst>
                <a:path w="593" h="546">
                  <a:moveTo>
                    <a:pt x="593" y="248"/>
                  </a:moveTo>
                  <a:lnTo>
                    <a:pt x="295" y="546"/>
                  </a:lnTo>
                  <a:lnTo>
                    <a:pt x="0" y="248"/>
                  </a:lnTo>
                  <a:lnTo>
                    <a:pt x="0" y="0"/>
                  </a:lnTo>
                  <a:lnTo>
                    <a:pt x="295" y="298"/>
                  </a:lnTo>
                  <a:lnTo>
                    <a:pt x="593" y="0"/>
                  </a:lnTo>
                  <a:lnTo>
                    <a:pt x="593" y="248"/>
                  </a:lnTo>
                  <a:close/>
                </a:path>
              </a:pathLst>
            </a:custGeom>
            <a:solidFill>
              <a:srgbClr val="3A3A3A"/>
            </a:solidFill>
            <a:ln w="25400">
              <a:noFill/>
            </a:ln>
            <a:effectLst/>
          </p:spPr>
          <p:style>
            <a:lnRef idx="2">
              <a:srgbClr val="4472C4">
                <a:shade val="50000"/>
              </a:srgbClr>
            </a:lnRef>
            <a:fillRef idx="1">
              <a:srgbClr val="4472C4"/>
            </a:fillRef>
            <a:effectRef idx="0">
              <a:srgbClr val="4472C4"/>
            </a:effectRef>
            <a:fontRef idx="minor">
              <a:sysClr val="window" lastClr="FFFFFF"/>
            </a:fontRef>
          </p:style>
          <p:txBody>
            <a:bodyPr rot="0" spcFirstLastPara="0" vertOverflow="overflow" horzOverflow="overflow" vert="horz" wrap="square" lIns="91020" tIns="45509" rIns="91020" bIns="45509"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790" b="0" i="0" u="none" strike="noStrike" kern="1200" cap="none" spc="0" normalizeH="0" baseline="0" noProof="0">
                <a:ln>
                  <a:noFill/>
                </a:ln>
                <a:solidFill>
                  <a:srgbClr val="FEFABC"/>
                </a:solidFill>
                <a:effectLst/>
                <a:uLnTx/>
                <a:uFillTx/>
                <a:latin typeface="Bebas" pitchFamily="2" charset="0"/>
                <a:ea typeface="微软雅黑" panose="020B0503020204020204" pitchFamily="34" charset="-122"/>
                <a:cs typeface="+mn-cs"/>
                <a:sym typeface="Bebas" pitchFamily="2" charset="0"/>
              </a:endParaRPr>
            </a:p>
          </p:txBody>
        </p:sp>
        <p:sp>
          <p:nvSpPr>
            <p:cNvPr id="50" name="Freeform 22"/>
            <p:cNvSpPr>
              <a:spLocks noEditPoints="1"/>
            </p:cNvSpPr>
            <p:nvPr/>
          </p:nvSpPr>
          <p:spPr bwMode="auto">
            <a:xfrm>
              <a:off x="1212276" y="4778936"/>
              <a:ext cx="316526" cy="548814"/>
            </a:xfrm>
            <a:custGeom>
              <a:avLst/>
              <a:gdLst>
                <a:gd name="T0" fmla="*/ 45 w 105"/>
                <a:gd name="T1" fmla="*/ 139 h 182"/>
                <a:gd name="T2" fmla="*/ 45 w 105"/>
                <a:gd name="T3" fmla="*/ 96 h 182"/>
                <a:gd name="T4" fmla="*/ 14 w 105"/>
                <a:gd name="T5" fmla="*/ 79 h 182"/>
                <a:gd name="T6" fmla="*/ 4 w 105"/>
                <a:gd name="T7" fmla="*/ 51 h 182"/>
                <a:gd name="T8" fmla="*/ 15 w 105"/>
                <a:gd name="T9" fmla="*/ 23 h 182"/>
                <a:gd name="T10" fmla="*/ 45 w 105"/>
                <a:gd name="T11" fmla="*/ 10 h 182"/>
                <a:gd name="T12" fmla="*/ 45 w 105"/>
                <a:gd name="T13" fmla="*/ 0 h 182"/>
                <a:gd name="T14" fmla="*/ 60 w 105"/>
                <a:gd name="T15" fmla="*/ 0 h 182"/>
                <a:gd name="T16" fmla="*/ 60 w 105"/>
                <a:gd name="T17" fmla="*/ 10 h 182"/>
                <a:gd name="T18" fmla="*/ 87 w 105"/>
                <a:gd name="T19" fmla="*/ 21 h 182"/>
                <a:gd name="T20" fmla="*/ 100 w 105"/>
                <a:gd name="T21" fmla="*/ 45 h 182"/>
                <a:gd name="T22" fmla="*/ 73 w 105"/>
                <a:gd name="T23" fmla="*/ 49 h 182"/>
                <a:gd name="T24" fmla="*/ 60 w 105"/>
                <a:gd name="T25" fmla="*/ 32 h 182"/>
                <a:gd name="T26" fmla="*/ 60 w 105"/>
                <a:gd name="T27" fmla="*/ 72 h 182"/>
                <a:gd name="T28" fmla="*/ 95 w 105"/>
                <a:gd name="T29" fmla="*/ 89 h 182"/>
                <a:gd name="T30" fmla="*/ 105 w 105"/>
                <a:gd name="T31" fmla="*/ 116 h 182"/>
                <a:gd name="T32" fmla="*/ 93 w 105"/>
                <a:gd name="T33" fmla="*/ 147 h 182"/>
                <a:gd name="T34" fmla="*/ 60 w 105"/>
                <a:gd name="T35" fmla="*/ 163 h 182"/>
                <a:gd name="T36" fmla="*/ 60 w 105"/>
                <a:gd name="T37" fmla="*/ 182 h 182"/>
                <a:gd name="T38" fmla="*/ 45 w 105"/>
                <a:gd name="T39" fmla="*/ 182 h 182"/>
                <a:gd name="T40" fmla="*/ 45 w 105"/>
                <a:gd name="T41" fmla="*/ 163 h 182"/>
                <a:gd name="T42" fmla="*/ 14 w 105"/>
                <a:gd name="T43" fmla="*/ 150 h 182"/>
                <a:gd name="T44" fmla="*/ 0 w 105"/>
                <a:gd name="T45" fmla="*/ 119 h 182"/>
                <a:gd name="T46" fmla="*/ 28 w 105"/>
                <a:gd name="T47" fmla="*/ 116 h 182"/>
                <a:gd name="T48" fmla="*/ 34 w 105"/>
                <a:gd name="T49" fmla="*/ 130 h 182"/>
                <a:gd name="T50" fmla="*/ 45 w 105"/>
                <a:gd name="T51" fmla="*/ 139 h 182"/>
                <a:gd name="T52" fmla="*/ 45 w 105"/>
                <a:gd name="T53" fmla="*/ 32 h 182"/>
                <a:gd name="T54" fmla="*/ 35 w 105"/>
                <a:gd name="T55" fmla="*/ 39 h 182"/>
                <a:gd name="T56" fmla="*/ 31 w 105"/>
                <a:gd name="T57" fmla="*/ 50 h 182"/>
                <a:gd name="T58" fmla="*/ 34 w 105"/>
                <a:gd name="T59" fmla="*/ 60 h 182"/>
                <a:gd name="T60" fmla="*/ 45 w 105"/>
                <a:gd name="T61" fmla="*/ 67 h 182"/>
                <a:gd name="T62" fmla="*/ 45 w 105"/>
                <a:gd name="T63" fmla="*/ 32 h 182"/>
                <a:gd name="T64" fmla="*/ 60 w 105"/>
                <a:gd name="T65" fmla="*/ 140 h 182"/>
                <a:gd name="T66" fmla="*/ 73 w 105"/>
                <a:gd name="T67" fmla="*/ 133 h 182"/>
                <a:gd name="T68" fmla="*/ 78 w 105"/>
                <a:gd name="T69" fmla="*/ 120 h 182"/>
                <a:gd name="T70" fmla="*/ 74 w 105"/>
                <a:gd name="T71" fmla="*/ 108 h 182"/>
                <a:gd name="T72" fmla="*/ 60 w 105"/>
                <a:gd name="T73" fmla="*/ 101 h 182"/>
                <a:gd name="T74" fmla="*/ 60 w 105"/>
                <a:gd name="T75" fmla="*/ 14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182">
                  <a:moveTo>
                    <a:pt x="45" y="139"/>
                  </a:moveTo>
                  <a:cubicBezTo>
                    <a:pt x="45" y="96"/>
                    <a:pt x="45" y="96"/>
                    <a:pt x="45" y="96"/>
                  </a:cubicBezTo>
                  <a:cubicBezTo>
                    <a:pt x="31" y="92"/>
                    <a:pt x="20" y="87"/>
                    <a:pt x="14" y="79"/>
                  </a:cubicBezTo>
                  <a:cubicBezTo>
                    <a:pt x="7" y="71"/>
                    <a:pt x="4" y="62"/>
                    <a:pt x="4" y="51"/>
                  </a:cubicBezTo>
                  <a:cubicBezTo>
                    <a:pt x="4" y="40"/>
                    <a:pt x="8" y="30"/>
                    <a:pt x="15" y="23"/>
                  </a:cubicBezTo>
                  <a:cubicBezTo>
                    <a:pt x="22" y="15"/>
                    <a:pt x="32" y="11"/>
                    <a:pt x="45" y="10"/>
                  </a:cubicBezTo>
                  <a:cubicBezTo>
                    <a:pt x="45" y="0"/>
                    <a:pt x="45" y="0"/>
                    <a:pt x="45" y="0"/>
                  </a:cubicBezTo>
                  <a:cubicBezTo>
                    <a:pt x="60" y="0"/>
                    <a:pt x="60" y="0"/>
                    <a:pt x="60" y="0"/>
                  </a:cubicBezTo>
                  <a:cubicBezTo>
                    <a:pt x="60" y="10"/>
                    <a:pt x="60" y="10"/>
                    <a:pt x="60" y="10"/>
                  </a:cubicBezTo>
                  <a:cubicBezTo>
                    <a:pt x="72" y="11"/>
                    <a:pt x="81" y="15"/>
                    <a:pt x="87" y="21"/>
                  </a:cubicBezTo>
                  <a:cubicBezTo>
                    <a:pt x="94" y="27"/>
                    <a:pt x="99" y="35"/>
                    <a:pt x="100" y="45"/>
                  </a:cubicBezTo>
                  <a:cubicBezTo>
                    <a:pt x="73" y="49"/>
                    <a:pt x="73" y="49"/>
                    <a:pt x="73" y="49"/>
                  </a:cubicBezTo>
                  <a:cubicBezTo>
                    <a:pt x="71" y="41"/>
                    <a:pt x="67" y="35"/>
                    <a:pt x="60" y="32"/>
                  </a:cubicBezTo>
                  <a:cubicBezTo>
                    <a:pt x="60" y="72"/>
                    <a:pt x="60" y="72"/>
                    <a:pt x="60" y="72"/>
                  </a:cubicBezTo>
                  <a:cubicBezTo>
                    <a:pt x="77" y="76"/>
                    <a:pt x="89" y="82"/>
                    <a:pt x="95" y="89"/>
                  </a:cubicBezTo>
                  <a:cubicBezTo>
                    <a:pt x="102" y="96"/>
                    <a:pt x="105" y="105"/>
                    <a:pt x="105" y="116"/>
                  </a:cubicBezTo>
                  <a:cubicBezTo>
                    <a:pt x="105" y="128"/>
                    <a:pt x="101" y="139"/>
                    <a:pt x="93" y="147"/>
                  </a:cubicBezTo>
                  <a:cubicBezTo>
                    <a:pt x="85" y="156"/>
                    <a:pt x="74" y="161"/>
                    <a:pt x="60" y="163"/>
                  </a:cubicBezTo>
                  <a:cubicBezTo>
                    <a:pt x="60" y="182"/>
                    <a:pt x="60" y="182"/>
                    <a:pt x="60" y="182"/>
                  </a:cubicBezTo>
                  <a:cubicBezTo>
                    <a:pt x="45" y="182"/>
                    <a:pt x="45" y="182"/>
                    <a:pt x="45" y="182"/>
                  </a:cubicBezTo>
                  <a:cubicBezTo>
                    <a:pt x="45" y="163"/>
                    <a:pt x="45" y="163"/>
                    <a:pt x="45" y="163"/>
                  </a:cubicBezTo>
                  <a:cubicBezTo>
                    <a:pt x="32" y="162"/>
                    <a:pt x="22" y="157"/>
                    <a:pt x="14" y="150"/>
                  </a:cubicBezTo>
                  <a:cubicBezTo>
                    <a:pt x="7" y="143"/>
                    <a:pt x="2" y="132"/>
                    <a:pt x="0" y="119"/>
                  </a:cubicBezTo>
                  <a:cubicBezTo>
                    <a:pt x="28" y="116"/>
                    <a:pt x="28" y="116"/>
                    <a:pt x="28" y="116"/>
                  </a:cubicBezTo>
                  <a:cubicBezTo>
                    <a:pt x="29" y="122"/>
                    <a:pt x="31" y="126"/>
                    <a:pt x="34" y="130"/>
                  </a:cubicBezTo>
                  <a:cubicBezTo>
                    <a:pt x="37" y="134"/>
                    <a:pt x="41" y="137"/>
                    <a:pt x="45" y="139"/>
                  </a:cubicBezTo>
                  <a:close/>
                  <a:moveTo>
                    <a:pt x="45" y="32"/>
                  </a:moveTo>
                  <a:cubicBezTo>
                    <a:pt x="40" y="33"/>
                    <a:pt x="37" y="36"/>
                    <a:pt x="35" y="39"/>
                  </a:cubicBezTo>
                  <a:cubicBezTo>
                    <a:pt x="32" y="42"/>
                    <a:pt x="31" y="46"/>
                    <a:pt x="31" y="50"/>
                  </a:cubicBezTo>
                  <a:cubicBezTo>
                    <a:pt x="31" y="53"/>
                    <a:pt x="32" y="57"/>
                    <a:pt x="34" y="60"/>
                  </a:cubicBezTo>
                  <a:cubicBezTo>
                    <a:pt x="36" y="63"/>
                    <a:pt x="40" y="65"/>
                    <a:pt x="45" y="67"/>
                  </a:cubicBezTo>
                  <a:lnTo>
                    <a:pt x="45" y="32"/>
                  </a:lnTo>
                  <a:close/>
                  <a:moveTo>
                    <a:pt x="60" y="140"/>
                  </a:moveTo>
                  <a:cubicBezTo>
                    <a:pt x="66" y="139"/>
                    <a:pt x="70" y="137"/>
                    <a:pt x="73" y="133"/>
                  </a:cubicBezTo>
                  <a:cubicBezTo>
                    <a:pt x="77" y="129"/>
                    <a:pt x="78" y="125"/>
                    <a:pt x="78" y="120"/>
                  </a:cubicBezTo>
                  <a:cubicBezTo>
                    <a:pt x="78" y="115"/>
                    <a:pt x="77" y="111"/>
                    <a:pt x="74" y="108"/>
                  </a:cubicBezTo>
                  <a:cubicBezTo>
                    <a:pt x="71" y="105"/>
                    <a:pt x="67" y="102"/>
                    <a:pt x="60" y="101"/>
                  </a:cubicBezTo>
                  <a:lnTo>
                    <a:pt x="60" y="140"/>
                  </a:lnTo>
                  <a:close/>
                </a:path>
              </a:pathLst>
            </a:custGeom>
            <a:solidFill>
              <a:srgbClr val="3A3A3A"/>
            </a:solidFill>
            <a:ln>
              <a:no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95" b="0" i="0" u="none" strike="noStrike" kern="1200" cap="none" spc="0" normalizeH="0" baseline="0" noProof="0">
                <a:ln>
                  <a:noFill/>
                </a:ln>
                <a:solidFill>
                  <a:prstClr val="white"/>
                </a:solidFill>
                <a:effectLst/>
                <a:uLnTx/>
                <a:uFillTx/>
                <a:latin typeface="Bebas" pitchFamily="2" charset="0"/>
                <a:ea typeface="微软雅黑" panose="020B0503020204020204" pitchFamily="34" charset="-122"/>
                <a:cs typeface="+mn-cs"/>
                <a:sym typeface="Bebas" pitchFamily="2" charset="0"/>
              </a:endParaRPr>
            </a:p>
          </p:txBody>
        </p:sp>
        <p:cxnSp>
          <p:nvCxnSpPr>
            <p:cNvPr id="53" name="直接箭头连接符 52"/>
            <p:cNvCxnSpPr>
              <a:stCxn id="47" idx="1"/>
            </p:cNvCxnSpPr>
            <p:nvPr/>
          </p:nvCxnSpPr>
          <p:spPr>
            <a:xfrm>
              <a:off x="1366532" y="6191846"/>
              <a:ext cx="6052679" cy="0"/>
            </a:xfrm>
            <a:prstGeom prst="straightConnector1">
              <a:avLst/>
            </a:prstGeom>
            <a:ln>
              <a:solidFill>
                <a:sysClr val="window" lastClr="FFFFFF">
                  <a:lumMod val="50000"/>
                </a:sysClr>
              </a:solidFill>
              <a:headEnd type="oval" w="med" len="med"/>
              <a:tailEnd type="triangle" w="med" len="med"/>
            </a:ln>
          </p:spPr>
          <p:style>
            <a:lnRef idx="1">
              <a:srgbClr val="4472C4"/>
            </a:lnRef>
            <a:fillRef idx="0">
              <a:srgbClr val="4472C4"/>
            </a:fillRef>
            <a:effectRef idx="0">
              <a:srgbClr val="4472C4"/>
            </a:effectRef>
            <a:fontRef idx="minor">
              <a:sysClr val="windowText" lastClr="000000"/>
            </a:fontRef>
          </p:style>
        </p:cxnSp>
        <p:sp>
          <p:nvSpPr>
            <p:cNvPr id="11" name="矩形 10"/>
            <p:cNvSpPr/>
            <p:nvPr/>
          </p:nvSpPr>
          <p:spPr>
            <a:xfrm>
              <a:off x="2743535" y="4654129"/>
              <a:ext cx="4675919" cy="1575651"/>
            </a:xfrm>
            <a:prstGeom prst="rect">
              <a:avLst/>
            </a:prstGeom>
          </p:spPr>
          <p:txBody>
            <a:bodyPr wrap="square">
              <a:spAutoFit/>
            </a:bodyPr>
            <a:lstStyle/>
            <a:p>
              <a:pPr fontAlgn="auto">
                <a:lnSpc>
                  <a:spcPct val="150000"/>
                </a:lnSpc>
              </a:pPr>
              <a:r>
                <a:rPr kumimoji="0" lang="zh-CN" altLang="en-US" sz="1600" b="1" i="0" u="none" strike="noStrike" kern="1200" cap="none" spc="0" normalizeH="0" baseline="0" noProof="0" dirty="0">
                  <a:ln>
                    <a:noFill/>
                  </a:ln>
                  <a:solidFill>
                    <a:srgbClr val="FFC001"/>
                  </a:solidFill>
                  <a:effectLst/>
                  <a:uLnTx/>
                  <a:uFillTx/>
                  <a:latin typeface="微软雅黑" panose="020B0503020204020204" pitchFamily="34" charset="-122"/>
                  <a:ea typeface="微软雅黑" panose="020B0503020204020204" pitchFamily="34" charset="-122"/>
                  <a:cs typeface="+mn-cs"/>
                  <a:sym typeface="+mn-ea"/>
                </a:rPr>
                <a:t>间接原因：</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管线回填未对地基采取防沉降措施，回填土层在雨水的浸润作用下产生沉降；管线在外部载荷应力叠加作用下，对管线热熔焊缝产生一定影响，导致管线拉裂；用户缺乏燃气安全使用常识</a:t>
              </a:r>
              <a:endParaRPr kumimoji="0" lang="zh-CN" altLang="en-US" sz="16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endParaRPr>
            </a:p>
          </p:txBody>
        </p:sp>
      </p:grpSp>
      <p:pic>
        <p:nvPicPr>
          <p:cNvPr id="54" name="图片 4" descr="G:\zxl\培训课件\制作张新磊\天然气安全\新建文件夹\图片2.png图片2"/>
          <p:cNvPicPr>
            <a:picLocks noChangeArrowheads="1"/>
          </p:cNvPicPr>
          <p:nvPr/>
        </p:nvPicPr>
        <p:blipFill rotWithShape="1">
          <a:blip r:embed="rId3"/>
          <a:srcRect/>
          <a:stretch>
            <a:fillRect/>
          </a:stretch>
        </p:blipFill>
        <p:spPr bwMode="auto">
          <a:xfrm>
            <a:off x="7859340" y="1502364"/>
            <a:ext cx="3682365" cy="244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图片 5" descr="G:\zxl\培训课件\制作张新磊\天然气安全\新建文件夹\图片3.png图片3"/>
          <p:cNvPicPr>
            <a:picLocks noChangeArrowheads="1"/>
          </p:cNvPicPr>
          <p:nvPr/>
        </p:nvPicPr>
        <p:blipFill rotWithShape="1">
          <a:blip r:embed="rId4"/>
          <a:srcRect/>
          <a:stretch>
            <a:fillRect/>
          </a:stretch>
        </p:blipFill>
        <p:spPr bwMode="auto">
          <a:xfrm>
            <a:off x="7858760" y="4109403"/>
            <a:ext cx="3683000" cy="244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par>
                          <p:cTn id="9" fill="hold">
                            <p:stCondLst>
                              <p:cond delay="500"/>
                            </p:stCondLst>
                            <p:childTnLst>
                              <p:par>
                                <p:cTn id="10" presetID="1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p:tgtEl>
                                          <p:spTgt spid="9"/>
                                        </p:tgtEl>
                                        <p:attrNameLst>
                                          <p:attrName>ppt_x</p:attrName>
                                        </p:attrNameLst>
                                      </p:cBhvr>
                                      <p:tavLst>
                                        <p:tav tm="0">
                                          <p:val>
                                            <p:strVal val="#ppt_x-#ppt_w*1.125000"/>
                                          </p:val>
                                        </p:tav>
                                        <p:tav tm="100000">
                                          <p:val>
                                            <p:strVal val="#ppt_x"/>
                                          </p:val>
                                        </p:tav>
                                      </p:tavLst>
                                    </p:anim>
                                    <p:animEffect transition="in" filter="wipe(right)">
                                      <p:cBhvr>
                                        <p:cTn id="13" dur="500"/>
                                        <p:tgtEl>
                                          <p:spTgt spid="9"/>
                                        </p:tgtEl>
                                      </p:cBhvr>
                                    </p:animEffect>
                                  </p:childTnLst>
                                </p:cTn>
                              </p:par>
                            </p:childTnLst>
                          </p:cTn>
                        </p:par>
                        <p:par>
                          <p:cTn id="14" fill="hold">
                            <p:stCondLst>
                              <p:cond delay="1000"/>
                            </p:stCondLst>
                            <p:childTnLst>
                              <p:par>
                                <p:cTn id="15" presetID="12" presetClass="entr" presetSubtype="8"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p:tgtEl>
                                          <p:spTgt spid="10"/>
                                        </p:tgtEl>
                                        <p:attrNameLst>
                                          <p:attrName>ppt_x</p:attrName>
                                        </p:attrNameLst>
                                      </p:cBhvr>
                                      <p:tavLst>
                                        <p:tav tm="0">
                                          <p:val>
                                            <p:strVal val="#ppt_x-#ppt_w*1.125000"/>
                                          </p:val>
                                        </p:tav>
                                        <p:tav tm="100000">
                                          <p:val>
                                            <p:strVal val="#ppt_x"/>
                                          </p:val>
                                        </p:tav>
                                      </p:tavLst>
                                    </p:anim>
                                    <p:animEffect transition="in" filter="wipe(right)">
                                      <p:cBhvr>
                                        <p:cTn id="18" dur="500"/>
                                        <p:tgtEl>
                                          <p:spTgt spid="10"/>
                                        </p:tgtEl>
                                      </p:cBhvr>
                                    </p:animEffect>
                                  </p:childTnLst>
                                </p:cTn>
                              </p:par>
                            </p:childTnLst>
                          </p:cTn>
                        </p:par>
                        <p:par>
                          <p:cTn id="19" fill="hold">
                            <p:stCondLst>
                              <p:cond delay="1500"/>
                            </p:stCondLst>
                            <p:childTnLst>
                              <p:par>
                                <p:cTn id="20" presetID="5" presetClass="entr" presetSubtype="5" fill="hold" nodeType="after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checkerboard(down)">
                                      <p:cBhvr>
                                        <p:cTn id="22" dur="500"/>
                                        <p:tgtEl>
                                          <p:spTgt spid="54"/>
                                        </p:tgtEl>
                                      </p:cBhvr>
                                    </p:animEffect>
                                  </p:childTnLst>
                                </p:cTn>
                              </p:par>
                            </p:childTnLst>
                          </p:cTn>
                        </p:par>
                        <p:par>
                          <p:cTn id="23" fill="hold">
                            <p:stCondLst>
                              <p:cond delay="2000"/>
                            </p:stCondLst>
                            <p:childTnLst>
                              <p:par>
                                <p:cTn id="24" presetID="5" presetClass="entr" presetSubtype="10" fill="hold" nodeType="afterEffect">
                                  <p:stCondLst>
                                    <p:cond delay="0"/>
                                  </p:stCondLst>
                                  <p:childTnLst>
                                    <p:set>
                                      <p:cBhvr>
                                        <p:cTn id="25" dur="1" fill="hold">
                                          <p:stCondLst>
                                            <p:cond delay="0"/>
                                          </p:stCondLst>
                                        </p:cTn>
                                        <p:tgtEl>
                                          <p:spTgt spid="55"/>
                                        </p:tgtEl>
                                        <p:attrNameLst>
                                          <p:attrName>style.visibility</p:attrName>
                                        </p:attrNameLst>
                                      </p:cBhvr>
                                      <p:to>
                                        <p:strVal val="visible"/>
                                      </p:to>
                                    </p:set>
                                    <p:animEffect transition="in" filter="checkerboard(across)">
                                      <p:cBhvr>
                                        <p:cTn id="26"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图片6"/>
          <p:cNvPicPr>
            <a:picLocks noChangeAspect="1"/>
          </p:cNvPicPr>
          <p:nvPr/>
        </p:nvPicPr>
        <p:blipFill>
          <a:blip r:embed="rId3"/>
          <a:stretch>
            <a:fillRect/>
          </a:stretch>
        </p:blipFill>
        <p:spPr>
          <a:xfrm>
            <a:off x="7567295" y="4208780"/>
            <a:ext cx="4626610" cy="2628265"/>
          </a:xfrm>
          <a:prstGeom prst="rect">
            <a:avLst/>
          </a:prstGeom>
        </p:spPr>
      </p:pic>
      <p:pic>
        <p:nvPicPr>
          <p:cNvPr id="7" name="图片 6" descr="图片5"/>
          <p:cNvPicPr>
            <a:picLocks noChangeAspect="1"/>
          </p:cNvPicPr>
          <p:nvPr/>
        </p:nvPicPr>
        <p:blipFill>
          <a:blip r:embed="rId4"/>
          <a:stretch>
            <a:fillRect/>
          </a:stretch>
        </p:blipFill>
        <p:spPr>
          <a:xfrm>
            <a:off x="3823970" y="4209026"/>
            <a:ext cx="3757362" cy="2628019"/>
          </a:xfrm>
          <a:prstGeom prst="rect">
            <a:avLst/>
          </a:prstGeom>
        </p:spPr>
      </p:pic>
      <p:pic>
        <p:nvPicPr>
          <p:cNvPr id="6" name="图片 5" descr="图片4"/>
          <p:cNvPicPr>
            <a:picLocks noChangeAspect="1"/>
          </p:cNvPicPr>
          <p:nvPr/>
        </p:nvPicPr>
        <p:blipFill>
          <a:blip r:embed="rId5"/>
          <a:srcRect/>
          <a:stretch>
            <a:fillRect/>
          </a:stretch>
        </p:blipFill>
        <p:spPr>
          <a:xfrm>
            <a:off x="-1905" y="4209026"/>
            <a:ext cx="3831121" cy="2628019"/>
          </a:xfrm>
          <a:prstGeom prst="rect">
            <a:avLst/>
          </a:prstGeom>
        </p:spPr>
      </p:pic>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3A3A3A"/>
                </a:solidFill>
                <a:latin typeface="微软雅黑" panose="020B0503020204020204" pitchFamily="34" charset="-122"/>
                <a:ea typeface="微软雅黑" panose="020B0503020204020204" pitchFamily="34" charset="-122"/>
              </a:rPr>
              <a:t>燃气</a:t>
            </a:r>
            <a:r>
              <a:rPr lang="zh-CN" altLang="en-US" sz="2800" b="1" dirty="0">
                <a:solidFill>
                  <a:srgbClr val="FFC001"/>
                </a:solidFill>
                <a:latin typeface="微软雅黑" panose="020B0503020204020204" pitchFamily="34" charset="-122"/>
                <a:ea typeface="微软雅黑" panose="020B0503020204020204" pitchFamily="34" charset="-122"/>
              </a:rPr>
              <a:t>危险性</a:t>
            </a:r>
            <a:r>
              <a:rPr lang="zh-CN" altLang="en-US" sz="2800" b="1" dirty="0">
                <a:solidFill>
                  <a:srgbClr val="3A3A3A"/>
                </a:solidFill>
                <a:latin typeface="微软雅黑" panose="020B0503020204020204" pitchFamily="34" charset="-122"/>
                <a:ea typeface="微软雅黑" panose="020B0503020204020204" pitchFamily="34" charset="-122"/>
              </a:rPr>
              <a:t>概述</a:t>
            </a:r>
          </a:p>
        </p:txBody>
      </p:sp>
      <p:sp>
        <p:nvSpPr>
          <p:cNvPr id="18" name="矩形 17"/>
          <p:cNvSpPr/>
          <p:nvPr/>
        </p:nvSpPr>
        <p:spPr>
          <a:xfrm>
            <a:off x="-1905" y="1230630"/>
            <a:ext cx="12195810" cy="3433445"/>
          </a:xfrm>
          <a:prstGeom prst="rect">
            <a:avLst/>
          </a:prstGeom>
          <a:solidFill>
            <a:schemeClr val="tx1">
              <a:lumMod val="65000"/>
              <a:lumOff val="35000"/>
            </a:schemeClr>
          </a:solidFill>
          <a:ln w="25400" cap="flat" cmpd="sng" algn="ctr">
            <a:noFill/>
            <a:prstDash val="soli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ysClr val="window" lastClr="FFFFFF"/>
              </a:solidFill>
              <a:effectLst/>
              <a:uLnTx/>
              <a:uFillTx/>
              <a:latin typeface="Arial" panose="020B0604020202020204" pitchFamily="34" charset="0"/>
              <a:ea typeface="微软雅黑" panose="020B0503020204020204" pitchFamily="34" charset="-122"/>
              <a:cs typeface="宋体" panose="02010600030101010101" pitchFamily="2" charset="-122"/>
            </a:endParaRPr>
          </a:p>
        </p:txBody>
      </p:sp>
      <p:sp>
        <p:nvSpPr>
          <p:cNvPr id="19" name="矩形 18"/>
          <p:cNvSpPr/>
          <p:nvPr/>
        </p:nvSpPr>
        <p:spPr>
          <a:xfrm>
            <a:off x="363220" y="1584325"/>
            <a:ext cx="11563985" cy="2661285"/>
          </a:xfrm>
          <a:prstGeom prst="rect">
            <a:avLst/>
          </a:prstGeom>
          <a:noFill/>
          <a:ln w="9525">
            <a:noFill/>
          </a:ln>
        </p:spPr>
        <p:txBody>
          <a:bodyPr wrap="square">
            <a:spAutoFit/>
          </a:bodyPr>
          <a:lstStyle/>
          <a:p>
            <a:pPr marL="0" indent="0" fontAlgn="auto">
              <a:lnSpc>
                <a:spcPct val="150000"/>
              </a:lnSpc>
              <a:buNone/>
            </a:pPr>
            <a:r>
              <a:rPr lang="zh-CN" altLang="en-US" dirty="0">
                <a:solidFill>
                  <a:schemeClr val="bg1"/>
                </a:solidFill>
                <a:latin typeface="微软雅黑" panose="020B0503020204020204" pitchFamily="34" charset="-122"/>
                <a:ea typeface="微软雅黑" panose="020B0503020204020204" pitchFamily="34" charset="-122"/>
              </a:rPr>
              <a:t>      </a:t>
            </a:r>
            <a:r>
              <a:rPr lang="en-US" altLang="zh-CN" b="1" dirty="0">
                <a:solidFill>
                  <a:schemeClr val="bg1"/>
                </a:solidFill>
                <a:latin typeface="微软雅黑" panose="020B0503020204020204" pitchFamily="34" charset="-122"/>
                <a:ea typeface="微软雅黑" panose="020B0503020204020204" pitchFamily="34" charset="-122"/>
                <a:sym typeface="+mn-ea"/>
              </a:rPr>
              <a:t>2014</a:t>
            </a:r>
            <a:r>
              <a:rPr lang="zh-CN" altLang="en-US" b="1" dirty="0">
                <a:solidFill>
                  <a:schemeClr val="bg1"/>
                </a:solidFill>
                <a:latin typeface="微软雅黑" panose="020B0503020204020204" pitchFamily="34" charset="-122"/>
                <a:ea typeface="微软雅黑" panose="020B0503020204020204" pitchFamily="34" charset="-122"/>
                <a:sym typeface="+mn-ea"/>
              </a:rPr>
              <a:t>年</a:t>
            </a:r>
            <a:r>
              <a:rPr lang="en-US" altLang="zh-CN" b="1" dirty="0">
                <a:solidFill>
                  <a:schemeClr val="bg1"/>
                </a:solidFill>
                <a:latin typeface="微软雅黑" panose="020B0503020204020204" pitchFamily="34" charset="-122"/>
                <a:ea typeface="微软雅黑" panose="020B0503020204020204" pitchFamily="34" charset="-122"/>
                <a:sym typeface="+mn-ea"/>
              </a:rPr>
              <a:t>6</a:t>
            </a:r>
            <a:r>
              <a:rPr lang="zh-CN" altLang="en-US" b="1" dirty="0">
                <a:solidFill>
                  <a:schemeClr val="bg1"/>
                </a:solidFill>
                <a:latin typeface="微软雅黑" panose="020B0503020204020204" pitchFamily="34" charset="-122"/>
                <a:ea typeface="微软雅黑" panose="020B0503020204020204" pitchFamily="34" charset="-122"/>
                <a:sym typeface="+mn-ea"/>
              </a:rPr>
              <a:t>月</a:t>
            </a:r>
            <a:r>
              <a:rPr lang="en-US" altLang="zh-CN" b="1" dirty="0">
                <a:solidFill>
                  <a:schemeClr val="bg1"/>
                </a:solidFill>
                <a:latin typeface="微软雅黑" panose="020B0503020204020204" pitchFamily="34" charset="-122"/>
                <a:ea typeface="微软雅黑" panose="020B0503020204020204" pitchFamily="34" charset="-122"/>
                <a:sym typeface="+mn-ea"/>
              </a:rPr>
              <a:t>11</a:t>
            </a:r>
            <a:r>
              <a:rPr lang="zh-CN" altLang="en-US" b="1" dirty="0">
                <a:solidFill>
                  <a:schemeClr val="bg1"/>
                </a:solidFill>
                <a:latin typeface="微软雅黑" panose="020B0503020204020204" pitchFamily="34" charset="-122"/>
                <a:ea typeface="微软雅黑" panose="020B0503020204020204" pitchFamily="34" charset="-122"/>
                <a:sym typeface="+mn-ea"/>
              </a:rPr>
              <a:t>日早上</a:t>
            </a:r>
            <a:r>
              <a:rPr lang="en-US" altLang="zh-CN" b="1" dirty="0">
                <a:solidFill>
                  <a:schemeClr val="bg1"/>
                </a:solidFill>
                <a:latin typeface="微软雅黑" panose="020B0503020204020204" pitchFamily="34" charset="-122"/>
                <a:ea typeface="微软雅黑" panose="020B0503020204020204" pitchFamily="34" charset="-122"/>
                <a:sym typeface="+mn-ea"/>
              </a:rPr>
              <a:t>7</a:t>
            </a:r>
            <a:r>
              <a:rPr lang="zh-CN" altLang="en-US" b="1" dirty="0">
                <a:solidFill>
                  <a:schemeClr val="bg1"/>
                </a:solidFill>
                <a:latin typeface="微软雅黑" panose="020B0503020204020204" pitchFamily="34" charset="-122"/>
                <a:ea typeface="微软雅黑" panose="020B0503020204020204" pitchFamily="34" charset="-122"/>
                <a:sym typeface="+mn-ea"/>
              </a:rPr>
              <a:t>点</a:t>
            </a:r>
            <a:r>
              <a:rPr lang="en-US" altLang="zh-CN" b="1" dirty="0">
                <a:solidFill>
                  <a:schemeClr val="bg1"/>
                </a:solidFill>
                <a:latin typeface="微软雅黑" panose="020B0503020204020204" pitchFamily="34" charset="-122"/>
                <a:ea typeface="微软雅黑" panose="020B0503020204020204" pitchFamily="34" charset="-122"/>
                <a:sym typeface="+mn-ea"/>
              </a:rPr>
              <a:t>26</a:t>
            </a:r>
            <a:r>
              <a:rPr lang="zh-CN" altLang="en-US" b="1" dirty="0">
                <a:solidFill>
                  <a:schemeClr val="bg1"/>
                </a:solidFill>
                <a:latin typeface="微软雅黑" panose="020B0503020204020204" pitchFamily="34" charset="-122"/>
                <a:ea typeface="微软雅黑" panose="020B0503020204020204" pitchFamily="34" charset="-122"/>
                <a:sym typeface="+mn-ea"/>
              </a:rPr>
              <a:t>分左右，苏州燃气集团下属液化气经销分公司横山储罐场生活区综合办公室一楼职工食堂厨房发生爆炸，爆炸造成一栋</a:t>
            </a:r>
            <a:r>
              <a:rPr lang="en-US" altLang="zh-CN" b="1" dirty="0">
                <a:solidFill>
                  <a:schemeClr val="bg1"/>
                </a:solidFill>
                <a:latin typeface="微软雅黑" panose="020B0503020204020204" pitchFamily="34" charset="-122"/>
                <a:ea typeface="微软雅黑" panose="020B0503020204020204" pitchFamily="34" charset="-122"/>
                <a:sym typeface="+mn-ea"/>
              </a:rPr>
              <a:t>400</a:t>
            </a:r>
            <a:r>
              <a:rPr lang="zh-CN" altLang="en-US" b="1" dirty="0">
                <a:solidFill>
                  <a:schemeClr val="bg1"/>
                </a:solidFill>
                <a:latin typeface="微软雅黑" panose="020B0503020204020204" pitchFamily="34" charset="-122"/>
                <a:ea typeface="微软雅黑" panose="020B0503020204020204" pitchFamily="34" charset="-122"/>
                <a:sym typeface="+mn-ea"/>
              </a:rPr>
              <a:t>平方米的三层楼房倒坍。爆炸发生后的职工食堂变成了钢筋、水泥、石块堆积的一片废墟。</a:t>
            </a:r>
            <a:r>
              <a:rPr lang="en-US" altLang="zh-CN" b="1" dirty="0">
                <a:solidFill>
                  <a:schemeClr val="bg1"/>
                </a:solidFill>
                <a:latin typeface="微软雅黑" panose="020B0503020204020204" pitchFamily="34" charset="-122"/>
                <a:ea typeface="微软雅黑" panose="020B0503020204020204" pitchFamily="34" charset="-122"/>
                <a:sym typeface="+mn-ea"/>
              </a:rPr>
              <a:t>20</a:t>
            </a:r>
            <a:r>
              <a:rPr lang="zh-CN" altLang="en-US" b="1" dirty="0">
                <a:solidFill>
                  <a:schemeClr val="bg1"/>
                </a:solidFill>
                <a:latin typeface="微软雅黑" panose="020B0503020204020204" pitchFamily="34" charset="-122"/>
                <a:ea typeface="微软雅黑" panose="020B0503020204020204" pitchFamily="34" charset="-122"/>
                <a:sym typeface="+mn-ea"/>
              </a:rPr>
              <a:t>名人员被埋。截至</a:t>
            </a:r>
            <a:r>
              <a:rPr lang="en-US" altLang="zh-CN" b="1" dirty="0">
                <a:solidFill>
                  <a:schemeClr val="bg1"/>
                </a:solidFill>
                <a:latin typeface="微软雅黑" panose="020B0503020204020204" pitchFamily="34" charset="-122"/>
                <a:ea typeface="微软雅黑" panose="020B0503020204020204" pitchFamily="34" charset="-122"/>
                <a:sym typeface="+mn-ea"/>
              </a:rPr>
              <a:t>12</a:t>
            </a:r>
            <a:r>
              <a:rPr lang="zh-CN" altLang="en-US" b="1" dirty="0">
                <a:solidFill>
                  <a:schemeClr val="bg1"/>
                </a:solidFill>
                <a:latin typeface="微软雅黑" panose="020B0503020204020204" pitchFamily="34" charset="-122"/>
                <a:ea typeface="微软雅黑" panose="020B0503020204020204" pitchFamily="34" charset="-122"/>
                <a:sym typeface="+mn-ea"/>
              </a:rPr>
              <a:t>日下午</a:t>
            </a:r>
            <a:r>
              <a:rPr lang="en-US" altLang="zh-CN" b="1" dirty="0">
                <a:solidFill>
                  <a:schemeClr val="bg1"/>
                </a:solidFill>
                <a:latin typeface="微软雅黑" panose="020B0503020204020204" pitchFamily="34" charset="-122"/>
                <a:ea typeface="微软雅黑" panose="020B0503020204020204" pitchFamily="34" charset="-122"/>
                <a:sym typeface="+mn-ea"/>
              </a:rPr>
              <a:t>5</a:t>
            </a:r>
            <a:r>
              <a:rPr lang="zh-CN" altLang="en-US" b="1" dirty="0">
                <a:solidFill>
                  <a:schemeClr val="bg1"/>
                </a:solidFill>
                <a:latin typeface="微软雅黑" panose="020B0503020204020204" pitchFamily="34" charset="-122"/>
                <a:ea typeface="微软雅黑" panose="020B0503020204020204" pitchFamily="34" charset="-122"/>
                <a:sym typeface="+mn-ea"/>
              </a:rPr>
              <a:t>点</a:t>
            </a:r>
            <a:r>
              <a:rPr lang="en-US" altLang="zh-CN" b="1" dirty="0">
                <a:solidFill>
                  <a:schemeClr val="bg1"/>
                </a:solidFill>
                <a:latin typeface="微软雅黑" panose="020B0503020204020204" pitchFamily="34" charset="-122"/>
                <a:ea typeface="微软雅黑" panose="020B0503020204020204" pitchFamily="34" charset="-122"/>
                <a:sym typeface="+mn-ea"/>
              </a:rPr>
              <a:t>25</a:t>
            </a:r>
            <a:r>
              <a:rPr lang="zh-CN" altLang="en-US" b="1" dirty="0">
                <a:solidFill>
                  <a:schemeClr val="bg1"/>
                </a:solidFill>
                <a:latin typeface="微软雅黑" panose="020B0503020204020204" pitchFamily="34" charset="-122"/>
                <a:ea typeface="微软雅黑" panose="020B0503020204020204" pitchFamily="34" charset="-122"/>
                <a:sym typeface="+mn-ea"/>
              </a:rPr>
              <a:t>分，苏州职工食堂爆炸中被埋的</a:t>
            </a:r>
            <a:r>
              <a:rPr lang="en-US" altLang="zh-CN" b="1" dirty="0">
                <a:solidFill>
                  <a:schemeClr val="bg1"/>
                </a:solidFill>
                <a:latin typeface="微软雅黑" panose="020B0503020204020204" pitchFamily="34" charset="-122"/>
                <a:ea typeface="微软雅黑" panose="020B0503020204020204" pitchFamily="34" charset="-122"/>
                <a:sym typeface="+mn-ea"/>
              </a:rPr>
              <a:t>20</a:t>
            </a:r>
            <a:r>
              <a:rPr lang="zh-CN" altLang="en-US" b="1" dirty="0">
                <a:solidFill>
                  <a:schemeClr val="bg1"/>
                </a:solidFill>
                <a:latin typeface="微软雅黑" panose="020B0503020204020204" pitchFamily="34" charset="-122"/>
                <a:ea typeface="微软雅黑" panose="020B0503020204020204" pitchFamily="34" charset="-122"/>
                <a:sym typeface="+mn-ea"/>
              </a:rPr>
              <a:t>名人员已经全部找到，其中</a:t>
            </a:r>
            <a:r>
              <a:rPr lang="en-US" altLang="zh-CN" b="1" dirty="0">
                <a:solidFill>
                  <a:schemeClr val="bg1"/>
                </a:solidFill>
                <a:latin typeface="微软雅黑" panose="020B0503020204020204" pitchFamily="34" charset="-122"/>
                <a:ea typeface="微软雅黑" panose="020B0503020204020204" pitchFamily="34" charset="-122"/>
                <a:sym typeface="+mn-ea"/>
              </a:rPr>
              <a:t>11</a:t>
            </a:r>
            <a:r>
              <a:rPr lang="zh-CN" altLang="en-US" b="1" dirty="0">
                <a:solidFill>
                  <a:schemeClr val="bg1"/>
                </a:solidFill>
                <a:latin typeface="微软雅黑" panose="020B0503020204020204" pitchFamily="34" charset="-122"/>
                <a:ea typeface="微软雅黑" panose="020B0503020204020204" pitchFamily="34" charset="-122"/>
                <a:sym typeface="+mn-ea"/>
              </a:rPr>
              <a:t>人死亡，</a:t>
            </a:r>
            <a:r>
              <a:rPr lang="en-US" altLang="zh-CN" b="1" dirty="0">
                <a:solidFill>
                  <a:schemeClr val="bg1"/>
                </a:solidFill>
                <a:latin typeface="微软雅黑" panose="020B0503020204020204" pitchFamily="34" charset="-122"/>
                <a:ea typeface="微软雅黑" panose="020B0503020204020204" pitchFamily="34" charset="-122"/>
                <a:sym typeface="+mn-ea"/>
              </a:rPr>
              <a:t>9</a:t>
            </a:r>
            <a:r>
              <a:rPr lang="zh-CN" altLang="en-US" b="1" dirty="0">
                <a:solidFill>
                  <a:schemeClr val="bg1"/>
                </a:solidFill>
                <a:latin typeface="微软雅黑" panose="020B0503020204020204" pitchFamily="34" charset="-122"/>
                <a:ea typeface="微软雅黑" panose="020B0503020204020204" pitchFamily="34" charset="-122"/>
                <a:sym typeface="+mn-ea"/>
              </a:rPr>
              <a:t>名伤者中</a:t>
            </a:r>
            <a:r>
              <a:rPr lang="en-US" altLang="zh-CN" b="1" dirty="0">
                <a:solidFill>
                  <a:schemeClr val="bg1"/>
                </a:solidFill>
                <a:latin typeface="微软雅黑" panose="020B0503020204020204" pitchFamily="34" charset="-122"/>
                <a:ea typeface="微软雅黑" panose="020B0503020204020204" pitchFamily="34" charset="-122"/>
                <a:sym typeface="+mn-ea"/>
              </a:rPr>
              <a:t>3</a:t>
            </a:r>
            <a:r>
              <a:rPr lang="zh-CN" altLang="en-US" b="1" dirty="0">
                <a:solidFill>
                  <a:schemeClr val="bg1"/>
                </a:solidFill>
                <a:latin typeface="微软雅黑" panose="020B0503020204020204" pitchFamily="34" charset="-122"/>
                <a:ea typeface="微软雅黑" panose="020B0503020204020204" pitchFamily="34" charset="-122"/>
                <a:sym typeface="+mn-ea"/>
              </a:rPr>
              <a:t>名受重伤</a:t>
            </a:r>
          </a:p>
          <a:p>
            <a:pPr marL="0" indent="0" fontAlgn="auto">
              <a:lnSpc>
                <a:spcPct val="150000"/>
              </a:lnSpc>
              <a:spcBef>
                <a:spcPts val="600"/>
              </a:spcBef>
              <a:buNone/>
            </a:pPr>
            <a:r>
              <a:rPr lang="zh-CN" altLang="en-US" b="1" dirty="0">
                <a:solidFill>
                  <a:schemeClr val="bg1"/>
                </a:solidFill>
                <a:latin typeface="微软雅黑" panose="020B0503020204020204" pitchFamily="34" charset="-122"/>
                <a:ea typeface="微软雅黑" panose="020B0503020204020204" pitchFamily="34" charset="-122"/>
                <a:sym typeface="+mn-ea"/>
              </a:rPr>
              <a:t>     由于职工食堂爆炸时，正值食堂工作人员更衣上工的时间，因而爆炸造成了较大的人员伤亡。所幸食堂爆炸并未波及周边住户，周围的商铺和楼房玻璃虽因爆炸冲击波发生变形或碎裂，但并没有居民因此受伤</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2577745" y="1498563"/>
            <a:ext cx="4660490" cy="3769360"/>
          </a:xfrm>
          <a:prstGeom prst="rect">
            <a:avLst/>
          </a:prstGeom>
          <a:noFill/>
        </p:spPr>
        <p:txBody>
          <a:bodyPr wrap="square" rtlCol="0">
            <a:spAutoFit/>
          </a:bodyPr>
          <a:lstStyle/>
          <a:p>
            <a:r>
              <a:rPr lang="en-US" altLang="zh-CN" sz="23900" dirty="0">
                <a:solidFill>
                  <a:schemeClr val="tx1">
                    <a:alpha val="3000"/>
                  </a:schemeClr>
                </a:solidFill>
                <a:latin typeface="Arial Black" panose="020B0A04020102020204" pitchFamily="34" charset="0"/>
              </a:rPr>
              <a:t>02</a:t>
            </a:r>
            <a:endParaRPr lang="zh-CN" altLang="en-US" sz="23900" dirty="0">
              <a:solidFill>
                <a:schemeClr val="tx1">
                  <a:alpha val="3000"/>
                </a:schemeClr>
              </a:solidFill>
              <a:latin typeface="Arial Black" panose="020B0A04020102020204" pitchFamily="34" charset="0"/>
            </a:endParaRPr>
          </a:p>
        </p:txBody>
      </p:sp>
      <p:sp>
        <p:nvSpPr>
          <p:cNvPr id="29" name="任意多边形 28"/>
          <p:cNvSpPr/>
          <p:nvPr/>
        </p:nvSpPr>
        <p:spPr>
          <a:xfrm rot="16200000" flipV="1">
            <a:off x="-2489564" y="2408598"/>
            <a:ext cx="6260239" cy="1443042"/>
          </a:xfrm>
          <a:custGeom>
            <a:avLst/>
            <a:gdLst>
              <a:gd name="connsiteX0" fmla="*/ 6260239 w 6260239"/>
              <a:gd name="connsiteY0" fmla="*/ 1443042 h 1443042"/>
              <a:gd name="connsiteX1" fmla="*/ 6260239 w 6260239"/>
              <a:gd name="connsiteY1" fmla="*/ 1370077 h 1443042"/>
              <a:gd name="connsiteX2" fmla="*/ 3239468 w 6260239"/>
              <a:gd name="connsiteY2" fmla="*/ 0 h 1443042"/>
              <a:gd name="connsiteX3" fmla="*/ 0 w 6260239"/>
              <a:gd name="connsiteY3" fmla="*/ 1443042 h 1443042"/>
            </a:gdLst>
            <a:ahLst/>
            <a:cxnLst>
              <a:cxn ang="0">
                <a:pos x="connsiteX0" y="connsiteY0"/>
              </a:cxn>
              <a:cxn ang="0">
                <a:pos x="connsiteX1" y="connsiteY1"/>
              </a:cxn>
              <a:cxn ang="0">
                <a:pos x="connsiteX2" y="connsiteY2"/>
              </a:cxn>
              <a:cxn ang="0">
                <a:pos x="connsiteX3" y="connsiteY3"/>
              </a:cxn>
            </a:cxnLst>
            <a:rect l="l" t="t" r="r" b="b"/>
            <a:pathLst>
              <a:path w="6260239" h="1443042">
                <a:moveTo>
                  <a:pt x="6260239" y="1443042"/>
                </a:moveTo>
                <a:lnTo>
                  <a:pt x="6260239" y="1370077"/>
                </a:lnTo>
                <a:lnTo>
                  <a:pt x="3239468" y="0"/>
                </a:lnTo>
                <a:lnTo>
                  <a:pt x="0" y="1443042"/>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rot="16200000" flipV="1">
            <a:off x="-2557704" y="2938221"/>
            <a:ext cx="6396518" cy="1443041"/>
          </a:xfrm>
          <a:custGeom>
            <a:avLst/>
            <a:gdLst>
              <a:gd name="connsiteX0" fmla="*/ 6396518 w 6396518"/>
              <a:gd name="connsiteY0" fmla="*/ 1443041 h 1443041"/>
              <a:gd name="connsiteX1" fmla="*/ 3214875 w 6396518"/>
              <a:gd name="connsiteY1" fmla="*/ 0 h 1443041"/>
              <a:gd name="connsiteX2" fmla="*/ 0 w 6396518"/>
              <a:gd name="connsiteY2" fmla="*/ 1432086 h 1443041"/>
              <a:gd name="connsiteX3" fmla="*/ 0 w 6396518"/>
              <a:gd name="connsiteY3" fmla="*/ 1443041 h 1443041"/>
            </a:gdLst>
            <a:ahLst/>
            <a:cxnLst>
              <a:cxn ang="0">
                <a:pos x="connsiteX0" y="connsiteY0"/>
              </a:cxn>
              <a:cxn ang="0">
                <a:pos x="connsiteX1" y="connsiteY1"/>
              </a:cxn>
              <a:cxn ang="0">
                <a:pos x="connsiteX2" y="connsiteY2"/>
              </a:cxn>
              <a:cxn ang="0">
                <a:pos x="connsiteX3" y="connsiteY3"/>
              </a:cxn>
            </a:cxnLst>
            <a:rect l="l" t="t" r="r" b="b"/>
            <a:pathLst>
              <a:path w="6396518" h="1443041">
                <a:moveTo>
                  <a:pt x="6396518" y="1443041"/>
                </a:moveTo>
                <a:lnTo>
                  <a:pt x="3214875" y="0"/>
                </a:lnTo>
                <a:lnTo>
                  <a:pt x="0" y="1432086"/>
                </a:lnTo>
                <a:lnTo>
                  <a:pt x="0" y="1443041"/>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rot="16200000" flipV="1">
            <a:off x="-529500" y="638885"/>
            <a:ext cx="2419074" cy="1103204"/>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809311" y="3009214"/>
            <a:ext cx="944880" cy="1014730"/>
          </a:xfrm>
          <a:prstGeom prst="rect">
            <a:avLst/>
          </a:prstGeom>
          <a:noFill/>
        </p:spPr>
        <p:txBody>
          <a:bodyPr wrap="none" rtlCol="0">
            <a:spAutoFit/>
          </a:bodyPr>
          <a:lstStyle/>
          <a:p>
            <a:r>
              <a:rPr lang="en-US" altLang="zh-CN" sz="6000" dirty="0">
                <a:solidFill>
                  <a:schemeClr val="tx1">
                    <a:lumMod val="65000"/>
                    <a:lumOff val="35000"/>
                  </a:schemeClr>
                </a:solidFill>
                <a:latin typeface="Yu Gothic UI Light" panose="020B0300000000000000" pitchFamily="34" charset="-128"/>
                <a:ea typeface="Yu Gothic UI Light" panose="020B0300000000000000" pitchFamily="34" charset="-128"/>
              </a:rPr>
              <a:t>0</a:t>
            </a:r>
            <a:r>
              <a:rPr lang="en-US" sz="6000" dirty="0">
                <a:solidFill>
                  <a:schemeClr val="tx1">
                    <a:lumMod val="65000"/>
                    <a:lumOff val="35000"/>
                  </a:schemeClr>
                </a:solidFill>
                <a:latin typeface="Yu Gothic UI Light" panose="020B0300000000000000" pitchFamily="34" charset="-128"/>
                <a:ea typeface="Yu Gothic UI Light" panose="020B0300000000000000" pitchFamily="34" charset="-128"/>
              </a:rPr>
              <a:t>2</a:t>
            </a:r>
          </a:p>
        </p:txBody>
      </p:sp>
      <p:sp>
        <p:nvSpPr>
          <p:cNvPr id="13" name="矩形 12"/>
          <p:cNvSpPr/>
          <p:nvPr/>
        </p:nvSpPr>
        <p:spPr>
          <a:xfrm>
            <a:off x="5356317" y="3137721"/>
            <a:ext cx="2926080" cy="645160"/>
          </a:xfrm>
          <a:prstGeom prst="rect">
            <a:avLst/>
          </a:prstGeom>
        </p:spPr>
        <p:txBody>
          <a:bodyPr wrap="none">
            <a:spAutoFit/>
          </a:bodyPr>
          <a:lstStyle/>
          <a:p>
            <a:pPr lvl="0" algn="ctr"/>
            <a:r>
              <a:rPr lang="zh-CN" altLang="en-US" sz="3600" b="1" dirty="0">
                <a:solidFill>
                  <a:srgbClr val="FFC001"/>
                </a:solidFill>
                <a:latin typeface="微软雅黑" panose="020B0503020204020204" pitchFamily="34" charset="-122"/>
                <a:ea typeface="微软雅黑" panose="020B0503020204020204" pitchFamily="34" charset="-122"/>
              </a:rPr>
              <a:t>工业燃气安全</a:t>
            </a:r>
          </a:p>
        </p:txBody>
      </p:sp>
      <p:cxnSp>
        <p:nvCxnSpPr>
          <p:cNvPr id="16" name="直接连接符 15"/>
          <p:cNvCxnSpPr/>
          <p:nvPr/>
        </p:nvCxnSpPr>
        <p:spPr>
          <a:xfrm>
            <a:off x="4702132" y="2797432"/>
            <a:ext cx="0" cy="1425775"/>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7" name="圆角矩形 16"/>
          <p:cNvSpPr/>
          <p:nvPr/>
        </p:nvSpPr>
        <p:spPr>
          <a:xfrm>
            <a:off x="7496691" y="4222515"/>
            <a:ext cx="1730273" cy="271612"/>
          </a:xfrm>
          <a:prstGeom prst="roundRect">
            <a:avLst>
              <a:gd name="adj" fmla="val 50000"/>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3" name="任意多边形 32"/>
          <p:cNvSpPr/>
          <p:nvPr/>
        </p:nvSpPr>
        <p:spPr>
          <a:xfrm rot="2700000">
            <a:off x="11716683" y="3016282"/>
            <a:ext cx="950633" cy="950633"/>
          </a:xfrm>
          <a:custGeom>
            <a:avLst/>
            <a:gdLst>
              <a:gd name="connsiteX0" fmla="*/ 0 w 950633"/>
              <a:gd name="connsiteY0" fmla="*/ 0 h 950633"/>
              <a:gd name="connsiteX1" fmla="*/ 950633 w 950633"/>
              <a:gd name="connsiteY1" fmla="*/ 950633 h 950633"/>
              <a:gd name="connsiteX2" fmla="*/ 0 w 950633"/>
              <a:gd name="connsiteY2" fmla="*/ 950633 h 950633"/>
            </a:gdLst>
            <a:ahLst/>
            <a:cxnLst>
              <a:cxn ang="0">
                <a:pos x="connsiteX0" y="connsiteY0"/>
              </a:cxn>
              <a:cxn ang="0">
                <a:pos x="connsiteX1" y="connsiteY1"/>
              </a:cxn>
              <a:cxn ang="0">
                <a:pos x="connsiteX2" y="connsiteY2"/>
              </a:cxn>
            </a:cxnLst>
            <a:rect l="l" t="t" r="r" b="b"/>
            <a:pathLst>
              <a:path w="950633" h="950633">
                <a:moveTo>
                  <a:pt x="0" y="0"/>
                </a:moveTo>
                <a:lnTo>
                  <a:pt x="950633" y="950633"/>
                </a:lnTo>
                <a:lnTo>
                  <a:pt x="0" y="950633"/>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
        <p:nvSpPr>
          <p:cNvPr id="115" name="Rounded Rectangle 114"/>
          <p:cNvSpPr/>
          <p:nvPr/>
        </p:nvSpPr>
        <p:spPr>
          <a:xfrm>
            <a:off x="4713829" y="1509067"/>
            <a:ext cx="2764344" cy="4607840"/>
          </a:xfrm>
          <a:prstGeom prst="roundRect">
            <a:avLst>
              <a:gd name="adj" fmla="val 8813"/>
            </a:avLst>
          </a:prstGeom>
          <a:noFill/>
          <a:ln w="19050">
            <a:solidFill>
              <a:sysClr val="windowText" lastClr="000000">
                <a:lumMod val="50000"/>
                <a:lumOff val="50000"/>
              </a:sysClr>
            </a:solidFill>
            <a:prstDash val="sysDot"/>
          </a:ln>
        </p:spPr>
        <p:style>
          <a:lnRef idx="2">
            <a:srgbClr val="035CA0">
              <a:shade val="50000"/>
            </a:srgbClr>
          </a:lnRef>
          <a:fillRef idx="1">
            <a:srgbClr val="035CA0"/>
          </a:fillRef>
          <a:effectRef idx="0">
            <a:srgbClr val="035CA0"/>
          </a:effectRef>
          <a:fontRef idx="minor">
            <a:sysClr val="window" lastClr="FFFFFF"/>
          </a:fontRef>
        </p:style>
        <p:txBody>
          <a:bodyPr lIns="121888" tIns="60944" rIns="121888" bIns="60944" rtlCol="0" anchor="ctr"/>
          <a:lstStyle/>
          <a:p>
            <a:pPr algn="ctr"/>
            <a:endParaRPr lang="en-US" dirty="0">
              <a:latin typeface="微软雅黑" panose="020B0503020204020204" pitchFamily="34" charset="-122"/>
            </a:endParaRPr>
          </a:p>
        </p:txBody>
      </p:sp>
      <p:grpSp>
        <p:nvGrpSpPr>
          <p:cNvPr id="70" name="Group 69"/>
          <p:cNvGrpSpPr/>
          <p:nvPr/>
        </p:nvGrpSpPr>
        <p:grpSpPr>
          <a:xfrm>
            <a:off x="649096" y="1739460"/>
            <a:ext cx="3425825" cy="878840"/>
            <a:chOff x="424603" y="672020"/>
            <a:chExt cx="2570104" cy="659233"/>
          </a:xfrm>
        </p:grpSpPr>
        <p:sp>
          <p:nvSpPr>
            <p:cNvPr id="65" name="TextBox 64"/>
            <p:cNvSpPr txBox="1"/>
            <p:nvPr/>
          </p:nvSpPr>
          <p:spPr>
            <a:xfrm>
              <a:off x="972096" y="672020"/>
              <a:ext cx="1542506" cy="207677"/>
            </a:xfrm>
            <a:prstGeom prst="rect">
              <a:avLst/>
            </a:prstGeom>
            <a:noFill/>
          </p:spPr>
          <p:txBody>
            <a:bodyPr wrap="square" lIns="0" tIns="0" rIns="0" bIns="0" rtlCol="0" anchor="t">
              <a:spAutoFit/>
            </a:bodyPr>
            <a:lstStyle>
              <a:defPPr>
                <a:defRPr lang="zh-CN"/>
              </a:defPPr>
              <a:lvl1pPr>
                <a:defRPr sz="2000">
                  <a:solidFill>
                    <a:sysClr val="windowText" lastClr="000000">
                      <a:lumMod val="65000"/>
                      <a:lumOff val="35000"/>
                    </a:sysClr>
                  </a:solidFill>
                  <a:latin typeface="微软雅黑" panose="020B0503020204020204" pitchFamily="34" charset="-122"/>
                </a:defRPr>
              </a:lvl1pPr>
            </a:lstStyle>
            <a:p>
              <a:pPr algn="ctr"/>
              <a:r>
                <a:rPr lang="zh-CN" altLang="en-US" sz="1800" b="1" dirty="0">
                  <a:solidFill>
                    <a:srgbClr val="FFC001"/>
                  </a:solidFill>
                  <a:ea typeface="微软雅黑" panose="020B0503020204020204" pitchFamily="34" charset="-122"/>
                  <a:sym typeface="+mn-ea"/>
                </a:rPr>
                <a:t>陶瓷行业</a:t>
              </a:r>
            </a:p>
          </p:txBody>
        </p:sp>
        <p:sp>
          <p:nvSpPr>
            <p:cNvPr id="66" name="TextBox 65"/>
            <p:cNvSpPr txBox="1"/>
            <p:nvPr/>
          </p:nvSpPr>
          <p:spPr>
            <a:xfrm>
              <a:off x="971971" y="927330"/>
              <a:ext cx="2022736" cy="403923"/>
            </a:xfrm>
            <a:prstGeom prst="rect">
              <a:avLst/>
            </a:prstGeom>
            <a:noFill/>
          </p:spPr>
          <p:txBody>
            <a:bodyPr wrap="square" lIns="0" tIns="0" rIns="0" bIns="0" rtlCol="0" anchor="t">
              <a:spAutoFit/>
            </a:bodyPr>
            <a:lstStyle/>
            <a:p>
              <a:pPr fontAlgn="auto">
                <a:lnSpc>
                  <a:spcPts val="2100"/>
                </a:lnSpc>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用途：煅烧、选料、干燥等</a:t>
              </a:r>
            </a:p>
            <a:p>
              <a:pPr fontAlgn="auto">
                <a:lnSpc>
                  <a:spcPts val="2100"/>
                </a:lnSpc>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设备：陶瓷窑</a:t>
              </a:r>
            </a:p>
          </p:txBody>
        </p:sp>
        <p:sp>
          <p:nvSpPr>
            <p:cNvPr id="67" name="Oval 66"/>
            <p:cNvSpPr>
              <a:spLocks noChangeAspect="1"/>
            </p:cNvSpPr>
            <p:nvPr/>
          </p:nvSpPr>
          <p:spPr>
            <a:xfrm>
              <a:off x="424603" y="729170"/>
              <a:ext cx="469021" cy="455593"/>
            </a:xfrm>
            <a:prstGeom prst="ellipse">
              <a:avLst/>
            </a:prstGeom>
            <a:solidFill>
              <a:schemeClr val="tx1">
                <a:lumMod val="50000"/>
                <a:lumOff val="50000"/>
              </a:schemeClr>
            </a:solidFill>
            <a:ln>
              <a:no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r>
                <a:rPr lang="en-US" dirty="0">
                  <a:solidFill>
                    <a:sysClr val="window" lastClr="FFFFFF"/>
                  </a:solidFill>
                  <a:latin typeface="微软雅黑" panose="020B0503020204020204" pitchFamily="34" charset="-122"/>
                </a:rPr>
                <a:t>1</a:t>
              </a:r>
              <a:endParaRPr lang="en-US" dirty="0">
                <a:latin typeface="微软雅黑" panose="020B0503020204020204" pitchFamily="34" charset="-122"/>
              </a:endParaRPr>
            </a:p>
          </p:txBody>
        </p:sp>
      </p:grpSp>
      <p:grpSp>
        <p:nvGrpSpPr>
          <p:cNvPr id="71" name="Group 70"/>
          <p:cNvGrpSpPr/>
          <p:nvPr/>
        </p:nvGrpSpPr>
        <p:grpSpPr>
          <a:xfrm>
            <a:off x="649096" y="2763424"/>
            <a:ext cx="3425825" cy="878840"/>
            <a:chOff x="424603" y="672020"/>
            <a:chExt cx="2570104" cy="659233"/>
          </a:xfrm>
        </p:grpSpPr>
        <p:sp>
          <p:nvSpPr>
            <p:cNvPr id="72" name="TextBox 71"/>
            <p:cNvSpPr txBox="1"/>
            <p:nvPr/>
          </p:nvSpPr>
          <p:spPr>
            <a:xfrm>
              <a:off x="972096" y="672020"/>
              <a:ext cx="1542506" cy="207677"/>
            </a:xfrm>
            <a:prstGeom prst="rect">
              <a:avLst/>
            </a:prstGeom>
            <a:noFill/>
          </p:spPr>
          <p:txBody>
            <a:bodyPr wrap="square" lIns="0" tIns="0" rIns="0" bIns="0" rtlCol="0" anchor="t">
              <a:spAutoFit/>
            </a:bodyPr>
            <a:lstStyle>
              <a:defPPr>
                <a:defRPr lang="zh-CN"/>
              </a:defPPr>
              <a:lvl1pPr>
                <a:defRPr sz="2000">
                  <a:solidFill>
                    <a:sysClr val="windowText" lastClr="000000">
                      <a:lumMod val="65000"/>
                      <a:lumOff val="35000"/>
                    </a:sysClr>
                  </a:solidFill>
                  <a:latin typeface="微软雅黑" panose="020B0503020204020204" pitchFamily="34" charset="-122"/>
                </a:defRPr>
              </a:lvl1pPr>
            </a:lstStyle>
            <a:p>
              <a:pPr algn="ctr"/>
              <a:r>
                <a:rPr lang="zh-CN" altLang="en-US" sz="1800" b="1" dirty="0">
                  <a:solidFill>
                    <a:srgbClr val="FFC001"/>
                  </a:solidFill>
                  <a:ea typeface="微软雅黑" panose="020B0503020204020204" pitchFamily="34" charset="-122"/>
                  <a:sym typeface="+mn-ea"/>
                </a:rPr>
                <a:t>玻璃行业</a:t>
              </a:r>
            </a:p>
          </p:txBody>
        </p:sp>
        <p:sp>
          <p:nvSpPr>
            <p:cNvPr id="73" name="TextBox 72"/>
            <p:cNvSpPr txBox="1"/>
            <p:nvPr/>
          </p:nvSpPr>
          <p:spPr>
            <a:xfrm>
              <a:off x="971971" y="927330"/>
              <a:ext cx="2022736" cy="403923"/>
            </a:xfrm>
            <a:prstGeom prst="rect">
              <a:avLst/>
            </a:prstGeom>
            <a:noFill/>
          </p:spPr>
          <p:txBody>
            <a:bodyPr wrap="square" lIns="0" tIns="0" rIns="0" bIns="0" rtlCol="0" anchor="t">
              <a:spAutoFit/>
            </a:bodyPr>
            <a:lstStyle/>
            <a:p>
              <a:pPr defTabSz="1218565" fontAlgn="auto">
                <a:lnSpc>
                  <a:spcPts val="2100"/>
                </a:lnSpc>
                <a:spcBef>
                  <a:spcPts val="0"/>
                </a:spcBef>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用途：溶炼、退火、切割等</a:t>
              </a:r>
            </a:p>
            <a:p>
              <a:pPr defTabSz="1218565" fontAlgn="auto">
                <a:lnSpc>
                  <a:spcPts val="2100"/>
                </a:lnSpc>
                <a:spcBef>
                  <a:spcPts val="0"/>
                </a:spcBef>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设备：玻璃窑</a:t>
              </a:r>
            </a:p>
          </p:txBody>
        </p:sp>
        <p:sp>
          <p:nvSpPr>
            <p:cNvPr id="75" name="Oval 74"/>
            <p:cNvSpPr>
              <a:spLocks noChangeAspect="1"/>
            </p:cNvSpPr>
            <p:nvPr/>
          </p:nvSpPr>
          <p:spPr>
            <a:xfrm>
              <a:off x="424603" y="729170"/>
              <a:ext cx="469021" cy="455593"/>
            </a:xfrm>
            <a:prstGeom prst="ellipse">
              <a:avLst/>
            </a:prstGeom>
            <a:solidFill>
              <a:schemeClr val="tx1">
                <a:lumMod val="65000"/>
                <a:lumOff val="35000"/>
              </a:schemeClr>
            </a:solidFill>
            <a:ln>
              <a:no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r>
                <a:rPr lang="en-US" dirty="0">
                  <a:solidFill>
                    <a:sysClr val="window" lastClr="FFFFFF"/>
                  </a:solidFill>
                  <a:latin typeface="微软雅黑" panose="020B0503020204020204" pitchFamily="34" charset="-122"/>
                </a:rPr>
                <a:t>2</a:t>
              </a:r>
              <a:endParaRPr lang="en-US" dirty="0">
                <a:latin typeface="微软雅黑" panose="020B0503020204020204" pitchFamily="34" charset="-122"/>
              </a:endParaRPr>
            </a:p>
          </p:txBody>
        </p:sp>
      </p:grpSp>
      <p:grpSp>
        <p:nvGrpSpPr>
          <p:cNvPr id="77" name="Group 76"/>
          <p:cNvGrpSpPr/>
          <p:nvPr/>
        </p:nvGrpSpPr>
        <p:grpSpPr>
          <a:xfrm>
            <a:off x="619696" y="3787388"/>
            <a:ext cx="3455034" cy="814071"/>
            <a:chOff x="402547" y="672020"/>
            <a:chExt cx="2592018" cy="610648"/>
          </a:xfrm>
        </p:grpSpPr>
        <p:sp>
          <p:nvSpPr>
            <p:cNvPr id="78" name="TextBox 77"/>
            <p:cNvSpPr txBox="1"/>
            <p:nvPr/>
          </p:nvSpPr>
          <p:spPr>
            <a:xfrm>
              <a:off x="972096" y="672020"/>
              <a:ext cx="1542506" cy="207677"/>
            </a:xfrm>
            <a:prstGeom prst="rect">
              <a:avLst/>
            </a:prstGeom>
            <a:noFill/>
          </p:spPr>
          <p:txBody>
            <a:bodyPr wrap="square" lIns="0" tIns="0" rIns="0" bIns="0" rtlCol="0" anchor="t">
              <a:spAutoFit/>
            </a:bodyPr>
            <a:lstStyle>
              <a:defPPr>
                <a:defRPr lang="zh-CN"/>
              </a:defPPr>
              <a:lvl1pPr>
                <a:defRPr sz="2000">
                  <a:solidFill>
                    <a:sysClr val="windowText" lastClr="000000">
                      <a:lumMod val="65000"/>
                      <a:lumOff val="35000"/>
                    </a:sysClr>
                  </a:solidFill>
                  <a:latin typeface="微软雅黑" panose="020B0503020204020204" pitchFamily="34" charset="-122"/>
                </a:defRPr>
              </a:lvl1pPr>
            </a:lstStyle>
            <a:p>
              <a:pPr algn="ctr"/>
              <a:r>
                <a:rPr lang="zh-CN" altLang="en-US" sz="1800" b="1" dirty="0">
                  <a:solidFill>
                    <a:srgbClr val="FFC001"/>
                  </a:solidFill>
                  <a:ea typeface="微软雅黑" panose="020B0503020204020204" pitchFamily="34" charset="-122"/>
                  <a:sym typeface="+mn-ea"/>
                </a:rPr>
                <a:t>化工行业</a:t>
              </a:r>
            </a:p>
          </p:txBody>
        </p:sp>
        <p:sp>
          <p:nvSpPr>
            <p:cNvPr id="79" name="TextBox 78"/>
            <p:cNvSpPr txBox="1"/>
            <p:nvPr/>
          </p:nvSpPr>
          <p:spPr>
            <a:xfrm>
              <a:off x="972305" y="927330"/>
              <a:ext cx="2022260" cy="355338"/>
            </a:xfrm>
            <a:prstGeom prst="rect">
              <a:avLst/>
            </a:prstGeom>
            <a:noFill/>
          </p:spPr>
          <p:txBody>
            <a:bodyPr wrap="square" lIns="0" tIns="0" rIns="0" bIns="0" rtlCol="0" anchor="t">
              <a:spAutoFit/>
            </a:bodyPr>
            <a:lstStyle/>
            <a:p>
              <a:pPr defTabSz="1218565">
                <a:spcBef>
                  <a:spcPct val="20000"/>
                </a:spcBef>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用途：反应所需温度、尾气焚烧</a:t>
              </a:r>
            </a:p>
            <a:p>
              <a:pPr defTabSz="1218565">
                <a:spcBef>
                  <a:spcPct val="20000"/>
                </a:spcBef>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设备：锅炉、导热油炉、燃烧器</a:t>
              </a:r>
            </a:p>
          </p:txBody>
        </p:sp>
        <p:grpSp>
          <p:nvGrpSpPr>
            <p:cNvPr id="80" name="Group 79"/>
            <p:cNvGrpSpPr/>
            <p:nvPr/>
          </p:nvGrpSpPr>
          <p:grpSpPr>
            <a:xfrm>
              <a:off x="402547" y="729170"/>
              <a:ext cx="515118" cy="455593"/>
              <a:chOff x="171813" y="618192"/>
              <a:chExt cx="515118" cy="455593"/>
            </a:xfrm>
          </p:grpSpPr>
          <p:sp>
            <p:nvSpPr>
              <p:cNvPr id="81" name="Oval 80"/>
              <p:cNvSpPr>
                <a:spLocks noChangeAspect="1"/>
              </p:cNvSpPr>
              <p:nvPr/>
            </p:nvSpPr>
            <p:spPr>
              <a:xfrm>
                <a:off x="193869" y="618192"/>
                <a:ext cx="469021" cy="455593"/>
              </a:xfrm>
              <a:prstGeom prst="ellipse">
                <a:avLst/>
              </a:prstGeom>
              <a:solidFill>
                <a:schemeClr val="tx1">
                  <a:lumMod val="75000"/>
                  <a:lumOff val="25000"/>
                </a:schemeClr>
              </a:solidFill>
              <a:ln>
                <a:no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r>
                  <a:rPr lang="en-US" dirty="0">
                    <a:latin typeface="微软雅黑" panose="020B0503020204020204" pitchFamily="34" charset="-122"/>
                  </a:rPr>
                  <a:t>3</a:t>
                </a:r>
              </a:p>
            </p:txBody>
          </p:sp>
          <p:sp>
            <p:nvSpPr>
              <p:cNvPr id="82" name="TextBox 81"/>
              <p:cNvSpPr txBox="1"/>
              <p:nvPr/>
            </p:nvSpPr>
            <p:spPr>
              <a:xfrm>
                <a:off x="171813" y="722506"/>
                <a:ext cx="515118" cy="207677"/>
              </a:xfrm>
              <a:prstGeom prst="rect">
                <a:avLst/>
              </a:prstGeom>
              <a:noFill/>
            </p:spPr>
            <p:txBody>
              <a:bodyPr wrap="square" lIns="0" tIns="0" rIns="0" bIns="0" rtlCol="0" anchor="ctr">
                <a:spAutoFit/>
              </a:bodyPr>
              <a:lstStyle/>
              <a:p>
                <a:pPr algn="ctr"/>
                <a:endParaRPr lang="en-US" dirty="0">
                  <a:solidFill>
                    <a:sysClr val="window" lastClr="FFFFFF"/>
                  </a:solidFill>
                  <a:latin typeface="微软雅黑" panose="020B0503020204020204" pitchFamily="34" charset="-122"/>
                </a:endParaRPr>
              </a:p>
            </p:txBody>
          </p:sp>
        </p:grpSp>
      </p:grpSp>
      <p:grpSp>
        <p:nvGrpSpPr>
          <p:cNvPr id="83" name="Group 82"/>
          <p:cNvGrpSpPr/>
          <p:nvPr/>
        </p:nvGrpSpPr>
        <p:grpSpPr>
          <a:xfrm>
            <a:off x="649096" y="4811354"/>
            <a:ext cx="3425825" cy="878840"/>
            <a:chOff x="424603" y="672020"/>
            <a:chExt cx="2570104" cy="659233"/>
          </a:xfrm>
        </p:grpSpPr>
        <p:sp>
          <p:nvSpPr>
            <p:cNvPr id="84" name="TextBox 83"/>
            <p:cNvSpPr txBox="1"/>
            <p:nvPr/>
          </p:nvSpPr>
          <p:spPr>
            <a:xfrm>
              <a:off x="972096" y="672020"/>
              <a:ext cx="1542506" cy="207677"/>
            </a:xfrm>
            <a:prstGeom prst="rect">
              <a:avLst/>
            </a:prstGeom>
            <a:noFill/>
          </p:spPr>
          <p:txBody>
            <a:bodyPr wrap="square" lIns="0" tIns="0" rIns="0" bIns="0" rtlCol="0" anchor="t">
              <a:spAutoFit/>
            </a:bodyPr>
            <a:lstStyle>
              <a:defPPr>
                <a:defRPr lang="zh-CN"/>
              </a:defPPr>
              <a:lvl1pPr algn="r">
                <a:defRPr sz="2000">
                  <a:solidFill>
                    <a:sysClr val="windowText" lastClr="000000">
                      <a:lumMod val="65000"/>
                      <a:lumOff val="35000"/>
                    </a:sysClr>
                  </a:solidFill>
                  <a:latin typeface="微软雅黑" panose="020B0503020204020204" pitchFamily="34" charset="-122"/>
                </a:defRPr>
              </a:lvl1pPr>
            </a:lstStyle>
            <a:p>
              <a:pPr marL="609600" indent="-609600" algn="ctr"/>
              <a:r>
                <a:rPr lang="zh-CN" altLang="en-US" sz="1800" b="1" dirty="0">
                  <a:solidFill>
                    <a:srgbClr val="FFC001"/>
                  </a:solidFill>
                  <a:ea typeface="微软雅黑" panose="020B0503020204020204" pitchFamily="34" charset="-122"/>
                  <a:sym typeface="+mn-ea"/>
                </a:rPr>
                <a:t>金属切割与焊接</a:t>
              </a:r>
            </a:p>
          </p:txBody>
        </p:sp>
        <p:sp>
          <p:nvSpPr>
            <p:cNvPr id="85" name="TextBox 84"/>
            <p:cNvSpPr txBox="1"/>
            <p:nvPr/>
          </p:nvSpPr>
          <p:spPr>
            <a:xfrm>
              <a:off x="971971" y="927330"/>
              <a:ext cx="2022736" cy="403923"/>
            </a:xfrm>
            <a:prstGeom prst="rect">
              <a:avLst/>
            </a:prstGeom>
            <a:noFill/>
          </p:spPr>
          <p:txBody>
            <a:bodyPr wrap="square" lIns="0" tIns="0" rIns="0" bIns="0" rtlCol="0" anchor="t">
              <a:spAutoFit/>
            </a:bodyPr>
            <a:lstStyle/>
            <a:p>
              <a:pPr marL="609600" indent="-609600" fontAlgn="auto">
                <a:lnSpc>
                  <a:spcPts val="2100"/>
                </a:lnSpc>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用途：对金属进行切割与焊接</a:t>
              </a:r>
            </a:p>
            <a:p>
              <a:pPr marL="609600" indent="-609600" fontAlgn="auto">
                <a:lnSpc>
                  <a:spcPts val="2100"/>
                </a:lnSpc>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设备：切割与焊接专用设备</a:t>
              </a:r>
            </a:p>
          </p:txBody>
        </p:sp>
        <p:sp>
          <p:nvSpPr>
            <p:cNvPr id="87" name="Oval 86"/>
            <p:cNvSpPr>
              <a:spLocks noChangeAspect="1"/>
            </p:cNvSpPr>
            <p:nvPr/>
          </p:nvSpPr>
          <p:spPr>
            <a:xfrm>
              <a:off x="424603" y="729170"/>
              <a:ext cx="469021" cy="455593"/>
            </a:xfrm>
            <a:prstGeom prst="ellipse">
              <a:avLst/>
            </a:prstGeom>
            <a:solidFill>
              <a:srgbClr val="FFC000"/>
            </a:solidFill>
            <a:ln>
              <a:no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r>
                <a:rPr lang="en-US" dirty="0">
                  <a:latin typeface="微软雅黑" panose="020B0503020204020204" pitchFamily="34" charset="-122"/>
                </a:rPr>
                <a:t>4</a:t>
              </a:r>
            </a:p>
          </p:txBody>
        </p:sp>
      </p:grpSp>
      <p:grpSp>
        <p:nvGrpSpPr>
          <p:cNvPr id="89" name="Group 88"/>
          <p:cNvGrpSpPr/>
          <p:nvPr/>
        </p:nvGrpSpPr>
        <p:grpSpPr>
          <a:xfrm>
            <a:off x="8220778" y="1754505"/>
            <a:ext cx="3196587" cy="850900"/>
            <a:chOff x="607507" y="672020"/>
            <a:chExt cx="2305707" cy="638274"/>
          </a:xfrm>
        </p:grpSpPr>
        <p:sp>
          <p:nvSpPr>
            <p:cNvPr id="90" name="TextBox 89"/>
            <p:cNvSpPr txBox="1"/>
            <p:nvPr/>
          </p:nvSpPr>
          <p:spPr>
            <a:xfrm>
              <a:off x="805797" y="672020"/>
              <a:ext cx="1542506" cy="207677"/>
            </a:xfrm>
            <a:prstGeom prst="rect">
              <a:avLst/>
            </a:prstGeom>
            <a:noFill/>
          </p:spPr>
          <p:txBody>
            <a:bodyPr wrap="square" lIns="0" tIns="0" rIns="0" bIns="0" rtlCol="0" anchor="t">
              <a:spAutoFit/>
            </a:bodyPr>
            <a:lstStyle/>
            <a:p>
              <a:pPr algn="ctr"/>
              <a:r>
                <a:rPr lang="zh-CN" altLang="en-US" b="1" dirty="0">
                  <a:solidFill>
                    <a:srgbClr val="FFC001"/>
                  </a:solidFill>
                  <a:latin typeface="微软雅黑" panose="020B0503020204020204" pitchFamily="34" charset="-122"/>
                  <a:ea typeface="微软雅黑" panose="020B0503020204020204" pitchFamily="34" charset="-122"/>
                </a:rPr>
                <a:t>食品行业</a:t>
              </a:r>
            </a:p>
          </p:txBody>
        </p:sp>
        <p:sp>
          <p:nvSpPr>
            <p:cNvPr id="91" name="TextBox 90"/>
            <p:cNvSpPr txBox="1"/>
            <p:nvPr/>
          </p:nvSpPr>
          <p:spPr>
            <a:xfrm>
              <a:off x="607507" y="906371"/>
              <a:ext cx="1813788" cy="403923"/>
            </a:xfrm>
            <a:prstGeom prst="rect">
              <a:avLst/>
            </a:prstGeom>
            <a:noFill/>
          </p:spPr>
          <p:txBody>
            <a:bodyPr wrap="square" lIns="0" tIns="0" rIns="0" bIns="0" rtlCol="0" anchor="t">
              <a:spAutoFit/>
            </a:bodyPr>
            <a:lstStyle/>
            <a:p>
              <a:pPr fontAlgn="auto">
                <a:lnSpc>
                  <a:spcPts val="2100"/>
                </a:lnSpc>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用途：消毒、食品烘焙加工</a:t>
              </a:r>
            </a:p>
            <a:p>
              <a:pPr fontAlgn="auto">
                <a:lnSpc>
                  <a:spcPts val="2100"/>
                </a:lnSpc>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设备：烤炉、蒸箱、蒸汽锅炉</a:t>
              </a:r>
            </a:p>
          </p:txBody>
        </p:sp>
        <p:sp>
          <p:nvSpPr>
            <p:cNvPr id="93" name="Oval 92"/>
            <p:cNvSpPr>
              <a:spLocks noChangeAspect="1"/>
            </p:cNvSpPr>
            <p:nvPr/>
          </p:nvSpPr>
          <p:spPr>
            <a:xfrm>
              <a:off x="2444193" y="729170"/>
              <a:ext cx="469021" cy="455593"/>
            </a:xfrm>
            <a:prstGeom prst="ellipse">
              <a:avLst/>
            </a:prstGeom>
            <a:solidFill>
              <a:schemeClr val="tx1">
                <a:lumMod val="50000"/>
                <a:lumOff val="50000"/>
              </a:schemeClr>
            </a:solidFill>
            <a:ln>
              <a:no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r>
                <a:rPr lang="en-US" sz="2400" dirty="0">
                  <a:solidFill>
                    <a:sysClr val="window" lastClr="FFFFFF"/>
                  </a:solidFill>
                  <a:latin typeface="微软雅黑" panose="020B0503020204020204" pitchFamily="34" charset="-122"/>
                </a:rPr>
                <a:t>5</a:t>
              </a:r>
              <a:endParaRPr lang="en-US" sz="2400" dirty="0">
                <a:latin typeface="微软雅黑" panose="020B0503020204020204" pitchFamily="34" charset="-122"/>
              </a:endParaRPr>
            </a:p>
          </p:txBody>
        </p:sp>
      </p:grpSp>
      <p:grpSp>
        <p:nvGrpSpPr>
          <p:cNvPr id="95" name="Group 94"/>
          <p:cNvGrpSpPr/>
          <p:nvPr/>
        </p:nvGrpSpPr>
        <p:grpSpPr>
          <a:xfrm>
            <a:off x="8189179" y="2744310"/>
            <a:ext cx="3228186" cy="834390"/>
            <a:chOff x="491381" y="672020"/>
            <a:chExt cx="2421833" cy="625890"/>
          </a:xfrm>
        </p:grpSpPr>
        <p:sp>
          <p:nvSpPr>
            <p:cNvPr id="96" name="TextBox 95"/>
            <p:cNvSpPr txBox="1"/>
            <p:nvPr/>
          </p:nvSpPr>
          <p:spPr>
            <a:xfrm>
              <a:off x="805797" y="672020"/>
              <a:ext cx="1542506" cy="207677"/>
            </a:xfrm>
            <a:prstGeom prst="rect">
              <a:avLst/>
            </a:prstGeom>
            <a:noFill/>
          </p:spPr>
          <p:txBody>
            <a:bodyPr wrap="square" lIns="0" tIns="0" rIns="0" bIns="0" rtlCol="0" anchor="t">
              <a:spAutoFit/>
            </a:bodyPr>
            <a:lstStyle>
              <a:defPPr>
                <a:defRPr lang="zh-CN"/>
              </a:defPPr>
              <a:lvl1pPr algn="r">
                <a:defRPr sz="2000">
                  <a:solidFill>
                    <a:sysClr val="windowText" lastClr="000000">
                      <a:lumMod val="65000"/>
                      <a:lumOff val="35000"/>
                    </a:sysClr>
                  </a:solidFill>
                  <a:latin typeface="微软雅黑" panose="020B0503020204020204" pitchFamily="34" charset="-122"/>
                </a:defRPr>
              </a:lvl1pPr>
            </a:lstStyle>
            <a:p>
              <a:pPr algn="ctr"/>
              <a:r>
                <a:rPr lang="zh-CN" altLang="en-US" sz="1800" b="1" dirty="0">
                  <a:solidFill>
                    <a:srgbClr val="FFC001"/>
                  </a:solidFill>
                  <a:ea typeface="微软雅黑" panose="020B0503020204020204" pitchFamily="34" charset="-122"/>
                </a:rPr>
                <a:t>汽车行业</a:t>
              </a:r>
            </a:p>
          </p:txBody>
        </p:sp>
        <p:sp>
          <p:nvSpPr>
            <p:cNvPr id="97" name="TextBox 96"/>
            <p:cNvSpPr txBox="1"/>
            <p:nvPr/>
          </p:nvSpPr>
          <p:spPr>
            <a:xfrm>
              <a:off x="491381" y="893987"/>
              <a:ext cx="1910786" cy="403923"/>
            </a:xfrm>
            <a:prstGeom prst="rect">
              <a:avLst/>
            </a:prstGeom>
            <a:noFill/>
          </p:spPr>
          <p:txBody>
            <a:bodyPr wrap="square" lIns="0" tIns="0" rIns="0" bIns="0" rtlCol="0" anchor="t">
              <a:spAutoFit/>
            </a:bodyPr>
            <a:lstStyle/>
            <a:p>
              <a:pPr fontAlgn="auto">
                <a:lnSpc>
                  <a:spcPts val="2100"/>
                </a:lnSpc>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用途：配件生产、喷涂及烘烤</a:t>
              </a:r>
            </a:p>
            <a:p>
              <a:pPr fontAlgn="auto">
                <a:lnSpc>
                  <a:spcPts val="2100"/>
                </a:lnSpc>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设备：铸造设备，喷涂线、烘房</a:t>
              </a:r>
            </a:p>
          </p:txBody>
        </p:sp>
        <p:sp>
          <p:nvSpPr>
            <p:cNvPr id="99" name="Oval 98"/>
            <p:cNvSpPr>
              <a:spLocks noChangeAspect="1"/>
            </p:cNvSpPr>
            <p:nvPr/>
          </p:nvSpPr>
          <p:spPr>
            <a:xfrm>
              <a:off x="2444193" y="729170"/>
              <a:ext cx="469021" cy="455593"/>
            </a:xfrm>
            <a:prstGeom prst="ellipse">
              <a:avLst/>
            </a:prstGeom>
            <a:solidFill>
              <a:schemeClr val="tx1">
                <a:lumMod val="65000"/>
                <a:lumOff val="35000"/>
              </a:schemeClr>
            </a:solidFill>
            <a:ln>
              <a:no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r>
                <a:rPr lang="en-US" sz="2400" dirty="0">
                  <a:solidFill>
                    <a:sysClr val="window" lastClr="FFFFFF"/>
                  </a:solidFill>
                  <a:latin typeface="微软雅黑" panose="020B0503020204020204" pitchFamily="34" charset="-122"/>
                </a:rPr>
                <a:t>6</a:t>
              </a:r>
              <a:endParaRPr lang="en-US" sz="2400" dirty="0">
                <a:latin typeface="微软雅黑" panose="020B0503020204020204" pitchFamily="34" charset="-122"/>
              </a:endParaRPr>
            </a:p>
          </p:txBody>
        </p:sp>
      </p:grpSp>
      <p:grpSp>
        <p:nvGrpSpPr>
          <p:cNvPr id="101" name="Group 100"/>
          <p:cNvGrpSpPr/>
          <p:nvPr/>
        </p:nvGrpSpPr>
        <p:grpSpPr>
          <a:xfrm>
            <a:off x="8189179" y="3734050"/>
            <a:ext cx="3228186" cy="986156"/>
            <a:chOff x="491381" y="672020"/>
            <a:chExt cx="2421833" cy="739732"/>
          </a:xfrm>
        </p:grpSpPr>
        <p:sp>
          <p:nvSpPr>
            <p:cNvPr id="102" name="TextBox 101"/>
            <p:cNvSpPr txBox="1"/>
            <p:nvPr/>
          </p:nvSpPr>
          <p:spPr>
            <a:xfrm>
              <a:off x="805797" y="672020"/>
              <a:ext cx="1542506" cy="207677"/>
            </a:xfrm>
            <a:prstGeom prst="rect">
              <a:avLst/>
            </a:prstGeom>
            <a:noFill/>
          </p:spPr>
          <p:txBody>
            <a:bodyPr wrap="square" lIns="0" tIns="0" rIns="0" bIns="0" rtlCol="0" anchor="t">
              <a:spAutoFit/>
            </a:bodyPr>
            <a:lstStyle>
              <a:defPPr>
                <a:defRPr lang="zh-CN"/>
              </a:defPPr>
              <a:lvl1pPr algn="r">
                <a:defRPr sz="2000">
                  <a:solidFill>
                    <a:sysClr val="windowText" lastClr="000000">
                      <a:lumMod val="65000"/>
                      <a:lumOff val="35000"/>
                    </a:sysClr>
                  </a:solidFill>
                  <a:latin typeface="微软雅黑" panose="020B0503020204020204" pitchFamily="34" charset="-122"/>
                </a:defRPr>
              </a:lvl1pPr>
            </a:lstStyle>
            <a:p>
              <a:pPr algn="ctr"/>
              <a:r>
                <a:rPr lang="zh-CN" altLang="en-US" sz="1800" b="1" dirty="0">
                  <a:solidFill>
                    <a:srgbClr val="FFC001"/>
                  </a:solidFill>
                  <a:ea typeface="微软雅黑" panose="020B0503020204020204" pitchFamily="34" charset="-122"/>
                </a:rPr>
                <a:t>机械工业</a:t>
              </a:r>
            </a:p>
          </p:txBody>
        </p:sp>
        <p:sp>
          <p:nvSpPr>
            <p:cNvPr id="103" name="TextBox 102"/>
            <p:cNvSpPr txBox="1"/>
            <p:nvPr/>
          </p:nvSpPr>
          <p:spPr>
            <a:xfrm>
              <a:off x="491381" y="927330"/>
              <a:ext cx="1953184" cy="484422"/>
            </a:xfrm>
            <a:prstGeom prst="rect">
              <a:avLst/>
            </a:prstGeom>
            <a:noFill/>
          </p:spPr>
          <p:txBody>
            <a:bodyPr wrap="square" lIns="0" tIns="0" rIns="0" bIns="0" rtlCol="0" anchor="t">
              <a:spAutoFit/>
            </a:bodyPr>
            <a:lstStyle/>
            <a:p>
              <a:pPr algn="l" defTabSz="1218565" fontAlgn="auto">
                <a:spcBef>
                  <a:spcPts val="0"/>
                </a:spcBef>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用途：锻压、轧制、表面热处理</a:t>
              </a:r>
            </a:p>
            <a:p>
              <a:pPr algn="l" defTabSz="1218565" fontAlgn="auto">
                <a:spcBef>
                  <a:spcPts val="0"/>
                </a:spcBef>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设备：锻压、轧制设备，喷涂、烘烤生产线等</a:t>
              </a:r>
            </a:p>
          </p:txBody>
        </p:sp>
        <p:sp>
          <p:nvSpPr>
            <p:cNvPr id="105" name="Oval 104"/>
            <p:cNvSpPr>
              <a:spLocks noChangeAspect="1"/>
            </p:cNvSpPr>
            <p:nvPr/>
          </p:nvSpPr>
          <p:spPr>
            <a:xfrm>
              <a:off x="2444193" y="729170"/>
              <a:ext cx="469021" cy="455593"/>
            </a:xfrm>
            <a:prstGeom prst="ellipse">
              <a:avLst/>
            </a:prstGeom>
            <a:solidFill>
              <a:schemeClr val="tx1">
                <a:lumMod val="75000"/>
                <a:lumOff val="25000"/>
              </a:schemeClr>
            </a:solidFill>
            <a:ln>
              <a:no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r>
                <a:rPr lang="en-US" dirty="0">
                  <a:solidFill>
                    <a:sysClr val="window" lastClr="FFFFFF"/>
                  </a:solidFill>
                  <a:latin typeface="微软雅黑" panose="020B0503020204020204" pitchFamily="34" charset="-122"/>
                </a:rPr>
                <a:t>7</a:t>
              </a:r>
              <a:endParaRPr lang="en-US" dirty="0">
                <a:latin typeface="微软雅黑" panose="020B0503020204020204" pitchFamily="34" charset="-122"/>
              </a:endParaRPr>
            </a:p>
          </p:txBody>
        </p:sp>
      </p:grpSp>
      <p:grpSp>
        <p:nvGrpSpPr>
          <p:cNvPr id="107" name="Group 106"/>
          <p:cNvGrpSpPr/>
          <p:nvPr/>
        </p:nvGrpSpPr>
        <p:grpSpPr>
          <a:xfrm>
            <a:off x="8220294" y="4719978"/>
            <a:ext cx="3197071" cy="1205866"/>
            <a:chOff x="514724" y="669162"/>
            <a:chExt cx="2398490" cy="904540"/>
          </a:xfrm>
        </p:grpSpPr>
        <p:sp>
          <p:nvSpPr>
            <p:cNvPr id="108" name="TextBox 107"/>
            <p:cNvSpPr txBox="1"/>
            <p:nvPr/>
          </p:nvSpPr>
          <p:spPr>
            <a:xfrm>
              <a:off x="805797" y="669162"/>
              <a:ext cx="1542506" cy="207677"/>
            </a:xfrm>
            <a:prstGeom prst="rect">
              <a:avLst/>
            </a:prstGeom>
            <a:noFill/>
          </p:spPr>
          <p:txBody>
            <a:bodyPr wrap="square" lIns="0" tIns="0" rIns="0" bIns="0" rtlCol="0" anchor="t">
              <a:spAutoFit/>
            </a:bodyPr>
            <a:lstStyle>
              <a:defPPr>
                <a:defRPr lang="zh-CN"/>
              </a:defPPr>
              <a:lvl1pPr algn="r">
                <a:defRPr sz="2000">
                  <a:solidFill>
                    <a:sysClr val="windowText" lastClr="000000">
                      <a:lumMod val="65000"/>
                      <a:lumOff val="35000"/>
                    </a:sysClr>
                  </a:solidFill>
                  <a:latin typeface="微软雅黑" panose="020B0503020204020204" pitchFamily="34" charset="-122"/>
                </a:defRPr>
              </a:lvl1pPr>
            </a:lstStyle>
            <a:p>
              <a:pPr algn="ctr"/>
              <a:r>
                <a:rPr lang="zh-CN" altLang="en-US" sz="1800" b="1" dirty="0">
                  <a:solidFill>
                    <a:srgbClr val="FFC001"/>
                  </a:solidFill>
                  <a:ea typeface="微软雅黑" panose="020B0503020204020204" pitchFamily="34" charset="-122"/>
                </a:rPr>
                <a:t>纺织行业</a:t>
              </a:r>
            </a:p>
          </p:txBody>
        </p:sp>
        <p:sp>
          <p:nvSpPr>
            <p:cNvPr id="109" name="TextBox 108"/>
            <p:cNvSpPr txBox="1"/>
            <p:nvPr/>
          </p:nvSpPr>
          <p:spPr>
            <a:xfrm>
              <a:off x="514724" y="927330"/>
              <a:ext cx="1887443" cy="646372"/>
            </a:xfrm>
            <a:prstGeom prst="rect">
              <a:avLst/>
            </a:prstGeom>
            <a:noFill/>
          </p:spPr>
          <p:txBody>
            <a:bodyPr wrap="square" lIns="0" tIns="0" rIns="0" bIns="0" rtlCol="0" anchor="t">
              <a:spAutoFit/>
            </a:bodyPr>
            <a:lstStyle/>
            <a:p>
              <a:pPr algn="l" defTabSz="1218565" fontAlgn="auto">
                <a:spcBef>
                  <a:spcPts val="0"/>
                </a:spcBef>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用途：产品整烫定型、半成品表面处理、印染上色等</a:t>
              </a:r>
            </a:p>
            <a:p>
              <a:pPr algn="l" defTabSz="1218565" fontAlgn="auto">
                <a:spcBef>
                  <a:spcPts val="0"/>
                </a:spcBef>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设备：整烫机、定型机、烧毛机、导热油炉、蒸汽锅炉等</a:t>
              </a:r>
            </a:p>
          </p:txBody>
        </p:sp>
        <p:sp>
          <p:nvSpPr>
            <p:cNvPr id="111" name="Oval 110"/>
            <p:cNvSpPr>
              <a:spLocks noChangeAspect="1"/>
            </p:cNvSpPr>
            <p:nvPr/>
          </p:nvSpPr>
          <p:spPr>
            <a:xfrm>
              <a:off x="2444193" y="729170"/>
              <a:ext cx="469021" cy="455593"/>
            </a:xfrm>
            <a:prstGeom prst="ellipse">
              <a:avLst/>
            </a:prstGeom>
            <a:solidFill>
              <a:srgbClr val="FFC000"/>
            </a:solidFill>
            <a:ln>
              <a:no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r>
                <a:rPr lang="en-US" sz="2400" dirty="0">
                  <a:solidFill>
                    <a:sysClr val="window" lastClr="FFFFFF"/>
                  </a:solidFill>
                  <a:latin typeface="微软雅黑" panose="020B0503020204020204" pitchFamily="34" charset="-122"/>
                </a:rPr>
                <a:t>8</a:t>
              </a:r>
              <a:endParaRPr lang="en-US" sz="2400" dirty="0">
                <a:latin typeface="微软雅黑" panose="020B0503020204020204" pitchFamily="34" charset="-122"/>
              </a:endParaRPr>
            </a:p>
          </p:txBody>
        </p:sp>
      </p:grpSp>
      <p:sp>
        <p:nvSpPr>
          <p:cNvPr id="154" name="Freeform 153"/>
          <p:cNvSpPr/>
          <p:nvPr/>
        </p:nvSpPr>
        <p:spPr>
          <a:xfrm>
            <a:off x="4844415" y="1613535"/>
            <a:ext cx="2520019" cy="4320032"/>
          </a:xfrm>
          <a:custGeom>
            <a:avLst/>
            <a:gdLst>
              <a:gd name="connsiteX0" fmla="*/ 0 w 1459144"/>
              <a:gd name="connsiteY0" fmla="*/ 176060 h 3099339"/>
              <a:gd name="connsiteX1" fmla="*/ 51567 w 1459144"/>
              <a:gd name="connsiteY1" fmla="*/ 51567 h 3099339"/>
              <a:gd name="connsiteX2" fmla="*/ 176060 w 1459144"/>
              <a:gd name="connsiteY2" fmla="*/ 0 h 3099339"/>
              <a:gd name="connsiteX3" fmla="*/ 1283084 w 1459144"/>
              <a:gd name="connsiteY3" fmla="*/ 0 h 3099339"/>
              <a:gd name="connsiteX4" fmla="*/ 1407577 w 1459144"/>
              <a:gd name="connsiteY4" fmla="*/ 51567 h 3099339"/>
              <a:gd name="connsiteX5" fmla="*/ 1459144 w 1459144"/>
              <a:gd name="connsiteY5" fmla="*/ 176060 h 3099339"/>
              <a:gd name="connsiteX6" fmla="*/ 1459144 w 1459144"/>
              <a:gd name="connsiteY6" fmla="*/ 2923279 h 3099339"/>
              <a:gd name="connsiteX7" fmla="*/ 1407577 w 1459144"/>
              <a:gd name="connsiteY7" fmla="*/ 3047772 h 3099339"/>
              <a:gd name="connsiteX8" fmla="*/ 1283084 w 1459144"/>
              <a:gd name="connsiteY8" fmla="*/ 3099339 h 3099339"/>
              <a:gd name="connsiteX9" fmla="*/ 176060 w 1459144"/>
              <a:gd name="connsiteY9" fmla="*/ 3099339 h 3099339"/>
              <a:gd name="connsiteX10" fmla="*/ 51567 w 1459144"/>
              <a:gd name="connsiteY10" fmla="*/ 3047772 h 3099339"/>
              <a:gd name="connsiteX11" fmla="*/ 0 w 1459144"/>
              <a:gd name="connsiteY11" fmla="*/ 2923279 h 3099339"/>
              <a:gd name="connsiteX12" fmla="*/ 0 w 1459144"/>
              <a:gd name="connsiteY12" fmla="*/ 176060 h 309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59144" h="3099339">
                <a:moveTo>
                  <a:pt x="0" y="176060"/>
                </a:moveTo>
                <a:cubicBezTo>
                  <a:pt x="0" y="129366"/>
                  <a:pt x="18549" y="84584"/>
                  <a:pt x="51567" y="51567"/>
                </a:cubicBezTo>
                <a:cubicBezTo>
                  <a:pt x="84585" y="18549"/>
                  <a:pt x="129366" y="0"/>
                  <a:pt x="176060" y="0"/>
                </a:cubicBezTo>
                <a:lnTo>
                  <a:pt x="1283084" y="0"/>
                </a:lnTo>
                <a:cubicBezTo>
                  <a:pt x="1329778" y="0"/>
                  <a:pt x="1374560" y="18549"/>
                  <a:pt x="1407577" y="51567"/>
                </a:cubicBezTo>
                <a:cubicBezTo>
                  <a:pt x="1440595" y="84585"/>
                  <a:pt x="1459144" y="129366"/>
                  <a:pt x="1459144" y="176060"/>
                </a:cubicBezTo>
                <a:lnTo>
                  <a:pt x="1459144" y="2923279"/>
                </a:lnTo>
                <a:cubicBezTo>
                  <a:pt x="1459144" y="2969973"/>
                  <a:pt x="1440595" y="3014755"/>
                  <a:pt x="1407577" y="3047772"/>
                </a:cubicBezTo>
                <a:cubicBezTo>
                  <a:pt x="1374559" y="3080790"/>
                  <a:pt x="1329778" y="3099339"/>
                  <a:pt x="1283084" y="3099339"/>
                </a:cubicBezTo>
                <a:lnTo>
                  <a:pt x="176060" y="3099339"/>
                </a:lnTo>
                <a:cubicBezTo>
                  <a:pt x="129366" y="3099339"/>
                  <a:pt x="84584" y="3080790"/>
                  <a:pt x="51567" y="3047772"/>
                </a:cubicBezTo>
                <a:cubicBezTo>
                  <a:pt x="18549" y="3014754"/>
                  <a:pt x="0" y="2969973"/>
                  <a:pt x="0" y="2923279"/>
                </a:cubicBezTo>
                <a:lnTo>
                  <a:pt x="0" y="176060"/>
                </a:lnTo>
                <a:close/>
              </a:path>
            </a:pathLst>
          </a:custGeom>
          <a:blipFill rotWithShape="1">
            <a:blip r:embed="rId3"/>
            <a:stretch>
              <a:fillRect/>
            </a:stretch>
          </a:blipFill>
          <a:ln>
            <a:noFill/>
          </a:ln>
          <a:effectLst/>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endParaRPr lang="en-US" dirty="0">
              <a:latin typeface="微软雅黑" panose="020B0503020204020204" pitchFamily="34" charset="-122"/>
            </a:endParaRPr>
          </a:p>
        </p:txBody>
      </p:sp>
      <p:grpSp>
        <p:nvGrpSpPr>
          <p:cNvPr id="121" name="Group 120"/>
          <p:cNvGrpSpPr/>
          <p:nvPr/>
        </p:nvGrpSpPr>
        <p:grpSpPr>
          <a:xfrm>
            <a:off x="4074139" y="2084348"/>
            <a:ext cx="743061" cy="192693"/>
            <a:chOff x="3074218" y="1415265"/>
            <a:chExt cx="557455" cy="144542"/>
          </a:xfrm>
        </p:grpSpPr>
        <p:cxnSp>
          <p:nvCxnSpPr>
            <p:cNvPr id="116" name="Straight Connector 115"/>
            <p:cNvCxnSpPr/>
            <p:nvPr/>
          </p:nvCxnSpPr>
          <p:spPr>
            <a:xfrm flipH="1">
              <a:off x="3074218" y="1487536"/>
              <a:ext cx="460856" cy="0"/>
            </a:xfrm>
            <a:prstGeom prst="line">
              <a:avLst/>
            </a:prstGeom>
            <a:ln w="19050">
              <a:solidFill>
                <a:sysClr val="windowText" lastClr="000000">
                  <a:lumMod val="50000"/>
                  <a:lumOff val="50000"/>
                </a:sysClr>
              </a:solidFill>
              <a:prstDash val="sysDot"/>
              <a:headEnd type="oval"/>
              <a:tailEnd type="oval"/>
            </a:ln>
          </p:spPr>
          <p:style>
            <a:lnRef idx="1">
              <a:srgbClr val="035CA0"/>
            </a:lnRef>
            <a:fillRef idx="0">
              <a:srgbClr val="035CA0"/>
            </a:fillRef>
            <a:effectRef idx="0">
              <a:srgbClr val="035CA0"/>
            </a:effectRef>
            <a:fontRef idx="minor">
              <a:sysClr val="windowText" lastClr="000000"/>
            </a:fontRef>
          </p:style>
        </p:cxnSp>
        <p:sp>
          <p:nvSpPr>
            <p:cNvPr id="117" name="Oval 116"/>
            <p:cNvSpPr/>
            <p:nvPr/>
          </p:nvSpPr>
          <p:spPr>
            <a:xfrm>
              <a:off x="3487131" y="1415265"/>
              <a:ext cx="144542" cy="144542"/>
            </a:xfrm>
            <a:prstGeom prst="ellipse">
              <a:avLst/>
            </a:prstGeom>
            <a:solidFill>
              <a:sysClr val="window" lastClr="FFFFFF"/>
            </a:solidFill>
            <a:ln w="19050">
              <a:solidFill>
                <a:sysClr val="windowText" lastClr="000000">
                  <a:lumMod val="50000"/>
                  <a:lumOff val="50000"/>
                </a:sysClr>
              </a:solid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endParaRPr lang="en-US">
                <a:latin typeface="微软雅黑" panose="020B0503020204020204" pitchFamily="34" charset="-122"/>
              </a:endParaRPr>
            </a:p>
          </p:txBody>
        </p:sp>
      </p:grpSp>
      <p:grpSp>
        <p:nvGrpSpPr>
          <p:cNvPr id="122" name="Group 121"/>
          <p:cNvGrpSpPr/>
          <p:nvPr/>
        </p:nvGrpSpPr>
        <p:grpSpPr>
          <a:xfrm>
            <a:off x="4074139" y="3112745"/>
            <a:ext cx="743061" cy="192693"/>
            <a:chOff x="3074218" y="1415265"/>
            <a:chExt cx="557455" cy="144542"/>
          </a:xfrm>
        </p:grpSpPr>
        <p:cxnSp>
          <p:nvCxnSpPr>
            <p:cNvPr id="123" name="Straight Connector 122"/>
            <p:cNvCxnSpPr/>
            <p:nvPr/>
          </p:nvCxnSpPr>
          <p:spPr>
            <a:xfrm flipH="1">
              <a:off x="3074218" y="1487536"/>
              <a:ext cx="460856" cy="0"/>
            </a:xfrm>
            <a:prstGeom prst="line">
              <a:avLst/>
            </a:prstGeom>
            <a:ln w="19050">
              <a:solidFill>
                <a:sysClr val="windowText" lastClr="000000">
                  <a:lumMod val="50000"/>
                  <a:lumOff val="50000"/>
                </a:sysClr>
              </a:solidFill>
              <a:prstDash val="sysDot"/>
              <a:headEnd type="oval"/>
              <a:tailEnd type="oval"/>
            </a:ln>
          </p:spPr>
          <p:style>
            <a:lnRef idx="1">
              <a:srgbClr val="035CA0"/>
            </a:lnRef>
            <a:fillRef idx="0">
              <a:srgbClr val="035CA0"/>
            </a:fillRef>
            <a:effectRef idx="0">
              <a:srgbClr val="035CA0"/>
            </a:effectRef>
            <a:fontRef idx="minor">
              <a:sysClr val="windowText" lastClr="000000"/>
            </a:fontRef>
          </p:style>
        </p:cxnSp>
        <p:sp>
          <p:nvSpPr>
            <p:cNvPr id="124" name="Oval 123"/>
            <p:cNvSpPr/>
            <p:nvPr/>
          </p:nvSpPr>
          <p:spPr>
            <a:xfrm>
              <a:off x="3487131" y="1415265"/>
              <a:ext cx="144542" cy="144542"/>
            </a:xfrm>
            <a:prstGeom prst="ellipse">
              <a:avLst/>
            </a:prstGeom>
            <a:solidFill>
              <a:sysClr val="window" lastClr="FFFFFF"/>
            </a:solidFill>
            <a:ln w="19050">
              <a:solidFill>
                <a:sysClr val="windowText" lastClr="000000">
                  <a:lumMod val="50000"/>
                  <a:lumOff val="50000"/>
                </a:sysClr>
              </a:solid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endParaRPr lang="en-US">
                <a:latin typeface="微软雅黑" panose="020B0503020204020204" pitchFamily="34" charset="-122"/>
              </a:endParaRPr>
            </a:p>
          </p:txBody>
        </p:sp>
      </p:grpSp>
      <p:grpSp>
        <p:nvGrpSpPr>
          <p:cNvPr id="125" name="Group 124"/>
          <p:cNvGrpSpPr/>
          <p:nvPr/>
        </p:nvGrpSpPr>
        <p:grpSpPr>
          <a:xfrm>
            <a:off x="4074139" y="4153531"/>
            <a:ext cx="743061" cy="192693"/>
            <a:chOff x="3074218" y="1415265"/>
            <a:chExt cx="557455" cy="144542"/>
          </a:xfrm>
        </p:grpSpPr>
        <p:cxnSp>
          <p:nvCxnSpPr>
            <p:cNvPr id="126" name="Straight Connector 125"/>
            <p:cNvCxnSpPr/>
            <p:nvPr/>
          </p:nvCxnSpPr>
          <p:spPr>
            <a:xfrm flipH="1">
              <a:off x="3074218" y="1487536"/>
              <a:ext cx="460856" cy="0"/>
            </a:xfrm>
            <a:prstGeom prst="line">
              <a:avLst/>
            </a:prstGeom>
            <a:ln w="19050">
              <a:solidFill>
                <a:sysClr val="windowText" lastClr="000000">
                  <a:lumMod val="50000"/>
                  <a:lumOff val="50000"/>
                </a:sysClr>
              </a:solidFill>
              <a:prstDash val="sysDot"/>
              <a:headEnd type="oval"/>
              <a:tailEnd type="oval"/>
            </a:ln>
          </p:spPr>
          <p:style>
            <a:lnRef idx="1">
              <a:srgbClr val="035CA0"/>
            </a:lnRef>
            <a:fillRef idx="0">
              <a:srgbClr val="035CA0"/>
            </a:fillRef>
            <a:effectRef idx="0">
              <a:srgbClr val="035CA0"/>
            </a:effectRef>
            <a:fontRef idx="minor">
              <a:sysClr val="windowText" lastClr="000000"/>
            </a:fontRef>
          </p:style>
        </p:cxnSp>
        <p:sp>
          <p:nvSpPr>
            <p:cNvPr id="127" name="Oval 126"/>
            <p:cNvSpPr/>
            <p:nvPr/>
          </p:nvSpPr>
          <p:spPr>
            <a:xfrm>
              <a:off x="3487131" y="1415265"/>
              <a:ext cx="144542" cy="144542"/>
            </a:xfrm>
            <a:prstGeom prst="ellipse">
              <a:avLst/>
            </a:prstGeom>
            <a:solidFill>
              <a:sysClr val="window" lastClr="FFFFFF"/>
            </a:solidFill>
            <a:ln w="19050">
              <a:solidFill>
                <a:sysClr val="windowText" lastClr="000000">
                  <a:lumMod val="50000"/>
                  <a:lumOff val="50000"/>
                </a:sysClr>
              </a:solid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endParaRPr lang="en-US">
                <a:latin typeface="微软雅黑" panose="020B0503020204020204" pitchFamily="34" charset="-122"/>
              </a:endParaRPr>
            </a:p>
          </p:txBody>
        </p:sp>
      </p:grpSp>
      <p:grpSp>
        <p:nvGrpSpPr>
          <p:cNvPr id="128" name="Group 127"/>
          <p:cNvGrpSpPr/>
          <p:nvPr/>
        </p:nvGrpSpPr>
        <p:grpSpPr>
          <a:xfrm>
            <a:off x="4074139" y="5139597"/>
            <a:ext cx="743061" cy="192693"/>
            <a:chOff x="3074218" y="1415265"/>
            <a:chExt cx="557455" cy="144542"/>
          </a:xfrm>
        </p:grpSpPr>
        <p:cxnSp>
          <p:nvCxnSpPr>
            <p:cNvPr id="129" name="Straight Connector 128"/>
            <p:cNvCxnSpPr/>
            <p:nvPr/>
          </p:nvCxnSpPr>
          <p:spPr>
            <a:xfrm flipH="1">
              <a:off x="3074218" y="1487536"/>
              <a:ext cx="460856" cy="0"/>
            </a:xfrm>
            <a:prstGeom prst="line">
              <a:avLst/>
            </a:prstGeom>
            <a:ln w="19050">
              <a:solidFill>
                <a:sysClr val="windowText" lastClr="000000">
                  <a:lumMod val="50000"/>
                  <a:lumOff val="50000"/>
                </a:sysClr>
              </a:solidFill>
              <a:prstDash val="sysDot"/>
              <a:headEnd type="oval"/>
              <a:tailEnd type="oval"/>
            </a:ln>
          </p:spPr>
          <p:style>
            <a:lnRef idx="1">
              <a:srgbClr val="035CA0"/>
            </a:lnRef>
            <a:fillRef idx="0">
              <a:srgbClr val="035CA0"/>
            </a:fillRef>
            <a:effectRef idx="0">
              <a:srgbClr val="035CA0"/>
            </a:effectRef>
            <a:fontRef idx="minor">
              <a:sysClr val="windowText" lastClr="000000"/>
            </a:fontRef>
          </p:style>
        </p:cxnSp>
        <p:sp>
          <p:nvSpPr>
            <p:cNvPr id="130" name="Oval 129"/>
            <p:cNvSpPr/>
            <p:nvPr/>
          </p:nvSpPr>
          <p:spPr>
            <a:xfrm>
              <a:off x="3487131" y="1415265"/>
              <a:ext cx="144542" cy="144542"/>
            </a:xfrm>
            <a:prstGeom prst="ellipse">
              <a:avLst/>
            </a:prstGeom>
            <a:solidFill>
              <a:sysClr val="window" lastClr="FFFFFF"/>
            </a:solidFill>
            <a:ln w="19050">
              <a:solidFill>
                <a:sysClr val="windowText" lastClr="000000">
                  <a:lumMod val="50000"/>
                  <a:lumOff val="50000"/>
                </a:sysClr>
              </a:solid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endParaRPr lang="en-US">
                <a:latin typeface="微软雅黑" panose="020B0503020204020204" pitchFamily="34" charset="-122"/>
              </a:endParaRPr>
            </a:p>
          </p:txBody>
        </p:sp>
      </p:grpSp>
      <p:grpSp>
        <p:nvGrpSpPr>
          <p:cNvPr id="133" name="Group 132"/>
          <p:cNvGrpSpPr/>
          <p:nvPr/>
        </p:nvGrpSpPr>
        <p:grpSpPr>
          <a:xfrm flipH="1">
            <a:off x="7375415" y="2084348"/>
            <a:ext cx="743061" cy="192693"/>
            <a:chOff x="3074218" y="1415265"/>
            <a:chExt cx="557455" cy="144542"/>
          </a:xfrm>
        </p:grpSpPr>
        <p:cxnSp>
          <p:nvCxnSpPr>
            <p:cNvPr id="143" name="Straight Connector 142"/>
            <p:cNvCxnSpPr/>
            <p:nvPr/>
          </p:nvCxnSpPr>
          <p:spPr>
            <a:xfrm flipH="1">
              <a:off x="3074218" y="1487536"/>
              <a:ext cx="460856" cy="0"/>
            </a:xfrm>
            <a:prstGeom prst="line">
              <a:avLst/>
            </a:prstGeom>
            <a:ln w="19050">
              <a:solidFill>
                <a:sysClr val="windowText" lastClr="000000">
                  <a:lumMod val="50000"/>
                  <a:lumOff val="50000"/>
                </a:sysClr>
              </a:solidFill>
              <a:prstDash val="sysDot"/>
              <a:headEnd type="oval"/>
              <a:tailEnd type="oval"/>
            </a:ln>
          </p:spPr>
          <p:style>
            <a:lnRef idx="1">
              <a:srgbClr val="035CA0"/>
            </a:lnRef>
            <a:fillRef idx="0">
              <a:srgbClr val="035CA0"/>
            </a:fillRef>
            <a:effectRef idx="0">
              <a:srgbClr val="035CA0"/>
            </a:effectRef>
            <a:fontRef idx="minor">
              <a:sysClr val="windowText" lastClr="000000"/>
            </a:fontRef>
          </p:style>
        </p:cxnSp>
        <p:sp>
          <p:nvSpPr>
            <p:cNvPr id="144" name="Oval 143"/>
            <p:cNvSpPr/>
            <p:nvPr/>
          </p:nvSpPr>
          <p:spPr>
            <a:xfrm>
              <a:off x="3487131" y="1415265"/>
              <a:ext cx="144542" cy="144542"/>
            </a:xfrm>
            <a:prstGeom prst="ellipse">
              <a:avLst/>
            </a:prstGeom>
            <a:solidFill>
              <a:sysClr val="window" lastClr="FFFFFF"/>
            </a:solidFill>
            <a:ln w="19050">
              <a:solidFill>
                <a:sysClr val="windowText" lastClr="000000">
                  <a:lumMod val="50000"/>
                  <a:lumOff val="50000"/>
                </a:sysClr>
              </a:solid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endParaRPr lang="en-US">
                <a:latin typeface="微软雅黑" panose="020B0503020204020204" pitchFamily="34" charset="-122"/>
              </a:endParaRPr>
            </a:p>
          </p:txBody>
        </p:sp>
      </p:grpSp>
      <p:grpSp>
        <p:nvGrpSpPr>
          <p:cNvPr id="134" name="Group 133"/>
          <p:cNvGrpSpPr/>
          <p:nvPr/>
        </p:nvGrpSpPr>
        <p:grpSpPr>
          <a:xfrm flipH="1">
            <a:off x="7375415" y="3112745"/>
            <a:ext cx="743061" cy="192693"/>
            <a:chOff x="3074218" y="1415265"/>
            <a:chExt cx="557455" cy="144542"/>
          </a:xfrm>
        </p:grpSpPr>
        <p:cxnSp>
          <p:nvCxnSpPr>
            <p:cNvPr id="141" name="Straight Connector 140"/>
            <p:cNvCxnSpPr/>
            <p:nvPr/>
          </p:nvCxnSpPr>
          <p:spPr>
            <a:xfrm flipH="1">
              <a:off x="3074218" y="1487536"/>
              <a:ext cx="460856" cy="0"/>
            </a:xfrm>
            <a:prstGeom prst="line">
              <a:avLst/>
            </a:prstGeom>
            <a:ln w="19050">
              <a:solidFill>
                <a:sysClr val="windowText" lastClr="000000">
                  <a:lumMod val="50000"/>
                  <a:lumOff val="50000"/>
                </a:sysClr>
              </a:solidFill>
              <a:prstDash val="sysDot"/>
              <a:headEnd type="oval"/>
              <a:tailEnd type="oval"/>
            </a:ln>
          </p:spPr>
          <p:style>
            <a:lnRef idx="1">
              <a:srgbClr val="035CA0"/>
            </a:lnRef>
            <a:fillRef idx="0">
              <a:srgbClr val="035CA0"/>
            </a:fillRef>
            <a:effectRef idx="0">
              <a:srgbClr val="035CA0"/>
            </a:effectRef>
            <a:fontRef idx="minor">
              <a:sysClr val="windowText" lastClr="000000"/>
            </a:fontRef>
          </p:style>
        </p:cxnSp>
        <p:sp>
          <p:nvSpPr>
            <p:cNvPr id="142" name="Oval 141"/>
            <p:cNvSpPr/>
            <p:nvPr/>
          </p:nvSpPr>
          <p:spPr>
            <a:xfrm>
              <a:off x="3487131" y="1415265"/>
              <a:ext cx="144542" cy="144542"/>
            </a:xfrm>
            <a:prstGeom prst="ellipse">
              <a:avLst/>
            </a:prstGeom>
            <a:solidFill>
              <a:sysClr val="window" lastClr="FFFFFF"/>
            </a:solidFill>
            <a:ln w="19050">
              <a:solidFill>
                <a:sysClr val="windowText" lastClr="000000">
                  <a:lumMod val="50000"/>
                  <a:lumOff val="50000"/>
                </a:sysClr>
              </a:solid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endParaRPr lang="en-US">
                <a:latin typeface="微软雅黑" panose="020B0503020204020204" pitchFamily="34" charset="-122"/>
              </a:endParaRPr>
            </a:p>
          </p:txBody>
        </p:sp>
      </p:grpSp>
      <p:grpSp>
        <p:nvGrpSpPr>
          <p:cNvPr id="135" name="Group 134"/>
          <p:cNvGrpSpPr/>
          <p:nvPr/>
        </p:nvGrpSpPr>
        <p:grpSpPr>
          <a:xfrm flipH="1">
            <a:off x="7375415" y="4153531"/>
            <a:ext cx="743061" cy="192693"/>
            <a:chOff x="3074218" y="1415265"/>
            <a:chExt cx="557455" cy="144542"/>
          </a:xfrm>
        </p:grpSpPr>
        <p:cxnSp>
          <p:nvCxnSpPr>
            <p:cNvPr id="2" name="Straight Connector 138"/>
            <p:cNvCxnSpPr/>
            <p:nvPr/>
          </p:nvCxnSpPr>
          <p:spPr>
            <a:xfrm flipH="1">
              <a:off x="3074218" y="1487536"/>
              <a:ext cx="460856" cy="0"/>
            </a:xfrm>
            <a:prstGeom prst="line">
              <a:avLst/>
            </a:prstGeom>
            <a:ln w="19050">
              <a:solidFill>
                <a:sysClr val="windowText" lastClr="000000">
                  <a:lumMod val="50000"/>
                  <a:lumOff val="50000"/>
                </a:sysClr>
              </a:solidFill>
              <a:prstDash val="sysDot"/>
              <a:headEnd type="oval"/>
              <a:tailEnd type="oval"/>
            </a:ln>
          </p:spPr>
          <p:style>
            <a:lnRef idx="1">
              <a:srgbClr val="035CA0"/>
            </a:lnRef>
            <a:fillRef idx="0">
              <a:srgbClr val="035CA0"/>
            </a:fillRef>
            <a:effectRef idx="0">
              <a:srgbClr val="035CA0"/>
            </a:effectRef>
            <a:fontRef idx="minor">
              <a:sysClr val="windowText" lastClr="000000"/>
            </a:fontRef>
          </p:style>
        </p:cxnSp>
        <p:sp>
          <p:nvSpPr>
            <p:cNvPr id="3" name="Oval 139"/>
            <p:cNvSpPr/>
            <p:nvPr/>
          </p:nvSpPr>
          <p:spPr>
            <a:xfrm>
              <a:off x="3487131" y="1415265"/>
              <a:ext cx="144542" cy="144542"/>
            </a:xfrm>
            <a:prstGeom prst="ellipse">
              <a:avLst/>
            </a:prstGeom>
            <a:solidFill>
              <a:sysClr val="window" lastClr="FFFFFF"/>
            </a:solidFill>
            <a:ln w="19050">
              <a:solidFill>
                <a:sysClr val="windowText" lastClr="000000">
                  <a:lumMod val="50000"/>
                  <a:lumOff val="50000"/>
                </a:sysClr>
              </a:solid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endParaRPr lang="en-US">
                <a:latin typeface="微软雅黑" panose="020B0503020204020204" pitchFamily="34" charset="-122"/>
              </a:endParaRPr>
            </a:p>
          </p:txBody>
        </p:sp>
      </p:grpSp>
      <p:grpSp>
        <p:nvGrpSpPr>
          <p:cNvPr id="136" name="Group 135"/>
          <p:cNvGrpSpPr/>
          <p:nvPr/>
        </p:nvGrpSpPr>
        <p:grpSpPr>
          <a:xfrm flipH="1">
            <a:off x="7375415" y="5139597"/>
            <a:ext cx="743061" cy="192693"/>
            <a:chOff x="3074218" y="1415265"/>
            <a:chExt cx="557455" cy="144542"/>
          </a:xfrm>
        </p:grpSpPr>
        <p:cxnSp>
          <p:nvCxnSpPr>
            <p:cNvPr id="137" name="Straight Connector 136"/>
            <p:cNvCxnSpPr/>
            <p:nvPr/>
          </p:nvCxnSpPr>
          <p:spPr>
            <a:xfrm flipH="1">
              <a:off x="3074218" y="1487536"/>
              <a:ext cx="460856" cy="0"/>
            </a:xfrm>
            <a:prstGeom prst="line">
              <a:avLst/>
            </a:prstGeom>
            <a:ln w="19050">
              <a:solidFill>
                <a:sysClr val="windowText" lastClr="000000">
                  <a:lumMod val="50000"/>
                  <a:lumOff val="50000"/>
                </a:sysClr>
              </a:solidFill>
              <a:prstDash val="sysDot"/>
              <a:headEnd type="oval"/>
              <a:tailEnd type="oval"/>
            </a:ln>
          </p:spPr>
          <p:style>
            <a:lnRef idx="1">
              <a:srgbClr val="035CA0"/>
            </a:lnRef>
            <a:fillRef idx="0">
              <a:srgbClr val="035CA0"/>
            </a:fillRef>
            <a:effectRef idx="0">
              <a:srgbClr val="035CA0"/>
            </a:effectRef>
            <a:fontRef idx="minor">
              <a:sysClr val="windowText" lastClr="000000"/>
            </a:fontRef>
          </p:style>
        </p:cxnSp>
        <p:sp>
          <p:nvSpPr>
            <p:cNvPr id="138" name="Oval 137"/>
            <p:cNvSpPr/>
            <p:nvPr/>
          </p:nvSpPr>
          <p:spPr>
            <a:xfrm>
              <a:off x="3487131" y="1415265"/>
              <a:ext cx="144542" cy="144542"/>
            </a:xfrm>
            <a:prstGeom prst="ellipse">
              <a:avLst/>
            </a:prstGeom>
            <a:solidFill>
              <a:sysClr val="window" lastClr="FFFFFF"/>
            </a:solidFill>
            <a:ln w="19050">
              <a:solidFill>
                <a:sysClr val="windowText" lastClr="000000">
                  <a:lumMod val="50000"/>
                  <a:lumOff val="50000"/>
                </a:sysClr>
              </a:solidFill>
            </a:ln>
          </p:spPr>
          <p:style>
            <a:lnRef idx="2">
              <a:srgbClr val="035CA0">
                <a:shade val="50000"/>
              </a:srgbClr>
            </a:lnRef>
            <a:fillRef idx="1">
              <a:srgbClr val="035CA0"/>
            </a:fillRef>
            <a:effectRef idx="0">
              <a:srgbClr val="035CA0"/>
            </a:effectRef>
            <a:fontRef idx="minor">
              <a:sysClr val="window" lastClr="FFFFFF"/>
            </a:fontRef>
          </p:style>
          <p:txBody>
            <a:bodyPr rtlCol="0" anchor="ctr"/>
            <a:lstStyle/>
            <a:p>
              <a:pPr algn="ctr"/>
              <a:endParaRPr lang="en-US">
                <a:latin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par>
                          <p:cTn id="8" fill="hold">
                            <p:stCondLst>
                              <p:cond delay="500"/>
                            </p:stCondLst>
                            <p:childTnLst>
                              <p:par>
                                <p:cTn id="9" presetID="12" presetClass="entr" presetSubtype="2" fill="hold" nodeType="afterEffect">
                                  <p:stCondLst>
                                    <p:cond delay="0"/>
                                  </p:stCondLst>
                                  <p:childTnLst>
                                    <p:set>
                                      <p:cBhvr>
                                        <p:cTn id="10" dur="1" fill="hold">
                                          <p:stCondLst>
                                            <p:cond delay="0"/>
                                          </p:stCondLst>
                                        </p:cTn>
                                        <p:tgtEl>
                                          <p:spTgt spid="121"/>
                                        </p:tgtEl>
                                        <p:attrNameLst>
                                          <p:attrName>style.visibility</p:attrName>
                                        </p:attrNameLst>
                                      </p:cBhvr>
                                      <p:to>
                                        <p:strVal val="visible"/>
                                      </p:to>
                                    </p:set>
                                    <p:animEffect transition="in" filter="slide(fromRight)">
                                      <p:cBhvr>
                                        <p:cTn id="11" dur="500"/>
                                        <p:tgtEl>
                                          <p:spTgt spid="121"/>
                                        </p:tgtEl>
                                      </p:cBhvr>
                                    </p:animEffect>
                                  </p:childTnLst>
                                </p:cTn>
                              </p:par>
                            </p:childTnLst>
                          </p:cTn>
                        </p:par>
                        <p:par>
                          <p:cTn id="12" fill="hold">
                            <p:stCondLst>
                              <p:cond delay="1000"/>
                            </p:stCondLst>
                            <p:childTnLst>
                              <p:par>
                                <p:cTn id="13" presetID="12" presetClass="entr" presetSubtype="8" fill="hold"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slide(fromLeft)">
                                      <p:cBhvr>
                                        <p:cTn id="15" dur="500"/>
                                        <p:tgtEl>
                                          <p:spTgt spid="70"/>
                                        </p:tgtEl>
                                      </p:cBhvr>
                                    </p:animEffect>
                                  </p:childTnLst>
                                </p:cTn>
                              </p:par>
                            </p:childTnLst>
                          </p:cTn>
                        </p:par>
                        <p:par>
                          <p:cTn id="16" fill="hold">
                            <p:stCondLst>
                              <p:cond delay="1500"/>
                            </p:stCondLst>
                            <p:childTnLst>
                              <p:par>
                                <p:cTn id="17" presetID="12" presetClass="entr" presetSubtype="8" fill="hold" nodeType="afterEffect">
                                  <p:stCondLst>
                                    <p:cond delay="0"/>
                                  </p:stCondLst>
                                  <p:childTnLst>
                                    <p:set>
                                      <p:cBhvr>
                                        <p:cTn id="18" dur="1" fill="hold">
                                          <p:stCondLst>
                                            <p:cond delay="0"/>
                                          </p:stCondLst>
                                        </p:cTn>
                                        <p:tgtEl>
                                          <p:spTgt spid="133"/>
                                        </p:tgtEl>
                                        <p:attrNameLst>
                                          <p:attrName>style.visibility</p:attrName>
                                        </p:attrNameLst>
                                      </p:cBhvr>
                                      <p:to>
                                        <p:strVal val="visible"/>
                                      </p:to>
                                    </p:set>
                                    <p:animEffect transition="in" filter="slide(fromLeft)">
                                      <p:cBhvr>
                                        <p:cTn id="19" dur="500"/>
                                        <p:tgtEl>
                                          <p:spTgt spid="133"/>
                                        </p:tgtEl>
                                      </p:cBhvr>
                                    </p:animEffect>
                                  </p:childTnLst>
                                </p:cTn>
                              </p:par>
                            </p:childTnLst>
                          </p:cTn>
                        </p:par>
                        <p:par>
                          <p:cTn id="20" fill="hold">
                            <p:stCondLst>
                              <p:cond delay="2000"/>
                            </p:stCondLst>
                            <p:childTnLst>
                              <p:par>
                                <p:cTn id="21" presetID="12" presetClass="entr" presetSubtype="2" fill="hold" nodeType="afterEffect">
                                  <p:stCondLst>
                                    <p:cond delay="0"/>
                                  </p:stCondLst>
                                  <p:childTnLst>
                                    <p:set>
                                      <p:cBhvr>
                                        <p:cTn id="22" dur="1" fill="hold">
                                          <p:stCondLst>
                                            <p:cond delay="0"/>
                                          </p:stCondLst>
                                        </p:cTn>
                                        <p:tgtEl>
                                          <p:spTgt spid="89"/>
                                        </p:tgtEl>
                                        <p:attrNameLst>
                                          <p:attrName>style.visibility</p:attrName>
                                        </p:attrNameLst>
                                      </p:cBhvr>
                                      <p:to>
                                        <p:strVal val="visible"/>
                                      </p:to>
                                    </p:set>
                                    <p:animEffect transition="in" filter="slide(fromRight)">
                                      <p:cBhvr>
                                        <p:cTn id="23" dur="500"/>
                                        <p:tgtEl>
                                          <p:spTgt spid="89"/>
                                        </p:tgtEl>
                                      </p:cBhvr>
                                    </p:animEffect>
                                  </p:childTnLst>
                                </p:cTn>
                              </p:par>
                            </p:childTnLst>
                          </p:cTn>
                        </p:par>
                        <p:par>
                          <p:cTn id="24" fill="hold">
                            <p:stCondLst>
                              <p:cond delay="2500"/>
                            </p:stCondLst>
                            <p:childTnLst>
                              <p:par>
                                <p:cTn id="25" presetID="12" presetClass="entr" presetSubtype="2" fill="hold" nodeType="afterEffect">
                                  <p:stCondLst>
                                    <p:cond delay="0"/>
                                  </p:stCondLst>
                                  <p:childTnLst>
                                    <p:set>
                                      <p:cBhvr>
                                        <p:cTn id="26" dur="1" fill="hold">
                                          <p:stCondLst>
                                            <p:cond delay="0"/>
                                          </p:stCondLst>
                                        </p:cTn>
                                        <p:tgtEl>
                                          <p:spTgt spid="122"/>
                                        </p:tgtEl>
                                        <p:attrNameLst>
                                          <p:attrName>style.visibility</p:attrName>
                                        </p:attrNameLst>
                                      </p:cBhvr>
                                      <p:to>
                                        <p:strVal val="visible"/>
                                      </p:to>
                                    </p:set>
                                    <p:animEffect transition="in" filter="slide(fromRight)">
                                      <p:cBhvr>
                                        <p:cTn id="27" dur="500"/>
                                        <p:tgtEl>
                                          <p:spTgt spid="122"/>
                                        </p:tgtEl>
                                      </p:cBhvr>
                                    </p:animEffect>
                                  </p:childTnLst>
                                </p:cTn>
                              </p:par>
                            </p:childTnLst>
                          </p:cTn>
                        </p:par>
                        <p:par>
                          <p:cTn id="28" fill="hold">
                            <p:stCondLst>
                              <p:cond delay="3000"/>
                            </p:stCondLst>
                            <p:childTnLst>
                              <p:par>
                                <p:cTn id="29" presetID="12" presetClass="entr" presetSubtype="8" fill="hold" nodeType="afterEffect">
                                  <p:stCondLst>
                                    <p:cond delay="0"/>
                                  </p:stCondLst>
                                  <p:childTnLst>
                                    <p:set>
                                      <p:cBhvr>
                                        <p:cTn id="30" dur="1" fill="hold">
                                          <p:stCondLst>
                                            <p:cond delay="0"/>
                                          </p:stCondLst>
                                        </p:cTn>
                                        <p:tgtEl>
                                          <p:spTgt spid="71"/>
                                        </p:tgtEl>
                                        <p:attrNameLst>
                                          <p:attrName>style.visibility</p:attrName>
                                        </p:attrNameLst>
                                      </p:cBhvr>
                                      <p:to>
                                        <p:strVal val="visible"/>
                                      </p:to>
                                    </p:set>
                                    <p:animEffect transition="in" filter="slide(fromLeft)">
                                      <p:cBhvr>
                                        <p:cTn id="31" dur="500"/>
                                        <p:tgtEl>
                                          <p:spTgt spid="71"/>
                                        </p:tgtEl>
                                      </p:cBhvr>
                                    </p:animEffect>
                                  </p:childTnLst>
                                </p:cTn>
                              </p:par>
                            </p:childTnLst>
                          </p:cTn>
                        </p:par>
                        <p:par>
                          <p:cTn id="32" fill="hold">
                            <p:stCondLst>
                              <p:cond delay="3500"/>
                            </p:stCondLst>
                            <p:childTnLst>
                              <p:par>
                                <p:cTn id="33" presetID="12" presetClass="entr" presetSubtype="8" fill="hold" nodeType="afterEffect">
                                  <p:stCondLst>
                                    <p:cond delay="0"/>
                                  </p:stCondLst>
                                  <p:childTnLst>
                                    <p:set>
                                      <p:cBhvr>
                                        <p:cTn id="34" dur="1" fill="hold">
                                          <p:stCondLst>
                                            <p:cond delay="0"/>
                                          </p:stCondLst>
                                        </p:cTn>
                                        <p:tgtEl>
                                          <p:spTgt spid="134"/>
                                        </p:tgtEl>
                                        <p:attrNameLst>
                                          <p:attrName>style.visibility</p:attrName>
                                        </p:attrNameLst>
                                      </p:cBhvr>
                                      <p:to>
                                        <p:strVal val="visible"/>
                                      </p:to>
                                    </p:set>
                                    <p:animEffect transition="in" filter="slide(fromLeft)">
                                      <p:cBhvr>
                                        <p:cTn id="35" dur="500"/>
                                        <p:tgtEl>
                                          <p:spTgt spid="134"/>
                                        </p:tgtEl>
                                      </p:cBhvr>
                                    </p:animEffect>
                                  </p:childTnLst>
                                </p:cTn>
                              </p:par>
                            </p:childTnLst>
                          </p:cTn>
                        </p:par>
                        <p:par>
                          <p:cTn id="36" fill="hold">
                            <p:stCondLst>
                              <p:cond delay="4000"/>
                            </p:stCondLst>
                            <p:childTnLst>
                              <p:par>
                                <p:cTn id="37" presetID="12" presetClass="entr" presetSubtype="2" fill="hold" nodeType="afterEffect">
                                  <p:stCondLst>
                                    <p:cond delay="0"/>
                                  </p:stCondLst>
                                  <p:childTnLst>
                                    <p:set>
                                      <p:cBhvr>
                                        <p:cTn id="38" dur="1" fill="hold">
                                          <p:stCondLst>
                                            <p:cond delay="0"/>
                                          </p:stCondLst>
                                        </p:cTn>
                                        <p:tgtEl>
                                          <p:spTgt spid="95"/>
                                        </p:tgtEl>
                                        <p:attrNameLst>
                                          <p:attrName>style.visibility</p:attrName>
                                        </p:attrNameLst>
                                      </p:cBhvr>
                                      <p:to>
                                        <p:strVal val="visible"/>
                                      </p:to>
                                    </p:set>
                                    <p:animEffect transition="in" filter="slide(fromRight)">
                                      <p:cBhvr>
                                        <p:cTn id="39" dur="500"/>
                                        <p:tgtEl>
                                          <p:spTgt spid="95"/>
                                        </p:tgtEl>
                                      </p:cBhvr>
                                    </p:animEffect>
                                  </p:childTnLst>
                                </p:cTn>
                              </p:par>
                            </p:childTnLst>
                          </p:cTn>
                        </p:par>
                        <p:par>
                          <p:cTn id="40" fill="hold">
                            <p:stCondLst>
                              <p:cond delay="4500"/>
                            </p:stCondLst>
                            <p:childTnLst>
                              <p:par>
                                <p:cTn id="41" presetID="12" presetClass="entr" presetSubtype="2" fill="hold" nodeType="afterEffect">
                                  <p:stCondLst>
                                    <p:cond delay="0"/>
                                  </p:stCondLst>
                                  <p:childTnLst>
                                    <p:set>
                                      <p:cBhvr>
                                        <p:cTn id="42" dur="1" fill="hold">
                                          <p:stCondLst>
                                            <p:cond delay="0"/>
                                          </p:stCondLst>
                                        </p:cTn>
                                        <p:tgtEl>
                                          <p:spTgt spid="125"/>
                                        </p:tgtEl>
                                        <p:attrNameLst>
                                          <p:attrName>style.visibility</p:attrName>
                                        </p:attrNameLst>
                                      </p:cBhvr>
                                      <p:to>
                                        <p:strVal val="visible"/>
                                      </p:to>
                                    </p:set>
                                    <p:animEffect transition="in" filter="slide(fromRight)">
                                      <p:cBhvr>
                                        <p:cTn id="43" dur="500"/>
                                        <p:tgtEl>
                                          <p:spTgt spid="125"/>
                                        </p:tgtEl>
                                      </p:cBhvr>
                                    </p:animEffect>
                                  </p:childTnLst>
                                </p:cTn>
                              </p:par>
                            </p:childTnLst>
                          </p:cTn>
                        </p:par>
                        <p:par>
                          <p:cTn id="44" fill="hold">
                            <p:stCondLst>
                              <p:cond delay="5000"/>
                            </p:stCondLst>
                            <p:childTnLst>
                              <p:par>
                                <p:cTn id="45" presetID="12" presetClass="entr" presetSubtype="8" fill="hold" nodeType="afterEffect">
                                  <p:stCondLst>
                                    <p:cond delay="0"/>
                                  </p:stCondLst>
                                  <p:childTnLst>
                                    <p:set>
                                      <p:cBhvr>
                                        <p:cTn id="46" dur="1" fill="hold">
                                          <p:stCondLst>
                                            <p:cond delay="0"/>
                                          </p:stCondLst>
                                        </p:cTn>
                                        <p:tgtEl>
                                          <p:spTgt spid="77"/>
                                        </p:tgtEl>
                                        <p:attrNameLst>
                                          <p:attrName>style.visibility</p:attrName>
                                        </p:attrNameLst>
                                      </p:cBhvr>
                                      <p:to>
                                        <p:strVal val="visible"/>
                                      </p:to>
                                    </p:set>
                                    <p:animEffect transition="in" filter="slide(fromLeft)">
                                      <p:cBhvr>
                                        <p:cTn id="47" dur="500"/>
                                        <p:tgtEl>
                                          <p:spTgt spid="77"/>
                                        </p:tgtEl>
                                      </p:cBhvr>
                                    </p:animEffect>
                                  </p:childTnLst>
                                </p:cTn>
                              </p:par>
                            </p:childTnLst>
                          </p:cTn>
                        </p:par>
                        <p:par>
                          <p:cTn id="48" fill="hold">
                            <p:stCondLst>
                              <p:cond delay="5500"/>
                            </p:stCondLst>
                            <p:childTnLst>
                              <p:par>
                                <p:cTn id="49" presetID="12" presetClass="entr" presetSubtype="8" fill="hold" nodeType="afterEffect">
                                  <p:stCondLst>
                                    <p:cond delay="0"/>
                                  </p:stCondLst>
                                  <p:childTnLst>
                                    <p:set>
                                      <p:cBhvr>
                                        <p:cTn id="50" dur="1" fill="hold">
                                          <p:stCondLst>
                                            <p:cond delay="0"/>
                                          </p:stCondLst>
                                        </p:cTn>
                                        <p:tgtEl>
                                          <p:spTgt spid="135"/>
                                        </p:tgtEl>
                                        <p:attrNameLst>
                                          <p:attrName>style.visibility</p:attrName>
                                        </p:attrNameLst>
                                      </p:cBhvr>
                                      <p:to>
                                        <p:strVal val="visible"/>
                                      </p:to>
                                    </p:set>
                                    <p:animEffect transition="in" filter="slide(fromLeft)">
                                      <p:cBhvr>
                                        <p:cTn id="51" dur="500"/>
                                        <p:tgtEl>
                                          <p:spTgt spid="135"/>
                                        </p:tgtEl>
                                      </p:cBhvr>
                                    </p:animEffect>
                                  </p:childTnLst>
                                </p:cTn>
                              </p:par>
                            </p:childTnLst>
                          </p:cTn>
                        </p:par>
                        <p:par>
                          <p:cTn id="52" fill="hold">
                            <p:stCondLst>
                              <p:cond delay="6000"/>
                            </p:stCondLst>
                            <p:childTnLst>
                              <p:par>
                                <p:cTn id="53" presetID="12" presetClass="entr" presetSubtype="2" fill="hold" nodeType="afterEffect">
                                  <p:stCondLst>
                                    <p:cond delay="0"/>
                                  </p:stCondLst>
                                  <p:childTnLst>
                                    <p:set>
                                      <p:cBhvr>
                                        <p:cTn id="54" dur="1" fill="hold">
                                          <p:stCondLst>
                                            <p:cond delay="0"/>
                                          </p:stCondLst>
                                        </p:cTn>
                                        <p:tgtEl>
                                          <p:spTgt spid="101"/>
                                        </p:tgtEl>
                                        <p:attrNameLst>
                                          <p:attrName>style.visibility</p:attrName>
                                        </p:attrNameLst>
                                      </p:cBhvr>
                                      <p:to>
                                        <p:strVal val="visible"/>
                                      </p:to>
                                    </p:set>
                                    <p:animEffect transition="in" filter="slide(fromRight)">
                                      <p:cBhvr>
                                        <p:cTn id="55" dur="500"/>
                                        <p:tgtEl>
                                          <p:spTgt spid="101"/>
                                        </p:tgtEl>
                                      </p:cBhvr>
                                    </p:animEffect>
                                  </p:childTnLst>
                                </p:cTn>
                              </p:par>
                            </p:childTnLst>
                          </p:cTn>
                        </p:par>
                        <p:par>
                          <p:cTn id="56" fill="hold">
                            <p:stCondLst>
                              <p:cond delay="6500"/>
                            </p:stCondLst>
                            <p:childTnLst>
                              <p:par>
                                <p:cTn id="57" presetID="12" presetClass="entr" presetSubtype="2" fill="hold" nodeType="afterEffect">
                                  <p:stCondLst>
                                    <p:cond delay="0"/>
                                  </p:stCondLst>
                                  <p:childTnLst>
                                    <p:set>
                                      <p:cBhvr>
                                        <p:cTn id="58" dur="1" fill="hold">
                                          <p:stCondLst>
                                            <p:cond delay="0"/>
                                          </p:stCondLst>
                                        </p:cTn>
                                        <p:tgtEl>
                                          <p:spTgt spid="128"/>
                                        </p:tgtEl>
                                        <p:attrNameLst>
                                          <p:attrName>style.visibility</p:attrName>
                                        </p:attrNameLst>
                                      </p:cBhvr>
                                      <p:to>
                                        <p:strVal val="visible"/>
                                      </p:to>
                                    </p:set>
                                    <p:animEffect transition="in" filter="slide(fromRight)">
                                      <p:cBhvr>
                                        <p:cTn id="59" dur="500"/>
                                        <p:tgtEl>
                                          <p:spTgt spid="128"/>
                                        </p:tgtEl>
                                      </p:cBhvr>
                                    </p:animEffect>
                                  </p:childTnLst>
                                </p:cTn>
                              </p:par>
                            </p:childTnLst>
                          </p:cTn>
                        </p:par>
                        <p:par>
                          <p:cTn id="60" fill="hold">
                            <p:stCondLst>
                              <p:cond delay="7000"/>
                            </p:stCondLst>
                            <p:childTnLst>
                              <p:par>
                                <p:cTn id="61" presetID="12" presetClass="entr" presetSubtype="8" fill="hold" nodeType="afterEffect">
                                  <p:stCondLst>
                                    <p:cond delay="0"/>
                                  </p:stCondLst>
                                  <p:childTnLst>
                                    <p:set>
                                      <p:cBhvr>
                                        <p:cTn id="62" dur="1" fill="hold">
                                          <p:stCondLst>
                                            <p:cond delay="0"/>
                                          </p:stCondLst>
                                        </p:cTn>
                                        <p:tgtEl>
                                          <p:spTgt spid="83"/>
                                        </p:tgtEl>
                                        <p:attrNameLst>
                                          <p:attrName>style.visibility</p:attrName>
                                        </p:attrNameLst>
                                      </p:cBhvr>
                                      <p:to>
                                        <p:strVal val="visible"/>
                                      </p:to>
                                    </p:set>
                                    <p:animEffect transition="in" filter="slide(fromLeft)">
                                      <p:cBhvr>
                                        <p:cTn id="63" dur="500"/>
                                        <p:tgtEl>
                                          <p:spTgt spid="83"/>
                                        </p:tgtEl>
                                      </p:cBhvr>
                                    </p:animEffect>
                                  </p:childTnLst>
                                </p:cTn>
                              </p:par>
                            </p:childTnLst>
                          </p:cTn>
                        </p:par>
                        <p:par>
                          <p:cTn id="64" fill="hold">
                            <p:stCondLst>
                              <p:cond delay="7500"/>
                            </p:stCondLst>
                            <p:childTnLst>
                              <p:par>
                                <p:cTn id="65" presetID="12" presetClass="entr" presetSubtype="8" fill="hold" nodeType="afterEffect">
                                  <p:stCondLst>
                                    <p:cond delay="0"/>
                                  </p:stCondLst>
                                  <p:childTnLst>
                                    <p:set>
                                      <p:cBhvr>
                                        <p:cTn id="66" dur="1" fill="hold">
                                          <p:stCondLst>
                                            <p:cond delay="0"/>
                                          </p:stCondLst>
                                        </p:cTn>
                                        <p:tgtEl>
                                          <p:spTgt spid="136"/>
                                        </p:tgtEl>
                                        <p:attrNameLst>
                                          <p:attrName>style.visibility</p:attrName>
                                        </p:attrNameLst>
                                      </p:cBhvr>
                                      <p:to>
                                        <p:strVal val="visible"/>
                                      </p:to>
                                    </p:set>
                                    <p:animEffect transition="in" filter="slide(fromLeft)">
                                      <p:cBhvr>
                                        <p:cTn id="67" dur="500"/>
                                        <p:tgtEl>
                                          <p:spTgt spid="136"/>
                                        </p:tgtEl>
                                      </p:cBhvr>
                                    </p:animEffect>
                                  </p:childTnLst>
                                </p:cTn>
                              </p:par>
                            </p:childTnLst>
                          </p:cTn>
                        </p:par>
                        <p:par>
                          <p:cTn id="68" fill="hold">
                            <p:stCondLst>
                              <p:cond delay="8000"/>
                            </p:stCondLst>
                            <p:childTnLst>
                              <p:par>
                                <p:cTn id="69" presetID="12" presetClass="entr" presetSubtype="2" fill="hold" nodeType="afterEffect">
                                  <p:stCondLst>
                                    <p:cond delay="0"/>
                                  </p:stCondLst>
                                  <p:childTnLst>
                                    <p:set>
                                      <p:cBhvr>
                                        <p:cTn id="70" dur="1" fill="hold">
                                          <p:stCondLst>
                                            <p:cond delay="0"/>
                                          </p:stCondLst>
                                        </p:cTn>
                                        <p:tgtEl>
                                          <p:spTgt spid="107"/>
                                        </p:tgtEl>
                                        <p:attrNameLst>
                                          <p:attrName>style.visibility</p:attrName>
                                        </p:attrNameLst>
                                      </p:cBhvr>
                                      <p:to>
                                        <p:strVal val="visible"/>
                                      </p:to>
                                    </p:set>
                                    <p:animEffect transition="in" filter="slide(fromRight)">
                                      <p:cBhvr>
                                        <p:cTn id="71"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1484-11032Q0561272"/>
          <p:cNvPicPr>
            <a:picLocks noChangeAspect="1"/>
          </p:cNvPicPr>
          <p:nvPr/>
        </p:nvPicPr>
        <p:blipFill>
          <a:blip r:embed="rId3"/>
          <a:srcRect/>
          <a:stretch>
            <a:fillRect/>
          </a:stretch>
        </p:blipFill>
        <p:spPr>
          <a:xfrm>
            <a:off x="7656830" y="3242945"/>
            <a:ext cx="4539193" cy="3600026"/>
          </a:xfrm>
          <a:prstGeom prst="rect">
            <a:avLst/>
          </a:prstGeom>
        </p:spPr>
      </p:pic>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
        <p:nvSpPr>
          <p:cNvPr id="19463" name="矩形 10"/>
          <p:cNvSpPr>
            <a:spLocks noChangeArrowheads="1"/>
          </p:cNvSpPr>
          <p:nvPr/>
        </p:nvSpPr>
        <p:spPr bwMode="auto">
          <a:xfrm>
            <a:off x="4688464" y="2030875"/>
            <a:ext cx="6094255"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 压力</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P</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0.01MPa</a:t>
            </a:r>
            <a:endParaRPr lang="en-US" altLang="zh-CN" b="1" kern="3000" spc="31"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19464" name="矩形 11"/>
          <p:cNvSpPr>
            <a:spLocks noChangeArrowheads="1"/>
          </p:cNvSpPr>
          <p:nvPr/>
        </p:nvSpPr>
        <p:spPr bwMode="auto">
          <a:xfrm>
            <a:off x="4688464" y="4122529"/>
            <a:ext cx="6094255" cy="773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fontAlgn="auto">
              <a:lnSpc>
                <a:spcPts val="2660"/>
              </a:lnSpc>
              <a:buFont typeface="Wingdings" panose="05000000000000000000" pitchFamily="2" charset="2"/>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次高压</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B  0.4MPa</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P≤0.8MPa                </a:t>
            </a:r>
          </a:p>
          <a:p>
            <a:pPr lvl="0" fontAlgn="auto">
              <a:lnSpc>
                <a:spcPts val="2660"/>
              </a:lnSpc>
              <a:buFont typeface="Wingdings" panose="05000000000000000000" pitchFamily="2" charset="2"/>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次高压</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A  0.8MPa</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P≤1.6MPa</a:t>
            </a:r>
            <a:endParaRPr lang="en-US" altLang="zh-CN" b="1" kern="3000" spc="31"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19465" name="矩形 12"/>
          <p:cNvSpPr>
            <a:spLocks noChangeArrowheads="1"/>
          </p:cNvSpPr>
          <p:nvPr/>
        </p:nvSpPr>
        <p:spPr bwMode="auto">
          <a:xfrm>
            <a:off x="4688464" y="3005745"/>
            <a:ext cx="6094255" cy="773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fontAlgn="auto">
              <a:lnSpc>
                <a:spcPts val="2660"/>
              </a:lnSpc>
              <a:buFont typeface="Wingdings" panose="05000000000000000000" pitchFamily="2" charset="2"/>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中压</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B   0.01MPa≤P≤0.2MPa             </a:t>
            </a:r>
          </a:p>
          <a:p>
            <a:pPr lvl="0" fontAlgn="auto">
              <a:lnSpc>
                <a:spcPts val="2660"/>
              </a:lnSpc>
              <a:buFont typeface="Wingdings" panose="05000000000000000000" pitchFamily="2" charset="2"/>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中压</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A   0.2MPa</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P≤0.4MPA</a:t>
            </a:r>
            <a:endParaRPr lang="en-US" altLang="zh-CN" b="1" kern="3000" spc="31"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19466" name="矩形 13"/>
          <p:cNvSpPr>
            <a:spLocks noChangeArrowheads="1"/>
          </p:cNvSpPr>
          <p:nvPr/>
        </p:nvSpPr>
        <p:spPr bwMode="auto">
          <a:xfrm>
            <a:off x="4688464" y="5157417"/>
            <a:ext cx="6094255" cy="773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fontAlgn="auto">
              <a:lnSpc>
                <a:spcPts val="2660"/>
              </a:lnSpc>
              <a:buFont typeface="Wingdings" panose="05000000000000000000" pitchFamily="2" charset="2"/>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高压</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B    1.6MPa</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P≤2.5MPa              </a:t>
            </a:r>
          </a:p>
          <a:p>
            <a:pPr lvl="0" fontAlgn="auto">
              <a:lnSpc>
                <a:spcPts val="2660"/>
              </a:lnSpc>
              <a:buFont typeface="Wingdings" panose="05000000000000000000" pitchFamily="2" charset="2"/>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高压</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A    2.5MPa</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P≤4.0MPa</a:t>
            </a:r>
            <a:endParaRPr lang="en-US" altLang="zh-CN" b="1" kern="3000" spc="31"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19467" name="文本框 14"/>
          <p:cNvSpPr txBox="1">
            <a:spLocks noChangeArrowheads="1"/>
          </p:cNvSpPr>
          <p:nvPr/>
        </p:nvSpPr>
        <p:spPr bwMode="auto">
          <a:xfrm>
            <a:off x="1016635" y="2030730"/>
            <a:ext cx="1706245"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ysClr val="windowText" lastClr="000000">
                    <a:lumMod val="50000"/>
                    <a:lumOff val="50000"/>
                  </a:sysClr>
                </a:solidFill>
                <a:latin typeface="微软雅黑" panose="020B0503020204020204" pitchFamily="34" charset="-122"/>
                <a:ea typeface="微软雅黑" panose="020B0503020204020204" pitchFamily="34" charset="-122"/>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algn="ctr"/>
            <a:r>
              <a:rPr lang="zh-CN" altLang="en-US" sz="1800" b="1">
                <a:solidFill>
                  <a:schemeClr val="tx1">
                    <a:lumMod val="75000"/>
                    <a:lumOff val="25000"/>
                  </a:schemeClr>
                </a:solidFill>
                <a:sym typeface="+mn-ea"/>
              </a:rPr>
              <a:t>低压燃气管道</a:t>
            </a:r>
            <a:endParaRPr lang="zh-CN" altLang="en-US" sz="1800" b="1" dirty="0">
              <a:solidFill>
                <a:schemeClr val="tx1">
                  <a:lumMod val="75000"/>
                  <a:lumOff val="25000"/>
                </a:schemeClr>
              </a:solidFill>
              <a:sym typeface="+mn-ea"/>
            </a:endParaRPr>
          </a:p>
        </p:txBody>
      </p:sp>
      <p:sp>
        <p:nvSpPr>
          <p:cNvPr id="19468" name="文本框 15"/>
          <p:cNvSpPr txBox="1">
            <a:spLocks noChangeArrowheads="1"/>
          </p:cNvSpPr>
          <p:nvPr/>
        </p:nvSpPr>
        <p:spPr bwMode="auto">
          <a:xfrm>
            <a:off x="1016635" y="5481320"/>
            <a:ext cx="181102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ysClr val="windowText" lastClr="000000">
                    <a:lumMod val="50000"/>
                    <a:lumOff val="50000"/>
                  </a:sysClr>
                </a:solidFill>
                <a:latin typeface="微软雅黑" panose="020B0503020204020204" pitchFamily="34" charset="-122"/>
                <a:ea typeface="微软雅黑" panose="020B0503020204020204" pitchFamily="34" charset="-122"/>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algn="ctr"/>
            <a:r>
              <a:rPr lang="zh-CN" altLang="en-US" sz="1800" b="1">
                <a:solidFill>
                  <a:schemeClr val="tx1">
                    <a:lumMod val="75000"/>
                    <a:lumOff val="25000"/>
                  </a:schemeClr>
                </a:solidFill>
                <a:sym typeface="+mn-ea"/>
              </a:rPr>
              <a:t>高压燃气管道</a:t>
            </a:r>
          </a:p>
        </p:txBody>
      </p:sp>
      <p:sp>
        <p:nvSpPr>
          <p:cNvPr id="19469" name="文本框 16"/>
          <p:cNvSpPr txBox="1">
            <a:spLocks noChangeArrowheads="1"/>
          </p:cNvSpPr>
          <p:nvPr/>
        </p:nvSpPr>
        <p:spPr bwMode="auto">
          <a:xfrm>
            <a:off x="1016635" y="3173095"/>
            <a:ext cx="1679575"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ysClr val="windowText" lastClr="000000">
                    <a:lumMod val="50000"/>
                    <a:lumOff val="50000"/>
                  </a:sysClr>
                </a:solidFill>
                <a:latin typeface="微软雅黑" panose="020B0503020204020204" pitchFamily="34" charset="-122"/>
                <a:ea typeface="微软雅黑" panose="020B0503020204020204" pitchFamily="34" charset="-122"/>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algn="ctr"/>
            <a:r>
              <a:rPr lang="zh-CN" altLang="en-US" sz="1800" b="1">
                <a:solidFill>
                  <a:schemeClr val="tx1">
                    <a:lumMod val="75000"/>
                    <a:lumOff val="25000"/>
                  </a:schemeClr>
                </a:solidFill>
                <a:sym typeface="+mn-ea"/>
              </a:rPr>
              <a:t>中压燃气管道</a:t>
            </a:r>
          </a:p>
        </p:txBody>
      </p:sp>
      <p:sp>
        <p:nvSpPr>
          <p:cNvPr id="19470" name="文本框 17"/>
          <p:cNvSpPr txBox="1">
            <a:spLocks noChangeArrowheads="1"/>
          </p:cNvSpPr>
          <p:nvPr/>
        </p:nvSpPr>
        <p:spPr bwMode="auto">
          <a:xfrm>
            <a:off x="1016635" y="4337050"/>
            <a:ext cx="182118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ysClr val="windowText" lastClr="000000">
                    <a:lumMod val="50000"/>
                    <a:lumOff val="50000"/>
                  </a:sysClr>
                </a:solidFill>
                <a:latin typeface="微软雅黑" panose="020B0503020204020204" pitchFamily="34" charset="-122"/>
                <a:ea typeface="微软雅黑" panose="020B0503020204020204" pitchFamily="34" charset="-122"/>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algn="ctr"/>
            <a:r>
              <a:rPr lang="zh-CN" altLang="en-US" sz="1800" b="1">
                <a:solidFill>
                  <a:schemeClr val="tx1">
                    <a:lumMod val="75000"/>
                    <a:lumOff val="25000"/>
                  </a:schemeClr>
                </a:solidFill>
                <a:sym typeface="+mn-ea"/>
              </a:rPr>
              <a:t>次高压燃气管道</a:t>
            </a:r>
          </a:p>
        </p:txBody>
      </p:sp>
      <p:grpSp>
        <p:nvGrpSpPr>
          <p:cNvPr id="3" name="组合 2"/>
          <p:cNvGrpSpPr/>
          <p:nvPr/>
        </p:nvGrpSpPr>
        <p:grpSpPr>
          <a:xfrm>
            <a:off x="3498474" y="1867046"/>
            <a:ext cx="806552" cy="4153838"/>
            <a:chOff x="3497273" y="1866801"/>
            <a:chExt cx="806678" cy="4154487"/>
          </a:xfrm>
        </p:grpSpPr>
        <p:grpSp>
          <p:nvGrpSpPr>
            <p:cNvPr id="19471" name="组合 18"/>
            <p:cNvGrpSpPr/>
            <p:nvPr/>
          </p:nvGrpSpPr>
          <p:grpSpPr bwMode="auto">
            <a:xfrm>
              <a:off x="3531900" y="1866801"/>
              <a:ext cx="703170" cy="4154487"/>
              <a:chOff x="3575935" y="1476938"/>
              <a:chExt cx="702066" cy="4154412"/>
            </a:xfrm>
          </p:grpSpPr>
          <p:sp>
            <p:nvSpPr>
              <p:cNvPr id="20" name="矩形 19"/>
              <p:cNvSpPr/>
              <p:nvPr/>
            </p:nvSpPr>
            <p:spPr>
              <a:xfrm>
                <a:off x="3884971" y="1730933"/>
                <a:ext cx="83995" cy="3684520"/>
              </a:xfrm>
              <a:prstGeom prst="rect">
                <a:avLst/>
              </a:prstGeom>
              <a:solidFill>
                <a:sysClr val="windowText" lastClr="000000">
                  <a:lumMod val="50000"/>
                  <a:lumOff val="50000"/>
                </a:sysClr>
              </a:solidFill>
              <a:ln>
                <a:noFill/>
              </a:ln>
            </p:spPr>
            <p:style>
              <a:lnRef idx="2">
                <a:srgbClr val="035CA0">
                  <a:shade val="50000"/>
                </a:srgbClr>
              </a:lnRef>
              <a:fillRef idx="1">
                <a:srgbClr val="035CA0"/>
              </a:fillRef>
              <a:effectRef idx="0">
                <a:srgbClr val="035CA0"/>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grpSp>
            <p:nvGrpSpPr>
              <p:cNvPr id="19477" name="组合 20"/>
              <p:cNvGrpSpPr/>
              <p:nvPr/>
            </p:nvGrpSpPr>
            <p:grpSpPr bwMode="auto">
              <a:xfrm>
                <a:off x="3575935" y="1476938"/>
                <a:ext cx="702066" cy="4154412"/>
                <a:chOff x="3575935" y="2082245"/>
                <a:chExt cx="702066" cy="4154412"/>
              </a:xfrm>
            </p:grpSpPr>
            <p:sp>
              <p:nvSpPr>
                <p:cNvPr id="22" name="椭圆 21"/>
                <p:cNvSpPr/>
                <p:nvPr/>
              </p:nvSpPr>
              <p:spPr>
                <a:xfrm>
                  <a:off x="3575935" y="2082245"/>
                  <a:ext cx="702066" cy="701662"/>
                </a:xfrm>
                <a:prstGeom prst="ellipse">
                  <a:avLst/>
                </a:prstGeom>
                <a:solidFill>
                  <a:srgbClr val="FFC001"/>
                </a:solidFill>
                <a:ln>
                  <a:noFill/>
                </a:ln>
              </p:spPr>
              <p:style>
                <a:lnRef idx="2">
                  <a:srgbClr val="035CA0">
                    <a:shade val="50000"/>
                  </a:srgbClr>
                </a:lnRef>
                <a:fillRef idx="1">
                  <a:srgbClr val="035CA0"/>
                </a:fillRef>
                <a:effectRef idx="0">
                  <a:srgbClr val="035CA0"/>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sp>
              <p:nvSpPr>
                <p:cNvPr id="23" name="椭圆 22"/>
                <p:cNvSpPr/>
                <p:nvPr/>
              </p:nvSpPr>
              <p:spPr>
                <a:xfrm>
                  <a:off x="3575935" y="3269674"/>
                  <a:ext cx="702066" cy="703249"/>
                </a:xfrm>
                <a:prstGeom prst="ellipse">
                  <a:avLst/>
                </a:prstGeom>
                <a:solidFill>
                  <a:schemeClr val="tx1">
                    <a:lumMod val="65000"/>
                    <a:lumOff val="35000"/>
                  </a:schemeClr>
                </a:solidFill>
                <a:ln>
                  <a:noFill/>
                </a:ln>
              </p:spPr>
              <p:style>
                <a:lnRef idx="2">
                  <a:srgbClr val="035CA0">
                    <a:shade val="50000"/>
                  </a:srgbClr>
                </a:lnRef>
                <a:fillRef idx="1">
                  <a:srgbClr val="035CA0"/>
                </a:fillRef>
                <a:effectRef idx="0">
                  <a:srgbClr val="035CA0"/>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sp>
              <p:nvSpPr>
                <p:cNvPr id="24" name="椭圆 23"/>
                <p:cNvSpPr/>
                <p:nvPr/>
              </p:nvSpPr>
              <p:spPr>
                <a:xfrm>
                  <a:off x="3575935" y="4403128"/>
                  <a:ext cx="702066" cy="701662"/>
                </a:xfrm>
                <a:prstGeom prst="ellipse">
                  <a:avLst/>
                </a:prstGeom>
                <a:solidFill>
                  <a:srgbClr val="FFC001"/>
                </a:solidFill>
                <a:ln>
                  <a:noFill/>
                </a:ln>
              </p:spPr>
              <p:style>
                <a:lnRef idx="2">
                  <a:srgbClr val="035CA0">
                    <a:shade val="50000"/>
                  </a:srgbClr>
                </a:lnRef>
                <a:fillRef idx="1">
                  <a:srgbClr val="035CA0"/>
                </a:fillRef>
                <a:effectRef idx="0">
                  <a:srgbClr val="035CA0"/>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sp>
              <p:nvSpPr>
                <p:cNvPr id="25" name="椭圆 24"/>
                <p:cNvSpPr/>
                <p:nvPr/>
              </p:nvSpPr>
              <p:spPr>
                <a:xfrm>
                  <a:off x="3575935" y="5534995"/>
                  <a:ext cx="702066" cy="701662"/>
                </a:xfrm>
                <a:prstGeom prst="ellipse">
                  <a:avLst/>
                </a:prstGeom>
                <a:solidFill>
                  <a:srgbClr val="3A3A3A"/>
                </a:solidFill>
                <a:ln>
                  <a:noFill/>
                </a:ln>
              </p:spPr>
              <p:style>
                <a:lnRef idx="2">
                  <a:srgbClr val="035CA0">
                    <a:shade val="50000"/>
                  </a:srgbClr>
                </a:lnRef>
                <a:fillRef idx="1">
                  <a:srgbClr val="035CA0"/>
                </a:fillRef>
                <a:effectRef idx="0">
                  <a:srgbClr val="035CA0"/>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grpSp>
        </p:grpSp>
        <p:sp>
          <p:nvSpPr>
            <p:cNvPr id="19472" name="文本框 25"/>
            <p:cNvSpPr txBox="1">
              <a:spLocks noChangeArrowheads="1"/>
            </p:cNvSpPr>
            <p:nvPr/>
          </p:nvSpPr>
          <p:spPr bwMode="auto">
            <a:xfrm>
              <a:off x="3497273" y="2025551"/>
              <a:ext cx="768250" cy="368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algn="ctr" eaLnBrk="1" hangingPunct="1"/>
              <a:r>
                <a:rPr lang="en-US" altLang="zh-CN" b="1" dirty="0">
                  <a:solidFill>
                    <a:sysClr val="window" lastClr="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
          <p:nvSpPr>
            <p:cNvPr id="19473" name="文本框 26"/>
            <p:cNvSpPr txBox="1">
              <a:spLocks noChangeArrowheads="1"/>
            </p:cNvSpPr>
            <p:nvPr/>
          </p:nvSpPr>
          <p:spPr bwMode="auto">
            <a:xfrm>
              <a:off x="3509344" y="3251100"/>
              <a:ext cx="768250" cy="368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algn="ctr" eaLnBrk="1" hangingPunct="1"/>
              <a:r>
                <a:rPr lang="en-US" altLang="zh-CN" b="1" dirty="0">
                  <a:solidFill>
                    <a:sysClr val="window" lastClr="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9474" name="文本框 27"/>
            <p:cNvSpPr txBox="1">
              <a:spLocks noChangeArrowheads="1"/>
            </p:cNvSpPr>
            <p:nvPr/>
          </p:nvSpPr>
          <p:spPr bwMode="auto">
            <a:xfrm>
              <a:off x="3506170" y="5481538"/>
              <a:ext cx="768250" cy="368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algn="ctr" eaLnBrk="1" hangingPunct="1"/>
              <a:r>
                <a:rPr lang="en-US" altLang="zh-CN" b="1" dirty="0">
                  <a:solidFill>
                    <a:sysClr val="window" lastClr="FFFFFF"/>
                  </a:solidFill>
                  <a:latin typeface="微软雅黑" panose="020B0503020204020204" pitchFamily="34" charset="-122"/>
                  <a:ea typeface="微软雅黑" panose="020B0503020204020204" pitchFamily="34" charset="-122"/>
                  <a:cs typeface="微软雅黑" panose="020B0503020204020204" pitchFamily="34" charset="-122"/>
                </a:rPr>
                <a:t>4</a:t>
              </a:r>
            </a:p>
          </p:txBody>
        </p:sp>
        <p:sp>
          <p:nvSpPr>
            <p:cNvPr id="19475" name="文本框 28"/>
            <p:cNvSpPr txBox="1">
              <a:spLocks noChangeArrowheads="1"/>
            </p:cNvSpPr>
            <p:nvPr/>
          </p:nvSpPr>
          <p:spPr bwMode="auto">
            <a:xfrm>
              <a:off x="3535701" y="4365526"/>
              <a:ext cx="768250" cy="368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algn="ctr" eaLnBrk="1" hangingPunct="1"/>
              <a:r>
                <a:rPr lang="en-US" altLang="zh-CN" b="1" dirty="0">
                  <a:solidFill>
                    <a:sysClr val="window" lastClr="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G:\zxl\培训课件\制作张新磊\天然气安全\新建文件夹\1J34GS3-0.png1J34GS3-0"/>
          <p:cNvPicPr>
            <a:picLocks noChangeAspect="1"/>
          </p:cNvPicPr>
          <p:nvPr/>
        </p:nvPicPr>
        <p:blipFill>
          <a:blip r:embed="rId3">
            <a:grayscl/>
          </a:blip>
          <a:srcRect/>
          <a:stretch>
            <a:fillRect/>
          </a:stretch>
        </p:blipFill>
        <p:spPr>
          <a:xfrm>
            <a:off x="929640" y="-2540"/>
            <a:ext cx="3420025" cy="2342669"/>
          </a:xfrm>
          <a:custGeom>
            <a:avLst/>
            <a:gdLst>
              <a:gd name="connsiteX0" fmla="*/ 0 w 3362632"/>
              <a:gd name="connsiteY0" fmla="*/ 0 h 1209368"/>
              <a:gd name="connsiteX1" fmla="*/ 3362632 w 3362632"/>
              <a:gd name="connsiteY1" fmla="*/ 0 h 1209368"/>
              <a:gd name="connsiteX2" fmla="*/ 3362632 w 3362632"/>
              <a:gd name="connsiteY2" fmla="*/ 1209368 h 1209368"/>
              <a:gd name="connsiteX3" fmla="*/ 0 w 3362632"/>
              <a:gd name="connsiteY3" fmla="*/ 1209368 h 1209368"/>
            </a:gdLst>
            <a:ahLst/>
            <a:cxnLst>
              <a:cxn ang="0">
                <a:pos x="connsiteX0" y="connsiteY0"/>
              </a:cxn>
              <a:cxn ang="0">
                <a:pos x="connsiteX1" y="connsiteY1"/>
              </a:cxn>
              <a:cxn ang="0">
                <a:pos x="connsiteX2" y="connsiteY2"/>
              </a:cxn>
              <a:cxn ang="0">
                <a:pos x="connsiteX3" y="connsiteY3"/>
              </a:cxn>
            </a:cxnLst>
            <a:rect l="l" t="t" r="r" b="b"/>
            <a:pathLst>
              <a:path w="3362632" h="1209368">
                <a:moveTo>
                  <a:pt x="0" y="0"/>
                </a:moveTo>
                <a:lnTo>
                  <a:pt x="3362632" y="0"/>
                </a:lnTo>
                <a:lnTo>
                  <a:pt x="3362632" y="1209368"/>
                </a:lnTo>
                <a:lnTo>
                  <a:pt x="0" y="1209368"/>
                </a:lnTo>
                <a:close/>
              </a:path>
            </a:pathLst>
          </a:custGeom>
        </p:spPr>
      </p:pic>
      <p:pic>
        <p:nvPicPr>
          <p:cNvPr id="12" name="图片 11" descr="G:\zxl\培训课件\制作张新磊\天然气安全\新建文件夹\2841_212801_310413.jpg2841_212801_310413"/>
          <p:cNvPicPr>
            <a:picLocks noChangeAspect="1"/>
          </p:cNvPicPr>
          <p:nvPr/>
        </p:nvPicPr>
        <p:blipFill>
          <a:blip r:embed="rId4">
            <a:grayscl/>
          </a:blip>
          <a:srcRect/>
          <a:stretch>
            <a:fillRect/>
          </a:stretch>
        </p:blipFill>
        <p:spPr>
          <a:xfrm>
            <a:off x="929640" y="5114925"/>
            <a:ext cx="3420025" cy="1703398"/>
          </a:xfrm>
          <a:custGeom>
            <a:avLst/>
            <a:gdLst>
              <a:gd name="connsiteX0" fmla="*/ 0 w 3362632"/>
              <a:gd name="connsiteY0" fmla="*/ 0 h 1209368"/>
              <a:gd name="connsiteX1" fmla="*/ 3362632 w 3362632"/>
              <a:gd name="connsiteY1" fmla="*/ 0 h 1209368"/>
              <a:gd name="connsiteX2" fmla="*/ 3362632 w 3362632"/>
              <a:gd name="connsiteY2" fmla="*/ 1209368 h 1209368"/>
              <a:gd name="connsiteX3" fmla="*/ 0 w 3362632"/>
              <a:gd name="connsiteY3" fmla="*/ 1209368 h 1209368"/>
            </a:gdLst>
            <a:ahLst/>
            <a:cxnLst>
              <a:cxn ang="0">
                <a:pos x="connsiteX0" y="connsiteY0"/>
              </a:cxn>
              <a:cxn ang="0">
                <a:pos x="connsiteX1" y="connsiteY1"/>
              </a:cxn>
              <a:cxn ang="0">
                <a:pos x="connsiteX2" y="connsiteY2"/>
              </a:cxn>
              <a:cxn ang="0">
                <a:pos x="connsiteX3" y="connsiteY3"/>
              </a:cxn>
            </a:cxnLst>
            <a:rect l="l" t="t" r="r" b="b"/>
            <a:pathLst>
              <a:path w="3362632" h="1209368">
                <a:moveTo>
                  <a:pt x="0" y="0"/>
                </a:moveTo>
                <a:lnTo>
                  <a:pt x="3362632" y="0"/>
                </a:lnTo>
                <a:lnTo>
                  <a:pt x="3362632" y="1209368"/>
                </a:lnTo>
                <a:lnTo>
                  <a:pt x="0" y="1209368"/>
                </a:lnTo>
                <a:close/>
              </a:path>
            </a:pathLst>
          </a:custGeom>
        </p:spPr>
      </p:pic>
      <p:sp>
        <p:nvSpPr>
          <p:cNvPr id="6" name="矩形 5"/>
          <p:cNvSpPr/>
          <p:nvPr/>
        </p:nvSpPr>
        <p:spPr>
          <a:xfrm>
            <a:off x="943610" y="2313305"/>
            <a:ext cx="3362325" cy="2801620"/>
          </a:xfrm>
          <a:prstGeom prst="rect">
            <a:avLst/>
          </a:prstGeom>
          <a:noFill/>
          <a:ln w="76200">
            <a:solidFill>
              <a:srgbClr val="FFC00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5291455" y="1638300"/>
            <a:ext cx="6498590" cy="3415030"/>
          </a:xfrm>
          <a:prstGeom prst="rect">
            <a:avLst/>
          </a:prstGeom>
          <a:noFill/>
        </p:spPr>
        <p:txBody>
          <a:bodyPr wrap="square" rtlCol="0">
            <a:spAutoFit/>
          </a:bodyPr>
          <a:lstStyle/>
          <a:p>
            <a:pPr algn="just" fontAlgn="auto">
              <a:lnSpc>
                <a:spcPct val="150000"/>
              </a:lnSpc>
            </a:pPr>
            <a:r>
              <a:rPr lang="zh-CN" sz="1600" b="1">
                <a:solidFill>
                  <a:schemeClr val="tx1">
                    <a:lumMod val="75000"/>
                    <a:lumOff val="25000"/>
                  </a:schemeClr>
                </a:solidFill>
                <a:latin typeface="微软雅黑" panose="020B0503020204020204" pitchFamily="34" charset="-122"/>
                <a:ea typeface="微软雅黑" panose="020B0503020204020204" pitchFamily="34" charset="-122"/>
              </a:rPr>
              <a:t>项目</a:t>
            </a:r>
            <a:r>
              <a:rPr sz="1600" b="1">
                <a:solidFill>
                  <a:schemeClr val="tx1">
                    <a:lumMod val="75000"/>
                    <a:lumOff val="25000"/>
                  </a:schemeClr>
                </a:solidFill>
                <a:latin typeface="微软雅黑" panose="020B0503020204020204" pitchFamily="34" charset="-122"/>
                <a:ea typeface="微软雅黑" panose="020B0503020204020204" pitchFamily="34" charset="-122"/>
              </a:rPr>
              <a:t>AMB生产装置主要工艺流程为苯乙烯、丁二烯、甲基丙烯酸甲酯聚合生成AMB乳液，再以热风炉送来的230℃左右的空气为干燥介质，通过干燥塔将雾化的乳液干燥得到成品。该生产装置热风炉按照原设计一直使用煤作为加热原料</a:t>
            </a:r>
          </a:p>
          <a:p>
            <a:pPr algn="just" fontAlgn="auto">
              <a:lnSpc>
                <a:spcPct val="150000"/>
              </a:lnSpc>
            </a:pPr>
            <a:r>
              <a:rPr sz="1600" b="1">
                <a:solidFill>
                  <a:schemeClr val="tx1">
                    <a:lumMod val="75000"/>
                    <a:lumOff val="25000"/>
                  </a:schemeClr>
                </a:solidFill>
                <a:latin typeface="微软雅黑" panose="020B0503020204020204" pitchFamily="34" charset="-122"/>
                <a:ea typeface="微软雅黑" panose="020B0503020204020204" pitchFamily="34" charset="-122"/>
              </a:rPr>
              <a:t>为满足环保排放要求，2017年7月开始，在进入干燥塔的热风管道上增加了一套</a:t>
            </a:r>
            <a:r>
              <a:rPr sz="1600" b="1">
                <a:solidFill>
                  <a:srgbClr val="FFC000"/>
                </a:solidFill>
                <a:latin typeface="微软雅黑" panose="020B0503020204020204" pitchFamily="34" charset="-122"/>
                <a:ea typeface="微软雅黑" panose="020B0503020204020204" pitchFamily="34" charset="-122"/>
              </a:rPr>
              <a:t>天然气直接燃烧加热系统</a:t>
            </a:r>
            <a:r>
              <a:rPr sz="1600" b="1">
                <a:solidFill>
                  <a:schemeClr val="tx1">
                    <a:lumMod val="75000"/>
                    <a:lumOff val="25000"/>
                  </a:schemeClr>
                </a:solidFill>
                <a:latin typeface="微软雅黑" panose="020B0503020204020204" pitchFamily="34" charset="-122"/>
                <a:ea typeface="微软雅黑" panose="020B0503020204020204" pitchFamily="34" charset="-122"/>
              </a:rPr>
              <a:t>，将燃烧后的天然气尾气及其空气混合物作为干燥介质。12月19日9时左右，该生产装置当班班长按照安排，准备投用天然气加热系统；9时15分左右，当班班长在控制室启动天然气加热系统的瞬间，干燥塔及周边发生爆燃，并引发火灾</a:t>
            </a:r>
            <a:endParaRPr lang="zh-CN" altLang="en-US" sz="1600" b="1" dirty="0">
              <a:latin typeface="微软雅黑" panose="020B0503020204020204" pitchFamily="34" charset="-122"/>
              <a:ea typeface="微软雅黑" panose="020B0503020204020204" pitchFamily="34" charset="-122"/>
            </a:endParaRPr>
          </a:p>
        </p:txBody>
      </p:sp>
      <p:sp>
        <p:nvSpPr>
          <p:cNvPr id="14" name="文本框 13"/>
          <p:cNvSpPr txBox="1"/>
          <p:nvPr/>
        </p:nvSpPr>
        <p:spPr>
          <a:xfrm>
            <a:off x="5431790" y="1054735"/>
            <a:ext cx="6238875" cy="5835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200" b="1" i="0" u="none" strike="noStrike" kern="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rPr>
              <a:t>事故概况</a:t>
            </a:r>
          </a:p>
        </p:txBody>
      </p:sp>
      <p:sp>
        <p:nvSpPr>
          <p:cNvPr id="17" name="KSO_Shape"/>
          <p:cNvSpPr/>
          <p:nvPr/>
        </p:nvSpPr>
        <p:spPr bwMode="auto">
          <a:xfrm>
            <a:off x="3484263" y="2441039"/>
            <a:ext cx="541010" cy="405758"/>
          </a:xfrm>
          <a:custGeom>
            <a:avLst/>
            <a:gdLst/>
            <a:ahLst/>
            <a:cxnLst/>
            <a:rect l="0" t="0" r="r" b="b"/>
            <a:pathLst>
              <a:path w="1166813" h="874713">
                <a:moveTo>
                  <a:pt x="631825" y="339725"/>
                </a:moveTo>
                <a:lnTo>
                  <a:pt x="639247" y="339990"/>
                </a:lnTo>
                <a:lnTo>
                  <a:pt x="646669" y="340520"/>
                </a:lnTo>
                <a:lnTo>
                  <a:pt x="654090" y="341314"/>
                </a:lnTo>
                <a:lnTo>
                  <a:pt x="661247" y="342638"/>
                </a:lnTo>
                <a:lnTo>
                  <a:pt x="668404" y="344227"/>
                </a:lnTo>
                <a:lnTo>
                  <a:pt x="675296" y="346081"/>
                </a:lnTo>
                <a:lnTo>
                  <a:pt x="681922" y="348729"/>
                </a:lnTo>
                <a:lnTo>
                  <a:pt x="688814" y="351377"/>
                </a:lnTo>
                <a:lnTo>
                  <a:pt x="695175" y="354026"/>
                </a:lnTo>
                <a:lnTo>
                  <a:pt x="701537" y="357204"/>
                </a:lnTo>
                <a:lnTo>
                  <a:pt x="707633" y="360646"/>
                </a:lnTo>
                <a:lnTo>
                  <a:pt x="713465" y="364619"/>
                </a:lnTo>
                <a:lnTo>
                  <a:pt x="719296" y="368856"/>
                </a:lnTo>
                <a:lnTo>
                  <a:pt x="724862" y="373093"/>
                </a:lnTo>
                <a:lnTo>
                  <a:pt x="730164" y="377595"/>
                </a:lnTo>
                <a:lnTo>
                  <a:pt x="735200" y="382362"/>
                </a:lnTo>
                <a:lnTo>
                  <a:pt x="739971" y="387658"/>
                </a:lnTo>
                <a:lnTo>
                  <a:pt x="744742" y="392955"/>
                </a:lnTo>
                <a:lnTo>
                  <a:pt x="748983" y="398251"/>
                </a:lnTo>
                <a:lnTo>
                  <a:pt x="752959" y="404077"/>
                </a:lnTo>
                <a:lnTo>
                  <a:pt x="756670" y="409903"/>
                </a:lnTo>
                <a:lnTo>
                  <a:pt x="760116" y="415994"/>
                </a:lnTo>
                <a:lnTo>
                  <a:pt x="763562" y="422615"/>
                </a:lnTo>
                <a:lnTo>
                  <a:pt x="766477" y="428971"/>
                </a:lnTo>
                <a:lnTo>
                  <a:pt x="769128" y="435326"/>
                </a:lnTo>
                <a:lnTo>
                  <a:pt x="771514" y="442477"/>
                </a:lnTo>
                <a:lnTo>
                  <a:pt x="773369" y="449097"/>
                </a:lnTo>
                <a:lnTo>
                  <a:pt x="774959" y="456247"/>
                </a:lnTo>
                <a:lnTo>
                  <a:pt x="776285" y="463663"/>
                </a:lnTo>
                <a:lnTo>
                  <a:pt x="777080" y="470813"/>
                </a:lnTo>
                <a:lnTo>
                  <a:pt x="777610" y="478228"/>
                </a:lnTo>
                <a:lnTo>
                  <a:pt x="777875" y="485643"/>
                </a:lnTo>
                <a:lnTo>
                  <a:pt x="777610" y="493058"/>
                </a:lnTo>
                <a:lnTo>
                  <a:pt x="777080" y="500738"/>
                </a:lnTo>
                <a:lnTo>
                  <a:pt x="776285" y="507888"/>
                </a:lnTo>
                <a:lnTo>
                  <a:pt x="774959" y="515303"/>
                </a:lnTo>
                <a:lnTo>
                  <a:pt x="773369" y="522188"/>
                </a:lnTo>
                <a:lnTo>
                  <a:pt x="771514" y="529074"/>
                </a:lnTo>
                <a:lnTo>
                  <a:pt x="769128" y="535959"/>
                </a:lnTo>
                <a:lnTo>
                  <a:pt x="766477" y="542580"/>
                </a:lnTo>
                <a:lnTo>
                  <a:pt x="763562" y="548936"/>
                </a:lnTo>
                <a:lnTo>
                  <a:pt x="760116" y="555291"/>
                </a:lnTo>
                <a:lnTo>
                  <a:pt x="756670" y="561382"/>
                </a:lnTo>
                <a:lnTo>
                  <a:pt x="752959" y="567208"/>
                </a:lnTo>
                <a:lnTo>
                  <a:pt x="748983" y="573034"/>
                </a:lnTo>
                <a:lnTo>
                  <a:pt x="744742" y="578596"/>
                </a:lnTo>
                <a:lnTo>
                  <a:pt x="739971" y="583892"/>
                </a:lnTo>
                <a:lnTo>
                  <a:pt x="735200" y="588659"/>
                </a:lnTo>
                <a:lnTo>
                  <a:pt x="730164" y="593691"/>
                </a:lnTo>
                <a:lnTo>
                  <a:pt x="724862" y="598458"/>
                </a:lnTo>
                <a:lnTo>
                  <a:pt x="719296" y="602695"/>
                </a:lnTo>
                <a:lnTo>
                  <a:pt x="713465" y="606667"/>
                </a:lnTo>
                <a:lnTo>
                  <a:pt x="707633" y="610639"/>
                </a:lnTo>
                <a:lnTo>
                  <a:pt x="701537" y="614082"/>
                </a:lnTo>
                <a:lnTo>
                  <a:pt x="695175" y="617260"/>
                </a:lnTo>
                <a:lnTo>
                  <a:pt x="688814" y="620173"/>
                </a:lnTo>
                <a:lnTo>
                  <a:pt x="681922" y="622821"/>
                </a:lnTo>
                <a:lnTo>
                  <a:pt x="675296" y="624940"/>
                </a:lnTo>
                <a:lnTo>
                  <a:pt x="668404" y="626794"/>
                </a:lnTo>
                <a:lnTo>
                  <a:pt x="661247" y="628912"/>
                </a:lnTo>
                <a:lnTo>
                  <a:pt x="654090" y="629971"/>
                </a:lnTo>
                <a:lnTo>
                  <a:pt x="646669" y="631031"/>
                </a:lnTo>
                <a:lnTo>
                  <a:pt x="639247" y="631560"/>
                </a:lnTo>
                <a:lnTo>
                  <a:pt x="631825" y="631825"/>
                </a:lnTo>
                <a:lnTo>
                  <a:pt x="624403" y="631560"/>
                </a:lnTo>
                <a:lnTo>
                  <a:pt x="616982" y="631031"/>
                </a:lnTo>
                <a:lnTo>
                  <a:pt x="609560" y="629971"/>
                </a:lnTo>
                <a:lnTo>
                  <a:pt x="602403" y="628912"/>
                </a:lnTo>
                <a:lnTo>
                  <a:pt x="595511" y="626794"/>
                </a:lnTo>
                <a:lnTo>
                  <a:pt x="588355" y="624940"/>
                </a:lnTo>
                <a:lnTo>
                  <a:pt x="581728" y="622821"/>
                </a:lnTo>
                <a:lnTo>
                  <a:pt x="575102" y="620173"/>
                </a:lnTo>
                <a:lnTo>
                  <a:pt x="568475" y="617260"/>
                </a:lnTo>
                <a:lnTo>
                  <a:pt x="562378" y="614082"/>
                </a:lnTo>
                <a:lnTo>
                  <a:pt x="556282" y="610639"/>
                </a:lnTo>
                <a:lnTo>
                  <a:pt x="550186" y="606667"/>
                </a:lnTo>
                <a:lnTo>
                  <a:pt x="544619" y="602695"/>
                </a:lnTo>
                <a:lnTo>
                  <a:pt x="539053" y="598458"/>
                </a:lnTo>
                <a:lnTo>
                  <a:pt x="533487" y="593691"/>
                </a:lnTo>
                <a:lnTo>
                  <a:pt x="528450" y="588659"/>
                </a:lnTo>
                <a:lnTo>
                  <a:pt x="523679" y="583892"/>
                </a:lnTo>
                <a:lnTo>
                  <a:pt x="519173" y="578596"/>
                </a:lnTo>
                <a:lnTo>
                  <a:pt x="514667" y="573034"/>
                </a:lnTo>
                <a:lnTo>
                  <a:pt x="510691" y="567208"/>
                </a:lnTo>
                <a:lnTo>
                  <a:pt x="506980" y="561382"/>
                </a:lnTo>
                <a:lnTo>
                  <a:pt x="503534" y="555291"/>
                </a:lnTo>
                <a:lnTo>
                  <a:pt x="500354" y="548936"/>
                </a:lnTo>
                <a:lnTo>
                  <a:pt x="497438" y="542580"/>
                </a:lnTo>
                <a:lnTo>
                  <a:pt x="494522" y="535959"/>
                </a:lnTo>
                <a:lnTo>
                  <a:pt x="492402" y="529074"/>
                </a:lnTo>
                <a:lnTo>
                  <a:pt x="490281" y="522188"/>
                </a:lnTo>
                <a:lnTo>
                  <a:pt x="488691" y="515303"/>
                </a:lnTo>
                <a:lnTo>
                  <a:pt x="487366" y="507888"/>
                </a:lnTo>
                <a:lnTo>
                  <a:pt x="486570" y="500738"/>
                </a:lnTo>
                <a:lnTo>
                  <a:pt x="486040" y="493058"/>
                </a:lnTo>
                <a:lnTo>
                  <a:pt x="485775" y="485643"/>
                </a:lnTo>
                <a:lnTo>
                  <a:pt x="486040" y="478228"/>
                </a:lnTo>
                <a:lnTo>
                  <a:pt x="486570" y="470813"/>
                </a:lnTo>
                <a:lnTo>
                  <a:pt x="487366" y="463663"/>
                </a:lnTo>
                <a:lnTo>
                  <a:pt x="488691" y="456247"/>
                </a:lnTo>
                <a:lnTo>
                  <a:pt x="490281" y="449097"/>
                </a:lnTo>
                <a:lnTo>
                  <a:pt x="492402" y="442477"/>
                </a:lnTo>
                <a:lnTo>
                  <a:pt x="494522" y="435326"/>
                </a:lnTo>
                <a:lnTo>
                  <a:pt x="497438" y="428971"/>
                </a:lnTo>
                <a:lnTo>
                  <a:pt x="500354" y="422615"/>
                </a:lnTo>
                <a:lnTo>
                  <a:pt x="503534" y="415994"/>
                </a:lnTo>
                <a:lnTo>
                  <a:pt x="506980" y="409903"/>
                </a:lnTo>
                <a:lnTo>
                  <a:pt x="510691" y="404077"/>
                </a:lnTo>
                <a:lnTo>
                  <a:pt x="514667" y="398251"/>
                </a:lnTo>
                <a:lnTo>
                  <a:pt x="519173" y="392955"/>
                </a:lnTo>
                <a:lnTo>
                  <a:pt x="523679" y="387658"/>
                </a:lnTo>
                <a:lnTo>
                  <a:pt x="528450" y="382362"/>
                </a:lnTo>
                <a:lnTo>
                  <a:pt x="533487" y="377595"/>
                </a:lnTo>
                <a:lnTo>
                  <a:pt x="539053" y="373093"/>
                </a:lnTo>
                <a:lnTo>
                  <a:pt x="544619" y="368856"/>
                </a:lnTo>
                <a:lnTo>
                  <a:pt x="550186" y="364619"/>
                </a:lnTo>
                <a:lnTo>
                  <a:pt x="556282" y="360646"/>
                </a:lnTo>
                <a:lnTo>
                  <a:pt x="562378" y="357204"/>
                </a:lnTo>
                <a:lnTo>
                  <a:pt x="568475" y="354026"/>
                </a:lnTo>
                <a:lnTo>
                  <a:pt x="575102" y="351377"/>
                </a:lnTo>
                <a:lnTo>
                  <a:pt x="581728" y="348729"/>
                </a:lnTo>
                <a:lnTo>
                  <a:pt x="588355" y="346081"/>
                </a:lnTo>
                <a:lnTo>
                  <a:pt x="595511" y="344227"/>
                </a:lnTo>
                <a:lnTo>
                  <a:pt x="602403" y="342638"/>
                </a:lnTo>
                <a:lnTo>
                  <a:pt x="609560" y="341314"/>
                </a:lnTo>
                <a:lnTo>
                  <a:pt x="616982" y="340520"/>
                </a:lnTo>
                <a:lnTo>
                  <a:pt x="624403" y="339990"/>
                </a:lnTo>
                <a:lnTo>
                  <a:pt x="631825" y="339725"/>
                </a:lnTo>
                <a:close/>
                <a:moveTo>
                  <a:pt x="992942" y="242814"/>
                </a:moveTo>
                <a:lnTo>
                  <a:pt x="989237" y="243079"/>
                </a:lnTo>
                <a:lnTo>
                  <a:pt x="985797" y="243608"/>
                </a:lnTo>
                <a:lnTo>
                  <a:pt x="981827" y="244137"/>
                </a:lnTo>
                <a:lnTo>
                  <a:pt x="978387" y="244930"/>
                </a:lnTo>
                <a:lnTo>
                  <a:pt x="974947" y="245988"/>
                </a:lnTo>
                <a:lnTo>
                  <a:pt x="971506" y="247046"/>
                </a:lnTo>
                <a:lnTo>
                  <a:pt x="968331" y="248369"/>
                </a:lnTo>
                <a:lnTo>
                  <a:pt x="964890" y="249956"/>
                </a:lnTo>
                <a:lnTo>
                  <a:pt x="961714" y="251543"/>
                </a:lnTo>
                <a:lnTo>
                  <a:pt x="958803" y="253395"/>
                </a:lnTo>
                <a:lnTo>
                  <a:pt x="955892" y="255246"/>
                </a:lnTo>
                <a:lnTo>
                  <a:pt x="952981" y="257362"/>
                </a:lnTo>
                <a:lnTo>
                  <a:pt x="950335" y="259478"/>
                </a:lnTo>
                <a:lnTo>
                  <a:pt x="947424" y="261594"/>
                </a:lnTo>
                <a:lnTo>
                  <a:pt x="945042" y="264239"/>
                </a:lnTo>
                <a:lnTo>
                  <a:pt x="942660" y="266620"/>
                </a:lnTo>
                <a:lnTo>
                  <a:pt x="940278" y="269265"/>
                </a:lnTo>
                <a:lnTo>
                  <a:pt x="938161" y="272174"/>
                </a:lnTo>
                <a:lnTo>
                  <a:pt x="936044" y="275084"/>
                </a:lnTo>
                <a:lnTo>
                  <a:pt x="934192" y="277993"/>
                </a:lnTo>
                <a:lnTo>
                  <a:pt x="932604" y="280903"/>
                </a:lnTo>
                <a:lnTo>
                  <a:pt x="931016" y="284077"/>
                </a:lnTo>
                <a:lnTo>
                  <a:pt x="929428" y="287251"/>
                </a:lnTo>
                <a:lnTo>
                  <a:pt x="927840" y="290425"/>
                </a:lnTo>
                <a:lnTo>
                  <a:pt x="926782" y="294128"/>
                </a:lnTo>
                <a:lnTo>
                  <a:pt x="925723" y="297567"/>
                </a:lnTo>
                <a:lnTo>
                  <a:pt x="924929" y="301005"/>
                </a:lnTo>
                <a:lnTo>
                  <a:pt x="924400" y="304444"/>
                </a:lnTo>
                <a:lnTo>
                  <a:pt x="923870" y="308147"/>
                </a:lnTo>
                <a:lnTo>
                  <a:pt x="923606" y="312114"/>
                </a:lnTo>
                <a:lnTo>
                  <a:pt x="923606" y="315817"/>
                </a:lnTo>
                <a:lnTo>
                  <a:pt x="923606" y="319520"/>
                </a:lnTo>
                <a:lnTo>
                  <a:pt x="923870" y="323223"/>
                </a:lnTo>
                <a:lnTo>
                  <a:pt x="924400" y="326662"/>
                </a:lnTo>
                <a:lnTo>
                  <a:pt x="924929" y="330630"/>
                </a:lnTo>
                <a:lnTo>
                  <a:pt x="925723" y="334068"/>
                </a:lnTo>
                <a:lnTo>
                  <a:pt x="926782" y="337242"/>
                </a:lnTo>
                <a:lnTo>
                  <a:pt x="927840" y="340681"/>
                </a:lnTo>
                <a:lnTo>
                  <a:pt x="929428" y="343855"/>
                </a:lnTo>
                <a:lnTo>
                  <a:pt x="931016" y="347293"/>
                </a:lnTo>
                <a:lnTo>
                  <a:pt x="932604" y="350467"/>
                </a:lnTo>
                <a:lnTo>
                  <a:pt x="934192" y="353377"/>
                </a:lnTo>
                <a:lnTo>
                  <a:pt x="936044" y="356286"/>
                </a:lnTo>
                <a:lnTo>
                  <a:pt x="938161" y="359196"/>
                </a:lnTo>
                <a:lnTo>
                  <a:pt x="940278" y="361841"/>
                </a:lnTo>
                <a:lnTo>
                  <a:pt x="942660" y="364486"/>
                </a:lnTo>
                <a:lnTo>
                  <a:pt x="945042" y="367131"/>
                </a:lnTo>
                <a:lnTo>
                  <a:pt x="947424" y="369512"/>
                </a:lnTo>
                <a:lnTo>
                  <a:pt x="950335" y="371892"/>
                </a:lnTo>
                <a:lnTo>
                  <a:pt x="952981" y="374008"/>
                </a:lnTo>
                <a:lnTo>
                  <a:pt x="955892" y="375860"/>
                </a:lnTo>
                <a:lnTo>
                  <a:pt x="958803" y="377711"/>
                </a:lnTo>
                <a:lnTo>
                  <a:pt x="961714" y="379563"/>
                </a:lnTo>
                <a:lnTo>
                  <a:pt x="964890" y="381150"/>
                </a:lnTo>
                <a:lnTo>
                  <a:pt x="968331" y="382472"/>
                </a:lnTo>
                <a:lnTo>
                  <a:pt x="971506" y="383795"/>
                </a:lnTo>
                <a:lnTo>
                  <a:pt x="974947" y="385117"/>
                </a:lnTo>
                <a:lnTo>
                  <a:pt x="978387" y="386175"/>
                </a:lnTo>
                <a:lnTo>
                  <a:pt x="981827" y="386969"/>
                </a:lnTo>
                <a:lnTo>
                  <a:pt x="985797" y="387498"/>
                </a:lnTo>
                <a:lnTo>
                  <a:pt x="989237" y="388027"/>
                </a:lnTo>
                <a:lnTo>
                  <a:pt x="992942" y="388291"/>
                </a:lnTo>
                <a:lnTo>
                  <a:pt x="996647" y="388291"/>
                </a:lnTo>
                <a:lnTo>
                  <a:pt x="1000352" y="388291"/>
                </a:lnTo>
                <a:lnTo>
                  <a:pt x="1004057" y="388027"/>
                </a:lnTo>
                <a:lnTo>
                  <a:pt x="1007762" y="387498"/>
                </a:lnTo>
                <a:lnTo>
                  <a:pt x="1011467" y="386969"/>
                </a:lnTo>
                <a:lnTo>
                  <a:pt x="1014908" y="386175"/>
                </a:lnTo>
                <a:lnTo>
                  <a:pt x="1018348" y="385117"/>
                </a:lnTo>
                <a:lnTo>
                  <a:pt x="1021524" y="383795"/>
                </a:lnTo>
                <a:lnTo>
                  <a:pt x="1025229" y="382472"/>
                </a:lnTo>
                <a:lnTo>
                  <a:pt x="1028405" y="381150"/>
                </a:lnTo>
                <a:lnTo>
                  <a:pt x="1031580" y="379563"/>
                </a:lnTo>
                <a:lnTo>
                  <a:pt x="1034491" y="377711"/>
                </a:lnTo>
                <a:lnTo>
                  <a:pt x="1037403" y="375860"/>
                </a:lnTo>
                <a:lnTo>
                  <a:pt x="1040314" y="374008"/>
                </a:lnTo>
                <a:lnTo>
                  <a:pt x="1043225" y="371892"/>
                </a:lnTo>
                <a:lnTo>
                  <a:pt x="1045871" y="369512"/>
                </a:lnTo>
                <a:lnTo>
                  <a:pt x="1048253" y="367131"/>
                </a:lnTo>
                <a:lnTo>
                  <a:pt x="1050635" y="364486"/>
                </a:lnTo>
                <a:lnTo>
                  <a:pt x="1053017" y="361841"/>
                </a:lnTo>
                <a:lnTo>
                  <a:pt x="1055134" y="359196"/>
                </a:lnTo>
                <a:lnTo>
                  <a:pt x="1057251" y="356286"/>
                </a:lnTo>
                <a:lnTo>
                  <a:pt x="1059103" y="353377"/>
                </a:lnTo>
                <a:lnTo>
                  <a:pt x="1060956" y="350467"/>
                </a:lnTo>
                <a:lnTo>
                  <a:pt x="1062544" y="347293"/>
                </a:lnTo>
                <a:lnTo>
                  <a:pt x="1064132" y="343855"/>
                </a:lnTo>
                <a:lnTo>
                  <a:pt x="1065455" y="340681"/>
                </a:lnTo>
                <a:lnTo>
                  <a:pt x="1066513" y="337242"/>
                </a:lnTo>
                <a:lnTo>
                  <a:pt x="1067572" y="334068"/>
                </a:lnTo>
                <a:lnTo>
                  <a:pt x="1068366" y="330630"/>
                </a:lnTo>
                <a:lnTo>
                  <a:pt x="1068895" y="326662"/>
                </a:lnTo>
                <a:lnTo>
                  <a:pt x="1069424" y="323223"/>
                </a:lnTo>
                <a:lnTo>
                  <a:pt x="1069689" y="319520"/>
                </a:lnTo>
                <a:lnTo>
                  <a:pt x="1069689" y="315817"/>
                </a:lnTo>
                <a:lnTo>
                  <a:pt x="1069689" y="312114"/>
                </a:lnTo>
                <a:lnTo>
                  <a:pt x="1069424" y="308147"/>
                </a:lnTo>
                <a:lnTo>
                  <a:pt x="1068895" y="304444"/>
                </a:lnTo>
                <a:lnTo>
                  <a:pt x="1068366" y="301005"/>
                </a:lnTo>
                <a:lnTo>
                  <a:pt x="1067572" y="297567"/>
                </a:lnTo>
                <a:lnTo>
                  <a:pt x="1066513" y="294128"/>
                </a:lnTo>
                <a:lnTo>
                  <a:pt x="1065455" y="290425"/>
                </a:lnTo>
                <a:lnTo>
                  <a:pt x="1064132" y="287251"/>
                </a:lnTo>
                <a:lnTo>
                  <a:pt x="1062544" y="284077"/>
                </a:lnTo>
                <a:lnTo>
                  <a:pt x="1060956" y="280903"/>
                </a:lnTo>
                <a:lnTo>
                  <a:pt x="1059103" y="277993"/>
                </a:lnTo>
                <a:lnTo>
                  <a:pt x="1057251" y="275084"/>
                </a:lnTo>
                <a:lnTo>
                  <a:pt x="1055134" y="272174"/>
                </a:lnTo>
                <a:lnTo>
                  <a:pt x="1053017" y="269265"/>
                </a:lnTo>
                <a:lnTo>
                  <a:pt x="1050635" y="266620"/>
                </a:lnTo>
                <a:lnTo>
                  <a:pt x="1048253" y="264239"/>
                </a:lnTo>
                <a:lnTo>
                  <a:pt x="1045871" y="261594"/>
                </a:lnTo>
                <a:lnTo>
                  <a:pt x="1043225" y="259478"/>
                </a:lnTo>
                <a:lnTo>
                  <a:pt x="1040314" y="257362"/>
                </a:lnTo>
                <a:lnTo>
                  <a:pt x="1037403" y="255246"/>
                </a:lnTo>
                <a:lnTo>
                  <a:pt x="1034491" y="253395"/>
                </a:lnTo>
                <a:lnTo>
                  <a:pt x="1031580" y="251543"/>
                </a:lnTo>
                <a:lnTo>
                  <a:pt x="1028405" y="249956"/>
                </a:lnTo>
                <a:lnTo>
                  <a:pt x="1025229" y="248369"/>
                </a:lnTo>
                <a:lnTo>
                  <a:pt x="1021524" y="247046"/>
                </a:lnTo>
                <a:lnTo>
                  <a:pt x="1018348" y="245988"/>
                </a:lnTo>
                <a:lnTo>
                  <a:pt x="1014908" y="244930"/>
                </a:lnTo>
                <a:lnTo>
                  <a:pt x="1011467" y="244137"/>
                </a:lnTo>
                <a:lnTo>
                  <a:pt x="1007762" y="243608"/>
                </a:lnTo>
                <a:lnTo>
                  <a:pt x="1004057" y="243079"/>
                </a:lnTo>
                <a:lnTo>
                  <a:pt x="1000352" y="242814"/>
                </a:lnTo>
                <a:lnTo>
                  <a:pt x="996647" y="242814"/>
                </a:lnTo>
                <a:lnTo>
                  <a:pt x="992942" y="242814"/>
                </a:lnTo>
                <a:close/>
                <a:moveTo>
                  <a:pt x="632233" y="242814"/>
                </a:moveTo>
                <a:lnTo>
                  <a:pt x="619795" y="243079"/>
                </a:lnTo>
                <a:lnTo>
                  <a:pt x="607357" y="243872"/>
                </a:lnTo>
                <a:lnTo>
                  <a:pt x="595183" y="245459"/>
                </a:lnTo>
                <a:lnTo>
                  <a:pt x="583274" y="247575"/>
                </a:lnTo>
                <a:lnTo>
                  <a:pt x="571365" y="250221"/>
                </a:lnTo>
                <a:lnTo>
                  <a:pt x="559986" y="253659"/>
                </a:lnTo>
                <a:lnTo>
                  <a:pt x="548606" y="257627"/>
                </a:lnTo>
                <a:lnTo>
                  <a:pt x="537756" y="261859"/>
                </a:lnTo>
                <a:lnTo>
                  <a:pt x="526905" y="266620"/>
                </a:lnTo>
                <a:lnTo>
                  <a:pt x="516055" y="272174"/>
                </a:lnTo>
                <a:lnTo>
                  <a:pt x="505998" y="277993"/>
                </a:lnTo>
                <a:lnTo>
                  <a:pt x="496207" y="284077"/>
                </a:lnTo>
                <a:lnTo>
                  <a:pt x="486679" y="291219"/>
                </a:lnTo>
                <a:lnTo>
                  <a:pt x="477417" y="298360"/>
                </a:lnTo>
                <a:lnTo>
                  <a:pt x="468684" y="305766"/>
                </a:lnTo>
                <a:lnTo>
                  <a:pt x="460480" y="313966"/>
                </a:lnTo>
                <a:lnTo>
                  <a:pt x="452276" y="322165"/>
                </a:lnTo>
                <a:lnTo>
                  <a:pt x="444601" y="331159"/>
                </a:lnTo>
                <a:lnTo>
                  <a:pt x="437191" y="340152"/>
                </a:lnTo>
                <a:lnTo>
                  <a:pt x="430575" y="349938"/>
                </a:lnTo>
                <a:lnTo>
                  <a:pt x="424224" y="359725"/>
                </a:lnTo>
                <a:lnTo>
                  <a:pt x="418401" y="369776"/>
                </a:lnTo>
                <a:lnTo>
                  <a:pt x="413109" y="380092"/>
                </a:lnTo>
                <a:lnTo>
                  <a:pt x="408080" y="390936"/>
                </a:lnTo>
                <a:lnTo>
                  <a:pt x="403846" y="402046"/>
                </a:lnTo>
                <a:lnTo>
                  <a:pt x="399876" y="413419"/>
                </a:lnTo>
                <a:lnTo>
                  <a:pt x="396701" y="424793"/>
                </a:lnTo>
                <a:lnTo>
                  <a:pt x="394054" y="436431"/>
                </a:lnTo>
                <a:lnTo>
                  <a:pt x="391937" y="448598"/>
                </a:lnTo>
                <a:lnTo>
                  <a:pt x="390349" y="460765"/>
                </a:lnTo>
                <a:lnTo>
                  <a:pt x="389291" y="472932"/>
                </a:lnTo>
                <a:lnTo>
                  <a:pt x="389026" y="485364"/>
                </a:lnTo>
                <a:lnTo>
                  <a:pt x="389291" y="498060"/>
                </a:lnTo>
                <a:lnTo>
                  <a:pt x="390349" y="510227"/>
                </a:lnTo>
                <a:lnTo>
                  <a:pt x="391937" y="522395"/>
                </a:lnTo>
                <a:lnTo>
                  <a:pt x="394054" y="534562"/>
                </a:lnTo>
                <a:lnTo>
                  <a:pt x="396701" y="546200"/>
                </a:lnTo>
                <a:lnTo>
                  <a:pt x="399876" y="557838"/>
                </a:lnTo>
                <a:lnTo>
                  <a:pt x="403846" y="568947"/>
                </a:lnTo>
                <a:lnTo>
                  <a:pt x="408080" y="580056"/>
                </a:lnTo>
                <a:lnTo>
                  <a:pt x="413109" y="590901"/>
                </a:lnTo>
                <a:lnTo>
                  <a:pt x="418401" y="601217"/>
                </a:lnTo>
                <a:lnTo>
                  <a:pt x="424224" y="611532"/>
                </a:lnTo>
                <a:lnTo>
                  <a:pt x="430575" y="621319"/>
                </a:lnTo>
                <a:lnTo>
                  <a:pt x="437191" y="630841"/>
                </a:lnTo>
                <a:lnTo>
                  <a:pt x="444601" y="640099"/>
                </a:lnTo>
                <a:lnTo>
                  <a:pt x="452276" y="648827"/>
                </a:lnTo>
                <a:lnTo>
                  <a:pt x="460480" y="657291"/>
                </a:lnTo>
                <a:lnTo>
                  <a:pt x="468684" y="665491"/>
                </a:lnTo>
                <a:lnTo>
                  <a:pt x="477417" y="672897"/>
                </a:lnTo>
                <a:lnTo>
                  <a:pt x="486679" y="680039"/>
                </a:lnTo>
                <a:lnTo>
                  <a:pt x="496207" y="687180"/>
                </a:lnTo>
                <a:lnTo>
                  <a:pt x="505998" y="693264"/>
                </a:lnTo>
                <a:lnTo>
                  <a:pt x="516055" y="699083"/>
                </a:lnTo>
                <a:lnTo>
                  <a:pt x="526905" y="704637"/>
                </a:lnTo>
                <a:lnTo>
                  <a:pt x="537756" y="709399"/>
                </a:lnTo>
                <a:lnTo>
                  <a:pt x="548606" y="713631"/>
                </a:lnTo>
                <a:lnTo>
                  <a:pt x="559986" y="717598"/>
                </a:lnTo>
                <a:lnTo>
                  <a:pt x="571365" y="721037"/>
                </a:lnTo>
                <a:lnTo>
                  <a:pt x="583274" y="723682"/>
                </a:lnTo>
                <a:lnTo>
                  <a:pt x="595183" y="725798"/>
                </a:lnTo>
                <a:lnTo>
                  <a:pt x="607357" y="727385"/>
                </a:lnTo>
                <a:lnTo>
                  <a:pt x="619795" y="728178"/>
                </a:lnTo>
                <a:lnTo>
                  <a:pt x="632233" y="728443"/>
                </a:lnTo>
                <a:lnTo>
                  <a:pt x="644672" y="728178"/>
                </a:lnTo>
                <a:lnTo>
                  <a:pt x="657110" y="727385"/>
                </a:lnTo>
                <a:lnTo>
                  <a:pt x="669283" y="725798"/>
                </a:lnTo>
                <a:lnTo>
                  <a:pt x="681192" y="723682"/>
                </a:lnTo>
                <a:lnTo>
                  <a:pt x="693101" y="721037"/>
                </a:lnTo>
                <a:lnTo>
                  <a:pt x="704746" y="717598"/>
                </a:lnTo>
                <a:lnTo>
                  <a:pt x="715861" y="713631"/>
                </a:lnTo>
                <a:lnTo>
                  <a:pt x="726976" y="709399"/>
                </a:lnTo>
                <a:lnTo>
                  <a:pt x="737561" y="704637"/>
                </a:lnTo>
                <a:lnTo>
                  <a:pt x="748147" y="699083"/>
                </a:lnTo>
                <a:lnTo>
                  <a:pt x="758204" y="693264"/>
                </a:lnTo>
                <a:lnTo>
                  <a:pt x="767995" y="687180"/>
                </a:lnTo>
                <a:lnTo>
                  <a:pt x="777523" y="680039"/>
                </a:lnTo>
                <a:lnTo>
                  <a:pt x="786785" y="672897"/>
                </a:lnTo>
                <a:lnTo>
                  <a:pt x="795518" y="665491"/>
                </a:lnTo>
                <a:lnTo>
                  <a:pt x="803987" y="657291"/>
                </a:lnTo>
                <a:lnTo>
                  <a:pt x="811926" y="648827"/>
                </a:lnTo>
                <a:lnTo>
                  <a:pt x="819866" y="640099"/>
                </a:lnTo>
                <a:lnTo>
                  <a:pt x="826746" y="630841"/>
                </a:lnTo>
                <a:lnTo>
                  <a:pt x="833627" y="621319"/>
                </a:lnTo>
                <a:lnTo>
                  <a:pt x="839978" y="611532"/>
                </a:lnTo>
                <a:lnTo>
                  <a:pt x="845801" y="601217"/>
                </a:lnTo>
                <a:lnTo>
                  <a:pt x="851094" y="590901"/>
                </a:lnTo>
                <a:lnTo>
                  <a:pt x="856122" y="580056"/>
                </a:lnTo>
                <a:lnTo>
                  <a:pt x="860356" y="568947"/>
                </a:lnTo>
                <a:lnTo>
                  <a:pt x="864061" y="557838"/>
                </a:lnTo>
                <a:lnTo>
                  <a:pt x="867501" y="546200"/>
                </a:lnTo>
                <a:lnTo>
                  <a:pt x="870148" y="534562"/>
                </a:lnTo>
                <a:lnTo>
                  <a:pt x="872265" y="522395"/>
                </a:lnTo>
                <a:lnTo>
                  <a:pt x="873853" y="510227"/>
                </a:lnTo>
                <a:lnTo>
                  <a:pt x="874911" y="498060"/>
                </a:lnTo>
                <a:lnTo>
                  <a:pt x="875176" y="485364"/>
                </a:lnTo>
                <a:lnTo>
                  <a:pt x="874911" y="472932"/>
                </a:lnTo>
                <a:lnTo>
                  <a:pt x="873853" y="460765"/>
                </a:lnTo>
                <a:lnTo>
                  <a:pt x="872265" y="448598"/>
                </a:lnTo>
                <a:lnTo>
                  <a:pt x="870148" y="436431"/>
                </a:lnTo>
                <a:lnTo>
                  <a:pt x="867501" y="424793"/>
                </a:lnTo>
                <a:lnTo>
                  <a:pt x="864061" y="413419"/>
                </a:lnTo>
                <a:lnTo>
                  <a:pt x="860356" y="402046"/>
                </a:lnTo>
                <a:lnTo>
                  <a:pt x="856122" y="390936"/>
                </a:lnTo>
                <a:lnTo>
                  <a:pt x="851094" y="380092"/>
                </a:lnTo>
                <a:lnTo>
                  <a:pt x="845801" y="369776"/>
                </a:lnTo>
                <a:lnTo>
                  <a:pt x="839978" y="359725"/>
                </a:lnTo>
                <a:lnTo>
                  <a:pt x="833627" y="349938"/>
                </a:lnTo>
                <a:lnTo>
                  <a:pt x="826746" y="340152"/>
                </a:lnTo>
                <a:lnTo>
                  <a:pt x="819866" y="331159"/>
                </a:lnTo>
                <a:lnTo>
                  <a:pt x="811926" y="322165"/>
                </a:lnTo>
                <a:lnTo>
                  <a:pt x="803987" y="313966"/>
                </a:lnTo>
                <a:lnTo>
                  <a:pt x="795518" y="305766"/>
                </a:lnTo>
                <a:lnTo>
                  <a:pt x="786785" y="298360"/>
                </a:lnTo>
                <a:lnTo>
                  <a:pt x="777523" y="291219"/>
                </a:lnTo>
                <a:lnTo>
                  <a:pt x="767995" y="284077"/>
                </a:lnTo>
                <a:lnTo>
                  <a:pt x="758204" y="277993"/>
                </a:lnTo>
                <a:lnTo>
                  <a:pt x="748147" y="272174"/>
                </a:lnTo>
                <a:lnTo>
                  <a:pt x="737561" y="266620"/>
                </a:lnTo>
                <a:lnTo>
                  <a:pt x="726976" y="261859"/>
                </a:lnTo>
                <a:lnTo>
                  <a:pt x="715861" y="257627"/>
                </a:lnTo>
                <a:lnTo>
                  <a:pt x="704746" y="253659"/>
                </a:lnTo>
                <a:lnTo>
                  <a:pt x="693101" y="250221"/>
                </a:lnTo>
                <a:lnTo>
                  <a:pt x="681192" y="247575"/>
                </a:lnTo>
                <a:lnTo>
                  <a:pt x="669283" y="245459"/>
                </a:lnTo>
                <a:lnTo>
                  <a:pt x="657110" y="243872"/>
                </a:lnTo>
                <a:lnTo>
                  <a:pt x="644672" y="243079"/>
                </a:lnTo>
                <a:lnTo>
                  <a:pt x="632233" y="242814"/>
                </a:lnTo>
                <a:close/>
                <a:moveTo>
                  <a:pt x="291902" y="0"/>
                </a:moveTo>
                <a:lnTo>
                  <a:pt x="389026" y="0"/>
                </a:lnTo>
                <a:lnTo>
                  <a:pt x="394054" y="265"/>
                </a:lnTo>
                <a:lnTo>
                  <a:pt x="398818" y="529"/>
                </a:lnTo>
                <a:lnTo>
                  <a:pt x="403846" y="1058"/>
                </a:lnTo>
                <a:lnTo>
                  <a:pt x="408610" y="1852"/>
                </a:lnTo>
                <a:lnTo>
                  <a:pt x="413373" y="2910"/>
                </a:lnTo>
                <a:lnTo>
                  <a:pt x="417872" y="4232"/>
                </a:lnTo>
                <a:lnTo>
                  <a:pt x="422636" y="5819"/>
                </a:lnTo>
                <a:lnTo>
                  <a:pt x="426870" y="7406"/>
                </a:lnTo>
                <a:lnTo>
                  <a:pt x="431104" y="9522"/>
                </a:lnTo>
                <a:lnTo>
                  <a:pt x="435339" y="11903"/>
                </a:lnTo>
                <a:lnTo>
                  <a:pt x="439308" y="14019"/>
                </a:lnTo>
                <a:lnTo>
                  <a:pt x="443543" y="16664"/>
                </a:lnTo>
                <a:lnTo>
                  <a:pt x="447248" y="19309"/>
                </a:lnTo>
                <a:lnTo>
                  <a:pt x="450953" y="21954"/>
                </a:lnTo>
                <a:lnTo>
                  <a:pt x="454393" y="25128"/>
                </a:lnTo>
                <a:lnTo>
                  <a:pt x="457569" y="28302"/>
                </a:lnTo>
                <a:lnTo>
                  <a:pt x="461009" y="31741"/>
                </a:lnTo>
                <a:lnTo>
                  <a:pt x="464185" y="35179"/>
                </a:lnTo>
                <a:lnTo>
                  <a:pt x="466831" y="38882"/>
                </a:lnTo>
                <a:lnTo>
                  <a:pt x="469478" y="42585"/>
                </a:lnTo>
                <a:lnTo>
                  <a:pt x="472124" y="46553"/>
                </a:lnTo>
                <a:lnTo>
                  <a:pt x="474241" y="50785"/>
                </a:lnTo>
                <a:lnTo>
                  <a:pt x="476358" y="55017"/>
                </a:lnTo>
                <a:lnTo>
                  <a:pt x="478476" y="59249"/>
                </a:lnTo>
                <a:lnTo>
                  <a:pt x="480328" y="63481"/>
                </a:lnTo>
                <a:lnTo>
                  <a:pt x="481916" y="68242"/>
                </a:lnTo>
                <a:lnTo>
                  <a:pt x="483239" y="72739"/>
                </a:lnTo>
                <a:lnTo>
                  <a:pt x="484298" y="77500"/>
                </a:lnTo>
                <a:lnTo>
                  <a:pt x="485092" y="82261"/>
                </a:lnTo>
                <a:lnTo>
                  <a:pt x="485621" y="87286"/>
                </a:lnTo>
                <a:lnTo>
                  <a:pt x="486150" y="92047"/>
                </a:lnTo>
                <a:lnTo>
                  <a:pt x="486150" y="97073"/>
                </a:lnTo>
                <a:lnTo>
                  <a:pt x="1069689" y="97073"/>
                </a:lnTo>
                <a:lnTo>
                  <a:pt x="1074717" y="97073"/>
                </a:lnTo>
                <a:lnTo>
                  <a:pt x="1079745" y="97602"/>
                </a:lnTo>
                <a:lnTo>
                  <a:pt x="1084509" y="98131"/>
                </a:lnTo>
                <a:lnTo>
                  <a:pt x="1089273" y="98925"/>
                </a:lnTo>
                <a:lnTo>
                  <a:pt x="1093772" y="99983"/>
                </a:lnTo>
                <a:lnTo>
                  <a:pt x="1098535" y="101305"/>
                </a:lnTo>
                <a:lnTo>
                  <a:pt x="1103034" y="102892"/>
                </a:lnTo>
                <a:lnTo>
                  <a:pt x="1107533" y="104744"/>
                </a:lnTo>
                <a:lnTo>
                  <a:pt x="1111767" y="106595"/>
                </a:lnTo>
                <a:lnTo>
                  <a:pt x="1115737" y="108711"/>
                </a:lnTo>
                <a:lnTo>
                  <a:pt x="1119971" y="111092"/>
                </a:lnTo>
                <a:lnTo>
                  <a:pt x="1123941" y="113737"/>
                </a:lnTo>
                <a:lnTo>
                  <a:pt x="1127646" y="116382"/>
                </a:lnTo>
                <a:lnTo>
                  <a:pt x="1131351" y="119027"/>
                </a:lnTo>
                <a:lnTo>
                  <a:pt x="1134791" y="122201"/>
                </a:lnTo>
                <a:lnTo>
                  <a:pt x="1138496" y="125639"/>
                </a:lnTo>
                <a:lnTo>
                  <a:pt x="1141672" y="128813"/>
                </a:lnTo>
                <a:lnTo>
                  <a:pt x="1144583" y="132252"/>
                </a:lnTo>
                <a:lnTo>
                  <a:pt x="1147494" y="135955"/>
                </a:lnTo>
                <a:lnTo>
                  <a:pt x="1150141" y="139658"/>
                </a:lnTo>
                <a:lnTo>
                  <a:pt x="1152522" y="143890"/>
                </a:lnTo>
                <a:lnTo>
                  <a:pt x="1155169" y="147858"/>
                </a:lnTo>
                <a:lnTo>
                  <a:pt x="1157286" y="152090"/>
                </a:lnTo>
                <a:lnTo>
                  <a:pt x="1159139" y="156322"/>
                </a:lnTo>
                <a:lnTo>
                  <a:pt x="1160991" y="160818"/>
                </a:lnTo>
                <a:lnTo>
                  <a:pt x="1162579" y="165315"/>
                </a:lnTo>
                <a:lnTo>
                  <a:pt x="1163902" y="169811"/>
                </a:lnTo>
                <a:lnTo>
                  <a:pt x="1164961" y="174573"/>
                </a:lnTo>
                <a:lnTo>
                  <a:pt x="1165755" y="179334"/>
                </a:lnTo>
                <a:lnTo>
                  <a:pt x="1166284" y="184359"/>
                </a:lnTo>
                <a:lnTo>
                  <a:pt x="1166813" y="189120"/>
                </a:lnTo>
                <a:lnTo>
                  <a:pt x="1166813" y="194146"/>
                </a:lnTo>
                <a:lnTo>
                  <a:pt x="1166813" y="777111"/>
                </a:lnTo>
                <a:lnTo>
                  <a:pt x="1166813" y="782137"/>
                </a:lnTo>
                <a:lnTo>
                  <a:pt x="1166284" y="786898"/>
                </a:lnTo>
                <a:lnTo>
                  <a:pt x="1165755" y="791924"/>
                </a:lnTo>
                <a:lnTo>
                  <a:pt x="1164961" y="796949"/>
                </a:lnTo>
                <a:lnTo>
                  <a:pt x="1163902" y="801446"/>
                </a:lnTo>
                <a:lnTo>
                  <a:pt x="1162579" y="805942"/>
                </a:lnTo>
                <a:lnTo>
                  <a:pt x="1160991" y="810439"/>
                </a:lnTo>
                <a:lnTo>
                  <a:pt x="1159139" y="815200"/>
                </a:lnTo>
                <a:lnTo>
                  <a:pt x="1157286" y="819432"/>
                </a:lnTo>
                <a:lnTo>
                  <a:pt x="1155169" y="823400"/>
                </a:lnTo>
                <a:lnTo>
                  <a:pt x="1152522" y="827632"/>
                </a:lnTo>
                <a:lnTo>
                  <a:pt x="1150141" y="831335"/>
                </a:lnTo>
                <a:lnTo>
                  <a:pt x="1147494" y="835567"/>
                </a:lnTo>
                <a:lnTo>
                  <a:pt x="1144583" y="839005"/>
                </a:lnTo>
                <a:lnTo>
                  <a:pt x="1141672" y="842708"/>
                </a:lnTo>
                <a:lnTo>
                  <a:pt x="1138496" y="845882"/>
                </a:lnTo>
                <a:lnTo>
                  <a:pt x="1134791" y="849056"/>
                </a:lnTo>
                <a:lnTo>
                  <a:pt x="1131351" y="852495"/>
                </a:lnTo>
                <a:lnTo>
                  <a:pt x="1127646" y="855140"/>
                </a:lnTo>
                <a:lnTo>
                  <a:pt x="1123941" y="858049"/>
                </a:lnTo>
                <a:lnTo>
                  <a:pt x="1119971" y="860430"/>
                </a:lnTo>
                <a:lnTo>
                  <a:pt x="1115737" y="862811"/>
                </a:lnTo>
                <a:lnTo>
                  <a:pt x="1111767" y="864927"/>
                </a:lnTo>
                <a:lnTo>
                  <a:pt x="1107533" y="866778"/>
                </a:lnTo>
                <a:lnTo>
                  <a:pt x="1103034" y="868630"/>
                </a:lnTo>
                <a:lnTo>
                  <a:pt x="1098535" y="870217"/>
                </a:lnTo>
                <a:lnTo>
                  <a:pt x="1093772" y="871539"/>
                </a:lnTo>
                <a:lnTo>
                  <a:pt x="1089273" y="872597"/>
                </a:lnTo>
                <a:lnTo>
                  <a:pt x="1084509" y="873655"/>
                </a:lnTo>
                <a:lnTo>
                  <a:pt x="1079745" y="874184"/>
                </a:lnTo>
                <a:lnTo>
                  <a:pt x="1074717" y="874449"/>
                </a:lnTo>
                <a:lnTo>
                  <a:pt x="1069689" y="874713"/>
                </a:lnTo>
                <a:lnTo>
                  <a:pt x="97124" y="874713"/>
                </a:lnTo>
                <a:lnTo>
                  <a:pt x="92361" y="874449"/>
                </a:lnTo>
                <a:lnTo>
                  <a:pt x="87332" y="874184"/>
                </a:lnTo>
                <a:lnTo>
                  <a:pt x="82304" y="873655"/>
                </a:lnTo>
                <a:lnTo>
                  <a:pt x="77541" y="872597"/>
                </a:lnTo>
                <a:lnTo>
                  <a:pt x="73042" y="871539"/>
                </a:lnTo>
                <a:lnTo>
                  <a:pt x="68543" y="870217"/>
                </a:lnTo>
                <a:lnTo>
                  <a:pt x="63779" y="868630"/>
                </a:lnTo>
                <a:lnTo>
                  <a:pt x="59545" y="866778"/>
                </a:lnTo>
                <a:lnTo>
                  <a:pt x="55311" y="864927"/>
                </a:lnTo>
                <a:lnTo>
                  <a:pt x="51076" y="862811"/>
                </a:lnTo>
                <a:lnTo>
                  <a:pt x="47107" y="860430"/>
                </a:lnTo>
                <a:lnTo>
                  <a:pt x="42872" y="858049"/>
                </a:lnTo>
                <a:lnTo>
                  <a:pt x="39167" y="855140"/>
                </a:lnTo>
                <a:lnTo>
                  <a:pt x="35462" y="852495"/>
                </a:lnTo>
                <a:lnTo>
                  <a:pt x="32022" y="849056"/>
                </a:lnTo>
                <a:lnTo>
                  <a:pt x="28846" y="845882"/>
                </a:lnTo>
                <a:lnTo>
                  <a:pt x="25406" y="842708"/>
                </a:lnTo>
                <a:lnTo>
                  <a:pt x="22230" y="839005"/>
                </a:lnTo>
                <a:lnTo>
                  <a:pt x="19319" y="835567"/>
                </a:lnTo>
                <a:lnTo>
                  <a:pt x="16673" y="831335"/>
                </a:lnTo>
                <a:lnTo>
                  <a:pt x="14291" y="827632"/>
                </a:lnTo>
                <a:lnTo>
                  <a:pt x="11909" y="823400"/>
                </a:lnTo>
                <a:lnTo>
                  <a:pt x="9792" y="819432"/>
                </a:lnTo>
                <a:lnTo>
                  <a:pt x="7675" y="815200"/>
                </a:lnTo>
                <a:lnTo>
                  <a:pt x="5822" y="810439"/>
                </a:lnTo>
                <a:lnTo>
                  <a:pt x="4499" y="805942"/>
                </a:lnTo>
                <a:lnTo>
                  <a:pt x="3176" y="801446"/>
                </a:lnTo>
                <a:lnTo>
                  <a:pt x="2117" y="796949"/>
                </a:lnTo>
                <a:lnTo>
                  <a:pt x="1059" y="791924"/>
                </a:lnTo>
                <a:lnTo>
                  <a:pt x="529" y="786898"/>
                </a:lnTo>
                <a:lnTo>
                  <a:pt x="265" y="782137"/>
                </a:lnTo>
                <a:lnTo>
                  <a:pt x="40" y="777875"/>
                </a:lnTo>
                <a:lnTo>
                  <a:pt x="0" y="777875"/>
                </a:lnTo>
                <a:lnTo>
                  <a:pt x="0" y="777111"/>
                </a:lnTo>
                <a:lnTo>
                  <a:pt x="0" y="194146"/>
                </a:lnTo>
                <a:lnTo>
                  <a:pt x="0" y="193675"/>
                </a:lnTo>
                <a:lnTo>
                  <a:pt x="25" y="193675"/>
                </a:lnTo>
                <a:lnTo>
                  <a:pt x="265" y="189120"/>
                </a:lnTo>
                <a:lnTo>
                  <a:pt x="529" y="184359"/>
                </a:lnTo>
                <a:lnTo>
                  <a:pt x="1059" y="179334"/>
                </a:lnTo>
                <a:lnTo>
                  <a:pt x="2117" y="174573"/>
                </a:lnTo>
                <a:lnTo>
                  <a:pt x="3176" y="169811"/>
                </a:lnTo>
                <a:lnTo>
                  <a:pt x="4499" y="165315"/>
                </a:lnTo>
                <a:lnTo>
                  <a:pt x="5822" y="160818"/>
                </a:lnTo>
                <a:lnTo>
                  <a:pt x="7675" y="156322"/>
                </a:lnTo>
                <a:lnTo>
                  <a:pt x="9792" y="152090"/>
                </a:lnTo>
                <a:lnTo>
                  <a:pt x="11909" y="147858"/>
                </a:lnTo>
                <a:lnTo>
                  <a:pt x="14291" y="143890"/>
                </a:lnTo>
                <a:lnTo>
                  <a:pt x="16673" y="139658"/>
                </a:lnTo>
                <a:lnTo>
                  <a:pt x="19319" y="135955"/>
                </a:lnTo>
                <a:lnTo>
                  <a:pt x="22230" y="132252"/>
                </a:lnTo>
                <a:lnTo>
                  <a:pt x="25406" y="128813"/>
                </a:lnTo>
                <a:lnTo>
                  <a:pt x="28846" y="125639"/>
                </a:lnTo>
                <a:lnTo>
                  <a:pt x="32022" y="122201"/>
                </a:lnTo>
                <a:lnTo>
                  <a:pt x="35462" y="119027"/>
                </a:lnTo>
                <a:lnTo>
                  <a:pt x="39167" y="116382"/>
                </a:lnTo>
                <a:lnTo>
                  <a:pt x="42872" y="113737"/>
                </a:lnTo>
                <a:lnTo>
                  <a:pt x="47107" y="111092"/>
                </a:lnTo>
                <a:lnTo>
                  <a:pt x="51076" y="108711"/>
                </a:lnTo>
                <a:lnTo>
                  <a:pt x="55311" y="106595"/>
                </a:lnTo>
                <a:lnTo>
                  <a:pt x="59545" y="104744"/>
                </a:lnTo>
                <a:lnTo>
                  <a:pt x="63779" y="102892"/>
                </a:lnTo>
                <a:lnTo>
                  <a:pt x="68543" y="101305"/>
                </a:lnTo>
                <a:lnTo>
                  <a:pt x="73042" y="99983"/>
                </a:lnTo>
                <a:lnTo>
                  <a:pt x="77541" y="98925"/>
                </a:lnTo>
                <a:lnTo>
                  <a:pt x="82304" y="98131"/>
                </a:lnTo>
                <a:lnTo>
                  <a:pt x="87332" y="97602"/>
                </a:lnTo>
                <a:lnTo>
                  <a:pt x="92361" y="97073"/>
                </a:lnTo>
                <a:lnTo>
                  <a:pt x="97124" y="97073"/>
                </a:lnTo>
                <a:lnTo>
                  <a:pt x="194513" y="97073"/>
                </a:lnTo>
                <a:lnTo>
                  <a:pt x="194778" y="92047"/>
                </a:lnTo>
                <a:lnTo>
                  <a:pt x="195042" y="87286"/>
                </a:lnTo>
                <a:lnTo>
                  <a:pt x="195836" y="82261"/>
                </a:lnTo>
                <a:lnTo>
                  <a:pt x="196630" y="77500"/>
                </a:lnTo>
                <a:lnTo>
                  <a:pt x="197953" y="72739"/>
                </a:lnTo>
                <a:lnTo>
                  <a:pt x="199277" y="68242"/>
                </a:lnTo>
                <a:lnTo>
                  <a:pt x="200600" y="63481"/>
                </a:lnTo>
                <a:lnTo>
                  <a:pt x="202452" y="59249"/>
                </a:lnTo>
                <a:lnTo>
                  <a:pt x="204305" y="55017"/>
                </a:lnTo>
                <a:lnTo>
                  <a:pt x="206422" y="50785"/>
                </a:lnTo>
                <a:lnTo>
                  <a:pt x="208804" y="46553"/>
                </a:lnTo>
                <a:lnTo>
                  <a:pt x="211186" y="42585"/>
                </a:lnTo>
                <a:lnTo>
                  <a:pt x="213832" y="38882"/>
                </a:lnTo>
                <a:lnTo>
                  <a:pt x="217008" y="35179"/>
                </a:lnTo>
                <a:lnTo>
                  <a:pt x="219919" y="31741"/>
                </a:lnTo>
                <a:lnTo>
                  <a:pt x="223095" y="28302"/>
                </a:lnTo>
                <a:lnTo>
                  <a:pt x="226535" y="25128"/>
                </a:lnTo>
                <a:lnTo>
                  <a:pt x="229975" y="21954"/>
                </a:lnTo>
                <a:lnTo>
                  <a:pt x="233680" y="19309"/>
                </a:lnTo>
                <a:lnTo>
                  <a:pt x="237650" y="16664"/>
                </a:lnTo>
                <a:lnTo>
                  <a:pt x="241355" y="14019"/>
                </a:lnTo>
                <a:lnTo>
                  <a:pt x="245589" y="11903"/>
                </a:lnTo>
                <a:lnTo>
                  <a:pt x="249559" y="9522"/>
                </a:lnTo>
                <a:lnTo>
                  <a:pt x="254058" y="7406"/>
                </a:lnTo>
                <a:lnTo>
                  <a:pt x="258557" y="5819"/>
                </a:lnTo>
                <a:lnTo>
                  <a:pt x="262791" y="4232"/>
                </a:lnTo>
                <a:lnTo>
                  <a:pt x="267555" y="2910"/>
                </a:lnTo>
                <a:lnTo>
                  <a:pt x="272054" y="1852"/>
                </a:lnTo>
                <a:lnTo>
                  <a:pt x="277082" y="1058"/>
                </a:lnTo>
                <a:lnTo>
                  <a:pt x="281845" y="529"/>
                </a:lnTo>
                <a:lnTo>
                  <a:pt x="286874" y="265"/>
                </a:lnTo>
                <a:lnTo>
                  <a:pt x="291902" y="0"/>
                </a:lnTo>
                <a:close/>
              </a:path>
            </a:pathLst>
          </a:custGeom>
          <a:solidFill>
            <a:srgbClr val="FFC00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600">
              <a:solidFill>
                <a:srgbClr val="FFFFFF"/>
              </a:solidFill>
              <a:latin typeface="Calibri Light" panose="020F0302020204030204" pitchFamily="34" charset="0"/>
            </a:endParaRPr>
          </a:p>
        </p:txBody>
      </p:sp>
      <p:sp>
        <p:nvSpPr>
          <p:cNvPr id="18" name="文本框 17"/>
          <p:cNvSpPr txBox="1"/>
          <p:nvPr/>
        </p:nvSpPr>
        <p:spPr>
          <a:xfrm>
            <a:off x="1112520" y="2987040"/>
            <a:ext cx="2912745" cy="398780"/>
          </a:xfrm>
          <a:prstGeom prst="rect">
            <a:avLst/>
          </a:prstGeom>
          <a:noFill/>
        </p:spPr>
        <p:txBody>
          <a:bodyPr wrap="square" rtlCol="0">
            <a:spAutoFit/>
          </a:bodyPr>
          <a:lstStyle/>
          <a:p>
            <a:pPr algn="ct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rPr>
              <a:t>日科化学燃气爆炸事故</a:t>
            </a:r>
          </a:p>
        </p:txBody>
      </p:sp>
      <p:sp>
        <p:nvSpPr>
          <p:cNvPr id="19" name="文本框 18"/>
          <p:cNvSpPr txBox="1"/>
          <p:nvPr/>
        </p:nvSpPr>
        <p:spPr>
          <a:xfrm>
            <a:off x="1028720" y="3447488"/>
            <a:ext cx="3193354" cy="1568450"/>
          </a:xfrm>
          <a:prstGeom prst="rect">
            <a:avLst/>
          </a:prstGeom>
          <a:noFill/>
        </p:spPr>
        <p:txBody>
          <a:bodyPr wrap="square" rtlCol="0">
            <a:spAutoFit/>
          </a:bodyPr>
          <a:lstStyle/>
          <a:p>
            <a:pPr fontAlgn="auto">
              <a:lnSpc>
                <a:spcPct val="150000"/>
              </a:lnSpc>
            </a:pP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rPr>
              <a:t>2017</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年</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rPr>
              <a:t>12月19日上午，山东省潍坊市昌乐县经济开发区日科化学股份有限公司一车间发生火灾事故，造成7人死亡、4人受伤</a:t>
            </a:r>
          </a:p>
        </p:txBody>
      </p:sp>
      <p:sp>
        <p:nvSpPr>
          <p:cNvPr id="22" name="矩形 21"/>
          <p:cNvSpPr/>
          <p:nvPr/>
        </p:nvSpPr>
        <p:spPr>
          <a:xfrm>
            <a:off x="5290820" y="5220970"/>
            <a:ext cx="6499225" cy="6000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3" name="矩形 22"/>
          <p:cNvSpPr/>
          <p:nvPr/>
        </p:nvSpPr>
        <p:spPr>
          <a:xfrm>
            <a:off x="7261860" y="5773420"/>
            <a:ext cx="4528185" cy="383540"/>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cxnSp>
        <p:nvCxnSpPr>
          <p:cNvPr id="25" name="直接连接符 24"/>
          <p:cNvCxnSpPr/>
          <p:nvPr/>
        </p:nvCxnSpPr>
        <p:spPr>
          <a:xfrm>
            <a:off x="10373851" y="5773405"/>
            <a:ext cx="1415845" cy="0"/>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descr="2257-11101GP2079"/>
          <p:cNvPicPr>
            <a:picLocks noChangeAspect="1"/>
          </p:cNvPicPr>
          <p:nvPr/>
        </p:nvPicPr>
        <p:blipFill>
          <a:blip r:embed="rId4"/>
          <a:stretch>
            <a:fillRect/>
          </a:stretch>
        </p:blipFill>
        <p:spPr>
          <a:xfrm>
            <a:off x="531813" y="1105535"/>
            <a:ext cx="2137027" cy="3204024"/>
          </a:xfrm>
          <a:prstGeom prst="rect">
            <a:avLst/>
          </a:prstGeom>
        </p:spPr>
      </p:pic>
      <p:sp>
        <p:nvSpPr>
          <p:cNvPr id="26" name="矩形 25"/>
          <p:cNvSpPr/>
          <p:nvPr/>
        </p:nvSpPr>
        <p:spPr>
          <a:xfrm flipV="1">
            <a:off x="1748" y="4240201"/>
            <a:ext cx="12188508" cy="69713"/>
          </a:xfrm>
          <a:prstGeom prst="rect">
            <a:avLst/>
          </a:prstGeom>
          <a:solidFill>
            <a:sysClr val="window" lastClr="FFFFFF">
              <a:lumMod val="65000"/>
            </a:sysClr>
          </a:solidFill>
          <a:ln w="12700" cap="flat" cmpd="sng" algn="ctr">
            <a:noFill/>
            <a:prstDash val="solid"/>
            <a:miter lim="800000"/>
          </a:ln>
          <a:effectLst/>
        </p:spPr>
        <p:txBody>
          <a:bodyPr lIns="115761" tIns="57880" rIns="115761" bIns="57880" anchor="ctr"/>
          <a:lstStyle/>
          <a:p>
            <a:pPr algn="ctr">
              <a:defRPr/>
            </a:pPr>
            <a:endParaRPr lang="zh-CN" altLang="en-US"/>
          </a:p>
        </p:txBody>
      </p:sp>
      <p:sp>
        <p:nvSpPr>
          <p:cNvPr id="27" name="椭圆 26"/>
          <p:cNvSpPr/>
          <p:nvPr/>
        </p:nvSpPr>
        <p:spPr>
          <a:xfrm>
            <a:off x="2583005" y="3850529"/>
            <a:ext cx="778738" cy="779348"/>
          </a:xfrm>
          <a:prstGeom prst="ellipse">
            <a:avLst/>
          </a:prstGeom>
          <a:solidFill>
            <a:srgbClr val="FFFFFF"/>
          </a:solidFill>
          <a:ln w="6350" cap="flat" cmpd="sng" algn="ctr">
            <a:solidFill>
              <a:sysClr val="window" lastClr="FFFFFF">
                <a:lumMod val="75000"/>
              </a:sysClr>
            </a:solidFill>
            <a:prstDash val="solid"/>
            <a:miter lim="800000"/>
          </a:ln>
          <a:effectLst/>
        </p:spPr>
        <p:txBody>
          <a:bodyPr lIns="102899" tIns="51449" rIns="102899" bIns="51449" anchor="ctr"/>
          <a:lstStyle/>
          <a:p>
            <a:pPr algn="ctr">
              <a:defRPr/>
            </a:pPr>
            <a:endParaRPr lang="zh-CN" altLang="en-US" dirty="0">
              <a:latin typeface="Bebas" pitchFamily="2" charset="0"/>
            </a:endParaRPr>
          </a:p>
        </p:txBody>
      </p:sp>
      <p:sp>
        <p:nvSpPr>
          <p:cNvPr id="28" name="椭圆 27"/>
          <p:cNvSpPr/>
          <p:nvPr/>
        </p:nvSpPr>
        <p:spPr>
          <a:xfrm>
            <a:off x="4242289" y="3850529"/>
            <a:ext cx="778738" cy="779348"/>
          </a:xfrm>
          <a:prstGeom prst="ellipse">
            <a:avLst/>
          </a:prstGeom>
          <a:solidFill>
            <a:srgbClr val="FFFFFF"/>
          </a:solidFill>
          <a:ln w="6350" cap="flat" cmpd="sng" algn="ctr">
            <a:solidFill>
              <a:sysClr val="window" lastClr="FFFFFF">
                <a:lumMod val="75000"/>
              </a:sysClr>
            </a:solidFill>
            <a:prstDash val="solid"/>
            <a:miter lim="800000"/>
          </a:ln>
          <a:effectLst/>
        </p:spPr>
        <p:txBody>
          <a:bodyPr lIns="102899" tIns="51449" rIns="102899" bIns="51449" anchor="ctr"/>
          <a:lstStyle/>
          <a:p>
            <a:pPr algn="ctr">
              <a:defRPr/>
            </a:pPr>
            <a:endParaRPr lang="zh-CN" altLang="en-US" dirty="0">
              <a:latin typeface="Bebas" pitchFamily="2" charset="0"/>
            </a:endParaRPr>
          </a:p>
        </p:txBody>
      </p:sp>
      <p:sp>
        <p:nvSpPr>
          <p:cNvPr id="30" name="椭圆 29"/>
          <p:cNvSpPr/>
          <p:nvPr/>
        </p:nvSpPr>
        <p:spPr>
          <a:xfrm>
            <a:off x="5899788" y="3850529"/>
            <a:ext cx="778738" cy="779348"/>
          </a:xfrm>
          <a:prstGeom prst="ellipse">
            <a:avLst/>
          </a:prstGeom>
          <a:solidFill>
            <a:srgbClr val="FFFFFF"/>
          </a:solidFill>
          <a:ln w="6350" cap="flat" cmpd="sng" algn="ctr">
            <a:solidFill>
              <a:sysClr val="window" lastClr="FFFFFF">
                <a:lumMod val="75000"/>
              </a:sysClr>
            </a:solidFill>
            <a:prstDash val="solid"/>
            <a:miter lim="800000"/>
          </a:ln>
          <a:effectLst/>
        </p:spPr>
        <p:txBody>
          <a:bodyPr lIns="102899" tIns="51449" rIns="102899" bIns="51449" anchor="ctr"/>
          <a:lstStyle/>
          <a:p>
            <a:pPr algn="ctr">
              <a:defRPr/>
            </a:pPr>
            <a:endParaRPr lang="zh-CN" altLang="en-US" dirty="0">
              <a:latin typeface="Bebas" pitchFamily="2" charset="0"/>
            </a:endParaRPr>
          </a:p>
        </p:txBody>
      </p:sp>
      <p:sp>
        <p:nvSpPr>
          <p:cNvPr id="31" name="椭圆 30"/>
          <p:cNvSpPr/>
          <p:nvPr/>
        </p:nvSpPr>
        <p:spPr>
          <a:xfrm>
            <a:off x="7557287" y="3850529"/>
            <a:ext cx="780525" cy="779348"/>
          </a:xfrm>
          <a:prstGeom prst="ellipse">
            <a:avLst/>
          </a:prstGeom>
          <a:solidFill>
            <a:srgbClr val="FFFFFF"/>
          </a:solidFill>
          <a:ln w="6350" cap="flat" cmpd="sng" algn="ctr">
            <a:solidFill>
              <a:sysClr val="window" lastClr="FFFFFF">
                <a:lumMod val="75000"/>
              </a:sysClr>
            </a:solidFill>
            <a:prstDash val="solid"/>
            <a:miter lim="800000"/>
          </a:ln>
          <a:effectLst/>
        </p:spPr>
        <p:txBody>
          <a:bodyPr lIns="102899" tIns="51449" rIns="102899" bIns="51449" anchor="ctr"/>
          <a:lstStyle/>
          <a:p>
            <a:pPr algn="ctr">
              <a:defRPr/>
            </a:pPr>
            <a:endParaRPr lang="zh-CN" altLang="en-US" dirty="0">
              <a:latin typeface="Bebas" pitchFamily="2" charset="0"/>
            </a:endParaRPr>
          </a:p>
        </p:txBody>
      </p:sp>
      <p:sp>
        <p:nvSpPr>
          <p:cNvPr id="32" name="椭圆 31"/>
          <p:cNvSpPr/>
          <p:nvPr/>
        </p:nvSpPr>
        <p:spPr>
          <a:xfrm>
            <a:off x="9216572" y="3850529"/>
            <a:ext cx="778738" cy="779348"/>
          </a:xfrm>
          <a:prstGeom prst="ellipse">
            <a:avLst/>
          </a:prstGeom>
          <a:solidFill>
            <a:srgbClr val="FFFFFF"/>
          </a:solidFill>
          <a:ln w="6350" cap="flat" cmpd="sng" algn="ctr">
            <a:solidFill>
              <a:sysClr val="window" lastClr="FFFFFF">
                <a:lumMod val="75000"/>
              </a:sysClr>
            </a:solidFill>
            <a:prstDash val="solid"/>
            <a:miter lim="800000"/>
          </a:ln>
          <a:effectLst/>
        </p:spPr>
        <p:txBody>
          <a:bodyPr lIns="102899" tIns="51449" rIns="102899" bIns="51449" anchor="ctr"/>
          <a:lstStyle/>
          <a:p>
            <a:pPr algn="ctr">
              <a:defRPr/>
            </a:pPr>
            <a:endParaRPr lang="zh-CN" altLang="en-US" dirty="0">
              <a:latin typeface="Bebas" pitchFamily="2" charset="0"/>
            </a:endParaRPr>
          </a:p>
        </p:txBody>
      </p:sp>
      <p:sp>
        <p:nvSpPr>
          <p:cNvPr id="33" name="椭圆 32"/>
          <p:cNvSpPr/>
          <p:nvPr/>
        </p:nvSpPr>
        <p:spPr>
          <a:xfrm>
            <a:off x="2668738" y="3936328"/>
            <a:ext cx="607273" cy="607749"/>
          </a:xfrm>
          <a:prstGeom prst="ellipse">
            <a:avLst/>
          </a:prstGeom>
          <a:solidFill>
            <a:srgbClr val="FFC001"/>
          </a:solidFill>
          <a:ln w="12700" cap="flat" cmpd="sng" algn="ctr">
            <a:noFill/>
            <a:prstDash val="solid"/>
            <a:miter lim="800000"/>
          </a:ln>
          <a:effectLst/>
        </p:spPr>
        <p:txBody>
          <a:bodyPr lIns="102899" tIns="51449" rIns="102899" bIns="51449" rtlCol="0" anchor="ctr"/>
          <a:lstStyle/>
          <a:p>
            <a:pPr algn="ctr"/>
            <a:r>
              <a:rPr lang="en-US" altLang="zh-CN" b="1" dirty="0">
                <a:solidFill>
                  <a:sysClr val="window" lastClr="FFFFFF"/>
                </a:solidFill>
                <a:latin typeface="Bebas" pitchFamily="2" charset="0"/>
              </a:rPr>
              <a:t>1</a:t>
            </a:r>
          </a:p>
        </p:txBody>
      </p:sp>
      <p:sp>
        <p:nvSpPr>
          <p:cNvPr id="34" name="椭圆 33"/>
          <p:cNvSpPr/>
          <p:nvPr/>
        </p:nvSpPr>
        <p:spPr>
          <a:xfrm>
            <a:off x="4328022" y="3936328"/>
            <a:ext cx="607273" cy="607749"/>
          </a:xfrm>
          <a:prstGeom prst="ellipse">
            <a:avLst/>
          </a:prstGeom>
          <a:solidFill>
            <a:srgbClr val="FFC001"/>
          </a:solidFill>
          <a:ln w="12700" cap="flat" cmpd="sng" algn="ctr">
            <a:noFill/>
            <a:prstDash val="solid"/>
            <a:miter lim="800000"/>
          </a:ln>
          <a:effectLst/>
        </p:spPr>
        <p:txBody>
          <a:bodyPr rtlCol="0" anchor="ctr"/>
          <a:lstStyle/>
          <a:p>
            <a:pPr algn="ctr"/>
            <a:r>
              <a:rPr lang="en-US" altLang="zh-CN" b="1" dirty="0">
                <a:solidFill>
                  <a:sysClr val="window" lastClr="FFFFFF"/>
                </a:solidFill>
                <a:latin typeface="Bebas" pitchFamily="2" charset="0"/>
              </a:rPr>
              <a:t>2</a:t>
            </a:r>
          </a:p>
        </p:txBody>
      </p:sp>
      <p:sp>
        <p:nvSpPr>
          <p:cNvPr id="35" name="椭圆 34"/>
          <p:cNvSpPr/>
          <p:nvPr/>
        </p:nvSpPr>
        <p:spPr>
          <a:xfrm>
            <a:off x="5983735" y="3936328"/>
            <a:ext cx="607273" cy="607749"/>
          </a:xfrm>
          <a:prstGeom prst="ellipse">
            <a:avLst/>
          </a:prstGeom>
          <a:solidFill>
            <a:srgbClr val="FFC001"/>
          </a:solidFill>
          <a:ln w="12700" cap="flat" cmpd="sng" algn="ctr">
            <a:noFill/>
            <a:prstDash val="solid"/>
            <a:miter lim="800000"/>
          </a:ln>
          <a:effectLst/>
        </p:spPr>
        <p:txBody>
          <a:bodyPr rtlCol="0" anchor="ctr"/>
          <a:lstStyle/>
          <a:p>
            <a:pPr algn="ctr"/>
            <a:r>
              <a:rPr lang="en-US" altLang="zh-CN" b="1" dirty="0">
                <a:solidFill>
                  <a:sysClr val="window" lastClr="FFFFFF"/>
                </a:solidFill>
                <a:latin typeface="Bebas" pitchFamily="2" charset="0"/>
              </a:rPr>
              <a:t>3</a:t>
            </a:r>
          </a:p>
        </p:txBody>
      </p:sp>
      <p:sp>
        <p:nvSpPr>
          <p:cNvPr id="36" name="椭圆 35"/>
          <p:cNvSpPr/>
          <p:nvPr/>
        </p:nvSpPr>
        <p:spPr>
          <a:xfrm>
            <a:off x="7641234" y="3936328"/>
            <a:ext cx="607273" cy="607749"/>
          </a:xfrm>
          <a:prstGeom prst="ellipse">
            <a:avLst/>
          </a:prstGeom>
          <a:solidFill>
            <a:srgbClr val="FFC001"/>
          </a:solidFill>
          <a:ln w="12700" cap="flat" cmpd="sng" algn="ctr">
            <a:noFill/>
            <a:prstDash val="solid"/>
            <a:miter lim="800000"/>
          </a:ln>
          <a:effectLst/>
        </p:spPr>
        <p:txBody>
          <a:bodyPr lIns="102899" tIns="51449" rIns="102899" bIns="51449" rtlCol="0" anchor="ctr"/>
          <a:lstStyle/>
          <a:p>
            <a:pPr algn="ctr"/>
            <a:r>
              <a:rPr lang="en-US" altLang="zh-CN" b="1" dirty="0">
                <a:solidFill>
                  <a:sysClr val="window" lastClr="FFFFFF"/>
                </a:solidFill>
                <a:latin typeface="Bebas" pitchFamily="2" charset="0"/>
              </a:rPr>
              <a:t>4</a:t>
            </a:r>
          </a:p>
        </p:txBody>
      </p:sp>
      <p:sp>
        <p:nvSpPr>
          <p:cNvPr id="37" name="椭圆 36"/>
          <p:cNvSpPr/>
          <p:nvPr/>
        </p:nvSpPr>
        <p:spPr>
          <a:xfrm>
            <a:off x="9300518" y="3936328"/>
            <a:ext cx="607273" cy="607749"/>
          </a:xfrm>
          <a:prstGeom prst="ellipse">
            <a:avLst/>
          </a:prstGeom>
          <a:solidFill>
            <a:srgbClr val="FFC001"/>
          </a:solidFill>
          <a:ln w="12700" cap="flat" cmpd="sng" algn="ctr">
            <a:noFill/>
            <a:prstDash val="solid"/>
            <a:miter lim="800000"/>
          </a:ln>
          <a:effectLst/>
        </p:spPr>
        <p:txBody>
          <a:bodyPr lIns="102899" tIns="51449" rIns="102899" bIns="51449" rtlCol="0" anchor="ctr"/>
          <a:lstStyle/>
          <a:p>
            <a:pPr algn="ctr"/>
            <a:r>
              <a:rPr lang="en-US" altLang="zh-CN" b="1" dirty="0">
                <a:solidFill>
                  <a:sysClr val="window" lastClr="FFFFFF"/>
                </a:solidFill>
                <a:latin typeface="Bebas" pitchFamily="2" charset="0"/>
              </a:rPr>
              <a:t>5</a:t>
            </a:r>
          </a:p>
        </p:txBody>
      </p:sp>
      <p:sp>
        <p:nvSpPr>
          <p:cNvPr id="38" name="任意多边形 37"/>
          <p:cNvSpPr/>
          <p:nvPr/>
        </p:nvSpPr>
        <p:spPr>
          <a:xfrm flipH="1" flipV="1">
            <a:off x="3297445" y="4558377"/>
            <a:ext cx="376866" cy="1633771"/>
          </a:xfrm>
          <a:custGeom>
            <a:avLst/>
            <a:gdLst>
              <a:gd name="connsiteX0" fmla="*/ 0 w 333829"/>
              <a:gd name="connsiteY0" fmla="*/ 0 h 1451429"/>
              <a:gd name="connsiteX1" fmla="*/ 0 w 333829"/>
              <a:gd name="connsiteY1" fmla="*/ 1117600 h 1451429"/>
              <a:gd name="connsiteX2" fmla="*/ 333829 w 333829"/>
              <a:gd name="connsiteY2" fmla="*/ 1451429 h 1451429"/>
            </a:gdLst>
            <a:ahLst/>
            <a:cxnLst>
              <a:cxn ang="0">
                <a:pos x="connsiteX0" y="connsiteY0"/>
              </a:cxn>
              <a:cxn ang="0">
                <a:pos x="connsiteX1" y="connsiteY1"/>
              </a:cxn>
              <a:cxn ang="0">
                <a:pos x="connsiteX2" y="connsiteY2"/>
              </a:cxn>
            </a:cxnLst>
            <a:rect l="l" t="t" r="r" b="b"/>
            <a:pathLst>
              <a:path w="333829" h="1451429">
                <a:moveTo>
                  <a:pt x="0" y="0"/>
                </a:moveTo>
                <a:lnTo>
                  <a:pt x="0" y="1117600"/>
                </a:lnTo>
                <a:lnTo>
                  <a:pt x="333829" y="1451429"/>
                </a:lnTo>
              </a:path>
            </a:pathLst>
          </a:custGeom>
          <a:noFill/>
          <a:ln w="9525" cap="flat" cmpd="sng" algn="ctr">
            <a:solidFill>
              <a:sysClr val="window" lastClr="FFFFFF">
                <a:lumMod val="65000"/>
              </a:sysClr>
            </a:solidFill>
            <a:prstDash val="solid"/>
            <a:miter lim="800000"/>
          </a:ln>
          <a:effectLst/>
        </p:spPr>
        <p:txBody>
          <a:bodyPr lIns="102899" tIns="51449" rIns="102899" bIns="51449" anchor="ctr"/>
          <a:lstStyle/>
          <a:p>
            <a:pPr algn="ctr">
              <a:defRPr/>
            </a:pPr>
            <a:endParaRPr lang="zh-CN" altLang="en-US"/>
          </a:p>
        </p:txBody>
      </p:sp>
      <p:sp>
        <p:nvSpPr>
          <p:cNvPr id="39" name="矩形 24"/>
          <p:cNvSpPr>
            <a:spLocks noChangeArrowheads="1"/>
          </p:cNvSpPr>
          <p:nvPr/>
        </p:nvSpPr>
        <p:spPr bwMode="auto">
          <a:xfrm>
            <a:off x="299720" y="5013325"/>
            <a:ext cx="3374390" cy="1071880"/>
          </a:xfrm>
          <a:prstGeom prst="rect">
            <a:avLst/>
          </a:prstGeom>
          <a:noFill/>
          <a:ln w="9525">
            <a:noFill/>
            <a:miter lim="800000"/>
          </a:ln>
        </p:spPr>
        <p:txBody>
          <a:bodyPr wrap="square" lIns="102899" tIns="51449" rIns="102899" bIns="51449">
            <a:spAutoFit/>
          </a:bodyPr>
          <a:lstStyle/>
          <a:p>
            <a:pPr lvl="0" indent="0" defTabSz="914400" fontAlgn="auto">
              <a:lnSpc>
                <a:spcPct val="150000"/>
              </a:lnSpc>
              <a:buFont typeface="Wingdings" panose="05000000000000000000" charset="0"/>
              <a:buNone/>
              <a:tabLst>
                <a:tab pos="38100" algn="l"/>
                <a:tab pos="254000" algn="l"/>
                <a:tab pos="330200" algn="l"/>
              </a:tabLst>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管道与设备、阀门进行法兰连接前，应检查法兰密封面及密封垫片，不得有影响密封性能的划痕、凹陷、斑点等缺陷</a:t>
            </a:r>
          </a:p>
        </p:txBody>
      </p:sp>
      <p:sp>
        <p:nvSpPr>
          <p:cNvPr id="40" name="任意多边形 39"/>
          <p:cNvSpPr/>
          <p:nvPr/>
        </p:nvSpPr>
        <p:spPr>
          <a:xfrm flipH="1" flipV="1">
            <a:off x="6562433" y="4558377"/>
            <a:ext cx="375080" cy="1633771"/>
          </a:xfrm>
          <a:custGeom>
            <a:avLst/>
            <a:gdLst>
              <a:gd name="connsiteX0" fmla="*/ 0 w 333829"/>
              <a:gd name="connsiteY0" fmla="*/ 0 h 1451429"/>
              <a:gd name="connsiteX1" fmla="*/ 0 w 333829"/>
              <a:gd name="connsiteY1" fmla="*/ 1117600 h 1451429"/>
              <a:gd name="connsiteX2" fmla="*/ 333829 w 333829"/>
              <a:gd name="connsiteY2" fmla="*/ 1451429 h 1451429"/>
            </a:gdLst>
            <a:ahLst/>
            <a:cxnLst>
              <a:cxn ang="0">
                <a:pos x="connsiteX0" y="connsiteY0"/>
              </a:cxn>
              <a:cxn ang="0">
                <a:pos x="connsiteX1" y="connsiteY1"/>
              </a:cxn>
              <a:cxn ang="0">
                <a:pos x="connsiteX2" y="connsiteY2"/>
              </a:cxn>
            </a:cxnLst>
            <a:rect l="l" t="t" r="r" b="b"/>
            <a:pathLst>
              <a:path w="333829" h="1451429">
                <a:moveTo>
                  <a:pt x="0" y="0"/>
                </a:moveTo>
                <a:lnTo>
                  <a:pt x="0" y="1117600"/>
                </a:lnTo>
                <a:lnTo>
                  <a:pt x="333829" y="1451429"/>
                </a:lnTo>
              </a:path>
            </a:pathLst>
          </a:custGeom>
          <a:noFill/>
          <a:ln w="9525" cap="flat" cmpd="sng" algn="ctr">
            <a:solidFill>
              <a:sysClr val="window" lastClr="FFFFFF">
                <a:lumMod val="65000"/>
              </a:sysClr>
            </a:solidFill>
            <a:prstDash val="solid"/>
            <a:miter lim="800000"/>
          </a:ln>
          <a:effectLst/>
        </p:spPr>
        <p:txBody>
          <a:bodyPr lIns="102899" tIns="51449" rIns="102899" bIns="51449" anchor="ctr"/>
          <a:lstStyle/>
          <a:p>
            <a:pPr algn="ctr">
              <a:defRPr/>
            </a:pPr>
            <a:endParaRPr lang="zh-CN" altLang="en-US"/>
          </a:p>
        </p:txBody>
      </p:sp>
      <p:sp>
        <p:nvSpPr>
          <p:cNvPr id="41" name="任意多边形 40"/>
          <p:cNvSpPr/>
          <p:nvPr/>
        </p:nvSpPr>
        <p:spPr>
          <a:xfrm flipH="1" flipV="1">
            <a:off x="9954231" y="4558377"/>
            <a:ext cx="376867" cy="1633771"/>
          </a:xfrm>
          <a:custGeom>
            <a:avLst/>
            <a:gdLst>
              <a:gd name="connsiteX0" fmla="*/ 0 w 333829"/>
              <a:gd name="connsiteY0" fmla="*/ 0 h 1451429"/>
              <a:gd name="connsiteX1" fmla="*/ 0 w 333829"/>
              <a:gd name="connsiteY1" fmla="*/ 1117600 h 1451429"/>
              <a:gd name="connsiteX2" fmla="*/ 333829 w 333829"/>
              <a:gd name="connsiteY2" fmla="*/ 1451429 h 1451429"/>
            </a:gdLst>
            <a:ahLst/>
            <a:cxnLst>
              <a:cxn ang="0">
                <a:pos x="connsiteX0" y="connsiteY0"/>
              </a:cxn>
              <a:cxn ang="0">
                <a:pos x="connsiteX1" y="connsiteY1"/>
              </a:cxn>
              <a:cxn ang="0">
                <a:pos x="connsiteX2" y="connsiteY2"/>
              </a:cxn>
            </a:cxnLst>
            <a:rect l="l" t="t" r="r" b="b"/>
            <a:pathLst>
              <a:path w="333829" h="1451429">
                <a:moveTo>
                  <a:pt x="0" y="0"/>
                </a:moveTo>
                <a:lnTo>
                  <a:pt x="0" y="1117600"/>
                </a:lnTo>
                <a:lnTo>
                  <a:pt x="333829" y="1451429"/>
                </a:lnTo>
              </a:path>
            </a:pathLst>
          </a:custGeom>
          <a:noFill/>
          <a:ln w="9525" cap="flat" cmpd="sng" algn="ctr">
            <a:solidFill>
              <a:sysClr val="window" lastClr="FFFFFF">
                <a:lumMod val="65000"/>
              </a:sysClr>
            </a:solidFill>
            <a:prstDash val="solid"/>
            <a:miter lim="800000"/>
          </a:ln>
          <a:effectLst/>
        </p:spPr>
        <p:txBody>
          <a:bodyPr lIns="102899" tIns="51449" rIns="102899" bIns="51449" anchor="ctr"/>
          <a:lstStyle/>
          <a:p>
            <a:pPr algn="ctr">
              <a:defRPr/>
            </a:pPr>
            <a:endParaRPr lang="zh-CN" altLang="en-US"/>
          </a:p>
        </p:txBody>
      </p:sp>
      <p:sp>
        <p:nvSpPr>
          <p:cNvPr id="42" name="任意多边形 41"/>
          <p:cNvSpPr/>
          <p:nvPr/>
        </p:nvSpPr>
        <p:spPr>
          <a:xfrm>
            <a:off x="4102975" y="2173858"/>
            <a:ext cx="375080" cy="1633771"/>
          </a:xfrm>
          <a:custGeom>
            <a:avLst/>
            <a:gdLst>
              <a:gd name="connsiteX0" fmla="*/ 0 w 333829"/>
              <a:gd name="connsiteY0" fmla="*/ 0 h 1451429"/>
              <a:gd name="connsiteX1" fmla="*/ 0 w 333829"/>
              <a:gd name="connsiteY1" fmla="*/ 1117600 h 1451429"/>
              <a:gd name="connsiteX2" fmla="*/ 333829 w 333829"/>
              <a:gd name="connsiteY2" fmla="*/ 1451429 h 1451429"/>
            </a:gdLst>
            <a:ahLst/>
            <a:cxnLst>
              <a:cxn ang="0">
                <a:pos x="connsiteX0" y="connsiteY0"/>
              </a:cxn>
              <a:cxn ang="0">
                <a:pos x="connsiteX1" y="connsiteY1"/>
              </a:cxn>
              <a:cxn ang="0">
                <a:pos x="connsiteX2" y="connsiteY2"/>
              </a:cxn>
            </a:cxnLst>
            <a:rect l="l" t="t" r="r" b="b"/>
            <a:pathLst>
              <a:path w="333829" h="1451429">
                <a:moveTo>
                  <a:pt x="0" y="0"/>
                </a:moveTo>
                <a:lnTo>
                  <a:pt x="0" y="1117600"/>
                </a:lnTo>
                <a:lnTo>
                  <a:pt x="333829" y="1451429"/>
                </a:lnTo>
              </a:path>
            </a:pathLst>
          </a:custGeom>
          <a:noFill/>
          <a:ln w="9525" cap="flat" cmpd="sng" algn="ctr">
            <a:solidFill>
              <a:sysClr val="window" lastClr="FFFFFF">
                <a:lumMod val="65000"/>
              </a:sysClr>
            </a:solidFill>
            <a:prstDash val="solid"/>
            <a:miter lim="800000"/>
          </a:ln>
          <a:effectLst/>
        </p:spPr>
        <p:txBody>
          <a:bodyPr lIns="102899" tIns="51449" rIns="102899" bIns="51449" anchor="ctr"/>
          <a:lstStyle/>
          <a:p>
            <a:pPr algn="ctr">
              <a:defRPr/>
            </a:pPr>
            <a:endParaRPr lang="zh-CN" altLang="en-US"/>
          </a:p>
        </p:txBody>
      </p:sp>
      <p:sp>
        <p:nvSpPr>
          <p:cNvPr id="43" name="任意多边形 42"/>
          <p:cNvSpPr/>
          <p:nvPr/>
        </p:nvSpPr>
        <p:spPr>
          <a:xfrm>
            <a:off x="7369748" y="2173858"/>
            <a:ext cx="375080" cy="1633771"/>
          </a:xfrm>
          <a:custGeom>
            <a:avLst/>
            <a:gdLst>
              <a:gd name="connsiteX0" fmla="*/ 0 w 333829"/>
              <a:gd name="connsiteY0" fmla="*/ 0 h 1451429"/>
              <a:gd name="connsiteX1" fmla="*/ 0 w 333829"/>
              <a:gd name="connsiteY1" fmla="*/ 1117600 h 1451429"/>
              <a:gd name="connsiteX2" fmla="*/ 333829 w 333829"/>
              <a:gd name="connsiteY2" fmla="*/ 1451429 h 1451429"/>
            </a:gdLst>
            <a:ahLst/>
            <a:cxnLst>
              <a:cxn ang="0">
                <a:pos x="connsiteX0" y="connsiteY0"/>
              </a:cxn>
              <a:cxn ang="0">
                <a:pos x="connsiteX1" y="connsiteY1"/>
              </a:cxn>
              <a:cxn ang="0">
                <a:pos x="connsiteX2" y="connsiteY2"/>
              </a:cxn>
            </a:cxnLst>
            <a:rect l="l" t="t" r="r" b="b"/>
            <a:pathLst>
              <a:path w="333829" h="1451429">
                <a:moveTo>
                  <a:pt x="0" y="0"/>
                </a:moveTo>
                <a:lnTo>
                  <a:pt x="0" y="1117600"/>
                </a:lnTo>
                <a:lnTo>
                  <a:pt x="333829" y="1451429"/>
                </a:lnTo>
              </a:path>
            </a:pathLst>
          </a:custGeom>
          <a:noFill/>
          <a:ln w="9525" cap="flat" cmpd="sng" algn="ctr">
            <a:solidFill>
              <a:sysClr val="window" lastClr="FFFFFF">
                <a:lumMod val="65000"/>
              </a:sysClr>
            </a:solidFill>
            <a:prstDash val="solid"/>
            <a:miter lim="800000"/>
          </a:ln>
          <a:effectLst/>
        </p:spPr>
        <p:txBody>
          <a:bodyPr lIns="102899" tIns="51449" rIns="102899" bIns="51449" anchor="ctr"/>
          <a:lstStyle/>
          <a:p>
            <a:pPr algn="ctr">
              <a:defRPr/>
            </a:pPr>
            <a:endParaRPr lang="zh-CN" altLang="en-US"/>
          </a:p>
        </p:txBody>
      </p:sp>
      <p:sp>
        <p:nvSpPr>
          <p:cNvPr id="44" name="矩形 30"/>
          <p:cNvSpPr>
            <a:spLocks noChangeArrowheads="1"/>
          </p:cNvSpPr>
          <p:nvPr/>
        </p:nvSpPr>
        <p:spPr bwMode="auto">
          <a:xfrm>
            <a:off x="4135120" y="2175510"/>
            <a:ext cx="3148965" cy="1071880"/>
          </a:xfrm>
          <a:prstGeom prst="rect">
            <a:avLst/>
          </a:prstGeom>
          <a:noFill/>
          <a:ln w="9525">
            <a:noFill/>
            <a:miter lim="800000"/>
          </a:ln>
        </p:spPr>
        <p:txBody>
          <a:bodyPr wrap="square" lIns="102899" tIns="51449" rIns="102899" bIns="51449">
            <a:spAutoFit/>
          </a:bodyPr>
          <a:lstStyle/>
          <a:p>
            <a:pPr lvl="0" indent="0" defTabSz="914400" fontAlgn="auto">
              <a:lnSpc>
                <a:spcPct val="150000"/>
              </a:lnSpc>
              <a:buFont typeface="Wingdings" panose="05000000000000000000" charset="0"/>
              <a:buNone/>
              <a:tabLst>
                <a:tab pos="38100" algn="l"/>
                <a:tab pos="254000" algn="l"/>
                <a:tab pos="330200" algn="l"/>
              </a:tabLst>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法兰连接应与管道同心，法兰螺孔应对正，管道与设备、阀门的法兰端面应平行，不得用螺栓强力对口</a:t>
            </a:r>
          </a:p>
        </p:txBody>
      </p:sp>
      <p:sp>
        <p:nvSpPr>
          <p:cNvPr id="45" name="矩形 31"/>
          <p:cNvSpPr>
            <a:spLocks noChangeArrowheads="1"/>
          </p:cNvSpPr>
          <p:nvPr/>
        </p:nvSpPr>
        <p:spPr bwMode="auto">
          <a:xfrm>
            <a:off x="3839528" y="5013325"/>
            <a:ext cx="3098165" cy="425450"/>
          </a:xfrm>
          <a:prstGeom prst="rect">
            <a:avLst/>
          </a:prstGeom>
          <a:noFill/>
          <a:ln w="9525">
            <a:noFill/>
            <a:miter lim="800000"/>
          </a:ln>
        </p:spPr>
        <p:txBody>
          <a:bodyPr wrap="square" lIns="102899" tIns="51449" rIns="102899" bIns="51449">
            <a:spAutoFit/>
          </a:bodyPr>
          <a:lstStyle/>
          <a:p>
            <a:pPr lvl="0" indent="0" defTabSz="914400" fontAlgn="auto">
              <a:lnSpc>
                <a:spcPct val="150000"/>
              </a:lnSpc>
              <a:buFont typeface="Wingdings" panose="05000000000000000000" charset="0"/>
              <a:buNone/>
              <a:tabLst>
                <a:tab pos="38100" algn="l"/>
                <a:tab pos="254000" algn="l"/>
                <a:tab pos="330200" algn="l"/>
              </a:tabLst>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阀门应在关闭状态下安装</a:t>
            </a:r>
          </a:p>
        </p:txBody>
      </p:sp>
      <p:sp>
        <p:nvSpPr>
          <p:cNvPr id="46" name="矩形 32"/>
          <p:cNvSpPr>
            <a:spLocks noChangeArrowheads="1"/>
          </p:cNvSpPr>
          <p:nvPr/>
        </p:nvSpPr>
        <p:spPr bwMode="auto">
          <a:xfrm>
            <a:off x="7487920" y="2175510"/>
            <a:ext cx="3505200" cy="1071880"/>
          </a:xfrm>
          <a:prstGeom prst="rect">
            <a:avLst/>
          </a:prstGeom>
          <a:noFill/>
          <a:ln w="9525">
            <a:noFill/>
            <a:miter lim="800000"/>
          </a:ln>
        </p:spPr>
        <p:txBody>
          <a:bodyPr wrap="square" lIns="102899" tIns="51449" rIns="102899" bIns="51449">
            <a:spAutoFit/>
          </a:bodyPr>
          <a:lstStyle/>
          <a:p>
            <a:pPr indent="0">
              <a:lnSpc>
                <a:spcPct val="150000"/>
              </a:lnSpc>
              <a:buFont typeface="Wingdings" panose="05000000000000000000" charset="0"/>
              <a:buNone/>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应使用同一规格螺栓，安装方向应一致，螺栓的紧固应对称均匀，螺栓紧固后宜与螺母齐平，涂上机油或黄油，以防锈蚀</a:t>
            </a:r>
          </a:p>
        </p:txBody>
      </p:sp>
      <p:sp>
        <p:nvSpPr>
          <p:cNvPr id="47" name="矩形 33"/>
          <p:cNvSpPr>
            <a:spLocks noChangeArrowheads="1"/>
          </p:cNvSpPr>
          <p:nvPr/>
        </p:nvSpPr>
        <p:spPr bwMode="auto">
          <a:xfrm>
            <a:off x="7047865" y="5013325"/>
            <a:ext cx="3212465" cy="1395095"/>
          </a:xfrm>
          <a:prstGeom prst="rect">
            <a:avLst/>
          </a:prstGeom>
          <a:noFill/>
          <a:ln w="9525">
            <a:noFill/>
            <a:miter lim="800000"/>
          </a:ln>
        </p:spPr>
        <p:txBody>
          <a:bodyPr wrap="square" lIns="102899" tIns="51449" rIns="102899" bIns="51449">
            <a:spAutoFit/>
          </a:bodyPr>
          <a:lstStyle/>
          <a:p>
            <a:pPr indent="0">
              <a:lnSpc>
                <a:spcPct val="150000"/>
              </a:lnSpc>
              <a:buFont typeface="Wingdings" panose="05000000000000000000" charset="0"/>
              <a:buNone/>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法兰垫片尺寸应与法兰密封面相符，垫片安装必须放在中心位置，严禁放偏；法兰垫片宜采用耐油石棉橡胶垫片或聚四氟乙烯垫片</a:t>
            </a:r>
          </a:p>
        </p:txBody>
      </p:sp>
      <p:sp>
        <p:nvSpPr>
          <p:cNvPr id="48" name="文本框 47"/>
          <p:cNvSpPr txBox="1"/>
          <p:nvPr/>
        </p:nvSpPr>
        <p:spPr>
          <a:xfrm>
            <a:off x="708343" y="1993265"/>
            <a:ext cx="1506855" cy="737235"/>
          </a:xfrm>
          <a:prstGeom prst="rect">
            <a:avLst/>
          </a:prstGeom>
          <a:noFill/>
        </p:spPr>
        <p:txBody>
          <a:bodyPr wrap="square" rtlCol="0" anchor="t">
            <a:spAutoFit/>
          </a:bodyPr>
          <a:lstStyle/>
          <a:p>
            <a:pPr algn="ctr" fontAlgn="auto">
              <a:lnSpc>
                <a:spcPct val="150000"/>
              </a:lnSpc>
            </a:pPr>
            <a:r>
              <a:rPr lang="zh-CN" altLang="zh-CN" sz="1400" b="1" dirty="0">
                <a:solidFill>
                  <a:srgbClr val="FFC001"/>
                </a:solidFill>
                <a:latin typeface="微软雅黑" panose="020B0503020204020204" pitchFamily="34" charset="-122"/>
                <a:ea typeface="微软雅黑" panose="020B0503020204020204" pitchFamily="34" charset="-122"/>
                <a:sym typeface="+mn-ea"/>
              </a:rPr>
              <a:t>管道、设备法兰连接</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Scale>
                                      <p:cBhvr>
                                        <p:cTn id="7" dur="1000" decel="50000" fill="hold">
                                          <p:stCondLst>
                                            <p:cond delay="0"/>
                                          </p:stCondLst>
                                        </p:cTn>
                                        <p:tgtEl>
                                          <p:spTgt spid="2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9"/>
                                        </p:tgtEl>
                                        <p:attrNameLst>
                                          <p:attrName>ppt_x</p:attrName>
                                          <p:attrName>ppt_y</p:attrName>
                                        </p:attrNameLst>
                                      </p:cBhvr>
                                    </p:animMotion>
                                    <p:animEffect transition="in" filter="fade">
                                      <p:cBhvr>
                                        <p:cTn id="9" dur="1000"/>
                                        <p:tgtEl>
                                          <p:spTgt spid="29"/>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48"/>
                                        </p:tgtEl>
                                        <p:attrNameLst>
                                          <p:attrName>style.visibility</p:attrName>
                                        </p:attrNameLst>
                                      </p:cBhvr>
                                      <p:to>
                                        <p:strVal val="visible"/>
                                      </p:to>
                                    </p:set>
                                    <p:animScale>
                                      <p:cBhvr>
                                        <p:cTn id="12" dur="1000" decel="50000" fill="hold">
                                          <p:stCondLst>
                                            <p:cond delay="0"/>
                                          </p:stCondLst>
                                        </p:cTn>
                                        <p:tgtEl>
                                          <p:spTgt spid="4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8"/>
                                        </p:tgtEl>
                                        <p:attrNameLst>
                                          <p:attrName>ppt_x</p:attrName>
                                          <p:attrName>ppt_y</p:attrName>
                                        </p:attrNameLst>
                                      </p:cBhvr>
                                    </p:animMotion>
                                    <p:animEffect transition="in" filter="fade">
                                      <p:cBhvr>
                                        <p:cTn id="14" dur="1000"/>
                                        <p:tgtEl>
                                          <p:spTgt spid="48"/>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left)">
                                      <p:cBhvr>
                                        <p:cTn id="18" dur="500"/>
                                        <p:tgtEl>
                                          <p:spTgt spid="26"/>
                                        </p:tgtEl>
                                      </p:cBhvr>
                                    </p:animEffect>
                                  </p:childTnLst>
                                </p:cTn>
                              </p:par>
                            </p:childTnLst>
                          </p:cTn>
                        </p:par>
                        <p:par>
                          <p:cTn id="19" fill="hold">
                            <p:stCondLst>
                              <p:cond delay="1500"/>
                            </p:stCondLst>
                            <p:childTnLst>
                              <p:par>
                                <p:cTn id="20" presetID="23" presetClass="entr" presetSubtype="16" fill="hold" grpId="0" nodeType="after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500" fill="hold"/>
                                        <p:tgtEl>
                                          <p:spTgt spid="27"/>
                                        </p:tgtEl>
                                        <p:attrNameLst>
                                          <p:attrName>ppt_w</p:attrName>
                                        </p:attrNameLst>
                                      </p:cBhvr>
                                      <p:tavLst>
                                        <p:tav tm="0">
                                          <p:val>
                                            <p:fltVal val="0"/>
                                          </p:val>
                                        </p:tav>
                                        <p:tav tm="100000">
                                          <p:val>
                                            <p:strVal val="#ppt_w"/>
                                          </p:val>
                                        </p:tav>
                                      </p:tavLst>
                                    </p:anim>
                                    <p:anim calcmode="lin" valueType="num">
                                      <p:cBhvr>
                                        <p:cTn id="23" dur="500" fill="hold"/>
                                        <p:tgtEl>
                                          <p:spTgt spid="27"/>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200"/>
                                  </p:stCondLst>
                                  <p:childTnLst>
                                    <p:set>
                                      <p:cBhvr>
                                        <p:cTn id="25" dur="1" fill="hold">
                                          <p:stCondLst>
                                            <p:cond delay="0"/>
                                          </p:stCondLst>
                                        </p:cTn>
                                        <p:tgtEl>
                                          <p:spTgt spid="28"/>
                                        </p:tgtEl>
                                        <p:attrNameLst>
                                          <p:attrName>style.visibility</p:attrName>
                                        </p:attrNameLst>
                                      </p:cBhvr>
                                      <p:to>
                                        <p:strVal val="visible"/>
                                      </p:to>
                                    </p:set>
                                    <p:anim calcmode="lin" valueType="num">
                                      <p:cBhvr>
                                        <p:cTn id="26" dur="500" fill="hold"/>
                                        <p:tgtEl>
                                          <p:spTgt spid="28"/>
                                        </p:tgtEl>
                                        <p:attrNameLst>
                                          <p:attrName>ppt_w</p:attrName>
                                        </p:attrNameLst>
                                      </p:cBhvr>
                                      <p:tavLst>
                                        <p:tav tm="0">
                                          <p:val>
                                            <p:fltVal val="0"/>
                                          </p:val>
                                        </p:tav>
                                        <p:tav tm="100000">
                                          <p:val>
                                            <p:strVal val="#ppt_w"/>
                                          </p:val>
                                        </p:tav>
                                      </p:tavLst>
                                    </p:anim>
                                    <p:anim calcmode="lin" valueType="num">
                                      <p:cBhvr>
                                        <p:cTn id="27" dur="500" fill="hold"/>
                                        <p:tgtEl>
                                          <p:spTgt spid="28"/>
                                        </p:tgtEl>
                                        <p:attrNameLst>
                                          <p:attrName>ppt_h</p:attrName>
                                        </p:attrNameLst>
                                      </p:cBhvr>
                                      <p:tavLst>
                                        <p:tav tm="0">
                                          <p:val>
                                            <p:fltVal val="0"/>
                                          </p:val>
                                        </p:tav>
                                        <p:tav tm="100000">
                                          <p:val>
                                            <p:strVal val="#ppt_h"/>
                                          </p:val>
                                        </p:tav>
                                      </p:tavLst>
                                    </p:anim>
                                  </p:childTnLst>
                                </p:cTn>
                              </p:par>
                              <p:par>
                                <p:cTn id="28" presetID="23" presetClass="entr" presetSubtype="16" fill="hold" grpId="0" nodeType="withEffect">
                                  <p:stCondLst>
                                    <p:cond delay="400"/>
                                  </p:stCondLst>
                                  <p:childTnLst>
                                    <p:set>
                                      <p:cBhvr>
                                        <p:cTn id="29" dur="1" fill="hold">
                                          <p:stCondLst>
                                            <p:cond delay="0"/>
                                          </p:stCondLst>
                                        </p:cTn>
                                        <p:tgtEl>
                                          <p:spTgt spid="30"/>
                                        </p:tgtEl>
                                        <p:attrNameLst>
                                          <p:attrName>style.visibility</p:attrName>
                                        </p:attrNameLst>
                                      </p:cBhvr>
                                      <p:to>
                                        <p:strVal val="visible"/>
                                      </p:to>
                                    </p:set>
                                    <p:anim calcmode="lin" valueType="num">
                                      <p:cBhvr>
                                        <p:cTn id="30" dur="500" fill="hold"/>
                                        <p:tgtEl>
                                          <p:spTgt spid="30"/>
                                        </p:tgtEl>
                                        <p:attrNameLst>
                                          <p:attrName>ppt_w</p:attrName>
                                        </p:attrNameLst>
                                      </p:cBhvr>
                                      <p:tavLst>
                                        <p:tav tm="0">
                                          <p:val>
                                            <p:fltVal val="0"/>
                                          </p:val>
                                        </p:tav>
                                        <p:tav tm="100000">
                                          <p:val>
                                            <p:strVal val="#ppt_w"/>
                                          </p:val>
                                        </p:tav>
                                      </p:tavLst>
                                    </p:anim>
                                    <p:anim calcmode="lin" valueType="num">
                                      <p:cBhvr>
                                        <p:cTn id="31" dur="500" fill="hold"/>
                                        <p:tgtEl>
                                          <p:spTgt spid="30"/>
                                        </p:tgtEl>
                                        <p:attrNameLst>
                                          <p:attrName>ppt_h</p:attrName>
                                        </p:attrNameLst>
                                      </p:cBhvr>
                                      <p:tavLst>
                                        <p:tav tm="0">
                                          <p:val>
                                            <p:fltVal val="0"/>
                                          </p:val>
                                        </p:tav>
                                        <p:tav tm="100000">
                                          <p:val>
                                            <p:strVal val="#ppt_h"/>
                                          </p:val>
                                        </p:tav>
                                      </p:tavLst>
                                    </p:anim>
                                  </p:childTnLst>
                                </p:cTn>
                              </p:par>
                              <p:par>
                                <p:cTn id="32" presetID="23" presetClass="entr" presetSubtype="16" fill="hold" grpId="0" nodeType="withEffect">
                                  <p:stCondLst>
                                    <p:cond delay="600"/>
                                  </p:stCondLst>
                                  <p:childTnLst>
                                    <p:set>
                                      <p:cBhvr>
                                        <p:cTn id="33" dur="1" fill="hold">
                                          <p:stCondLst>
                                            <p:cond delay="0"/>
                                          </p:stCondLst>
                                        </p:cTn>
                                        <p:tgtEl>
                                          <p:spTgt spid="31"/>
                                        </p:tgtEl>
                                        <p:attrNameLst>
                                          <p:attrName>style.visibility</p:attrName>
                                        </p:attrNameLst>
                                      </p:cBhvr>
                                      <p:to>
                                        <p:strVal val="visible"/>
                                      </p:to>
                                    </p:set>
                                    <p:anim calcmode="lin" valueType="num">
                                      <p:cBhvr>
                                        <p:cTn id="34" dur="500" fill="hold"/>
                                        <p:tgtEl>
                                          <p:spTgt spid="31"/>
                                        </p:tgtEl>
                                        <p:attrNameLst>
                                          <p:attrName>ppt_w</p:attrName>
                                        </p:attrNameLst>
                                      </p:cBhvr>
                                      <p:tavLst>
                                        <p:tav tm="0">
                                          <p:val>
                                            <p:fltVal val="0"/>
                                          </p:val>
                                        </p:tav>
                                        <p:tav tm="100000">
                                          <p:val>
                                            <p:strVal val="#ppt_w"/>
                                          </p:val>
                                        </p:tav>
                                      </p:tavLst>
                                    </p:anim>
                                    <p:anim calcmode="lin" valueType="num">
                                      <p:cBhvr>
                                        <p:cTn id="35" dur="500" fill="hold"/>
                                        <p:tgtEl>
                                          <p:spTgt spid="31"/>
                                        </p:tgtEl>
                                        <p:attrNameLst>
                                          <p:attrName>ppt_h</p:attrName>
                                        </p:attrNameLst>
                                      </p:cBhvr>
                                      <p:tavLst>
                                        <p:tav tm="0">
                                          <p:val>
                                            <p:fltVal val="0"/>
                                          </p:val>
                                        </p:tav>
                                        <p:tav tm="100000">
                                          <p:val>
                                            <p:strVal val="#ppt_h"/>
                                          </p:val>
                                        </p:tav>
                                      </p:tavLst>
                                    </p:anim>
                                  </p:childTnLst>
                                </p:cTn>
                              </p:par>
                              <p:par>
                                <p:cTn id="36" presetID="23" presetClass="entr" presetSubtype="16" fill="hold" grpId="0" nodeType="withEffect">
                                  <p:stCondLst>
                                    <p:cond delay="800"/>
                                  </p:stCondLst>
                                  <p:childTnLst>
                                    <p:set>
                                      <p:cBhvr>
                                        <p:cTn id="37" dur="1" fill="hold">
                                          <p:stCondLst>
                                            <p:cond delay="0"/>
                                          </p:stCondLst>
                                        </p:cTn>
                                        <p:tgtEl>
                                          <p:spTgt spid="32"/>
                                        </p:tgtEl>
                                        <p:attrNameLst>
                                          <p:attrName>style.visibility</p:attrName>
                                        </p:attrNameLst>
                                      </p:cBhvr>
                                      <p:to>
                                        <p:strVal val="visible"/>
                                      </p:to>
                                    </p:set>
                                    <p:anim calcmode="lin" valueType="num">
                                      <p:cBhvr>
                                        <p:cTn id="38" dur="500" fill="hold"/>
                                        <p:tgtEl>
                                          <p:spTgt spid="32"/>
                                        </p:tgtEl>
                                        <p:attrNameLst>
                                          <p:attrName>ppt_w</p:attrName>
                                        </p:attrNameLst>
                                      </p:cBhvr>
                                      <p:tavLst>
                                        <p:tav tm="0">
                                          <p:val>
                                            <p:fltVal val="0"/>
                                          </p:val>
                                        </p:tav>
                                        <p:tav tm="100000">
                                          <p:val>
                                            <p:strVal val="#ppt_w"/>
                                          </p:val>
                                        </p:tav>
                                      </p:tavLst>
                                    </p:anim>
                                    <p:anim calcmode="lin" valueType="num">
                                      <p:cBhvr>
                                        <p:cTn id="39" dur="500" fill="hold"/>
                                        <p:tgtEl>
                                          <p:spTgt spid="32"/>
                                        </p:tgtEl>
                                        <p:attrNameLst>
                                          <p:attrName>ppt_h</p:attrName>
                                        </p:attrNameLst>
                                      </p:cBhvr>
                                      <p:tavLst>
                                        <p:tav tm="0">
                                          <p:val>
                                            <p:fltVal val="0"/>
                                          </p:val>
                                        </p:tav>
                                        <p:tav tm="100000">
                                          <p:val>
                                            <p:strVal val="#ppt_h"/>
                                          </p:val>
                                        </p:tav>
                                      </p:tavLst>
                                    </p:anim>
                                  </p:childTnLst>
                                </p:cTn>
                              </p:par>
                            </p:childTnLst>
                          </p:cTn>
                        </p:par>
                        <p:par>
                          <p:cTn id="40" fill="hold">
                            <p:stCondLst>
                              <p:cond delay="2000"/>
                            </p:stCondLst>
                            <p:childTnLst>
                              <p:par>
                                <p:cTn id="41" presetID="23" presetClass="entr" presetSubtype="288" fill="hold" grpId="0" nodeType="after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p:cTn id="43" dur="500" fill="hold"/>
                                        <p:tgtEl>
                                          <p:spTgt spid="33"/>
                                        </p:tgtEl>
                                        <p:attrNameLst>
                                          <p:attrName>ppt_w</p:attrName>
                                        </p:attrNameLst>
                                      </p:cBhvr>
                                      <p:tavLst>
                                        <p:tav tm="0">
                                          <p:val>
                                            <p:strVal val="4/3*#ppt_w"/>
                                          </p:val>
                                        </p:tav>
                                        <p:tav tm="100000">
                                          <p:val>
                                            <p:strVal val="#ppt_w"/>
                                          </p:val>
                                        </p:tav>
                                      </p:tavLst>
                                    </p:anim>
                                    <p:anim calcmode="lin" valueType="num">
                                      <p:cBhvr>
                                        <p:cTn id="44" dur="500" fill="hold"/>
                                        <p:tgtEl>
                                          <p:spTgt spid="33"/>
                                        </p:tgtEl>
                                        <p:attrNameLst>
                                          <p:attrName>ppt_h</p:attrName>
                                        </p:attrNameLst>
                                      </p:cBhvr>
                                      <p:tavLst>
                                        <p:tav tm="0">
                                          <p:val>
                                            <p:strVal val="4/3*#ppt_h"/>
                                          </p:val>
                                        </p:tav>
                                        <p:tav tm="100000">
                                          <p:val>
                                            <p:strVal val="#ppt_h"/>
                                          </p:val>
                                        </p:tav>
                                      </p:tavLst>
                                    </p:anim>
                                  </p:childTnLst>
                                </p:cTn>
                              </p:par>
                              <p:par>
                                <p:cTn id="45" presetID="23" presetClass="entr" presetSubtype="288" fill="hold" grpId="0" nodeType="withEffect">
                                  <p:stCondLst>
                                    <p:cond delay="200"/>
                                  </p:stCondLst>
                                  <p:childTnLst>
                                    <p:set>
                                      <p:cBhvr>
                                        <p:cTn id="46" dur="1" fill="hold">
                                          <p:stCondLst>
                                            <p:cond delay="0"/>
                                          </p:stCondLst>
                                        </p:cTn>
                                        <p:tgtEl>
                                          <p:spTgt spid="34"/>
                                        </p:tgtEl>
                                        <p:attrNameLst>
                                          <p:attrName>style.visibility</p:attrName>
                                        </p:attrNameLst>
                                      </p:cBhvr>
                                      <p:to>
                                        <p:strVal val="visible"/>
                                      </p:to>
                                    </p:set>
                                    <p:anim calcmode="lin" valueType="num">
                                      <p:cBhvr>
                                        <p:cTn id="47" dur="500" fill="hold"/>
                                        <p:tgtEl>
                                          <p:spTgt spid="34"/>
                                        </p:tgtEl>
                                        <p:attrNameLst>
                                          <p:attrName>ppt_w</p:attrName>
                                        </p:attrNameLst>
                                      </p:cBhvr>
                                      <p:tavLst>
                                        <p:tav tm="0">
                                          <p:val>
                                            <p:strVal val="4/3*#ppt_w"/>
                                          </p:val>
                                        </p:tav>
                                        <p:tav tm="100000">
                                          <p:val>
                                            <p:strVal val="#ppt_w"/>
                                          </p:val>
                                        </p:tav>
                                      </p:tavLst>
                                    </p:anim>
                                    <p:anim calcmode="lin" valueType="num">
                                      <p:cBhvr>
                                        <p:cTn id="48" dur="500" fill="hold"/>
                                        <p:tgtEl>
                                          <p:spTgt spid="34"/>
                                        </p:tgtEl>
                                        <p:attrNameLst>
                                          <p:attrName>ppt_h</p:attrName>
                                        </p:attrNameLst>
                                      </p:cBhvr>
                                      <p:tavLst>
                                        <p:tav tm="0">
                                          <p:val>
                                            <p:strVal val="4/3*#ppt_h"/>
                                          </p:val>
                                        </p:tav>
                                        <p:tav tm="100000">
                                          <p:val>
                                            <p:strVal val="#ppt_h"/>
                                          </p:val>
                                        </p:tav>
                                      </p:tavLst>
                                    </p:anim>
                                  </p:childTnLst>
                                </p:cTn>
                              </p:par>
                              <p:par>
                                <p:cTn id="49" presetID="23" presetClass="entr" presetSubtype="288" fill="hold" grpId="0" nodeType="withEffect">
                                  <p:stCondLst>
                                    <p:cond delay="400"/>
                                  </p:stCondLst>
                                  <p:childTnLst>
                                    <p:set>
                                      <p:cBhvr>
                                        <p:cTn id="50" dur="1" fill="hold">
                                          <p:stCondLst>
                                            <p:cond delay="0"/>
                                          </p:stCondLst>
                                        </p:cTn>
                                        <p:tgtEl>
                                          <p:spTgt spid="35"/>
                                        </p:tgtEl>
                                        <p:attrNameLst>
                                          <p:attrName>style.visibility</p:attrName>
                                        </p:attrNameLst>
                                      </p:cBhvr>
                                      <p:to>
                                        <p:strVal val="visible"/>
                                      </p:to>
                                    </p:set>
                                    <p:anim calcmode="lin" valueType="num">
                                      <p:cBhvr>
                                        <p:cTn id="51" dur="500" fill="hold"/>
                                        <p:tgtEl>
                                          <p:spTgt spid="35"/>
                                        </p:tgtEl>
                                        <p:attrNameLst>
                                          <p:attrName>ppt_w</p:attrName>
                                        </p:attrNameLst>
                                      </p:cBhvr>
                                      <p:tavLst>
                                        <p:tav tm="0">
                                          <p:val>
                                            <p:strVal val="4/3*#ppt_w"/>
                                          </p:val>
                                        </p:tav>
                                        <p:tav tm="100000">
                                          <p:val>
                                            <p:strVal val="#ppt_w"/>
                                          </p:val>
                                        </p:tav>
                                      </p:tavLst>
                                    </p:anim>
                                    <p:anim calcmode="lin" valueType="num">
                                      <p:cBhvr>
                                        <p:cTn id="52" dur="500" fill="hold"/>
                                        <p:tgtEl>
                                          <p:spTgt spid="35"/>
                                        </p:tgtEl>
                                        <p:attrNameLst>
                                          <p:attrName>ppt_h</p:attrName>
                                        </p:attrNameLst>
                                      </p:cBhvr>
                                      <p:tavLst>
                                        <p:tav tm="0">
                                          <p:val>
                                            <p:strVal val="4/3*#ppt_h"/>
                                          </p:val>
                                        </p:tav>
                                        <p:tav tm="100000">
                                          <p:val>
                                            <p:strVal val="#ppt_h"/>
                                          </p:val>
                                        </p:tav>
                                      </p:tavLst>
                                    </p:anim>
                                  </p:childTnLst>
                                </p:cTn>
                              </p:par>
                              <p:par>
                                <p:cTn id="53" presetID="23" presetClass="entr" presetSubtype="288" fill="hold" grpId="0" nodeType="withEffect">
                                  <p:stCondLst>
                                    <p:cond delay="600"/>
                                  </p:stCondLst>
                                  <p:childTnLst>
                                    <p:set>
                                      <p:cBhvr>
                                        <p:cTn id="54" dur="1" fill="hold">
                                          <p:stCondLst>
                                            <p:cond delay="0"/>
                                          </p:stCondLst>
                                        </p:cTn>
                                        <p:tgtEl>
                                          <p:spTgt spid="36"/>
                                        </p:tgtEl>
                                        <p:attrNameLst>
                                          <p:attrName>style.visibility</p:attrName>
                                        </p:attrNameLst>
                                      </p:cBhvr>
                                      <p:to>
                                        <p:strVal val="visible"/>
                                      </p:to>
                                    </p:set>
                                    <p:anim calcmode="lin" valueType="num">
                                      <p:cBhvr>
                                        <p:cTn id="55" dur="500" fill="hold"/>
                                        <p:tgtEl>
                                          <p:spTgt spid="36"/>
                                        </p:tgtEl>
                                        <p:attrNameLst>
                                          <p:attrName>ppt_w</p:attrName>
                                        </p:attrNameLst>
                                      </p:cBhvr>
                                      <p:tavLst>
                                        <p:tav tm="0">
                                          <p:val>
                                            <p:strVal val="4/3*#ppt_w"/>
                                          </p:val>
                                        </p:tav>
                                        <p:tav tm="100000">
                                          <p:val>
                                            <p:strVal val="#ppt_w"/>
                                          </p:val>
                                        </p:tav>
                                      </p:tavLst>
                                    </p:anim>
                                    <p:anim calcmode="lin" valueType="num">
                                      <p:cBhvr>
                                        <p:cTn id="56" dur="500" fill="hold"/>
                                        <p:tgtEl>
                                          <p:spTgt spid="36"/>
                                        </p:tgtEl>
                                        <p:attrNameLst>
                                          <p:attrName>ppt_h</p:attrName>
                                        </p:attrNameLst>
                                      </p:cBhvr>
                                      <p:tavLst>
                                        <p:tav tm="0">
                                          <p:val>
                                            <p:strVal val="4/3*#ppt_h"/>
                                          </p:val>
                                        </p:tav>
                                        <p:tav tm="100000">
                                          <p:val>
                                            <p:strVal val="#ppt_h"/>
                                          </p:val>
                                        </p:tav>
                                      </p:tavLst>
                                    </p:anim>
                                  </p:childTnLst>
                                </p:cTn>
                              </p:par>
                              <p:par>
                                <p:cTn id="57" presetID="23" presetClass="entr" presetSubtype="288" fill="hold" grpId="0" nodeType="withEffect">
                                  <p:stCondLst>
                                    <p:cond delay="800"/>
                                  </p:stCondLst>
                                  <p:childTnLst>
                                    <p:set>
                                      <p:cBhvr>
                                        <p:cTn id="58" dur="1" fill="hold">
                                          <p:stCondLst>
                                            <p:cond delay="0"/>
                                          </p:stCondLst>
                                        </p:cTn>
                                        <p:tgtEl>
                                          <p:spTgt spid="37"/>
                                        </p:tgtEl>
                                        <p:attrNameLst>
                                          <p:attrName>style.visibility</p:attrName>
                                        </p:attrNameLst>
                                      </p:cBhvr>
                                      <p:to>
                                        <p:strVal val="visible"/>
                                      </p:to>
                                    </p:set>
                                    <p:anim calcmode="lin" valueType="num">
                                      <p:cBhvr>
                                        <p:cTn id="59" dur="500" fill="hold"/>
                                        <p:tgtEl>
                                          <p:spTgt spid="37"/>
                                        </p:tgtEl>
                                        <p:attrNameLst>
                                          <p:attrName>ppt_w</p:attrName>
                                        </p:attrNameLst>
                                      </p:cBhvr>
                                      <p:tavLst>
                                        <p:tav tm="0">
                                          <p:val>
                                            <p:strVal val="4/3*#ppt_w"/>
                                          </p:val>
                                        </p:tav>
                                        <p:tav tm="100000">
                                          <p:val>
                                            <p:strVal val="#ppt_w"/>
                                          </p:val>
                                        </p:tav>
                                      </p:tavLst>
                                    </p:anim>
                                    <p:anim calcmode="lin" valueType="num">
                                      <p:cBhvr>
                                        <p:cTn id="60" dur="500" fill="hold"/>
                                        <p:tgtEl>
                                          <p:spTgt spid="37"/>
                                        </p:tgtEl>
                                        <p:attrNameLst>
                                          <p:attrName>ppt_h</p:attrName>
                                        </p:attrNameLst>
                                      </p:cBhvr>
                                      <p:tavLst>
                                        <p:tav tm="0">
                                          <p:val>
                                            <p:strVal val="4/3*#ppt_h"/>
                                          </p:val>
                                        </p:tav>
                                        <p:tav tm="100000">
                                          <p:val>
                                            <p:strVal val="#ppt_h"/>
                                          </p:val>
                                        </p:tav>
                                      </p:tavLst>
                                    </p:anim>
                                  </p:childTnLst>
                                </p:cTn>
                              </p:par>
                            </p:childTnLst>
                          </p:cTn>
                        </p:par>
                        <p:par>
                          <p:cTn id="61" fill="hold">
                            <p:stCondLst>
                              <p:cond delay="2500"/>
                            </p:stCondLst>
                            <p:childTnLst>
                              <p:par>
                                <p:cTn id="62" presetID="22" presetClass="entr" presetSubtype="1" fill="hold" grpId="0" nodeType="afterEffect">
                                  <p:stCondLst>
                                    <p:cond delay="0"/>
                                  </p:stCondLst>
                                  <p:childTnLst>
                                    <p:set>
                                      <p:cBhvr>
                                        <p:cTn id="63" dur="1" fill="hold">
                                          <p:stCondLst>
                                            <p:cond delay="0"/>
                                          </p:stCondLst>
                                        </p:cTn>
                                        <p:tgtEl>
                                          <p:spTgt spid="38"/>
                                        </p:tgtEl>
                                        <p:attrNameLst>
                                          <p:attrName>style.visibility</p:attrName>
                                        </p:attrNameLst>
                                      </p:cBhvr>
                                      <p:to>
                                        <p:strVal val="visible"/>
                                      </p:to>
                                    </p:set>
                                    <p:animEffect transition="in" filter="wipe(up)">
                                      <p:cBhvr>
                                        <p:cTn id="64" dur="500"/>
                                        <p:tgtEl>
                                          <p:spTgt spid="38"/>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wipe(down)">
                                      <p:cBhvr>
                                        <p:cTn id="67" dur="500"/>
                                        <p:tgtEl>
                                          <p:spTgt spid="42"/>
                                        </p:tgtEl>
                                      </p:cBhvr>
                                    </p:animEffect>
                                  </p:childTnLst>
                                </p:cTn>
                              </p:par>
                              <p:par>
                                <p:cTn id="68" presetID="22" presetClass="entr" presetSubtype="1" fill="hold" grpId="0" nodeType="with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wipe(up)">
                                      <p:cBhvr>
                                        <p:cTn id="70" dur="500"/>
                                        <p:tgtEl>
                                          <p:spTgt spid="40"/>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43"/>
                                        </p:tgtEl>
                                        <p:attrNameLst>
                                          <p:attrName>style.visibility</p:attrName>
                                        </p:attrNameLst>
                                      </p:cBhvr>
                                      <p:to>
                                        <p:strVal val="visible"/>
                                      </p:to>
                                    </p:set>
                                    <p:animEffect transition="in" filter="wipe(down)">
                                      <p:cBhvr>
                                        <p:cTn id="73" dur="500"/>
                                        <p:tgtEl>
                                          <p:spTgt spid="43"/>
                                        </p:tgtEl>
                                      </p:cBhvr>
                                    </p:animEffect>
                                  </p:childTnLst>
                                </p:cTn>
                              </p:par>
                              <p:par>
                                <p:cTn id="74" presetID="22" presetClass="entr" presetSubtype="1" fill="hold" grpId="0" nodeType="withEffect">
                                  <p:stCondLst>
                                    <p:cond delay="0"/>
                                  </p:stCondLst>
                                  <p:childTnLst>
                                    <p:set>
                                      <p:cBhvr>
                                        <p:cTn id="75" dur="1" fill="hold">
                                          <p:stCondLst>
                                            <p:cond delay="0"/>
                                          </p:stCondLst>
                                        </p:cTn>
                                        <p:tgtEl>
                                          <p:spTgt spid="41"/>
                                        </p:tgtEl>
                                        <p:attrNameLst>
                                          <p:attrName>style.visibility</p:attrName>
                                        </p:attrNameLst>
                                      </p:cBhvr>
                                      <p:to>
                                        <p:strVal val="visible"/>
                                      </p:to>
                                    </p:set>
                                    <p:animEffect transition="in" filter="wipe(up)">
                                      <p:cBhvr>
                                        <p:cTn id="76" dur="500"/>
                                        <p:tgtEl>
                                          <p:spTgt spid="41"/>
                                        </p:tgtEl>
                                      </p:cBhvr>
                                    </p:animEffect>
                                  </p:childTnLst>
                                </p:cTn>
                              </p:par>
                            </p:childTnLst>
                          </p:cTn>
                        </p:par>
                        <p:par>
                          <p:cTn id="77" fill="hold">
                            <p:stCondLst>
                              <p:cond delay="3000"/>
                            </p:stCondLst>
                            <p:childTnLst>
                              <p:par>
                                <p:cTn id="78" presetID="22" presetClass="entr" presetSubtype="8" fill="hold" grpId="0" nodeType="afterEffect">
                                  <p:stCondLst>
                                    <p:cond delay="0"/>
                                  </p:stCondLst>
                                  <p:childTnLst>
                                    <p:set>
                                      <p:cBhvr>
                                        <p:cTn id="79" dur="1" fill="hold">
                                          <p:stCondLst>
                                            <p:cond delay="0"/>
                                          </p:stCondLst>
                                        </p:cTn>
                                        <p:tgtEl>
                                          <p:spTgt spid="44"/>
                                        </p:tgtEl>
                                        <p:attrNameLst>
                                          <p:attrName>style.visibility</p:attrName>
                                        </p:attrNameLst>
                                      </p:cBhvr>
                                      <p:to>
                                        <p:strVal val="visible"/>
                                      </p:to>
                                    </p:set>
                                    <p:animEffect transition="in" filter="wipe(left)">
                                      <p:cBhvr>
                                        <p:cTn id="80" dur="500"/>
                                        <p:tgtEl>
                                          <p:spTgt spid="44"/>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46"/>
                                        </p:tgtEl>
                                        <p:attrNameLst>
                                          <p:attrName>style.visibility</p:attrName>
                                        </p:attrNameLst>
                                      </p:cBhvr>
                                      <p:to>
                                        <p:strVal val="visible"/>
                                      </p:to>
                                    </p:set>
                                    <p:animEffect transition="in" filter="wipe(left)">
                                      <p:cBhvr>
                                        <p:cTn id="83" dur="500"/>
                                        <p:tgtEl>
                                          <p:spTgt spid="46"/>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39"/>
                                        </p:tgtEl>
                                        <p:attrNameLst>
                                          <p:attrName>style.visibility</p:attrName>
                                        </p:attrNameLst>
                                      </p:cBhvr>
                                      <p:to>
                                        <p:strVal val="visible"/>
                                      </p:to>
                                    </p:set>
                                    <p:animEffect transition="in" filter="wipe(left)">
                                      <p:cBhvr>
                                        <p:cTn id="86" dur="500"/>
                                        <p:tgtEl>
                                          <p:spTgt spid="39"/>
                                        </p:tgtEl>
                                      </p:cBhvr>
                                    </p:animEffect>
                                  </p:childTnLst>
                                </p:cTn>
                              </p:par>
                              <p:par>
                                <p:cTn id="87" presetID="22" presetClass="entr" presetSubtype="8" fill="hold" grpId="0" nodeType="withEffect">
                                  <p:stCondLst>
                                    <p:cond delay="0"/>
                                  </p:stCondLst>
                                  <p:childTnLst>
                                    <p:set>
                                      <p:cBhvr>
                                        <p:cTn id="88" dur="1" fill="hold">
                                          <p:stCondLst>
                                            <p:cond delay="0"/>
                                          </p:stCondLst>
                                        </p:cTn>
                                        <p:tgtEl>
                                          <p:spTgt spid="45"/>
                                        </p:tgtEl>
                                        <p:attrNameLst>
                                          <p:attrName>style.visibility</p:attrName>
                                        </p:attrNameLst>
                                      </p:cBhvr>
                                      <p:to>
                                        <p:strVal val="visible"/>
                                      </p:to>
                                    </p:set>
                                    <p:animEffect transition="in" filter="wipe(left)">
                                      <p:cBhvr>
                                        <p:cTn id="89" dur="500"/>
                                        <p:tgtEl>
                                          <p:spTgt spid="45"/>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47"/>
                                        </p:tgtEl>
                                        <p:attrNameLst>
                                          <p:attrName>style.visibility</p:attrName>
                                        </p:attrNameLst>
                                      </p:cBhvr>
                                      <p:to>
                                        <p:strVal val="visible"/>
                                      </p:to>
                                    </p:set>
                                    <p:animEffect transition="in" filter="wipe(left)">
                                      <p:cBhvr>
                                        <p:cTn id="9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P spid="27" grpId="0" bldLvl="0" animBg="1"/>
      <p:bldP spid="28" grpId="0" bldLvl="0" animBg="1"/>
      <p:bldP spid="30" grpId="0" bldLvl="0" animBg="1"/>
      <p:bldP spid="31" grpId="0" bldLvl="0" animBg="1"/>
      <p:bldP spid="32" grpId="0" bldLvl="0" animBg="1"/>
      <p:bldP spid="33" grpId="0" bldLvl="0" animBg="1"/>
      <p:bldP spid="34" grpId="0" bldLvl="0" animBg="1"/>
      <p:bldP spid="35" grpId="0" bldLvl="0" animBg="1"/>
      <p:bldP spid="36" grpId="0" bldLvl="0" animBg="1"/>
      <p:bldP spid="37" grpId="0" bldLvl="0" animBg="1"/>
      <p:bldP spid="38" grpId="0" bldLvl="0" animBg="1"/>
      <p:bldP spid="39" grpId="0"/>
      <p:bldP spid="40" grpId="0" bldLvl="0" animBg="1"/>
      <p:bldP spid="41" grpId="0" bldLvl="0" animBg="1"/>
      <p:bldP spid="42" grpId="0" bldLvl="0" animBg="1"/>
      <p:bldP spid="43" grpId="0" bldLvl="0" animBg="1"/>
      <p:bldP spid="44" grpId="0"/>
      <p:bldP spid="45" grpId="0"/>
      <p:bldP spid="46" grpId="0"/>
      <p:bldP spid="47" grpId="0"/>
      <p:bldP spid="4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6" name="直接连接符 75"/>
          <p:cNvCxnSpPr>
            <a:endCxn id="65" idx="45"/>
          </p:cNvCxnSpPr>
          <p:nvPr/>
        </p:nvCxnSpPr>
        <p:spPr>
          <a:xfrm flipH="1">
            <a:off x="1177248" y="1638825"/>
            <a:ext cx="2578" cy="1269993"/>
          </a:xfrm>
          <a:prstGeom prst="line">
            <a:avLst/>
          </a:prstGeom>
          <a:ln>
            <a:solidFill>
              <a:sysClr val="window" lastClr="FFFFFF">
                <a:lumMod val="50000"/>
              </a:sysClr>
            </a:solidFill>
            <a:headEnd type="none" w="med" len="med"/>
            <a:tailEnd type="none" w="med" len="med"/>
          </a:ln>
        </p:spPr>
        <p:style>
          <a:lnRef idx="1">
            <a:srgbClr val="5B9BD5"/>
          </a:lnRef>
          <a:fillRef idx="0">
            <a:srgbClr val="5B9BD5"/>
          </a:fillRef>
          <a:effectRef idx="0">
            <a:srgbClr val="5B9BD5"/>
          </a:effectRef>
          <a:fontRef idx="minor">
            <a:sysClr val="windowText" lastClr="000000"/>
          </a:fontRef>
        </p:style>
      </p:cxnSp>
      <p:cxnSp>
        <p:nvCxnSpPr>
          <p:cNvPr id="81" name="直接连接符 80"/>
          <p:cNvCxnSpPr>
            <a:endCxn id="64" idx="42"/>
          </p:cNvCxnSpPr>
          <p:nvPr/>
        </p:nvCxnSpPr>
        <p:spPr>
          <a:xfrm>
            <a:off x="1179825" y="3257272"/>
            <a:ext cx="3921" cy="959996"/>
          </a:xfrm>
          <a:prstGeom prst="line">
            <a:avLst/>
          </a:prstGeom>
          <a:ln>
            <a:solidFill>
              <a:sysClr val="window" lastClr="FFFFFF">
                <a:lumMod val="50000"/>
              </a:sysClr>
            </a:solidFill>
            <a:headEnd type="none" w="med" len="med"/>
            <a:tailEnd type="none" w="med" len="med"/>
          </a:ln>
        </p:spPr>
        <p:style>
          <a:lnRef idx="1">
            <a:srgbClr val="5B9BD5"/>
          </a:lnRef>
          <a:fillRef idx="0">
            <a:srgbClr val="5B9BD5"/>
          </a:fillRef>
          <a:effectRef idx="0">
            <a:srgbClr val="5B9BD5"/>
          </a:effectRef>
          <a:fontRef idx="minor">
            <a:sysClr val="windowText" lastClr="000000"/>
          </a:fontRef>
        </p:style>
      </p:cxnSp>
      <p:cxnSp>
        <p:nvCxnSpPr>
          <p:cNvPr id="83" name="直接连接符 82"/>
          <p:cNvCxnSpPr>
            <a:endCxn id="66" idx="232"/>
          </p:cNvCxnSpPr>
          <p:nvPr/>
        </p:nvCxnSpPr>
        <p:spPr>
          <a:xfrm>
            <a:off x="1179825" y="4650547"/>
            <a:ext cx="3671" cy="781101"/>
          </a:xfrm>
          <a:prstGeom prst="line">
            <a:avLst/>
          </a:prstGeom>
          <a:ln>
            <a:solidFill>
              <a:sysClr val="window" lastClr="FFFFFF">
                <a:lumMod val="50000"/>
              </a:sysClr>
            </a:solidFill>
            <a:headEnd type="none" w="med" len="med"/>
            <a:tailEnd type="none" w="med" len="med"/>
          </a:ln>
        </p:spPr>
        <p:style>
          <a:lnRef idx="1">
            <a:srgbClr val="5B9BD5"/>
          </a:lnRef>
          <a:fillRef idx="0">
            <a:srgbClr val="5B9BD5"/>
          </a:fillRef>
          <a:effectRef idx="0">
            <a:srgbClr val="5B9BD5"/>
          </a:effectRef>
          <a:fontRef idx="minor">
            <a:sysClr val="windowText" lastClr="000000"/>
          </a:fontRef>
        </p:style>
      </p:cxnSp>
      <p:grpSp>
        <p:nvGrpSpPr>
          <p:cNvPr id="89" name="组合 88"/>
          <p:cNvGrpSpPr/>
          <p:nvPr/>
        </p:nvGrpSpPr>
        <p:grpSpPr>
          <a:xfrm>
            <a:off x="990659" y="1173937"/>
            <a:ext cx="6738620" cy="506730"/>
            <a:chOff x="725416" y="872688"/>
            <a:chExt cx="5077166" cy="381792"/>
          </a:xfrm>
        </p:grpSpPr>
        <p:sp>
          <p:nvSpPr>
            <p:cNvPr id="62" name="world_52349"/>
            <p:cNvSpPr>
              <a:spLocks noChangeAspect="1"/>
            </p:cNvSpPr>
            <p:nvPr/>
          </p:nvSpPr>
          <p:spPr bwMode="auto">
            <a:xfrm>
              <a:off x="725416" y="932986"/>
              <a:ext cx="290584" cy="290138"/>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601409" h="600489">
                  <a:moveTo>
                    <a:pt x="63148" y="143225"/>
                  </a:moveTo>
                  <a:lnTo>
                    <a:pt x="41620" y="160426"/>
                  </a:lnTo>
                  <a:lnTo>
                    <a:pt x="58843" y="171894"/>
                  </a:lnTo>
                  <a:lnTo>
                    <a:pt x="91853" y="171894"/>
                  </a:lnTo>
                  <a:lnTo>
                    <a:pt x="142085" y="163293"/>
                  </a:lnTo>
                  <a:lnTo>
                    <a:pt x="173659" y="214896"/>
                  </a:lnTo>
                  <a:lnTo>
                    <a:pt x="173659" y="262200"/>
                  </a:lnTo>
                  <a:lnTo>
                    <a:pt x="216715" y="320970"/>
                  </a:lnTo>
                  <a:lnTo>
                    <a:pt x="223891" y="320970"/>
                  </a:lnTo>
                  <a:lnTo>
                    <a:pt x="223891" y="299469"/>
                  </a:lnTo>
                  <a:lnTo>
                    <a:pt x="241113" y="335305"/>
                  </a:lnTo>
                  <a:lnTo>
                    <a:pt x="291345" y="345339"/>
                  </a:lnTo>
                  <a:lnTo>
                    <a:pt x="312873" y="368273"/>
                  </a:lnTo>
                  <a:lnTo>
                    <a:pt x="332966" y="374007"/>
                  </a:lnTo>
                  <a:lnTo>
                    <a:pt x="312873" y="417010"/>
                  </a:lnTo>
                  <a:lnTo>
                    <a:pt x="335836" y="457146"/>
                  </a:lnTo>
                  <a:cubicBezTo>
                    <a:pt x="335836" y="457146"/>
                    <a:pt x="348753" y="503016"/>
                    <a:pt x="348753" y="505883"/>
                  </a:cubicBezTo>
                  <a:cubicBezTo>
                    <a:pt x="348753" y="507316"/>
                    <a:pt x="335836" y="561786"/>
                    <a:pt x="335836" y="561786"/>
                  </a:cubicBezTo>
                  <a:lnTo>
                    <a:pt x="338707" y="597622"/>
                  </a:lnTo>
                  <a:cubicBezTo>
                    <a:pt x="325790" y="599056"/>
                    <a:pt x="312873" y="600489"/>
                    <a:pt x="299957" y="600489"/>
                  </a:cubicBezTo>
                  <a:cubicBezTo>
                    <a:pt x="134909" y="600489"/>
                    <a:pt x="0" y="465747"/>
                    <a:pt x="0" y="299469"/>
                  </a:cubicBezTo>
                  <a:cubicBezTo>
                    <a:pt x="0" y="244998"/>
                    <a:pt x="15787" y="193395"/>
                    <a:pt x="41620" y="148959"/>
                  </a:cubicBezTo>
                  <a:close/>
                  <a:moveTo>
                    <a:pt x="367486" y="60233"/>
                  </a:moveTo>
                  <a:lnTo>
                    <a:pt x="394753" y="65966"/>
                  </a:lnTo>
                  <a:lnTo>
                    <a:pt x="419150" y="87465"/>
                  </a:lnTo>
                  <a:lnTo>
                    <a:pt x="426326" y="106098"/>
                  </a:lnTo>
                  <a:lnTo>
                    <a:pt x="432066" y="124731"/>
                  </a:lnTo>
                  <a:lnTo>
                    <a:pt x="469379" y="159130"/>
                  </a:lnTo>
                  <a:lnTo>
                    <a:pt x="479425" y="161996"/>
                  </a:lnTo>
                  <a:lnTo>
                    <a:pt x="493776" y="140497"/>
                  </a:lnTo>
                  <a:lnTo>
                    <a:pt x="541135" y="136197"/>
                  </a:lnTo>
                  <a:lnTo>
                    <a:pt x="549745" y="133331"/>
                  </a:lnTo>
                  <a:cubicBezTo>
                    <a:pt x="582753" y="180629"/>
                    <a:pt x="601409" y="237961"/>
                    <a:pt x="601409" y="299592"/>
                  </a:cubicBezTo>
                  <a:cubicBezTo>
                    <a:pt x="601409" y="441488"/>
                    <a:pt x="503822" y="560451"/>
                    <a:pt x="371791" y="591983"/>
                  </a:cubicBezTo>
                  <a:lnTo>
                    <a:pt x="376097" y="571917"/>
                  </a:lnTo>
                  <a:lnTo>
                    <a:pt x="427761" y="537518"/>
                  </a:lnTo>
                  <a:lnTo>
                    <a:pt x="442112" y="500253"/>
                  </a:lnTo>
                  <a:lnTo>
                    <a:pt x="477990" y="484486"/>
                  </a:lnTo>
                  <a:lnTo>
                    <a:pt x="510997" y="419988"/>
                  </a:lnTo>
                  <a:lnTo>
                    <a:pt x="459333" y="388456"/>
                  </a:lnTo>
                  <a:lnTo>
                    <a:pt x="432066" y="358357"/>
                  </a:lnTo>
                  <a:lnTo>
                    <a:pt x="416280" y="356924"/>
                  </a:lnTo>
                  <a:lnTo>
                    <a:pt x="384707" y="348324"/>
                  </a:lnTo>
                  <a:lnTo>
                    <a:pt x="356005" y="344024"/>
                  </a:lnTo>
                  <a:lnTo>
                    <a:pt x="333043" y="349757"/>
                  </a:lnTo>
                  <a:lnTo>
                    <a:pt x="317257" y="333991"/>
                  </a:lnTo>
                  <a:lnTo>
                    <a:pt x="302906" y="329691"/>
                  </a:lnTo>
                  <a:lnTo>
                    <a:pt x="304341" y="306759"/>
                  </a:lnTo>
                  <a:lnTo>
                    <a:pt x="285684" y="308192"/>
                  </a:lnTo>
                  <a:lnTo>
                    <a:pt x="275639" y="319658"/>
                  </a:lnTo>
                  <a:lnTo>
                    <a:pt x="269898" y="295292"/>
                  </a:lnTo>
                  <a:lnTo>
                    <a:pt x="294295" y="283826"/>
                  </a:lnTo>
                  <a:lnTo>
                    <a:pt x="317257" y="295292"/>
                  </a:lnTo>
                  <a:lnTo>
                    <a:pt x="330173" y="295292"/>
                  </a:lnTo>
                  <a:lnTo>
                    <a:pt x="335913" y="276660"/>
                  </a:lnTo>
                  <a:lnTo>
                    <a:pt x="371791" y="233661"/>
                  </a:lnTo>
                  <a:lnTo>
                    <a:pt x="420585" y="207862"/>
                  </a:lnTo>
                  <a:lnTo>
                    <a:pt x="449287" y="212162"/>
                  </a:lnTo>
                  <a:lnTo>
                    <a:pt x="452158" y="197829"/>
                  </a:lnTo>
                  <a:lnTo>
                    <a:pt x="416280" y="160563"/>
                  </a:lnTo>
                  <a:lnTo>
                    <a:pt x="403364" y="134764"/>
                  </a:lnTo>
                  <a:lnTo>
                    <a:pt x="383272" y="134764"/>
                  </a:lnTo>
                  <a:lnTo>
                    <a:pt x="371791" y="127598"/>
                  </a:lnTo>
                  <a:lnTo>
                    <a:pt x="344524" y="123298"/>
                  </a:lnTo>
                  <a:lnTo>
                    <a:pt x="338784" y="154830"/>
                  </a:lnTo>
                  <a:lnTo>
                    <a:pt x="307211" y="147664"/>
                  </a:lnTo>
                  <a:lnTo>
                    <a:pt x="304341" y="129031"/>
                  </a:lnTo>
                  <a:lnTo>
                    <a:pt x="328738" y="123298"/>
                  </a:lnTo>
                  <a:lnTo>
                    <a:pt x="337349" y="87465"/>
                  </a:lnTo>
                  <a:lnTo>
                    <a:pt x="361745" y="97498"/>
                  </a:lnTo>
                  <a:lnTo>
                    <a:pt x="361745" y="113265"/>
                  </a:lnTo>
                  <a:lnTo>
                    <a:pt x="380402" y="120431"/>
                  </a:lnTo>
                  <a:lnTo>
                    <a:pt x="391883" y="124731"/>
                  </a:lnTo>
                  <a:lnTo>
                    <a:pt x="407669" y="116131"/>
                  </a:lnTo>
                  <a:lnTo>
                    <a:pt x="393318" y="100365"/>
                  </a:lnTo>
                  <a:lnTo>
                    <a:pt x="366051" y="73133"/>
                  </a:lnTo>
                  <a:close/>
                  <a:moveTo>
                    <a:pt x="222541" y="32978"/>
                  </a:moveTo>
                  <a:cubicBezTo>
                    <a:pt x="222541" y="35846"/>
                    <a:pt x="202448" y="48750"/>
                    <a:pt x="202448" y="48750"/>
                  </a:cubicBezTo>
                  <a:lnTo>
                    <a:pt x="222541" y="60221"/>
                  </a:lnTo>
                  <a:lnTo>
                    <a:pt x="262728" y="48750"/>
                  </a:lnTo>
                  <a:lnTo>
                    <a:pt x="254117" y="32978"/>
                  </a:lnTo>
                  <a:lnTo>
                    <a:pt x="235458" y="37280"/>
                  </a:lnTo>
                  <a:close/>
                  <a:moveTo>
                    <a:pt x="344537" y="12904"/>
                  </a:moveTo>
                  <a:lnTo>
                    <a:pt x="312962" y="30110"/>
                  </a:lnTo>
                  <a:lnTo>
                    <a:pt x="295739" y="40147"/>
                  </a:lnTo>
                  <a:lnTo>
                    <a:pt x="308656" y="48750"/>
                  </a:lnTo>
                  <a:lnTo>
                    <a:pt x="335926" y="45883"/>
                  </a:lnTo>
                  <a:lnTo>
                    <a:pt x="363196" y="24375"/>
                  </a:lnTo>
                  <a:close/>
                  <a:moveTo>
                    <a:pt x="300045" y="0"/>
                  </a:moveTo>
                  <a:cubicBezTo>
                    <a:pt x="345973" y="0"/>
                    <a:pt x="390465" y="10037"/>
                    <a:pt x="429217" y="28677"/>
                  </a:cubicBezTo>
                  <a:lnTo>
                    <a:pt x="417735" y="30110"/>
                  </a:lnTo>
                  <a:lnTo>
                    <a:pt x="389030" y="25809"/>
                  </a:lnTo>
                  <a:lnTo>
                    <a:pt x="367501" y="40147"/>
                  </a:lnTo>
                  <a:lnTo>
                    <a:pt x="353149" y="55919"/>
                  </a:lnTo>
                  <a:lnTo>
                    <a:pt x="298609" y="61655"/>
                  </a:lnTo>
                  <a:lnTo>
                    <a:pt x="277081" y="57353"/>
                  </a:lnTo>
                  <a:lnTo>
                    <a:pt x="261293" y="81728"/>
                  </a:lnTo>
                  <a:lnTo>
                    <a:pt x="218235" y="84596"/>
                  </a:lnTo>
                  <a:lnTo>
                    <a:pt x="189530" y="75993"/>
                  </a:lnTo>
                  <a:lnTo>
                    <a:pt x="165131" y="88897"/>
                  </a:lnTo>
                  <a:lnTo>
                    <a:pt x="112027" y="97500"/>
                  </a:lnTo>
                  <a:lnTo>
                    <a:pt x="68969" y="108971"/>
                  </a:lnTo>
                  <a:cubicBezTo>
                    <a:pt x="123509" y="43015"/>
                    <a:pt x="206753" y="0"/>
                    <a:pt x="300045" y="0"/>
                  </a:cubicBezTo>
                  <a:close/>
                </a:path>
              </a:pathLst>
            </a:custGeom>
            <a:solidFill>
              <a:sysClr val="window" lastClr="FFFFFF">
                <a:lumMod val="50000"/>
              </a:sysClr>
            </a:solidFill>
            <a:ln>
              <a:noFill/>
            </a:ln>
          </p:spPr>
        </p:sp>
        <p:sp>
          <p:nvSpPr>
            <p:cNvPr id="67" name="矩形 66"/>
            <p:cNvSpPr/>
            <p:nvPr/>
          </p:nvSpPr>
          <p:spPr>
            <a:xfrm>
              <a:off x="1136871" y="872688"/>
              <a:ext cx="4665711" cy="381792"/>
            </a:xfrm>
            <a:prstGeom prst="rect">
              <a:avLst/>
            </a:prstGeom>
          </p:spPr>
          <p:txBody>
            <a:bodyPr wrap="square">
              <a:spAutoFit/>
            </a:bodyPr>
            <a:lstStyle/>
            <a:p>
              <a:pPr indent="0" algn="l" fontAlgn="auto">
                <a:lnSpc>
                  <a:spcPct val="150000"/>
                </a:lnSpc>
                <a:buFont typeface="Wingdings" panose="05000000000000000000" pitchFamily="2" charset="2"/>
                <a:buNone/>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管道与设备、阀门螺纹连接应同心，不得用管接头强力对口</a:t>
              </a:r>
            </a:p>
          </p:txBody>
        </p:sp>
      </p:grpSp>
      <p:grpSp>
        <p:nvGrpSpPr>
          <p:cNvPr id="88" name="组合 87"/>
          <p:cNvGrpSpPr/>
          <p:nvPr/>
        </p:nvGrpSpPr>
        <p:grpSpPr>
          <a:xfrm>
            <a:off x="991296" y="2589109"/>
            <a:ext cx="6730366" cy="922020"/>
            <a:chOff x="725895" y="1938941"/>
            <a:chExt cx="5070948" cy="694690"/>
          </a:xfrm>
        </p:grpSpPr>
        <p:sp>
          <p:nvSpPr>
            <p:cNvPr id="65" name="user_150795"/>
            <p:cNvSpPr>
              <a:spLocks noChangeAspect="1"/>
            </p:cNvSpPr>
            <p:nvPr/>
          </p:nvSpPr>
          <p:spPr bwMode="auto">
            <a:xfrm>
              <a:off x="725895" y="2134275"/>
              <a:ext cx="289626" cy="290584"/>
            </a:xfrm>
            <a:custGeom>
              <a:avLst/>
              <a:gdLst>
                <a:gd name="connsiteX0" fmla="*/ 366463 w 602382"/>
                <a:gd name="connsiteY0" fmla="*/ 522972 h 604373"/>
                <a:gd name="connsiteX1" fmla="*/ 353547 w 602382"/>
                <a:gd name="connsiteY1" fmla="*/ 571329 h 604373"/>
                <a:gd name="connsiteX2" fmla="*/ 401175 w 602382"/>
                <a:gd name="connsiteY2" fmla="*/ 557628 h 604373"/>
                <a:gd name="connsiteX3" fmla="*/ 486744 w 602382"/>
                <a:gd name="connsiteY3" fmla="*/ 392407 h 604373"/>
                <a:gd name="connsiteX4" fmla="*/ 376150 w 602382"/>
                <a:gd name="connsiteY4" fmla="*/ 502823 h 604373"/>
                <a:gd name="connsiteX5" fmla="*/ 422164 w 602382"/>
                <a:gd name="connsiteY5" fmla="*/ 547956 h 604373"/>
                <a:gd name="connsiteX6" fmla="*/ 531950 w 602382"/>
                <a:gd name="connsiteY6" fmla="*/ 438346 h 604373"/>
                <a:gd name="connsiteX7" fmla="*/ 531950 w 602382"/>
                <a:gd name="connsiteY7" fmla="*/ 347273 h 604373"/>
                <a:gd name="connsiteX8" fmla="*/ 502082 w 602382"/>
                <a:gd name="connsiteY8" fmla="*/ 377094 h 604373"/>
                <a:gd name="connsiteX9" fmla="*/ 547288 w 602382"/>
                <a:gd name="connsiteY9" fmla="*/ 423033 h 604373"/>
                <a:gd name="connsiteX10" fmla="*/ 577964 w 602382"/>
                <a:gd name="connsiteY10" fmla="*/ 392407 h 604373"/>
                <a:gd name="connsiteX11" fmla="*/ 577964 w 602382"/>
                <a:gd name="connsiteY11" fmla="*/ 377900 h 604373"/>
                <a:gd name="connsiteX12" fmla="*/ 547288 w 602382"/>
                <a:gd name="connsiteY12" fmla="*/ 347273 h 604373"/>
                <a:gd name="connsiteX13" fmla="*/ 531950 w 602382"/>
                <a:gd name="connsiteY13" fmla="*/ 347273 h 604373"/>
                <a:gd name="connsiteX14" fmla="*/ 540023 w 602382"/>
                <a:gd name="connsiteY14" fmla="*/ 322893 h 604373"/>
                <a:gd name="connsiteX15" fmla="*/ 562626 w 602382"/>
                <a:gd name="connsiteY15" fmla="*/ 331960 h 604373"/>
                <a:gd name="connsiteX16" fmla="*/ 593301 w 602382"/>
                <a:gd name="connsiteY16" fmla="*/ 362587 h 604373"/>
                <a:gd name="connsiteX17" fmla="*/ 593301 w 602382"/>
                <a:gd name="connsiteY17" fmla="*/ 407720 h 604373"/>
                <a:gd name="connsiteX18" fmla="*/ 427814 w 602382"/>
                <a:gd name="connsiteY18" fmla="*/ 572941 h 604373"/>
                <a:gd name="connsiteX19" fmla="*/ 343860 w 602382"/>
                <a:gd name="connsiteY19" fmla="*/ 595507 h 604373"/>
                <a:gd name="connsiteX20" fmla="*/ 338209 w 602382"/>
                <a:gd name="connsiteY20" fmla="*/ 601149 h 604373"/>
                <a:gd name="connsiteX21" fmla="*/ 330944 w 602382"/>
                <a:gd name="connsiteY21" fmla="*/ 604373 h 604373"/>
                <a:gd name="connsiteX22" fmla="*/ 322872 w 602382"/>
                <a:gd name="connsiteY22" fmla="*/ 601149 h 604373"/>
                <a:gd name="connsiteX23" fmla="*/ 322872 w 602382"/>
                <a:gd name="connsiteY23" fmla="*/ 586642 h 604373"/>
                <a:gd name="connsiteX24" fmla="*/ 328522 w 602382"/>
                <a:gd name="connsiteY24" fmla="*/ 581000 h 604373"/>
                <a:gd name="connsiteX25" fmla="*/ 351125 w 602382"/>
                <a:gd name="connsiteY25" fmla="*/ 497181 h 604373"/>
                <a:gd name="connsiteX26" fmla="*/ 517420 w 602382"/>
                <a:gd name="connsiteY26" fmla="*/ 331960 h 604373"/>
                <a:gd name="connsiteX27" fmla="*/ 540023 w 602382"/>
                <a:gd name="connsiteY27" fmla="*/ 322893 h 604373"/>
                <a:gd name="connsiteX28" fmla="*/ 295435 w 602382"/>
                <a:gd name="connsiteY28" fmla="*/ 0 h 604373"/>
                <a:gd name="connsiteX29" fmla="*/ 591677 w 602382"/>
                <a:gd name="connsiteY29" fmla="*/ 295723 h 604373"/>
                <a:gd name="connsiteX30" fmla="*/ 590870 w 602382"/>
                <a:gd name="connsiteY30" fmla="*/ 315062 h 604373"/>
                <a:gd name="connsiteX31" fmla="*/ 585220 w 602382"/>
                <a:gd name="connsiteY31" fmla="*/ 308615 h 604373"/>
                <a:gd name="connsiteX32" fmla="*/ 569883 w 602382"/>
                <a:gd name="connsiteY32" fmla="*/ 297334 h 604373"/>
                <a:gd name="connsiteX33" fmla="*/ 569883 w 602382"/>
                <a:gd name="connsiteY33" fmla="*/ 295723 h 604373"/>
                <a:gd name="connsiteX34" fmla="*/ 295435 w 602382"/>
                <a:gd name="connsiteY34" fmla="*/ 21756 h 604373"/>
                <a:gd name="connsiteX35" fmla="*/ 20987 w 602382"/>
                <a:gd name="connsiteY35" fmla="*/ 295723 h 604373"/>
                <a:gd name="connsiteX36" fmla="*/ 108972 w 602382"/>
                <a:gd name="connsiteY36" fmla="*/ 495557 h 604373"/>
                <a:gd name="connsiteX37" fmla="*/ 129152 w 602382"/>
                <a:gd name="connsiteY37" fmla="*/ 481053 h 604373"/>
                <a:gd name="connsiteX38" fmla="*/ 228438 w 602382"/>
                <a:gd name="connsiteY38" fmla="*/ 438347 h 604373"/>
                <a:gd name="connsiteX39" fmla="*/ 233281 w 602382"/>
                <a:gd name="connsiteY39" fmla="*/ 429483 h 604373"/>
                <a:gd name="connsiteX40" fmla="*/ 167898 w 602382"/>
                <a:gd name="connsiteY40" fmla="*/ 429483 h 604373"/>
                <a:gd name="connsiteX41" fmla="*/ 119466 w 602382"/>
                <a:gd name="connsiteY41" fmla="*/ 418202 h 604373"/>
                <a:gd name="connsiteX42" fmla="*/ 101707 w 602382"/>
                <a:gd name="connsiteY42" fmla="*/ 401281 h 604373"/>
                <a:gd name="connsiteX43" fmla="*/ 106551 w 602382"/>
                <a:gd name="connsiteY43" fmla="*/ 381136 h 604373"/>
                <a:gd name="connsiteX44" fmla="*/ 169512 w 602382"/>
                <a:gd name="connsiteY44" fmla="*/ 216756 h 604373"/>
                <a:gd name="connsiteX45" fmla="*/ 291399 w 602382"/>
                <a:gd name="connsiteY45" fmla="*/ 95083 h 604373"/>
                <a:gd name="connsiteX46" fmla="*/ 409250 w 602382"/>
                <a:gd name="connsiteY46" fmla="*/ 170021 h 604373"/>
                <a:gd name="connsiteX47" fmla="*/ 422165 w 602382"/>
                <a:gd name="connsiteY47" fmla="*/ 228843 h 604373"/>
                <a:gd name="connsiteX48" fmla="*/ 456875 w 602382"/>
                <a:gd name="connsiteY48" fmla="*/ 345682 h 604373"/>
                <a:gd name="connsiteX49" fmla="*/ 372926 w 602382"/>
                <a:gd name="connsiteY49" fmla="*/ 429483 h 604373"/>
                <a:gd name="connsiteX50" fmla="*/ 371312 w 602382"/>
                <a:gd name="connsiteY50" fmla="*/ 431900 h 604373"/>
                <a:gd name="connsiteX51" fmla="*/ 322880 w 602382"/>
                <a:gd name="connsiteY51" fmla="*/ 480248 h 604373"/>
                <a:gd name="connsiteX52" fmla="*/ 292206 w 602382"/>
                <a:gd name="connsiteY52" fmla="*/ 590640 h 604373"/>
                <a:gd name="connsiteX53" fmla="*/ 273641 w 602382"/>
                <a:gd name="connsiteY53" fmla="*/ 589834 h 604373"/>
                <a:gd name="connsiteX54" fmla="*/ 260726 w 602382"/>
                <a:gd name="connsiteY54" fmla="*/ 589028 h 604373"/>
                <a:gd name="connsiteX55" fmla="*/ 249425 w 602382"/>
                <a:gd name="connsiteY55" fmla="*/ 587417 h 604373"/>
                <a:gd name="connsiteX56" fmla="*/ 101707 w 602382"/>
                <a:gd name="connsiteY56" fmla="*/ 519731 h 604373"/>
                <a:gd name="connsiteX57" fmla="*/ 94443 w 602382"/>
                <a:gd name="connsiteY57" fmla="*/ 513285 h 604373"/>
                <a:gd name="connsiteX58" fmla="*/ 95250 w 602382"/>
                <a:gd name="connsiteY58" fmla="*/ 512479 h 604373"/>
                <a:gd name="connsiteX59" fmla="*/ 0 w 602382"/>
                <a:gd name="connsiteY59" fmla="*/ 295723 h 604373"/>
                <a:gd name="connsiteX60" fmla="*/ 295435 w 602382"/>
                <a:gd name="connsiteY60" fmla="*/ 0 h 604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2382" h="604373">
                  <a:moveTo>
                    <a:pt x="366463" y="522972"/>
                  </a:moveTo>
                  <a:lnTo>
                    <a:pt x="353547" y="571329"/>
                  </a:lnTo>
                  <a:lnTo>
                    <a:pt x="401175" y="557628"/>
                  </a:lnTo>
                  <a:close/>
                  <a:moveTo>
                    <a:pt x="486744" y="392407"/>
                  </a:moveTo>
                  <a:lnTo>
                    <a:pt x="376150" y="502823"/>
                  </a:lnTo>
                  <a:lnTo>
                    <a:pt x="422164" y="547956"/>
                  </a:lnTo>
                  <a:lnTo>
                    <a:pt x="531950" y="438346"/>
                  </a:lnTo>
                  <a:close/>
                  <a:moveTo>
                    <a:pt x="531950" y="347273"/>
                  </a:moveTo>
                  <a:lnTo>
                    <a:pt x="502082" y="377094"/>
                  </a:lnTo>
                  <a:lnTo>
                    <a:pt x="547288" y="423033"/>
                  </a:lnTo>
                  <a:lnTo>
                    <a:pt x="577964" y="392407"/>
                  </a:lnTo>
                  <a:cubicBezTo>
                    <a:pt x="582000" y="388377"/>
                    <a:pt x="582000" y="381930"/>
                    <a:pt x="577964" y="377900"/>
                  </a:cubicBezTo>
                  <a:lnTo>
                    <a:pt x="547288" y="347273"/>
                  </a:lnTo>
                  <a:cubicBezTo>
                    <a:pt x="543252" y="343244"/>
                    <a:pt x="535986" y="343244"/>
                    <a:pt x="531950" y="347273"/>
                  </a:cubicBezTo>
                  <a:close/>
                  <a:moveTo>
                    <a:pt x="540023" y="322893"/>
                  </a:moveTo>
                  <a:cubicBezTo>
                    <a:pt x="548297" y="322893"/>
                    <a:pt x="556571" y="325916"/>
                    <a:pt x="562626" y="331960"/>
                  </a:cubicBezTo>
                  <a:lnTo>
                    <a:pt x="593301" y="362587"/>
                  </a:lnTo>
                  <a:cubicBezTo>
                    <a:pt x="605410" y="374676"/>
                    <a:pt x="605410" y="394825"/>
                    <a:pt x="593301" y="407720"/>
                  </a:cubicBezTo>
                  <a:lnTo>
                    <a:pt x="427814" y="572941"/>
                  </a:lnTo>
                  <a:lnTo>
                    <a:pt x="343860" y="595507"/>
                  </a:lnTo>
                  <a:lnTo>
                    <a:pt x="338209" y="601149"/>
                  </a:lnTo>
                  <a:cubicBezTo>
                    <a:pt x="335788" y="603567"/>
                    <a:pt x="333366" y="604373"/>
                    <a:pt x="330944" y="604373"/>
                  </a:cubicBezTo>
                  <a:cubicBezTo>
                    <a:pt x="327715" y="604373"/>
                    <a:pt x="325293" y="603567"/>
                    <a:pt x="322872" y="601149"/>
                  </a:cubicBezTo>
                  <a:cubicBezTo>
                    <a:pt x="318835" y="597119"/>
                    <a:pt x="318835" y="590672"/>
                    <a:pt x="322872" y="586642"/>
                  </a:cubicBezTo>
                  <a:lnTo>
                    <a:pt x="328522" y="581000"/>
                  </a:lnTo>
                  <a:lnTo>
                    <a:pt x="351125" y="497181"/>
                  </a:lnTo>
                  <a:lnTo>
                    <a:pt x="517420" y="331960"/>
                  </a:lnTo>
                  <a:cubicBezTo>
                    <a:pt x="523474" y="325916"/>
                    <a:pt x="531748" y="322893"/>
                    <a:pt x="540023" y="322893"/>
                  </a:cubicBezTo>
                  <a:close/>
                  <a:moveTo>
                    <a:pt x="295435" y="0"/>
                  </a:moveTo>
                  <a:cubicBezTo>
                    <a:pt x="459297" y="0"/>
                    <a:pt x="591677" y="132149"/>
                    <a:pt x="591677" y="295723"/>
                  </a:cubicBezTo>
                  <a:cubicBezTo>
                    <a:pt x="591677" y="302169"/>
                    <a:pt x="591677" y="308615"/>
                    <a:pt x="590870" y="315062"/>
                  </a:cubicBezTo>
                  <a:lnTo>
                    <a:pt x="585220" y="308615"/>
                  </a:lnTo>
                  <a:cubicBezTo>
                    <a:pt x="580376" y="304587"/>
                    <a:pt x="575533" y="300558"/>
                    <a:pt x="569883" y="297334"/>
                  </a:cubicBezTo>
                  <a:cubicBezTo>
                    <a:pt x="569883" y="297334"/>
                    <a:pt x="569883" y="296529"/>
                    <a:pt x="569883" y="295723"/>
                  </a:cubicBezTo>
                  <a:cubicBezTo>
                    <a:pt x="569883" y="144235"/>
                    <a:pt x="447189" y="21756"/>
                    <a:pt x="295435" y="21756"/>
                  </a:cubicBezTo>
                  <a:cubicBezTo>
                    <a:pt x="144489" y="21756"/>
                    <a:pt x="20987" y="144235"/>
                    <a:pt x="20987" y="295723"/>
                  </a:cubicBezTo>
                  <a:cubicBezTo>
                    <a:pt x="20987" y="374690"/>
                    <a:pt x="54890" y="445599"/>
                    <a:pt x="108972" y="495557"/>
                  </a:cubicBezTo>
                  <a:cubicBezTo>
                    <a:pt x="114623" y="489917"/>
                    <a:pt x="121887" y="484276"/>
                    <a:pt x="129152" y="481053"/>
                  </a:cubicBezTo>
                  <a:lnTo>
                    <a:pt x="228438" y="438347"/>
                  </a:lnTo>
                  <a:cubicBezTo>
                    <a:pt x="229245" y="437541"/>
                    <a:pt x="231666" y="433512"/>
                    <a:pt x="233281" y="429483"/>
                  </a:cubicBezTo>
                  <a:lnTo>
                    <a:pt x="167898" y="429483"/>
                  </a:lnTo>
                  <a:cubicBezTo>
                    <a:pt x="166283" y="429483"/>
                    <a:pt x="140453" y="427066"/>
                    <a:pt x="119466" y="418202"/>
                  </a:cubicBezTo>
                  <a:cubicBezTo>
                    <a:pt x="109779" y="414173"/>
                    <a:pt x="104129" y="408533"/>
                    <a:pt x="101707" y="401281"/>
                  </a:cubicBezTo>
                  <a:cubicBezTo>
                    <a:pt x="100093" y="394834"/>
                    <a:pt x="101707" y="387582"/>
                    <a:pt x="106551" y="381136"/>
                  </a:cubicBezTo>
                  <a:cubicBezTo>
                    <a:pt x="125116" y="354545"/>
                    <a:pt x="168705" y="286053"/>
                    <a:pt x="169512" y="216756"/>
                  </a:cubicBezTo>
                  <a:cubicBezTo>
                    <a:pt x="169512" y="215144"/>
                    <a:pt x="173548" y="95888"/>
                    <a:pt x="291399" y="95083"/>
                  </a:cubicBezTo>
                  <a:cubicBezTo>
                    <a:pt x="360818" y="95083"/>
                    <a:pt x="393913" y="136178"/>
                    <a:pt x="409250" y="170021"/>
                  </a:cubicBezTo>
                  <a:cubicBezTo>
                    <a:pt x="416515" y="186136"/>
                    <a:pt x="420551" y="205475"/>
                    <a:pt x="422165" y="228843"/>
                  </a:cubicBezTo>
                  <a:cubicBezTo>
                    <a:pt x="425394" y="271549"/>
                    <a:pt x="440731" y="312644"/>
                    <a:pt x="456875" y="345682"/>
                  </a:cubicBezTo>
                  <a:lnTo>
                    <a:pt x="372926" y="429483"/>
                  </a:lnTo>
                  <a:lnTo>
                    <a:pt x="371312" y="431900"/>
                  </a:lnTo>
                  <a:lnTo>
                    <a:pt x="322880" y="480248"/>
                  </a:lnTo>
                  <a:lnTo>
                    <a:pt x="292206" y="590640"/>
                  </a:lnTo>
                  <a:cubicBezTo>
                    <a:pt x="285749" y="590640"/>
                    <a:pt x="280098" y="590640"/>
                    <a:pt x="273641" y="589834"/>
                  </a:cubicBezTo>
                  <a:cubicBezTo>
                    <a:pt x="269605" y="589834"/>
                    <a:pt x="264762" y="589028"/>
                    <a:pt x="260726" y="589028"/>
                  </a:cubicBezTo>
                  <a:cubicBezTo>
                    <a:pt x="256690" y="588223"/>
                    <a:pt x="253461" y="587417"/>
                    <a:pt x="249425" y="587417"/>
                  </a:cubicBezTo>
                  <a:cubicBezTo>
                    <a:pt x="195342" y="578553"/>
                    <a:pt x="143682" y="555991"/>
                    <a:pt x="101707" y="519731"/>
                  </a:cubicBezTo>
                  <a:lnTo>
                    <a:pt x="94443" y="513285"/>
                  </a:lnTo>
                  <a:lnTo>
                    <a:pt x="95250" y="512479"/>
                  </a:lnTo>
                  <a:cubicBezTo>
                    <a:pt x="36324" y="458491"/>
                    <a:pt x="0" y="381136"/>
                    <a:pt x="0" y="295723"/>
                  </a:cubicBezTo>
                  <a:cubicBezTo>
                    <a:pt x="0" y="132149"/>
                    <a:pt x="132381" y="0"/>
                    <a:pt x="295435" y="0"/>
                  </a:cubicBezTo>
                  <a:close/>
                </a:path>
              </a:pathLst>
            </a:custGeom>
            <a:solidFill>
              <a:sysClr val="window" lastClr="FFFFFF">
                <a:lumMod val="50000"/>
              </a:sysClr>
            </a:solidFill>
            <a:ln>
              <a:noFill/>
            </a:ln>
          </p:spPr>
        </p:sp>
        <p:sp>
          <p:nvSpPr>
            <p:cNvPr id="69" name="矩形 68"/>
            <p:cNvSpPr/>
            <p:nvPr/>
          </p:nvSpPr>
          <p:spPr>
            <a:xfrm>
              <a:off x="1136872" y="1938941"/>
              <a:ext cx="4659971" cy="694690"/>
            </a:xfrm>
            <a:prstGeom prst="rect">
              <a:avLst/>
            </a:prstGeom>
          </p:spPr>
          <p:txBody>
            <a:bodyPr wrap="square">
              <a:spAutoFit/>
            </a:bodyPr>
            <a:lstStyle/>
            <a:p>
              <a:pPr algn="l" defTabSz="2599055" fontAlgn="base">
                <a:lnSpc>
                  <a:spcPct val="150000"/>
                </a:lnSpc>
                <a:spcBef>
                  <a:spcPct val="0"/>
                </a:spcBef>
                <a:spcAft>
                  <a:spcPct val="0"/>
                </a:spcAft>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管道螺纹接头宜采用聚四氟乙烯带做密封材料；拧紧螺纹时，不得将密封材料挤入管内</a:t>
              </a:r>
            </a:p>
          </p:txBody>
        </p:sp>
      </p:grpSp>
      <p:grpSp>
        <p:nvGrpSpPr>
          <p:cNvPr id="86" name="组合 85"/>
          <p:cNvGrpSpPr/>
          <p:nvPr/>
        </p:nvGrpSpPr>
        <p:grpSpPr>
          <a:xfrm>
            <a:off x="1000397" y="4059700"/>
            <a:ext cx="7527924" cy="922020"/>
            <a:chOff x="732753" y="3046946"/>
            <a:chExt cx="5671864" cy="694689"/>
          </a:xfrm>
        </p:grpSpPr>
        <p:sp>
          <p:nvSpPr>
            <p:cNvPr id="64" name="user_150800"/>
            <p:cNvSpPr>
              <a:spLocks noChangeAspect="1"/>
            </p:cNvSpPr>
            <p:nvPr/>
          </p:nvSpPr>
          <p:spPr bwMode="auto">
            <a:xfrm>
              <a:off x="732753" y="3165665"/>
              <a:ext cx="275910" cy="290584"/>
            </a:xfrm>
            <a:custGeom>
              <a:avLst/>
              <a:gdLst>
                <a:gd name="connsiteX0" fmla="*/ 427604 w 556685"/>
                <a:gd name="connsiteY0" fmla="*/ 464932 h 586292"/>
                <a:gd name="connsiteX1" fmla="*/ 374450 w 556685"/>
                <a:gd name="connsiteY1" fmla="*/ 542299 h 586292"/>
                <a:gd name="connsiteX2" fmla="*/ 374450 w 556685"/>
                <a:gd name="connsiteY2" fmla="*/ 566571 h 586292"/>
                <a:gd name="connsiteX3" fmla="*/ 495943 w 556685"/>
                <a:gd name="connsiteY3" fmla="*/ 566571 h 586292"/>
                <a:gd name="connsiteX4" fmla="*/ 495943 w 556685"/>
                <a:gd name="connsiteY4" fmla="*/ 542299 h 586292"/>
                <a:gd name="connsiteX5" fmla="*/ 443549 w 556685"/>
                <a:gd name="connsiteY5" fmla="*/ 464932 h 586292"/>
                <a:gd name="connsiteX6" fmla="*/ 374450 w 556685"/>
                <a:gd name="connsiteY6" fmla="*/ 343571 h 586292"/>
                <a:gd name="connsiteX7" fmla="*/ 374450 w 556685"/>
                <a:gd name="connsiteY7" fmla="*/ 367843 h 586292"/>
                <a:gd name="connsiteX8" fmla="*/ 427604 w 556685"/>
                <a:gd name="connsiteY8" fmla="*/ 445210 h 586292"/>
                <a:gd name="connsiteX9" fmla="*/ 443549 w 556685"/>
                <a:gd name="connsiteY9" fmla="*/ 445210 h 586292"/>
                <a:gd name="connsiteX10" fmla="*/ 495943 w 556685"/>
                <a:gd name="connsiteY10" fmla="*/ 367843 h 586292"/>
                <a:gd name="connsiteX11" fmla="*/ 495943 w 556685"/>
                <a:gd name="connsiteY11" fmla="*/ 343571 h 586292"/>
                <a:gd name="connsiteX12" fmla="*/ 344077 w 556685"/>
                <a:gd name="connsiteY12" fmla="*/ 323850 h 586292"/>
                <a:gd name="connsiteX13" fmla="*/ 354708 w 556685"/>
                <a:gd name="connsiteY13" fmla="*/ 323850 h 586292"/>
                <a:gd name="connsiteX14" fmla="*/ 364579 w 556685"/>
                <a:gd name="connsiteY14" fmla="*/ 323850 h 586292"/>
                <a:gd name="connsiteX15" fmla="*/ 506574 w 556685"/>
                <a:gd name="connsiteY15" fmla="*/ 323850 h 586292"/>
                <a:gd name="connsiteX16" fmla="*/ 516445 w 556685"/>
                <a:gd name="connsiteY16" fmla="*/ 323850 h 586292"/>
                <a:gd name="connsiteX17" fmla="*/ 526316 w 556685"/>
                <a:gd name="connsiteY17" fmla="*/ 323850 h 586292"/>
                <a:gd name="connsiteX18" fmla="*/ 536947 w 556685"/>
                <a:gd name="connsiteY18" fmla="*/ 333711 h 586292"/>
                <a:gd name="connsiteX19" fmla="*/ 526316 w 556685"/>
                <a:gd name="connsiteY19" fmla="*/ 343571 h 586292"/>
                <a:gd name="connsiteX20" fmla="*/ 516445 w 556685"/>
                <a:gd name="connsiteY20" fmla="*/ 343571 h 586292"/>
                <a:gd name="connsiteX21" fmla="*/ 516445 w 556685"/>
                <a:gd name="connsiteY21" fmla="*/ 367843 h 586292"/>
                <a:gd name="connsiteX22" fmla="*/ 467848 w 556685"/>
                <a:gd name="connsiteY22" fmla="*/ 455071 h 586292"/>
                <a:gd name="connsiteX23" fmla="*/ 516445 w 556685"/>
                <a:gd name="connsiteY23" fmla="*/ 542299 h 586292"/>
                <a:gd name="connsiteX24" fmla="*/ 516445 w 556685"/>
                <a:gd name="connsiteY24" fmla="*/ 566571 h 586292"/>
                <a:gd name="connsiteX25" fmla="*/ 526316 w 556685"/>
                <a:gd name="connsiteY25" fmla="*/ 566571 h 586292"/>
                <a:gd name="connsiteX26" fmla="*/ 536947 w 556685"/>
                <a:gd name="connsiteY26" fmla="*/ 576431 h 586292"/>
                <a:gd name="connsiteX27" fmla="*/ 526316 w 556685"/>
                <a:gd name="connsiteY27" fmla="*/ 586292 h 586292"/>
                <a:gd name="connsiteX28" fmla="*/ 516445 w 556685"/>
                <a:gd name="connsiteY28" fmla="*/ 586292 h 586292"/>
                <a:gd name="connsiteX29" fmla="*/ 495943 w 556685"/>
                <a:gd name="connsiteY29" fmla="*/ 586292 h 586292"/>
                <a:gd name="connsiteX30" fmla="*/ 354708 w 556685"/>
                <a:gd name="connsiteY30" fmla="*/ 586292 h 586292"/>
                <a:gd name="connsiteX31" fmla="*/ 344077 w 556685"/>
                <a:gd name="connsiteY31" fmla="*/ 586292 h 586292"/>
                <a:gd name="connsiteX32" fmla="*/ 334206 w 556685"/>
                <a:gd name="connsiteY32" fmla="*/ 576431 h 586292"/>
                <a:gd name="connsiteX33" fmla="*/ 344077 w 556685"/>
                <a:gd name="connsiteY33" fmla="*/ 566571 h 586292"/>
                <a:gd name="connsiteX34" fmla="*/ 354708 w 556685"/>
                <a:gd name="connsiteY34" fmla="*/ 566571 h 586292"/>
                <a:gd name="connsiteX35" fmla="*/ 354708 w 556685"/>
                <a:gd name="connsiteY35" fmla="*/ 542299 h 586292"/>
                <a:gd name="connsiteX36" fmla="*/ 403305 w 556685"/>
                <a:gd name="connsiteY36" fmla="*/ 455071 h 586292"/>
                <a:gd name="connsiteX37" fmla="*/ 354708 w 556685"/>
                <a:gd name="connsiteY37" fmla="*/ 367843 h 586292"/>
                <a:gd name="connsiteX38" fmla="*/ 354708 w 556685"/>
                <a:gd name="connsiteY38" fmla="*/ 343571 h 586292"/>
                <a:gd name="connsiteX39" fmla="*/ 344077 w 556685"/>
                <a:gd name="connsiteY39" fmla="*/ 343571 h 586292"/>
                <a:gd name="connsiteX40" fmla="*/ 334206 w 556685"/>
                <a:gd name="connsiteY40" fmla="*/ 333711 h 586292"/>
                <a:gd name="connsiteX41" fmla="*/ 344077 w 556685"/>
                <a:gd name="connsiteY41" fmla="*/ 323850 h 586292"/>
                <a:gd name="connsiteX42" fmla="*/ 278722 w 556685"/>
                <a:gd name="connsiteY42" fmla="*/ 0 h 586292"/>
                <a:gd name="connsiteX43" fmla="*/ 556685 w 556685"/>
                <a:gd name="connsiteY43" fmla="*/ 278356 h 586292"/>
                <a:gd name="connsiteX44" fmla="*/ 546812 w 556685"/>
                <a:gd name="connsiteY44" fmla="*/ 293525 h 586292"/>
                <a:gd name="connsiteX45" fmla="*/ 536939 w 556685"/>
                <a:gd name="connsiteY45" fmla="*/ 293525 h 586292"/>
                <a:gd name="connsiteX46" fmla="*/ 536939 w 556685"/>
                <a:gd name="connsiteY46" fmla="*/ 278356 h 586292"/>
                <a:gd name="connsiteX47" fmla="*/ 278722 w 556685"/>
                <a:gd name="connsiteY47" fmla="*/ 20479 h 586292"/>
                <a:gd name="connsiteX48" fmla="*/ 20505 w 556685"/>
                <a:gd name="connsiteY48" fmla="*/ 278356 h 586292"/>
                <a:gd name="connsiteX49" fmla="*/ 102527 w 556685"/>
                <a:gd name="connsiteY49" fmla="*/ 466455 h 586292"/>
                <a:gd name="connsiteX50" fmla="*/ 122273 w 556685"/>
                <a:gd name="connsiteY50" fmla="*/ 452803 h 586292"/>
                <a:gd name="connsiteX51" fmla="*/ 214928 w 556685"/>
                <a:gd name="connsiteY51" fmla="*/ 412604 h 586292"/>
                <a:gd name="connsiteX52" fmla="*/ 220244 w 556685"/>
                <a:gd name="connsiteY52" fmla="*/ 404261 h 586292"/>
                <a:gd name="connsiteX53" fmla="*/ 157968 w 556685"/>
                <a:gd name="connsiteY53" fmla="*/ 404261 h 586292"/>
                <a:gd name="connsiteX54" fmla="*/ 112400 w 556685"/>
                <a:gd name="connsiteY54" fmla="*/ 393643 h 586292"/>
                <a:gd name="connsiteX55" fmla="*/ 96452 w 556685"/>
                <a:gd name="connsiteY55" fmla="*/ 377715 h 586292"/>
                <a:gd name="connsiteX56" fmla="*/ 100249 w 556685"/>
                <a:gd name="connsiteY56" fmla="*/ 358753 h 586292"/>
                <a:gd name="connsiteX57" fmla="*/ 159487 w 556685"/>
                <a:gd name="connsiteY57" fmla="*/ 204027 h 586292"/>
                <a:gd name="connsiteX58" fmla="*/ 274925 w 556685"/>
                <a:gd name="connsiteY58" fmla="*/ 89499 h 586292"/>
                <a:gd name="connsiteX59" fmla="*/ 385047 w 556685"/>
                <a:gd name="connsiteY59" fmla="*/ 160036 h 586292"/>
                <a:gd name="connsiteX60" fmla="*/ 397198 w 556685"/>
                <a:gd name="connsiteY60" fmla="*/ 215404 h 586292"/>
                <a:gd name="connsiteX61" fmla="*/ 416185 w 556685"/>
                <a:gd name="connsiteY61" fmla="*/ 293525 h 586292"/>
                <a:gd name="connsiteX62" fmla="*/ 324290 w 556685"/>
                <a:gd name="connsiteY62" fmla="*/ 293525 h 586292"/>
                <a:gd name="connsiteX63" fmla="*/ 324290 w 556685"/>
                <a:gd name="connsiteY63" fmla="*/ 367855 h 586292"/>
                <a:gd name="connsiteX64" fmla="*/ 356947 w 556685"/>
                <a:gd name="connsiteY64" fmla="*/ 455078 h 586292"/>
                <a:gd name="connsiteX65" fmla="*/ 324290 w 556685"/>
                <a:gd name="connsiteY65" fmla="*/ 542302 h 586292"/>
                <a:gd name="connsiteX66" fmla="*/ 324290 w 556685"/>
                <a:gd name="connsiteY66" fmla="*/ 552162 h 586292"/>
                <a:gd name="connsiteX67" fmla="*/ 278722 w 556685"/>
                <a:gd name="connsiteY67" fmla="*/ 555954 h 586292"/>
                <a:gd name="connsiteX68" fmla="*/ 277203 w 556685"/>
                <a:gd name="connsiteY68" fmla="*/ 555954 h 586292"/>
                <a:gd name="connsiteX69" fmla="*/ 274925 w 556685"/>
                <a:gd name="connsiteY69" fmla="*/ 555954 h 586292"/>
                <a:gd name="connsiteX70" fmla="*/ 257457 w 556685"/>
                <a:gd name="connsiteY70" fmla="*/ 555196 h 586292"/>
                <a:gd name="connsiteX71" fmla="*/ 245306 w 556685"/>
                <a:gd name="connsiteY71" fmla="*/ 554437 h 586292"/>
                <a:gd name="connsiteX72" fmla="*/ 234673 w 556685"/>
                <a:gd name="connsiteY72" fmla="*/ 552920 h 586292"/>
                <a:gd name="connsiteX73" fmla="*/ 96452 w 556685"/>
                <a:gd name="connsiteY73" fmla="*/ 489209 h 586292"/>
                <a:gd name="connsiteX74" fmla="*/ 88857 w 556685"/>
                <a:gd name="connsiteY74" fmla="*/ 483141 h 586292"/>
                <a:gd name="connsiteX75" fmla="*/ 89616 w 556685"/>
                <a:gd name="connsiteY75" fmla="*/ 482383 h 586292"/>
                <a:gd name="connsiteX76" fmla="*/ 0 w 556685"/>
                <a:gd name="connsiteY76" fmla="*/ 278356 h 586292"/>
                <a:gd name="connsiteX77" fmla="*/ 278722 w 556685"/>
                <a:gd name="connsiteY77" fmla="*/ 0 h 58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556685" h="586292">
                  <a:moveTo>
                    <a:pt x="427604" y="464932"/>
                  </a:moveTo>
                  <a:cubicBezTo>
                    <a:pt x="394952" y="478585"/>
                    <a:pt x="374450" y="508925"/>
                    <a:pt x="374450" y="542299"/>
                  </a:cubicBezTo>
                  <a:lnTo>
                    <a:pt x="374450" y="566571"/>
                  </a:lnTo>
                  <a:lnTo>
                    <a:pt x="495943" y="566571"/>
                  </a:lnTo>
                  <a:lnTo>
                    <a:pt x="495943" y="542299"/>
                  </a:lnTo>
                  <a:cubicBezTo>
                    <a:pt x="495943" y="508925"/>
                    <a:pt x="475441" y="478585"/>
                    <a:pt x="443549" y="464932"/>
                  </a:cubicBezTo>
                  <a:close/>
                  <a:moveTo>
                    <a:pt x="374450" y="343571"/>
                  </a:moveTo>
                  <a:lnTo>
                    <a:pt x="374450" y="367843"/>
                  </a:lnTo>
                  <a:cubicBezTo>
                    <a:pt x="374450" y="401217"/>
                    <a:pt x="394952" y="431557"/>
                    <a:pt x="427604" y="445210"/>
                  </a:cubicBezTo>
                  <a:lnTo>
                    <a:pt x="443549" y="445210"/>
                  </a:lnTo>
                  <a:cubicBezTo>
                    <a:pt x="475441" y="431557"/>
                    <a:pt x="495943" y="401217"/>
                    <a:pt x="495943" y="367843"/>
                  </a:cubicBezTo>
                  <a:lnTo>
                    <a:pt x="495943" y="343571"/>
                  </a:lnTo>
                  <a:close/>
                  <a:moveTo>
                    <a:pt x="344077" y="323850"/>
                  </a:moveTo>
                  <a:lnTo>
                    <a:pt x="354708" y="323850"/>
                  </a:lnTo>
                  <a:lnTo>
                    <a:pt x="364579" y="323850"/>
                  </a:lnTo>
                  <a:lnTo>
                    <a:pt x="506574" y="323850"/>
                  </a:lnTo>
                  <a:lnTo>
                    <a:pt x="516445" y="323850"/>
                  </a:lnTo>
                  <a:lnTo>
                    <a:pt x="526316" y="323850"/>
                  </a:lnTo>
                  <a:cubicBezTo>
                    <a:pt x="532391" y="323850"/>
                    <a:pt x="536947" y="328401"/>
                    <a:pt x="536947" y="333711"/>
                  </a:cubicBezTo>
                  <a:cubicBezTo>
                    <a:pt x="536947" y="339020"/>
                    <a:pt x="532391" y="343571"/>
                    <a:pt x="526316" y="343571"/>
                  </a:cubicBezTo>
                  <a:lnTo>
                    <a:pt x="516445" y="343571"/>
                  </a:lnTo>
                  <a:lnTo>
                    <a:pt x="516445" y="367843"/>
                  </a:lnTo>
                  <a:cubicBezTo>
                    <a:pt x="516445" y="403493"/>
                    <a:pt x="497462" y="436108"/>
                    <a:pt x="467848" y="455071"/>
                  </a:cubicBezTo>
                  <a:cubicBezTo>
                    <a:pt x="497462" y="474034"/>
                    <a:pt x="516445" y="506649"/>
                    <a:pt x="516445" y="542299"/>
                  </a:cubicBezTo>
                  <a:lnTo>
                    <a:pt x="516445" y="566571"/>
                  </a:lnTo>
                  <a:lnTo>
                    <a:pt x="526316" y="566571"/>
                  </a:lnTo>
                  <a:cubicBezTo>
                    <a:pt x="532391" y="566571"/>
                    <a:pt x="536947" y="571122"/>
                    <a:pt x="536947" y="576431"/>
                  </a:cubicBezTo>
                  <a:cubicBezTo>
                    <a:pt x="536947" y="581741"/>
                    <a:pt x="532391" y="586292"/>
                    <a:pt x="526316" y="586292"/>
                  </a:cubicBezTo>
                  <a:lnTo>
                    <a:pt x="516445" y="586292"/>
                  </a:lnTo>
                  <a:lnTo>
                    <a:pt x="495943" y="586292"/>
                  </a:lnTo>
                  <a:lnTo>
                    <a:pt x="354708" y="586292"/>
                  </a:lnTo>
                  <a:lnTo>
                    <a:pt x="344077" y="586292"/>
                  </a:lnTo>
                  <a:cubicBezTo>
                    <a:pt x="338762" y="586292"/>
                    <a:pt x="334206" y="581741"/>
                    <a:pt x="334206" y="576431"/>
                  </a:cubicBezTo>
                  <a:cubicBezTo>
                    <a:pt x="334206" y="571122"/>
                    <a:pt x="338762" y="566571"/>
                    <a:pt x="344077" y="566571"/>
                  </a:cubicBezTo>
                  <a:lnTo>
                    <a:pt x="354708" y="566571"/>
                  </a:lnTo>
                  <a:lnTo>
                    <a:pt x="354708" y="542299"/>
                  </a:lnTo>
                  <a:cubicBezTo>
                    <a:pt x="354708" y="506649"/>
                    <a:pt x="372932" y="474034"/>
                    <a:pt x="403305" y="455071"/>
                  </a:cubicBezTo>
                  <a:cubicBezTo>
                    <a:pt x="372932" y="436108"/>
                    <a:pt x="354708" y="403493"/>
                    <a:pt x="354708" y="367843"/>
                  </a:cubicBezTo>
                  <a:lnTo>
                    <a:pt x="354708" y="343571"/>
                  </a:lnTo>
                  <a:lnTo>
                    <a:pt x="344077" y="343571"/>
                  </a:lnTo>
                  <a:cubicBezTo>
                    <a:pt x="338762" y="343571"/>
                    <a:pt x="334206" y="339020"/>
                    <a:pt x="334206" y="333711"/>
                  </a:cubicBezTo>
                  <a:cubicBezTo>
                    <a:pt x="334206" y="328401"/>
                    <a:pt x="338762" y="323850"/>
                    <a:pt x="344077" y="323850"/>
                  </a:cubicBezTo>
                  <a:close/>
                  <a:moveTo>
                    <a:pt x="278722" y="0"/>
                  </a:moveTo>
                  <a:cubicBezTo>
                    <a:pt x="432133" y="0"/>
                    <a:pt x="556685" y="124388"/>
                    <a:pt x="556685" y="278356"/>
                  </a:cubicBezTo>
                  <a:cubicBezTo>
                    <a:pt x="556685" y="295801"/>
                    <a:pt x="546812" y="293525"/>
                    <a:pt x="546812" y="293525"/>
                  </a:cubicBezTo>
                  <a:lnTo>
                    <a:pt x="536939" y="293525"/>
                  </a:lnTo>
                  <a:cubicBezTo>
                    <a:pt x="536939" y="288216"/>
                    <a:pt x="536939" y="282907"/>
                    <a:pt x="536939" y="278356"/>
                  </a:cubicBezTo>
                  <a:cubicBezTo>
                    <a:pt x="536939" y="135765"/>
                    <a:pt x="420741" y="20479"/>
                    <a:pt x="278722" y="20479"/>
                  </a:cubicBezTo>
                  <a:cubicBezTo>
                    <a:pt x="135944" y="20479"/>
                    <a:pt x="20505" y="135765"/>
                    <a:pt x="20505" y="278356"/>
                  </a:cubicBezTo>
                  <a:cubicBezTo>
                    <a:pt x="20505" y="352686"/>
                    <a:pt x="51643" y="419431"/>
                    <a:pt x="102527" y="466455"/>
                  </a:cubicBezTo>
                  <a:cubicBezTo>
                    <a:pt x="108603" y="461146"/>
                    <a:pt x="114679" y="455837"/>
                    <a:pt x="122273" y="452803"/>
                  </a:cubicBezTo>
                  <a:lnTo>
                    <a:pt x="214928" y="412604"/>
                  </a:lnTo>
                  <a:cubicBezTo>
                    <a:pt x="215687" y="411846"/>
                    <a:pt x="217965" y="408054"/>
                    <a:pt x="220244" y="404261"/>
                  </a:cubicBezTo>
                  <a:lnTo>
                    <a:pt x="157968" y="404261"/>
                  </a:lnTo>
                  <a:cubicBezTo>
                    <a:pt x="156449" y="404261"/>
                    <a:pt x="132146" y="401986"/>
                    <a:pt x="112400" y="393643"/>
                  </a:cubicBezTo>
                  <a:cubicBezTo>
                    <a:pt x="103287" y="389850"/>
                    <a:pt x="97970" y="384541"/>
                    <a:pt x="96452" y="377715"/>
                  </a:cubicBezTo>
                  <a:cubicBezTo>
                    <a:pt x="94173" y="371647"/>
                    <a:pt x="95692" y="364821"/>
                    <a:pt x="100249" y="358753"/>
                  </a:cubicBezTo>
                  <a:cubicBezTo>
                    <a:pt x="117716" y="333724"/>
                    <a:pt x="158727" y="269255"/>
                    <a:pt x="159487" y="204027"/>
                  </a:cubicBezTo>
                  <a:cubicBezTo>
                    <a:pt x="159487" y="202510"/>
                    <a:pt x="163284" y="90257"/>
                    <a:pt x="274925" y="89499"/>
                  </a:cubicBezTo>
                  <a:cubicBezTo>
                    <a:pt x="339479" y="89499"/>
                    <a:pt x="370617" y="128180"/>
                    <a:pt x="385047" y="160036"/>
                  </a:cubicBezTo>
                  <a:cubicBezTo>
                    <a:pt x="391882" y="175205"/>
                    <a:pt x="396439" y="193408"/>
                    <a:pt x="397198" y="215404"/>
                  </a:cubicBezTo>
                  <a:cubicBezTo>
                    <a:pt x="399477" y="242708"/>
                    <a:pt x="406312" y="269255"/>
                    <a:pt x="416185" y="293525"/>
                  </a:cubicBezTo>
                  <a:lnTo>
                    <a:pt x="324290" y="293525"/>
                  </a:lnTo>
                  <a:lnTo>
                    <a:pt x="324290" y="367855"/>
                  </a:lnTo>
                  <a:cubicBezTo>
                    <a:pt x="324290" y="400469"/>
                    <a:pt x="336441" y="431566"/>
                    <a:pt x="356947" y="455078"/>
                  </a:cubicBezTo>
                  <a:cubicBezTo>
                    <a:pt x="336441" y="478591"/>
                    <a:pt x="324290" y="509688"/>
                    <a:pt x="324290" y="542302"/>
                  </a:cubicBezTo>
                  <a:lnTo>
                    <a:pt x="324290" y="552162"/>
                  </a:lnTo>
                  <a:cubicBezTo>
                    <a:pt x="309101" y="555196"/>
                    <a:pt x="293911" y="555954"/>
                    <a:pt x="278722" y="555954"/>
                  </a:cubicBezTo>
                  <a:cubicBezTo>
                    <a:pt x="277963" y="555954"/>
                    <a:pt x="277963" y="555954"/>
                    <a:pt x="277203" y="555954"/>
                  </a:cubicBezTo>
                  <a:cubicBezTo>
                    <a:pt x="276444" y="555954"/>
                    <a:pt x="275684" y="555954"/>
                    <a:pt x="274925" y="555954"/>
                  </a:cubicBezTo>
                  <a:cubicBezTo>
                    <a:pt x="268849" y="555954"/>
                    <a:pt x="263533" y="555954"/>
                    <a:pt x="257457" y="555196"/>
                  </a:cubicBezTo>
                  <a:cubicBezTo>
                    <a:pt x="253660" y="555196"/>
                    <a:pt x="249863" y="554437"/>
                    <a:pt x="245306" y="554437"/>
                  </a:cubicBezTo>
                  <a:cubicBezTo>
                    <a:pt x="242268" y="553679"/>
                    <a:pt x="238471" y="553679"/>
                    <a:pt x="234673" y="552920"/>
                  </a:cubicBezTo>
                  <a:cubicBezTo>
                    <a:pt x="183790" y="544577"/>
                    <a:pt x="135944" y="523340"/>
                    <a:pt x="96452" y="489209"/>
                  </a:cubicBezTo>
                  <a:lnTo>
                    <a:pt x="88857" y="483141"/>
                  </a:lnTo>
                  <a:lnTo>
                    <a:pt x="89616" y="482383"/>
                  </a:lnTo>
                  <a:cubicBezTo>
                    <a:pt x="34935" y="431566"/>
                    <a:pt x="0" y="358753"/>
                    <a:pt x="0" y="278356"/>
                  </a:cubicBezTo>
                  <a:cubicBezTo>
                    <a:pt x="0" y="124388"/>
                    <a:pt x="124552" y="0"/>
                    <a:pt x="278722" y="0"/>
                  </a:cubicBezTo>
                  <a:close/>
                </a:path>
              </a:pathLst>
            </a:custGeom>
            <a:solidFill>
              <a:sysClr val="window" lastClr="FFFFFF">
                <a:lumMod val="50000"/>
              </a:sysClr>
            </a:solidFill>
            <a:ln>
              <a:noFill/>
            </a:ln>
          </p:spPr>
        </p:sp>
        <p:sp>
          <p:nvSpPr>
            <p:cNvPr id="71" name="矩形 70"/>
            <p:cNvSpPr/>
            <p:nvPr/>
          </p:nvSpPr>
          <p:spPr>
            <a:xfrm>
              <a:off x="1136553" y="3046946"/>
              <a:ext cx="5268064" cy="694689"/>
            </a:xfrm>
            <a:prstGeom prst="rect">
              <a:avLst/>
            </a:prstGeom>
          </p:spPr>
          <p:txBody>
            <a:bodyPr wrap="square">
              <a:spAutoFit/>
            </a:bodyPr>
            <a:lstStyle/>
            <a:p>
              <a:pPr marL="0" marR="0" lvl="0" indent="0" algn="l" defTabSz="914400" rtl="0" eaLnBrk="1" fontAlgn="base" latinLnBrk="0" hangingPunct="1">
                <a:lnSpc>
                  <a:spcPct val="150000"/>
                </a:lnSpc>
                <a:spcBef>
                  <a:spcPct val="20000"/>
                </a:spcBef>
                <a:spcAft>
                  <a:spcPct val="0"/>
                </a:spcAft>
                <a:buClrTx/>
                <a:buSzTx/>
                <a:buFontTx/>
                <a:buNone/>
              </a:pPr>
              <a:r>
                <a:rPr lang="zh-CN" altLang="en-US" b="1" dirty="0" smtClean="0">
                  <a:ln>
                    <a:noFill/>
                  </a:ln>
                  <a:solidFill>
                    <a:schemeClr val="tx1">
                      <a:lumMod val="75000"/>
                      <a:lumOff val="25000"/>
                    </a:schemeClr>
                  </a:solidFill>
                  <a:effectLst/>
                  <a:latin typeface="微软雅黑" panose="020B0503020204020204" pitchFamily="34" charset="-122"/>
                  <a:ea typeface="微软雅黑" panose="020B0503020204020204" pitchFamily="34" charset="-122"/>
                  <a:sym typeface="+mn-ea"/>
                </a:rPr>
                <a:t>钢管的螺纹应光滑端正，无斜丝、乱丝、断丝或破丝，缺口长度不得超过螺纹的10%</a:t>
              </a:r>
            </a:p>
          </p:txBody>
        </p:sp>
      </p:grpSp>
      <p:grpSp>
        <p:nvGrpSpPr>
          <p:cNvPr id="87" name="组合 86"/>
          <p:cNvGrpSpPr/>
          <p:nvPr/>
        </p:nvGrpSpPr>
        <p:grpSpPr>
          <a:xfrm>
            <a:off x="990660" y="5413035"/>
            <a:ext cx="7891779" cy="922020"/>
            <a:chOff x="725416" y="4066607"/>
            <a:chExt cx="5946005" cy="694689"/>
          </a:xfrm>
        </p:grpSpPr>
        <p:sp>
          <p:nvSpPr>
            <p:cNvPr id="66" name="world-browser-settings-symbol_36583"/>
            <p:cNvSpPr>
              <a:spLocks noChangeAspect="1"/>
            </p:cNvSpPr>
            <p:nvPr/>
          </p:nvSpPr>
          <p:spPr bwMode="auto">
            <a:xfrm>
              <a:off x="725416" y="4080631"/>
              <a:ext cx="290584" cy="290166"/>
            </a:xfrm>
            <a:custGeom>
              <a:avLst/>
              <a:gdLst>
                <a:gd name="connsiteX0" fmla="*/ 426017 w 601392"/>
                <a:gd name="connsiteY0" fmla="*/ 397012 h 600528"/>
                <a:gd name="connsiteX1" fmla="*/ 447027 w 601392"/>
                <a:gd name="connsiteY1" fmla="*/ 402377 h 600528"/>
                <a:gd name="connsiteX2" fmla="*/ 417398 w 601392"/>
                <a:gd name="connsiteY2" fmla="*/ 427591 h 600528"/>
                <a:gd name="connsiteX3" fmla="*/ 426017 w 601392"/>
                <a:gd name="connsiteY3" fmla="*/ 397012 h 600528"/>
                <a:gd name="connsiteX4" fmla="*/ 336741 w 601392"/>
                <a:gd name="connsiteY4" fmla="*/ 397012 h 600528"/>
                <a:gd name="connsiteX5" fmla="*/ 345355 w 601392"/>
                <a:gd name="connsiteY5" fmla="*/ 427591 h 600528"/>
                <a:gd name="connsiteX6" fmla="*/ 315208 w 601392"/>
                <a:gd name="connsiteY6" fmla="*/ 402913 h 600528"/>
                <a:gd name="connsiteX7" fmla="*/ 336741 w 601392"/>
                <a:gd name="connsiteY7" fmla="*/ 397012 h 600528"/>
                <a:gd name="connsiteX8" fmla="*/ 387337 w 601392"/>
                <a:gd name="connsiteY8" fmla="*/ 392174 h 600528"/>
                <a:gd name="connsiteX9" fmla="*/ 414202 w 601392"/>
                <a:gd name="connsiteY9" fmla="*/ 394856 h 600528"/>
                <a:gd name="connsiteX10" fmla="*/ 401307 w 601392"/>
                <a:gd name="connsiteY10" fmla="*/ 433478 h 600528"/>
                <a:gd name="connsiteX11" fmla="*/ 387337 w 601392"/>
                <a:gd name="connsiteY11" fmla="*/ 435624 h 600528"/>
                <a:gd name="connsiteX12" fmla="*/ 375503 w 601392"/>
                <a:gd name="connsiteY12" fmla="*/ 392174 h 600528"/>
                <a:gd name="connsiteX13" fmla="*/ 375503 w 601392"/>
                <a:gd name="connsiteY13" fmla="*/ 435624 h 600528"/>
                <a:gd name="connsiteX14" fmla="*/ 361488 w 601392"/>
                <a:gd name="connsiteY14" fmla="*/ 433478 h 600528"/>
                <a:gd name="connsiteX15" fmla="*/ 348552 w 601392"/>
                <a:gd name="connsiteY15" fmla="*/ 394856 h 600528"/>
                <a:gd name="connsiteX16" fmla="*/ 375503 w 601392"/>
                <a:gd name="connsiteY16" fmla="*/ 392174 h 600528"/>
                <a:gd name="connsiteX17" fmla="*/ 429826 w 601392"/>
                <a:gd name="connsiteY17" fmla="*/ 360472 h 600528"/>
                <a:gd name="connsiteX18" fmla="*/ 462576 w 601392"/>
                <a:gd name="connsiteY18" fmla="*/ 360472 h 600528"/>
                <a:gd name="connsiteX19" fmla="*/ 453449 w 601392"/>
                <a:gd name="connsiteY19" fmla="*/ 392174 h 600528"/>
                <a:gd name="connsiteX20" fmla="*/ 427678 w 601392"/>
                <a:gd name="connsiteY20" fmla="*/ 384651 h 600528"/>
                <a:gd name="connsiteX21" fmla="*/ 429826 w 601392"/>
                <a:gd name="connsiteY21" fmla="*/ 360472 h 600528"/>
                <a:gd name="connsiteX22" fmla="*/ 387337 w 601392"/>
                <a:gd name="connsiteY22" fmla="*/ 360472 h 600528"/>
                <a:gd name="connsiteX23" fmla="*/ 417398 w 601392"/>
                <a:gd name="connsiteY23" fmla="*/ 360472 h 600528"/>
                <a:gd name="connsiteX24" fmla="*/ 415787 w 601392"/>
                <a:gd name="connsiteY24" fmla="*/ 382499 h 600528"/>
                <a:gd name="connsiteX25" fmla="*/ 387337 w 601392"/>
                <a:gd name="connsiteY25" fmla="*/ 380350 h 600528"/>
                <a:gd name="connsiteX26" fmla="*/ 345356 w 601392"/>
                <a:gd name="connsiteY26" fmla="*/ 360472 h 600528"/>
                <a:gd name="connsiteX27" fmla="*/ 375503 w 601392"/>
                <a:gd name="connsiteY27" fmla="*/ 360472 h 600528"/>
                <a:gd name="connsiteX28" fmla="*/ 375503 w 601392"/>
                <a:gd name="connsiteY28" fmla="*/ 380350 h 600528"/>
                <a:gd name="connsiteX29" fmla="*/ 346971 w 601392"/>
                <a:gd name="connsiteY29" fmla="*/ 382499 h 600528"/>
                <a:gd name="connsiteX30" fmla="*/ 345356 w 601392"/>
                <a:gd name="connsiteY30" fmla="*/ 360472 h 600528"/>
                <a:gd name="connsiteX31" fmla="*/ 299659 w 601392"/>
                <a:gd name="connsiteY31" fmla="*/ 360472 h 600528"/>
                <a:gd name="connsiteX32" fmla="*/ 332946 w 601392"/>
                <a:gd name="connsiteY32" fmla="*/ 360472 h 600528"/>
                <a:gd name="connsiteX33" fmla="*/ 334557 w 601392"/>
                <a:gd name="connsiteY33" fmla="*/ 384651 h 600528"/>
                <a:gd name="connsiteX34" fmla="*/ 308786 w 601392"/>
                <a:gd name="connsiteY34" fmla="*/ 392174 h 600528"/>
                <a:gd name="connsiteX35" fmla="*/ 299659 w 601392"/>
                <a:gd name="connsiteY35" fmla="*/ 360472 h 600528"/>
                <a:gd name="connsiteX36" fmla="*/ 415787 w 601392"/>
                <a:gd name="connsiteY36" fmla="*/ 324969 h 600528"/>
                <a:gd name="connsiteX37" fmla="*/ 417398 w 601392"/>
                <a:gd name="connsiteY37" fmla="*/ 348119 h 600528"/>
                <a:gd name="connsiteX38" fmla="*/ 387337 w 601392"/>
                <a:gd name="connsiteY38" fmla="*/ 348119 h 600528"/>
                <a:gd name="connsiteX39" fmla="*/ 387337 w 601392"/>
                <a:gd name="connsiteY39" fmla="*/ 327122 h 600528"/>
                <a:gd name="connsiteX40" fmla="*/ 415787 w 601392"/>
                <a:gd name="connsiteY40" fmla="*/ 324969 h 600528"/>
                <a:gd name="connsiteX41" fmla="*/ 346989 w 601392"/>
                <a:gd name="connsiteY41" fmla="*/ 324969 h 600528"/>
                <a:gd name="connsiteX42" fmla="*/ 375503 w 601392"/>
                <a:gd name="connsiteY42" fmla="*/ 327122 h 600528"/>
                <a:gd name="connsiteX43" fmla="*/ 375503 w 601392"/>
                <a:gd name="connsiteY43" fmla="*/ 348119 h 600528"/>
                <a:gd name="connsiteX44" fmla="*/ 344837 w 601392"/>
                <a:gd name="connsiteY44" fmla="*/ 348119 h 600528"/>
                <a:gd name="connsiteX45" fmla="*/ 346989 w 601392"/>
                <a:gd name="connsiteY45" fmla="*/ 324969 h 600528"/>
                <a:gd name="connsiteX46" fmla="*/ 453449 w 601392"/>
                <a:gd name="connsiteY46" fmla="*/ 315294 h 600528"/>
                <a:gd name="connsiteX47" fmla="*/ 462576 w 601392"/>
                <a:gd name="connsiteY47" fmla="*/ 348119 h 600528"/>
                <a:gd name="connsiteX48" fmla="*/ 429826 w 601392"/>
                <a:gd name="connsiteY48" fmla="*/ 348119 h 600528"/>
                <a:gd name="connsiteX49" fmla="*/ 427678 w 601392"/>
                <a:gd name="connsiteY49" fmla="*/ 322828 h 600528"/>
                <a:gd name="connsiteX50" fmla="*/ 453449 w 601392"/>
                <a:gd name="connsiteY50" fmla="*/ 315294 h 600528"/>
                <a:gd name="connsiteX51" fmla="*/ 309323 w 601392"/>
                <a:gd name="connsiteY51" fmla="*/ 315294 h 600528"/>
                <a:gd name="connsiteX52" fmla="*/ 334557 w 601392"/>
                <a:gd name="connsiteY52" fmla="*/ 322828 h 600528"/>
                <a:gd name="connsiteX53" fmla="*/ 332946 w 601392"/>
                <a:gd name="connsiteY53" fmla="*/ 348119 h 600528"/>
                <a:gd name="connsiteX54" fmla="*/ 299659 w 601392"/>
                <a:gd name="connsiteY54" fmla="*/ 348119 h 600528"/>
                <a:gd name="connsiteX55" fmla="*/ 309323 w 601392"/>
                <a:gd name="connsiteY55" fmla="*/ 315294 h 600528"/>
                <a:gd name="connsiteX56" fmla="*/ 418003 w 601392"/>
                <a:gd name="connsiteY56" fmla="*/ 281519 h 600528"/>
                <a:gd name="connsiteX57" fmla="*/ 446509 w 601392"/>
                <a:gd name="connsiteY57" fmla="*/ 305098 h 600528"/>
                <a:gd name="connsiteX58" fmla="*/ 426071 w 601392"/>
                <a:gd name="connsiteY58" fmla="*/ 310457 h 600528"/>
                <a:gd name="connsiteX59" fmla="*/ 418003 w 601392"/>
                <a:gd name="connsiteY59" fmla="*/ 281519 h 600528"/>
                <a:gd name="connsiteX60" fmla="*/ 344837 w 601392"/>
                <a:gd name="connsiteY60" fmla="*/ 280914 h 600528"/>
                <a:gd name="connsiteX61" fmla="*/ 336750 w 601392"/>
                <a:gd name="connsiteY61" fmla="*/ 310457 h 600528"/>
                <a:gd name="connsiteX62" fmla="*/ 315726 w 601392"/>
                <a:gd name="connsiteY62" fmla="*/ 305086 h 600528"/>
                <a:gd name="connsiteX63" fmla="*/ 344837 w 601392"/>
                <a:gd name="connsiteY63" fmla="*/ 280914 h 600528"/>
                <a:gd name="connsiteX64" fmla="*/ 387337 w 601392"/>
                <a:gd name="connsiteY64" fmla="*/ 272881 h 600528"/>
                <a:gd name="connsiteX65" fmla="*/ 401844 w 601392"/>
                <a:gd name="connsiteY65" fmla="*/ 275029 h 600528"/>
                <a:gd name="connsiteX66" fmla="*/ 414202 w 601392"/>
                <a:gd name="connsiteY66" fmla="*/ 312628 h 600528"/>
                <a:gd name="connsiteX67" fmla="*/ 387337 w 601392"/>
                <a:gd name="connsiteY67" fmla="*/ 314776 h 600528"/>
                <a:gd name="connsiteX68" fmla="*/ 375503 w 601392"/>
                <a:gd name="connsiteY68" fmla="*/ 272881 h 600528"/>
                <a:gd name="connsiteX69" fmla="*/ 375503 w 601392"/>
                <a:gd name="connsiteY69" fmla="*/ 314776 h 600528"/>
                <a:gd name="connsiteX70" fmla="*/ 348552 w 601392"/>
                <a:gd name="connsiteY70" fmla="*/ 312628 h 600528"/>
                <a:gd name="connsiteX71" fmla="*/ 360949 w 601392"/>
                <a:gd name="connsiteY71" fmla="*/ 275029 h 600528"/>
                <a:gd name="connsiteX72" fmla="*/ 375503 w 601392"/>
                <a:gd name="connsiteY72" fmla="*/ 272881 h 600528"/>
                <a:gd name="connsiteX73" fmla="*/ 381387 w 601392"/>
                <a:gd name="connsiteY73" fmla="*/ 258371 h 600528"/>
                <a:gd name="connsiteX74" fmla="*/ 356647 w 601392"/>
                <a:gd name="connsiteY74" fmla="*/ 261594 h 600528"/>
                <a:gd name="connsiteX75" fmla="*/ 300175 w 601392"/>
                <a:gd name="connsiteY75" fmla="*/ 304029 h 600528"/>
                <a:gd name="connsiteX76" fmla="*/ 285654 w 601392"/>
                <a:gd name="connsiteY76" fmla="*/ 353447 h 600528"/>
                <a:gd name="connsiteX77" fmla="*/ 300175 w 601392"/>
                <a:gd name="connsiteY77" fmla="*/ 403402 h 600528"/>
                <a:gd name="connsiteX78" fmla="*/ 356647 w 601392"/>
                <a:gd name="connsiteY78" fmla="*/ 445837 h 600528"/>
                <a:gd name="connsiteX79" fmla="*/ 357185 w 601392"/>
                <a:gd name="connsiteY79" fmla="*/ 445837 h 600528"/>
                <a:gd name="connsiteX80" fmla="*/ 381387 w 601392"/>
                <a:gd name="connsiteY80" fmla="*/ 449060 h 600528"/>
                <a:gd name="connsiteX81" fmla="*/ 405589 w 601392"/>
                <a:gd name="connsiteY81" fmla="*/ 445837 h 600528"/>
                <a:gd name="connsiteX82" fmla="*/ 462599 w 601392"/>
                <a:gd name="connsiteY82" fmla="*/ 403402 h 600528"/>
                <a:gd name="connsiteX83" fmla="*/ 476582 w 601392"/>
                <a:gd name="connsiteY83" fmla="*/ 353447 h 600528"/>
                <a:gd name="connsiteX84" fmla="*/ 462599 w 601392"/>
                <a:gd name="connsiteY84" fmla="*/ 304029 h 600528"/>
                <a:gd name="connsiteX85" fmla="*/ 405589 w 601392"/>
                <a:gd name="connsiteY85" fmla="*/ 261594 h 600528"/>
                <a:gd name="connsiteX86" fmla="*/ 381387 w 601392"/>
                <a:gd name="connsiteY86" fmla="*/ 258371 h 600528"/>
                <a:gd name="connsiteX87" fmla="*/ 370092 w 601392"/>
                <a:gd name="connsiteY87" fmla="*/ 216473 h 600528"/>
                <a:gd name="connsiteX88" fmla="*/ 392681 w 601392"/>
                <a:gd name="connsiteY88" fmla="*/ 216473 h 600528"/>
                <a:gd name="connsiteX89" fmla="*/ 399135 w 601392"/>
                <a:gd name="connsiteY89" fmla="*/ 222919 h 600528"/>
                <a:gd name="connsiteX90" fmla="*/ 399135 w 601392"/>
                <a:gd name="connsiteY90" fmla="*/ 236348 h 600528"/>
                <a:gd name="connsiteX91" fmla="*/ 403975 w 601392"/>
                <a:gd name="connsiteY91" fmla="*/ 242256 h 600528"/>
                <a:gd name="connsiteX92" fmla="*/ 431405 w 601392"/>
                <a:gd name="connsiteY92" fmla="*/ 251925 h 600528"/>
                <a:gd name="connsiteX93" fmla="*/ 444313 w 601392"/>
                <a:gd name="connsiteY93" fmla="*/ 258908 h 600528"/>
                <a:gd name="connsiteX94" fmla="*/ 451842 w 601392"/>
                <a:gd name="connsiteY94" fmla="*/ 258371 h 600528"/>
                <a:gd name="connsiteX95" fmla="*/ 461523 w 601392"/>
                <a:gd name="connsiteY95" fmla="*/ 248702 h 600528"/>
                <a:gd name="connsiteX96" fmla="*/ 467977 w 601392"/>
                <a:gd name="connsiteY96" fmla="*/ 247091 h 600528"/>
                <a:gd name="connsiteX97" fmla="*/ 470666 w 601392"/>
                <a:gd name="connsiteY97" fmla="*/ 248702 h 600528"/>
                <a:gd name="connsiteX98" fmla="*/ 486801 w 601392"/>
                <a:gd name="connsiteY98" fmla="*/ 264817 h 600528"/>
                <a:gd name="connsiteX99" fmla="*/ 488952 w 601392"/>
                <a:gd name="connsiteY99" fmla="*/ 269114 h 600528"/>
                <a:gd name="connsiteX100" fmla="*/ 486801 w 601392"/>
                <a:gd name="connsiteY100" fmla="*/ 273948 h 600528"/>
                <a:gd name="connsiteX101" fmla="*/ 477120 w 601392"/>
                <a:gd name="connsiteY101" fmla="*/ 283617 h 600528"/>
                <a:gd name="connsiteX102" fmla="*/ 476582 w 601392"/>
                <a:gd name="connsiteY102" fmla="*/ 291137 h 600528"/>
                <a:gd name="connsiteX103" fmla="*/ 493255 w 601392"/>
                <a:gd name="connsiteY103" fmla="*/ 331424 h 600528"/>
                <a:gd name="connsiteX104" fmla="*/ 499171 w 601392"/>
                <a:gd name="connsiteY104" fmla="*/ 336258 h 600528"/>
                <a:gd name="connsiteX105" fmla="*/ 512616 w 601392"/>
                <a:gd name="connsiteY105" fmla="*/ 336258 h 600528"/>
                <a:gd name="connsiteX106" fmla="*/ 517457 w 601392"/>
                <a:gd name="connsiteY106" fmla="*/ 338407 h 600528"/>
                <a:gd name="connsiteX107" fmla="*/ 519070 w 601392"/>
                <a:gd name="connsiteY107" fmla="*/ 342704 h 600528"/>
                <a:gd name="connsiteX108" fmla="*/ 519070 w 601392"/>
                <a:gd name="connsiteY108" fmla="*/ 365264 h 600528"/>
                <a:gd name="connsiteX109" fmla="*/ 517457 w 601392"/>
                <a:gd name="connsiteY109" fmla="*/ 370098 h 600528"/>
                <a:gd name="connsiteX110" fmla="*/ 512616 w 601392"/>
                <a:gd name="connsiteY110" fmla="*/ 371710 h 600528"/>
                <a:gd name="connsiteX111" fmla="*/ 499171 w 601392"/>
                <a:gd name="connsiteY111" fmla="*/ 371710 h 600528"/>
                <a:gd name="connsiteX112" fmla="*/ 493255 w 601392"/>
                <a:gd name="connsiteY112" fmla="*/ 377081 h 600528"/>
                <a:gd name="connsiteX113" fmla="*/ 476582 w 601392"/>
                <a:gd name="connsiteY113" fmla="*/ 417368 h 600528"/>
                <a:gd name="connsiteX114" fmla="*/ 477120 w 601392"/>
                <a:gd name="connsiteY114" fmla="*/ 424888 h 600528"/>
                <a:gd name="connsiteX115" fmla="*/ 486801 w 601392"/>
                <a:gd name="connsiteY115" fmla="*/ 434557 h 600528"/>
                <a:gd name="connsiteX116" fmla="*/ 488952 w 601392"/>
                <a:gd name="connsiteY116" fmla="*/ 439391 h 600528"/>
                <a:gd name="connsiteX117" fmla="*/ 486801 w 601392"/>
                <a:gd name="connsiteY117" fmla="*/ 443688 h 600528"/>
                <a:gd name="connsiteX118" fmla="*/ 470666 w 601392"/>
                <a:gd name="connsiteY118" fmla="*/ 459803 h 600528"/>
                <a:gd name="connsiteX119" fmla="*/ 461523 w 601392"/>
                <a:gd name="connsiteY119" fmla="*/ 459803 h 600528"/>
                <a:gd name="connsiteX120" fmla="*/ 451842 w 601392"/>
                <a:gd name="connsiteY120" fmla="*/ 450134 h 600528"/>
                <a:gd name="connsiteX121" fmla="*/ 444313 w 601392"/>
                <a:gd name="connsiteY121" fmla="*/ 449060 h 600528"/>
                <a:gd name="connsiteX122" fmla="*/ 403975 w 601392"/>
                <a:gd name="connsiteY122" fmla="*/ 466249 h 600528"/>
                <a:gd name="connsiteX123" fmla="*/ 399135 w 601392"/>
                <a:gd name="connsiteY123" fmla="*/ 472157 h 600528"/>
                <a:gd name="connsiteX124" fmla="*/ 399135 w 601392"/>
                <a:gd name="connsiteY124" fmla="*/ 485586 h 600528"/>
                <a:gd name="connsiteX125" fmla="*/ 392681 w 601392"/>
                <a:gd name="connsiteY125" fmla="*/ 492032 h 600528"/>
                <a:gd name="connsiteX126" fmla="*/ 370092 w 601392"/>
                <a:gd name="connsiteY126" fmla="*/ 492032 h 600528"/>
                <a:gd name="connsiteX127" fmla="*/ 363639 w 601392"/>
                <a:gd name="connsiteY127" fmla="*/ 485586 h 600528"/>
                <a:gd name="connsiteX128" fmla="*/ 363639 w 601392"/>
                <a:gd name="connsiteY128" fmla="*/ 472157 h 600528"/>
                <a:gd name="connsiteX129" fmla="*/ 358798 w 601392"/>
                <a:gd name="connsiteY129" fmla="*/ 466249 h 600528"/>
                <a:gd name="connsiteX130" fmla="*/ 317923 w 601392"/>
                <a:gd name="connsiteY130" fmla="*/ 449060 h 600528"/>
                <a:gd name="connsiteX131" fmla="*/ 314697 w 601392"/>
                <a:gd name="connsiteY131" fmla="*/ 448523 h 600528"/>
                <a:gd name="connsiteX132" fmla="*/ 310394 w 601392"/>
                <a:gd name="connsiteY132" fmla="*/ 450134 h 600528"/>
                <a:gd name="connsiteX133" fmla="*/ 300713 w 601392"/>
                <a:gd name="connsiteY133" fmla="*/ 459803 h 600528"/>
                <a:gd name="connsiteX134" fmla="*/ 291570 w 601392"/>
                <a:gd name="connsiteY134" fmla="*/ 459803 h 600528"/>
                <a:gd name="connsiteX135" fmla="*/ 275435 w 601392"/>
                <a:gd name="connsiteY135" fmla="*/ 443688 h 600528"/>
                <a:gd name="connsiteX136" fmla="*/ 273822 w 601392"/>
                <a:gd name="connsiteY136" fmla="*/ 439391 h 600528"/>
                <a:gd name="connsiteX137" fmla="*/ 275435 w 601392"/>
                <a:gd name="connsiteY137" fmla="*/ 434557 h 600528"/>
                <a:gd name="connsiteX138" fmla="*/ 285116 w 601392"/>
                <a:gd name="connsiteY138" fmla="*/ 424888 h 600528"/>
                <a:gd name="connsiteX139" fmla="*/ 286192 w 601392"/>
                <a:gd name="connsiteY139" fmla="*/ 417368 h 600528"/>
                <a:gd name="connsiteX140" fmla="*/ 272746 w 601392"/>
                <a:gd name="connsiteY140" fmla="*/ 389436 h 600528"/>
                <a:gd name="connsiteX141" fmla="*/ 268981 w 601392"/>
                <a:gd name="connsiteY141" fmla="*/ 376544 h 600528"/>
                <a:gd name="connsiteX142" fmla="*/ 263065 w 601392"/>
                <a:gd name="connsiteY142" fmla="*/ 371710 h 600528"/>
                <a:gd name="connsiteX143" fmla="*/ 249620 w 601392"/>
                <a:gd name="connsiteY143" fmla="*/ 371710 h 600528"/>
                <a:gd name="connsiteX144" fmla="*/ 244779 w 601392"/>
                <a:gd name="connsiteY144" fmla="*/ 370098 h 600528"/>
                <a:gd name="connsiteX145" fmla="*/ 243166 w 601392"/>
                <a:gd name="connsiteY145" fmla="*/ 365264 h 600528"/>
                <a:gd name="connsiteX146" fmla="*/ 243166 w 601392"/>
                <a:gd name="connsiteY146" fmla="*/ 356133 h 600528"/>
                <a:gd name="connsiteX147" fmla="*/ 243166 w 601392"/>
                <a:gd name="connsiteY147" fmla="*/ 342704 h 600528"/>
                <a:gd name="connsiteX148" fmla="*/ 244779 w 601392"/>
                <a:gd name="connsiteY148" fmla="*/ 338407 h 600528"/>
                <a:gd name="connsiteX149" fmla="*/ 249620 w 601392"/>
                <a:gd name="connsiteY149" fmla="*/ 336258 h 600528"/>
                <a:gd name="connsiteX150" fmla="*/ 263065 w 601392"/>
                <a:gd name="connsiteY150" fmla="*/ 336258 h 600528"/>
                <a:gd name="connsiteX151" fmla="*/ 268981 w 601392"/>
                <a:gd name="connsiteY151" fmla="*/ 331424 h 600528"/>
                <a:gd name="connsiteX152" fmla="*/ 286192 w 601392"/>
                <a:gd name="connsiteY152" fmla="*/ 291137 h 600528"/>
                <a:gd name="connsiteX153" fmla="*/ 285116 w 601392"/>
                <a:gd name="connsiteY153" fmla="*/ 283617 h 600528"/>
                <a:gd name="connsiteX154" fmla="*/ 275435 w 601392"/>
                <a:gd name="connsiteY154" fmla="*/ 273948 h 600528"/>
                <a:gd name="connsiteX155" fmla="*/ 273822 w 601392"/>
                <a:gd name="connsiteY155" fmla="*/ 269114 h 600528"/>
                <a:gd name="connsiteX156" fmla="*/ 275435 w 601392"/>
                <a:gd name="connsiteY156" fmla="*/ 264817 h 600528"/>
                <a:gd name="connsiteX157" fmla="*/ 291570 w 601392"/>
                <a:gd name="connsiteY157" fmla="*/ 248702 h 600528"/>
                <a:gd name="connsiteX158" fmla="*/ 300713 w 601392"/>
                <a:gd name="connsiteY158" fmla="*/ 248702 h 600528"/>
                <a:gd name="connsiteX159" fmla="*/ 310394 w 601392"/>
                <a:gd name="connsiteY159" fmla="*/ 258371 h 600528"/>
                <a:gd name="connsiteX160" fmla="*/ 317923 w 601392"/>
                <a:gd name="connsiteY160" fmla="*/ 258908 h 600528"/>
                <a:gd name="connsiteX161" fmla="*/ 358798 w 601392"/>
                <a:gd name="connsiteY161" fmla="*/ 242256 h 600528"/>
                <a:gd name="connsiteX162" fmla="*/ 363639 w 601392"/>
                <a:gd name="connsiteY162" fmla="*/ 236348 h 600528"/>
                <a:gd name="connsiteX163" fmla="*/ 363639 w 601392"/>
                <a:gd name="connsiteY163" fmla="*/ 222919 h 600528"/>
                <a:gd name="connsiteX164" fmla="*/ 370092 w 601392"/>
                <a:gd name="connsiteY164" fmla="*/ 216473 h 600528"/>
                <a:gd name="connsiteX165" fmla="*/ 157623 w 601392"/>
                <a:gd name="connsiteY165" fmla="*/ 190127 h 600528"/>
                <a:gd name="connsiteX166" fmla="*/ 425476 w 601392"/>
                <a:gd name="connsiteY166" fmla="*/ 190127 h 600528"/>
                <a:gd name="connsiteX167" fmla="*/ 431392 w 601392"/>
                <a:gd name="connsiteY167" fmla="*/ 196037 h 600528"/>
                <a:gd name="connsiteX168" fmla="*/ 431392 w 601392"/>
                <a:gd name="connsiteY168" fmla="*/ 238484 h 600528"/>
                <a:gd name="connsiteX169" fmla="*/ 410953 w 601392"/>
                <a:gd name="connsiteY169" fmla="*/ 231499 h 600528"/>
                <a:gd name="connsiteX170" fmla="*/ 410953 w 601392"/>
                <a:gd name="connsiteY170" fmla="*/ 222902 h 600528"/>
                <a:gd name="connsiteX171" fmla="*/ 392666 w 601392"/>
                <a:gd name="connsiteY171" fmla="*/ 204097 h 600528"/>
                <a:gd name="connsiteX172" fmla="*/ 370076 w 601392"/>
                <a:gd name="connsiteY172" fmla="*/ 204097 h 600528"/>
                <a:gd name="connsiteX173" fmla="*/ 351251 w 601392"/>
                <a:gd name="connsiteY173" fmla="*/ 222902 h 600528"/>
                <a:gd name="connsiteX174" fmla="*/ 351251 w 601392"/>
                <a:gd name="connsiteY174" fmla="*/ 231499 h 600528"/>
                <a:gd name="connsiteX175" fmla="*/ 315215 w 601392"/>
                <a:gd name="connsiteY175" fmla="*/ 246544 h 600528"/>
                <a:gd name="connsiteX176" fmla="*/ 309299 w 601392"/>
                <a:gd name="connsiteY176" fmla="*/ 240096 h 600528"/>
                <a:gd name="connsiteX177" fmla="*/ 282944 w 601392"/>
                <a:gd name="connsiteY177" fmla="*/ 240096 h 600528"/>
                <a:gd name="connsiteX178" fmla="*/ 266808 w 601392"/>
                <a:gd name="connsiteY178" fmla="*/ 256215 h 600528"/>
                <a:gd name="connsiteX179" fmla="*/ 261429 w 601392"/>
                <a:gd name="connsiteY179" fmla="*/ 269110 h 600528"/>
                <a:gd name="connsiteX180" fmla="*/ 266808 w 601392"/>
                <a:gd name="connsiteY180" fmla="*/ 282543 h 600528"/>
                <a:gd name="connsiteX181" fmla="*/ 273262 w 601392"/>
                <a:gd name="connsiteY181" fmla="*/ 288453 h 600528"/>
                <a:gd name="connsiteX182" fmla="*/ 258202 w 601392"/>
                <a:gd name="connsiteY182" fmla="*/ 324452 h 600528"/>
                <a:gd name="connsiteX183" fmla="*/ 249597 w 601392"/>
                <a:gd name="connsiteY183" fmla="*/ 324452 h 600528"/>
                <a:gd name="connsiteX184" fmla="*/ 236150 w 601392"/>
                <a:gd name="connsiteY184" fmla="*/ 329825 h 600528"/>
                <a:gd name="connsiteX185" fmla="*/ 230772 w 601392"/>
                <a:gd name="connsiteY185" fmla="*/ 342720 h 600528"/>
                <a:gd name="connsiteX186" fmla="*/ 230772 w 601392"/>
                <a:gd name="connsiteY186" fmla="*/ 356153 h 600528"/>
                <a:gd name="connsiteX187" fmla="*/ 157623 w 601392"/>
                <a:gd name="connsiteY187" fmla="*/ 356153 h 600528"/>
                <a:gd name="connsiteX188" fmla="*/ 151169 w 601392"/>
                <a:gd name="connsiteY188" fmla="*/ 350243 h 600528"/>
                <a:gd name="connsiteX189" fmla="*/ 151169 w 601392"/>
                <a:gd name="connsiteY189" fmla="*/ 196037 h 600528"/>
                <a:gd name="connsiteX190" fmla="*/ 157623 w 601392"/>
                <a:gd name="connsiteY190" fmla="*/ 190127 h 600528"/>
                <a:gd name="connsiteX191" fmla="*/ 133403 w 601392"/>
                <a:gd name="connsiteY191" fmla="*/ 116023 h 600528"/>
                <a:gd name="connsiteX192" fmla="*/ 115114 w 601392"/>
                <a:gd name="connsiteY192" fmla="*/ 133749 h 600528"/>
                <a:gd name="connsiteX193" fmla="*/ 115114 w 601392"/>
                <a:gd name="connsiteY193" fmla="*/ 371167 h 600528"/>
                <a:gd name="connsiteX194" fmla="*/ 133403 w 601392"/>
                <a:gd name="connsiteY194" fmla="*/ 389430 h 600528"/>
                <a:gd name="connsiteX195" fmla="*/ 259814 w 601392"/>
                <a:gd name="connsiteY195" fmla="*/ 389430 h 600528"/>
                <a:gd name="connsiteX196" fmla="*/ 273262 w 601392"/>
                <a:gd name="connsiteY196" fmla="*/ 420047 h 600528"/>
                <a:gd name="connsiteX197" fmla="*/ 266807 w 601392"/>
                <a:gd name="connsiteY197" fmla="*/ 425956 h 600528"/>
                <a:gd name="connsiteX198" fmla="*/ 261428 w 601392"/>
                <a:gd name="connsiteY198" fmla="*/ 439385 h 600528"/>
                <a:gd name="connsiteX199" fmla="*/ 266807 w 601392"/>
                <a:gd name="connsiteY199" fmla="*/ 452276 h 600528"/>
                <a:gd name="connsiteX200" fmla="*/ 282945 w 601392"/>
                <a:gd name="connsiteY200" fmla="*/ 468390 h 600528"/>
                <a:gd name="connsiteX201" fmla="*/ 309303 w 601392"/>
                <a:gd name="connsiteY201" fmla="*/ 468390 h 600528"/>
                <a:gd name="connsiteX202" fmla="*/ 315220 w 601392"/>
                <a:gd name="connsiteY202" fmla="*/ 461945 h 600528"/>
                <a:gd name="connsiteX203" fmla="*/ 351260 w 601392"/>
                <a:gd name="connsiteY203" fmla="*/ 476985 h 600528"/>
                <a:gd name="connsiteX204" fmla="*/ 351260 w 601392"/>
                <a:gd name="connsiteY204" fmla="*/ 485579 h 600528"/>
                <a:gd name="connsiteX205" fmla="*/ 370087 w 601392"/>
                <a:gd name="connsiteY205" fmla="*/ 504379 h 600528"/>
                <a:gd name="connsiteX206" fmla="*/ 392680 w 601392"/>
                <a:gd name="connsiteY206" fmla="*/ 504379 h 600528"/>
                <a:gd name="connsiteX207" fmla="*/ 410969 w 601392"/>
                <a:gd name="connsiteY207" fmla="*/ 485579 h 600528"/>
                <a:gd name="connsiteX208" fmla="*/ 410969 w 601392"/>
                <a:gd name="connsiteY208" fmla="*/ 476985 h 600528"/>
                <a:gd name="connsiteX209" fmla="*/ 447010 w 601392"/>
                <a:gd name="connsiteY209" fmla="*/ 461945 h 600528"/>
                <a:gd name="connsiteX210" fmla="*/ 452927 w 601392"/>
                <a:gd name="connsiteY210" fmla="*/ 468390 h 600528"/>
                <a:gd name="connsiteX211" fmla="*/ 479285 w 601392"/>
                <a:gd name="connsiteY211" fmla="*/ 468390 h 600528"/>
                <a:gd name="connsiteX212" fmla="*/ 495422 w 601392"/>
                <a:gd name="connsiteY212" fmla="*/ 452276 h 600528"/>
                <a:gd name="connsiteX213" fmla="*/ 500802 w 601392"/>
                <a:gd name="connsiteY213" fmla="*/ 439385 h 600528"/>
                <a:gd name="connsiteX214" fmla="*/ 495422 w 601392"/>
                <a:gd name="connsiteY214" fmla="*/ 425956 h 600528"/>
                <a:gd name="connsiteX215" fmla="*/ 488967 w 601392"/>
                <a:gd name="connsiteY215" fmla="*/ 420047 h 600528"/>
                <a:gd name="connsiteX216" fmla="*/ 504029 w 601392"/>
                <a:gd name="connsiteY216" fmla="*/ 384059 h 600528"/>
                <a:gd name="connsiteX217" fmla="*/ 512636 w 601392"/>
                <a:gd name="connsiteY217" fmla="*/ 384059 h 600528"/>
                <a:gd name="connsiteX218" fmla="*/ 526084 w 601392"/>
                <a:gd name="connsiteY218" fmla="*/ 378687 h 600528"/>
                <a:gd name="connsiteX219" fmla="*/ 531463 w 601392"/>
                <a:gd name="connsiteY219" fmla="*/ 365259 h 600528"/>
                <a:gd name="connsiteX220" fmla="*/ 531463 w 601392"/>
                <a:gd name="connsiteY220" fmla="*/ 342698 h 600528"/>
                <a:gd name="connsiteX221" fmla="*/ 526084 w 601392"/>
                <a:gd name="connsiteY221" fmla="*/ 329807 h 600528"/>
                <a:gd name="connsiteX222" fmla="*/ 512636 w 601392"/>
                <a:gd name="connsiteY222" fmla="*/ 324436 h 600528"/>
                <a:gd name="connsiteX223" fmla="*/ 504029 w 601392"/>
                <a:gd name="connsiteY223" fmla="*/ 324436 h 600528"/>
                <a:gd name="connsiteX224" fmla="*/ 488967 w 601392"/>
                <a:gd name="connsiteY224" fmla="*/ 288447 h 600528"/>
                <a:gd name="connsiteX225" fmla="*/ 495422 w 601392"/>
                <a:gd name="connsiteY225" fmla="*/ 282538 h 600528"/>
                <a:gd name="connsiteX226" fmla="*/ 500802 w 601392"/>
                <a:gd name="connsiteY226" fmla="*/ 269110 h 600528"/>
                <a:gd name="connsiteX227" fmla="*/ 495422 w 601392"/>
                <a:gd name="connsiteY227" fmla="*/ 256218 h 600528"/>
                <a:gd name="connsiteX228" fmla="*/ 479285 w 601392"/>
                <a:gd name="connsiteY228" fmla="*/ 240104 h 600528"/>
                <a:gd name="connsiteX229" fmla="*/ 467989 w 601392"/>
                <a:gd name="connsiteY229" fmla="*/ 235269 h 600528"/>
                <a:gd name="connsiteX230" fmla="*/ 467989 w 601392"/>
                <a:gd name="connsiteY230" fmla="*/ 133749 h 600528"/>
                <a:gd name="connsiteX231" fmla="*/ 449699 w 601392"/>
                <a:gd name="connsiteY231" fmla="*/ 116023 h 600528"/>
                <a:gd name="connsiteX232" fmla="*/ 300696 w 601392"/>
                <a:gd name="connsiteY232" fmla="*/ 0 h 600528"/>
                <a:gd name="connsiteX233" fmla="*/ 601392 w 601392"/>
                <a:gd name="connsiteY233" fmla="*/ 300264 h 600528"/>
                <a:gd name="connsiteX234" fmla="*/ 300696 w 601392"/>
                <a:gd name="connsiteY234" fmla="*/ 600528 h 600528"/>
                <a:gd name="connsiteX235" fmla="*/ 0 w 601392"/>
                <a:gd name="connsiteY235" fmla="*/ 300264 h 600528"/>
                <a:gd name="connsiteX236" fmla="*/ 300696 w 601392"/>
                <a:gd name="connsiteY236" fmla="*/ 0 h 600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601392" h="600528">
                  <a:moveTo>
                    <a:pt x="426017" y="397012"/>
                  </a:moveTo>
                  <a:cubicBezTo>
                    <a:pt x="433559" y="398085"/>
                    <a:pt x="440563" y="400231"/>
                    <a:pt x="447027" y="402377"/>
                  </a:cubicBezTo>
                  <a:cubicBezTo>
                    <a:pt x="439485" y="413106"/>
                    <a:pt x="429250" y="421690"/>
                    <a:pt x="417398" y="427591"/>
                  </a:cubicBezTo>
                  <a:cubicBezTo>
                    <a:pt x="421169" y="418471"/>
                    <a:pt x="423863" y="408278"/>
                    <a:pt x="426017" y="397012"/>
                  </a:cubicBezTo>
                  <a:close/>
                  <a:moveTo>
                    <a:pt x="336741" y="397012"/>
                  </a:moveTo>
                  <a:cubicBezTo>
                    <a:pt x="338895" y="408278"/>
                    <a:pt x="341586" y="418471"/>
                    <a:pt x="345355" y="427591"/>
                  </a:cubicBezTo>
                  <a:cubicBezTo>
                    <a:pt x="333511" y="421690"/>
                    <a:pt x="323283" y="413106"/>
                    <a:pt x="315208" y="402913"/>
                  </a:cubicBezTo>
                  <a:cubicBezTo>
                    <a:pt x="321668" y="400231"/>
                    <a:pt x="329205" y="398085"/>
                    <a:pt x="336741" y="397012"/>
                  </a:cubicBezTo>
                  <a:close/>
                  <a:moveTo>
                    <a:pt x="387337" y="392174"/>
                  </a:moveTo>
                  <a:cubicBezTo>
                    <a:pt x="396471" y="392710"/>
                    <a:pt x="405605" y="393247"/>
                    <a:pt x="414202" y="394856"/>
                  </a:cubicBezTo>
                  <a:cubicBezTo>
                    <a:pt x="410978" y="409876"/>
                    <a:pt x="406680" y="423286"/>
                    <a:pt x="401307" y="433478"/>
                  </a:cubicBezTo>
                  <a:cubicBezTo>
                    <a:pt x="396471" y="434551"/>
                    <a:pt x="392173" y="435088"/>
                    <a:pt x="387337" y="435624"/>
                  </a:cubicBezTo>
                  <a:close/>
                  <a:moveTo>
                    <a:pt x="375503" y="392174"/>
                  </a:moveTo>
                  <a:lnTo>
                    <a:pt x="375503" y="435624"/>
                  </a:lnTo>
                  <a:cubicBezTo>
                    <a:pt x="370652" y="435088"/>
                    <a:pt x="365801" y="434551"/>
                    <a:pt x="361488" y="433478"/>
                  </a:cubicBezTo>
                  <a:cubicBezTo>
                    <a:pt x="356098" y="423823"/>
                    <a:pt x="351247" y="409876"/>
                    <a:pt x="348552" y="394856"/>
                  </a:cubicBezTo>
                  <a:cubicBezTo>
                    <a:pt x="357176" y="393247"/>
                    <a:pt x="366340" y="392710"/>
                    <a:pt x="375503" y="392174"/>
                  </a:cubicBezTo>
                  <a:close/>
                  <a:moveTo>
                    <a:pt x="429826" y="360472"/>
                  </a:moveTo>
                  <a:lnTo>
                    <a:pt x="462576" y="360472"/>
                  </a:lnTo>
                  <a:cubicBezTo>
                    <a:pt x="462039" y="371756"/>
                    <a:pt x="458818" y="382502"/>
                    <a:pt x="453449" y="392174"/>
                  </a:cubicBezTo>
                  <a:cubicBezTo>
                    <a:pt x="445932" y="388950"/>
                    <a:pt x="437342" y="386801"/>
                    <a:pt x="427678" y="384651"/>
                  </a:cubicBezTo>
                  <a:cubicBezTo>
                    <a:pt x="428752" y="376592"/>
                    <a:pt x="429289" y="368532"/>
                    <a:pt x="429826" y="360472"/>
                  </a:cubicBezTo>
                  <a:close/>
                  <a:moveTo>
                    <a:pt x="387337" y="360472"/>
                  </a:moveTo>
                  <a:lnTo>
                    <a:pt x="417398" y="360472"/>
                  </a:lnTo>
                  <a:cubicBezTo>
                    <a:pt x="417398" y="367993"/>
                    <a:pt x="416861" y="375515"/>
                    <a:pt x="415787" y="382499"/>
                  </a:cubicBezTo>
                  <a:cubicBezTo>
                    <a:pt x="406662" y="381425"/>
                    <a:pt x="396999" y="380350"/>
                    <a:pt x="387337" y="380350"/>
                  </a:cubicBezTo>
                  <a:close/>
                  <a:moveTo>
                    <a:pt x="345356" y="360472"/>
                  </a:moveTo>
                  <a:lnTo>
                    <a:pt x="375503" y="360472"/>
                  </a:lnTo>
                  <a:lnTo>
                    <a:pt x="375503" y="380350"/>
                  </a:lnTo>
                  <a:cubicBezTo>
                    <a:pt x="365813" y="380350"/>
                    <a:pt x="356123" y="381425"/>
                    <a:pt x="346971" y="382499"/>
                  </a:cubicBezTo>
                  <a:cubicBezTo>
                    <a:pt x="345894" y="375515"/>
                    <a:pt x="345356" y="367993"/>
                    <a:pt x="345356" y="360472"/>
                  </a:cubicBezTo>
                  <a:close/>
                  <a:moveTo>
                    <a:pt x="299659" y="360472"/>
                  </a:moveTo>
                  <a:lnTo>
                    <a:pt x="332946" y="360472"/>
                  </a:lnTo>
                  <a:cubicBezTo>
                    <a:pt x="332946" y="368532"/>
                    <a:pt x="333483" y="376592"/>
                    <a:pt x="334557" y="384651"/>
                  </a:cubicBezTo>
                  <a:cubicBezTo>
                    <a:pt x="325430" y="386801"/>
                    <a:pt x="316303" y="389487"/>
                    <a:pt x="308786" y="392174"/>
                  </a:cubicBezTo>
                  <a:cubicBezTo>
                    <a:pt x="303954" y="382502"/>
                    <a:pt x="300733" y="371756"/>
                    <a:pt x="299659" y="360472"/>
                  </a:cubicBezTo>
                  <a:close/>
                  <a:moveTo>
                    <a:pt x="415787" y="324969"/>
                  </a:moveTo>
                  <a:cubicBezTo>
                    <a:pt x="416861" y="332506"/>
                    <a:pt x="417398" y="340043"/>
                    <a:pt x="417398" y="348119"/>
                  </a:cubicBezTo>
                  <a:lnTo>
                    <a:pt x="387337" y="348119"/>
                  </a:lnTo>
                  <a:lnTo>
                    <a:pt x="387337" y="327122"/>
                  </a:lnTo>
                  <a:cubicBezTo>
                    <a:pt x="396999" y="326584"/>
                    <a:pt x="406662" y="326046"/>
                    <a:pt x="415787" y="324969"/>
                  </a:cubicBezTo>
                  <a:close/>
                  <a:moveTo>
                    <a:pt x="346989" y="324969"/>
                  </a:moveTo>
                  <a:cubicBezTo>
                    <a:pt x="356135" y="326046"/>
                    <a:pt x="365819" y="327122"/>
                    <a:pt x="375503" y="327122"/>
                  </a:cubicBezTo>
                  <a:lnTo>
                    <a:pt x="375503" y="348119"/>
                  </a:lnTo>
                  <a:lnTo>
                    <a:pt x="344837" y="348119"/>
                  </a:lnTo>
                  <a:cubicBezTo>
                    <a:pt x="345375" y="340043"/>
                    <a:pt x="345913" y="332506"/>
                    <a:pt x="346989" y="324969"/>
                  </a:cubicBezTo>
                  <a:close/>
                  <a:moveTo>
                    <a:pt x="453449" y="315294"/>
                  </a:moveTo>
                  <a:cubicBezTo>
                    <a:pt x="458281" y="325518"/>
                    <a:pt x="462039" y="336280"/>
                    <a:pt x="462576" y="348119"/>
                  </a:cubicBezTo>
                  <a:lnTo>
                    <a:pt x="429826" y="348119"/>
                  </a:lnTo>
                  <a:cubicBezTo>
                    <a:pt x="429826" y="339509"/>
                    <a:pt x="428752" y="330899"/>
                    <a:pt x="427678" y="322828"/>
                  </a:cubicBezTo>
                  <a:cubicBezTo>
                    <a:pt x="436805" y="320675"/>
                    <a:pt x="445396" y="318523"/>
                    <a:pt x="453449" y="315294"/>
                  </a:cubicBezTo>
                  <a:close/>
                  <a:moveTo>
                    <a:pt x="309323" y="315294"/>
                  </a:moveTo>
                  <a:cubicBezTo>
                    <a:pt x="316839" y="318523"/>
                    <a:pt x="325430" y="320675"/>
                    <a:pt x="334557" y="322828"/>
                  </a:cubicBezTo>
                  <a:cubicBezTo>
                    <a:pt x="333483" y="330899"/>
                    <a:pt x="332946" y="339509"/>
                    <a:pt x="332946" y="348119"/>
                  </a:cubicBezTo>
                  <a:lnTo>
                    <a:pt x="299659" y="348119"/>
                  </a:lnTo>
                  <a:cubicBezTo>
                    <a:pt x="300733" y="336280"/>
                    <a:pt x="303954" y="324980"/>
                    <a:pt x="309323" y="315294"/>
                  </a:cubicBezTo>
                  <a:close/>
                  <a:moveTo>
                    <a:pt x="418003" y="281519"/>
                  </a:moveTo>
                  <a:cubicBezTo>
                    <a:pt x="429298" y="286878"/>
                    <a:pt x="438979" y="294916"/>
                    <a:pt x="446509" y="305098"/>
                  </a:cubicBezTo>
                  <a:cubicBezTo>
                    <a:pt x="440055" y="307242"/>
                    <a:pt x="433601" y="308849"/>
                    <a:pt x="426071" y="310457"/>
                  </a:cubicBezTo>
                  <a:cubicBezTo>
                    <a:pt x="423919" y="299739"/>
                    <a:pt x="421230" y="290093"/>
                    <a:pt x="418003" y="281519"/>
                  </a:cubicBezTo>
                  <a:close/>
                  <a:moveTo>
                    <a:pt x="344837" y="280914"/>
                  </a:moveTo>
                  <a:cubicBezTo>
                    <a:pt x="341602" y="289508"/>
                    <a:pt x="338368" y="299714"/>
                    <a:pt x="336750" y="310457"/>
                  </a:cubicBezTo>
                  <a:cubicBezTo>
                    <a:pt x="329203" y="308846"/>
                    <a:pt x="322195" y="307234"/>
                    <a:pt x="315726" y="305086"/>
                  </a:cubicBezTo>
                  <a:cubicBezTo>
                    <a:pt x="323812" y="294880"/>
                    <a:pt x="333516" y="286823"/>
                    <a:pt x="344837" y="280914"/>
                  </a:cubicBezTo>
                  <a:close/>
                  <a:moveTo>
                    <a:pt x="387337" y="272881"/>
                  </a:moveTo>
                  <a:cubicBezTo>
                    <a:pt x="392173" y="272881"/>
                    <a:pt x="397008" y="273955"/>
                    <a:pt x="401844" y="275029"/>
                  </a:cubicBezTo>
                  <a:cubicBezTo>
                    <a:pt x="407217" y="284698"/>
                    <a:pt x="411515" y="298125"/>
                    <a:pt x="414202" y="312628"/>
                  </a:cubicBezTo>
                  <a:cubicBezTo>
                    <a:pt x="405605" y="314239"/>
                    <a:pt x="396471" y="314776"/>
                    <a:pt x="387337" y="314776"/>
                  </a:cubicBezTo>
                  <a:close/>
                  <a:moveTo>
                    <a:pt x="375503" y="272881"/>
                  </a:moveTo>
                  <a:lnTo>
                    <a:pt x="375503" y="314776"/>
                  </a:lnTo>
                  <a:cubicBezTo>
                    <a:pt x="366340" y="314776"/>
                    <a:pt x="357176" y="314239"/>
                    <a:pt x="348552" y="312628"/>
                  </a:cubicBezTo>
                  <a:cubicBezTo>
                    <a:pt x="351247" y="298125"/>
                    <a:pt x="355559" y="284698"/>
                    <a:pt x="360949" y="275029"/>
                  </a:cubicBezTo>
                  <a:cubicBezTo>
                    <a:pt x="365801" y="273955"/>
                    <a:pt x="370652" y="272881"/>
                    <a:pt x="375503" y="272881"/>
                  </a:cubicBezTo>
                  <a:close/>
                  <a:moveTo>
                    <a:pt x="381387" y="258371"/>
                  </a:moveTo>
                  <a:cubicBezTo>
                    <a:pt x="372782" y="258371"/>
                    <a:pt x="364714" y="259445"/>
                    <a:pt x="356647" y="261594"/>
                  </a:cubicBezTo>
                  <a:cubicBezTo>
                    <a:pt x="332983" y="268040"/>
                    <a:pt x="313083" y="283080"/>
                    <a:pt x="300175" y="304029"/>
                  </a:cubicBezTo>
                  <a:cubicBezTo>
                    <a:pt x="291032" y="319069"/>
                    <a:pt x="285654" y="336258"/>
                    <a:pt x="285654" y="353447"/>
                  </a:cubicBezTo>
                  <a:cubicBezTo>
                    <a:pt x="285654" y="371173"/>
                    <a:pt x="291032" y="388362"/>
                    <a:pt x="300175" y="403402"/>
                  </a:cubicBezTo>
                  <a:cubicBezTo>
                    <a:pt x="313083" y="424351"/>
                    <a:pt x="332983" y="439391"/>
                    <a:pt x="356647" y="445837"/>
                  </a:cubicBezTo>
                  <a:cubicBezTo>
                    <a:pt x="356647" y="445837"/>
                    <a:pt x="356647" y="445837"/>
                    <a:pt x="357185" y="445837"/>
                  </a:cubicBezTo>
                  <a:cubicBezTo>
                    <a:pt x="364714" y="447986"/>
                    <a:pt x="372782" y="449060"/>
                    <a:pt x="381387" y="449060"/>
                  </a:cubicBezTo>
                  <a:cubicBezTo>
                    <a:pt x="389454" y="449060"/>
                    <a:pt x="397522" y="447986"/>
                    <a:pt x="405589" y="445837"/>
                  </a:cubicBezTo>
                  <a:cubicBezTo>
                    <a:pt x="429253" y="439391"/>
                    <a:pt x="449691" y="424351"/>
                    <a:pt x="462599" y="403402"/>
                  </a:cubicBezTo>
                  <a:cubicBezTo>
                    <a:pt x="471742" y="388362"/>
                    <a:pt x="476582" y="371173"/>
                    <a:pt x="476582" y="353447"/>
                  </a:cubicBezTo>
                  <a:cubicBezTo>
                    <a:pt x="476582" y="336258"/>
                    <a:pt x="471742" y="319069"/>
                    <a:pt x="462599" y="304029"/>
                  </a:cubicBezTo>
                  <a:cubicBezTo>
                    <a:pt x="449691" y="283080"/>
                    <a:pt x="429253" y="268040"/>
                    <a:pt x="405589" y="261594"/>
                  </a:cubicBezTo>
                  <a:cubicBezTo>
                    <a:pt x="398059" y="259445"/>
                    <a:pt x="389454" y="258371"/>
                    <a:pt x="381387" y="258371"/>
                  </a:cubicBezTo>
                  <a:close/>
                  <a:moveTo>
                    <a:pt x="370092" y="216473"/>
                  </a:moveTo>
                  <a:lnTo>
                    <a:pt x="392681" y="216473"/>
                  </a:lnTo>
                  <a:cubicBezTo>
                    <a:pt x="395908" y="216473"/>
                    <a:pt x="399135" y="219159"/>
                    <a:pt x="399135" y="222919"/>
                  </a:cubicBezTo>
                  <a:lnTo>
                    <a:pt x="399135" y="236348"/>
                  </a:lnTo>
                  <a:cubicBezTo>
                    <a:pt x="399135" y="239571"/>
                    <a:pt x="400748" y="241719"/>
                    <a:pt x="403975" y="242256"/>
                  </a:cubicBezTo>
                  <a:cubicBezTo>
                    <a:pt x="413656" y="244405"/>
                    <a:pt x="422800" y="247628"/>
                    <a:pt x="431405" y="251925"/>
                  </a:cubicBezTo>
                  <a:cubicBezTo>
                    <a:pt x="436245" y="254074"/>
                    <a:pt x="440548" y="256222"/>
                    <a:pt x="444313" y="258908"/>
                  </a:cubicBezTo>
                  <a:cubicBezTo>
                    <a:pt x="447002" y="260519"/>
                    <a:pt x="450229" y="260519"/>
                    <a:pt x="451842" y="258371"/>
                  </a:cubicBezTo>
                  <a:lnTo>
                    <a:pt x="461523" y="248702"/>
                  </a:lnTo>
                  <a:cubicBezTo>
                    <a:pt x="463136" y="247091"/>
                    <a:pt x="465826" y="246554"/>
                    <a:pt x="467977" y="247091"/>
                  </a:cubicBezTo>
                  <a:cubicBezTo>
                    <a:pt x="469052" y="247628"/>
                    <a:pt x="470128" y="247628"/>
                    <a:pt x="470666" y="248702"/>
                  </a:cubicBezTo>
                  <a:lnTo>
                    <a:pt x="486801" y="264817"/>
                  </a:lnTo>
                  <a:cubicBezTo>
                    <a:pt x="487876" y="265891"/>
                    <a:pt x="488952" y="267502"/>
                    <a:pt x="488952" y="269114"/>
                  </a:cubicBezTo>
                  <a:cubicBezTo>
                    <a:pt x="488952" y="270725"/>
                    <a:pt x="487876" y="272337"/>
                    <a:pt x="486801" y="273948"/>
                  </a:cubicBezTo>
                  <a:lnTo>
                    <a:pt x="477120" y="283617"/>
                  </a:lnTo>
                  <a:cubicBezTo>
                    <a:pt x="474969" y="285766"/>
                    <a:pt x="474969" y="288451"/>
                    <a:pt x="476582" y="291137"/>
                  </a:cubicBezTo>
                  <a:cubicBezTo>
                    <a:pt x="484649" y="303492"/>
                    <a:pt x="490028" y="316920"/>
                    <a:pt x="493255" y="331424"/>
                  </a:cubicBezTo>
                  <a:cubicBezTo>
                    <a:pt x="493792" y="334646"/>
                    <a:pt x="495944" y="336258"/>
                    <a:pt x="499171" y="336258"/>
                  </a:cubicBezTo>
                  <a:lnTo>
                    <a:pt x="512616" y="336258"/>
                  </a:lnTo>
                  <a:cubicBezTo>
                    <a:pt x="514768" y="336258"/>
                    <a:pt x="516381" y="337332"/>
                    <a:pt x="517457" y="338407"/>
                  </a:cubicBezTo>
                  <a:cubicBezTo>
                    <a:pt x="518532" y="339481"/>
                    <a:pt x="519070" y="341092"/>
                    <a:pt x="519070" y="342704"/>
                  </a:cubicBezTo>
                  <a:lnTo>
                    <a:pt x="519070" y="365264"/>
                  </a:lnTo>
                  <a:cubicBezTo>
                    <a:pt x="519070" y="367413"/>
                    <a:pt x="518532" y="369024"/>
                    <a:pt x="517457" y="370098"/>
                  </a:cubicBezTo>
                  <a:cubicBezTo>
                    <a:pt x="516381" y="371173"/>
                    <a:pt x="514768" y="371710"/>
                    <a:pt x="512616" y="371710"/>
                  </a:cubicBezTo>
                  <a:lnTo>
                    <a:pt x="499171" y="371710"/>
                  </a:lnTo>
                  <a:cubicBezTo>
                    <a:pt x="496482" y="371710"/>
                    <a:pt x="493792" y="373859"/>
                    <a:pt x="493255" y="377081"/>
                  </a:cubicBezTo>
                  <a:cubicBezTo>
                    <a:pt x="490028" y="391047"/>
                    <a:pt x="484649" y="405013"/>
                    <a:pt x="476582" y="417368"/>
                  </a:cubicBezTo>
                  <a:cubicBezTo>
                    <a:pt x="474969" y="419516"/>
                    <a:pt x="474969" y="422739"/>
                    <a:pt x="477120" y="424888"/>
                  </a:cubicBezTo>
                  <a:lnTo>
                    <a:pt x="486801" y="434557"/>
                  </a:lnTo>
                  <a:cubicBezTo>
                    <a:pt x="487876" y="435631"/>
                    <a:pt x="488952" y="437242"/>
                    <a:pt x="488952" y="439391"/>
                  </a:cubicBezTo>
                  <a:cubicBezTo>
                    <a:pt x="488952" y="441003"/>
                    <a:pt x="487876" y="442614"/>
                    <a:pt x="486801" y="443688"/>
                  </a:cubicBezTo>
                  <a:lnTo>
                    <a:pt x="470666" y="459803"/>
                  </a:lnTo>
                  <a:cubicBezTo>
                    <a:pt x="468515" y="461951"/>
                    <a:pt x="464212" y="461951"/>
                    <a:pt x="461523" y="459803"/>
                  </a:cubicBezTo>
                  <a:lnTo>
                    <a:pt x="451842" y="450134"/>
                  </a:lnTo>
                  <a:cubicBezTo>
                    <a:pt x="450229" y="447986"/>
                    <a:pt x="447002" y="447448"/>
                    <a:pt x="444313" y="449060"/>
                  </a:cubicBezTo>
                  <a:cubicBezTo>
                    <a:pt x="431943" y="457654"/>
                    <a:pt x="418497" y="463026"/>
                    <a:pt x="403975" y="466249"/>
                  </a:cubicBezTo>
                  <a:cubicBezTo>
                    <a:pt x="400748" y="466786"/>
                    <a:pt x="399135" y="468934"/>
                    <a:pt x="399135" y="472157"/>
                  </a:cubicBezTo>
                  <a:lnTo>
                    <a:pt x="399135" y="485586"/>
                  </a:lnTo>
                  <a:cubicBezTo>
                    <a:pt x="399135" y="489346"/>
                    <a:pt x="395908" y="492032"/>
                    <a:pt x="392681" y="492032"/>
                  </a:cubicBezTo>
                  <a:lnTo>
                    <a:pt x="370092" y="492032"/>
                  </a:lnTo>
                  <a:cubicBezTo>
                    <a:pt x="366328" y="492032"/>
                    <a:pt x="363639" y="489346"/>
                    <a:pt x="363639" y="485586"/>
                  </a:cubicBezTo>
                  <a:lnTo>
                    <a:pt x="363639" y="472157"/>
                  </a:lnTo>
                  <a:cubicBezTo>
                    <a:pt x="363639" y="468934"/>
                    <a:pt x="361487" y="466786"/>
                    <a:pt x="358798" y="466249"/>
                  </a:cubicBezTo>
                  <a:cubicBezTo>
                    <a:pt x="343739" y="463026"/>
                    <a:pt x="330293" y="457654"/>
                    <a:pt x="317923" y="449060"/>
                  </a:cubicBezTo>
                  <a:cubicBezTo>
                    <a:pt x="316848" y="448523"/>
                    <a:pt x="315772" y="448523"/>
                    <a:pt x="314697" y="448523"/>
                  </a:cubicBezTo>
                  <a:cubicBezTo>
                    <a:pt x="313083" y="448523"/>
                    <a:pt x="311470" y="449060"/>
                    <a:pt x="310394" y="450134"/>
                  </a:cubicBezTo>
                  <a:lnTo>
                    <a:pt x="300713" y="459803"/>
                  </a:lnTo>
                  <a:cubicBezTo>
                    <a:pt x="298024" y="461951"/>
                    <a:pt x="293721" y="461951"/>
                    <a:pt x="291570" y="459803"/>
                  </a:cubicBezTo>
                  <a:lnTo>
                    <a:pt x="275435" y="443688"/>
                  </a:lnTo>
                  <a:cubicBezTo>
                    <a:pt x="274360" y="442614"/>
                    <a:pt x="273822" y="441003"/>
                    <a:pt x="273822" y="439391"/>
                  </a:cubicBezTo>
                  <a:cubicBezTo>
                    <a:pt x="273822" y="437242"/>
                    <a:pt x="274360" y="435631"/>
                    <a:pt x="275435" y="434557"/>
                  </a:cubicBezTo>
                  <a:lnTo>
                    <a:pt x="285116" y="424888"/>
                  </a:lnTo>
                  <a:cubicBezTo>
                    <a:pt x="287267" y="422739"/>
                    <a:pt x="287805" y="419516"/>
                    <a:pt x="286192" y="417368"/>
                  </a:cubicBezTo>
                  <a:cubicBezTo>
                    <a:pt x="280276" y="408773"/>
                    <a:pt x="275973" y="399642"/>
                    <a:pt x="272746" y="389436"/>
                  </a:cubicBezTo>
                  <a:cubicBezTo>
                    <a:pt x="271133" y="385676"/>
                    <a:pt x="270057" y="381379"/>
                    <a:pt x="268981" y="376544"/>
                  </a:cubicBezTo>
                  <a:cubicBezTo>
                    <a:pt x="268444" y="373859"/>
                    <a:pt x="266292" y="371710"/>
                    <a:pt x="263065" y="371710"/>
                  </a:cubicBezTo>
                  <a:lnTo>
                    <a:pt x="249620" y="371710"/>
                  </a:lnTo>
                  <a:cubicBezTo>
                    <a:pt x="248006" y="371710"/>
                    <a:pt x="246393" y="371173"/>
                    <a:pt x="244779" y="370098"/>
                  </a:cubicBezTo>
                  <a:cubicBezTo>
                    <a:pt x="243704" y="369024"/>
                    <a:pt x="243166" y="367413"/>
                    <a:pt x="243166" y="365264"/>
                  </a:cubicBezTo>
                  <a:lnTo>
                    <a:pt x="243166" y="356133"/>
                  </a:lnTo>
                  <a:lnTo>
                    <a:pt x="243166" y="342704"/>
                  </a:lnTo>
                  <a:cubicBezTo>
                    <a:pt x="243166" y="341092"/>
                    <a:pt x="243704" y="339481"/>
                    <a:pt x="244779" y="338407"/>
                  </a:cubicBezTo>
                  <a:cubicBezTo>
                    <a:pt x="246393" y="337332"/>
                    <a:pt x="248006" y="336258"/>
                    <a:pt x="249620" y="336258"/>
                  </a:cubicBezTo>
                  <a:lnTo>
                    <a:pt x="263065" y="336258"/>
                  </a:lnTo>
                  <a:cubicBezTo>
                    <a:pt x="266292" y="336258"/>
                    <a:pt x="268444" y="334646"/>
                    <a:pt x="268981" y="331424"/>
                  </a:cubicBezTo>
                  <a:cubicBezTo>
                    <a:pt x="272208" y="316920"/>
                    <a:pt x="277587" y="303492"/>
                    <a:pt x="286192" y="291137"/>
                  </a:cubicBezTo>
                  <a:cubicBezTo>
                    <a:pt x="287805" y="288451"/>
                    <a:pt x="287267" y="285766"/>
                    <a:pt x="285116" y="283617"/>
                  </a:cubicBezTo>
                  <a:lnTo>
                    <a:pt x="275435" y="273948"/>
                  </a:lnTo>
                  <a:cubicBezTo>
                    <a:pt x="274360" y="272337"/>
                    <a:pt x="273822" y="270725"/>
                    <a:pt x="273822" y="269114"/>
                  </a:cubicBezTo>
                  <a:cubicBezTo>
                    <a:pt x="273822" y="267502"/>
                    <a:pt x="274360" y="265891"/>
                    <a:pt x="275435" y="264817"/>
                  </a:cubicBezTo>
                  <a:lnTo>
                    <a:pt x="291570" y="248702"/>
                  </a:lnTo>
                  <a:cubicBezTo>
                    <a:pt x="293721" y="246016"/>
                    <a:pt x="298024" y="246016"/>
                    <a:pt x="300713" y="248702"/>
                  </a:cubicBezTo>
                  <a:lnTo>
                    <a:pt x="310394" y="258371"/>
                  </a:lnTo>
                  <a:cubicBezTo>
                    <a:pt x="312545" y="260519"/>
                    <a:pt x="315772" y="260519"/>
                    <a:pt x="317923" y="258908"/>
                  </a:cubicBezTo>
                  <a:cubicBezTo>
                    <a:pt x="330293" y="250851"/>
                    <a:pt x="344277" y="245479"/>
                    <a:pt x="358798" y="242256"/>
                  </a:cubicBezTo>
                  <a:cubicBezTo>
                    <a:pt x="361487" y="241719"/>
                    <a:pt x="363639" y="239033"/>
                    <a:pt x="363639" y="236348"/>
                  </a:cubicBezTo>
                  <a:lnTo>
                    <a:pt x="363639" y="222919"/>
                  </a:lnTo>
                  <a:cubicBezTo>
                    <a:pt x="363639" y="219159"/>
                    <a:pt x="366328" y="216473"/>
                    <a:pt x="370092" y="216473"/>
                  </a:cubicBezTo>
                  <a:close/>
                  <a:moveTo>
                    <a:pt x="157623" y="190127"/>
                  </a:moveTo>
                  <a:lnTo>
                    <a:pt x="425476" y="190127"/>
                  </a:lnTo>
                  <a:cubicBezTo>
                    <a:pt x="428703" y="190127"/>
                    <a:pt x="431392" y="192814"/>
                    <a:pt x="431392" y="196037"/>
                  </a:cubicBezTo>
                  <a:lnTo>
                    <a:pt x="431392" y="238484"/>
                  </a:lnTo>
                  <a:cubicBezTo>
                    <a:pt x="424938" y="235798"/>
                    <a:pt x="417946" y="233111"/>
                    <a:pt x="410953" y="231499"/>
                  </a:cubicBezTo>
                  <a:lnTo>
                    <a:pt x="410953" y="222902"/>
                  </a:lnTo>
                  <a:cubicBezTo>
                    <a:pt x="410953" y="212694"/>
                    <a:pt x="402885" y="204097"/>
                    <a:pt x="392666" y="204097"/>
                  </a:cubicBezTo>
                  <a:lnTo>
                    <a:pt x="370076" y="204097"/>
                  </a:lnTo>
                  <a:cubicBezTo>
                    <a:pt x="359857" y="204097"/>
                    <a:pt x="351251" y="212694"/>
                    <a:pt x="351251" y="222902"/>
                  </a:cubicBezTo>
                  <a:lnTo>
                    <a:pt x="351251" y="231499"/>
                  </a:lnTo>
                  <a:cubicBezTo>
                    <a:pt x="338881" y="234723"/>
                    <a:pt x="326510" y="239559"/>
                    <a:pt x="315215" y="246544"/>
                  </a:cubicBezTo>
                  <a:lnTo>
                    <a:pt x="309299" y="240096"/>
                  </a:lnTo>
                  <a:cubicBezTo>
                    <a:pt x="302306" y="233111"/>
                    <a:pt x="289936" y="233111"/>
                    <a:pt x="282944" y="240096"/>
                  </a:cubicBezTo>
                  <a:lnTo>
                    <a:pt x="266808" y="256215"/>
                  </a:lnTo>
                  <a:cubicBezTo>
                    <a:pt x="263581" y="259439"/>
                    <a:pt x="261429" y="264275"/>
                    <a:pt x="261429" y="269110"/>
                  </a:cubicBezTo>
                  <a:cubicBezTo>
                    <a:pt x="261429" y="273946"/>
                    <a:pt x="263581" y="278782"/>
                    <a:pt x="266808" y="282543"/>
                  </a:cubicBezTo>
                  <a:lnTo>
                    <a:pt x="273262" y="288453"/>
                  </a:lnTo>
                  <a:cubicBezTo>
                    <a:pt x="266270" y="299736"/>
                    <a:pt x="261429" y="311557"/>
                    <a:pt x="258202" y="324452"/>
                  </a:cubicBezTo>
                  <a:lnTo>
                    <a:pt x="249597" y="324452"/>
                  </a:lnTo>
                  <a:cubicBezTo>
                    <a:pt x="244756" y="324452"/>
                    <a:pt x="239915" y="326064"/>
                    <a:pt x="236150" y="329825"/>
                  </a:cubicBezTo>
                  <a:cubicBezTo>
                    <a:pt x="232923" y="333049"/>
                    <a:pt x="230772" y="337885"/>
                    <a:pt x="230772" y="342720"/>
                  </a:cubicBezTo>
                  <a:lnTo>
                    <a:pt x="230772" y="356153"/>
                  </a:lnTo>
                  <a:lnTo>
                    <a:pt x="157623" y="356153"/>
                  </a:lnTo>
                  <a:cubicBezTo>
                    <a:pt x="153858" y="356153"/>
                    <a:pt x="151169" y="353466"/>
                    <a:pt x="151169" y="350243"/>
                  </a:cubicBezTo>
                  <a:lnTo>
                    <a:pt x="151169" y="196037"/>
                  </a:lnTo>
                  <a:cubicBezTo>
                    <a:pt x="151169" y="192814"/>
                    <a:pt x="153858" y="190127"/>
                    <a:pt x="157623" y="190127"/>
                  </a:cubicBezTo>
                  <a:close/>
                  <a:moveTo>
                    <a:pt x="133403" y="116023"/>
                  </a:moveTo>
                  <a:cubicBezTo>
                    <a:pt x="123183" y="116023"/>
                    <a:pt x="115114" y="124080"/>
                    <a:pt x="115114" y="133749"/>
                  </a:cubicBezTo>
                  <a:lnTo>
                    <a:pt x="115114" y="371167"/>
                  </a:lnTo>
                  <a:cubicBezTo>
                    <a:pt x="115114" y="381373"/>
                    <a:pt x="123183" y="389430"/>
                    <a:pt x="133403" y="389430"/>
                  </a:cubicBezTo>
                  <a:lnTo>
                    <a:pt x="259814" y="389430"/>
                  </a:lnTo>
                  <a:cubicBezTo>
                    <a:pt x="263042" y="400173"/>
                    <a:pt x="267345" y="410379"/>
                    <a:pt x="273262" y="420047"/>
                  </a:cubicBezTo>
                  <a:lnTo>
                    <a:pt x="266807" y="425956"/>
                  </a:lnTo>
                  <a:cubicBezTo>
                    <a:pt x="263580" y="429716"/>
                    <a:pt x="261428" y="434013"/>
                    <a:pt x="261428" y="439385"/>
                  </a:cubicBezTo>
                  <a:cubicBezTo>
                    <a:pt x="261428" y="444219"/>
                    <a:pt x="263580" y="449053"/>
                    <a:pt x="266807" y="452276"/>
                  </a:cubicBezTo>
                  <a:lnTo>
                    <a:pt x="282945" y="468390"/>
                  </a:lnTo>
                  <a:cubicBezTo>
                    <a:pt x="289938" y="475373"/>
                    <a:pt x="302310" y="475373"/>
                    <a:pt x="309303" y="468390"/>
                  </a:cubicBezTo>
                  <a:lnTo>
                    <a:pt x="315220" y="461945"/>
                  </a:lnTo>
                  <a:cubicBezTo>
                    <a:pt x="326516" y="468928"/>
                    <a:pt x="338350" y="473762"/>
                    <a:pt x="351260" y="476985"/>
                  </a:cubicBezTo>
                  <a:lnTo>
                    <a:pt x="351260" y="485579"/>
                  </a:lnTo>
                  <a:cubicBezTo>
                    <a:pt x="351260" y="495785"/>
                    <a:pt x="359867" y="504379"/>
                    <a:pt x="370087" y="504379"/>
                  </a:cubicBezTo>
                  <a:lnTo>
                    <a:pt x="392680" y="504379"/>
                  </a:lnTo>
                  <a:cubicBezTo>
                    <a:pt x="402900" y="504379"/>
                    <a:pt x="410969" y="495785"/>
                    <a:pt x="410969" y="485579"/>
                  </a:cubicBezTo>
                  <a:lnTo>
                    <a:pt x="410969" y="476985"/>
                  </a:lnTo>
                  <a:cubicBezTo>
                    <a:pt x="423879" y="473762"/>
                    <a:pt x="435713" y="468928"/>
                    <a:pt x="447010" y="461945"/>
                  </a:cubicBezTo>
                  <a:lnTo>
                    <a:pt x="452927" y="468390"/>
                  </a:lnTo>
                  <a:cubicBezTo>
                    <a:pt x="459920" y="475373"/>
                    <a:pt x="472292" y="475373"/>
                    <a:pt x="479285" y="468390"/>
                  </a:cubicBezTo>
                  <a:lnTo>
                    <a:pt x="495422" y="452276"/>
                  </a:lnTo>
                  <a:cubicBezTo>
                    <a:pt x="498650" y="449053"/>
                    <a:pt x="500802" y="444219"/>
                    <a:pt x="500802" y="439385"/>
                  </a:cubicBezTo>
                  <a:cubicBezTo>
                    <a:pt x="500802" y="434013"/>
                    <a:pt x="498650" y="429716"/>
                    <a:pt x="495422" y="425956"/>
                  </a:cubicBezTo>
                  <a:lnTo>
                    <a:pt x="488967" y="420047"/>
                  </a:lnTo>
                  <a:cubicBezTo>
                    <a:pt x="495960" y="408767"/>
                    <a:pt x="500802" y="396413"/>
                    <a:pt x="504029" y="384059"/>
                  </a:cubicBezTo>
                  <a:lnTo>
                    <a:pt x="512636" y="384059"/>
                  </a:lnTo>
                  <a:cubicBezTo>
                    <a:pt x="518015" y="384059"/>
                    <a:pt x="522318" y="381910"/>
                    <a:pt x="526084" y="378687"/>
                  </a:cubicBezTo>
                  <a:cubicBezTo>
                    <a:pt x="529311" y="374927"/>
                    <a:pt x="531463" y="370630"/>
                    <a:pt x="531463" y="365259"/>
                  </a:cubicBezTo>
                  <a:lnTo>
                    <a:pt x="531463" y="342698"/>
                  </a:lnTo>
                  <a:cubicBezTo>
                    <a:pt x="531463" y="337864"/>
                    <a:pt x="529311" y="333030"/>
                    <a:pt x="526084" y="329807"/>
                  </a:cubicBezTo>
                  <a:cubicBezTo>
                    <a:pt x="522318" y="326047"/>
                    <a:pt x="518015" y="324436"/>
                    <a:pt x="512636" y="324436"/>
                  </a:cubicBezTo>
                  <a:lnTo>
                    <a:pt x="504029" y="324436"/>
                  </a:lnTo>
                  <a:cubicBezTo>
                    <a:pt x="500802" y="311544"/>
                    <a:pt x="495960" y="299727"/>
                    <a:pt x="488967" y="288447"/>
                  </a:cubicBezTo>
                  <a:lnTo>
                    <a:pt x="495422" y="282538"/>
                  </a:lnTo>
                  <a:cubicBezTo>
                    <a:pt x="498650" y="278778"/>
                    <a:pt x="500802" y="273944"/>
                    <a:pt x="500802" y="269110"/>
                  </a:cubicBezTo>
                  <a:cubicBezTo>
                    <a:pt x="500802" y="264275"/>
                    <a:pt x="499188" y="259441"/>
                    <a:pt x="495422" y="256218"/>
                  </a:cubicBezTo>
                  <a:lnTo>
                    <a:pt x="479285" y="240104"/>
                  </a:lnTo>
                  <a:cubicBezTo>
                    <a:pt x="476595" y="236881"/>
                    <a:pt x="472292" y="235269"/>
                    <a:pt x="467989" y="235269"/>
                  </a:cubicBezTo>
                  <a:lnTo>
                    <a:pt x="467989" y="133749"/>
                  </a:lnTo>
                  <a:cubicBezTo>
                    <a:pt x="467989" y="124080"/>
                    <a:pt x="459920" y="116023"/>
                    <a:pt x="449699" y="116023"/>
                  </a:cubicBezTo>
                  <a:close/>
                  <a:moveTo>
                    <a:pt x="300696" y="0"/>
                  </a:moveTo>
                  <a:cubicBezTo>
                    <a:pt x="466375" y="0"/>
                    <a:pt x="601392" y="134286"/>
                    <a:pt x="601392" y="300264"/>
                  </a:cubicBezTo>
                  <a:cubicBezTo>
                    <a:pt x="601392" y="465705"/>
                    <a:pt x="466375" y="600528"/>
                    <a:pt x="300696" y="600528"/>
                  </a:cubicBezTo>
                  <a:cubicBezTo>
                    <a:pt x="134479" y="600528"/>
                    <a:pt x="0" y="465705"/>
                    <a:pt x="0" y="300264"/>
                  </a:cubicBezTo>
                  <a:cubicBezTo>
                    <a:pt x="0" y="134286"/>
                    <a:pt x="134479" y="0"/>
                    <a:pt x="300696" y="0"/>
                  </a:cubicBezTo>
                  <a:close/>
                </a:path>
              </a:pathLst>
            </a:custGeom>
            <a:solidFill>
              <a:sysClr val="window" lastClr="FFFFFF">
                <a:lumMod val="50000"/>
              </a:sysClr>
            </a:solidFill>
            <a:ln>
              <a:noFill/>
            </a:ln>
          </p:spPr>
        </p:sp>
        <p:sp>
          <p:nvSpPr>
            <p:cNvPr id="73" name="矩形 72"/>
            <p:cNvSpPr/>
            <p:nvPr/>
          </p:nvSpPr>
          <p:spPr>
            <a:xfrm>
              <a:off x="1136871" y="4066607"/>
              <a:ext cx="5534550" cy="694689"/>
            </a:xfrm>
            <a:prstGeom prst="rect">
              <a:avLst/>
            </a:prstGeom>
          </p:spPr>
          <p:txBody>
            <a:bodyPr wrap="square">
              <a:spAutoFit/>
            </a:bodyPr>
            <a:lstStyle/>
            <a:p>
              <a:pPr marL="0" marR="0" lvl="0" indent="0" algn="l" defTabSz="914400" rtl="0" eaLnBrk="1" fontAlgn="base" latinLnBrk="0" hangingPunct="1">
                <a:lnSpc>
                  <a:spcPct val="150000"/>
                </a:lnSpc>
                <a:spcBef>
                  <a:spcPct val="20000"/>
                </a:spcBef>
                <a:spcAft>
                  <a:spcPct val="0"/>
                </a:spcAft>
                <a:buClrTx/>
                <a:buSzTx/>
                <a:buFontTx/>
                <a:buNone/>
              </a:pPr>
              <a:r>
                <a:rPr lang="zh-CN" altLang="en-US" b="1" dirty="0" smtClean="0">
                  <a:ln>
                    <a:noFill/>
                  </a:ln>
                  <a:solidFill>
                    <a:schemeClr val="tx1">
                      <a:lumMod val="75000"/>
                      <a:lumOff val="25000"/>
                    </a:schemeClr>
                  </a:solidFill>
                  <a:effectLst/>
                  <a:latin typeface="微软雅黑" panose="020B0503020204020204" pitchFamily="34" charset="-122"/>
                  <a:ea typeface="微软雅黑" panose="020B0503020204020204" pitchFamily="34" charset="-122"/>
                  <a:sym typeface="+mn-ea"/>
                </a:rPr>
                <a:t>铜管与球阀、燃气计量表及螺纹连接附件连接时，应采用承插式螺纹管件连接；弯头、三通可采用承插式铜配件或承插式螺纹连接件</a:t>
              </a:r>
            </a:p>
          </p:txBody>
        </p:sp>
      </p:grpSp>
      <p:cxnSp>
        <p:nvCxnSpPr>
          <p:cNvPr id="26" name="直接连接符 25"/>
          <p:cNvCxnSpPr/>
          <p:nvPr/>
        </p:nvCxnSpPr>
        <p:spPr>
          <a:xfrm>
            <a:off x="1183496" y="5816768"/>
            <a:ext cx="0" cy="1025563"/>
          </a:xfrm>
          <a:prstGeom prst="line">
            <a:avLst/>
          </a:prstGeom>
          <a:ln>
            <a:solidFill>
              <a:sysClr val="window" lastClr="FFFFFF">
                <a:lumMod val="50000"/>
              </a:sysClr>
            </a:solidFill>
            <a:headEnd type="none" w="med" len="med"/>
            <a:tailEnd type="none" w="med" len="med"/>
          </a:ln>
        </p:spPr>
        <p:style>
          <a:lnRef idx="1">
            <a:srgbClr val="5B9BD5"/>
          </a:lnRef>
          <a:fillRef idx="0">
            <a:srgbClr val="5B9BD5"/>
          </a:fillRef>
          <a:effectRef idx="0">
            <a:srgbClr val="5B9BD5"/>
          </a:effectRef>
          <a:fontRef idx="minor">
            <a:sysClr val="windowText" lastClr="000000"/>
          </a:fontRef>
        </p:style>
      </p:cxnSp>
      <p:pic>
        <p:nvPicPr>
          <p:cNvPr id="3" name="图片 2" descr="240384-160GZH03613"/>
          <p:cNvPicPr>
            <a:picLocks noChangeAspect="1"/>
          </p:cNvPicPr>
          <p:nvPr/>
        </p:nvPicPr>
        <p:blipFill>
          <a:blip r:embed="rId4">
            <a:clrChange>
              <a:clrFrom>
                <a:srgbClr val="FFFFFF">
                  <a:alpha val="100000"/>
                </a:srgbClr>
              </a:clrFrom>
              <a:clrTo>
                <a:srgbClr val="FFFFFF">
                  <a:alpha val="100000"/>
                  <a:alpha val="0"/>
                </a:srgbClr>
              </a:clrTo>
            </a:clrChange>
          </a:blip>
          <a:srcRect/>
          <a:stretch>
            <a:fillRect/>
          </a:stretch>
        </p:blipFill>
        <p:spPr>
          <a:xfrm>
            <a:off x="7807325" y="593090"/>
            <a:ext cx="4307840" cy="6288405"/>
          </a:xfrm>
          <a:prstGeom prst="rect">
            <a:avLst/>
          </a:prstGeom>
        </p:spPr>
      </p:pic>
      <p:sp>
        <p:nvSpPr>
          <p:cNvPr id="48" name="文本框 47"/>
          <p:cNvSpPr txBox="1"/>
          <p:nvPr/>
        </p:nvSpPr>
        <p:spPr>
          <a:xfrm rot="20820000">
            <a:off x="9207818" y="3926840"/>
            <a:ext cx="1506855" cy="798830"/>
          </a:xfrm>
          <a:prstGeom prst="rect">
            <a:avLst/>
          </a:prstGeom>
          <a:noFill/>
        </p:spPr>
        <p:txBody>
          <a:bodyPr wrap="square" rtlCol="0" anchor="t">
            <a:spAutoFit/>
          </a:bodyPr>
          <a:lstStyle/>
          <a:p>
            <a:pPr algn="ctr" fontAlgn="auto">
              <a:lnSpc>
                <a:spcPts val="2760"/>
              </a:lnSpc>
            </a:pPr>
            <a:r>
              <a:rPr lang="zh-CN" altLang="zh-CN" sz="2000" b="1" dirty="0">
                <a:solidFill>
                  <a:srgbClr val="FFC001"/>
                </a:solidFill>
                <a:latin typeface="微软雅黑" panose="020B0503020204020204" pitchFamily="34" charset="-122"/>
                <a:ea typeface="微软雅黑" panose="020B0503020204020204" pitchFamily="34" charset="-122"/>
                <a:sym typeface="+mn-ea"/>
              </a:rPr>
              <a:t>管道、设备螺纹连接</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p:cTn id="7" dur="500" fill="hold"/>
                                        <p:tgtEl>
                                          <p:spTgt spid="89"/>
                                        </p:tgtEl>
                                        <p:attrNameLst>
                                          <p:attrName>ppt_w</p:attrName>
                                        </p:attrNameLst>
                                      </p:cBhvr>
                                      <p:tavLst>
                                        <p:tav tm="0">
                                          <p:val>
                                            <p:fltVal val="0"/>
                                          </p:val>
                                        </p:tav>
                                        <p:tav tm="100000">
                                          <p:val>
                                            <p:strVal val="#ppt_w"/>
                                          </p:val>
                                        </p:tav>
                                      </p:tavLst>
                                    </p:anim>
                                    <p:anim calcmode="lin" valueType="num">
                                      <p:cBhvr>
                                        <p:cTn id="8" dur="500" fill="hold"/>
                                        <p:tgtEl>
                                          <p:spTgt spid="89"/>
                                        </p:tgtEl>
                                        <p:attrNameLst>
                                          <p:attrName>ppt_h</p:attrName>
                                        </p:attrNameLst>
                                      </p:cBhvr>
                                      <p:tavLst>
                                        <p:tav tm="0">
                                          <p:val>
                                            <p:fltVal val="0"/>
                                          </p:val>
                                        </p:tav>
                                        <p:tav tm="100000">
                                          <p:val>
                                            <p:strVal val="#ppt_h"/>
                                          </p:val>
                                        </p:tav>
                                      </p:tavLst>
                                    </p:anim>
                                    <p:animEffect transition="in" filter="fade">
                                      <p:cBhvr>
                                        <p:cTn id="9" dur="500"/>
                                        <p:tgtEl>
                                          <p:spTgt spid="89"/>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76"/>
                                        </p:tgtEl>
                                        <p:attrNameLst>
                                          <p:attrName>style.visibility</p:attrName>
                                        </p:attrNameLst>
                                      </p:cBhvr>
                                      <p:to>
                                        <p:strVal val="visible"/>
                                      </p:to>
                                    </p:set>
                                    <p:animEffect transition="in" filter="wipe(up)">
                                      <p:cBhvr>
                                        <p:cTn id="13" dur="500"/>
                                        <p:tgtEl>
                                          <p:spTgt spid="76"/>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p:cTn id="17" dur="500" fill="hold"/>
                                        <p:tgtEl>
                                          <p:spTgt spid="88"/>
                                        </p:tgtEl>
                                        <p:attrNameLst>
                                          <p:attrName>ppt_w</p:attrName>
                                        </p:attrNameLst>
                                      </p:cBhvr>
                                      <p:tavLst>
                                        <p:tav tm="0">
                                          <p:val>
                                            <p:fltVal val="0"/>
                                          </p:val>
                                        </p:tav>
                                        <p:tav tm="100000">
                                          <p:val>
                                            <p:strVal val="#ppt_w"/>
                                          </p:val>
                                        </p:tav>
                                      </p:tavLst>
                                    </p:anim>
                                    <p:anim calcmode="lin" valueType="num">
                                      <p:cBhvr>
                                        <p:cTn id="18" dur="500" fill="hold"/>
                                        <p:tgtEl>
                                          <p:spTgt spid="88"/>
                                        </p:tgtEl>
                                        <p:attrNameLst>
                                          <p:attrName>ppt_h</p:attrName>
                                        </p:attrNameLst>
                                      </p:cBhvr>
                                      <p:tavLst>
                                        <p:tav tm="0">
                                          <p:val>
                                            <p:fltVal val="0"/>
                                          </p:val>
                                        </p:tav>
                                        <p:tav tm="100000">
                                          <p:val>
                                            <p:strVal val="#ppt_h"/>
                                          </p:val>
                                        </p:tav>
                                      </p:tavLst>
                                    </p:anim>
                                    <p:animEffect transition="in" filter="fade">
                                      <p:cBhvr>
                                        <p:cTn id="19" dur="500"/>
                                        <p:tgtEl>
                                          <p:spTgt spid="88"/>
                                        </p:tgtEl>
                                      </p:cBhvr>
                                    </p:animEffect>
                                  </p:childTnLst>
                                </p:cTn>
                              </p:par>
                            </p:childTnLst>
                          </p:cTn>
                        </p:par>
                        <p:par>
                          <p:cTn id="20" fill="hold">
                            <p:stCondLst>
                              <p:cond delay="1500"/>
                            </p:stCondLst>
                            <p:childTnLst>
                              <p:par>
                                <p:cTn id="21" presetID="22" presetClass="entr" presetSubtype="1" fill="hold" nodeType="afterEffect">
                                  <p:stCondLst>
                                    <p:cond delay="0"/>
                                  </p:stCondLst>
                                  <p:childTnLst>
                                    <p:set>
                                      <p:cBhvr>
                                        <p:cTn id="22" dur="1" fill="hold">
                                          <p:stCondLst>
                                            <p:cond delay="0"/>
                                          </p:stCondLst>
                                        </p:cTn>
                                        <p:tgtEl>
                                          <p:spTgt spid="81"/>
                                        </p:tgtEl>
                                        <p:attrNameLst>
                                          <p:attrName>style.visibility</p:attrName>
                                        </p:attrNameLst>
                                      </p:cBhvr>
                                      <p:to>
                                        <p:strVal val="visible"/>
                                      </p:to>
                                    </p:set>
                                    <p:animEffect transition="in" filter="wipe(up)">
                                      <p:cBhvr>
                                        <p:cTn id="23" dur="500"/>
                                        <p:tgtEl>
                                          <p:spTgt spid="81"/>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86"/>
                                        </p:tgtEl>
                                        <p:attrNameLst>
                                          <p:attrName>style.visibility</p:attrName>
                                        </p:attrNameLst>
                                      </p:cBhvr>
                                      <p:to>
                                        <p:strVal val="visible"/>
                                      </p:to>
                                    </p:set>
                                    <p:anim calcmode="lin" valueType="num">
                                      <p:cBhvr>
                                        <p:cTn id="27" dur="500" fill="hold"/>
                                        <p:tgtEl>
                                          <p:spTgt spid="86"/>
                                        </p:tgtEl>
                                        <p:attrNameLst>
                                          <p:attrName>ppt_w</p:attrName>
                                        </p:attrNameLst>
                                      </p:cBhvr>
                                      <p:tavLst>
                                        <p:tav tm="0">
                                          <p:val>
                                            <p:fltVal val="0"/>
                                          </p:val>
                                        </p:tav>
                                        <p:tav tm="100000">
                                          <p:val>
                                            <p:strVal val="#ppt_w"/>
                                          </p:val>
                                        </p:tav>
                                      </p:tavLst>
                                    </p:anim>
                                    <p:anim calcmode="lin" valueType="num">
                                      <p:cBhvr>
                                        <p:cTn id="28" dur="500" fill="hold"/>
                                        <p:tgtEl>
                                          <p:spTgt spid="86"/>
                                        </p:tgtEl>
                                        <p:attrNameLst>
                                          <p:attrName>ppt_h</p:attrName>
                                        </p:attrNameLst>
                                      </p:cBhvr>
                                      <p:tavLst>
                                        <p:tav tm="0">
                                          <p:val>
                                            <p:fltVal val="0"/>
                                          </p:val>
                                        </p:tav>
                                        <p:tav tm="100000">
                                          <p:val>
                                            <p:strVal val="#ppt_h"/>
                                          </p:val>
                                        </p:tav>
                                      </p:tavLst>
                                    </p:anim>
                                    <p:animEffect transition="in" filter="fade">
                                      <p:cBhvr>
                                        <p:cTn id="29" dur="500"/>
                                        <p:tgtEl>
                                          <p:spTgt spid="86"/>
                                        </p:tgtEl>
                                      </p:cBhvr>
                                    </p:animEffect>
                                  </p:childTnLst>
                                </p:cTn>
                              </p:par>
                            </p:childTnLst>
                          </p:cTn>
                        </p:par>
                        <p:par>
                          <p:cTn id="30" fill="hold">
                            <p:stCondLst>
                              <p:cond delay="2500"/>
                            </p:stCondLst>
                            <p:childTnLst>
                              <p:par>
                                <p:cTn id="31" presetID="22" presetClass="entr" presetSubtype="1" fill="hold" nodeType="afterEffect">
                                  <p:stCondLst>
                                    <p:cond delay="0"/>
                                  </p:stCondLst>
                                  <p:childTnLst>
                                    <p:set>
                                      <p:cBhvr>
                                        <p:cTn id="32" dur="1" fill="hold">
                                          <p:stCondLst>
                                            <p:cond delay="0"/>
                                          </p:stCondLst>
                                        </p:cTn>
                                        <p:tgtEl>
                                          <p:spTgt spid="83"/>
                                        </p:tgtEl>
                                        <p:attrNameLst>
                                          <p:attrName>style.visibility</p:attrName>
                                        </p:attrNameLst>
                                      </p:cBhvr>
                                      <p:to>
                                        <p:strVal val="visible"/>
                                      </p:to>
                                    </p:set>
                                    <p:animEffect transition="in" filter="wipe(up)">
                                      <p:cBhvr>
                                        <p:cTn id="33" dur="500"/>
                                        <p:tgtEl>
                                          <p:spTgt spid="83"/>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87"/>
                                        </p:tgtEl>
                                        <p:attrNameLst>
                                          <p:attrName>style.visibility</p:attrName>
                                        </p:attrNameLst>
                                      </p:cBhvr>
                                      <p:to>
                                        <p:strVal val="visible"/>
                                      </p:to>
                                    </p:set>
                                    <p:anim calcmode="lin" valueType="num">
                                      <p:cBhvr>
                                        <p:cTn id="37" dur="500" fill="hold"/>
                                        <p:tgtEl>
                                          <p:spTgt spid="87"/>
                                        </p:tgtEl>
                                        <p:attrNameLst>
                                          <p:attrName>ppt_w</p:attrName>
                                        </p:attrNameLst>
                                      </p:cBhvr>
                                      <p:tavLst>
                                        <p:tav tm="0">
                                          <p:val>
                                            <p:fltVal val="0"/>
                                          </p:val>
                                        </p:tav>
                                        <p:tav tm="100000">
                                          <p:val>
                                            <p:strVal val="#ppt_w"/>
                                          </p:val>
                                        </p:tav>
                                      </p:tavLst>
                                    </p:anim>
                                    <p:anim calcmode="lin" valueType="num">
                                      <p:cBhvr>
                                        <p:cTn id="38" dur="500" fill="hold"/>
                                        <p:tgtEl>
                                          <p:spTgt spid="87"/>
                                        </p:tgtEl>
                                        <p:attrNameLst>
                                          <p:attrName>ppt_h</p:attrName>
                                        </p:attrNameLst>
                                      </p:cBhvr>
                                      <p:tavLst>
                                        <p:tav tm="0">
                                          <p:val>
                                            <p:fltVal val="0"/>
                                          </p:val>
                                        </p:tav>
                                        <p:tav tm="100000">
                                          <p:val>
                                            <p:strVal val="#ppt_h"/>
                                          </p:val>
                                        </p:tav>
                                      </p:tavLst>
                                    </p:anim>
                                    <p:animEffect transition="in" filter="fade">
                                      <p:cBhvr>
                                        <p:cTn id="39" dur="500"/>
                                        <p:tgtEl>
                                          <p:spTgt spid="87"/>
                                        </p:tgtEl>
                                      </p:cBhvr>
                                    </p:animEffect>
                                  </p:childTnLst>
                                </p:cTn>
                              </p:par>
                            </p:childTnLst>
                          </p:cTn>
                        </p:par>
                        <p:par>
                          <p:cTn id="40" fill="hold">
                            <p:stCondLst>
                              <p:cond delay="3500"/>
                            </p:stCondLst>
                            <p:childTnLst>
                              <p:par>
                                <p:cTn id="41" presetID="22" presetClass="entr" presetSubtype="1" fill="hold"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up)">
                                      <p:cBhvr>
                                        <p:cTn id="43" dur="500"/>
                                        <p:tgtEl>
                                          <p:spTgt spid="26"/>
                                        </p:tgtEl>
                                      </p:cBhvr>
                                    </p:animEffect>
                                  </p:childTnLst>
                                </p:cTn>
                              </p:par>
                              <p:par>
                                <p:cTn id="44" presetID="52" presetClass="entr" presetSubtype="0" fill="hold" grpId="0" nodeType="withEffect">
                                  <p:stCondLst>
                                    <p:cond delay="0"/>
                                  </p:stCondLst>
                                  <p:childTnLst>
                                    <p:set>
                                      <p:cBhvr>
                                        <p:cTn id="45" dur="1" fill="hold">
                                          <p:stCondLst>
                                            <p:cond delay="0"/>
                                          </p:stCondLst>
                                        </p:cTn>
                                        <p:tgtEl>
                                          <p:spTgt spid="48"/>
                                        </p:tgtEl>
                                        <p:attrNameLst>
                                          <p:attrName>style.visibility</p:attrName>
                                        </p:attrNameLst>
                                      </p:cBhvr>
                                      <p:to>
                                        <p:strVal val="visible"/>
                                      </p:to>
                                    </p:set>
                                    <p:animScale>
                                      <p:cBhvr>
                                        <p:cTn id="46" dur="1000" decel="50000" fill="hold">
                                          <p:stCondLst>
                                            <p:cond delay="0"/>
                                          </p:stCondLst>
                                        </p:cTn>
                                        <p:tgtEl>
                                          <p:spTgt spid="4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7" dur="1000" decel="50000" fill="hold">
                                          <p:stCondLst>
                                            <p:cond delay="0"/>
                                          </p:stCondLst>
                                        </p:cTn>
                                        <p:tgtEl>
                                          <p:spTgt spid="48"/>
                                        </p:tgtEl>
                                        <p:attrNameLst>
                                          <p:attrName>ppt_x</p:attrName>
                                          <p:attrName>ppt_y</p:attrName>
                                        </p:attrNameLst>
                                      </p:cBhvr>
                                    </p:animMotion>
                                    <p:animEffect transition="in" filter="fade">
                                      <p:cBhvr>
                                        <p:cTn id="48"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矩形 147"/>
          <p:cNvSpPr/>
          <p:nvPr/>
        </p:nvSpPr>
        <p:spPr>
          <a:xfrm flipH="1" flipV="1">
            <a:off x="3573592" y="2909326"/>
            <a:ext cx="8640063" cy="81504"/>
          </a:xfrm>
          <a:prstGeom prst="rect">
            <a:avLst/>
          </a:prstGeom>
          <a:solidFill>
            <a:schemeClr val="tx1">
              <a:lumMod val="75000"/>
              <a:lumOff val="25000"/>
            </a:schemeClr>
          </a:solidFill>
          <a:ln>
            <a:noFill/>
          </a:ln>
        </p:spPr>
        <p:style>
          <a:lnRef idx="2">
            <a:srgbClr val="00A78B">
              <a:shade val="50000"/>
            </a:srgbClr>
          </a:lnRef>
          <a:fillRef idx="1">
            <a:srgbClr val="00A78B"/>
          </a:fillRef>
          <a:effectRef idx="0">
            <a:srgbClr val="00A78B"/>
          </a:effectRef>
          <a:fontRef idx="minor">
            <a:srgbClr val="FFFFFF"/>
          </a:fontRef>
        </p:style>
        <p:txBody>
          <a:bodyPr rtlCol="0" anchor="ctr"/>
          <a:lstStyle/>
          <a:p>
            <a:pPr algn="ctr"/>
            <a:endParaRPr kumimoji="1" lang="zh-CN" altLang="en-US" sz="2400">
              <a:cs typeface="微软雅黑" panose="020B0503020204020204" pitchFamily="34" charset="-122"/>
              <a:sym typeface="Calibri" panose="020F0502020204030204" pitchFamily="34" charset="0"/>
            </a:endParaRPr>
          </a:p>
        </p:txBody>
      </p:sp>
      <p:cxnSp>
        <p:nvCxnSpPr>
          <p:cNvPr id="151" name="直线连接符 150"/>
          <p:cNvCxnSpPr/>
          <p:nvPr/>
        </p:nvCxnSpPr>
        <p:spPr>
          <a:xfrm>
            <a:off x="7838755" y="3490632"/>
            <a:ext cx="0" cy="1584012"/>
          </a:xfrm>
          <a:prstGeom prst="line">
            <a:avLst/>
          </a:prstGeom>
          <a:ln>
            <a:solidFill>
              <a:schemeClr val="tx1">
                <a:lumMod val="65000"/>
                <a:lumOff val="35000"/>
              </a:schemeClr>
            </a:solidFill>
          </a:ln>
        </p:spPr>
        <p:style>
          <a:lnRef idx="1">
            <a:srgbClr val="00A78B"/>
          </a:lnRef>
          <a:fillRef idx="0">
            <a:srgbClr val="00A78B"/>
          </a:fillRef>
          <a:effectRef idx="0">
            <a:srgbClr val="00A78B"/>
          </a:effectRef>
          <a:fontRef idx="minor">
            <a:srgbClr val="000000"/>
          </a:fontRef>
        </p:style>
      </p:cxnSp>
      <p:sp>
        <p:nvSpPr>
          <p:cNvPr id="157" name="矩形 156"/>
          <p:cNvSpPr/>
          <p:nvPr/>
        </p:nvSpPr>
        <p:spPr>
          <a:xfrm>
            <a:off x="3573780" y="1074420"/>
            <a:ext cx="4201160" cy="1476375"/>
          </a:xfrm>
          <a:prstGeom prst="rect">
            <a:avLst/>
          </a:prstGeom>
        </p:spPr>
        <p:txBody>
          <a:bodyPr wrap="square">
            <a:spAutoFit/>
          </a:bodyPr>
          <a:lstStyle/>
          <a:p>
            <a:pPr fontAlgn="auto">
              <a:lnSpc>
                <a:spcPct val="150000"/>
              </a:lnSpc>
            </a:pPr>
            <a:r>
              <a:rPr lang="zh-CN" altLang="en-US" sz="1500" b="1" dirty="0">
                <a:solidFill>
                  <a:srgbClr val="FFC001"/>
                </a:solidFill>
                <a:latin typeface="微软雅黑" panose="020B0503020204020204" pitchFamily="34" charset="-122"/>
                <a:ea typeface="微软雅黑" panose="020B0503020204020204" pitchFamily="34" charset="-122"/>
                <a:sym typeface="+mn-ea"/>
              </a:rPr>
              <a:t>《城镇燃气设计规范》（GB50028—2006）</a:t>
            </a:r>
            <a:r>
              <a:rPr lang="zh-CN" altLang="en-US" sz="15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第10.8.5条第3款规定：燃气管道及设备的防静电接地设施的设计应符合国家现行标准《化工企业静电接地设计技术规程》的规定</a:t>
            </a:r>
          </a:p>
        </p:txBody>
      </p:sp>
      <p:cxnSp>
        <p:nvCxnSpPr>
          <p:cNvPr id="158" name="直线连接符 150"/>
          <p:cNvCxnSpPr/>
          <p:nvPr/>
        </p:nvCxnSpPr>
        <p:spPr>
          <a:xfrm>
            <a:off x="7838755" y="1167752"/>
            <a:ext cx="0" cy="1584012"/>
          </a:xfrm>
          <a:prstGeom prst="line">
            <a:avLst/>
          </a:prstGeom>
          <a:ln>
            <a:solidFill>
              <a:schemeClr val="tx1">
                <a:lumMod val="65000"/>
                <a:lumOff val="35000"/>
              </a:schemeClr>
            </a:solidFill>
          </a:ln>
        </p:spPr>
        <p:style>
          <a:lnRef idx="1">
            <a:srgbClr val="00A78B"/>
          </a:lnRef>
          <a:fillRef idx="0">
            <a:srgbClr val="00A78B"/>
          </a:fillRef>
          <a:effectRef idx="0">
            <a:srgbClr val="00A78B"/>
          </a:effectRef>
          <a:fontRef idx="minor">
            <a:srgbClr val="000000"/>
          </a:fontRef>
        </p:style>
      </p:cxnSp>
      <p:sp>
        <p:nvSpPr>
          <p:cNvPr id="159" name="矩形 158"/>
          <p:cNvSpPr/>
          <p:nvPr/>
        </p:nvSpPr>
        <p:spPr>
          <a:xfrm>
            <a:off x="7955280" y="1074420"/>
            <a:ext cx="4258310" cy="1591310"/>
          </a:xfrm>
          <a:prstGeom prst="rect">
            <a:avLst/>
          </a:prstGeom>
        </p:spPr>
        <p:txBody>
          <a:bodyPr wrap="square">
            <a:spAutoFit/>
          </a:bodyPr>
          <a:lstStyle/>
          <a:p>
            <a:pPr>
              <a:lnSpc>
                <a:spcPct val="130000"/>
              </a:lnSpc>
            </a:pPr>
            <a:r>
              <a:rPr lang="zh-CN" altLang="en-US" sz="1500" b="1" dirty="0">
                <a:solidFill>
                  <a:srgbClr val="FFC001"/>
                </a:solidFill>
                <a:latin typeface="微软雅黑" panose="020B0503020204020204" pitchFamily="34" charset="-122"/>
                <a:ea typeface="微软雅黑" panose="020B0503020204020204" pitchFamily="34" charset="-122"/>
                <a:sym typeface="+mn-ea"/>
              </a:rPr>
              <a:t>《化工企业静电接地设计技术规程HG/T20675-1990</a:t>
            </a:r>
            <a:r>
              <a:rPr lang="zh-CN" altLang="en-US" sz="15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，2.7.5条规定：当金属法兰采用金属螺栓或卡子相紧固，一般可不必另装静电连接线。在腐蚀条件，保证至少两个螺栓或卡子间的接触面，安装前去锈和除油污，以及在安装时加防松螺帽</a:t>
            </a:r>
          </a:p>
        </p:txBody>
      </p:sp>
      <p:sp>
        <p:nvSpPr>
          <p:cNvPr id="160" name="矩形 159"/>
          <p:cNvSpPr/>
          <p:nvPr/>
        </p:nvSpPr>
        <p:spPr>
          <a:xfrm>
            <a:off x="4168140" y="3566160"/>
            <a:ext cx="3606800" cy="1591310"/>
          </a:xfrm>
          <a:prstGeom prst="rect">
            <a:avLst/>
          </a:prstGeom>
        </p:spPr>
        <p:txBody>
          <a:bodyPr wrap="square">
            <a:spAutoFit/>
          </a:bodyPr>
          <a:lstStyle/>
          <a:p>
            <a:pPr>
              <a:lnSpc>
                <a:spcPct val="130000"/>
              </a:lnSpc>
            </a:pPr>
            <a:r>
              <a:rPr lang="zh-CN" altLang="en-US" sz="1500" b="1" dirty="0">
                <a:solidFill>
                  <a:srgbClr val="FFC001"/>
                </a:solidFill>
                <a:latin typeface="微软雅黑" panose="020B0503020204020204" pitchFamily="34" charset="-122"/>
                <a:ea typeface="微软雅黑" panose="020B0503020204020204" pitchFamily="34" charset="-122"/>
                <a:sym typeface="+mn-ea"/>
              </a:rPr>
              <a:t>《石油化工金属管道工程施工质量验收规范》（GB50517-2010）</a:t>
            </a:r>
            <a:r>
              <a:rPr lang="zh-CN" altLang="en-US" sz="15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第8.9.1条规定，有静电接地要求的管道，当每对法兰或螺纹接头间</a:t>
            </a:r>
            <a:r>
              <a:rPr lang="zh-CN" altLang="en-US" sz="1500" b="1" dirty="0">
                <a:solidFill>
                  <a:srgbClr val="FFC001"/>
                </a:solidFill>
                <a:latin typeface="微软雅黑" panose="020B0503020204020204" pitchFamily="34" charset="-122"/>
                <a:ea typeface="微软雅黑" panose="020B0503020204020204" pitchFamily="34" charset="-122"/>
                <a:sym typeface="+mn-ea"/>
              </a:rPr>
              <a:t>电阻值大于0.03Ω</a:t>
            </a:r>
            <a:r>
              <a:rPr lang="zh-CN" altLang="en-US" sz="15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时，应有导线跨接</a:t>
            </a:r>
          </a:p>
        </p:txBody>
      </p:sp>
      <p:sp>
        <p:nvSpPr>
          <p:cNvPr id="161" name="矩形 160"/>
          <p:cNvSpPr/>
          <p:nvPr/>
        </p:nvSpPr>
        <p:spPr>
          <a:xfrm>
            <a:off x="8128000" y="3566160"/>
            <a:ext cx="3930015" cy="1291590"/>
          </a:xfrm>
          <a:prstGeom prst="rect">
            <a:avLst/>
          </a:prstGeom>
        </p:spPr>
        <p:txBody>
          <a:bodyPr wrap="square">
            <a:spAutoFit/>
          </a:bodyPr>
          <a:lstStyle/>
          <a:p>
            <a:pPr>
              <a:lnSpc>
                <a:spcPct val="130000"/>
              </a:lnSpc>
            </a:pPr>
            <a:r>
              <a:rPr sz="1500" b="1" dirty="0">
                <a:solidFill>
                  <a:srgbClr val="FFC001"/>
                </a:solidFill>
                <a:latin typeface="微软雅黑" panose="020B0503020204020204" pitchFamily="34" charset="-122"/>
                <a:ea typeface="微软雅黑" panose="020B0503020204020204" pitchFamily="34" charset="-122"/>
                <a:sym typeface="+mn-ea"/>
              </a:rPr>
              <a:t>《石油库设计规范》（GB 50074-2002）</a:t>
            </a:r>
            <a:r>
              <a:rPr sz="15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第14.2.14 条规定：输油（油气）管道的法兰连接处应跨接。</a:t>
            </a:r>
            <a:r>
              <a:rPr sz="1500" b="1" dirty="0">
                <a:solidFill>
                  <a:srgbClr val="FFC001"/>
                </a:solidFill>
                <a:latin typeface="微软雅黑" panose="020B0503020204020204" pitchFamily="34" charset="-122"/>
                <a:ea typeface="微软雅黑" panose="020B0503020204020204" pitchFamily="34" charset="-122"/>
                <a:sym typeface="+mn-ea"/>
              </a:rPr>
              <a:t>当不少于5根螺栓</a:t>
            </a:r>
            <a:r>
              <a:rPr sz="15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连接时，在非腐蚀环境下可不跨接</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
        <p:nvSpPr>
          <p:cNvPr id="13" name="任意多边形 12"/>
          <p:cNvSpPr/>
          <p:nvPr userDrawn="1"/>
        </p:nvSpPr>
        <p:spPr>
          <a:xfrm flipH="1">
            <a:off x="0" y="988695"/>
            <a:ext cx="4588510" cy="5869305"/>
          </a:xfrm>
          <a:custGeom>
            <a:avLst/>
            <a:gdLst>
              <a:gd name="connsiteX0" fmla="*/ 4588503 w 4588503"/>
              <a:gd name="connsiteY0" fmla="*/ 0 h 6858000"/>
              <a:gd name="connsiteX1" fmla="*/ 1714500 w 4588503"/>
              <a:gd name="connsiteY1" fmla="*/ 0 h 6858000"/>
              <a:gd name="connsiteX2" fmla="*/ 0 w 4588503"/>
              <a:gd name="connsiteY2" fmla="*/ 6858000 h 6858000"/>
              <a:gd name="connsiteX3" fmla="*/ 4588503 w 4588503"/>
              <a:gd name="connsiteY3" fmla="*/ 6858000 h 6858000"/>
              <a:gd name="connsiteX4" fmla="*/ 4588503 w 458850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8503" h="6858000">
                <a:moveTo>
                  <a:pt x="4588503" y="0"/>
                </a:moveTo>
                <a:lnTo>
                  <a:pt x="1714500" y="0"/>
                </a:lnTo>
                <a:lnTo>
                  <a:pt x="0" y="6858000"/>
                </a:lnTo>
                <a:lnTo>
                  <a:pt x="4588503" y="6858000"/>
                </a:lnTo>
                <a:lnTo>
                  <a:pt x="4588503" y="0"/>
                </a:lnTo>
                <a:close/>
              </a:path>
            </a:pathLst>
          </a:custGeom>
          <a:blipFill rotWithShape="1">
            <a:blip r:embed="rId4"/>
            <a:stretch>
              <a:fillRect/>
            </a:stretch>
          </a:blipFill>
          <a:ln>
            <a:noFill/>
          </a:ln>
        </p:spPr>
        <p:style>
          <a:lnRef idx="2">
            <a:srgbClr val="00A78B">
              <a:shade val="50000"/>
            </a:srgbClr>
          </a:lnRef>
          <a:fillRef idx="1">
            <a:srgbClr val="00A78B"/>
          </a:fillRef>
          <a:effectRef idx="0">
            <a:srgbClr val="00A78B"/>
          </a:effectRef>
          <a:fontRef idx="minor">
            <a:srgbClr val="FFFFFF"/>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22"/>
          <p:cNvSpPr>
            <a:spLocks noChangeArrowheads="1"/>
          </p:cNvSpPr>
          <p:nvPr/>
        </p:nvSpPr>
        <p:spPr bwMode="auto">
          <a:xfrm>
            <a:off x="3963429" y="1902212"/>
            <a:ext cx="1302980" cy="1302141"/>
          </a:xfrm>
          <a:prstGeom prst="ellipse">
            <a:avLst/>
          </a:prstGeom>
          <a:solidFill>
            <a:srgbClr val="FFC001"/>
          </a:solidFill>
          <a:ln>
            <a:noFill/>
          </a:ln>
        </p:spPr>
        <p:txBody>
          <a:bodyPr vert="horz" wrap="square" lIns="75493" tIns="37746" rIns="75493" bIns="37746" numCol="1" anchor="ctr" anchorCtr="0" compatLnSpc="1"/>
          <a:lstStyle/>
          <a:p>
            <a:pPr algn="ctr" fontAlgn="auto">
              <a:lnSpc>
                <a:spcPts val="3080"/>
              </a:lnSpc>
            </a:pPr>
            <a:r>
              <a:rPr lang="zh-CN" altLang="en-US" sz="3200" b="1" baseline="-3000" dirty="0">
                <a:solidFill>
                  <a:sysClr val="window" lastClr="FFFFFF"/>
                </a:solidFill>
                <a:latin typeface="微软雅黑" panose="020B0503020204020204" pitchFamily="34" charset="-122"/>
                <a:ea typeface="微软雅黑" panose="020B0503020204020204" pitchFamily="34" charset="-122"/>
              </a:rPr>
              <a:t>管道要求</a:t>
            </a:r>
          </a:p>
        </p:txBody>
      </p:sp>
      <p:sp>
        <p:nvSpPr>
          <p:cNvPr id="3" name="Line 23"/>
          <p:cNvSpPr>
            <a:spLocks noChangeShapeType="1"/>
          </p:cNvSpPr>
          <p:nvPr/>
        </p:nvSpPr>
        <p:spPr bwMode="auto">
          <a:xfrm flipH="1">
            <a:off x="800488" y="2553661"/>
            <a:ext cx="3162941" cy="0"/>
          </a:xfrm>
          <a:prstGeom prst="line">
            <a:avLst/>
          </a:prstGeom>
          <a:noFill/>
          <a:ln w="5" cap="flat">
            <a:solidFill>
              <a:schemeClr val="tx1">
                <a:lumMod val="50000"/>
                <a:lumOff val="50000"/>
              </a:schemeClr>
            </a:solidFill>
            <a:prstDash val="dash"/>
            <a:miter lim="800000"/>
            <a:headEnd type="none" w="med" len="med"/>
            <a:tailEnd type="arrow" w="med" len="med"/>
          </a:ln>
          <a:extLst>
            <a:ext uri="{909E8E84-426E-40DD-AFC4-6F175D3DCCD1}">
              <a14:hiddenFill xmlns:a14="http://schemas.microsoft.com/office/drawing/2010/main">
                <a:noFill/>
              </a14:hiddenFill>
            </a:ext>
          </a:extLst>
        </p:spPr>
        <p:txBody>
          <a:bodyPr vert="horz" wrap="square" lIns="75493" tIns="37746" rIns="75493" bIns="37746" numCol="1" anchor="t" anchorCtr="0" compatLnSpc="1"/>
          <a:lstStyle/>
          <a:p>
            <a:endParaRPr lang="zh-CN" altLang="en-US">
              <a:solidFill>
                <a:sysClr val="windowText" lastClr="000000">
                  <a:lumMod val="75000"/>
                  <a:lumOff val="25000"/>
                </a:sysClr>
              </a:solidFill>
            </a:endParaRPr>
          </a:p>
        </p:txBody>
      </p:sp>
      <p:sp>
        <p:nvSpPr>
          <p:cNvPr id="8" name="Freeform 24"/>
          <p:cNvSpPr>
            <a:spLocks noEditPoints="1"/>
          </p:cNvSpPr>
          <p:nvPr/>
        </p:nvSpPr>
        <p:spPr bwMode="auto">
          <a:xfrm>
            <a:off x="3007689" y="2375648"/>
            <a:ext cx="367084" cy="365918"/>
          </a:xfrm>
          <a:custGeom>
            <a:avLst/>
            <a:gdLst>
              <a:gd name="T0" fmla="*/ 23 w 47"/>
              <a:gd name="T1" fmla="*/ 0 h 47"/>
              <a:gd name="T2" fmla="*/ 47 w 47"/>
              <a:gd name="T3" fmla="*/ 24 h 47"/>
              <a:gd name="T4" fmla="*/ 23 w 47"/>
              <a:gd name="T5" fmla="*/ 47 h 47"/>
              <a:gd name="T6" fmla="*/ 0 w 47"/>
              <a:gd name="T7" fmla="*/ 24 h 47"/>
              <a:gd name="T8" fmla="*/ 23 w 47"/>
              <a:gd name="T9" fmla="*/ 0 h 47"/>
              <a:gd name="T10" fmla="*/ 23 w 47"/>
              <a:gd name="T11" fmla="*/ 15 h 47"/>
              <a:gd name="T12" fmla="*/ 15 w 47"/>
              <a:gd name="T13" fmla="*/ 24 h 47"/>
              <a:gd name="T14" fmla="*/ 23 w 47"/>
              <a:gd name="T15" fmla="*/ 32 h 47"/>
              <a:gd name="T16" fmla="*/ 32 w 47"/>
              <a:gd name="T17" fmla="*/ 24 h 47"/>
              <a:gd name="T18" fmla="*/ 23 w 47"/>
              <a:gd name="T1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7">
                <a:moveTo>
                  <a:pt x="23" y="0"/>
                </a:moveTo>
                <a:cubicBezTo>
                  <a:pt x="36" y="0"/>
                  <a:pt x="47" y="11"/>
                  <a:pt x="47" y="24"/>
                </a:cubicBezTo>
                <a:cubicBezTo>
                  <a:pt x="47" y="37"/>
                  <a:pt x="36" y="47"/>
                  <a:pt x="23" y="47"/>
                </a:cubicBezTo>
                <a:cubicBezTo>
                  <a:pt x="10" y="47"/>
                  <a:pt x="0" y="37"/>
                  <a:pt x="0" y="24"/>
                </a:cubicBezTo>
                <a:cubicBezTo>
                  <a:pt x="0" y="11"/>
                  <a:pt x="10" y="0"/>
                  <a:pt x="23" y="0"/>
                </a:cubicBezTo>
                <a:close/>
                <a:moveTo>
                  <a:pt x="23" y="15"/>
                </a:moveTo>
                <a:cubicBezTo>
                  <a:pt x="19" y="15"/>
                  <a:pt x="15" y="19"/>
                  <a:pt x="15" y="24"/>
                </a:cubicBezTo>
                <a:cubicBezTo>
                  <a:pt x="15" y="28"/>
                  <a:pt x="19" y="32"/>
                  <a:pt x="23" y="32"/>
                </a:cubicBezTo>
                <a:cubicBezTo>
                  <a:pt x="28" y="32"/>
                  <a:pt x="32" y="28"/>
                  <a:pt x="32" y="24"/>
                </a:cubicBezTo>
                <a:cubicBezTo>
                  <a:pt x="32" y="19"/>
                  <a:pt x="28" y="15"/>
                  <a:pt x="23" y="15"/>
                </a:cubicBezTo>
                <a:close/>
              </a:path>
            </a:pathLst>
          </a:custGeom>
          <a:solidFill>
            <a:schemeClr val="tx1">
              <a:lumMod val="50000"/>
              <a:lumOff val="50000"/>
            </a:schemeClr>
          </a:solidFill>
          <a:ln>
            <a:noFill/>
          </a:ln>
        </p:spPr>
        <p:txBody>
          <a:bodyPr vert="horz" wrap="square" lIns="75493" tIns="37746" rIns="75493" bIns="37746" numCol="1" anchor="t" anchorCtr="0" compatLnSpc="1"/>
          <a:lstStyle/>
          <a:p>
            <a:endParaRPr lang="zh-CN" altLang="en-US">
              <a:solidFill>
                <a:sysClr val="windowText" lastClr="000000">
                  <a:lumMod val="75000"/>
                  <a:lumOff val="25000"/>
                </a:sysClr>
              </a:solidFill>
            </a:endParaRPr>
          </a:p>
        </p:txBody>
      </p:sp>
      <p:sp>
        <p:nvSpPr>
          <p:cNvPr id="11" name="Freeform 25"/>
          <p:cNvSpPr>
            <a:spLocks noEditPoints="1"/>
          </p:cNvSpPr>
          <p:nvPr/>
        </p:nvSpPr>
        <p:spPr bwMode="auto">
          <a:xfrm>
            <a:off x="2147854" y="2375648"/>
            <a:ext cx="370391" cy="365918"/>
          </a:xfrm>
          <a:custGeom>
            <a:avLst/>
            <a:gdLst>
              <a:gd name="T0" fmla="*/ 24 w 47"/>
              <a:gd name="T1" fmla="*/ 0 h 47"/>
              <a:gd name="T2" fmla="*/ 47 w 47"/>
              <a:gd name="T3" fmla="*/ 24 h 47"/>
              <a:gd name="T4" fmla="*/ 24 w 47"/>
              <a:gd name="T5" fmla="*/ 47 h 47"/>
              <a:gd name="T6" fmla="*/ 0 w 47"/>
              <a:gd name="T7" fmla="*/ 24 h 47"/>
              <a:gd name="T8" fmla="*/ 24 w 47"/>
              <a:gd name="T9" fmla="*/ 0 h 47"/>
              <a:gd name="T10" fmla="*/ 24 w 47"/>
              <a:gd name="T11" fmla="*/ 15 h 47"/>
              <a:gd name="T12" fmla="*/ 15 w 47"/>
              <a:gd name="T13" fmla="*/ 24 h 47"/>
              <a:gd name="T14" fmla="*/ 24 w 47"/>
              <a:gd name="T15" fmla="*/ 32 h 47"/>
              <a:gd name="T16" fmla="*/ 32 w 47"/>
              <a:gd name="T17" fmla="*/ 24 h 47"/>
              <a:gd name="T18" fmla="*/ 24 w 47"/>
              <a:gd name="T1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7">
                <a:moveTo>
                  <a:pt x="24" y="0"/>
                </a:moveTo>
                <a:cubicBezTo>
                  <a:pt x="37" y="0"/>
                  <a:pt x="47" y="11"/>
                  <a:pt x="47" y="24"/>
                </a:cubicBezTo>
                <a:cubicBezTo>
                  <a:pt x="47" y="37"/>
                  <a:pt x="37" y="47"/>
                  <a:pt x="24" y="47"/>
                </a:cubicBezTo>
                <a:cubicBezTo>
                  <a:pt x="11" y="47"/>
                  <a:pt x="0" y="37"/>
                  <a:pt x="0" y="24"/>
                </a:cubicBezTo>
                <a:cubicBezTo>
                  <a:pt x="0" y="11"/>
                  <a:pt x="11" y="0"/>
                  <a:pt x="24" y="0"/>
                </a:cubicBezTo>
                <a:close/>
                <a:moveTo>
                  <a:pt x="24" y="15"/>
                </a:moveTo>
                <a:cubicBezTo>
                  <a:pt x="19" y="15"/>
                  <a:pt x="15" y="19"/>
                  <a:pt x="15" y="24"/>
                </a:cubicBezTo>
                <a:cubicBezTo>
                  <a:pt x="15" y="28"/>
                  <a:pt x="19" y="32"/>
                  <a:pt x="24" y="32"/>
                </a:cubicBezTo>
                <a:cubicBezTo>
                  <a:pt x="28" y="32"/>
                  <a:pt x="32" y="28"/>
                  <a:pt x="32" y="24"/>
                </a:cubicBezTo>
                <a:cubicBezTo>
                  <a:pt x="32" y="19"/>
                  <a:pt x="28" y="15"/>
                  <a:pt x="24" y="15"/>
                </a:cubicBezTo>
                <a:close/>
              </a:path>
            </a:pathLst>
          </a:custGeom>
          <a:solidFill>
            <a:schemeClr val="tx1">
              <a:lumMod val="50000"/>
              <a:lumOff val="50000"/>
            </a:schemeClr>
          </a:solidFill>
          <a:ln>
            <a:noFill/>
          </a:ln>
        </p:spPr>
        <p:txBody>
          <a:bodyPr vert="horz" wrap="square" lIns="75493" tIns="37746" rIns="75493" bIns="37746" numCol="1" anchor="t" anchorCtr="0" compatLnSpc="1"/>
          <a:lstStyle/>
          <a:p>
            <a:endParaRPr lang="zh-CN" altLang="en-US">
              <a:solidFill>
                <a:sysClr val="windowText" lastClr="000000">
                  <a:lumMod val="75000"/>
                  <a:lumOff val="25000"/>
                </a:sysClr>
              </a:solidFill>
            </a:endParaRPr>
          </a:p>
        </p:txBody>
      </p:sp>
      <p:sp>
        <p:nvSpPr>
          <p:cNvPr id="12" name="Freeform 26"/>
          <p:cNvSpPr>
            <a:spLocks noEditPoints="1"/>
          </p:cNvSpPr>
          <p:nvPr/>
        </p:nvSpPr>
        <p:spPr bwMode="auto">
          <a:xfrm>
            <a:off x="1291327" y="2375648"/>
            <a:ext cx="373697" cy="365918"/>
          </a:xfrm>
          <a:custGeom>
            <a:avLst/>
            <a:gdLst>
              <a:gd name="T0" fmla="*/ 24 w 48"/>
              <a:gd name="T1" fmla="*/ 0 h 47"/>
              <a:gd name="T2" fmla="*/ 48 w 48"/>
              <a:gd name="T3" fmla="*/ 24 h 47"/>
              <a:gd name="T4" fmla="*/ 24 w 48"/>
              <a:gd name="T5" fmla="*/ 47 h 47"/>
              <a:gd name="T6" fmla="*/ 0 w 48"/>
              <a:gd name="T7" fmla="*/ 24 h 47"/>
              <a:gd name="T8" fmla="*/ 24 w 48"/>
              <a:gd name="T9" fmla="*/ 0 h 47"/>
              <a:gd name="T10" fmla="*/ 24 w 48"/>
              <a:gd name="T11" fmla="*/ 15 h 47"/>
              <a:gd name="T12" fmla="*/ 15 w 48"/>
              <a:gd name="T13" fmla="*/ 24 h 47"/>
              <a:gd name="T14" fmla="*/ 24 w 48"/>
              <a:gd name="T15" fmla="*/ 32 h 47"/>
              <a:gd name="T16" fmla="*/ 32 w 48"/>
              <a:gd name="T17" fmla="*/ 24 h 47"/>
              <a:gd name="T18" fmla="*/ 24 w 48"/>
              <a:gd name="T1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7">
                <a:moveTo>
                  <a:pt x="24" y="0"/>
                </a:moveTo>
                <a:cubicBezTo>
                  <a:pt x="37" y="0"/>
                  <a:pt x="48" y="11"/>
                  <a:pt x="48" y="24"/>
                </a:cubicBezTo>
                <a:cubicBezTo>
                  <a:pt x="48" y="37"/>
                  <a:pt x="37" y="47"/>
                  <a:pt x="24" y="47"/>
                </a:cubicBezTo>
                <a:cubicBezTo>
                  <a:pt x="11" y="47"/>
                  <a:pt x="0" y="37"/>
                  <a:pt x="0" y="24"/>
                </a:cubicBezTo>
                <a:cubicBezTo>
                  <a:pt x="0" y="11"/>
                  <a:pt x="11" y="0"/>
                  <a:pt x="24" y="0"/>
                </a:cubicBezTo>
                <a:close/>
                <a:moveTo>
                  <a:pt x="24" y="15"/>
                </a:moveTo>
                <a:cubicBezTo>
                  <a:pt x="19" y="15"/>
                  <a:pt x="15" y="19"/>
                  <a:pt x="15" y="24"/>
                </a:cubicBezTo>
                <a:cubicBezTo>
                  <a:pt x="15" y="28"/>
                  <a:pt x="19" y="32"/>
                  <a:pt x="24" y="32"/>
                </a:cubicBezTo>
                <a:cubicBezTo>
                  <a:pt x="29" y="32"/>
                  <a:pt x="32" y="28"/>
                  <a:pt x="32" y="24"/>
                </a:cubicBezTo>
                <a:cubicBezTo>
                  <a:pt x="32" y="19"/>
                  <a:pt x="29" y="15"/>
                  <a:pt x="24" y="15"/>
                </a:cubicBezTo>
                <a:close/>
              </a:path>
            </a:pathLst>
          </a:custGeom>
          <a:solidFill>
            <a:schemeClr val="tx1">
              <a:lumMod val="50000"/>
              <a:lumOff val="50000"/>
            </a:schemeClr>
          </a:solidFill>
          <a:ln>
            <a:noFill/>
          </a:ln>
        </p:spPr>
        <p:txBody>
          <a:bodyPr vert="horz" wrap="square" lIns="75493" tIns="37746" rIns="75493" bIns="37746" numCol="1" anchor="t" anchorCtr="0" compatLnSpc="1"/>
          <a:lstStyle/>
          <a:p>
            <a:endParaRPr lang="zh-CN" altLang="en-US">
              <a:solidFill>
                <a:sysClr val="windowText" lastClr="000000">
                  <a:lumMod val="75000"/>
                  <a:lumOff val="25000"/>
                </a:sysClr>
              </a:solidFill>
            </a:endParaRPr>
          </a:p>
        </p:txBody>
      </p:sp>
      <p:sp>
        <p:nvSpPr>
          <p:cNvPr id="13" name="Freeform 27"/>
          <p:cNvSpPr/>
          <p:nvPr/>
        </p:nvSpPr>
        <p:spPr bwMode="auto">
          <a:xfrm>
            <a:off x="3116821" y="2655854"/>
            <a:ext cx="1742819" cy="1480155"/>
          </a:xfrm>
          <a:custGeom>
            <a:avLst/>
            <a:gdLst>
              <a:gd name="T0" fmla="*/ 172 w 223"/>
              <a:gd name="T1" fmla="*/ 172 h 190"/>
              <a:gd name="T2" fmla="*/ 50 w 223"/>
              <a:gd name="T3" fmla="*/ 122 h 190"/>
              <a:gd name="T4" fmla="*/ 0 w 223"/>
              <a:gd name="T5" fmla="*/ 0 h 190"/>
              <a:gd name="T6" fmla="*/ 22 w 223"/>
              <a:gd name="T7" fmla="*/ 0 h 190"/>
              <a:gd name="T8" fmla="*/ 66 w 223"/>
              <a:gd name="T9" fmla="*/ 106 h 190"/>
              <a:gd name="T10" fmla="*/ 172 w 223"/>
              <a:gd name="T11" fmla="*/ 150 h 190"/>
              <a:gd name="T12" fmla="*/ 172 w 223"/>
              <a:gd name="T13" fmla="*/ 132 h 190"/>
              <a:gd name="T14" fmla="*/ 223 w 223"/>
              <a:gd name="T15" fmla="*/ 163 h 190"/>
              <a:gd name="T16" fmla="*/ 172 w 223"/>
              <a:gd name="T17" fmla="*/ 190 h 190"/>
              <a:gd name="T18" fmla="*/ 172 w 223"/>
              <a:gd name="T19" fmla="*/ 172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3" h="190">
                <a:moveTo>
                  <a:pt x="172" y="172"/>
                </a:moveTo>
                <a:cubicBezTo>
                  <a:pt x="124" y="172"/>
                  <a:pt x="81" y="153"/>
                  <a:pt x="50" y="122"/>
                </a:cubicBezTo>
                <a:cubicBezTo>
                  <a:pt x="19" y="91"/>
                  <a:pt x="0" y="48"/>
                  <a:pt x="0" y="0"/>
                </a:cubicBezTo>
                <a:cubicBezTo>
                  <a:pt x="22" y="0"/>
                  <a:pt x="22" y="0"/>
                  <a:pt x="22" y="0"/>
                </a:cubicBezTo>
                <a:cubicBezTo>
                  <a:pt x="22" y="41"/>
                  <a:pt x="39" y="79"/>
                  <a:pt x="66" y="106"/>
                </a:cubicBezTo>
                <a:cubicBezTo>
                  <a:pt x="93" y="133"/>
                  <a:pt x="131" y="150"/>
                  <a:pt x="172" y="150"/>
                </a:cubicBezTo>
                <a:cubicBezTo>
                  <a:pt x="172" y="132"/>
                  <a:pt x="172" y="132"/>
                  <a:pt x="172" y="132"/>
                </a:cubicBezTo>
                <a:cubicBezTo>
                  <a:pt x="223" y="163"/>
                  <a:pt x="223" y="163"/>
                  <a:pt x="223" y="163"/>
                </a:cubicBezTo>
                <a:cubicBezTo>
                  <a:pt x="172" y="190"/>
                  <a:pt x="172" y="190"/>
                  <a:pt x="172" y="190"/>
                </a:cubicBezTo>
                <a:lnTo>
                  <a:pt x="172" y="172"/>
                </a:lnTo>
                <a:close/>
              </a:path>
            </a:pathLst>
          </a:custGeom>
          <a:solidFill>
            <a:srgbClr val="FFC001"/>
          </a:solidFill>
          <a:ln>
            <a:noFill/>
          </a:ln>
        </p:spPr>
        <p:txBody>
          <a:bodyPr vert="horz" wrap="square" lIns="75493" tIns="37746" rIns="75493" bIns="37746" numCol="1" anchor="t" anchorCtr="0" compatLnSpc="1"/>
          <a:lstStyle/>
          <a:p>
            <a:endParaRPr lang="zh-CN" altLang="en-US">
              <a:solidFill>
                <a:sysClr val="windowText" lastClr="000000">
                  <a:lumMod val="75000"/>
                  <a:lumOff val="25000"/>
                </a:sysClr>
              </a:solidFill>
            </a:endParaRPr>
          </a:p>
        </p:txBody>
      </p:sp>
      <p:sp>
        <p:nvSpPr>
          <p:cNvPr id="14" name="Freeform 28"/>
          <p:cNvSpPr/>
          <p:nvPr/>
        </p:nvSpPr>
        <p:spPr bwMode="auto">
          <a:xfrm>
            <a:off x="2233838" y="2655855"/>
            <a:ext cx="2625803" cy="2360336"/>
          </a:xfrm>
          <a:custGeom>
            <a:avLst/>
            <a:gdLst>
              <a:gd name="T0" fmla="*/ 285 w 336"/>
              <a:gd name="T1" fmla="*/ 285 h 303"/>
              <a:gd name="T2" fmla="*/ 84 w 336"/>
              <a:gd name="T3" fmla="*/ 202 h 303"/>
              <a:gd name="T4" fmla="*/ 0 w 336"/>
              <a:gd name="T5" fmla="*/ 0 h 303"/>
              <a:gd name="T6" fmla="*/ 23 w 336"/>
              <a:gd name="T7" fmla="*/ 0 h 303"/>
              <a:gd name="T8" fmla="*/ 100 w 336"/>
              <a:gd name="T9" fmla="*/ 186 h 303"/>
              <a:gd name="T10" fmla="*/ 285 w 336"/>
              <a:gd name="T11" fmla="*/ 262 h 303"/>
              <a:gd name="T12" fmla="*/ 285 w 336"/>
              <a:gd name="T13" fmla="*/ 245 h 303"/>
              <a:gd name="T14" fmla="*/ 336 w 336"/>
              <a:gd name="T15" fmla="*/ 275 h 303"/>
              <a:gd name="T16" fmla="*/ 285 w 336"/>
              <a:gd name="T17" fmla="*/ 303 h 303"/>
              <a:gd name="T18" fmla="*/ 285 w 336"/>
              <a:gd name="T19" fmla="*/ 28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6" h="303">
                <a:moveTo>
                  <a:pt x="285" y="285"/>
                </a:moveTo>
                <a:cubicBezTo>
                  <a:pt x="206" y="285"/>
                  <a:pt x="135" y="253"/>
                  <a:pt x="84" y="202"/>
                </a:cubicBezTo>
                <a:cubicBezTo>
                  <a:pt x="32" y="150"/>
                  <a:pt x="0" y="79"/>
                  <a:pt x="0" y="0"/>
                </a:cubicBezTo>
                <a:cubicBezTo>
                  <a:pt x="23" y="0"/>
                  <a:pt x="23" y="0"/>
                  <a:pt x="23" y="0"/>
                </a:cubicBezTo>
                <a:cubicBezTo>
                  <a:pt x="23" y="72"/>
                  <a:pt x="52" y="138"/>
                  <a:pt x="100" y="186"/>
                </a:cubicBezTo>
                <a:cubicBezTo>
                  <a:pt x="147" y="233"/>
                  <a:pt x="213" y="262"/>
                  <a:pt x="285" y="262"/>
                </a:cubicBezTo>
                <a:cubicBezTo>
                  <a:pt x="285" y="245"/>
                  <a:pt x="285" y="245"/>
                  <a:pt x="285" y="245"/>
                </a:cubicBezTo>
                <a:cubicBezTo>
                  <a:pt x="336" y="275"/>
                  <a:pt x="336" y="275"/>
                  <a:pt x="336" y="275"/>
                </a:cubicBezTo>
                <a:cubicBezTo>
                  <a:pt x="285" y="303"/>
                  <a:pt x="285" y="303"/>
                  <a:pt x="285" y="303"/>
                </a:cubicBezTo>
                <a:lnTo>
                  <a:pt x="285" y="285"/>
                </a:lnTo>
                <a:close/>
              </a:path>
            </a:pathLst>
          </a:custGeom>
          <a:solidFill>
            <a:srgbClr val="FFC001"/>
          </a:solidFill>
          <a:ln>
            <a:noFill/>
          </a:ln>
        </p:spPr>
        <p:txBody>
          <a:bodyPr vert="horz" wrap="square" lIns="75493" tIns="37746" rIns="75493" bIns="37746" numCol="1" anchor="t" anchorCtr="0" compatLnSpc="1"/>
          <a:lstStyle/>
          <a:p>
            <a:endParaRPr lang="zh-CN" altLang="en-US">
              <a:solidFill>
                <a:sysClr val="windowText" lastClr="000000">
                  <a:lumMod val="75000"/>
                  <a:lumOff val="25000"/>
                </a:sysClr>
              </a:solidFill>
            </a:endParaRPr>
          </a:p>
        </p:txBody>
      </p:sp>
      <p:sp>
        <p:nvSpPr>
          <p:cNvPr id="15" name="Freeform 29"/>
          <p:cNvSpPr/>
          <p:nvPr/>
        </p:nvSpPr>
        <p:spPr bwMode="auto">
          <a:xfrm>
            <a:off x="1377311" y="2655854"/>
            <a:ext cx="3482331" cy="3217441"/>
          </a:xfrm>
          <a:custGeom>
            <a:avLst/>
            <a:gdLst>
              <a:gd name="T0" fmla="*/ 395 w 446"/>
              <a:gd name="T1" fmla="*/ 395 h 413"/>
              <a:gd name="T2" fmla="*/ 116 w 446"/>
              <a:gd name="T3" fmla="*/ 279 h 413"/>
              <a:gd name="T4" fmla="*/ 0 w 446"/>
              <a:gd name="T5" fmla="*/ 0 h 413"/>
              <a:gd name="T6" fmla="*/ 23 w 446"/>
              <a:gd name="T7" fmla="*/ 0 h 413"/>
              <a:gd name="T8" fmla="*/ 132 w 446"/>
              <a:gd name="T9" fmla="*/ 263 h 413"/>
              <a:gd name="T10" fmla="*/ 395 w 446"/>
              <a:gd name="T11" fmla="*/ 373 h 413"/>
              <a:gd name="T12" fmla="*/ 395 w 446"/>
              <a:gd name="T13" fmla="*/ 355 h 413"/>
              <a:gd name="T14" fmla="*/ 446 w 446"/>
              <a:gd name="T15" fmla="*/ 385 h 413"/>
              <a:gd name="T16" fmla="*/ 395 w 446"/>
              <a:gd name="T17" fmla="*/ 413 h 413"/>
              <a:gd name="T18" fmla="*/ 395 w 446"/>
              <a:gd name="T19" fmla="*/ 395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6" h="413">
                <a:moveTo>
                  <a:pt x="395" y="395"/>
                </a:moveTo>
                <a:cubicBezTo>
                  <a:pt x="286" y="395"/>
                  <a:pt x="187" y="351"/>
                  <a:pt x="116" y="279"/>
                </a:cubicBezTo>
                <a:cubicBezTo>
                  <a:pt x="44" y="208"/>
                  <a:pt x="0" y="109"/>
                  <a:pt x="0" y="0"/>
                </a:cubicBezTo>
                <a:cubicBezTo>
                  <a:pt x="23" y="0"/>
                  <a:pt x="23" y="0"/>
                  <a:pt x="23" y="0"/>
                </a:cubicBezTo>
                <a:cubicBezTo>
                  <a:pt x="23" y="103"/>
                  <a:pt x="64" y="196"/>
                  <a:pt x="132" y="263"/>
                </a:cubicBezTo>
                <a:cubicBezTo>
                  <a:pt x="199" y="331"/>
                  <a:pt x="292" y="372"/>
                  <a:pt x="395" y="373"/>
                </a:cubicBezTo>
                <a:cubicBezTo>
                  <a:pt x="395" y="355"/>
                  <a:pt x="395" y="355"/>
                  <a:pt x="395" y="355"/>
                </a:cubicBezTo>
                <a:cubicBezTo>
                  <a:pt x="446" y="385"/>
                  <a:pt x="446" y="385"/>
                  <a:pt x="446" y="385"/>
                </a:cubicBezTo>
                <a:cubicBezTo>
                  <a:pt x="395" y="413"/>
                  <a:pt x="395" y="413"/>
                  <a:pt x="395" y="413"/>
                </a:cubicBezTo>
                <a:lnTo>
                  <a:pt x="395" y="395"/>
                </a:lnTo>
                <a:close/>
              </a:path>
            </a:pathLst>
          </a:custGeom>
          <a:solidFill>
            <a:srgbClr val="FFC001"/>
          </a:solidFill>
          <a:ln>
            <a:noFill/>
          </a:ln>
        </p:spPr>
        <p:txBody>
          <a:bodyPr vert="horz" wrap="square" lIns="75493" tIns="37746" rIns="75493" bIns="37746" numCol="1" anchor="t" anchorCtr="0" compatLnSpc="1"/>
          <a:lstStyle/>
          <a:p>
            <a:endParaRPr lang="zh-CN" altLang="en-US">
              <a:solidFill>
                <a:sysClr val="windowText" lastClr="000000">
                  <a:lumMod val="75000"/>
                  <a:lumOff val="25000"/>
                </a:sysClr>
              </a:solidFill>
            </a:endParaRPr>
          </a:p>
        </p:txBody>
      </p:sp>
      <p:sp>
        <p:nvSpPr>
          <p:cNvPr id="18" name="TextBox 17"/>
          <p:cNvSpPr txBox="1"/>
          <p:nvPr/>
        </p:nvSpPr>
        <p:spPr>
          <a:xfrm>
            <a:off x="4921075" y="3523314"/>
            <a:ext cx="558021" cy="768726"/>
          </a:xfrm>
          <a:prstGeom prst="rect">
            <a:avLst/>
          </a:prstGeom>
          <a:noFill/>
        </p:spPr>
        <p:txBody>
          <a:bodyPr wrap="none" lIns="75493" tIns="37746" rIns="75493" bIns="37746" rtlCol="0" anchor="ctr">
            <a:spAutoFit/>
          </a:bodyPr>
          <a:lstStyle/>
          <a:p>
            <a:r>
              <a:rPr lang="en-US" altLang="zh-CN" sz="4500" dirty="0">
                <a:solidFill>
                  <a:schemeClr val="tx1">
                    <a:lumMod val="50000"/>
                    <a:lumOff val="50000"/>
                  </a:schemeClr>
                </a:solidFill>
                <a:latin typeface="微软雅黑" panose="020B0503020204020204" pitchFamily="34" charset="-122"/>
                <a:ea typeface="微软雅黑" panose="020B0503020204020204" pitchFamily="34" charset="-122"/>
              </a:rPr>
              <a:t>A</a:t>
            </a:r>
          </a:p>
        </p:txBody>
      </p:sp>
      <p:sp>
        <p:nvSpPr>
          <p:cNvPr id="19" name="TextBox 18"/>
          <p:cNvSpPr txBox="1"/>
          <p:nvPr/>
        </p:nvSpPr>
        <p:spPr>
          <a:xfrm>
            <a:off x="4921075" y="4385570"/>
            <a:ext cx="514739" cy="768726"/>
          </a:xfrm>
          <a:prstGeom prst="rect">
            <a:avLst/>
          </a:prstGeom>
          <a:noFill/>
        </p:spPr>
        <p:txBody>
          <a:bodyPr wrap="none" lIns="75493" tIns="37746" rIns="75493" bIns="37746" rtlCol="0" anchor="ctr">
            <a:spAutoFit/>
          </a:bodyPr>
          <a:lstStyle/>
          <a:p>
            <a:r>
              <a:rPr lang="en-US" altLang="zh-CN" sz="4500">
                <a:solidFill>
                  <a:schemeClr val="tx1">
                    <a:lumMod val="50000"/>
                    <a:lumOff val="50000"/>
                  </a:schemeClr>
                </a:solidFill>
                <a:latin typeface="微软雅黑" panose="020B0503020204020204" pitchFamily="34" charset="-122"/>
                <a:ea typeface="微软雅黑" panose="020B0503020204020204" pitchFamily="34" charset="-122"/>
              </a:rPr>
              <a:t>B</a:t>
            </a:r>
          </a:p>
        </p:txBody>
      </p:sp>
      <p:sp>
        <p:nvSpPr>
          <p:cNvPr id="20" name="TextBox 19"/>
          <p:cNvSpPr txBox="1"/>
          <p:nvPr/>
        </p:nvSpPr>
        <p:spPr>
          <a:xfrm>
            <a:off x="4921074" y="5275919"/>
            <a:ext cx="538785" cy="768726"/>
          </a:xfrm>
          <a:prstGeom prst="rect">
            <a:avLst/>
          </a:prstGeom>
          <a:noFill/>
        </p:spPr>
        <p:txBody>
          <a:bodyPr wrap="none" lIns="75493" tIns="37746" rIns="75493" bIns="37746" rtlCol="0" anchor="ctr">
            <a:spAutoFit/>
          </a:bodyPr>
          <a:lstStyle/>
          <a:p>
            <a:r>
              <a:rPr lang="en-US" altLang="zh-CN" sz="4500">
                <a:solidFill>
                  <a:schemeClr val="tx1">
                    <a:lumMod val="50000"/>
                    <a:lumOff val="50000"/>
                  </a:schemeClr>
                </a:solidFill>
                <a:latin typeface="微软雅黑" panose="020B0503020204020204" pitchFamily="34" charset="-122"/>
                <a:ea typeface="微软雅黑" panose="020B0503020204020204" pitchFamily="34" charset="-122"/>
              </a:rPr>
              <a:t>C</a:t>
            </a:r>
          </a:p>
        </p:txBody>
      </p:sp>
      <p:sp>
        <p:nvSpPr>
          <p:cNvPr id="21" name="TextBox 20"/>
          <p:cNvSpPr txBox="1"/>
          <p:nvPr/>
        </p:nvSpPr>
        <p:spPr>
          <a:xfrm>
            <a:off x="5563870" y="3345180"/>
            <a:ext cx="6099175" cy="1034415"/>
          </a:xfrm>
          <a:prstGeom prst="rect">
            <a:avLst/>
          </a:prstGeom>
          <a:noFill/>
        </p:spPr>
        <p:txBody>
          <a:bodyPr wrap="square" lIns="75493" tIns="37746" rIns="75493" bIns="37746" rtlCol="0">
            <a:spAutoFit/>
          </a:bodyPr>
          <a:lstStyle/>
          <a:p>
            <a:pPr>
              <a:lnSpc>
                <a:spcPct val="130000"/>
              </a:lnSpc>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室内明设燃气管道与墙面的净距，当管径小于 25 时，不宜小于30mm ；管径在25～DN40 时，不宜小于50mm ；管径等于50 时，不宜小于60mm </a:t>
            </a:r>
          </a:p>
        </p:txBody>
      </p:sp>
      <p:sp>
        <p:nvSpPr>
          <p:cNvPr id="22" name="TextBox 21"/>
          <p:cNvSpPr txBox="1"/>
          <p:nvPr/>
        </p:nvSpPr>
        <p:spPr>
          <a:xfrm>
            <a:off x="5563870" y="4475480"/>
            <a:ext cx="6099175" cy="714375"/>
          </a:xfrm>
          <a:prstGeom prst="rect">
            <a:avLst/>
          </a:prstGeom>
          <a:noFill/>
        </p:spPr>
        <p:txBody>
          <a:bodyPr wrap="square" lIns="75493" tIns="37746" rIns="75493" bIns="37746" rtlCol="0">
            <a:spAutoFit/>
          </a:bodyPr>
          <a:lstStyle/>
          <a:p>
            <a:pPr>
              <a:lnSpc>
                <a:spcPct val="130000"/>
              </a:lnSpc>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燃气管道垂直交叉敷设时，大管应置于小管外侧；燃气管道与其他管道平行、交叉敷设时，应保持一定的间距</a:t>
            </a:r>
          </a:p>
        </p:txBody>
      </p:sp>
      <p:sp>
        <p:nvSpPr>
          <p:cNvPr id="23" name="TextBox 22"/>
          <p:cNvSpPr txBox="1"/>
          <p:nvPr/>
        </p:nvSpPr>
        <p:spPr>
          <a:xfrm>
            <a:off x="5563870" y="5401310"/>
            <a:ext cx="5985510" cy="714375"/>
          </a:xfrm>
          <a:prstGeom prst="rect">
            <a:avLst/>
          </a:prstGeom>
          <a:noFill/>
        </p:spPr>
        <p:txBody>
          <a:bodyPr wrap="square" lIns="75493" tIns="37746" rIns="75493" bIns="37746" rtlCol="0">
            <a:spAutoFit/>
          </a:bodyPr>
          <a:lstStyle/>
          <a:p>
            <a:pPr>
              <a:lnSpc>
                <a:spcPct val="130000"/>
              </a:lnSpc>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燃气管道的支承不得设在管件、焊口、螺纹连接口处；立管宜以管卡固定，水平管道转弯处2m 以内役固定托架不应少于一处</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right)">
                                      <p:cBhvr>
                                        <p:cTn id="13" dur="500"/>
                                        <p:tgtEl>
                                          <p:spTgt spid="3"/>
                                        </p:tgtEl>
                                      </p:cBhvr>
                                    </p:animEffect>
                                  </p:childTnLst>
                                </p:cTn>
                              </p:par>
                            </p:childTnLst>
                          </p:cTn>
                        </p:par>
                        <p:par>
                          <p:cTn id="14" fill="hold">
                            <p:stCondLst>
                              <p:cond delay="1000"/>
                            </p:stCondLst>
                            <p:childTnLst>
                              <p:par>
                                <p:cTn id="15" presetID="49" presetClass="entr" presetSubtype="0" decel="10000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 calcmode="lin" valueType="num">
                                      <p:cBhvr>
                                        <p:cTn id="19" dur="500" fill="hold"/>
                                        <p:tgtEl>
                                          <p:spTgt spid="8"/>
                                        </p:tgtEl>
                                        <p:attrNameLst>
                                          <p:attrName>style.rotation</p:attrName>
                                        </p:attrNameLst>
                                      </p:cBhvr>
                                      <p:tavLst>
                                        <p:tav tm="0">
                                          <p:val>
                                            <p:fltVal val="360"/>
                                          </p:val>
                                        </p:tav>
                                        <p:tav tm="100000">
                                          <p:val>
                                            <p:fltVal val="0"/>
                                          </p:val>
                                        </p:tav>
                                      </p:tavLst>
                                    </p:anim>
                                    <p:animEffect transition="in" filter="fade">
                                      <p:cBhvr>
                                        <p:cTn id="20" dur="500"/>
                                        <p:tgtEl>
                                          <p:spTgt spid="8"/>
                                        </p:tgtEl>
                                      </p:cBhvr>
                                    </p:animEffect>
                                  </p:childTnLst>
                                </p:cTn>
                              </p:par>
                              <p:par>
                                <p:cTn id="21" presetID="49" presetClass="entr" presetSubtype="0" decel="100000" fill="hold" grpId="0" nodeType="withEffect">
                                  <p:stCondLst>
                                    <p:cond delay="20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 calcmode="lin" valueType="num">
                                      <p:cBhvr>
                                        <p:cTn id="25" dur="500" fill="hold"/>
                                        <p:tgtEl>
                                          <p:spTgt spid="11"/>
                                        </p:tgtEl>
                                        <p:attrNameLst>
                                          <p:attrName>style.rotation</p:attrName>
                                        </p:attrNameLst>
                                      </p:cBhvr>
                                      <p:tavLst>
                                        <p:tav tm="0">
                                          <p:val>
                                            <p:fltVal val="360"/>
                                          </p:val>
                                        </p:tav>
                                        <p:tav tm="100000">
                                          <p:val>
                                            <p:fltVal val="0"/>
                                          </p:val>
                                        </p:tav>
                                      </p:tavLst>
                                    </p:anim>
                                    <p:animEffect transition="in" filter="fade">
                                      <p:cBhvr>
                                        <p:cTn id="26" dur="500"/>
                                        <p:tgtEl>
                                          <p:spTgt spid="11"/>
                                        </p:tgtEl>
                                      </p:cBhvr>
                                    </p:animEffect>
                                  </p:childTnLst>
                                </p:cTn>
                              </p:par>
                              <p:par>
                                <p:cTn id="27" presetID="49" presetClass="entr" presetSubtype="0" decel="100000" fill="hold" grpId="0" nodeType="withEffect">
                                  <p:stCondLst>
                                    <p:cond delay="40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 calcmode="lin" valueType="num">
                                      <p:cBhvr>
                                        <p:cTn id="31" dur="500" fill="hold"/>
                                        <p:tgtEl>
                                          <p:spTgt spid="12"/>
                                        </p:tgtEl>
                                        <p:attrNameLst>
                                          <p:attrName>style.rotation</p:attrName>
                                        </p:attrNameLst>
                                      </p:cBhvr>
                                      <p:tavLst>
                                        <p:tav tm="0">
                                          <p:val>
                                            <p:fltVal val="360"/>
                                          </p:val>
                                        </p:tav>
                                        <p:tav tm="100000">
                                          <p:val>
                                            <p:fltVal val="0"/>
                                          </p:val>
                                        </p:tav>
                                      </p:tavLst>
                                    </p:anim>
                                    <p:animEffect transition="in" filter="fade">
                                      <p:cBhvr>
                                        <p:cTn id="32" dur="500"/>
                                        <p:tgtEl>
                                          <p:spTgt spid="12"/>
                                        </p:tgtEl>
                                      </p:cBhvr>
                                    </p:animEffect>
                                  </p:childTnLst>
                                </p:cTn>
                              </p:par>
                            </p:childTnLst>
                          </p:cTn>
                        </p:par>
                        <p:par>
                          <p:cTn id="33" fill="hold">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par>
                          <p:cTn id="37" fill="hold">
                            <p:stCondLst>
                              <p:cond delay="2000"/>
                            </p:stCondLst>
                            <p:childTnLst>
                              <p:par>
                                <p:cTn id="38" presetID="45"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anim calcmode="lin" valueType="num">
                                      <p:cBhvr>
                                        <p:cTn id="41" dur="500" fill="hold"/>
                                        <p:tgtEl>
                                          <p:spTgt spid="18"/>
                                        </p:tgtEl>
                                        <p:attrNameLst>
                                          <p:attrName>ppt_w</p:attrName>
                                        </p:attrNameLst>
                                      </p:cBhvr>
                                      <p:tavLst>
                                        <p:tav tm="0" fmla="#ppt_w*sin(2.5*pi*$)">
                                          <p:val>
                                            <p:fltVal val="0"/>
                                          </p:val>
                                        </p:tav>
                                        <p:tav tm="100000">
                                          <p:val>
                                            <p:fltVal val="1"/>
                                          </p:val>
                                        </p:tav>
                                      </p:tavLst>
                                    </p:anim>
                                    <p:anim calcmode="lin" valueType="num">
                                      <p:cBhvr>
                                        <p:cTn id="42" dur="500" fill="hold"/>
                                        <p:tgtEl>
                                          <p:spTgt spid="18"/>
                                        </p:tgtEl>
                                        <p:attrNameLst>
                                          <p:attrName>ppt_h</p:attrName>
                                        </p:attrNameLst>
                                      </p:cBhvr>
                                      <p:tavLst>
                                        <p:tav tm="0">
                                          <p:val>
                                            <p:strVal val="#ppt_h"/>
                                          </p:val>
                                        </p:tav>
                                        <p:tav tm="100000">
                                          <p:val>
                                            <p:strVal val="#ppt_h"/>
                                          </p:val>
                                        </p:tav>
                                      </p:tavLst>
                                    </p:anim>
                                  </p:childTnLst>
                                </p:cTn>
                              </p:par>
                              <p:par>
                                <p:cTn id="43" presetID="22" presetClass="entr" presetSubtype="8"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left)">
                                      <p:cBhvr>
                                        <p:cTn id="45" dur="500"/>
                                        <p:tgtEl>
                                          <p:spTgt spid="21"/>
                                        </p:tgtEl>
                                      </p:cBhvr>
                                    </p:animEffect>
                                  </p:childTnLst>
                                </p:cTn>
                              </p:par>
                            </p:childTnLst>
                          </p:cTn>
                        </p:par>
                        <p:par>
                          <p:cTn id="46" fill="hold">
                            <p:stCondLst>
                              <p:cond delay="2500"/>
                            </p:stCondLst>
                            <p:childTnLst>
                              <p:par>
                                <p:cTn id="47" presetID="22" presetClass="entr" presetSubtype="8"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par>
                          <p:cTn id="50" fill="hold">
                            <p:stCondLst>
                              <p:cond delay="3000"/>
                            </p:stCondLst>
                            <p:childTnLst>
                              <p:par>
                                <p:cTn id="51" presetID="45" presetClass="entr" presetSubtype="0" fill="hold" grpId="0" nodeType="after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anim calcmode="lin" valueType="num">
                                      <p:cBhvr>
                                        <p:cTn id="54" dur="500" fill="hold"/>
                                        <p:tgtEl>
                                          <p:spTgt spid="19"/>
                                        </p:tgtEl>
                                        <p:attrNameLst>
                                          <p:attrName>ppt_w</p:attrName>
                                        </p:attrNameLst>
                                      </p:cBhvr>
                                      <p:tavLst>
                                        <p:tav tm="0" fmla="#ppt_w*sin(2.5*pi*$)">
                                          <p:val>
                                            <p:fltVal val="0"/>
                                          </p:val>
                                        </p:tav>
                                        <p:tav tm="100000">
                                          <p:val>
                                            <p:fltVal val="1"/>
                                          </p:val>
                                        </p:tav>
                                      </p:tavLst>
                                    </p:anim>
                                    <p:anim calcmode="lin" valueType="num">
                                      <p:cBhvr>
                                        <p:cTn id="55" dur="500" fill="hold"/>
                                        <p:tgtEl>
                                          <p:spTgt spid="19"/>
                                        </p:tgtEl>
                                        <p:attrNameLst>
                                          <p:attrName>ppt_h</p:attrName>
                                        </p:attrNameLst>
                                      </p:cBhvr>
                                      <p:tavLst>
                                        <p:tav tm="0">
                                          <p:val>
                                            <p:strVal val="#ppt_h"/>
                                          </p:val>
                                        </p:tav>
                                        <p:tav tm="100000">
                                          <p:val>
                                            <p:strVal val="#ppt_h"/>
                                          </p:val>
                                        </p:tav>
                                      </p:tavLst>
                                    </p:anim>
                                  </p:childTnLst>
                                </p:cTn>
                              </p:par>
                              <p:par>
                                <p:cTn id="56" presetID="22" presetClass="entr" presetSubtype="8" fill="hold" grpId="0"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wipe(left)">
                                      <p:cBhvr>
                                        <p:cTn id="58" dur="500"/>
                                        <p:tgtEl>
                                          <p:spTgt spid="22"/>
                                        </p:tgtEl>
                                      </p:cBhvr>
                                    </p:animEffect>
                                  </p:childTnLst>
                                </p:cTn>
                              </p:par>
                            </p:childTnLst>
                          </p:cTn>
                        </p:par>
                        <p:par>
                          <p:cTn id="59" fill="hold">
                            <p:stCondLst>
                              <p:cond delay="3500"/>
                            </p:stCondLst>
                            <p:childTnLst>
                              <p:par>
                                <p:cTn id="60" presetID="22" presetClass="entr" presetSubtype="8" fill="hold" grpId="0" nodeType="after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500"/>
                                        <p:tgtEl>
                                          <p:spTgt spid="15"/>
                                        </p:tgtEl>
                                      </p:cBhvr>
                                    </p:animEffect>
                                  </p:childTnLst>
                                </p:cTn>
                              </p:par>
                            </p:childTnLst>
                          </p:cTn>
                        </p:par>
                        <p:par>
                          <p:cTn id="63" fill="hold">
                            <p:stCondLst>
                              <p:cond delay="4000"/>
                            </p:stCondLst>
                            <p:childTnLst>
                              <p:par>
                                <p:cTn id="64" presetID="45" presetClass="entr" presetSubtype="0" fill="hold" grpId="0" nodeType="after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500"/>
                                        <p:tgtEl>
                                          <p:spTgt spid="20"/>
                                        </p:tgtEl>
                                      </p:cBhvr>
                                    </p:animEffect>
                                    <p:anim calcmode="lin" valueType="num">
                                      <p:cBhvr>
                                        <p:cTn id="67" dur="500" fill="hold"/>
                                        <p:tgtEl>
                                          <p:spTgt spid="20"/>
                                        </p:tgtEl>
                                        <p:attrNameLst>
                                          <p:attrName>ppt_w</p:attrName>
                                        </p:attrNameLst>
                                      </p:cBhvr>
                                      <p:tavLst>
                                        <p:tav tm="0" fmla="#ppt_w*sin(2.5*pi*$)">
                                          <p:val>
                                            <p:fltVal val="0"/>
                                          </p:val>
                                        </p:tav>
                                        <p:tav tm="100000">
                                          <p:val>
                                            <p:fltVal val="1"/>
                                          </p:val>
                                        </p:tav>
                                      </p:tavLst>
                                    </p:anim>
                                    <p:anim calcmode="lin" valueType="num">
                                      <p:cBhvr>
                                        <p:cTn id="68" dur="500" fill="hold"/>
                                        <p:tgtEl>
                                          <p:spTgt spid="20"/>
                                        </p:tgtEl>
                                        <p:attrNameLst>
                                          <p:attrName>ppt_h</p:attrName>
                                        </p:attrNameLst>
                                      </p:cBhvr>
                                      <p:tavLst>
                                        <p:tav tm="0">
                                          <p:val>
                                            <p:strVal val="#ppt_h"/>
                                          </p:val>
                                        </p:tav>
                                        <p:tav tm="100000">
                                          <p:val>
                                            <p:strVal val="#ppt_h"/>
                                          </p:val>
                                        </p:tav>
                                      </p:tavLst>
                                    </p:anim>
                                  </p:childTnLst>
                                </p:cTn>
                              </p:par>
                              <p:par>
                                <p:cTn id="69" presetID="22" presetClass="entr" presetSubtype="8"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wipe(left)">
                                      <p:cBhvr>
                                        <p:cTn id="7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8" grpId="0" bldLvl="0" animBg="1"/>
      <p:bldP spid="11" grpId="0" bldLvl="0" animBg="1"/>
      <p:bldP spid="12" grpId="0" bldLvl="0" animBg="1"/>
      <p:bldP spid="13" grpId="0" bldLvl="0" animBg="1"/>
      <p:bldP spid="14" grpId="0" bldLvl="0" animBg="1"/>
      <p:bldP spid="15" grpId="0" bldLvl="0" animBg="1"/>
      <p:bldP spid="18" grpId="0"/>
      <p:bldP spid="19" grpId="0"/>
      <p:bldP spid="20" grpId="0"/>
      <p:bldP spid="21" grpId="0"/>
      <p:bldP spid="22" grpId="0"/>
      <p:bldP spid="2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Freeform 2"/>
          <p:cNvSpPr/>
          <p:nvPr/>
        </p:nvSpPr>
        <p:spPr bwMode="auto">
          <a:xfrm>
            <a:off x="1254549" y="2512484"/>
            <a:ext cx="9681633" cy="1490133"/>
          </a:xfrm>
          <a:custGeom>
            <a:avLst/>
            <a:gdLst>
              <a:gd name="T0" fmla="*/ 2134 w 2522"/>
              <a:gd name="T1" fmla="*/ 0 h 388"/>
              <a:gd name="T2" fmla="*/ 1749 w 2522"/>
              <a:gd name="T3" fmla="*/ 341 h 388"/>
              <a:gd name="T4" fmla="*/ 0 w 2522"/>
              <a:gd name="T5" fmla="*/ 341 h 388"/>
              <a:gd name="T6" fmla="*/ 0 w 2522"/>
              <a:gd name="T7" fmla="*/ 388 h 388"/>
              <a:gd name="T8" fmla="*/ 1746 w 2522"/>
              <a:gd name="T9" fmla="*/ 388 h 388"/>
              <a:gd name="T10" fmla="*/ 1803 w 2522"/>
              <a:gd name="T11" fmla="*/ 388 h 388"/>
              <a:gd name="T12" fmla="*/ 2522 w 2522"/>
              <a:gd name="T13" fmla="*/ 388 h 388"/>
              <a:gd name="T14" fmla="*/ 2134 w 2522"/>
              <a:gd name="T15" fmla="*/ 0 h 3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2" h="388">
                <a:moveTo>
                  <a:pt x="2134" y="0"/>
                </a:moveTo>
                <a:cubicBezTo>
                  <a:pt x="1936" y="0"/>
                  <a:pt x="1772" y="149"/>
                  <a:pt x="1749" y="341"/>
                </a:cubicBezTo>
                <a:cubicBezTo>
                  <a:pt x="0" y="341"/>
                  <a:pt x="0" y="341"/>
                  <a:pt x="0" y="341"/>
                </a:cubicBezTo>
                <a:cubicBezTo>
                  <a:pt x="0" y="388"/>
                  <a:pt x="0" y="388"/>
                  <a:pt x="0" y="388"/>
                </a:cubicBezTo>
                <a:cubicBezTo>
                  <a:pt x="1746" y="388"/>
                  <a:pt x="1746" y="388"/>
                  <a:pt x="1746" y="388"/>
                </a:cubicBezTo>
                <a:cubicBezTo>
                  <a:pt x="1803" y="388"/>
                  <a:pt x="1803" y="388"/>
                  <a:pt x="1803" y="388"/>
                </a:cubicBezTo>
                <a:cubicBezTo>
                  <a:pt x="2522" y="388"/>
                  <a:pt x="2522" y="388"/>
                  <a:pt x="2522" y="388"/>
                </a:cubicBezTo>
                <a:cubicBezTo>
                  <a:pt x="2522" y="174"/>
                  <a:pt x="2348" y="0"/>
                  <a:pt x="2134" y="0"/>
                </a:cubicBezTo>
                <a:close/>
              </a:path>
            </a:pathLst>
          </a:custGeom>
          <a:noFill/>
          <a:ln>
            <a:solidFill>
              <a:srgbClr val="FFC001"/>
            </a:solidFill>
          </a:ln>
        </p:spPr>
        <p:txBody>
          <a:bodyPr/>
          <a:lstStyle/>
          <a:p>
            <a:pPr eaLnBrk="1" fontAlgn="auto" hangingPunct="1">
              <a:spcBef>
                <a:spcPts val="0"/>
              </a:spcBef>
              <a:spcAft>
                <a:spcPts val="0"/>
              </a:spcAft>
              <a:defRPr/>
            </a:pP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1" name="Freeform 3"/>
          <p:cNvSpPr/>
          <p:nvPr/>
        </p:nvSpPr>
        <p:spPr bwMode="auto">
          <a:xfrm>
            <a:off x="1255184" y="4059767"/>
            <a:ext cx="9681633" cy="1490133"/>
          </a:xfrm>
          <a:custGeom>
            <a:avLst/>
            <a:gdLst>
              <a:gd name="T0" fmla="*/ 2134 w 2522"/>
              <a:gd name="T1" fmla="*/ 388 h 388"/>
              <a:gd name="T2" fmla="*/ 1749 w 2522"/>
              <a:gd name="T3" fmla="*/ 48 h 388"/>
              <a:gd name="T4" fmla="*/ 0 w 2522"/>
              <a:gd name="T5" fmla="*/ 48 h 388"/>
              <a:gd name="T6" fmla="*/ 0 w 2522"/>
              <a:gd name="T7" fmla="*/ 0 h 388"/>
              <a:gd name="T8" fmla="*/ 1746 w 2522"/>
              <a:gd name="T9" fmla="*/ 0 h 388"/>
              <a:gd name="T10" fmla="*/ 1803 w 2522"/>
              <a:gd name="T11" fmla="*/ 0 h 388"/>
              <a:gd name="T12" fmla="*/ 2522 w 2522"/>
              <a:gd name="T13" fmla="*/ 0 h 388"/>
              <a:gd name="T14" fmla="*/ 2134 w 2522"/>
              <a:gd name="T15" fmla="*/ 388 h 3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2" h="388">
                <a:moveTo>
                  <a:pt x="2134" y="388"/>
                </a:moveTo>
                <a:cubicBezTo>
                  <a:pt x="1936" y="388"/>
                  <a:pt x="1772" y="240"/>
                  <a:pt x="1749" y="48"/>
                </a:cubicBezTo>
                <a:cubicBezTo>
                  <a:pt x="0" y="48"/>
                  <a:pt x="0" y="48"/>
                  <a:pt x="0" y="48"/>
                </a:cubicBezTo>
                <a:cubicBezTo>
                  <a:pt x="0" y="0"/>
                  <a:pt x="0" y="0"/>
                  <a:pt x="0" y="0"/>
                </a:cubicBezTo>
                <a:cubicBezTo>
                  <a:pt x="1746" y="0"/>
                  <a:pt x="1746" y="0"/>
                  <a:pt x="1746" y="0"/>
                </a:cubicBezTo>
                <a:cubicBezTo>
                  <a:pt x="1803" y="0"/>
                  <a:pt x="1803" y="0"/>
                  <a:pt x="1803" y="0"/>
                </a:cubicBezTo>
                <a:cubicBezTo>
                  <a:pt x="2522" y="0"/>
                  <a:pt x="2522" y="0"/>
                  <a:pt x="2522" y="0"/>
                </a:cubicBezTo>
                <a:cubicBezTo>
                  <a:pt x="2522" y="215"/>
                  <a:pt x="2348" y="388"/>
                  <a:pt x="2134" y="388"/>
                </a:cubicBezTo>
                <a:close/>
              </a:path>
            </a:pathLst>
          </a:custGeom>
          <a:noFill/>
          <a:ln>
            <a:solidFill>
              <a:schemeClr val="tx1">
                <a:lumMod val="65000"/>
                <a:lumOff val="35000"/>
              </a:schemeClr>
            </a:solidFill>
          </a:ln>
        </p:spPr>
        <p:txBody>
          <a:bodyPr/>
          <a:lstStyle/>
          <a:p>
            <a:pPr eaLnBrk="1" fontAlgn="auto" hangingPunct="1">
              <a:spcBef>
                <a:spcPts val="0"/>
              </a:spcBef>
              <a:spcAft>
                <a:spcPts val="0"/>
              </a:spcAft>
              <a:defRPr/>
            </a:pP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2" name="Freeform 4"/>
          <p:cNvSpPr/>
          <p:nvPr/>
        </p:nvSpPr>
        <p:spPr bwMode="auto">
          <a:xfrm>
            <a:off x="1255184" y="2137833"/>
            <a:ext cx="8219016" cy="374651"/>
          </a:xfrm>
          <a:custGeom>
            <a:avLst/>
            <a:gdLst>
              <a:gd name="T0" fmla="*/ 0 w 3883"/>
              <a:gd name="T1" fmla="*/ 0 h 177"/>
              <a:gd name="T2" fmla="*/ 3883 w 3883"/>
              <a:gd name="T3" fmla="*/ 0 h 177"/>
              <a:gd name="T4" fmla="*/ 3883 w 3883"/>
              <a:gd name="T5" fmla="*/ 177 h 177"/>
            </a:gdLst>
            <a:ahLst/>
            <a:cxnLst>
              <a:cxn ang="0">
                <a:pos x="T0" y="T1"/>
              </a:cxn>
              <a:cxn ang="0">
                <a:pos x="T2" y="T3"/>
              </a:cxn>
              <a:cxn ang="0">
                <a:pos x="T4" y="T5"/>
              </a:cxn>
            </a:cxnLst>
            <a:rect l="0" t="0" r="r" b="b"/>
            <a:pathLst>
              <a:path w="3883" h="177">
                <a:moveTo>
                  <a:pt x="0" y="0"/>
                </a:moveTo>
                <a:lnTo>
                  <a:pt x="3883" y="0"/>
                </a:lnTo>
                <a:lnTo>
                  <a:pt x="3883" y="177"/>
                </a:lnTo>
              </a:path>
            </a:pathLst>
          </a:custGeom>
          <a:noFill/>
          <a:ln w="12700" cap="flat" cmpd="sng">
            <a:solidFill>
              <a:srgbClr val="FFC001"/>
            </a:solidFill>
            <a:round/>
            <a:tailEnd type="oval" w="med" len="me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3" name="Freeform 5"/>
          <p:cNvSpPr/>
          <p:nvPr/>
        </p:nvSpPr>
        <p:spPr bwMode="auto">
          <a:xfrm>
            <a:off x="1255184" y="5549900"/>
            <a:ext cx="8219016" cy="372533"/>
          </a:xfrm>
          <a:custGeom>
            <a:avLst/>
            <a:gdLst>
              <a:gd name="T0" fmla="*/ 0 w 3883"/>
              <a:gd name="T1" fmla="*/ 176 h 176"/>
              <a:gd name="T2" fmla="*/ 3883 w 3883"/>
              <a:gd name="T3" fmla="*/ 176 h 176"/>
              <a:gd name="T4" fmla="*/ 3883 w 3883"/>
              <a:gd name="T5" fmla="*/ 0 h 176"/>
            </a:gdLst>
            <a:ahLst/>
            <a:cxnLst>
              <a:cxn ang="0">
                <a:pos x="T0" y="T1"/>
              </a:cxn>
              <a:cxn ang="0">
                <a:pos x="T2" y="T3"/>
              </a:cxn>
              <a:cxn ang="0">
                <a:pos x="T4" y="T5"/>
              </a:cxn>
            </a:cxnLst>
            <a:rect l="0" t="0" r="r" b="b"/>
            <a:pathLst>
              <a:path w="3883" h="176">
                <a:moveTo>
                  <a:pt x="0" y="176"/>
                </a:moveTo>
                <a:lnTo>
                  <a:pt x="3883" y="176"/>
                </a:lnTo>
                <a:lnTo>
                  <a:pt x="3883" y="0"/>
                </a:lnTo>
              </a:path>
            </a:pathLst>
          </a:custGeom>
          <a:noFill/>
          <a:ln w="12700" cap="flat" cmpd="sng">
            <a:solidFill>
              <a:schemeClr val="tx1">
                <a:lumMod val="65000"/>
                <a:lumOff val="35000"/>
              </a:schemeClr>
            </a:solidFill>
            <a:round/>
            <a:tailEnd type="oval" w="med" len="me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4" name="Rectangle 10"/>
          <p:cNvSpPr>
            <a:spLocks noChangeArrowheads="1"/>
          </p:cNvSpPr>
          <p:nvPr/>
        </p:nvSpPr>
        <p:spPr bwMode="auto">
          <a:xfrm>
            <a:off x="8966624" y="2873163"/>
            <a:ext cx="1016000"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fontAlgn="auto" hangingPunct="1">
              <a:spcBef>
                <a:spcPts val="0"/>
              </a:spcBef>
              <a:spcAft>
                <a:spcPts val="0"/>
              </a:spcAft>
              <a:defRPr/>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rPr>
              <a:t>燃气管道</a:t>
            </a:r>
          </a:p>
        </p:txBody>
      </p:sp>
      <p:sp>
        <p:nvSpPr>
          <p:cNvPr id="75" name="Rectangle 11"/>
          <p:cNvSpPr>
            <a:spLocks noChangeArrowheads="1"/>
          </p:cNvSpPr>
          <p:nvPr/>
        </p:nvSpPr>
        <p:spPr bwMode="auto">
          <a:xfrm>
            <a:off x="8966624" y="4393566"/>
            <a:ext cx="1016000"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fontAlgn="auto" hangingPunct="1">
              <a:spcBef>
                <a:spcPts val="0"/>
              </a:spcBef>
              <a:spcAft>
                <a:spcPts val="0"/>
              </a:spcAft>
              <a:defRPr/>
            </a:pP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rPr>
              <a:t>铺设要求</a:t>
            </a:r>
          </a:p>
        </p:txBody>
      </p:sp>
      <p:sp>
        <p:nvSpPr>
          <p:cNvPr id="76" name="Text Box 65"/>
          <p:cNvSpPr txBox="1">
            <a:spLocks noChangeArrowheads="1"/>
          </p:cNvSpPr>
          <p:nvPr/>
        </p:nvSpPr>
        <p:spPr bwMode="auto">
          <a:xfrm>
            <a:off x="1170305" y="2232660"/>
            <a:ext cx="663702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rgbClr val="000000"/>
                </a:solidFill>
                <a:latin typeface="方正正黑简体" panose="02000000000000000000" pitchFamily="2" charset="-122"/>
                <a:ea typeface="方正正黑简体" panose="02000000000000000000" pitchFamily="2" charset="-122"/>
              </a:defRPr>
            </a:lvl1pPr>
            <a:lvl2pPr marL="742950" indent="-285750">
              <a:defRPr sz="1300">
                <a:solidFill>
                  <a:srgbClr val="000000"/>
                </a:solidFill>
                <a:latin typeface="方正正黑简体" panose="02000000000000000000" pitchFamily="2" charset="-122"/>
                <a:ea typeface="方正正黑简体" panose="02000000000000000000" pitchFamily="2" charset="-122"/>
              </a:defRPr>
            </a:lvl2pPr>
            <a:lvl3pPr marL="1143000" indent="-228600">
              <a:defRPr sz="1300">
                <a:solidFill>
                  <a:srgbClr val="000000"/>
                </a:solidFill>
                <a:latin typeface="方正正黑简体" panose="02000000000000000000" pitchFamily="2" charset="-122"/>
                <a:ea typeface="方正正黑简体" panose="02000000000000000000" pitchFamily="2" charset="-122"/>
              </a:defRPr>
            </a:lvl3pPr>
            <a:lvl4pPr marL="1600200" indent="-228600">
              <a:defRPr sz="1300">
                <a:solidFill>
                  <a:srgbClr val="000000"/>
                </a:solidFill>
                <a:latin typeface="方正正黑简体" panose="02000000000000000000" pitchFamily="2" charset="-122"/>
                <a:ea typeface="方正正黑简体" panose="02000000000000000000" pitchFamily="2" charset="-122"/>
              </a:defRPr>
            </a:lvl4pPr>
            <a:lvl5pPr marL="2057400" indent="-228600">
              <a:defRPr sz="1300">
                <a:solidFill>
                  <a:srgbClr val="000000"/>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rgbClr val="000000"/>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rgbClr val="000000"/>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rgbClr val="000000"/>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rgbClr val="000000"/>
                </a:solidFill>
                <a:latin typeface="方正正黑简体" panose="02000000000000000000" pitchFamily="2" charset="-122"/>
                <a:ea typeface="方正正黑简体" panose="02000000000000000000" pitchFamily="2" charset="-122"/>
              </a:defRPr>
            </a:lvl9pPr>
          </a:lstStyle>
          <a:p>
            <a:pPr marL="68580" indent="0" fontAlgn="auto">
              <a:lnSpc>
                <a:spcPct val="150000"/>
              </a:lnSpc>
              <a:buFont typeface="Wingdings" panose="05000000000000000000" charset="0"/>
              <a:buNone/>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燃气引入管敷设位置应符合下列规定</a:t>
            </a:r>
            <a:r>
              <a:rPr lang="zh-CN" altLang="en-US" sz="16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en-US" altLang="zh-CN" sz="16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 </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燃气引入管不得敷设在卧室、卫生间、易燃或易爆品的仓库、有腐蚀性介质的房间、发电间、配电间、变电室、不使用燃气的空调机房、通风机房、计算机房、电缆沟、暖气沟、烟道和进风道、垃圾道等地</a:t>
            </a:r>
          </a:p>
        </p:txBody>
      </p:sp>
      <p:sp>
        <p:nvSpPr>
          <p:cNvPr id="77" name="Text Box 65"/>
          <p:cNvSpPr txBox="1">
            <a:spLocks noChangeArrowheads="1"/>
          </p:cNvSpPr>
          <p:nvPr/>
        </p:nvSpPr>
        <p:spPr bwMode="auto">
          <a:xfrm>
            <a:off x="1170305" y="4613275"/>
            <a:ext cx="641731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rgbClr val="000000"/>
                </a:solidFill>
                <a:latin typeface="方正正黑简体" panose="02000000000000000000" pitchFamily="2" charset="-122"/>
                <a:ea typeface="方正正黑简体" panose="02000000000000000000" pitchFamily="2" charset="-122"/>
              </a:defRPr>
            </a:lvl1pPr>
            <a:lvl2pPr marL="742950" indent="-285750">
              <a:defRPr sz="1300">
                <a:solidFill>
                  <a:srgbClr val="000000"/>
                </a:solidFill>
                <a:latin typeface="方正正黑简体" panose="02000000000000000000" pitchFamily="2" charset="-122"/>
                <a:ea typeface="方正正黑简体" panose="02000000000000000000" pitchFamily="2" charset="-122"/>
              </a:defRPr>
            </a:lvl2pPr>
            <a:lvl3pPr marL="1143000" indent="-228600">
              <a:defRPr sz="1300">
                <a:solidFill>
                  <a:srgbClr val="000000"/>
                </a:solidFill>
                <a:latin typeface="方正正黑简体" panose="02000000000000000000" pitchFamily="2" charset="-122"/>
                <a:ea typeface="方正正黑简体" panose="02000000000000000000" pitchFamily="2" charset="-122"/>
              </a:defRPr>
            </a:lvl3pPr>
            <a:lvl4pPr marL="1600200" indent="-228600">
              <a:defRPr sz="1300">
                <a:solidFill>
                  <a:srgbClr val="000000"/>
                </a:solidFill>
                <a:latin typeface="方正正黑简体" panose="02000000000000000000" pitchFamily="2" charset="-122"/>
                <a:ea typeface="方正正黑简体" panose="02000000000000000000" pitchFamily="2" charset="-122"/>
              </a:defRPr>
            </a:lvl4pPr>
            <a:lvl5pPr marL="2057400" indent="-228600">
              <a:defRPr sz="1300">
                <a:solidFill>
                  <a:srgbClr val="000000"/>
                </a:solidFill>
                <a:latin typeface="方正正黑简体" panose="02000000000000000000" pitchFamily="2" charset="-122"/>
                <a:ea typeface="方正正黑简体" panose="02000000000000000000" pitchFamily="2" charset="-122"/>
              </a:defRPr>
            </a:lvl5pPr>
            <a:lvl6pPr marL="2514600" indent="-228600" defTabSz="685800" fontAlgn="base">
              <a:spcBef>
                <a:spcPct val="0"/>
              </a:spcBef>
              <a:spcAft>
                <a:spcPct val="0"/>
              </a:spcAft>
              <a:defRPr sz="1300">
                <a:solidFill>
                  <a:srgbClr val="000000"/>
                </a:solidFill>
                <a:latin typeface="方正正黑简体" panose="02000000000000000000" pitchFamily="2" charset="-122"/>
                <a:ea typeface="方正正黑简体" panose="02000000000000000000" pitchFamily="2" charset="-122"/>
              </a:defRPr>
            </a:lvl6pPr>
            <a:lvl7pPr marL="2971800" indent="-228600" defTabSz="685800" fontAlgn="base">
              <a:spcBef>
                <a:spcPct val="0"/>
              </a:spcBef>
              <a:spcAft>
                <a:spcPct val="0"/>
              </a:spcAft>
              <a:defRPr sz="1300">
                <a:solidFill>
                  <a:srgbClr val="000000"/>
                </a:solidFill>
                <a:latin typeface="方正正黑简体" panose="02000000000000000000" pitchFamily="2" charset="-122"/>
                <a:ea typeface="方正正黑简体" panose="02000000000000000000" pitchFamily="2" charset="-122"/>
              </a:defRPr>
            </a:lvl7pPr>
            <a:lvl8pPr marL="3429000" indent="-228600" defTabSz="685800" fontAlgn="base">
              <a:spcBef>
                <a:spcPct val="0"/>
              </a:spcBef>
              <a:spcAft>
                <a:spcPct val="0"/>
              </a:spcAft>
              <a:defRPr sz="1300">
                <a:solidFill>
                  <a:srgbClr val="000000"/>
                </a:solidFill>
                <a:latin typeface="方正正黑简体" panose="02000000000000000000" pitchFamily="2" charset="-122"/>
                <a:ea typeface="方正正黑简体" panose="02000000000000000000" pitchFamily="2" charset="-122"/>
              </a:defRPr>
            </a:lvl8pPr>
            <a:lvl9pPr marL="3886200" indent="-228600" defTabSz="685800" fontAlgn="base">
              <a:spcBef>
                <a:spcPct val="0"/>
              </a:spcBef>
              <a:spcAft>
                <a:spcPct val="0"/>
              </a:spcAft>
              <a:defRPr sz="1300">
                <a:solidFill>
                  <a:srgbClr val="000000"/>
                </a:solidFill>
                <a:latin typeface="方正正黑简体" panose="02000000000000000000" pitchFamily="2" charset="-122"/>
                <a:ea typeface="方正正黑简体" panose="02000000000000000000" pitchFamily="2" charset="-122"/>
              </a:defRPr>
            </a:lvl9pPr>
          </a:lstStyle>
          <a:p>
            <a:pPr fontAlgn="auto">
              <a:lnSpc>
                <a:spcPct val="150000"/>
              </a:lnSpc>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燃气水平干管和立管不得穿过易燃易爆品仓库、配电间、变电室、电缆沟、烟道、进风道和电梯井等</a:t>
            </a:r>
          </a:p>
        </p:txBody>
      </p:sp>
      <p:sp>
        <p:nvSpPr>
          <p:cNvPr id="78" name="Freeform 103"/>
          <p:cNvSpPr>
            <a:spLocks noEditPoints="1" noChangeArrowheads="1"/>
          </p:cNvSpPr>
          <p:nvPr/>
        </p:nvSpPr>
        <p:spPr bwMode="auto">
          <a:xfrm>
            <a:off x="9118600" y="3378200"/>
            <a:ext cx="620184" cy="478367"/>
          </a:xfrm>
          <a:custGeom>
            <a:avLst/>
            <a:gdLst>
              <a:gd name="T0" fmla="*/ 33 w 97"/>
              <a:gd name="T1" fmla="*/ 75 h 75"/>
              <a:gd name="T2" fmla="*/ 44 w 97"/>
              <a:gd name="T3" fmla="*/ 75 h 75"/>
              <a:gd name="T4" fmla="*/ 47 w 97"/>
              <a:gd name="T5" fmla="*/ 73 h 75"/>
              <a:gd name="T6" fmla="*/ 47 w 97"/>
              <a:gd name="T7" fmla="*/ 49 h 75"/>
              <a:gd name="T8" fmla="*/ 39 w 97"/>
              <a:gd name="T9" fmla="*/ 45 h 75"/>
              <a:gd name="T10" fmla="*/ 30 w 97"/>
              <a:gd name="T11" fmla="*/ 50 h 75"/>
              <a:gd name="T12" fmla="*/ 30 w 97"/>
              <a:gd name="T13" fmla="*/ 73 h 75"/>
              <a:gd name="T14" fmla="*/ 33 w 97"/>
              <a:gd name="T15" fmla="*/ 75 h 75"/>
              <a:gd name="T16" fmla="*/ 0 w 97"/>
              <a:gd name="T17" fmla="*/ 49 h 75"/>
              <a:gd name="T18" fmla="*/ 37 w 97"/>
              <a:gd name="T19" fmla="*/ 28 h 75"/>
              <a:gd name="T20" fmla="*/ 39 w 97"/>
              <a:gd name="T21" fmla="*/ 26 h 75"/>
              <a:gd name="T22" fmla="*/ 41 w 97"/>
              <a:gd name="T23" fmla="*/ 28 h 75"/>
              <a:gd name="T24" fmla="*/ 52 w 97"/>
              <a:gd name="T25" fmla="*/ 34 h 75"/>
              <a:gd name="T26" fmla="*/ 81 w 97"/>
              <a:gd name="T27" fmla="*/ 9 h 75"/>
              <a:gd name="T28" fmla="*/ 77 w 97"/>
              <a:gd name="T29" fmla="*/ 4 h 75"/>
              <a:gd name="T30" fmla="*/ 87 w 97"/>
              <a:gd name="T31" fmla="*/ 2 h 75"/>
              <a:gd name="T32" fmla="*/ 97 w 97"/>
              <a:gd name="T33" fmla="*/ 0 h 75"/>
              <a:gd name="T34" fmla="*/ 94 w 97"/>
              <a:gd name="T35" fmla="*/ 10 h 75"/>
              <a:gd name="T36" fmla="*/ 91 w 97"/>
              <a:gd name="T37" fmla="*/ 19 h 75"/>
              <a:gd name="T38" fmla="*/ 87 w 97"/>
              <a:gd name="T39" fmla="*/ 15 h 75"/>
              <a:gd name="T40" fmla="*/ 55 w 97"/>
              <a:gd name="T41" fmla="*/ 42 h 75"/>
              <a:gd name="T42" fmla="*/ 53 w 97"/>
              <a:gd name="T43" fmla="*/ 44 h 75"/>
              <a:gd name="T44" fmla="*/ 50 w 97"/>
              <a:gd name="T45" fmla="*/ 43 h 75"/>
              <a:gd name="T46" fmla="*/ 39 w 97"/>
              <a:gd name="T47" fmla="*/ 36 h 75"/>
              <a:gd name="T48" fmla="*/ 5 w 97"/>
              <a:gd name="T49" fmla="*/ 57 h 75"/>
              <a:gd name="T50" fmla="*/ 0 w 97"/>
              <a:gd name="T51" fmla="*/ 49 h 75"/>
              <a:gd name="T52" fmla="*/ 10 w 97"/>
              <a:gd name="T53" fmla="*/ 75 h 75"/>
              <a:gd name="T54" fmla="*/ 21 w 97"/>
              <a:gd name="T55" fmla="*/ 75 h 75"/>
              <a:gd name="T56" fmla="*/ 23 w 97"/>
              <a:gd name="T57" fmla="*/ 73 h 75"/>
              <a:gd name="T58" fmla="*/ 23 w 97"/>
              <a:gd name="T59" fmla="*/ 54 h 75"/>
              <a:gd name="T60" fmla="*/ 7 w 97"/>
              <a:gd name="T61" fmla="*/ 64 h 75"/>
              <a:gd name="T62" fmla="*/ 7 w 97"/>
              <a:gd name="T63" fmla="*/ 73 h 75"/>
              <a:gd name="T64" fmla="*/ 10 w 97"/>
              <a:gd name="T65" fmla="*/ 75 h 75"/>
              <a:gd name="T66" fmla="*/ 56 w 97"/>
              <a:gd name="T67" fmla="*/ 75 h 75"/>
              <a:gd name="T68" fmla="*/ 67 w 97"/>
              <a:gd name="T69" fmla="*/ 75 h 75"/>
              <a:gd name="T70" fmla="*/ 70 w 97"/>
              <a:gd name="T71" fmla="*/ 73 h 75"/>
              <a:gd name="T72" fmla="*/ 70 w 97"/>
              <a:gd name="T73" fmla="*/ 39 h 75"/>
              <a:gd name="T74" fmla="*/ 70 w 97"/>
              <a:gd name="T75" fmla="*/ 39 h 75"/>
              <a:gd name="T76" fmla="*/ 54 w 97"/>
              <a:gd name="T77" fmla="*/ 53 h 75"/>
              <a:gd name="T78" fmla="*/ 53 w 97"/>
              <a:gd name="T79" fmla="*/ 52 h 75"/>
              <a:gd name="T80" fmla="*/ 53 w 97"/>
              <a:gd name="T81" fmla="*/ 73 h 75"/>
              <a:gd name="T82" fmla="*/ 56 w 97"/>
              <a:gd name="T83" fmla="*/ 75 h 75"/>
              <a:gd name="T84" fmla="*/ 79 w 97"/>
              <a:gd name="T85" fmla="*/ 75 h 75"/>
              <a:gd name="T86" fmla="*/ 90 w 97"/>
              <a:gd name="T87" fmla="*/ 75 h 75"/>
              <a:gd name="T88" fmla="*/ 93 w 97"/>
              <a:gd name="T89" fmla="*/ 73 h 75"/>
              <a:gd name="T90" fmla="*/ 93 w 97"/>
              <a:gd name="T91" fmla="*/ 32 h 75"/>
              <a:gd name="T92" fmla="*/ 86 w 97"/>
              <a:gd name="T93" fmla="*/ 24 h 75"/>
              <a:gd name="T94" fmla="*/ 77 w 97"/>
              <a:gd name="T95" fmla="*/ 33 h 75"/>
              <a:gd name="T96" fmla="*/ 77 w 97"/>
              <a:gd name="T97" fmla="*/ 73 h 75"/>
              <a:gd name="T98" fmla="*/ 79 w 97"/>
              <a:gd name="T99" fmla="*/ 75 h 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7"/>
              <a:gd name="T151" fmla="*/ 0 h 75"/>
              <a:gd name="T152" fmla="*/ 97 w 97"/>
              <a:gd name="T153" fmla="*/ 75 h 7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7" h="75">
                <a:moveTo>
                  <a:pt x="33" y="75"/>
                </a:moveTo>
                <a:cubicBezTo>
                  <a:pt x="37" y="75"/>
                  <a:pt x="40" y="75"/>
                  <a:pt x="44" y="75"/>
                </a:cubicBezTo>
                <a:cubicBezTo>
                  <a:pt x="45" y="75"/>
                  <a:pt x="47" y="74"/>
                  <a:pt x="47" y="73"/>
                </a:cubicBezTo>
                <a:cubicBezTo>
                  <a:pt x="47" y="49"/>
                  <a:pt x="47" y="49"/>
                  <a:pt x="47" y="49"/>
                </a:cubicBezTo>
                <a:cubicBezTo>
                  <a:pt x="39" y="45"/>
                  <a:pt x="39" y="45"/>
                  <a:pt x="39" y="45"/>
                </a:cubicBezTo>
                <a:cubicBezTo>
                  <a:pt x="30" y="50"/>
                  <a:pt x="30" y="50"/>
                  <a:pt x="30" y="50"/>
                </a:cubicBezTo>
                <a:cubicBezTo>
                  <a:pt x="30" y="73"/>
                  <a:pt x="30" y="73"/>
                  <a:pt x="30" y="73"/>
                </a:cubicBezTo>
                <a:cubicBezTo>
                  <a:pt x="30" y="74"/>
                  <a:pt x="31" y="75"/>
                  <a:pt x="33" y="75"/>
                </a:cubicBezTo>
                <a:close/>
                <a:moveTo>
                  <a:pt x="0" y="49"/>
                </a:moveTo>
                <a:cubicBezTo>
                  <a:pt x="37" y="28"/>
                  <a:pt x="37" y="28"/>
                  <a:pt x="37" y="28"/>
                </a:cubicBezTo>
                <a:cubicBezTo>
                  <a:pt x="39" y="26"/>
                  <a:pt x="39" y="26"/>
                  <a:pt x="39" y="26"/>
                </a:cubicBezTo>
                <a:cubicBezTo>
                  <a:pt x="41" y="28"/>
                  <a:pt x="41" y="28"/>
                  <a:pt x="41" y="28"/>
                </a:cubicBezTo>
                <a:cubicBezTo>
                  <a:pt x="52" y="34"/>
                  <a:pt x="52" y="34"/>
                  <a:pt x="52" y="34"/>
                </a:cubicBezTo>
                <a:cubicBezTo>
                  <a:pt x="81" y="9"/>
                  <a:pt x="81" y="9"/>
                  <a:pt x="81" y="9"/>
                </a:cubicBezTo>
                <a:cubicBezTo>
                  <a:pt x="77" y="4"/>
                  <a:pt x="77" y="4"/>
                  <a:pt x="77" y="4"/>
                </a:cubicBezTo>
                <a:cubicBezTo>
                  <a:pt x="87" y="2"/>
                  <a:pt x="87" y="2"/>
                  <a:pt x="87" y="2"/>
                </a:cubicBezTo>
                <a:cubicBezTo>
                  <a:pt x="97" y="0"/>
                  <a:pt x="97" y="0"/>
                  <a:pt x="97" y="0"/>
                </a:cubicBezTo>
                <a:cubicBezTo>
                  <a:pt x="94" y="10"/>
                  <a:pt x="94" y="10"/>
                  <a:pt x="94" y="10"/>
                </a:cubicBezTo>
                <a:cubicBezTo>
                  <a:pt x="91" y="19"/>
                  <a:pt x="91" y="19"/>
                  <a:pt x="91" y="19"/>
                </a:cubicBezTo>
                <a:cubicBezTo>
                  <a:pt x="87" y="15"/>
                  <a:pt x="87" y="15"/>
                  <a:pt x="87" y="15"/>
                </a:cubicBezTo>
                <a:cubicBezTo>
                  <a:pt x="55" y="42"/>
                  <a:pt x="55" y="42"/>
                  <a:pt x="55" y="42"/>
                </a:cubicBezTo>
                <a:cubicBezTo>
                  <a:pt x="53" y="44"/>
                  <a:pt x="53" y="44"/>
                  <a:pt x="53" y="44"/>
                </a:cubicBezTo>
                <a:cubicBezTo>
                  <a:pt x="50" y="43"/>
                  <a:pt x="50" y="43"/>
                  <a:pt x="50" y="43"/>
                </a:cubicBezTo>
                <a:cubicBezTo>
                  <a:pt x="39" y="36"/>
                  <a:pt x="39" y="36"/>
                  <a:pt x="39" y="36"/>
                </a:cubicBezTo>
                <a:cubicBezTo>
                  <a:pt x="5" y="57"/>
                  <a:pt x="5" y="57"/>
                  <a:pt x="5" y="57"/>
                </a:cubicBezTo>
                <a:cubicBezTo>
                  <a:pt x="0" y="49"/>
                  <a:pt x="0" y="49"/>
                  <a:pt x="0" y="49"/>
                </a:cubicBezTo>
                <a:close/>
                <a:moveTo>
                  <a:pt x="10" y="75"/>
                </a:moveTo>
                <a:cubicBezTo>
                  <a:pt x="21" y="75"/>
                  <a:pt x="21" y="75"/>
                  <a:pt x="21" y="75"/>
                </a:cubicBezTo>
                <a:cubicBezTo>
                  <a:pt x="22" y="75"/>
                  <a:pt x="23" y="74"/>
                  <a:pt x="23" y="73"/>
                </a:cubicBezTo>
                <a:cubicBezTo>
                  <a:pt x="23" y="54"/>
                  <a:pt x="23" y="54"/>
                  <a:pt x="23" y="54"/>
                </a:cubicBezTo>
                <a:cubicBezTo>
                  <a:pt x="7" y="64"/>
                  <a:pt x="7" y="64"/>
                  <a:pt x="7" y="64"/>
                </a:cubicBezTo>
                <a:cubicBezTo>
                  <a:pt x="7" y="73"/>
                  <a:pt x="7" y="73"/>
                  <a:pt x="7" y="73"/>
                </a:cubicBezTo>
                <a:cubicBezTo>
                  <a:pt x="7" y="74"/>
                  <a:pt x="8" y="75"/>
                  <a:pt x="10" y="75"/>
                </a:cubicBezTo>
                <a:close/>
                <a:moveTo>
                  <a:pt x="56" y="75"/>
                </a:moveTo>
                <a:cubicBezTo>
                  <a:pt x="60" y="75"/>
                  <a:pt x="63" y="75"/>
                  <a:pt x="67" y="75"/>
                </a:cubicBezTo>
                <a:cubicBezTo>
                  <a:pt x="69" y="75"/>
                  <a:pt x="70" y="74"/>
                  <a:pt x="70" y="73"/>
                </a:cubicBezTo>
                <a:cubicBezTo>
                  <a:pt x="70" y="62"/>
                  <a:pt x="70" y="50"/>
                  <a:pt x="70" y="39"/>
                </a:cubicBezTo>
                <a:cubicBezTo>
                  <a:pt x="70" y="39"/>
                  <a:pt x="70" y="39"/>
                  <a:pt x="70" y="39"/>
                </a:cubicBezTo>
                <a:cubicBezTo>
                  <a:pt x="54" y="53"/>
                  <a:pt x="54" y="53"/>
                  <a:pt x="54" y="53"/>
                </a:cubicBezTo>
                <a:cubicBezTo>
                  <a:pt x="53" y="52"/>
                  <a:pt x="53" y="52"/>
                  <a:pt x="53" y="52"/>
                </a:cubicBezTo>
                <a:cubicBezTo>
                  <a:pt x="53" y="73"/>
                  <a:pt x="53" y="73"/>
                  <a:pt x="53" y="73"/>
                </a:cubicBezTo>
                <a:cubicBezTo>
                  <a:pt x="53" y="74"/>
                  <a:pt x="55" y="75"/>
                  <a:pt x="56" y="75"/>
                </a:cubicBezTo>
                <a:close/>
                <a:moveTo>
                  <a:pt x="79" y="75"/>
                </a:moveTo>
                <a:cubicBezTo>
                  <a:pt x="90" y="75"/>
                  <a:pt x="90" y="75"/>
                  <a:pt x="90" y="75"/>
                </a:cubicBezTo>
                <a:cubicBezTo>
                  <a:pt x="92" y="75"/>
                  <a:pt x="93" y="74"/>
                  <a:pt x="93" y="73"/>
                </a:cubicBezTo>
                <a:cubicBezTo>
                  <a:pt x="93" y="32"/>
                  <a:pt x="93" y="32"/>
                  <a:pt x="93" y="32"/>
                </a:cubicBezTo>
                <a:cubicBezTo>
                  <a:pt x="86" y="24"/>
                  <a:pt x="86" y="24"/>
                  <a:pt x="86" y="24"/>
                </a:cubicBezTo>
                <a:cubicBezTo>
                  <a:pt x="77" y="33"/>
                  <a:pt x="77" y="33"/>
                  <a:pt x="77" y="33"/>
                </a:cubicBezTo>
                <a:cubicBezTo>
                  <a:pt x="77" y="73"/>
                  <a:pt x="77" y="73"/>
                  <a:pt x="77" y="73"/>
                </a:cubicBezTo>
                <a:cubicBezTo>
                  <a:pt x="77" y="74"/>
                  <a:pt x="78" y="75"/>
                  <a:pt x="79" y="75"/>
                </a:cubicBezTo>
                <a:close/>
              </a:path>
            </a:pathLst>
          </a:custGeom>
          <a:solidFill>
            <a:srgbClr val="FFC001"/>
          </a:solidFill>
          <a:ln>
            <a:noFill/>
          </a:ln>
        </p:spPr>
        <p:txBody>
          <a:bodyPr/>
          <a:lstStyle/>
          <a:p>
            <a:pPr eaLnBrk="1" fontAlgn="auto" hangingPunct="1">
              <a:spcBef>
                <a:spcPts val="0"/>
              </a:spcBef>
              <a:spcAft>
                <a:spcPts val="0"/>
              </a:spcAft>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79" name="Freeform 33"/>
          <p:cNvSpPr>
            <a:spLocks noEditPoints="1" noChangeArrowheads="1"/>
          </p:cNvSpPr>
          <p:nvPr/>
        </p:nvSpPr>
        <p:spPr bwMode="auto">
          <a:xfrm>
            <a:off x="9199033" y="4897967"/>
            <a:ext cx="550333" cy="355600"/>
          </a:xfrm>
          <a:custGeom>
            <a:avLst/>
            <a:gdLst>
              <a:gd name="T0" fmla="*/ 13 w 94"/>
              <a:gd name="T1" fmla="*/ 0 h 61"/>
              <a:gd name="T2" fmla="*/ 82 w 94"/>
              <a:gd name="T3" fmla="*/ 0 h 61"/>
              <a:gd name="T4" fmla="*/ 89 w 94"/>
              <a:gd name="T5" fmla="*/ 2 h 61"/>
              <a:gd name="T6" fmla="*/ 47 w 94"/>
              <a:gd name="T7" fmla="*/ 33 h 61"/>
              <a:gd name="T8" fmla="*/ 6 w 94"/>
              <a:gd name="T9" fmla="*/ 2 h 61"/>
              <a:gd name="T10" fmla="*/ 13 w 94"/>
              <a:gd name="T11" fmla="*/ 0 h 61"/>
              <a:gd name="T12" fmla="*/ 94 w 94"/>
              <a:gd name="T13" fmla="*/ 9 h 61"/>
              <a:gd name="T14" fmla="*/ 67 w 94"/>
              <a:gd name="T15" fmla="*/ 29 h 61"/>
              <a:gd name="T16" fmla="*/ 93 w 94"/>
              <a:gd name="T17" fmla="*/ 53 h 61"/>
              <a:gd name="T18" fmla="*/ 94 w 94"/>
              <a:gd name="T19" fmla="*/ 48 h 61"/>
              <a:gd name="T20" fmla="*/ 94 w 94"/>
              <a:gd name="T21" fmla="*/ 12 h 61"/>
              <a:gd name="T22" fmla="*/ 94 w 94"/>
              <a:gd name="T23" fmla="*/ 9 h 61"/>
              <a:gd name="T24" fmla="*/ 87 w 94"/>
              <a:gd name="T25" fmla="*/ 60 h 61"/>
              <a:gd name="T26" fmla="*/ 82 w 94"/>
              <a:gd name="T27" fmla="*/ 61 h 61"/>
              <a:gd name="T28" fmla="*/ 13 w 94"/>
              <a:gd name="T29" fmla="*/ 61 h 61"/>
              <a:gd name="T30" fmla="*/ 6 w 94"/>
              <a:gd name="T31" fmla="*/ 59 h 61"/>
              <a:gd name="T32" fmla="*/ 34 w 94"/>
              <a:gd name="T33" fmla="*/ 34 h 61"/>
              <a:gd name="T34" fmla="*/ 44 w 94"/>
              <a:gd name="T35" fmla="*/ 42 h 61"/>
              <a:gd name="T36" fmla="*/ 47 w 94"/>
              <a:gd name="T37" fmla="*/ 44 h 61"/>
              <a:gd name="T38" fmla="*/ 50 w 94"/>
              <a:gd name="T39" fmla="*/ 42 h 61"/>
              <a:gd name="T40" fmla="*/ 60 w 94"/>
              <a:gd name="T41" fmla="*/ 35 h 61"/>
              <a:gd name="T42" fmla="*/ 87 w 94"/>
              <a:gd name="T43" fmla="*/ 60 h 61"/>
              <a:gd name="T44" fmla="*/ 1 w 94"/>
              <a:gd name="T45" fmla="*/ 52 h 61"/>
              <a:gd name="T46" fmla="*/ 27 w 94"/>
              <a:gd name="T47" fmla="*/ 29 h 61"/>
              <a:gd name="T48" fmla="*/ 1 w 94"/>
              <a:gd name="T49" fmla="*/ 9 h 61"/>
              <a:gd name="T50" fmla="*/ 0 w 94"/>
              <a:gd name="T51" fmla="*/ 12 h 61"/>
              <a:gd name="T52" fmla="*/ 0 w 94"/>
              <a:gd name="T53" fmla="*/ 48 h 61"/>
              <a:gd name="T54" fmla="*/ 1 w 94"/>
              <a:gd name="T55" fmla="*/ 52 h 6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4"/>
              <a:gd name="T85" fmla="*/ 0 h 61"/>
              <a:gd name="T86" fmla="*/ 94 w 94"/>
              <a:gd name="T87" fmla="*/ 61 h 6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4" h="61">
                <a:moveTo>
                  <a:pt x="13" y="0"/>
                </a:moveTo>
                <a:cubicBezTo>
                  <a:pt x="82" y="0"/>
                  <a:pt x="82" y="0"/>
                  <a:pt x="82" y="0"/>
                </a:cubicBezTo>
                <a:cubicBezTo>
                  <a:pt x="84" y="0"/>
                  <a:pt x="87" y="1"/>
                  <a:pt x="89" y="2"/>
                </a:cubicBezTo>
                <a:cubicBezTo>
                  <a:pt x="47" y="33"/>
                  <a:pt x="47" y="33"/>
                  <a:pt x="47" y="33"/>
                </a:cubicBezTo>
                <a:cubicBezTo>
                  <a:pt x="6" y="2"/>
                  <a:pt x="6" y="2"/>
                  <a:pt x="6" y="2"/>
                </a:cubicBezTo>
                <a:cubicBezTo>
                  <a:pt x="8" y="1"/>
                  <a:pt x="10" y="0"/>
                  <a:pt x="13" y="0"/>
                </a:cubicBezTo>
                <a:close/>
                <a:moveTo>
                  <a:pt x="94" y="9"/>
                </a:moveTo>
                <a:cubicBezTo>
                  <a:pt x="67" y="29"/>
                  <a:pt x="67" y="29"/>
                  <a:pt x="67" y="29"/>
                </a:cubicBezTo>
                <a:cubicBezTo>
                  <a:pt x="93" y="53"/>
                  <a:pt x="93" y="53"/>
                  <a:pt x="93" y="53"/>
                </a:cubicBezTo>
                <a:cubicBezTo>
                  <a:pt x="94" y="52"/>
                  <a:pt x="94" y="50"/>
                  <a:pt x="94" y="48"/>
                </a:cubicBezTo>
                <a:cubicBezTo>
                  <a:pt x="94" y="12"/>
                  <a:pt x="94" y="12"/>
                  <a:pt x="94" y="12"/>
                </a:cubicBezTo>
                <a:cubicBezTo>
                  <a:pt x="94" y="11"/>
                  <a:pt x="94" y="10"/>
                  <a:pt x="94" y="9"/>
                </a:cubicBezTo>
                <a:close/>
                <a:moveTo>
                  <a:pt x="87" y="60"/>
                </a:moveTo>
                <a:cubicBezTo>
                  <a:pt x="85" y="60"/>
                  <a:pt x="84" y="61"/>
                  <a:pt x="82" y="61"/>
                </a:cubicBezTo>
                <a:cubicBezTo>
                  <a:pt x="13" y="61"/>
                  <a:pt x="13" y="61"/>
                  <a:pt x="13" y="61"/>
                </a:cubicBezTo>
                <a:cubicBezTo>
                  <a:pt x="10" y="61"/>
                  <a:pt x="8" y="60"/>
                  <a:pt x="6" y="59"/>
                </a:cubicBezTo>
                <a:cubicBezTo>
                  <a:pt x="34" y="34"/>
                  <a:pt x="34" y="34"/>
                  <a:pt x="34" y="34"/>
                </a:cubicBezTo>
                <a:cubicBezTo>
                  <a:pt x="44" y="42"/>
                  <a:pt x="44" y="42"/>
                  <a:pt x="44" y="42"/>
                </a:cubicBezTo>
                <a:cubicBezTo>
                  <a:pt x="47" y="44"/>
                  <a:pt x="47" y="44"/>
                  <a:pt x="47" y="44"/>
                </a:cubicBezTo>
                <a:cubicBezTo>
                  <a:pt x="50" y="42"/>
                  <a:pt x="50" y="42"/>
                  <a:pt x="50" y="42"/>
                </a:cubicBezTo>
                <a:cubicBezTo>
                  <a:pt x="60" y="35"/>
                  <a:pt x="60" y="35"/>
                  <a:pt x="60" y="35"/>
                </a:cubicBezTo>
                <a:cubicBezTo>
                  <a:pt x="87" y="60"/>
                  <a:pt x="87" y="60"/>
                  <a:pt x="87" y="60"/>
                </a:cubicBezTo>
                <a:close/>
                <a:moveTo>
                  <a:pt x="1" y="52"/>
                </a:moveTo>
                <a:cubicBezTo>
                  <a:pt x="27" y="29"/>
                  <a:pt x="27" y="29"/>
                  <a:pt x="27" y="29"/>
                </a:cubicBezTo>
                <a:cubicBezTo>
                  <a:pt x="1" y="9"/>
                  <a:pt x="1" y="9"/>
                  <a:pt x="1" y="9"/>
                </a:cubicBezTo>
                <a:cubicBezTo>
                  <a:pt x="0" y="10"/>
                  <a:pt x="0" y="11"/>
                  <a:pt x="0" y="12"/>
                </a:cubicBezTo>
                <a:cubicBezTo>
                  <a:pt x="0" y="48"/>
                  <a:pt x="0" y="48"/>
                  <a:pt x="0" y="48"/>
                </a:cubicBezTo>
                <a:cubicBezTo>
                  <a:pt x="0" y="49"/>
                  <a:pt x="0" y="51"/>
                  <a:pt x="1" y="52"/>
                </a:cubicBezTo>
                <a:close/>
              </a:path>
            </a:pathLst>
          </a:custGeom>
          <a:solidFill>
            <a:schemeClr val="tx1">
              <a:lumMod val="65000"/>
              <a:lumOff val="35000"/>
            </a:schemeClr>
          </a:solidFill>
          <a:ln>
            <a:noFill/>
          </a:ln>
        </p:spPr>
        <p:txBody>
          <a:bodyPr/>
          <a:lstStyle/>
          <a:p>
            <a:pPr eaLnBrk="1" fontAlgn="auto" hangingPunct="1">
              <a:spcBef>
                <a:spcPts val="0"/>
              </a:spcBef>
              <a:spcAft>
                <a:spcPts val="0"/>
              </a:spcAft>
              <a:defRPr/>
            </a:pPr>
            <a:endParaRPr lang="zh-CN" altLang="zh-CN" dirty="0">
              <a:solidFill>
                <a:schemeClr val="tx1">
                  <a:lumMod val="75000"/>
                  <a:lumOff val="2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0" presetClass="entr" presetSubtype="0" fill="hold" nodeType="withEffect">
                                  <p:stCondLst>
                                    <p:cond delay="0"/>
                                  </p:stCondLst>
                                  <p:childTnLst>
                                    <p:set>
                                      <p:cBhvr>
                                        <p:cTn id="9" dur="1" fill="hold">
                                          <p:stCondLst>
                                            <p:cond delay="0"/>
                                          </p:stCondLst>
                                        </p:cTn>
                                        <p:tgtEl>
                                          <p:spTgt spid="79"/>
                                        </p:tgtEl>
                                        <p:attrNameLst>
                                          <p:attrName>style.visibility</p:attrName>
                                        </p:attrNameLst>
                                      </p:cBhvr>
                                      <p:to>
                                        <p:strVal val="visible"/>
                                      </p:to>
                                    </p:set>
                                    <p:animEffect transition="in" filter="fade">
                                      <p:cBhvr>
                                        <p:cTn id="10" dur="500"/>
                                        <p:tgtEl>
                                          <p:spTgt spid="79"/>
                                        </p:tgtEl>
                                      </p:cBhvr>
                                    </p:animEffect>
                                  </p:childTnLst>
                                </p:cTn>
                              </p:par>
                              <p:par>
                                <p:cTn id="11" presetID="22" presetClass="entr" presetSubtype="2" fill="hold" nodeType="with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wipe(right)">
                                      <p:cBhvr>
                                        <p:cTn id="13" dur="500"/>
                                        <p:tgtEl>
                                          <p:spTgt spid="70"/>
                                        </p:tgtEl>
                                      </p:cBhvr>
                                    </p:animEffect>
                                  </p:childTnLst>
                                </p:cTn>
                              </p:par>
                              <p:par>
                                <p:cTn id="14" presetID="23" presetClass="entr" presetSubtype="16" fill="hold" grpId="0" nodeType="withEffect">
                                  <p:stCondLst>
                                    <p:cond delay="0"/>
                                  </p:stCondLst>
                                  <p:childTnLst>
                                    <p:set>
                                      <p:cBhvr>
                                        <p:cTn id="15" dur="1" fill="hold">
                                          <p:stCondLst>
                                            <p:cond delay="0"/>
                                          </p:stCondLst>
                                        </p:cTn>
                                        <p:tgtEl>
                                          <p:spTgt spid="74"/>
                                        </p:tgtEl>
                                        <p:attrNameLst>
                                          <p:attrName>style.visibility</p:attrName>
                                        </p:attrNameLst>
                                      </p:cBhvr>
                                      <p:to>
                                        <p:strVal val="visible"/>
                                      </p:to>
                                    </p:set>
                                    <p:anim calcmode="lin" valueType="num">
                                      <p:cBhvr>
                                        <p:cTn id="16" dur="500" fill="hold"/>
                                        <p:tgtEl>
                                          <p:spTgt spid="74"/>
                                        </p:tgtEl>
                                        <p:attrNameLst>
                                          <p:attrName>ppt_w</p:attrName>
                                        </p:attrNameLst>
                                      </p:cBhvr>
                                      <p:tavLst>
                                        <p:tav tm="0">
                                          <p:val>
                                            <p:fltVal val="0"/>
                                          </p:val>
                                        </p:tav>
                                        <p:tav tm="100000">
                                          <p:val>
                                            <p:strVal val="#ppt_w"/>
                                          </p:val>
                                        </p:tav>
                                      </p:tavLst>
                                    </p:anim>
                                    <p:anim calcmode="lin" valueType="num">
                                      <p:cBhvr>
                                        <p:cTn id="17" dur="500" fill="hold"/>
                                        <p:tgtEl>
                                          <p:spTgt spid="74"/>
                                        </p:tgtEl>
                                        <p:attrNameLst>
                                          <p:attrName>ppt_h</p:attrName>
                                        </p:attrNameLst>
                                      </p:cBhvr>
                                      <p:tavLst>
                                        <p:tav tm="0">
                                          <p:val>
                                            <p:fltVal val="0"/>
                                          </p:val>
                                        </p:tav>
                                        <p:tav tm="100000">
                                          <p:val>
                                            <p:strVal val="#ppt_h"/>
                                          </p:val>
                                        </p:tav>
                                      </p:tavLst>
                                    </p:anim>
                                  </p:childTnLst>
                                </p:cTn>
                              </p:par>
                              <p:par>
                                <p:cTn id="18" presetID="22" presetClass="entr" presetSubtype="2" fill="hold" nodeType="withEffect">
                                  <p:stCondLst>
                                    <p:cond delay="0"/>
                                  </p:stCondLst>
                                  <p:childTnLst>
                                    <p:set>
                                      <p:cBhvr>
                                        <p:cTn id="19" dur="1" fill="hold">
                                          <p:stCondLst>
                                            <p:cond delay="0"/>
                                          </p:stCondLst>
                                        </p:cTn>
                                        <p:tgtEl>
                                          <p:spTgt spid="72"/>
                                        </p:tgtEl>
                                        <p:attrNameLst>
                                          <p:attrName>style.visibility</p:attrName>
                                        </p:attrNameLst>
                                      </p:cBhvr>
                                      <p:to>
                                        <p:strVal val="visible"/>
                                      </p:to>
                                    </p:set>
                                    <p:animEffect transition="in" filter="wipe(right)">
                                      <p:cBhvr>
                                        <p:cTn id="20" dur="500"/>
                                        <p:tgtEl>
                                          <p:spTgt spid="72"/>
                                        </p:tgtEl>
                                      </p:cBhvr>
                                    </p:animEffect>
                                  </p:childTnLst>
                                </p:cTn>
                              </p:par>
                              <p:par>
                                <p:cTn id="21" presetID="53" presetClass="entr" presetSubtype="16" fill="hold" grpId="0" nodeType="withEffect">
                                  <p:stCondLst>
                                    <p:cond delay="500"/>
                                  </p:stCondLst>
                                  <p:childTnLst>
                                    <p:set>
                                      <p:cBhvr>
                                        <p:cTn id="22" dur="1" fill="hold">
                                          <p:stCondLst>
                                            <p:cond delay="0"/>
                                          </p:stCondLst>
                                        </p:cTn>
                                        <p:tgtEl>
                                          <p:spTgt spid="76"/>
                                        </p:tgtEl>
                                        <p:attrNameLst>
                                          <p:attrName>style.visibility</p:attrName>
                                        </p:attrNameLst>
                                      </p:cBhvr>
                                      <p:to>
                                        <p:strVal val="visible"/>
                                      </p:to>
                                    </p:set>
                                    <p:anim calcmode="lin" valueType="num">
                                      <p:cBhvr>
                                        <p:cTn id="23" dur="500" fill="hold"/>
                                        <p:tgtEl>
                                          <p:spTgt spid="76"/>
                                        </p:tgtEl>
                                        <p:attrNameLst>
                                          <p:attrName>ppt_w</p:attrName>
                                        </p:attrNameLst>
                                      </p:cBhvr>
                                      <p:tavLst>
                                        <p:tav tm="0">
                                          <p:val>
                                            <p:fltVal val="0"/>
                                          </p:val>
                                        </p:tav>
                                        <p:tav tm="100000">
                                          <p:val>
                                            <p:strVal val="#ppt_w"/>
                                          </p:val>
                                        </p:tav>
                                      </p:tavLst>
                                    </p:anim>
                                    <p:anim calcmode="lin" valueType="num">
                                      <p:cBhvr>
                                        <p:cTn id="24" dur="500" fill="hold"/>
                                        <p:tgtEl>
                                          <p:spTgt spid="76"/>
                                        </p:tgtEl>
                                        <p:attrNameLst>
                                          <p:attrName>ppt_h</p:attrName>
                                        </p:attrNameLst>
                                      </p:cBhvr>
                                      <p:tavLst>
                                        <p:tav tm="0">
                                          <p:val>
                                            <p:fltVal val="0"/>
                                          </p:val>
                                        </p:tav>
                                        <p:tav tm="100000">
                                          <p:val>
                                            <p:strVal val="#ppt_h"/>
                                          </p:val>
                                        </p:tav>
                                      </p:tavLst>
                                    </p:anim>
                                    <p:animEffect transition="in" filter="fade">
                                      <p:cBhvr>
                                        <p:cTn id="25" dur="500"/>
                                        <p:tgtEl>
                                          <p:spTgt spid="76"/>
                                        </p:tgtEl>
                                      </p:cBhvr>
                                    </p:animEffect>
                                  </p:childTnLst>
                                </p:cTn>
                              </p:par>
                              <p:par>
                                <p:cTn id="26" presetID="22" presetClass="entr" presetSubtype="2" fill="hold" nodeType="withEffect">
                                  <p:stCondLst>
                                    <p:cond delay="0"/>
                                  </p:stCondLst>
                                  <p:childTnLst>
                                    <p:set>
                                      <p:cBhvr>
                                        <p:cTn id="27" dur="1" fill="hold">
                                          <p:stCondLst>
                                            <p:cond delay="0"/>
                                          </p:stCondLst>
                                        </p:cTn>
                                        <p:tgtEl>
                                          <p:spTgt spid="71"/>
                                        </p:tgtEl>
                                        <p:attrNameLst>
                                          <p:attrName>style.visibility</p:attrName>
                                        </p:attrNameLst>
                                      </p:cBhvr>
                                      <p:to>
                                        <p:strVal val="visible"/>
                                      </p:to>
                                    </p:set>
                                    <p:animEffect transition="in" filter="wipe(right)">
                                      <p:cBhvr>
                                        <p:cTn id="28" dur="500"/>
                                        <p:tgtEl>
                                          <p:spTgt spid="71"/>
                                        </p:tgtEl>
                                      </p:cBhvr>
                                    </p:animEffect>
                                  </p:childTnLst>
                                </p:cTn>
                              </p:par>
                              <p:par>
                                <p:cTn id="29" presetID="23" presetClass="entr" presetSubtype="16" fill="hold" grpId="0" nodeType="withEffect">
                                  <p:stCondLst>
                                    <p:cond delay="0"/>
                                  </p:stCondLst>
                                  <p:childTnLst>
                                    <p:set>
                                      <p:cBhvr>
                                        <p:cTn id="30" dur="1" fill="hold">
                                          <p:stCondLst>
                                            <p:cond delay="0"/>
                                          </p:stCondLst>
                                        </p:cTn>
                                        <p:tgtEl>
                                          <p:spTgt spid="75"/>
                                        </p:tgtEl>
                                        <p:attrNameLst>
                                          <p:attrName>style.visibility</p:attrName>
                                        </p:attrNameLst>
                                      </p:cBhvr>
                                      <p:to>
                                        <p:strVal val="visible"/>
                                      </p:to>
                                    </p:set>
                                    <p:anim calcmode="lin" valueType="num">
                                      <p:cBhvr>
                                        <p:cTn id="31" dur="500" fill="hold"/>
                                        <p:tgtEl>
                                          <p:spTgt spid="75"/>
                                        </p:tgtEl>
                                        <p:attrNameLst>
                                          <p:attrName>ppt_w</p:attrName>
                                        </p:attrNameLst>
                                      </p:cBhvr>
                                      <p:tavLst>
                                        <p:tav tm="0">
                                          <p:val>
                                            <p:fltVal val="0"/>
                                          </p:val>
                                        </p:tav>
                                        <p:tav tm="100000">
                                          <p:val>
                                            <p:strVal val="#ppt_w"/>
                                          </p:val>
                                        </p:tav>
                                      </p:tavLst>
                                    </p:anim>
                                    <p:anim calcmode="lin" valueType="num">
                                      <p:cBhvr>
                                        <p:cTn id="32" dur="500" fill="hold"/>
                                        <p:tgtEl>
                                          <p:spTgt spid="75"/>
                                        </p:tgtEl>
                                        <p:attrNameLst>
                                          <p:attrName>ppt_h</p:attrName>
                                        </p:attrNameLst>
                                      </p:cBhvr>
                                      <p:tavLst>
                                        <p:tav tm="0">
                                          <p:val>
                                            <p:fltVal val="0"/>
                                          </p:val>
                                        </p:tav>
                                        <p:tav tm="100000">
                                          <p:val>
                                            <p:strVal val="#ppt_h"/>
                                          </p:val>
                                        </p:tav>
                                      </p:tavLst>
                                    </p:anim>
                                  </p:childTnLst>
                                </p:cTn>
                              </p:par>
                              <p:par>
                                <p:cTn id="33" presetID="22" presetClass="entr" presetSubtype="2" fill="hold" nodeType="with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wipe(right)">
                                      <p:cBhvr>
                                        <p:cTn id="35" dur="500"/>
                                        <p:tgtEl>
                                          <p:spTgt spid="73"/>
                                        </p:tgtEl>
                                      </p:cBhvr>
                                    </p:animEffect>
                                  </p:childTnLst>
                                </p:cTn>
                              </p:par>
                              <p:par>
                                <p:cTn id="36" presetID="53" presetClass="entr" presetSubtype="16" fill="hold" grpId="0" nodeType="withEffect">
                                  <p:stCondLst>
                                    <p:cond delay="500"/>
                                  </p:stCondLst>
                                  <p:childTnLst>
                                    <p:set>
                                      <p:cBhvr>
                                        <p:cTn id="37" dur="1" fill="hold">
                                          <p:stCondLst>
                                            <p:cond delay="0"/>
                                          </p:stCondLst>
                                        </p:cTn>
                                        <p:tgtEl>
                                          <p:spTgt spid="77"/>
                                        </p:tgtEl>
                                        <p:attrNameLst>
                                          <p:attrName>style.visibility</p:attrName>
                                        </p:attrNameLst>
                                      </p:cBhvr>
                                      <p:to>
                                        <p:strVal val="visible"/>
                                      </p:to>
                                    </p:set>
                                    <p:anim calcmode="lin" valueType="num">
                                      <p:cBhvr>
                                        <p:cTn id="38" dur="500" fill="hold"/>
                                        <p:tgtEl>
                                          <p:spTgt spid="77"/>
                                        </p:tgtEl>
                                        <p:attrNameLst>
                                          <p:attrName>ppt_w</p:attrName>
                                        </p:attrNameLst>
                                      </p:cBhvr>
                                      <p:tavLst>
                                        <p:tav tm="0">
                                          <p:val>
                                            <p:fltVal val="0"/>
                                          </p:val>
                                        </p:tav>
                                        <p:tav tm="100000">
                                          <p:val>
                                            <p:strVal val="#ppt_w"/>
                                          </p:val>
                                        </p:tav>
                                      </p:tavLst>
                                    </p:anim>
                                    <p:anim calcmode="lin" valueType="num">
                                      <p:cBhvr>
                                        <p:cTn id="39" dur="500" fill="hold"/>
                                        <p:tgtEl>
                                          <p:spTgt spid="77"/>
                                        </p:tgtEl>
                                        <p:attrNameLst>
                                          <p:attrName>ppt_h</p:attrName>
                                        </p:attrNameLst>
                                      </p:cBhvr>
                                      <p:tavLst>
                                        <p:tav tm="0">
                                          <p:val>
                                            <p:fltVal val="0"/>
                                          </p:val>
                                        </p:tav>
                                        <p:tav tm="100000">
                                          <p:val>
                                            <p:strVal val="#ppt_h"/>
                                          </p:val>
                                        </p:tav>
                                      </p:tavLst>
                                    </p:anim>
                                    <p:animEffect transition="in" filter="fade">
                                      <p:cBhvr>
                                        <p:cTn id="40"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utoUpdateAnimBg="0"/>
      <p:bldP spid="75" grpId="0" autoUpdateAnimBg="0"/>
      <p:bldP spid="76" grpId="0" autoUpdateAnimBg="0"/>
      <p:bldP spid="77"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iṣľîdê"/>
          <p:cNvSpPr/>
          <p:nvPr/>
        </p:nvSpPr>
        <p:spPr>
          <a:xfrm>
            <a:off x="-127000" y="1140460"/>
            <a:ext cx="12291060" cy="1643380"/>
          </a:xfrm>
          <a:prstGeom prst="rect">
            <a:avLst/>
          </a:prstGeom>
          <a:blipFill rotWithShape="1">
            <a:blip r:embed="rId4"/>
            <a:stretch>
              <a:fillRect t="-197618" b="-194598"/>
            </a:stretch>
          </a:blipFill>
          <a:ln w="12700" cap="flat" cmpd="sng" algn="ctr">
            <a:noFill/>
            <a:prstDash val="solid"/>
            <a:miter lim="800000"/>
          </a:ln>
          <a:effectLst/>
          <a:extLst>
            <a:ext uri="{91240B29-F687-4F45-9708-019B960494DF}">
              <a14:hiddenLine xmlns:a14="http://schemas.microsoft.com/office/drawing/2010/main" w="12700">
                <a:solidFill>
                  <a:srgbClr val="4276AA">
                    <a:shade val="50000"/>
                  </a:srgbClr>
                </a:solidFill>
                <a:prstDash val="solid"/>
                <a:miter lim="800000"/>
                <a:headEnd/>
                <a:tailEnd/>
              </a14:hiddenLine>
            </a:ext>
          </a:extLst>
        </p:spPr>
        <p:style>
          <a:lnRef idx="2">
            <a:srgbClr val="4276AA">
              <a:shade val="50000"/>
            </a:srgbClr>
          </a:lnRef>
          <a:fillRef idx="1">
            <a:srgbClr val="4276AA"/>
          </a:fillRef>
          <a:effectRef idx="0">
            <a:srgbClr val="4276AA"/>
          </a:effectRef>
          <a:fontRef idx="minor">
            <a:srgbClr val="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95" b="0" i="0" u="none" strike="noStrike" kern="1200" cap="none" spc="0" normalizeH="0" baseline="0" noProof="0" dirty="0">
              <a:ln>
                <a:noFill/>
              </a:ln>
              <a:solidFill>
                <a:srgbClr val="FFFFFF"/>
              </a:solidFill>
              <a:effectLst/>
              <a:uLnTx/>
              <a:uFillTx/>
              <a:latin typeface="等线" panose="02010600030101010101" charset="-122"/>
              <a:ea typeface="等线" panose="02010600030101010101" charset="-122"/>
              <a:cs typeface="+mn-cs"/>
            </a:endParaRPr>
          </a:p>
        </p:txBody>
      </p:sp>
      <p:sp>
        <p:nvSpPr>
          <p:cNvPr id="27" name="íṡlídè"/>
          <p:cNvSpPr/>
          <p:nvPr/>
        </p:nvSpPr>
        <p:spPr>
          <a:xfrm>
            <a:off x="27858" y="1140767"/>
            <a:ext cx="12136284" cy="426599"/>
          </a:xfrm>
          <a:prstGeom prst="rect">
            <a:avLst/>
          </a:prstGeom>
          <a:solidFill>
            <a:srgbClr val="FFC001">
              <a:alpha val="65000"/>
            </a:srgbClr>
          </a:solidFill>
          <a:ln>
            <a:noFill/>
          </a:ln>
        </p:spPr>
        <p:style>
          <a:lnRef idx="2">
            <a:srgbClr val="4276AA">
              <a:shade val="50000"/>
            </a:srgbClr>
          </a:lnRef>
          <a:fillRef idx="1">
            <a:srgbClr val="4276AA"/>
          </a:fillRef>
          <a:effectRef idx="0">
            <a:srgbClr val="4276AA"/>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sz="1795" b="1" dirty="0">
                <a:latin typeface="微软雅黑" panose="020B0503020204020204" pitchFamily="34" charset="-122"/>
                <a:ea typeface="微软雅黑" panose="020B0503020204020204" pitchFamily="34" charset="-122"/>
                <a:sym typeface="+mn-ea"/>
              </a:rPr>
              <a:t>室内燃气管道与电气设备、相邻管道之间的净距</a:t>
            </a:r>
            <a:r>
              <a:rPr kumimoji="0" lang="zh-CN" altLang="en-US" sz="1795"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graphicFrame>
        <p:nvGraphicFramePr>
          <p:cNvPr id="8" name="表格 7"/>
          <p:cNvGraphicFramePr/>
          <p:nvPr/>
        </p:nvGraphicFramePr>
        <p:xfrm>
          <a:off x="267335" y="3167380"/>
          <a:ext cx="11670665" cy="3284220"/>
        </p:xfrm>
        <a:graphic>
          <a:graphicData uri="http://schemas.openxmlformats.org/drawingml/2006/table">
            <a:tbl>
              <a:tblPr firstRow="1" bandRow="1">
                <a:tableStyleId>{5C22544A-7EE6-4342-B048-85BDC9FD1C3A}</a:tableStyleId>
              </a:tblPr>
              <a:tblGrid>
                <a:gridCol w="1524635"/>
                <a:gridCol w="2987675"/>
                <a:gridCol w="4240530"/>
                <a:gridCol w="2917825"/>
              </a:tblGrid>
              <a:tr h="377825">
                <a:tc rowSpan="2" gridSpan="2">
                  <a:txBody>
                    <a:bodyPr/>
                    <a:lstStyle/>
                    <a:p>
                      <a:pPr algn="ctr">
                        <a:buNone/>
                      </a:pPr>
                      <a:r>
                        <a:rPr lang="zh-CN" altLang="en-US" b="1">
                          <a:solidFill>
                            <a:schemeClr val="bg1"/>
                          </a:solidFill>
                        </a:rPr>
                        <a:t>管道和设备</a:t>
                      </a:r>
                    </a:p>
                  </a:txBody>
                  <a:tcPr anchor="ctr">
                    <a:solidFill>
                      <a:schemeClr val="tx1">
                        <a:lumMod val="65000"/>
                        <a:lumOff val="35000"/>
                      </a:schemeClr>
                    </a:solidFill>
                  </a:tcPr>
                </a:tc>
                <a:tc rowSpan="2" hMerge="1">
                  <a:txBody>
                    <a:bodyPr/>
                    <a:lstStyle/>
                    <a:p>
                      <a:endParaRPr lang="zh-CN"/>
                    </a:p>
                  </a:txBody>
                  <a:tcPr/>
                </a:tc>
                <a:tc gridSpan="2">
                  <a:txBody>
                    <a:bodyPr/>
                    <a:lstStyle/>
                    <a:p>
                      <a:pPr algn="ctr">
                        <a:buNone/>
                      </a:pPr>
                      <a:r>
                        <a:rPr lang="zh-CN" altLang="en-US" b="1">
                          <a:solidFill>
                            <a:schemeClr val="bg1"/>
                          </a:solidFill>
                        </a:rPr>
                        <a:t>与燃气管道净距（</a:t>
                      </a:r>
                      <a:r>
                        <a:rPr lang="en-US" altLang="zh-CN" b="1">
                          <a:solidFill>
                            <a:schemeClr val="bg1"/>
                          </a:solidFill>
                        </a:rPr>
                        <a:t>cm)</a:t>
                      </a:r>
                    </a:p>
                  </a:txBody>
                  <a:tcPr anchor="ctr">
                    <a:solidFill>
                      <a:schemeClr val="tx1">
                        <a:lumMod val="65000"/>
                        <a:lumOff val="35000"/>
                      </a:schemeClr>
                    </a:solidFill>
                  </a:tcPr>
                </a:tc>
                <a:tc hMerge="1">
                  <a:txBody>
                    <a:bodyPr/>
                    <a:lstStyle/>
                    <a:p>
                      <a:endParaRPr lang="zh-CN"/>
                    </a:p>
                  </a:txBody>
                  <a:tcPr/>
                </a:tc>
              </a:tr>
              <a:tr h="377190">
                <a:tc gridSpan="2" vMerge="1">
                  <a:txBody>
                    <a:bodyPr/>
                    <a:lstStyle/>
                    <a:p>
                      <a:endParaRPr lang="zh-CN"/>
                    </a:p>
                  </a:txBody>
                  <a:tcPr/>
                </a:tc>
                <a:tc hMerge="1" vMerge="1">
                  <a:txBody>
                    <a:bodyPr/>
                    <a:lstStyle/>
                    <a:p>
                      <a:endParaRPr lang="zh-CN"/>
                    </a:p>
                  </a:txBody>
                  <a:tcPr/>
                </a:tc>
                <a:tc>
                  <a:txBody>
                    <a:bodyPr/>
                    <a:lstStyle/>
                    <a:p>
                      <a:pPr algn="ctr">
                        <a:buNone/>
                      </a:pPr>
                      <a:r>
                        <a:rPr lang="zh-CN" altLang="en-US" b="1">
                          <a:solidFill>
                            <a:schemeClr val="bg1"/>
                          </a:solidFill>
                          <a:ea typeface="宋体" panose="02010600030101010101" pitchFamily="2" charset="-122"/>
                        </a:rPr>
                        <a:t>平行敷设</a:t>
                      </a:r>
                    </a:p>
                  </a:txBody>
                  <a:tcPr anchor="ctr">
                    <a:solidFill>
                      <a:schemeClr val="tx1">
                        <a:lumMod val="65000"/>
                        <a:lumOff val="35000"/>
                      </a:schemeClr>
                    </a:solidFill>
                  </a:tcPr>
                </a:tc>
                <a:tc>
                  <a:txBody>
                    <a:bodyPr/>
                    <a:lstStyle/>
                    <a:p>
                      <a:pPr algn="ctr">
                        <a:buNone/>
                      </a:pPr>
                      <a:r>
                        <a:rPr lang="zh-CN" altLang="en-US" b="1">
                          <a:solidFill>
                            <a:schemeClr val="bg1"/>
                          </a:solidFill>
                        </a:rPr>
                        <a:t>交叉敷设</a:t>
                      </a:r>
                    </a:p>
                  </a:txBody>
                  <a:tcPr anchor="ctr">
                    <a:solidFill>
                      <a:schemeClr val="tx1">
                        <a:lumMod val="65000"/>
                        <a:lumOff val="35000"/>
                      </a:schemeClr>
                    </a:solidFill>
                  </a:tcPr>
                </a:tc>
              </a:tr>
              <a:tr h="378460">
                <a:tc rowSpan="5">
                  <a:txBody>
                    <a:bodyPr/>
                    <a:lstStyle/>
                    <a:p>
                      <a:pPr algn="ctr">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rPr>
                        <a:t>电气设备</a:t>
                      </a:r>
                    </a:p>
                  </a:txBody>
                  <a:tcPr anchor="ctr"/>
                </a:tc>
                <a:tc>
                  <a:txBody>
                    <a:bodyPr/>
                    <a:lstStyle/>
                    <a:p>
                      <a:pPr algn="ctr">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rPr>
                        <a:t>明装绝缘电线电缆</a:t>
                      </a:r>
                    </a:p>
                  </a:txBody>
                  <a:tcPr anchor="ctr"/>
                </a:tc>
                <a:tc>
                  <a:txBody>
                    <a:bodyPr/>
                    <a:lstStyle/>
                    <a:p>
                      <a:pPr algn="ctr">
                        <a:buNone/>
                      </a:pPr>
                      <a:r>
                        <a:rPr lang="en-US" altLang="zh-CN" b="1">
                          <a:solidFill>
                            <a:schemeClr val="tx1">
                              <a:lumMod val="75000"/>
                              <a:lumOff val="25000"/>
                            </a:schemeClr>
                          </a:solidFill>
                          <a:latin typeface="微软雅黑" panose="020B0503020204020204" pitchFamily="34" charset="-122"/>
                          <a:ea typeface="微软雅黑" panose="020B0503020204020204" pitchFamily="34" charset="-122"/>
                        </a:rPr>
                        <a:t>25</a:t>
                      </a:r>
                    </a:p>
                  </a:txBody>
                  <a:tcPr anchor="ctr"/>
                </a:tc>
                <a:tc>
                  <a:txBody>
                    <a:bodyPr/>
                    <a:lstStyle/>
                    <a:p>
                      <a:pPr algn="ctr">
                        <a:buNone/>
                      </a:pPr>
                      <a:r>
                        <a:rPr lang="en-US" altLang="zh-CN" b="1">
                          <a:solidFill>
                            <a:schemeClr val="tx1">
                              <a:lumMod val="75000"/>
                              <a:lumOff val="25000"/>
                            </a:schemeClr>
                          </a:solidFill>
                          <a:latin typeface="微软雅黑" panose="020B0503020204020204" pitchFamily="34" charset="-122"/>
                          <a:ea typeface="微软雅黑" panose="020B0503020204020204" pitchFamily="34" charset="-122"/>
                        </a:rPr>
                        <a:t>10</a:t>
                      </a:r>
                    </a:p>
                  </a:txBody>
                  <a:tcPr anchor="ctr"/>
                </a:tc>
              </a:tr>
              <a:tr h="377825">
                <a:tc vMerge="1">
                  <a:txBody>
                    <a:bodyPr/>
                    <a:lstStyle/>
                    <a:p>
                      <a:endParaRPr lang="zh-CN"/>
                    </a:p>
                  </a:txBody>
                  <a:tcPr/>
                </a:tc>
                <a:tc>
                  <a:txBody>
                    <a:bodyPr/>
                    <a:lstStyle/>
                    <a:p>
                      <a:pPr algn="ctr">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rPr>
                        <a:t>暗装或管内绝缘电线</a:t>
                      </a:r>
                    </a:p>
                  </a:txBody>
                  <a:tcPr anchor="ctr"/>
                </a:tc>
                <a:tc>
                  <a:txBody>
                    <a:bodyPr/>
                    <a:lstStyle/>
                    <a:p>
                      <a:pPr algn="ctr">
                        <a:buNone/>
                      </a:pPr>
                      <a:r>
                        <a:rPr lang="en-US" altLang="zh-CN" b="1">
                          <a:solidFill>
                            <a:schemeClr val="tx1">
                              <a:lumMod val="75000"/>
                              <a:lumOff val="25000"/>
                            </a:schemeClr>
                          </a:solidFill>
                          <a:latin typeface="微软雅黑" panose="020B0503020204020204" pitchFamily="34" charset="-122"/>
                          <a:ea typeface="微软雅黑" panose="020B0503020204020204" pitchFamily="34" charset="-122"/>
                        </a:rPr>
                        <a:t>5</a:t>
                      </a:r>
                    </a:p>
                  </a:txBody>
                  <a:tcPr anchor="ctr"/>
                </a:tc>
                <a:tc>
                  <a:txBody>
                    <a:bodyPr/>
                    <a:lstStyle/>
                    <a:p>
                      <a:pPr algn="ctr">
                        <a:buNone/>
                      </a:pPr>
                      <a:r>
                        <a:rPr lang="en-US" altLang="zh-CN" b="1">
                          <a:solidFill>
                            <a:schemeClr val="tx1">
                              <a:lumMod val="75000"/>
                              <a:lumOff val="25000"/>
                            </a:schemeClr>
                          </a:solidFill>
                          <a:latin typeface="微软雅黑" panose="020B0503020204020204" pitchFamily="34" charset="-122"/>
                          <a:ea typeface="微软雅黑" panose="020B0503020204020204" pitchFamily="34" charset="-122"/>
                        </a:rPr>
                        <a:t>1</a:t>
                      </a:r>
                    </a:p>
                  </a:txBody>
                  <a:tcPr anchor="ctr"/>
                </a:tc>
              </a:tr>
              <a:tr h="377825">
                <a:tc vMerge="1">
                  <a:txBody>
                    <a:bodyPr/>
                    <a:lstStyle/>
                    <a:p>
                      <a:endParaRPr lang="zh-CN"/>
                    </a:p>
                  </a:txBody>
                  <a:tcPr/>
                </a:tc>
                <a:tc>
                  <a:txBody>
                    <a:bodyPr/>
                    <a:lstStyle/>
                    <a:p>
                      <a:pPr algn="ctr">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rPr>
                        <a:t>电压小于</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rPr>
                        <a:t>1KV</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rPr>
                        <a:t>的裸露电线</a:t>
                      </a:r>
                    </a:p>
                  </a:txBody>
                  <a:tcPr anchor="ctr"/>
                </a:tc>
                <a:tc>
                  <a:txBody>
                    <a:bodyPr/>
                    <a:lstStyle/>
                    <a:p>
                      <a:pPr algn="ctr">
                        <a:buNone/>
                      </a:pPr>
                      <a:r>
                        <a:rPr lang="en-US" altLang="zh-CN" b="1">
                          <a:solidFill>
                            <a:schemeClr val="tx1">
                              <a:lumMod val="75000"/>
                              <a:lumOff val="25000"/>
                            </a:schemeClr>
                          </a:solidFill>
                          <a:latin typeface="微软雅黑" panose="020B0503020204020204" pitchFamily="34" charset="-122"/>
                          <a:ea typeface="微软雅黑" panose="020B0503020204020204" pitchFamily="34" charset="-122"/>
                        </a:rPr>
                        <a:t>100</a:t>
                      </a:r>
                    </a:p>
                  </a:txBody>
                  <a:tcPr anchor="ctr"/>
                </a:tc>
                <a:tc>
                  <a:txBody>
                    <a:bodyPr/>
                    <a:lstStyle/>
                    <a:p>
                      <a:pPr algn="ctr">
                        <a:buNone/>
                      </a:pPr>
                      <a:r>
                        <a:rPr lang="en-US" altLang="zh-CN" b="1">
                          <a:solidFill>
                            <a:schemeClr val="tx1">
                              <a:lumMod val="75000"/>
                              <a:lumOff val="25000"/>
                            </a:schemeClr>
                          </a:solidFill>
                          <a:latin typeface="微软雅黑" panose="020B0503020204020204" pitchFamily="34" charset="-122"/>
                          <a:ea typeface="微软雅黑" panose="020B0503020204020204" pitchFamily="34" charset="-122"/>
                        </a:rPr>
                        <a:t>100</a:t>
                      </a:r>
                    </a:p>
                  </a:txBody>
                  <a:tcPr anchor="ctr"/>
                </a:tc>
              </a:tr>
              <a:tr h="377190">
                <a:tc vMerge="1">
                  <a:txBody>
                    <a:bodyPr/>
                    <a:lstStyle/>
                    <a:p>
                      <a:endParaRPr lang="zh-CN"/>
                    </a:p>
                  </a:txBody>
                  <a:tcPr/>
                </a:tc>
                <a:tc>
                  <a:txBody>
                    <a:bodyPr/>
                    <a:lstStyle/>
                    <a:p>
                      <a:pPr algn="ctr">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rPr>
                        <a:t>配电盘、配电箱、电表</a:t>
                      </a:r>
                    </a:p>
                  </a:txBody>
                  <a:tcPr anchor="ctr"/>
                </a:tc>
                <a:tc>
                  <a:txBody>
                    <a:bodyPr/>
                    <a:lstStyle/>
                    <a:p>
                      <a:pPr algn="ctr">
                        <a:buNone/>
                      </a:pPr>
                      <a:r>
                        <a:rPr lang="en-US" altLang="zh-CN" b="1">
                          <a:solidFill>
                            <a:schemeClr val="tx1">
                              <a:lumMod val="75000"/>
                              <a:lumOff val="25000"/>
                            </a:schemeClr>
                          </a:solidFill>
                          <a:latin typeface="微软雅黑" panose="020B0503020204020204" pitchFamily="34" charset="-122"/>
                          <a:ea typeface="微软雅黑" panose="020B0503020204020204" pitchFamily="34" charset="-122"/>
                        </a:rPr>
                        <a:t>30</a:t>
                      </a:r>
                    </a:p>
                  </a:txBody>
                  <a:tcPr anchor="ctr"/>
                </a:tc>
                <a:tc>
                  <a:txBody>
                    <a:bodyPr/>
                    <a:lstStyle/>
                    <a:p>
                      <a:pPr algn="ctr">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rPr>
                        <a:t>不允许</a:t>
                      </a:r>
                    </a:p>
                  </a:txBody>
                  <a:tcPr anchor="ctr"/>
                </a:tc>
              </a:tr>
              <a:tr h="377825">
                <a:tc vMerge="1">
                  <a:txBody>
                    <a:bodyPr/>
                    <a:lstStyle/>
                    <a:p>
                      <a:endParaRPr lang="zh-CN"/>
                    </a:p>
                  </a:txBody>
                  <a:tcPr/>
                </a:tc>
                <a:tc>
                  <a:txBody>
                    <a:bodyPr/>
                    <a:lstStyle/>
                    <a:p>
                      <a:pPr algn="ctr">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rPr>
                        <a:t>电插座、电源开关</a:t>
                      </a:r>
                    </a:p>
                  </a:txBody>
                  <a:tcPr anchor="ctr"/>
                </a:tc>
                <a:tc>
                  <a:txBody>
                    <a:bodyPr/>
                    <a:lstStyle/>
                    <a:p>
                      <a:pPr algn="ctr">
                        <a:buNone/>
                      </a:pPr>
                      <a:r>
                        <a:rPr lang="en-US" altLang="zh-CN" b="1">
                          <a:solidFill>
                            <a:schemeClr val="tx1">
                              <a:lumMod val="75000"/>
                              <a:lumOff val="25000"/>
                            </a:schemeClr>
                          </a:solidFill>
                          <a:latin typeface="微软雅黑" panose="020B0503020204020204" pitchFamily="34" charset="-122"/>
                          <a:ea typeface="微软雅黑" panose="020B0503020204020204" pitchFamily="34" charset="-122"/>
                        </a:rPr>
                        <a:t>15</a:t>
                      </a:r>
                    </a:p>
                  </a:txBody>
                  <a:tcPr anchor="ctr"/>
                </a:tc>
                <a:tc>
                  <a:txBody>
                    <a:bodyPr/>
                    <a:lstStyle/>
                    <a:p>
                      <a:pPr algn="ctr">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rPr>
                        <a:t>不允许</a:t>
                      </a:r>
                    </a:p>
                  </a:txBody>
                  <a:tcPr anchor="ctr"/>
                </a:tc>
              </a:tr>
              <a:tr h="640080">
                <a:tc gridSpan="2">
                  <a:txBody>
                    <a:bodyPr/>
                    <a:lstStyle/>
                    <a:p>
                      <a:pPr algn="ctr">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rPr>
                        <a:t>相邻管道</a:t>
                      </a:r>
                    </a:p>
                  </a:txBody>
                  <a:tcPr anchor="ctr"/>
                </a:tc>
                <a:tc hMerge="1">
                  <a:txBody>
                    <a:bodyPr/>
                    <a:lstStyle/>
                    <a:p>
                      <a:endParaRPr lang="zh-CN"/>
                    </a:p>
                  </a:txBody>
                  <a:tcPr/>
                </a:tc>
                <a:tc>
                  <a:txBody>
                    <a:bodyPr/>
                    <a:lstStyle/>
                    <a:p>
                      <a:pPr algn="ctr">
                        <a:buNone/>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rPr>
                        <a:t>保证燃气管道、相邻管道的安装和维修</a:t>
                      </a:r>
                    </a:p>
                  </a:txBody>
                  <a:tcPr anchor="ctr"/>
                </a:tc>
                <a:tc>
                  <a:txBody>
                    <a:bodyPr/>
                    <a:lstStyle/>
                    <a:p>
                      <a:pPr algn="ctr">
                        <a:buNone/>
                      </a:pPr>
                      <a:r>
                        <a:rPr lang="en-US" altLang="zh-CN" b="1">
                          <a:solidFill>
                            <a:schemeClr val="tx1">
                              <a:lumMod val="75000"/>
                              <a:lumOff val="25000"/>
                            </a:schemeClr>
                          </a:solidFill>
                          <a:latin typeface="微软雅黑" panose="020B0503020204020204" pitchFamily="34" charset="-122"/>
                          <a:ea typeface="微软雅黑" panose="020B0503020204020204" pitchFamily="34" charset="-122"/>
                        </a:rPr>
                        <a:t>2</a:t>
                      </a:r>
                    </a:p>
                  </a:txBody>
                  <a:tcPr anchor="ctr"/>
                </a:tc>
              </a:tr>
            </a:tbl>
          </a:graphicData>
        </a:graphic>
      </p:graphicFrame>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1000"/>
                                        <p:tgtEl>
                                          <p:spTgt spid="27"/>
                                        </p:tgtEl>
                                      </p:cBhvr>
                                    </p:animEffect>
                                    <p:anim calcmode="lin" valueType="num">
                                      <p:cBhvr>
                                        <p:cTn id="12" dur="1000" fill="hold"/>
                                        <p:tgtEl>
                                          <p:spTgt spid="27"/>
                                        </p:tgtEl>
                                        <p:attrNameLst>
                                          <p:attrName>ppt_x</p:attrName>
                                        </p:attrNameLst>
                                      </p:cBhvr>
                                      <p:tavLst>
                                        <p:tav tm="0">
                                          <p:val>
                                            <p:strVal val="#ppt_x"/>
                                          </p:val>
                                        </p:tav>
                                        <p:tav tm="100000">
                                          <p:val>
                                            <p:strVal val="#ppt_x"/>
                                          </p:val>
                                        </p:tav>
                                      </p:tavLst>
                                    </p:anim>
                                    <p:anim calcmode="lin" valueType="num">
                                      <p:cBhvr>
                                        <p:cTn id="1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P spid="27"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5715209" y="1824522"/>
            <a:ext cx="45510" cy="3978180"/>
          </a:xfrm>
          <a:prstGeom prst="rect">
            <a:avLst/>
          </a:prstGeom>
          <a:solidFill>
            <a:srgbClr val="778495"/>
          </a:solidFill>
          <a:ln>
            <a:solidFill>
              <a:srgbClr val="778495"/>
            </a:solidFill>
          </a:ln>
          <a:effectLst/>
        </p:spPr>
        <p:style>
          <a:lnRef idx="2">
            <a:srgbClr val="4276AA">
              <a:shade val="50000"/>
            </a:srgbClr>
          </a:lnRef>
          <a:fillRef idx="1">
            <a:srgbClr val="4276AA"/>
          </a:fillRef>
          <a:effectRef idx="0">
            <a:srgbClr val="4276AA"/>
          </a:effectRef>
          <a:fontRef idx="minor">
            <a:srgbClr val="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239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微软雅黑" panose="020B0503020204020204" pitchFamily="34" charset="-122"/>
              <a:sym typeface="Arial" panose="020B0604020202020204" pitchFamily="34" charset="0"/>
            </a:endParaRPr>
          </a:p>
        </p:txBody>
      </p:sp>
      <p:grpSp>
        <p:nvGrpSpPr>
          <p:cNvPr id="32" name="组合 31"/>
          <p:cNvGrpSpPr/>
          <p:nvPr/>
        </p:nvGrpSpPr>
        <p:grpSpPr>
          <a:xfrm>
            <a:off x="229733" y="1923588"/>
            <a:ext cx="5053610" cy="3648535"/>
            <a:chOff x="695155" y="1456171"/>
            <a:chExt cx="5076809" cy="3665284"/>
          </a:xfrm>
        </p:grpSpPr>
        <p:grpSp>
          <p:nvGrpSpPr>
            <p:cNvPr id="33" name="组合 32"/>
            <p:cNvGrpSpPr/>
            <p:nvPr/>
          </p:nvGrpSpPr>
          <p:grpSpPr>
            <a:xfrm>
              <a:off x="4559236" y="1456171"/>
              <a:ext cx="1212728" cy="1234483"/>
              <a:chOff x="4816253" y="1456171"/>
              <a:chExt cx="1212728" cy="1234483"/>
            </a:xfrm>
          </p:grpSpPr>
          <p:sp>
            <p:nvSpPr>
              <p:cNvPr id="34" name="对角圆角矩形 26"/>
              <p:cNvSpPr/>
              <p:nvPr/>
            </p:nvSpPr>
            <p:spPr>
              <a:xfrm rot="16200000">
                <a:off x="4805375" y="1467049"/>
                <a:ext cx="1234483" cy="1212728"/>
              </a:xfrm>
              <a:prstGeom prst="round2DiagRect">
                <a:avLst>
                  <a:gd name="adj1" fmla="val 50000"/>
                  <a:gd name="adj2" fmla="val 0"/>
                </a:avLst>
              </a:prstGeom>
              <a:noFill/>
              <a:ln w="28575">
                <a:solidFill>
                  <a:schemeClr val="tx1">
                    <a:lumMod val="50000"/>
                    <a:lumOff val="50000"/>
                  </a:schemeClr>
                </a:solidFill>
              </a:ln>
            </p:spPr>
            <p:style>
              <a:lnRef idx="2">
                <a:srgbClr val="4276AA">
                  <a:shade val="50000"/>
                </a:srgbClr>
              </a:lnRef>
              <a:fillRef idx="1">
                <a:srgbClr val="4276AA"/>
              </a:fillRef>
              <a:effectRef idx="0">
                <a:srgbClr val="4276AA"/>
              </a:effectRef>
              <a:fontRef idx="minor">
                <a:srgbClr val="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239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微软雅黑" panose="020B0503020204020204" pitchFamily="34" charset="-122"/>
                  <a:sym typeface="Arial" panose="020B0604020202020204" pitchFamily="34" charset="0"/>
                </a:endParaRPr>
              </a:p>
            </p:txBody>
          </p:sp>
          <p:sp>
            <p:nvSpPr>
              <p:cNvPr id="35" name="对角圆角矩形 27"/>
              <p:cNvSpPr/>
              <p:nvPr/>
            </p:nvSpPr>
            <p:spPr>
              <a:xfrm rot="16200000">
                <a:off x="4916607" y="1564059"/>
                <a:ext cx="1034918" cy="1016679"/>
              </a:xfrm>
              <a:prstGeom prst="round2DiagRect">
                <a:avLst>
                  <a:gd name="adj1" fmla="val 50000"/>
                  <a:gd name="adj2" fmla="val 0"/>
                </a:avLst>
              </a:prstGeom>
              <a:solidFill>
                <a:schemeClr val="tx1">
                  <a:lumMod val="50000"/>
                  <a:lumOff val="50000"/>
                </a:schemeClr>
              </a:solidFill>
              <a:ln>
                <a:solidFill>
                  <a:srgbClr val="FFFFFF"/>
                </a:solidFill>
              </a:ln>
            </p:spPr>
            <p:style>
              <a:lnRef idx="2">
                <a:srgbClr val="4276AA">
                  <a:shade val="50000"/>
                </a:srgbClr>
              </a:lnRef>
              <a:fillRef idx="1">
                <a:srgbClr val="4276AA"/>
              </a:fillRef>
              <a:effectRef idx="0">
                <a:srgbClr val="4276AA"/>
              </a:effectRef>
              <a:fontRef idx="minor">
                <a:srgbClr val="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239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微软雅黑" panose="020B0503020204020204" pitchFamily="34" charset="-122"/>
                  <a:sym typeface="Arial" panose="020B0604020202020204" pitchFamily="34" charset="0"/>
                </a:endParaRPr>
              </a:p>
            </p:txBody>
          </p:sp>
          <p:sp>
            <p:nvSpPr>
              <p:cNvPr id="36" name="任意多边形 28"/>
              <p:cNvSpPr/>
              <p:nvPr/>
            </p:nvSpPr>
            <p:spPr bwMode="auto">
              <a:xfrm>
                <a:off x="5250981" y="1792284"/>
                <a:ext cx="393853" cy="579957"/>
              </a:xfrm>
              <a:custGeom>
                <a:avLst/>
                <a:gdLst/>
                <a:ahLst/>
                <a:cxnLst>
                  <a:cxn ang="0">
                    <a:pos x="37" y="29"/>
                  </a:cxn>
                  <a:cxn ang="0">
                    <a:pos x="31" y="41"/>
                  </a:cxn>
                  <a:cxn ang="0">
                    <a:pos x="33" y="44"/>
                  </a:cxn>
                  <a:cxn ang="0">
                    <a:pos x="32" y="47"/>
                  </a:cxn>
                  <a:cxn ang="0">
                    <a:pos x="33" y="49"/>
                  </a:cxn>
                  <a:cxn ang="0">
                    <a:pos x="31" y="53"/>
                  </a:cxn>
                  <a:cxn ang="0">
                    <a:pos x="31" y="54"/>
                  </a:cxn>
                  <a:cxn ang="0">
                    <a:pos x="27" y="58"/>
                  </a:cxn>
                  <a:cxn ang="0">
                    <a:pos x="21" y="62"/>
                  </a:cxn>
                  <a:cxn ang="0">
                    <a:pos x="15" y="58"/>
                  </a:cxn>
                  <a:cxn ang="0">
                    <a:pos x="11" y="54"/>
                  </a:cxn>
                  <a:cxn ang="0">
                    <a:pos x="11" y="53"/>
                  </a:cxn>
                  <a:cxn ang="0">
                    <a:pos x="9" y="49"/>
                  </a:cxn>
                  <a:cxn ang="0">
                    <a:pos x="10" y="47"/>
                  </a:cxn>
                  <a:cxn ang="0">
                    <a:pos x="9" y="44"/>
                  </a:cxn>
                  <a:cxn ang="0">
                    <a:pos x="11" y="41"/>
                  </a:cxn>
                  <a:cxn ang="0">
                    <a:pos x="5" y="29"/>
                  </a:cxn>
                  <a:cxn ang="0">
                    <a:pos x="0" y="18"/>
                  </a:cxn>
                  <a:cxn ang="0">
                    <a:pos x="21" y="0"/>
                  </a:cxn>
                  <a:cxn ang="0">
                    <a:pos x="42" y="18"/>
                  </a:cxn>
                  <a:cxn ang="0">
                    <a:pos x="37" y="29"/>
                  </a:cxn>
                  <a:cxn ang="0">
                    <a:pos x="21" y="6"/>
                  </a:cxn>
                  <a:cxn ang="0">
                    <a:pos x="6" y="18"/>
                  </a:cxn>
                  <a:cxn ang="0">
                    <a:pos x="8" y="26"/>
                  </a:cxn>
                  <a:cxn ang="0">
                    <a:pos x="11" y="28"/>
                  </a:cxn>
                  <a:cxn ang="0">
                    <a:pos x="16" y="40"/>
                  </a:cxn>
                  <a:cxn ang="0">
                    <a:pos x="26" y="40"/>
                  </a:cxn>
                  <a:cxn ang="0">
                    <a:pos x="31" y="28"/>
                  </a:cxn>
                  <a:cxn ang="0">
                    <a:pos x="34" y="26"/>
                  </a:cxn>
                  <a:cxn ang="0">
                    <a:pos x="36" y="18"/>
                  </a:cxn>
                  <a:cxn ang="0">
                    <a:pos x="21" y="6"/>
                  </a:cxn>
                  <a:cxn ang="0">
                    <a:pos x="29" y="20"/>
                  </a:cxn>
                  <a:cxn ang="0">
                    <a:pos x="27" y="18"/>
                  </a:cxn>
                  <a:cxn ang="0">
                    <a:pos x="21" y="15"/>
                  </a:cxn>
                  <a:cxn ang="0">
                    <a:pos x="20" y="13"/>
                  </a:cxn>
                  <a:cxn ang="0">
                    <a:pos x="21" y="12"/>
                  </a:cxn>
                  <a:cxn ang="0">
                    <a:pos x="30" y="18"/>
                  </a:cxn>
                  <a:cxn ang="0">
                    <a:pos x="29" y="20"/>
                  </a:cxn>
                </a:cxnLst>
                <a:rect l="0" t="0" r="r" b="b"/>
                <a:pathLst>
                  <a:path w="42" h="62">
                    <a:moveTo>
                      <a:pt x="37" y="29"/>
                    </a:moveTo>
                    <a:cubicBezTo>
                      <a:pt x="35" y="32"/>
                      <a:pt x="31" y="37"/>
                      <a:pt x="31" y="41"/>
                    </a:cubicBezTo>
                    <a:cubicBezTo>
                      <a:pt x="32" y="42"/>
                      <a:pt x="33" y="43"/>
                      <a:pt x="33" y="44"/>
                    </a:cubicBezTo>
                    <a:cubicBezTo>
                      <a:pt x="33" y="45"/>
                      <a:pt x="32" y="46"/>
                      <a:pt x="32" y="47"/>
                    </a:cubicBezTo>
                    <a:cubicBezTo>
                      <a:pt x="32" y="47"/>
                      <a:pt x="33" y="48"/>
                      <a:pt x="33" y="49"/>
                    </a:cubicBezTo>
                    <a:cubicBezTo>
                      <a:pt x="33" y="51"/>
                      <a:pt x="32" y="52"/>
                      <a:pt x="31" y="53"/>
                    </a:cubicBezTo>
                    <a:cubicBezTo>
                      <a:pt x="31" y="53"/>
                      <a:pt x="31" y="54"/>
                      <a:pt x="31" y="54"/>
                    </a:cubicBezTo>
                    <a:cubicBezTo>
                      <a:pt x="31" y="57"/>
                      <a:pt x="29" y="58"/>
                      <a:pt x="27" y="58"/>
                    </a:cubicBezTo>
                    <a:cubicBezTo>
                      <a:pt x="26" y="61"/>
                      <a:pt x="24" y="62"/>
                      <a:pt x="21" y="62"/>
                    </a:cubicBezTo>
                    <a:cubicBezTo>
                      <a:pt x="19" y="62"/>
                      <a:pt x="16" y="61"/>
                      <a:pt x="15" y="58"/>
                    </a:cubicBezTo>
                    <a:cubicBezTo>
                      <a:pt x="13" y="58"/>
                      <a:pt x="11" y="57"/>
                      <a:pt x="11" y="54"/>
                    </a:cubicBezTo>
                    <a:cubicBezTo>
                      <a:pt x="11" y="54"/>
                      <a:pt x="11" y="53"/>
                      <a:pt x="11" y="53"/>
                    </a:cubicBezTo>
                    <a:cubicBezTo>
                      <a:pt x="10" y="52"/>
                      <a:pt x="9" y="51"/>
                      <a:pt x="9" y="49"/>
                    </a:cubicBezTo>
                    <a:cubicBezTo>
                      <a:pt x="9" y="48"/>
                      <a:pt x="10" y="47"/>
                      <a:pt x="10" y="47"/>
                    </a:cubicBezTo>
                    <a:cubicBezTo>
                      <a:pt x="10" y="46"/>
                      <a:pt x="9" y="45"/>
                      <a:pt x="9" y="44"/>
                    </a:cubicBezTo>
                    <a:cubicBezTo>
                      <a:pt x="9" y="43"/>
                      <a:pt x="10" y="42"/>
                      <a:pt x="11" y="41"/>
                    </a:cubicBezTo>
                    <a:cubicBezTo>
                      <a:pt x="11" y="37"/>
                      <a:pt x="7" y="32"/>
                      <a:pt x="5" y="29"/>
                    </a:cubicBezTo>
                    <a:cubicBezTo>
                      <a:pt x="2" y="26"/>
                      <a:pt x="0" y="23"/>
                      <a:pt x="0" y="18"/>
                    </a:cubicBezTo>
                    <a:cubicBezTo>
                      <a:pt x="0" y="8"/>
                      <a:pt x="11" y="0"/>
                      <a:pt x="21" y="0"/>
                    </a:cubicBezTo>
                    <a:cubicBezTo>
                      <a:pt x="31" y="0"/>
                      <a:pt x="42" y="8"/>
                      <a:pt x="42" y="18"/>
                    </a:cubicBezTo>
                    <a:cubicBezTo>
                      <a:pt x="42" y="23"/>
                      <a:pt x="40" y="26"/>
                      <a:pt x="37" y="29"/>
                    </a:cubicBezTo>
                    <a:close/>
                    <a:moveTo>
                      <a:pt x="21" y="6"/>
                    </a:moveTo>
                    <a:cubicBezTo>
                      <a:pt x="14" y="6"/>
                      <a:pt x="6" y="10"/>
                      <a:pt x="6" y="18"/>
                    </a:cubicBezTo>
                    <a:cubicBezTo>
                      <a:pt x="6" y="21"/>
                      <a:pt x="7" y="24"/>
                      <a:pt x="8" y="26"/>
                    </a:cubicBezTo>
                    <a:cubicBezTo>
                      <a:pt x="9" y="27"/>
                      <a:pt x="10" y="27"/>
                      <a:pt x="11" y="28"/>
                    </a:cubicBezTo>
                    <a:cubicBezTo>
                      <a:pt x="14" y="32"/>
                      <a:pt x="16" y="36"/>
                      <a:pt x="16" y="40"/>
                    </a:cubicBezTo>
                    <a:cubicBezTo>
                      <a:pt x="26" y="40"/>
                      <a:pt x="26" y="40"/>
                      <a:pt x="26" y="40"/>
                    </a:cubicBezTo>
                    <a:cubicBezTo>
                      <a:pt x="26" y="36"/>
                      <a:pt x="28" y="32"/>
                      <a:pt x="31" y="28"/>
                    </a:cubicBezTo>
                    <a:cubicBezTo>
                      <a:pt x="32" y="27"/>
                      <a:pt x="33" y="27"/>
                      <a:pt x="34" y="26"/>
                    </a:cubicBezTo>
                    <a:cubicBezTo>
                      <a:pt x="35" y="24"/>
                      <a:pt x="36" y="21"/>
                      <a:pt x="36" y="18"/>
                    </a:cubicBezTo>
                    <a:cubicBezTo>
                      <a:pt x="36" y="10"/>
                      <a:pt x="28" y="6"/>
                      <a:pt x="21" y="6"/>
                    </a:cubicBezTo>
                    <a:close/>
                    <a:moveTo>
                      <a:pt x="29" y="20"/>
                    </a:moveTo>
                    <a:cubicBezTo>
                      <a:pt x="28" y="20"/>
                      <a:pt x="27" y="19"/>
                      <a:pt x="27" y="18"/>
                    </a:cubicBezTo>
                    <a:cubicBezTo>
                      <a:pt x="27" y="16"/>
                      <a:pt x="23" y="15"/>
                      <a:pt x="21" y="15"/>
                    </a:cubicBezTo>
                    <a:cubicBezTo>
                      <a:pt x="20" y="15"/>
                      <a:pt x="20" y="14"/>
                      <a:pt x="20" y="13"/>
                    </a:cubicBezTo>
                    <a:cubicBezTo>
                      <a:pt x="20" y="13"/>
                      <a:pt x="20" y="12"/>
                      <a:pt x="21" y="12"/>
                    </a:cubicBezTo>
                    <a:cubicBezTo>
                      <a:pt x="25" y="12"/>
                      <a:pt x="30" y="14"/>
                      <a:pt x="30" y="18"/>
                    </a:cubicBezTo>
                    <a:cubicBezTo>
                      <a:pt x="30" y="19"/>
                      <a:pt x="29" y="20"/>
                      <a:pt x="29" y="20"/>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239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微软雅黑" panose="020B0503020204020204" pitchFamily="34" charset="-122"/>
                  <a:sym typeface="Arial" panose="020B0604020202020204" pitchFamily="34" charset="0"/>
                </a:endParaRPr>
              </a:p>
            </p:txBody>
          </p:sp>
        </p:grpSp>
        <p:grpSp>
          <p:nvGrpSpPr>
            <p:cNvPr id="37" name="组合 36"/>
            <p:cNvGrpSpPr/>
            <p:nvPr/>
          </p:nvGrpSpPr>
          <p:grpSpPr>
            <a:xfrm>
              <a:off x="695155" y="1597613"/>
              <a:ext cx="4524094" cy="3523842"/>
              <a:chOff x="828917" y="1704068"/>
              <a:chExt cx="4025568" cy="3523842"/>
            </a:xfrm>
          </p:grpSpPr>
          <p:sp>
            <p:nvSpPr>
              <p:cNvPr id="38" name="文本框 18"/>
              <p:cNvSpPr txBox="1"/>
              <p:nvPr/>
            </p:nvSpPr>
            <p:spPr>
              <a:xfrm>
                <a:off x="828917" y="2109782"/>
                <a:ext cx="4025568" cy="3118128"/>
              </a:xfrm>
              <a:prstGeom prst="rect">
                <a:avLst/>
              </a:prstGeom>
              <a:noFill/>
            </p:spPr>
            <p:txBody>
              <a:bodyPr wrap="square" rIns="477805" anchor="t" anchorCtr="0">
                <a:noAutofit/>
              </a:bodyPr>
              <a:lstStyle/>
              <a:p>
                <a:pPr marL="285750" indent="-285750" fontAlgn="auto">
                  <a:lnSpc>
                    <a:spcPts val="242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燃气计量表应有法定计量检定机构出具的检定合格证书</a:t>
                </a:r>
              </a:p>
              <a:p>
                <a:pPr marL="285750" indent="-285750" fontAlgn="auto">
                  <a:lnSpc>
                    <a:spcPts val="242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燃气计量表应有出厂合格证、质量保证书；标牌上应有CMC 标志、出厂日期和表编号</a:t>
                </a:r>
              </a:p>
              <a:p>
                <a:pPr marL="285750" indent="-285750" fontAlgn="auto">
                  <a:lnSpc>
                    <a:spcPts val="242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超过有效期的燃气计量表应全部进行复检</a:t>
                </a:r>
              </a:p>
              <a:p>
                <a:pPr marL="285750" indent="-285750" fontAlgn="auto">
                  <a:lnSpc>
                    <a:spcPts val="242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燃气计量表的外表面应无明显的损伤</a:t>
                </a:r>
              </a:p>
            </p:txBody>
          </p:sp>
          <p:sp>
            <p:nvSpPr>
              <p:cNvPr id="39" name="矩形 38"/>
              <p:cNvSpPr/>
              <p:nvPr/>
            </p:nvSpPr>
            <p:spPr>
              <a:xfrm>
                <a:off x="969687" y="1704068"/>
                <a:ext cx="3297878" cy="323423"/>
              </a:xfrm>
              <a:prstGeom prst="rect">
                <a:avLst/>
              </a:prstGeom>
            </p:spPr>
            <p:txBody>
              <a:bodyPr wrap="none" lIns="0" tIns="0" rIns="477805" bIns="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chemeClr val="tx1">
                        <a:lumMod val="50000"/>
                        <a:lumOff val="50000"/>
                      </a:schemeClr>
                    </a:solidFill>
                    <a:effectLst/>
                    <a:uLnTx/>
                    <a:uFillTx/>
                    <a:latin typeface="Arial" panose="020B0604020202020204"/>
                    <a:ea typeface="微软雅黑" panose="020B0503020204020204" pitchFamily="34" charset="-122"/>
                    <a:cs typeface="微软雅黑" panose="020B0503020204020204" pitchFamily="34" charset="-122"/>
                    <a:sym typeface="Arial" panose="020B0604020202020204" pitchFamily="34" charset="0"/>
                  </a:rPr>
                  <a:t>燃气计量表</a:t>
                </a:r>
              </a:p>
            </p:txBody>
          </p:sp>
        </p:grpSp>
      </p:grpSp>
      <p:grpSp>
        <p:nvGrpSpPr>
          <p:cNvPr id="40" name="组合 39"/>
          <p:cNvGrpSpPr/>
          <p:nvPr/>
        </p:nvGrpSpPr>
        <p:grpSpPr>
          <a:xfrm>
            <a:off x="6207753" y="2513371"/>
            <a:ext cx="5740142" cy="3451225"/>
            <a:chOff x="6359436" y="2000746"/>
            <a:chExt cx="5766493" cy="3467067"/>
          </a:xfrm>
        </p:grpSpPr>
        <p:grpSp>
          <p:nvGrpSpPr>
            <p:cNvPr id="41" name="组合 40"/>
            <p:cNvGrpSpPr/>
            <p:nvPr/>
          </p:nvGrpSpPr>
          <p:grpSpPr>
            <a:xfrm>
              <a:off x="6359436" y="2728516"/>
              <a:ext cx="1212728" cy="1234483"/>
              <a:chOff x="6129344" y="2728516"/>
              <a:chExt cx="1212728" cy="1234483"/>
            </a:xfrm>
          </p:grpSpPr>
          <p:sp>
            <p:nvSpPr>
              <p:cNvPr id="42" name="对角圆角矩形 23"/>
              <p:cNvSpPr/>
              <p:nvPr/>
            </p:nvSpPr>
            <p:spPr>
              <a:xfrm rot="16200000">
                <a:off x="6118466" y="2739394"/>
                <a:ext cx="1234483" cy="1212728"/>
              </a:xfrm>
              <a:prstGeom prst="round2DiagRect">
                <a:avLst>
                  <a:gd name="adj1" fmla="val 50000"/>
                  <a:gd name="adj2" fmla="val 0"/>
                </a:avLst>
              </a:prstGeom>
              <a:noFill/>
              <a:ln w="28575">
                <a:solidFill>
                  <a:srgbClr val="FFC001"/>
                </a:solidFill>
              </a:ln>
            </p:spPr>
            <p:style>
              <a:lnRef idx="2">
                <a:srgbClr val="4276AA">
                  <a:shade val="50000"/>
                </a:srgbClr>
              </a:lnRef>
              <a:fillRef idx="1">
                <a:srgbClr val="4276AA"/>
              </a:fillRef>
              <a:effectRef idx="0">
                <a:srgbClr val="4276AA"/>
              </a:effectRef>
              <a:fontRef idx="minor">
                <a:srgbClr val="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239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微软雅黑" panose="020B0503020204020204" pitchFamily="34" charset="-122"/>
                  <a:sym typeface="Arial" panose="020B0604020202020204" pitchFamily="34" charset="0"/>
                </a:endParaRPr>
              </a:p>
            </p:txBody>
          </p:sp>
          <p:sp>
            <p:nvSpPr>
              <p:cNvPr id="43" name="对角圆角矩形 24"/>
              <p:cNvSpPr/>
              <p:nvPr/>
            </p:nvSpPr>
            <p:spPr>
              <a:xfrm rot="16200000">
                <a:off x="6229698" y="2836404"/>
                <a:ext cx="1034918" cy="1016679"/>
              </a:xfrm>
              <a:prstGeom prst="round2DiagRect">
                <a:avLst>
                  <a:gd name="adj1" fmla="val 50000"/>
                  <a:gd name="adj2" fmla="val 0"/>
                </a:avLst>
              </a:prstGeom>
              <a:solidFill>
                <a:srgbClr val="FFC001"/>
              </a:solidFill>
              <a:ln>
                <a:noFill/>
              </a:ln>
            </p:spPr>
            <p:style>
              <a:lnRef idx="2">
                <a:srgbClr val="4276AA">
                  <a:shade val="50000"/>
                </a:srgbClr>
              </a:lnRef>
              <a:fillRef idx="1">
                <a:srgbClr val="4276AA"/>
              </a:fillRef>
              <a:effectRef idx="0">
                <a:srgbClr val="4276AA"/>
              </a:effectRef>
              <a:fontRef idx="minor">
                <a:srgbClr val="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239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微软雅黑" panose="020B0503020204020204" pitchFamily="34" charset="-122"/>
                  <a:sym typeface="Arial" panose="020B0604020202020204" pitchFamily="34" charset="0"/>
                </a:endParaRPr>
              </a:p>
            </p:txBody>
          </p:sp>
          <p:sp>
            <p:nvSpPr>
              <p:cNvPr id="44" name="任意多边形 25"/>
              <p:cNvSpPr/>
              <p:nvPr/>
            </p:nvSpPr>
            <p:spPr bwMode="auto">
              <a:xfrm flipH="1">
                <a:off x="6553991" y="3036256"/>
                <a:ext cx="353336" cy="594499"/>
              </a:xfrm>
              <a:custGeom>
                <a:avLst/>
                <a:gdLst/>
                <a:ahLst/>
                <a:cxnLst>
                  <a:cxn ang="0">
                    <a:pos x="29" y="44"/>
                  </a:cxn>
                  <a:cxn ang="0">
                    <a:pos x="24" y="49"/>
                  </a:cxn>
                  <a:cxn ang="0">
                    <a:pos x="5" y="49"/>
                  </a:cxn>
                  <a:cxn ang="0">
                    <a:pos x="0" y="44"/>
                  </a:cxn>
                  <a:cxn ang="0">
                    <a:pos x="0" y="5"/>
                  </a:cxn>
                  <a:cxn ang="0">
                    <a:pos x="5" y="0"/>
                  </a:cxn>
                  <a:cxn ang="0">
                    <a:pos x="24" y="0"/>
                  </a:cxn>
                  <a:cxn ang="0">
                    <a:pos x="29" y="5"/>
                  </a:cxn>
                  <a:cxn ang="0">
                    <a:pos x="29" y="44"/>
                  </a:cxn>
                  <a:cxn ang="0">
                    <a:pos x="25" y="11"/>
                  </a:cxn>
                  <a:cxn ang="0">
                    <a:pos x="24" y="10"/>
                  </a:cxn>
                  <a:cxn ang="0">
                    <a:pos x="5" y="10"/>
                  </a:cxn>
                  <a:cxn ang="0">
                    <a:pos x="3" y="11"/>
                  </a:cxn>
                  <a:cxn ang="0">
                    <a:pos x="3" y="38"/>
                  </a:cxn>
                  <a:cxn ang="0">
                    <a:pos x="5" y="39"/>
                  </a:cxn>
                  <a:cxn ang="0">
                    <a:pos x="24" y="39"/>
                  </a:cxn>
                  <a:cxn ang="0">
                    <a:pos x="25" y="38"/>
                  </a:cxn>
                  <a:cxn ang="0">
                    <a:pos x="25" y="11"/>
                  </a:cxn>
                  <a:cxn ang="0">
                    <a:pos x="17" y="5"/>
                  </a:cxn>
                  <a:cxn ang="0">
                    <a:pos x="11" y="5"/>
                  </a:cxn>
                  <a:cxn ang="0">
                    <a:pos x="11" y="6"/>
                  </a:cxn>
                  <a:cxn ang="0">
                    <a:pos x="11" y="6"/>
                  </a:cxn>
                  <a:cxn ang="0">
                    <a:pos x="17" y="6"/>
                  </a:cxn>
                  <a:cxn ang="0">
                    <a:pos x="18" y="6"/>
                  </a:cxn>
                  <a:cxn ang="0">
                    <a:pos x="17" y="5"/>
                  </a:cxn>
                  <a:cxn ang="0">
                    <a:pos x="14" y="41"/>
                  </a:cxn>
                  <a:cxn ang="0">
                    <a:pos x="11" y="44"/>
                  </a:cxn>
                  <a:cxn ang="0">
                    <a:pos x="14" y="47"/>
                  </a:cxn>
                  <a:cxn ang="0">
                    <a:pos x="17" y="44"/>
                  </a:cxn>
                  <a:cxn ang="0">
                    <a:pos x="14" y="41"/>
                  </a:cxn>
                </a:cxnLst>
                <a:rect l="0" t="0" r="r" b="b"/>
                <a:pathLst>
                  <a:path w="29" h="49">
                    <a:moveTo>
                      <a:pt x="29" y="44"/>
                    </a:moveTo>
                    <a:cubicBezTo>
                      <a:pt x="29" y="47"/>
                      <a:pt x="27" y="49"/>
                      <a:pt x="24" y="49"/>
                    </a:cubicBezTo>
                    <a:cubicBezTo>
                      <a:pt x="5" y="49"/>
                      <a:pt x="5" y="49"/>
                      <a:pt x="5" y="49"/>
                    </a:cubicBezTo>
                    <a:cubicBezTo>
                      <a:pt x="2" y="49"/>
                      <a:pt x="0" y="47"/>
                      <a:pt x="0" y="44"/>
                    </a:cubicBezTo>
                    <a:cubicBezTo>
                      <a:pt x="0" y="5"/>
                      <a:pt x="0" y="5"/>
                      <a:pt x="0" y="5"/>
                    </a:cubicBezTo>
                    <a:cubicBezTo>
                      <a:pt x="0" y="3"/>
                      <a:pt x="2" y="0"/>
                      <a:pt x="5" y="0"/>
                    </a:cubicBezTo>
                    <a:cubicBezTo>
                      <a:pt x="24" y="0"/>
                      <a:pt x="24" y="0"/>
                      <a:pt x="24" y="0"/>
                    </a:cubicBezTo>
                    <a:cubicBezTo>
                      <a:pt x="27" y="0"/>
                      <a:pt x="29" y="3"/>
                      <a:pt x="29" y="5"/>
                    </a:cubicBezTo>
                    <a:lnTo>
                      <a:pt x="29" y="44"/>
                    </a:lnTo>
                    <a:close/>
                    <a:moveTo>
                      <a:pt x="25" y="11"/>
                    </a:moveTo>
                    <a:cubicBezTo>
                      <a:pt x="25" y="11"/>
                      <a:pt x="25" y="10"/>
                      <a:pt x="24" y="10"/>
                    </a:cubicBezTo>
                    <a:cubicBezTo>
                      <a:pt x="5" y="10"/>
                      <a:pt x="5" y="10"/>
                      <a:pt x="5" y="10"/>
                    </a:cubicBezTo>
                    <a:cubicBezTo>
                      <a:pt x="4" y="10"/>
                      <a:pt x="3" y="11"/>
                      <a:pt x="3" y="11"/>
                    </a:cubicBezTo>
                    <a:cubicBezTo>
                      <a:pt x="3" y="38"/>
                      <a:pt x="3" y="38"/>
                      <a:pt x="3" y="38"/>
                    </a:cubicBezTo>
                    <a:cubicBezTo>
                      <a:pt x="3" y="39"/>
                      <a:pt x="4" y="39"/>
                      <a:pt x="5" y="39"/>
                    </a:cubicBezTo>
                    <a:cubicBezTo>
                      <a:pt x="24" y="39"/>
                      <a:pt x="24" y="39"/>
                      <a:pt x="24" y="39"/>
                    </a:cubicBezTo>
                    <a:cubicBezTo>
                      <a:pt x="25" y="39"/>
                      <a:pt x="25" y="39"/>
                      <a:pt x="25" y="38"/>
                    </a:cubicBezTo>
                    <a:lnTo>
                      <a:pt x="25" y="11"/>
                    </a:lnTo>
                    <a:close/>
                    <a:moveTo>
                      <a:pt x="17" y="5"/>
                    </a:moveTo>
                    <a:cubicBezTo>
                      <a:pt x="11" y="5"/>
                      <a:pt x="11" y="5"/>
                      <a:pt x="11" y="5"/>
                    </a:cubicBezTo>
                    <a:cubicBezTo>
                      <a:pt x="11" y="5"/>
                      <a:pt x="11" y="6"/>
                      <a:pt x="11" y="6"/>
                    </a:cubicBezTo>
                    <a:cubicBezTo>
                      <a:pt x="11" y="6"/>
                      <a:pt x="11" y="6"/>
                      <a:pt x="11" y="6"/>
                    </a:cubicBezTo>
                    <a:cubicBezTo>
                      <a:pt x="17" y="6"/>
                      <a:pt x="17" y="6"/>
                      <a:pt x="17" y="6"/>
                    </a:cubicBezTo>
                    <a:cubicBezTo>
                      <a:pt x="18" y="6"/>
                      <a:pt x="18" y="6"/>
                      <a:pt x="18" y="6"/>
                    </a:cubicBezTo>
                    <a:cubicBezTo>
                      <a:pt x="18" y="6"/>
                      <a:pt x="18" y="5"/>
                      <a:pt x="17" y="5"/>
                    </a:cubicBezTo>
                    <a:close/>
                    <a:moveTo>
                      <a:pt x="14" y="41"/>
                    </a:moveTo>
                    <a:cubicBezTo>
                      <a:pt x="13" y="41"/>
                      <a:pt x="11" y="42"/>
                      <a:pt x="11" y="44"/>
                    </a:cubicBezTo>
                    <a:cubicBezTo>
                      <a:pt x="11" y="46"/>
                      <a:pt x="13" y="47"/>
                      <a:pt x="14" y="47"/>
                    </a:cubicBezTo>
                    <a:cubicBezTo>
                      <a:pt x="16" y="47"/>
                      <a:pt x="17" y="46"/>
                      <a:pt x="17" y="44"/>
                    </a:cubicBezTo>
                    <a:cubicBezTo>
                      <a:pt x="17" y="42"/>
                      <a:pt x="16" y="41"/>
                      <a:pt x="14" y="41"/>
                    </a:cubicBezTo>
                    <a:close/>
                  </a:path>
                </a:pathLst>
              </a:custGeom>
              <a:solidFill>
                <a:srgbClr val="FFFFFF"/>
              </a:solidFill>
              <a:ln w="9525">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239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微软雅黑" panose="020B0503020204020204" pitchFamily="34" charset="-122"/>
                  <a:sym typeface="Arial" panose="020B0604020202020204" pitchFamily="34" charset="0"/>
                </a:endParaRPr>
              </a:p>
            </p:txBody>
          </p:sp>
        </p:grpSp>
        <p:grpSp>
          <p:nvGrpSpPr>
            <p:cNvPr id="45" name="组合 44"/>
            <p:cNvGrpSpPr/>
            <p:nvPr/>
          </p:nvGrpSpPr>
          <p:grpSpPr>
            <a:xfrm>
              <a:off x="7485735" y="2000746"/>
              <a:ext cx="4640194" cy="3467067"/>
              <a:chOff x="7919566" y="838022"/>
              <a:chExt cx="4146793" cy="3467067"/>
            </a:xfrm>
          </p:grpSpPr>
          <p:sp>
            <p:nvSpPr>
              <p:cNvPr id="46" name="文本框 45"/>
              <p:cNvSpPr txBox="1"/>
              <p:nvPr/>
            </p:nvSpPr>
            <p:spPr>
              <a:xfrm>
                <a:off x="8216010" y="1363664"/>
                <a:ext cx="3850349" cy="2941425"/>
              </a:xfrm>
              <a:prstGeom prst="rect">
                <a:avLst/>
              </a:prstGeom>
              <a:noFill/>
            </p:spPr>
            <p:txBody>
              <a:bodyPr wrap="square" rIns="477805" anchor="t" anchorCtr="0">
                <a:noAutofit/>
              </a:bodyPr>
              <a:lstStyle>
                <a:defPPr>
                  <a:defRPr lang="zh-CN"/>
                </a:defPPr>
                <a:lvl1pPr algn="r">
                  <a:lnSpc>
                    <a:spcPct val="120000"/>
                  </a:lnSpc>
                  <a:defRPr sz="1400">
                    <a:solidFill>
                      <a:srgbClr val="000000">
                        <a:lumMod val="100000"/>
                      </a:srgbClr>
                    </a:solidFill>
                    <a:cs typeface="微软雅黑" panose="020B0503020204020204" pitchFamily="34" charset="-122"/>
                  </a:defRPr>
                </a:lvl1pPr>
              </a:lstStyle>
              <a:p>
                <a:pPr marL="285750" marR="0" lvl="0" indent="-285750" algn="l" defTabSz="914400" rtl="0" eaLnBrk="1" fontAlgn="auto" latinLnBrk="0" hangingPunct="1">
                  <a:lnSpc>
                    <a:spcPct val="120000"/>
                  </a:lnSpc>
                  <a:spcBef>
                    <a:spcPts val="0"/>
                  </a:spcBef>
                  <a:spcAft>
                    <a:spcPts val="0"/>
                  </a:spcAft>
                  <a:buClrTx/>
                  <a:buSzTx/>
                  <a:buFont typeface="Wingdings" panose="05000000000000000000" charset="0"/>
                  <a:buChar char=""/>
                  <a:defRP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燃气计量表应按产品说明书要求放置，倒放的燃气计量表应复检，合格后方可安装</a:t>
                </a:r>
              </a:p>
              <a:p>
                <a:pPr marL="285750" marR="0" lvl="0" indent="-285750" algn="l" defTabSz="914400" rtl="0" eaLnBrk="1" fontAlgn="auto" latinLnBrk="0" hangingPunct="1">
                  <a:lnSpc>
                    <a:spcPct val="120000"/>
                  </a:lnSpc>
                  <a:spcBef>
                    <a:spcPts val="0"/>
                  </a:spcBef>
                  <a:spcAft>
                    <a:spcPts val="0"/>
                  </a:spcAft>
                  <a:buClrTx/>
                  <a:buSzTx/>
                  <a:buFont typeface="Wingdings" panose="05000000000000000000" charset="0"/>
                  <a:buChar char=""/>
                  <a:defRP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燃气计量表的安装位置应满足抄表、检修和安全使用的要求</a:t>
                </a:r>
              </a:p>
              <a:p>
                <a:pPr marL="285750" marR="0" lvl="0" indent="-285750" algn="l" defTabSz="914400" rtl="0" eaLnBrk="1" fontAlgn="auto" latinLnBrk="0" hangingPunct="1">
                  <a:lnSpc>
                    <a:spcPct val="120000"/>
                  </a:lnSpc>
                  <a:spcBef>
                    <a:spcPts val="0"/>
                  </a:spcBef>
                  <a:spcAft>
                    <a:spcPts val="0"/>
                  </a:spcAft>
                  <a:buClrTx/>
                  <a:buSzTx/>
                  <a:buFont typeface="Wingdings" panose="05000000000000000000" charset="0"/>
                  <a:buChar char=""/>
                  <a:defRP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用户室外安装的燃气计量表应装在防护箱内</a:t>
                </a:r>
              </a:p>
              <a:p>
                <a:pPr marL="285750" marR="0" lvl="0" indent="-285750" algn="l" defTabSz="914400" rtl="0" eaLnBrk="1" fontAlgn="auto" latinLnBrk="0" hangingPunct="1">
                  <a:lnSpc>
                    <a:spcPct val="120000"/>
                  </a:lnSpc>
                  <a:spcBef>
                    <a:spcPts val="0"/>
                  </a:spcBef>
                  <a:spcAft>
                    <a:spcPts val="0"/>
                  </a:spcAft>
                  <a:buClrTx/>
                  <a:buSzTx/>
                  <a:buFont typeface="Wingdings" panose="05000000000000000000" charset="0"/>
                  <a:buChar char=""/>
                  <a:defRP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商业和工业企业的燃气表宜集中布置在单独房间内，当设有专用调压室时可与调压器同室布置</a:t>
                </a:r>
              </a:p>
            </p:txBody>
          </p:sp>
          <p:sp>
            <p:nvSpPr>
              <p:cNvPr id="47" name="矩形 46"/>
              <p:cNvSpPr/>
              <p:nvPr/>
            </p:nvSpPr>
            <p:spPr>
              <a:xfrm>
                <a:off x="7919566" y="838022"/>
                <a:ext cx="3394852" cy="323423"/>
              </a:xfrm>
              <a:prstGeom prst="rect">
                <a:avLst/>
              </a:prstGeom>
            </p:spPr>
            <p:txBody>
              <a:bodyPr wrap="none" lIns="477805" tIns="0" rIns="286683"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FFC001"/>
                    </a:solidFill>
                    <a:effectLst/>
                    <a:uLnTx/>
                    <a:uFillTx/>
                    <a:latin typeface="Arial" panose="020B0604020202020204"/>
                    <a:ea typeface="微软雅黑" panose="020B0503020204020204" pitchFamily="34" charset="-122"/>
                    <a:cs typeface="微软雅黑" panose="020B0503020204020204" pitchFamily="34" charset="-122"/>
                    <a:sym typeface="Arial" panose="020B0604020202020204" pitchFamily="34" charset="0"/>
                  </a:rPr>
                  <a:t>安装要求</a:t>
                </a:r>
              </a:p>
            </p:txBody>
          </p:sp>
        </p:grpSp>
      </p:gr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outHorizontal)">
                                      <p:cBhvr>
                                        <p:cTn id="7" dur="500"/>
                                        <p:tgtEl>
                                          <p:spTgt spid="31"/>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1000" fill="hold"/>
                                        <p:tgtEl>
                                          <p:spTgt spid="32"/>
                                        </p:tgtEl>
                                        <p:attrNameLst>
                                          <p:attrName>ppt_w</p:attrName>
                                        </p:attrNameLst>
                                      </p:cBhvr>
                                      <p:tavLst>
                                        <p:tav tm="0">
                                          <p:val>
                                            <p:fltVal val="0"/>
                                          </p:val>
                                        </p:tav>
                                        <p:tav tm="100000">
                                          <p:val>
                                            <p:strVal val="#ppt_w"/>
                                          </p:val>
                                        </p:tav>
                                      </p:tavLst>
                                    </p:anim>
                                    <p:anim calcmode="lin" valueType="num">
                                      <p:cBhvr>
                                        <p:cTn id="12" dur="1000" fill="hold"/>
                                        <p:tgtEl>
                                          <p:spTgt spid="32"/>
                                        </p:tgtEl>
                                        <p:attrNameLst>
                                          <p:attrName>ppt_h</p:attrName>
                                        </p:attrNameLst>
                                      </p:cBhvr>
                                      <p:tavLst>
                                        <p:tav tm="0">
                                          <p:val>
                                            <p:fltVal val="0"/>
                                          </p:val>
                                        </p:tav>
                                        <p:tav tm="100000">
                                          <p:val>
                                            <p:strVal val="#ppt_h"/>
                                          </p:val>
                                        </p:tav>
                                      </p:tavLst>
                                    </p:anim>
                                    <p:anim calcmode="lin" valueType="num">
                                      <p:cBhvr>
                                        <p:cTn id="13" dur="1000" fill="hold"/>
                                        <p:tgtEl>
                                          <p:spTgt spid="32"/>
                                        </p:tgtEl>
                                        <p:attrNameLst>
                                          <p:attrName>style.rotation</p:attrName>
                                        </p:attrNameLst>
                                      </p:cBhvr>
                                      <p:tavLst>
                                        <p:tav tm="0">
                                          <p:val>
                                            <p:fltVal val="90"/>
                                          </p:val>
                                        </p:tav>
                                        <p:tav tm="100000">
                                          <p:val>
                                            <p:fltVal val="0"/>
                                          </p:val>
                                        </p:tav>
                                      </p:tavLst>
                                    </p:anim>
                                    <p:animEffect transition="in" filter="fade">
                                      <p:cBhvr>
                                        <p:cTn id="14" dur="1000"/>
                                        <p:tgtEl>
                                          <p:spTgt spid="32"/>
                                        </p:tgtEl>
                                      </p:cBhvr>
                                    </p:animEffect>
                                  </p:childTnLst>
                                </p:cTn>
                              </p:par>
                              <p:par>
                                <p:cTn id="15" presetID="31" presetClass="entr" presetSubtype="0" fill="hold" nodeType="with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p:cTn id="17" dur="1000" fill="hold"/>
                                        <p:tgtEl>
                                          <p:spTgt spid="40"/>
                                        </p:tgtEl>
                                        <p:attrNameLst>
                                          <p:attrName>ppt_w</p:attrName>
                                        </p:attrNameLst>
                                      </p:cBhvr>
                                      <p:tavLst>
                                        <p:tav tm="0">
                                          <p:val>
                                            <p:fltVal val="0"/>
                                          </p:val>
                                        </p:tav>
                                        <p:tav tm="100000">
                                          <p:val>
                                            <p:strVal val="#ppt_w"/>
                                          </p:val>
                                        </p:tav>
                                      </p:tavLst>
                                    </p:anim>
                                    <p:anim calcmode="lin" valueType="num">
                                      <p:cBhvr>
                                        <p:cTn id="18" dur="1000" fill="hold"/>
                                        <p:tgtEl>
                                          <p:spTgt spid="40"/>
                                        </p:tgtEl>
                                        <p:attrNameLst>
                                          <p:attrName>ppt_h</p:attrName>
                                        </p:attrNameLst>
                                      </p:cBhvr>
                                      <p:tavLst>
                                        <p:tav tm="0">
                                          <p:val>
                                            <p:fltVal val="0"/>
                                          </p:val>
                                        </p:tav>
                                        <p:tav tm="100000">
                                          <p:val>
                                            <p:strVal val="#ppt_h"/>
                                          </p:val>
                                        </p:tav>
                                      </p:tavLst>
                                    </p:anim>
                                    <p:anim calcmode="lin" valueType="num">
                                      <p:cBhvr>
                                        <p:cTn id="19" dur="1000" fill="hold"/>
                                        <p:tgtEl>
                                          <p:spTgt spid="40"/>
                                        </p:tgtEl>
                                        <p:attrNameLst>
                                          <p:attrName>style.rotation</p:attrName>
                                        </p:attrNameLst>
                                      </p:cBhvr>
                                      <p:tavLst>
                                        <p:tav tm="0">
                                          <p:val>
                                            <p:fltVal val="90"/>
                                          </p:val>
                                        </p:tav>
                                        <p:tav tm="100000">
                                          <p:val>
                                            <p:fltVal val="0"/>
                                          </p:val>
                                        </p:tav>
                                      </p:tavLst>
                                    </p:anim>
                                    <p:animEffect transition="in" filter="fade">
                                      <p:cBhvr>
                                        <p:cTn id="20" dur="1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环形箭头 204"/>
          <p:cNvSpPr/>
          <p:nvPr/>
        </p:nvSpPr>
        <p:spPr>
          <a:xfrm rot="5821583">
            <a:off x="1418423" y="1843242"/>
            <a:ext cx="1897225" cy="1896978"/>
          </a:xfrm>
          <a:prstGeom prst="circularArrow">
            <a:avLst>
              <a:gd name="adj1" fmla="val 12210"/>
              <a:gd name="adj2" fmla="val 962415"/>
              <a:gd name="adj3" fmla="val 20476901"/>
              <a:gd name="adj4" fmla="val 4790682"/>
              <a:gd name="adj5" fmla="val 10014"/>
            </a:avLst>
          </a:prstGeom>
          <a:solidFill>
            <a:schemeClr val="tx1">
              <a:lumMod val="65000"/>
              <a:lumOff val="35000"/>
            </a:schemeClr>
          </a:solidFill>
          <a:ln>
            <a:noFill/>
          </a:ln>
        </p:spPr>
        <p:style>
          <a:lnRef idx="2">
            <a:srgbClr val="538C2E">
              <a:shade val="50000"/>
            </a:srgbClr>
          </a:lnRef>
          <a:fillRef idx="1">
            <a:srgbClr val="538C2E"/>
          </a:fillRef>
          <a:effectRef idx="0">
            <a:srgbClr val="538C2E"/>
          </a:effectRef>
          <a:fontRef idx="minor">
            <a:srgbClr val="FFFFFF"/>
          </a:fontRef>
        </p:style>
        <p:txBody>
          <a:bodyPr lIns="121908" tIns="60954" rIns="121908" bIns="60954" rtlCol="0" anchor="ctr"/>
          <a:lstStyle/>
          <a:p>
            <a:pPr algn="ctr"/>
            <a:endParaRPr lang="zh-CN" altLang="en-US">
              <a:solidFill>
                <a:srgbClr val="000000"/>
              </a:solidFill>
              <a:cs typeface="微软雅黑" panose="020B0503020204020204" pitchFamily="34" charset="-122"/>
            </a:endParaRPr>
          </a:p>
        </p:txBody>
      </p:sp>
      <p:sp>
        <p:nvSpPr>
          <p:cNvPr id="206" name="环形箭头 205"/>
          <p:cNvSpPr/>
          <p:nvPr/>
        </p:nvSpPr>
        <p:spPr>
          <a:xfrm rot="15407819" flipH="1">
            <a:off x="836278" y="2968757"/>
            <a:ext cx="1897227" cy="1896980"/>
          </a:xfrm>
          <a:prstGeom prst="circularArrow">
            <a:avLst>
              <a:gd name="adj1" fmla="val 12210"/>
              <a:gd name="adj2" fmla="val 962415"/>
              <a:gd name="adj3" fmla="val 20476901"/>
              <a:gd name="adj4" fmla="val 7214319"/>
              <a:gd name="adj5" fmla="val 10014"/>
            </a:avLst>
          </a:prstGeom>
          <a:solidFill>
            <a:srgbClr val="FFC001"/>
          </a:solidFill>
          <a:ln>
            <a:noFill/>
          </a:ln>
        </p:spPr>
        <p:style>
          <a:lnRef idx="2">
            <a:srgbClr val="538C2E">
              <a:shade val="50000"/>
            </a:srgbClr>
          </a:lnRef>
          <a:fillRef idx="1">
            <a:srgbClr val="538C2E"/>
          </a:fillRef>
          <a:effectRef idx="0">
            <a:srgbClr val="538C2E"/>
          </a:effectRef>
          <a:fontRef idx="minor">
            <a:srgbClr val="FFFFFF"/>
          </a:fontRef>
        </p:style>
        <p:txBody>
          <a:bodyPr lIns="121908" tIns="60954" rIns="121908" bIns="60954" rtlCol="0" anchor="ctr"/>
          <a:lstStyle/>
          <a:p>
            <a:pPr algn="ctr"/>
            <a:endParaRPr lang="zh-CN" altLang="en-US">
              <a:solidFill>
                <a:srgbClr val="000000"/>
              </a:solidFill>
              <a:cs typeface="微软雅黑" panose="020B0503020204020204" pitchFamily="34" charset="-122"/>
            </a:endParaRPr>
          </a:p>
        </p:txBody>
      </p:sp>
      <p:sp>
        <p:nvSpPr>
          <p:cNvPr id="207" name="同心圆 4"/>
          <p:cNvSpPr/>
          <p:nvPr/>
        </p:nvSpPr>
        <p:spPr>
          <a:xfrm>
            <a:off x="1529055" y="4198625"/>
            <a:ext cx="1705337" cy="1747029"/>
          </a:xfrm>
          <a:custGeom>
            <a:avLst/>
            <a:gdLst/>
            <a:ahLst/>
            <a:cxnLst/>
            <a:rect l="l" t="t" r="r" b="b"/>
            <a:pathLst>
              <a:path w="1505802" h="1542416">
                <a:moveTo>
                  <a:pt x="752901" y="0"/>
                </a:moveTo>
                <a:cubicBezTo>
                  <a:pt x="1168717" y="0"/>
                  <a:pt x="1505802" y="345282"/>
                  <a:pt x="1505802" y="771208"/>
                </a:cubicBezTo>
                <a:cubicBezTo>
                  <a:pt x="1505802" y="1197134"/>
                  <a:pt x="1168717" y="1542416"/>
                  <a:pt x="752901" y="1542416"/>
                </a:cubicBezTo>
                <a:cubicBezTo>
                  <a:pt x="337085" y="1542416"/>
                  <a:pt x="0" y="1197134"/>
                  <a:pt x="0" y="771208"/>
                </a:cubicBezTo>
                <a:lnTo>
                  <a:pt x="939" y="752159"/>
                </a:lnTo>
                <a:lnTo>
                  <a:pt x="192314" y="752159"/>
                </a:lnTo>
                <a:lnTo>
                  <a:pt x="190454" y="771208"/>
                </a:lnTo>
                <a:cubicBezTo>
                  <a:pt x="190454" y="1091950"/>
                  <a:pt x="442270" y="1351962"/>
                  <a:pt x="752901" y="1351962"/>
                </a:cubicBezTo>
                <a:cubicBezTo>
                  <a:pt x="1063532" y="1351962"/>
                  <a:pt x="1315348" y="1091950"/>
                  <a:pt x="1315348" y="771208"/>
                </a:cubicBezTo>
                <a:cubicBezTo>
                  <a:pt x="1315348" y="450466"/>
                  <a:pt x="1063532" y="190454"/>
                  <a:pt x="752901" y="190454"/>
                </a:cubicBezTo>
                <a:cubicBezTo>
                  <a:pt x="618068" y="190454"/>
                  <a:pt x="494315" y="239443"/>
                  <a:pt x="399119" y="323129"/>
                </a:cubicBezTo>
                <a:lnTo>
                  <a:pt x="237651" y="211403"/>
                </a:lnTo>
                <a:cubicBezTo>
                  <a:pt x="371203" y="79840"/>
                  <a:pt x="552949" y="0"/>
                  <a:pt x="752901" y="0"/>
                </a:cubicBezTo>
                <a:close/>
              </a:path>
            </a:pathLst>
          </a:custGeom>
          <a:solidFill>
            <a:schemeClr val="tx1">
              <a:lumMod val="75000"/>
              <a:lumOff val="25000"/>
            </a:schemeClr>
          </a:solidFill>
          <a:ln>
            <a:noFill/>
          </a:ln>
        </p:spPr>
        <p:style>
          <a:lnRef idx="2">
            <a:srgbClr val="538C2E">
              <a:shade val="50000"/>
            </a:srgbClr>
          </a:lnRef>
          <a:fillRef idx="1">
            <a:srgbClr val="538C2E"/>
          </a:fillRef>
          <a:effectRef idx="0">
            <a:srgbClr val="538C2E"/>
          </a:effectRef>
          <a:fontRef idx="minor">
            <a:srgbClr val="FFFFFF"/>
          </a:fontRef>
        </p:style>
        <p:txBody>
          <a:bodyPr lIns="121908" tIns="60954" rIns="121908" bIns="60954" rtlCol="0" anchor="ctr"/>
          <a:lstStyle/>
          <a:p>
            <a:pPr algn="ctr"/>
            <a:endParaRPr lang="zh-CN" altLang="en-US">
              <a:solidFill>
                <a:srgbClr val="000000"/>
              </a:solidFill>
              <a:cs typeface="微软雅黑" panose="020B0503020204020204" pitchFamily="34" charset="-122"/>
            </a:endParaRPr>
          </a:p>
        </p:txBody>
      </p:sp>
      <p:sp>
        <p:nvSpPr>
          <p:cNvPr id="208" name="TextBox 207"/>
          <p:cNvSpPr txBox="1"/>
          <p:nvPr/>
        </p:nvSpPr>
        <p:spPr>
          <a:xfrm>
            <a:off x="2034084" y="2389604"/>
            <a:ext cx="775188" cy="692485"/>
          </a:xfrm>
          <a:prstGeom prst="rect">
            <a:avLst/>
          </a:prstGeom>
          <a:noFill/>
        </p:spPr>
        <p:txBody>
          <a:bodyPr wrap="none" lIns="121908" tIns="60954" rIns="121908" bIns="60954" rtlCol="0">
            <a:spAutoFit/>
          </a:bodyPr>
          <a:lstStyle/>
          <a:p>
            <a:r>
              <a:rPr lang="en-US" altLang="zh-CN" sz="3700" dirty="0">
                <a:solidFill>
                  <a:srgbClr val="000000">
                    <a:lumMod val="50000"/>
                    <a:lumOff val="50000"/>
                  </a:srgbClr>
                </a:solidFill>
                <a:cs typeface="微软雅黑" panose="020B0503020204020204" pitchFamily="34" charset="-122"/>
              </a:rPr>
              <a:t>01</a:t>
            </a:r>
            <a:endParaRPr lang="zh-CN" altLang="en-US" sz="3700" dirty="0">
              <a:solidFill>
                <a:srgbClr val="000000">
                  <a:lumMod val="50000"/>
                  <a:lumOff val="50000"/>
                </a:srgbClr>
              </a:solidFill>
              <a:cs typeface="微软雅黑" panose="020B0503020204020204" pitchFamily="34" charset="-122"/>
            </a:endParaRPr>
          </a:p>
        </p:txBody>
      </p:sp>
      <p:sp>
        <p:nvSpPr>
          <p:cNvPr id="209" name="TextBox 208"/>
          <p:cNvSpPr txBox="1"/>
          <p:nvPr/>
        </p:nvSpPr>
        <p:spPr>
          <a:xfrm>
            <a:off x="1401091" y="3544516"/>
            <a:ext cx="775188" cy="692485"/>
          </a:xfrm>
          <a:prstGeom prst="rect">
            <a:avLst/>
          </a:prstGeom>
          <a:noFill/>
        </p:spPr>
        <p:txBody>
          <a:bodyPr wrap="none" lIns="121908" tIns="60954" rIns="121908" bIns="60954" rtlCol="0">
            <a:spAutoFit/>
          </a:bodyPr>
          <a:lstStyle/>
          <a:p>
            <a:r>
              <a:rPr lang="en-US" altLang="zh-CN" sz="3700" dirty="0">
                <a:solidFill>
                  <a:srgbClr val="000000">
                    <a:lumMod val="50000"/>
                    <a:lumOff val="50000"/>
                  </a:srgbClr>
                </a:solidFill>
                <a:cs typeface="微软雅黑" panose="020B0503020204020204" pitchFamily="34" charset="-122"/>
              </a:rPr>
              <a:t>02</a:t>
            </a:r>
            <a:endParaRPr lang="zh-CN" altLang="en-US" sz="3700" dirty="0">
              <a:solidFill>
                <a:srgbClr val="000000">
                  <a:lumMod val="50000"/>
                  <a:lumOff val="50000"/>
                </a:srgbClr>
              </a:solidFill>
              <a:cs typeface="微软雅黑" panose="020B0503020204020204" pitchFamily="34" charset="-122"/>
            </a:endParaRPr>
          </a:p>
        </p:txBody>
      </p:sp>
      <p:sp>
        <p:nvSpPr>
          <p:cNvPr id="210" name="TextBox 209"/>
          <p:cNvSpPr txBox="1"/>
          <p:nvPr/>
        </p:nvSpPr>
        <p:spPr>
          <a:xfrm>
            <a:off x="2000314" y="4708638"/>
            <a:ext cx="775188" cy="692485"/>
          </a:xfrm>
          <a:prstGeom prst="rect">
            <a:avLst/>
          </a:prstGeom>
          <a:noFill/>
        </p:spPr>
        <p:txBody>
          <a:bodyPr wrap="none" lIns="121908" tIns="60954" rIns="121908" bIns="60954" rtlCol="0">
            <a:spAutoFit/>
          </a:bodyPr>
          <a:lstStyle/>
          <a:p>
            <a:r>
              <a:rPr lang="en-US" altLang="zh-CN" sz="3700" dirty="0">
                <a:solidFill>
                  <a:srgbClr val="000000">
                    <a:lumMod val="50000"/>
                    <a:lumOff val="50000"/>
                  </a:srgbClr>
                </a:solidFill>
                <a:cs typeface="微软雅黑" panose="020B0503020204020204" pitchFamily="34" charset="-122"/>
              </a:rPr>
              <a:t>03</a:t>
            </a:r>
            <a:endParaRPr lang="zh-CN" altLang="en-US" sz="3700" dirty="0">
              <a:solidFill>
                <a:srgbClr val="000000">
                  <a:lumMod val="50000"/>
                  <a:lumOff val="50000"/>
                </a:srgbClr>
              </a:solidFill>
              <a:cs typeface="微软雅黑" panose="020B0503020204020204" pitchFamily="34" charset="-122"/>
            </a:endParaRPr>
          </a:p>
        </p:txBody>
      </p:sp>
      <p:sp>
        <p:nvSpPr>
          <p:cNvPr id="211" name="矩形 210"/>
          <p:cNvSpPr/>
          <p:nvPr/>
        </p:nvSpPr>
        <p:spPr>
          <a:xfrm>
            <a:off x="4357060" y="3384397"/>
            <a:ext cx="491003" cy="491067"/>
          </a:xfrm>
          <a:prstGeom prst="rect">
            <a:avLst/>
          </a:prstGeom>
          <a:solidFill>
            <a:schemeClr val="tx1">
              <a:lumMod val="65000"/>
              <a:lumOff val="35000"/>
            </a:schemeClr>
          </a:solidFill>
          <a:ln>
            <a:noFill/>
          </a:ln>
        </p:spPr>
        <p:style>
          <a:lnRef idx="2">
            <a:srgbClr val="538C2E">
              <a:shade val="50000"/>
            </a:srgbClr>
          </a:lnRef>
          <a:fillRef idx="1">
            <a:srgbClr val="538C2E"/>
          </a:fillRef>
          <a:effectRef idx="0">
            <a:srgbClr val="538C2E"/>
          </a:effectRef>
          <a:fontRef idx="minor">
            <a:srgbClr val="FFFFFF"/>
          </a:fontRef>
        </p:style>
        <p:txBody>
          <a:bodyPr lIns="121908" tIns="60954" rIns="121908" bIns="60954" rtlCol="0" anchor="ctr"/>
          <a:lstStyle/>
          <a:p>
            <a:pPr algn="ctr"/>
            <a:endParaRPr lang="zh-CN" altLang="en-US">
              <a:cs typeface="微软雅黑" panose="020B0503020204020204" pitchFamily="34" charset="-122"/>
            </a:endParaRPr>
          </a:p>
        </p:txBody>
      </p:sp>
      <p:sp>
        <p:nvSpPr>
          <p:cNvPr id="212" name="TextBox 211"/>
          <p:cNvSpPr txBox="1"/>
          <p:nvPr/>
        </p:nvSpPr>
        <p:spPr>
          <a:xfrm>
            <a:off x="4357031" y="3410306"/>
            <a:ext cx="511810" cy="443230"/>
          </a:xfrm>
          <a:prstGeom prst="rect">
            <a:avLst/>
          </a:prstGeom>
          <a:noFill/>
        </p:spPr>
        <p:txBody>
          <a:bodyPr wrap="none" lIns="121908" tIns="60954" rIns="121908" bIns="60954" rtlCol="0">
            <a:spAutoFit/>
          </a:bodyPr>
          <a:lstStyle/>
          <a:p>
            <a:r>
              <a:rPr lang="en-US" altLang="zh-CN" sz="2100" b="1" dirty="0">
                <a:solidFill>
                  <a:srgbClr val="FFFFFF"/>
                </a:solidFill>
                <a:cs typeface="微软雅黑" panose="020B0503020204020204" pitchFamily="34" charset="-122"/>
              </a:rPr>
              <a:t>01</a:t>
            </a:r>
          </a:p>
        </p:txBody>
      </p:sp>
      <p:sp>
        <p:nvSpPr>
          <p:cNvPr id="213" name="矩形 212"/>
          <p:cNvSpPr/>
          <p:nvPr/>
        </p:nvSpPr>
        <p:spPr>
          <a:xfrm>
            <a:off x="4357060" y="4271921"/>
            <a:ext cx="491003" cy="491067"/>
          </a:xfrm>
          <a:prstGeom prst="rect">
            <a:avLst/>
          </a:prstGeom>
          <a:solidFill>
            <a:srgbClr val="FFC001"/>
          </a:solidFill>
          <a:ln>
            <a:noFill/>
          </a:ln>
        </p:spPr>
        <p:style>
          <a:lnRef idx="2">
            <a:srgbClr val="538C2E">
              <a:shade val="50000"/>
            </a:srgbClr>
          </a:lnRef>
          <a:fillRef idx="1">
            <a:srgbClr val="538C2E"/>
          </a:fillRef>
          <a:effectRef idx="0">
            <a:srgbClr val="538C2E"/>
          </a:effectRef>
          <a:fontRef idx="minor">
            <a:srgbClr val="FFFFFF"/>
          </a:fontRef>
        </p:style>
        <p:txBody>
          <a:bodyPr lIns="121908" tIns="60954" rIns="121908" bIns="60954" rtlCol="0" anchor="ctr"/>
          <a:lstStyle/>
          <a:p>
            <a:pPr algn="ctr"/>
            <a:endParaRPr lang="zh-CN" altLang="en-US">
              <a:cs typeface="微软雅黑" panose="020B0503020204020204" pitchFamily="34" charset="-122"/>
            </a:endParaRPr>
          </a:p>
        </p:txBody>
      </p:sp>
      <p:sp>
        <p:nvSpPr>
          <p:cNvPr id="214" name="TextBox 213"/>
          <p:cNvSpPr txBox="1"/>
          <p:nvPr/>
        </p:nvSpPr>
        <p:spPr>
          <a:xfrm>
            <a:off x="4346872" y="4297830"/>
            <a:ext cx="511810" cy="443230"/>
          </a:xfrm>
          <a:prstGeom prst="rect">
            <a:avLst/>
          </a:prstGeom>
          <a:noFill/>
        </p:spPr>
        <p:txBody>
          <a:bodyPr wrap="none" lIns="121908" tIns="60954" rIns="121908" bIns="60954" rtlCol="0">
            <a:spAutoFit/>
          </a:bodyPr>
          <a:lstStyle/>
          <a:p>
            <a:r>
              <a:rPr lang="en-US" altLang="zh-CN" sz="2100" b="1" dirty="0">
                <a:solidFill>
                  <a:srgbClr val="FFFFFF"/>
                </a:solidFill>
                <a:cs typeface="微软雅黑" panose="020B0503020204020204" pitchFamily="34" charset="-122"/>
              </a:rPr>
              <a:t>02</a:t>
            </a:r>
          </a:p>
        </p:txBody>
      </p:sp>
      <p:sp>
        <p:nvSpPr>
          <p:cNvPr id="215" name="矩形 214"/>
          <p:cNvSpPr/>
          <p:nvPr/>
        </p:nvSpPr>
        <p:spPr>
          <a:xfrm>
            <a:off x="4357060" y="5166017"/>
            <a:ext cx="491003" cy="491067"/>
          </a:xfrm>
          <a:prstGeom prst="rect">
            <a:avLst/>
          </a:prstGeom>
          <a:solidFill>
            <a:schemeClr val="tx1">
              <a:lumMod val="75000"/>
              <a:lumOff val="25000"/>
            </a:schemeClr>
          </a:solidFill>
          <a:ln>
            <a:noFill/>
          </a:ln>
        </p:spPr>
        <p:style>
          <a:lnRef idx="2">
            <a:srgbClr val="538C2E">
              <a:shade val="50000"/>
            </a:srgbClr>
          </a:lnRef>
          <a:fillRef idx="1">
            <a:srgbClr val="538C2E"/>
          </a:fillRef>
          <a:effectRef idx="0">
            <a:srgbClr val="538C2E"/>
          </a:effectRef>
          <a:fontRef idx="minor">
            <a:srgbClr val="FFFFFF"/>
          </a:fontRef>
        </p:style>
        <p:txBody>
          <a:bodyPr lIns="121908" tIns="60954" rIns="121908" bIns="60954" rtlCol="0" anchor="ctr"/>
          <a:lstStyle/>
          <a:p>
            <a:pPr algn="ctr"/>
            <a:endParaRPr lang="zh-CN" altLang="en-US">
              <a:cs typeface="微软雅黑" panose="020B0503020204020204" pitchFamily="34" charset="-122"/>
            </a:endParaRPr>
          </a:p>
        </p:txBody>
      </p:sp>
      <p:sp>
        <p:nvSpPr>
          <p:cNvPr id="216" name="TextBox 215"/>
          <p:cNvSpPr txBox="1"/>
          <p:nvPr/>
        </p:nvSpPr>
        <p:spPr>
          <a:xfrm>
            <a:off x="4346872" y="5191926"/>
            <a:ext cx="511810" cy="443230"/>
          </a:xfrm>
          <a:prstGeom prst="rect">
            <a:avLst/>
          </a:prstGeom>
          <a:noFill/>
        </p:spPr>
        <p:txBody>
          <a:bodyPr wrap="none" lIns="121908" tIns="60954" rIns="121908" bIns="60954" rtlCol="0">
            <a:spAutoFit/>
          </a:bodyPr>
          <a:lstStyle/>
          <a:p>
            <a:r>
              <a:rPr lang="en-US" altLang="zh-CN" sz="2100" b="1" dirty="0">
                <a:solidFill>
                  <a:srgbClr val="FFFFFF"/>
                </a:solidFill>
                <a:cs typeface="微软雅黑" panose="020B0503020204020204" pitchFamily="34" charset="-122"/>
              </a:rPr>
              <a:t>03</a:t>
            </a:r>
          </a:p>
        </p:txBody>
      </p:sp>
      <p:cxnSp>
        <p:nvCxnSpPr>
          <p:cNvPr id="217" name="直接连接符 216"/>
          <p:cNvCxnSpPr/>
          <p:nvPr/>
        </p:nvCxnSpPr>
        <p:spPr>
          <a:xfrm flipV="1">
            <a:off x="4340225" y="5655945"/>
            <a:ext cx="7371715" cy="45720"/>
          </a:xfrm>
          <a:prstGeom prst="line">
            <a:avLst/>
          </a:prstGeom>
          <a:ln w="12700">
            <a:solidFill>
              <a:srgbClr val="000000">
                <a:lumMod val="50000"/>
                <a:lumOff val="50000"/>
              </a:srgbClr>
            </a:solidFill>
          </a:ln>
        </p:spPr>
        <p:style>
          <a:lnRef idx="1">
            <a:srgbClr val="538C2E"/>
          </a:lnRef>
          <a:fillRef idx="0">
            <a:srgbClr val="538C2E"/>
          </a:fillRef>
          <a:effectRef idx="0">
            <a:srgbClr val="538C2E"/>
          </a:effectRef>
          <a:fontRef idx="minor">
            <a:srgbClr val="000000"/>
          </a:fontRef>
        </p:style>
      </p:cxnSp>
      <p:cxnSp>
        <p:nvCxnSpPr>
          <p:cNvPr id="218" name="直接连接符 217"/>
          <p:cNvCxnSpPr/>
          <p:nvPr/>
        </p:nvCxnSpPr>
        <p:spPr>
          <a:xfrm>
            <a:off x="4340225" y="4806315"/>
            <a:ext cx="7386320" cy="1270"/>
          </a:xfrm>
          <a:prstGeom prst="line">
            <a:avLst/>
          </a:prstGeom>
          <a:ln w="12700">
            <a:solidFill>
              <a:srgbClr val="000000">
                <a:lumMod val="50000"/>
                <a:lumOff val="50000"/>
              </a:srgbClr>
            </a:solidFill>
          </a:ln>
        </p:spPr>
        <p:style>
          <a:lnRef idx="1">
            <a:srgbClr val="538C2E"/>
          </a:lnRef>
          <a:fillRef idx="0">
            <a:srgbClr val="538C2E"/>
          </a:fillRef>
          <a:effectRef idx="0">
            <a:srgbClr val="538C2E"/>
          </a:effectRef>
          <a:fontRef idx="minor">
            <a:srgbClr val="000000"/>
          </a:fontRef>
        </p:style>
      </p:cxnSp>
      <p:cxnSp>
        <p:nvCxnSpPr>
          <p:cNvPr id="219" name="直接连接符 218"/>
          <p:cNvCxnSpPr/>
          <p:nvPr/>
        </p:nvCxnSpPr>
        <p:spPr>
          <a:xfrm>
            <a:off x="4357370" y="3918585"/>
            <a:ext cx="7439660" cy="0"/>
          </a:xfrm>
          <a:prstGeom prst="line">
            <a:avLst/>
          </a:prstGeom>
          <a:ln w="12700">
            <a:solidFill>
              <a:srgbClr val="000000">
                <a:lumMod val="50000"/>
                <a:lumOff val="50000"/>
              </a:srgbClr>
            </a:solidFill>
          </a:ln>
        </p:spPr>
        <p:style>
          <a:lnRef idx="1">
            <a:srgbClr val="538C2E"/>
          </a:lnRef>
          <a:fillRef idx="0">
            <a:srgbClr val="538C2E"/>
          </a:fillRef>
          <a:effectRef idx="0">
            <a:srgbClr val="538C2E"/>
          </a:effectRef>
          <a:fontRef idx="minor">
            <a:srgbClr val="000000"/>
          </a:fontRef>
        </p:style>
      </p:cxnSp>
      <p:sp>
        <p:nvSpPr>
          <p:cNvPr id="220" name="矩形 219"/>
          <p:cNvSpPr/>
          <p:nvPr/>
        </p:nvSpPr>
        <p:spPr>
          <a:xfrm>
            <a:off x="4357370" y="2432050"/>
            <a:ext cx="7472680" cy="431165"/>
          </a:xfrm>
          <a:prstGeom prst="rect">
            <a:avLst/>
          </a:prstGeom>
          <a:solidFill>
            <a:schemeClr val="tx1">
              <a:lumMod val="65000"/>
              <a:lumOff val="35000"/>
            </a:schemeClr>
          </a:solidFill>
          <a:ln>
            <a:noFill/>
          </a:ln>
        </p:spPr>
        <p:style>
          <a:lnRef idx="2">
            <a:srgbClr val="538C2E">
              <a:shade val="50000"/>
            </a:srgbClr>
          </a:lnRef>
          <a:fillRef idx="1">
            <a:srgbClr val="538C2E"/>
          </a:fillRef>
          <a:effectRef idx="0">
            <a:srgbClr val="538C2E"/>
          </a:effectRef>
          <a:fontRef idx="minor">
            <a:srgbClr val="FFFFFF"/>
          </a:fontRef>
        </p:style>
        <p:txBody>
          <a:bodyPr lIns="121908" tIns="60954" rIns="121908" bIns="60954" rtlCol="0" anchor="ctr"/>
          <a:lstStyle/>
          <a:p>
            <a:pPr algn="ctr"/>
            <a:endParaRPr lang="zh-CN" altLang="en-US">
              <a:cs typeface="微软雅黑" panose="020B0503020204020204" pitchFamily="34" charset="-122"/>
            </a:endParaRPr>
          </a:p>
        </p:txBody>
      </p:sp>
      <p:sp>
        <p:nvSpPr>
          <p:cNvPr id="221" name="TextBox 220"/>
          <p:cNvSpPr txBox="1"/>
          <p:nvPr/>
        </p:nvSpPr>
        <p:spPr>
          <a:xfrm>
            <a:off x="4848019" y="3178047"/>
            <a:ext cx="6948170" cy="741045"/>
          </a:xfrm>
          <a:prstGeom prst="rect">
            <a:avLst/>
          </a:prstGeom>
          <a:noFill/>
          <a:ln>
            <a:noFill/>
          </a:ln>
        </p:spPr>
        <p:txBody>
          <a:bodyPr wrap="none" lIns="121908" tIns="60954" rIns="121908" bIns="60954" rtlCol="0">
            <a:spAutoFit/>
          </a:bodyPr>
          <a:lstStyle/>
          <a:p>
            <a:pPr algn="l" fontAlgn="auto">
              <a:lnSpc>
                <a:spcPts val="2420"/>
              </a:lnSpc>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燃烧装置采用分体式机械鼓风或使用加氧、加压缩空气的燃烧器时，应按设</a:t>
            </a:r>
          </a:p>
          <a:p>
            <a:pPr algn="l" fontAlgn="auto">
              <a:lnSpc>
                <a:spcPts val="2420"/>
              </a:lnSpc>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计位置安装止回阀，并在空气管道上安装泄爆装置</a:t>
            </a:r>
          </a:p>
        </p:txBody>
      </p:sp>
      <p:sp>
        <p:nvSpPr>
          <p:cNvPr id="222" name="TextBox 221"/>
          <p:cNvSpPr txBox="1"/>
          <p:nvPr/>
        </p:nvSpPr>
        <p:spPr>
          <a:xfrm>
            <a:off x="4864735" y="4255135"/>
            <a:ext cx="6965315" cy="430530"/>
          </a:xfrm>
          <a:prstGeom prst="rect">
            <a:avLst/>
          </a:prstGeom>
          <a:noFill/>
          <a:ln>
            <a:noFill/>
          </a:ln>
        </p:spPr>
        <p:txBody>
          <a:bodyPr wrap="square" lIns="121908" tIns="60954" rIns="121908" bIns="60954" rtlCol="0">
            <a:spAutoFit/>
          </a:bodyPr>
          <a:lstStyle/>
          <a:p>
            <a:pPr algn="l" fontAlgn="auto">
              <a:lnSpc>
                <a:spcPts val="2420"/>
              </a:lnSpc>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燃气及空气管道上应按设计要求安装最低压力和最高压力报警、切断装置</a:t>
            </a:r>
          </a:p>
        </p:txBody>
      </p:sp>
      <p:sp>
        <p:nvSpPr>
          <p:cNvPr id="223" name="TextBox 222"/>
          <p:cNvSpPr txBox="1"/>
          <p:nvPr/>
        </p:nvSpPr>
        <p:spPr>
          <a:xfrm>
            <a:off x="4874895" y="4966335"/>
            <a:ext cx="6851015" cy="741045"/>
          </a:xfrm>
          <a:prstGeom prst="rect">
            <a:avLst/>
          </a:prstGeom>
          <a:noFill/>
          <a:ln>
            <a:noFill/>
          </a:ln>
        </p:spPr>
        <p:txBody>
          <a:bodyPr wrap="square" lIns="121908" tIns="60954" rIns="121908" bIns="60954" rtlCol="0">
            <a:spAutoFit/>
          </a:bodyPr>
          <a:lstStyle/>
          <a:p>
            <a:pPr algn="l" fontAlgn="auto">
              <a:lnSpc>
                <a:spcPts val="2420"/>
              </a:lnSpc>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风机和空气管道应设静电接地装置。接地电阻不应大于100Ω；用气设备的燃气总阀门与燃烧器阀门之间，应设置放散管</a:t>
            </a:r>
          </a:p>
        </p:txBody>
      </p:sp>
      <p:sp>
        <p:nvSpPr>
          <p:cNvPr id="224" name="TextBox 223"/>
          <p:cNvSpPr txBox="1"/>
          <p:nvPr/>
        </p:nvSpPr>
        <p:spPr>
          <a:xfrm>
            <a:off x="4578350" y="2432685"/>
            <a:ext cx="6995160" cy="430530"/>
          </a:xfrm>
          <a:prstGeom prst="rect">
            <a:avLst/>
          </a:prstGeom>
          <a:noFill/>
          <a:ln>
            <a:noFill/>
          </a:ln>
        </p:spPr>
        <p:txBody>
          <a:bodyPr wrap="square" lIns="121908" tIns="60954" rIns="121908" bIns="60954" rtlCol="0">
            <a:spAutoFit/>
          </a:bodyPr>
          <a:lstStyle/>
          <a:p>
            <a:pPr algn="ctr" fontAlgn="auto">
              <a:lnSpc>
                <a:spcPts val="2420"/>
              </a:lnSpc>
            </a:pPr>
            <a:r>
              <a:rPr sz="1600" b="1" dirty="0">
                <a:solidFill>
                  <a:schemeClr val="bg1"/>
                </a:solidFill>
                <a:latin typeface="微软雅黑" panose="020B0503020204020204" pitchFamily="34" charset="-122"/>
                <a:ea typeface="微软雅黑" panose="020B0503020204020204" pitchFamily="34" charset="-122"/>
                <a:sym typeface="+mn-ea"/>
              </a:rPr>
              <a:t>工业企业生产用气设备燃烧装置的安全设施要求</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205"/>
                                        </p:tgtEl>
                                        <p:attrNameLst>
                                          <p:attrName>style.visibility</p:attrName>
                                        </p:attrNameLst>
                                      </p:cBhvr>
                                      <p:to>
                                        <p:strVal val="visible"/>
                                      </p:to>
                                    </p:set>
                                    <p:anim calcmode="lin" valueType="num">
                                      <p:cBhvr>
                                        <p:cTn id="7" dur="500" fill="hold"/>
                                        <p:tgtEl>
                                          <p:spTgt spid="205"/>
                                        </p:tgtEl>
                                        <p:attrNameLst>
                                          <p:attrName>ppt_w</p:attrName>
                                        </p:attrNameLst>
                                      </p:cBhvr>
                                      <p:tavLst>
                                        <p:tav tm="0">
                                          <p:val>
                                            <p:fltVal val="0"/>
                                          </p:val>
                                        </p:tav>
                                        <p:tav tm="100000">
                                          <p:val>
                                            <p:strVal val="#ppt_w"/>
                                          </p:val>
                                        </p:tav>
                                      </p:tavLst>
                                    </p:anim>
                                    <p:anim calcmode="lin" valueType="num">
                                      <p:cBhvr>
                                        <p:cTn id="8" dur="500" fill="hold"/>
                                        <p:tgtEl>
                                          <p:spTgt spid="205"/>
                                        </p:tgtEl>
                                        <p:attrNameLst>
                                          <p:attrName>ppt_h</p:attrName>
                                        </p:attrNameLst>
                                      </p:cBhvr>
                                      <p:tavLst>
                                        <p:tav tm="0">
                                          <p:val>
                                            <p:fltVal val="0"/>
                                          </p:val>
                                        </p:tav>
                                        <p:tav tm="100000">
                                          <p:val>
                                            <p:strVal val="#ppt_h"/>
                                          </p:val>
                                        </p:tav>
                                      </p:tavLst>
                                    </p:anim>
                                    <p:anim calcmode="lin" valueType="num">
                                      <p:cBhvr>
                                        <p:cTn id="9" dur="500" fill="hold"/>
                                        <p:tgtEl>
                                          <p:spTgt spid="205"/>
                                        </p:tgtEl>
                                        <p:attrNameLst>
                                          <p:attrName>style.rotation</p:attrName>
                                        </p:attrNameLst>
                                      </p:cBhvr>
                                      <p:tavLst>
                                        <p:tav tm="0">
                                          <p:val>
                                            <p:fltVal val="360"/>
                                          </p:val>
                                        </p:tav>
                                        <p:tav tm="100000">
                                          <p:val>
                                            <p:fltVal val="0"/>
                                          </p:val>
                                        </p:tav>
                                      </p:tavLst>
                                    </p:anim>
                                    <p:animEffect transition="in" filter="fade">
                                      <p:cBhvr>
                                        <p:cTn id="10" dur="500"/>
                                        <p:tgtEl>
                                          <p:spTgt spid="205"/>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206"/>
                                        </p:tgtEl>
                                        <p:attrNameLst>
                                          <p:attrName>style.visibility</p:attrName>
                                        </p:attrNameLst>
                                      </p:cBhvr>
                                      <p:to>
                                        <p:strVal val="visible"/>
                                      </p:to>
                                    </p:set>
                                    <p:anim calcmode="lin" valueType="num">
                                      <p:cBhvr>
                                        <p:cTn id="13" dur="500" fill="hold"/>
                                        <p:tgtEl>
                                          <p:spTgt spid="206"/>
                                        </p:tgtEl>
                                        <p:attrNameLst>
                                          <p:attrName>ppt_w</p:attrName>
                                        </p:attrNameLst>
                                      </p:cBhvr>
                                      <p:tavLst>
                                        <p:tav tm="0">
                                          <p:val>
                                            <p:fltVal val="0"/>
                                          </p:val>
                                        </p:tav>
                                        <p:tav tm="100000">
                                          <p:val>
                                            <p:strVal val="#ppt_w"/>
                                          </p:val>
                                        </p:tav>
                                      </p:tavLst>
                                    </p:anim>
                                    <p:anim calcmode="lin" valueType="num">
                                      <p:cBhvr>
                                        <p:cTn id="14" dur="500" fill="hold"/>
                                        <p:tgtEl>
                                          <p:spTgt spid="206"/>
                                        </p:tgtEl>
                                        <p:attrNameLst>
                                          <p:attrName>ppt_h</p:attrName>
                                        </p:attrNameLst>
                                      </p:cBhvr>
                                      <p:tavLst>
                                        <p:tav tm="0">
                                          <p:val>
                                            <p:fltVal val="0"/>
                                          </p:val>
                                        </p:tav>
                                        <p:tav tm="100000">
                                          <p:val>
                                            <p:strVal val="#ppt_h"/>
                                          </p:val>
                                        </p:tav>
                                      </p:tavLst>
                                    </p:anim>
                                    <p:anim calcmode="lin" valueType="num">
                                      <p:cBhvr>
                                        <p:cTn id="15" dur="500" fill="hold"/>
                                        <p:tgtEl>
                                          <p:spTgt spid="206"/>
                                        </p:tgtEl>
                                        <p:attrNameLst>
                                          <p:attrName>style.rotation</p:attrName>
                                        </p:attrNameLst>
                                      </p:cBhvr>
                                      <p:tavLst>
                                        <p:tav tm="0">
                                          <p:val>
                                            <p:fltVal val="360"/>
                                          </p:val>
                                        </p:tav>
                                        <p:tav tm="100000">
                                          <p:val>
                                            <p:fltVal val="0"/>
                                          </p:val>
                                        </p:tav>
                                      </p:tavLst>
                                    </p:anim>
                                    <p:animEffect transition="in" filter="fade">
                                      <p:cBhvr>
                                        <p:cTn id="16" dur="500"/>
                                        <p:tgtEl>
                                          <p:spTgt spid="206"/>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207"/>
                                        </p:tgtEl>
                                        <p:attrNameLst>
                                          <p:attrName>style.visibility</p:attrName>
                                        </p:attrNameLst>
                                      </p:cBhvr>
                                      <p:to>
                                        <p:strVal val="visible"/>
                                      </p:to>
                                    </p:set>
                                    <p:anim calcmode="lin" valueType="num">
                                      <p:cBhvr>
                                        <p:cTn id="19" dur="500" fill="hold"/>
                                        <p:tgtEl>
                                          <p:spTgt spid="207"/>
                                        </p:tgtEl>
                                        <p:attrNameLst>
                                          <p:attrName>ppt_w</p:attrName>
                                        </p:attrNameLst>
                                      </p:cBhvr>
                                      <p:tavLst>
                                        <p:tav tm="0">
                                          <p:val>
                                            <p:fltVal val="0"/>
                                          </p:val>
                                        </p:tav>
                                        <p:tav tm="100000">
                                          <p:val>
                                            <p:strVal val="#ppt_w"/>
                                          </p:val>
                                        </p:tav>
                                      </p:tavLst>
                                    </p:anim>
                                    <p:anim calcmode="lin" valueType="num">
                                      <p:cBhvr>
                                        <p:cTn id="20" dur="500" fill="hold"/>
                                        <p:tgtEl>
                                          <p:spTgt spid="207"/>
                                        </p:tgtEl>
                                        <p:attrNameLst>
                                          <p:attrName>ppt_h</p:attrName>
                                        </p:attrNameLst>
                                      </p:cBhvr>
                                      <p:tavLst>
                                        <p:tav tm="0">
                                          <p:val>
                                            <p:fltVal val="0"/>
                                          </p:val>
                                        </p:tav>
                                        <p:tav tm="100000">
                                          <p:val>
                                            <p:strVal val="#ppt_h"/>
                                          </p:val>
                                        </p:tav>
                                      </p:tavLst>
                                    </p:anim>
                                    <p:anim calcmode="lin" valueType="num">
                                      <p:cBhvr>
                                        <p:cTn id="21" dur="500" fill="hold"/>
                                        <p:tgtEl>
                                          <p:spTgt spid="207"/>
                                        </p:tgtEl>
                                        <p:attrNameLst>
                                          <p:attrName>style.rotation</p:attrName>
                                        </p:attrNameLst>
                                      </p:cBhvr>
                                      <p:tavLst>
                                        <p:tav tm="0">
                                          <p:val>
                                            <p:fltVal val="360"/>
                                          </p:val>
                                        </p:tav>
                                        <p:tav tm="100000">
                                          <p:val>
                                            <p:fltVal val="0"/>
                                          </p:val>
                                        </p:tav>
                                      </p:tavLst>
                                    </p:anim>
                                    <p:animEffect transition="in" filter="fade">
                                      <p:cBhvr>
                                        <p:cTn id="22" dur="500"/>
                                        <p:tgtEl>
                                          <p:spTgt spid="207"/>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208"/>
                                        </p:tgtEl>
                                        <p:attrNameLst>
                                          <p:attrName>style.visibility</p:attrName>
                                        </p:attrNameLst>
                                      </p:cBhvr>
                                      <p:to>
                                        <p:strVal val="visible"/>
                                      </p:to>
                                    </p:set>
                                    <p:anim calcmode="lin" valueType="num">
                                      <p:cBhvr>
                                        <p:cTn id="26" dur="500" fill="hold"/>
                                        <p:tgtEl>
                                          <p:spTgt spid="208"/>
                                        </p:tgtEl>
                                        <p:attrNameLst>
                                          <p:attrName>ppt_w</p:attrName>
                                        </p:attrNameLst>
                                      </p:cBhvr>
                                      <p:tavLst>
                                        <p:tav tm="0">
                                          <p:val>
                                            <p:fltVal val="0"/>
                                          </p:val>
                                        </p:tav>
                                        <p:tav tm="100000">
                                          <p:val>
                                            <p:strVal val="#ppt_w"/>
                                          </p:val>
                                        </p:tav>
                                      </p:tavLst>
                                    </p:anim>
                                    <p:anim calcmode="lin" valueType="num">
                                      <p:cBhvr>
                                        <p:cTn id="27" dur="500" fill="hold"/>
                                        <p:tgtEl>
                                          <p:spTgt spid="208"/>
                                        </p:tgtEl>
                                        <p:attrNameLst>
                                          <p:attrName>ppt_h</p:attrName>
                                        </p:attrNameLst>
                                      </p:cBhvr>
                                      <p:tavLst>
                                        <p:tav tm="0">
                                          <p:val>
                                            <p:fltVal val="0"/>
                                          </p:val>
                                        </p:tav>
                                        <p:tav tm="100000">
                                          <p:val>
                                            <p:strVal val="#ppt_h"/>
                                          </p:val>
                                        </p:tav>
                                      </p:tavLst>
                                    </p:anim>
                                    <p:animEffect transition="in" filter="fade">
                                      <p:cBhvr>
                                        <p:cTn id="28" dur="500"/>
                                        <p:tgtEl>
                                          <p:spTgt spid="208"/>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09"/>
                                        </p:tgtEl>
                                        <p:attrNameLst>
                                          <p:attrName>style.visibility</p:attrName>
                                        </p:attrNameLst>
                                      </p:cBhvr>
                                      <p:to>
                                        <p:strVal val="visible"/>
                                      </p:to>
                                    </p:set>
                                    <p:anim calcmode="lin" valueType="num">
                                      <p:cBhvr>
                                        <p:cTn id="31" dur="500" fill="hold"/>
                                        <p:tgtEl>
                                          <p:spTgt spid="209"/>
                                        </p:tgtEl>
                                        <p:attrNameLst>
                                          <p:attrName>ppt_w</p:attrName>
                                        </p:attrNameLst>
                                      </p:cBhvr>
                                      <p:tavLst>
                                        <p:tav tm="0">
                                          <p:val>
                                            <p:fltVal val="0"/>
                                          </p:val>
                                        </p:tav>
                                        <p:tav tm="100000">
                                          <p:val>
                                            <p:strVal val="#ppt_w"/>
                                          </p:val>
                                        </p:tav>
                                      </p:tavLst>
                                    </p:anim>
                                    <p:anim calcmode="lin" valueType="num">
                                      <p:cBhvr>
                                        <p:cTn id="32" dur="500" fill="hold"/>
                                        <p:tgtEl>
                                          <p:spTgt spid="209"/>
                                        </p:tgtEl>
                                        <p:attrNameLst>
                                          <p:attrName>ppt_h</p:attrName>
                                        </p:attrNameLst>
                                      </p:cBhvr>
                                      <p:tavLst>
                                        <p:tav tm="0">
                                          <p:val>
                                            <p:fltVal val="0"/>
                                          </p:val>
                                        </p:tav>
                                        <p:tav tm="100000">
                                          <p:val>
                                            <p:strVal val="#ppt_h"/>
                                          </p:val>
                                        </p:tav>
                                      </p:tavLst>
                                    </p:anim>
                                    <p:animEffect transition="in" filter="fade">
                                      <p:cBhvr>
                                        <p:cTn id="33" dur="500"/>
                                        <p:tgtEl>
                                          <p:spTgt spid="209"/>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10"/>
                                        </p:tgtEl>
                                        <p:attrNameLst>
                                          <p:attrName>style.visibility</p:attrName>
                                        </p:attrNameLst>
                                      </p:cBhvr>
                                      <p:to>
                                        <p:strVal val="visible"/>
                                      </p:to>
                                    </p:set>
                                    <p:anim calcmode="lin" valueType="num">
                                      <p:cBhvr>
                                        <p:cTn id="36" dur="500" fill="hold"/>
                                        <p:tgtEl>
                                          <p:spTgt spid="210"/>
                                        </p:tgtEl>
                                        <p:attrNameLst>
                                          <p:attrName>ppt_w</p:attrName>
                                        </p:attrNameLst>
                                      </p:cBhvr>
                                      <p:tavLst>
                                        <p:tav tm="0">
                                          <p:val>
                                            <p:fltVal val="0"/>
                                          </p:val>
                                        </p:tav>
                                        <p:tav tm="100000">
                                          <p:val>
                                            <p:strVal val="#ppt_w"/>
                                          </p:val>
                                        </p:tav>
                                      </p:tavLst>
                                    </p:anim>
                                    <p:anim calcmode="lin" valueType="num">
                                      <p:cBhvr>
                                        <p:cTn id="37" dur="500" fill="hold"/>
                                        <p:tgtEl>
                                          <p:spTgt spid="210"/>
                                        </p:tgtEl>
                                        <p:attrNameLst>
                                          <p:attrName>ppt_h</p:attrName>
                                        </p:attrNameLst>
                                      </p:cBhvr>
                                      <p:tavLst>
                                        <p:tav tm="0">
                                          <p:val>
                                            <p:fltVal val="0"/>
                                          </p:val>
                                        </p:tav>
                                        <p:tav tm="100000">
                                          <p:val>
                                            <p:strVal val="#ppt_h"/>
                                          </p:val>
                                        </p:tav>
                                      </p:tavLst>
                                    </p:anim>
                                    <p:animEffect transition="in" filter="fade">
                                      <p:cBhvr>
                                        <p:cTn id="38" dur="500"/>
                                        <p:tgtEl>
                                          <p:spTgt spid="210"/>
                                        </p:tgtEl>
                                      </p:cBhvr>
                                    </p:animEffect>
                                  </p:childTnLst>
                                </p:cTn>
                              </p:par>
                            </p:childTnLst>
                          </p:cTn>
                        </p:par>
                        <p:par>
                          <p:cTn id="39" fill="hold">
                            <p:stCondLst>
                              <p:cond delay="1000"/>
                            </p:stCondLst>
                            <p:childTnLst>
                              <p:par>
                                <p:cTn id="40" presetID="14" presetClass="entr" presetSubtype="10" fill="hold" grpId="0" nodeType="afterEffect">
                                  <p:stCondLst>
                                    <p:cond delay="0"/>
                                  </p:stCondLst>
                                  <p:childTnLst>
                                    <p:set>
                                      <p:cBhvr>
                                        <p:cTn id="41" dur="1" fill="hold">
                                          <p:stCondLst>
                                            <p:cond delay="0"/>
                                          </p:stCondLst>
                                        </p:cTn>
                                        <p:tgtEl>
                                          <p:spTgt spid="220"/>
                                        </p:tgtEl>
                                        <p:attrNameLst>
                                          <p:attrName>style.visibility</p:attrName>
                                        </p:attrNameLst>
                                      </p:cBhvr>
                                      <p:to>
                                        <p:strVal val="visible"/>
                                      </p:to>
                                    </p:set>
                                    <p:animEffect transition="in" filter="randombar(horizontal)">
                                      <p:cBhvr>
                                        <p:cTn id="42" dur="500"/>
                                        <p:tgtEl>
                                          <p:spTgt spid="220"/>
                                        </p:tgtEl>
                                      </p:cBhvr>
                                    </p:animEffect>
                                  </p:childTnLst>
                                </p:cTn>
                              </p:par>
                            </p:childTnLst>
                          </p:cTn>
                        </p:par>
                        <p:par>
                          <p:cTn id="43" fill="hold">
                            <p:stCondLst>
                              <p:cond delay="1500"/>
                            </p:stCondLst>
                            <p:childTnLst>
                              <p:par>
                                <p:cTn id="44" presetID="10" presetClass="entr" presetSubtype="0" fill="hold" grpId="0" nodeType="afterEffect">
                                  <p:stCondLst>
                                    <p:cond delay="0"/>
                                  </p:stCondLst>
                                  <p:childTnLst>
                                    <p:set>
                                      <p:cBhvr>
                                        <p:cTn id="45" dur="1" fill="hold">
                                          <p:stCondLst>
                                            <p:cond delay="0"/>
                                          </p:stCondLst>
                                        </p:cTn>
                                        <p:tgtEl>
                                          <p:spTgt spid="224"/>
                                        </p:tgtEl>
                                        <p:attrNameLst>
                                          <p:attrName>style.visibility</p:attrName>
                                        </p:attrNameLst>
                                      </p:cBhvr>
                                      <p:to>
                                        <p:strVal val="visible"/>
                                      </p:to>
                                    </p:set>
                                    <p:animEffect transition="in" filter="fade">
                                      <p:cBhvr>
                                        <p:cTn id="46" dur="500"/>
                                        <p:tgtEl>
                                          <p:spTgt spid="224"/>
                                        </p:tgtEl>
                                      </p:cBhvr>
                                    </p:animEffect>
                                  </p:childTnLst>
                                </p:cTn>
                              </p:par>
                            </p:childTnLst>
                          </p:cTn>
                        </p:par>
                        <p:par>
                          <p:cTn id="47" fill="hold">
                            <p:stCondLst>
                              <p:cond delay="2000"/>
                            </p:stCondLst>
                            <p:childTnLst>
                              <p:par>
                                <p:cTn id="48" presetID="21" presetClass="entr" presetSubtype="1" fill="hold" grpId="0" nodeType="afterEffect">
                                  <p:stCondLst>
                                    <p:cond delay="0"/>
                                  </p:stCondLst>
                                  <p:childTnLst>
                                    <p:set>
                                      <p:cBhvr>
                                        <p:cTn id="49" dur="1" fill="hold">
                                          <p:stCondLst>
                                            <p:cond delay="0"/>
                                          </p:stCondLst>
                                        </p:cTn>
                                        <p:tgtEl>
                                          <p:spTgt spid="211"/>
                                        </p:tgtEl>
                                        <p:attrNameLst>
                                          <p:attrName>style.visibility</p:attrName>
                                        </p:attrNameLst>
                                      </p:cBhvr>
                                      <p:to>
                                        <p:strVal val="visible"/>
                                      </p:to>
                                    </p:set>
                                    <p:animEffect transition="in" filter="wheel(1)">
                                      <p:cBhvr>
                                        <p:cTn id="50" dur="500"/>
                                        <p:tgtEl>
                                          <p:spTgt spid="211"/>
                                        </p:tgtEl>
                                      </p:cBhvr>
                                    </p:animEffect>
                                  </p:childTnLst>
                                </p:cTn>
                              </p:par>
                              <p:par>
                                <p:cTn id="51" presetID="21" presetClass="entr" presetSubtype="1" fill="hold" grpId="0" nodeType="withEffect">
                                  <p:stCondLst>
                                    <p:cond delay="0"/>
                                  </p:stCondLst>
                                  <p:childTnLst>
                                    <p:set>
                                      <p:cBhvr>
                                        <p:cTn id="52" dur="1" fill="hold">
                                          <p:stCondLst>
                                            <p:cond delay="0"/>
                                          </p:stCondLst>
                                        </p:cTn>
                                        <p:tgtEl>
                                          <p:spTgt spid="212"/>
                                        </p:tgtEl>
                                        <p:attrNameLst>
                                          <p:attrName>style.visibility</p:attrName>
                                        </p:attrNameLst>
                                      </p:cBhvr>
                                      <p:to>
                                        <p:strVal val="visible"/>
                                      </p:to>
                                    </p:set>
                                    <p:animEffect transition="in" filter="wheel(1)">
                                      <p:cBhvr>
                                        <p:cTn id="53" dur="500"/>
                                        <p:tgtEl>
                                          <p:spTgt spid="212"/>
                                        </p:tgtEl>
                                      </p:cBhvr>
                                    </p:animEffect>
                                  </p:childTnLst>
                                </p:cTn>
                              </p:par>
                              <p:par>
                                <p:cTn id="54" presetID="21" presetClass="entr" presetSubtype="1" fill="hold" grpId="0" nodeType="withEffect">
                                  <p:stCondLst>
                                    <p:cond delay="0"/>
                                  </p:stCondLst>
                                  <p:childTnLst>
                                    <p:set>
                                      <p:cBhvr>
                                        <p:cTn id="55" dur="1" fill="hold">
                                          <p:stCondLst>
                                            <p:cond delay="0"/>
                                          </p:stCondLst>
                                        </p:cTn>
                                        <p:tgtEl>
                                          <p:spTgt spid="213"/>
                                        </p:tgtEl>
                                        <p:attrNameLst>
                                          <p:attrName>style.visibility</p:attrName>
                                        </p:attrNameLst>
                                      </p:cBhvr>
                                      <p:to>
                                        <p:strVal val="visible"/>
                                      </p:to>
                                    </p:set>
                                    <p:animEffect transition="in" filter="wheel(1)">
                                      <p:cBhvr>
                                        <p:cTn id="56" dur="500"/>
                                        <p:tgtEl>
                                          <p:spTgt spid="213"/>
                                        </p:tgtEl>
                                      </p:cBhvr>
                                    </p:animEffect>
                                  </p:childTnLst>
                                </p:cTn>
                              </p:par>
                              <p:par>
                                <p:cTn id="57" presetID="21" presetClass="entr" presetSubtype="1" fill="hold" grpId="0" nodeType="withEffect">
                                  <p:stCondLst>
                                    <p:cond delay="0"/>
                                  </p:stCondLst>
                                  <p:childTnLst>
                                    <p:set>
                                      <p:cBhvr>
                                        <p:cTn id="58" dur="1" fill="hold">
                                          <p:stCondLst>
                                            <p:cond delay="0"/>
                                          </p:stCondLst>
                                        </p:cTn>
                                        <p:tgtEl>
                                          <p:spTgt spid="214"/>
                                        </p:tgtEl>
                                        <p:attrNameLst>
                                          <p:attrName>style.visibility</p:attrName>
                                        </p:attrNameLst>
                                      </p:cBhvr>
                                      <p:to>
                                        <p:strVal val="visible"/>
                                      </p:to>
                                    </p:set>
                                    <p:animEffect transition="in" filter="wheel(1)">
                                      <p:cBhvr>
                                        <p:cTn id="59" dur="500"/>
                                        <p:tgtEl>
                                          <p:spTgt spid="214"/>
                                        </p:tgtEl>
                                      </p:cBhvr>
                                    </p:animEffect>
                                  </p:childTnLst>
                                </p:cTn>
                              </p:par>
                              <p:par>
                                <p:cTn id="60" presetID="21" presetClass="entr" presetSubtype="1" fill="hold" grpId="0" nodeType="withEffect">
                                  <p:stCondLst>
                                    <p:cond delay="0"/>
                                  </p:stCondLst>
                                  <p:childTnLst>
                                    <p:set>
                                      <p:cBhvr>
                                        <p:cTn id="61" dur="1" fill="hold">
                                          <p:stCondLst>
                                            <p:cond delay="0"/>
                                          </p:stCondLst>
                                        </p:cTn>
                                        <p:tgtEl>
                                          <p:spTgt spid="215"/>
                                        </p:tgtEl>
                                        <p:attrNameLst>
                                          <p:attrName>style.visibility</p:attrName>
                                        </p:attrNameLst>
                                      </p:cBhvr>
                                      <p:to>
                                        <p:strVal val="visible"/>
                                      </p:to>
                                    </p:set>
                                    <p:animEffect transition="in" filter="wheel(1)">
                                      <p:cBhvr>
                                        <p:cTn id="62" dur="500"/>
                                        <p:tgtEl>
                                          <p:spTgt spid="215"/>
                                        </p:tgtEl>
                                      </p:cBhvr>
                                    </p:animEffect>
                                  </p:childTnLst>
                                </p:cTn>
                              </p:par>
                              <p:par>
                                <p:cTn id="63" presetID="21" presetClass="entr" presetSubtype="1" fill="hold" grpId="0" nodeType="withEffect">
                                  <p:stCondLst>
                                    <p:cond delay="0"/>
                                  </p:stCondLst>
                                  <p:childTnLst>
                                    <p:set>
                                      <p:cBhvr>
                                        <p:cTn id="64" dur="1" fill="hold">
                                          <p:stCondLst>
                                            <p:cond delay="0"/>
                                          </p:stCondLst>
                                        </p:cTn>
                                        <p:tgtEl>
                                          <p:spTgt spid="216"/>
                                        </p:tgtEl>
                                        <p:attrNameLst>
                                          <p:attrName>style.visibility</p:attrName>
                                        </p:attrNameLst>
                                      </p:cBhvr>
                                      <p:to>
                                        <p:strVal val="visible"/>
                                      </p:to>
                                    </p:set>
                                    <p:animEffect transition="in" filter="wheel(1)">
                                      <p:cBhvr>
                                        <p:cTn id="65" dur="500"/>
                                        <p:tgtEl>
                                          <p:spTgt spid="216"/>
                                        </p:tgtEl>
                                      </p:cBhvr>
                                    </p:animEffect>
                                  </p:childTnLst>
                                </p:cTn>
                              </p:par>
                            </p:childTnLst>
                          </p:cTn>
                        </p:par>
                        <p:par>
                          <p:cTn id="66" fill="hold">
                            <p:stCondLst>
                              <p:cond delay="2500"/>
                            </p:stCondLst>
                            <p:childTnLst>
                              <p:par>
                                <p:cTn id="67" presetID="22" presetClass="entr" presetSubtype="8" fill="hold" nodeType="afterEffect">
                                  <p:stCondLst>
                                    <p:cond delay="0"/>
                                  </p:stCondLst>
                                  <p:childTnLst>
                                    <p:set>
                                      <p:cBhvr>
                                        <p:cTn id="68" dur="1" fill="hold">
                                          <p:stCondLst>
                                            <p:cond delay="0"/>
                                          </p:stCondLst>
                                        </p:cTn>
                                        <p:tgtEl>
                                          <p:spTgt spid="219"/>
                                        </p:tgtEl>
                                        <p:attrNameLst>
                                          <p:attrName>style.visibility</p:attrName>
                                        </p:attrNameLst>
                                      </p:cBhvr>
                                      <p:to>
                                        <p:strVal val="visible"/>
                                      </p:to>
                                    </p:set>
                                    <p:animEffect transition="in" filter="wipe(left)">
                                      <p:cBhvr>
                                        <p:cTn id="69" dur="500"/>
                                        <p:tgtEl>
                                          <p:spTgt spid="219"/>
                                        </p:tgtEl>
                                      </p:cBhvr>
                                    </p:animEffect>
                                  </p:childTnLst>
                                </p:cTn>
                              </p:par>
                              <p:par>
                                <p:cTn id="70" presetID="22" presetClass="entr" presetSubtype="8" fill="hold" nodeType="withEffect">
                                  <p:stCondLst>
                                    <p:cond delay="0"/>
                                  </p:stCondLst>
                                  <p:childTnLst>
                                    <p:set>
                                      <p:cBhvr>
                                        <p:cTn id="71" dur="1" fill="hold">
                                          <p:stCondLst>
                                            <p:cond delay="0"/>
                                          </p:stCondLst>
                                        </p:cTn>
                                        <p:tgtEl>
                                          <p:spTgt spid="218"/>
                                        </p:tgtEl>
                                        <p:attrNameLst>
                                          <p:attrName>style.visibility</p:attrName>
                                        </p:attrNameLst>
                                      </p:cBhvr>
                                      <p:to>
                                        <p:strVal val="visible"/>
                                      </p:to>
                                    </p:set>
                                    <p:animEffect transition="in" filter="wipe(left)">
                                      <p:cBhvr>
                                        <p:cTn id="72" dur="500"/>
                                        <p:tgtEl>
                                          <p:spTgt spid="218"/>
                                        </p:tgtEl>
                                      </p:cBhvr>
                                    </p:animEffect>
                                  </p:childTnLst>
                                </p:cTn>
                              </p:par>
                              <p:par>
                                <p:cTn id="73" presetID="22" presetClass="entr" presetSubtype="8" fill="hold" nodeType="withEffect">
                                  <p:stCondLst>
                                    <p:cond delay="0"/>
                                  </p:stCondLst>
                                  <p:childTnLst>
                                    <p:set>
                                      <p:cBhvr>
                                        <p:cTn id="74" dur="1" fill="hold">
                                          <p:stCondLst>
                                            <p:cond delay="0"/>
                                          </p:stCondLst>
                                        </p:cTn>
                                        <p:tgtEl>
                                          <p:spTgt spid="217"/>
                                        </p:tgtEl>
                                        <p:attrNameLst>
                                          <p:attrName>style.visibility</p:attrName>
                                        </p:attrNameLst>
                                      </p:cBhvr>
                                      <p:to>
                                        <p:strVal val="visible"/>
                                      </p:to>
                                    </p:set>
                                    <p:animEffect transition="in" filter="wipe(left)">
                                      <p:cBhvr>
                                        <p:cTn id="75" dur="500"/>
                                        <p:tgtEl>
                                          <p:spTgt spid="217"/>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221"/>
                                        </p:tgtEl>
                                        <p:attrNameLst>
                                          <p:attrName>style.visibility</p:attrName>
                                        </p:attrNameLst>
                                      </p:cBhvr>
                                      <p:to>
                                        <p:strVal val="visible"/>
                                      </p:to>
                                    </p:set>
                                    <p:animEffect transition="in" filter="wipe(left)">
                                      <p:cBhvr>
                                        <p:cTn id="78" dur="500"/>
                                        <p:tgtEl>
                                          <p:spTgt spid="221"/>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222"/>
                                        </p:tgtEl>
                                        <p:attrNameLst>
                                          <p:attrName>style.visibility</p:attrName>
                                        </p:attrNameLst>
                                      </p:cBhvr>
                                      <p:to>
                                        <p:strVal val="visible"/>
                                      </p:to>
                                    </p:set>
                                    <p:animEffect transition="in" filter="wipe(left)">
                                      <p:cBhvr>
                                        <p:cTn id="81" dur="500"/>
                                        <p:tgtEl>
                                          <p:spTgt spid="222"/>
                                        </p:tgtEl>
                                      </p:cBhvr>
                                    </p:animEffect>
                                  </p:childTnLst>
                                </p:cTn>
                              </p:par>
                              <p:par>
                                <p:cTn id="82" presetID="22" presetClass="entr" presetSubtype="8" fill="hold" grpId="0" nodeType="withEffect">
                                  <p:stCondLst>
                                    <p:cond delay="0"/>
                                  </p:stCondLst>
                                  <p:childTnLst>
                                    <p:set>
                                      <p:cBhvr>
                                        <p:cTn id="83" dur="1" fill="hold">
                                          <p:stCondLst>
                                            <p:cond delay="0"/>
                                          </p:stCondLst>
                                        </p:cTn>
                                        <p:tgtEl>
                                          <p:spTgt spid="223"/>
                                        </p:tgtEl>
                                        <p:attrNameLst>
                                          <p:attrName>style.visibility</p:attrName>
                                        </p:attrNameLst>
                                      </p:cBhvr>
                                      <p:to>
                                        <p:strVal val="visible"/>
                                      </p:to>
                                    </p:set>
                                    <p:animEffect transition="in" filter="wipe(left)">
                                      <p:cBhvr>
                                        <p:cTn id="84" dur="500"/>
                                        <p:tgtEl>
                                          <p:spTgt spid="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0" bldLvl="0" animBg="1"/>
      <p:bldP spid="206" grpId="0" bldLvl="0" animBg="1"/>
      <p:bldP spid="207" grpId="0" bldLvl="0" animBg="1"/>
      <p:bldP spid="208" grpId="0"/>
      <p:bldP spid="209" grpId="0"/>
      <p:bldP spid="210" grpId="0"/>
      <p:bldP spid="211" grpId="0" bldLvl="0" animBg="1"/>
      <p:bldP spid="212" grpId="0"/>
      <p:bldP spid="213" grpId="0" bldLvl="0" animBg="1"/>
      <p:bldP spid="214" grpId="0"/>
      <p:bldP spid="215" grpId="0" bldLvl="0" animBg="1"/>
      <p:bldP spid="216" grpId="0"/>
      <p:bldP spid="220" grpId="0" bldLvl="0" animBg="1"/>
      <p:bldP spid="221" grpId="0"/>
      <p:bldP spid="222" grpId="0"/>
      <p:bldP spid="223" grpId="0"/>
      <p:bldP spid="22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G:\zxl\培训课件\制作张新磊\天然气安全\新建文件夹\1390525900605967619.jpg1390525900605967619"/>
          <p:cNvPicPr>
            <a:picLocks noChangeAspect="1" noChangeArrowheads="1"/>
          </p:cNvPicPr>
          <p:nvPr/>
        </p:nvPicPr>
        <p:blipFill>
          <a:blip r:embed="rId4"/>
          <a:srcRect/>
          <a:stretch>
            <a:fillRect/>
          </a:stretch>
        </p:blipFill>
        <p:spPr bwMode="auto">
          <a:xfrm>
            <a:off x="340717" y="2228301"/>
            <a:ext cx="4532074" cy="3023870"/>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p:cNvSpPr/>
          <p:nvPr/>
        </p:nvSpPr>
        <p:spPr>
          <a:xfrm>
            <a:off x="5281052" y="1634465"/>
            <a:ext cx="2493338" cy="368300"/>
          </a:xfrm>
          <a:prstGeom prst="rect">
            <a:avLst/>
          </a:prstGeom>
          <a:solidFill>
            <a:srgbClr val="FFC001"/>
          </a:solidFill>
        </p:spPr>
        <p:txBody>
          <a:bodyPr wrap="square">
            <a:spAutoFit/>
          </a:bodyPr>
          <a:lstStyle/>
          <a:p>
            <a:pPr algn="ctr" defTabSz="228600"/>
            <a:r>
              <a:rPr lang="zh-CN" altLang="zh-CN" b="1" dirty="0">
                <a:solidFill>
                  <a:prstClr val="white"/>
                </a:solidFill>
                <a:latin typeface="微软雅黑" panose="020B0503020204020204" pitchFamily="34" charset="-122"/>
                <a:ea typeface="微软雅黑" panose="020B0503020204020204" pitchFamily="34" charset="-122"/>
              </a:rPr>
              <a:t>燃气报警装置</a:t>
            </a:r>
          </a:p>
        </p:txBody>
      </p:sp>
      <p:sp>
        <p:nvSpPr>
          <p:cNvPr id="12" name="矩形 11"/>
          <p:cNvSpPr/>
          <p:nvPr/>
        </p:nvSpPr>
        <p:spPr>
          <a:xfrm>
            <a:off x="5504815" y="2168525"/>
            <a:ext cx="6468110" cy="3415030"/>
          </a:xfrm>
          <a:prstGeom prst="rect">
            <a:avLst/>
          </a:prstGeom>
        </p:spPr>
        <p:txBody>
          <a:bodyPr wrap="square">
            <a:spAutoFit/>
          </a:bodyPr>
          <a:lstStyle/>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当检测比空气轻的燃气时，检测报警器与燃具或阀门的水平距离不得大于8m，安装高度应距顶棚</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0.3</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m以内，且不得设在燃具上方</a:t>
            </a:r>
          </a:p>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当检测比空气重的燃气时，检测报警器与燃具或阀门的水平距离不得大于4m，安装高度应距地面</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0.3</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m以内</a:t>
            </a:r>
          </a:p>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燃气浓度检测报警器的报警浓度应按国家现行标准《家用燃气泄漏报警器》CJ 3057的规定确定</a:t>
            </a:r>
          </a:p>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燃气浓度检测报警器宜与排风扇等排气设备连锁</a:t>
            </a:r>
          </a:p>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燃气浓度检测报警器宜集中管理监视</a:t>
            </a:r>
          </a:p>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报警器系统应有备用电源</a:t>
            </a:r>
          </a:p>
        </p:txBody>
      </p:sp>
      <p:sp>
        <p:nvSpPr>
          <p:cNvPr id="14" name="矩形 13"/>
          <p:cNvSpPr/>
          <p:nvPr/>
        </p:nvSpPr>
        <p:spPr>
          <a:xfrm>
            <a:off x="5253789" y="2252352"/>
            <a:ext cx="79464" cy="1260009"/>
          </a:xfrm>
          <a:prstGeom prst="rect">
            <a:avLst/>
          </a:prstGeom>
          <a:solidFill>
            <a:sysClr val="window" lastClr="FFFFFF">
              <a:lumMod val="75000"/>
            </a:sysClr>
          </a:solidFill>
          <a:ln>
            <a:noFill/>
          </a:ln>
        </p:spPr>
        <p:style>
          <a:lnRef idx="2">
            <a:srgbClr val="2980B9">
              <a:shade val="50000"/>
            </a:srgbClr>
          </a:lnRef>
          <a:fillRef idx="1">
            <a:srgbClr val="2980B9"/>
          </a:fillRef>
          <a:effectRef idx="0">
            <a:srgbClr val="2980B9"/>
          </a:effectRef>
          <a:fontRef idx="minor">
            <a:sysClr val="window" lastClr="FFFFFF"/>
          </a:fontRef>
        </p:style>
        <p:txBody>
          <a:bodyPr rtlCol="0" anchor="ctr"/>
          <a:lstStyle/>
          <a:p>
            <a:pPr algn="ctr" defTabSz="228600"/>
            <a:endParaRPr lang="zh-CN" altLang="en-US" sz="895">
              <a:solidFill>
                <a:prstClr val="white"/>
              </a:solidFill>
              <a:latin typeface="微软雅黑" panose="020B0503020204020204" pitchFamily="34" charset="-122"/>
              <a:ea typeface="微软雅黑" panose="020B0503020204020204" pitchFamily="34" charset="-122"/>
            </a:endParaRPr>
          </a:p>
        </p:txBody>
      </p:sp>
      <p:sp>
        <p:nvSpPr>
          <p:cNvPr id="20" name="矩形 19"/>
          <p:cNvSpPr/>
          <p:nvPr/>
        </p:nvSpPr>
        <p:spPr>
          <a:xfrm>
            <a:off x="5253789" y="3849049"/>
            <a:ext cx="79464" cy="972007"/>
          </a:xfrm>
          <a:prstGeom prst="rect">
            <a:avLst/>
          </a:prstGeom>
          <a:solidFill>
            <a:sysClr val="window" lastClr="FFFFFF">
              <a:lumMod val="75000"/>
            </a:sysClr>
          </a:solidFill>
          <a:ln>
            <a:noFill/>
          </a:ln>
        </p:spPr>
        <p:style>
          <a:lnRef idx="2">
            <a:srgbClr val="2980B9">
              <a:shade val="50000"/>
            </a:srgbClr>
          </a:lnRef>
          <a:fillRef idx="1">
            <a:srgbClr val="2980B9"/>
          </a:fillRef>
          <a:effectRef idx="0">
            <a:srgbClr val="2980B9"/>
          </a:effectRef>
          <a:fontRef idx="minor">
            <a:sysClr val="window" lastClr="FFFFFF"/>
          </a:fontRef>
        </p:style>
        <p:txBody>
          <a:bodyPr rtlCol="0" anchor="ctr"/>
          <a:lstStyle/>
          <a:p>
            <a:pPr algn="ctr" defTabSz="228600"/>
            <a:endParaRPr lang="zh-CN" altLang="en-US" sz="895">
              <a:solidFill>
                <a:prstClr val="white"/>
              </a:solidFill>
              <a:latin typeface="微软雅黑" panose="020B0503020204020204" pitchFamily="34" charset="-122"/>
              <a:ea typeface="微软雅黑" panose="020B0503020204020204" pitchFamily="34" charset="-122"/>
            </a:endParaRPr>
          </a:p>
        </p:txBody>
      </p:sp>
      <p:sp>
        <p:nvSpPr>
          <p:cNvPr id="21" name="矩形 20"/>
          <p:cNvSpPr/>
          <p:nvPr/>
        </p:nvSpPr>
        <p:spPr>
          <a:xfrm>
            <a:off x="5253789" y="5101529"/>
            <a:ext cx="79464" cy="864006"/>
          </a:xfrm>
          <a:prstGeom prst="rect">
            <a:avLst/>
          </a:prstGeom>
          <a:solidFill>
            <a:sysClr val="window" lastClr="FFFFFF">
              <a:lumMod val="75000"/>
            </a:sysClr>
          </a:solidFill>
          <a:ln>
            <a:noFill/>
          </a:ln>
        </p:spPr>
        <p:style>
          <a:lnRef idx="2">
            <a:srgbClr val="2980B9">
              <a:shade val="50000"/>
            </a:srgbClr>
          </a:lnRef>
          <a:fillRef idx="1">
            <a:srgbClr val="2980B9"/>
          </a:fillRef>
          <a:effectRef idx="0">
            <a:srgbClr val="2980B9"/>
          </a:effectRef>
          <a:fontRef idx="minor">
            <a:sysClr val="window" lastClr="FFFFFF"/>
          </a:fontRef>
        </p:style>
        <p:txBody>
          <a:bodyPr rtlCol="0" anchor="ctr"/>
          <a:lstStyle/>
          <a:p>
            <a:pPr algn="ctr" defTabSz="228600"/>
            <a:endParaRPr lang="zh-CN" altLang="en-US" sz="895">
              <a:solidFill>
                <a:prstClr val="white"/>
              </a:solidFill>
              <a:latin typeface="微软雅黑" panose="020B0503020204020204" pitchFamily="34" charset="-122"/>
              <a:ea typeface="微软雅黑" panose="020B0503020204020204" pitchFamily="34" charset="-122"/>
            </a:endParaRP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randombar(horizontal)">
                                      <p:cBhvr>
                                        <p:cTn id="7" dur="500"/>
                                        <p:tgtEl>
                                          <p:spTgt spid="205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p:tgtEl>
                                          <p:spTgt spid="8"/>
                                        </p:tgtEl>
                                        <p:attrNameLst>
                                          <p:attrName>ppt_x</p:attrName>
                                        </p:attrNameLst>
                                      </p:cBhvr>
                                      <p:tavLst>
                                        <p:tav tm="0">
                                          <p:val>
                                            <p:strVal val="#ppt_x-#ppt_w*1.125000"/>
                                          </p:val>
                                        </p:tav>
                                        <p:tav tm="100000">
                                          <p:val>
                                            <p:strVal val="#ppt_x"/>
                                          </p:val>
                                        </p:tav>
                                      </p:tavLst>
                                    </p:anim>
                                    <p:animEffect transition="in" filter="wipe(right)">
                                      <p:cBhvr>
                                        <p:cTn id="12" dur="500"/>
                                        <p:tgtEl>
                                          <p:spTgt spid="8"/>
                                        </p:tgtEl>
                                      </p:cBhvr>
                                    </p:animEffect>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500" fill="hold"/>
                                        <p:tgtEl>
                                          <p:spTgt spid="21"/>
                                        </p:tgtEl>
                                        <p:attrNameLst>
                                          <p:attrName>ppt_x</p:attrName>
                                        </p:attrNameLst>
                                      </p:cBhvr>
                                      <p:tavLst>
                                        <p:tav tm="0">
                                          <p:val>
                                            <p:strVal val="#ppt_x"/>
                                          </p:val>
                                        </p:tav>
                                        <p:tav tm="100000">
                                          <p:val>
                                            <p:strVal val="#ppt_x"/>
                                          </p:val>
                                        </p:tav>
                                      </p:tavLst>
                                    </p:anim>
                                    <p:anim calcmode="lin" valueType="num">
                                      <p:cBhvr additive="base">
                                        <p:cTn id="2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12" grpId="0"/>
      <p:bldP spid="14" grpId="0" bldLvl="0" animBg="1"/>
      <p:bldP spid="20" grpId="0" bldLvl="0" animBg="1"/>
      <p:bldP spid="21"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 Placeholder 8"/>
          <p:cNvSpPr txBox="1"/>
          <p:nvPr/>
        </p:nvSpPr>
        <p:spPr>
          <a:xfrm>
            <a:off x="396875" y="2497455"/>
            <a:ext cx="2988310" cy="2352040"/>
          </a:xfrm>
          <a:prstGeom prst="rect">
            <a:avLst/>
          </a:prstGeom>
        </p:spPr>
        <p:txBody>
          <a:bodyPr vert="horz" anchor="ctr" anchorCtr="0"/>
          <a:lstStyle>
            <a:lvl1pPr marL="0" indent="0" algn="l" defTabSz="457200" rtl="0" eaLnBrk="1" latinLnBrk="0" hangingPunct="1">
              <a:lnSpc>
                <a:spcPct val="120000"/>
              </a:lnSpc>
              <a:spcBef>
                <a:spcPct val="20000"/>
              </a:spcBef>
              <a:buFont typeface="Arial" panose="020B0604020202020204"/>
              <a:buNone/>
              <a:defRPr sz="800" kern="1200" baseline="0">
                <a:solidFill>
                  <a:schemeClr val="bg1">
                    <a:lumMod val="50000"/>
                  </a:schemeClr>
                </a:solidFill>
                <a:latin typeface="Roboto condensed"/>
                <a:ea typeface="+mn-ea"/>
                <a:cs typeface="Roboto condensed"/>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indent="0" fontAlgn="auto">
              <a:lnSpc>
                <a:spcPct val="150000"/>
              </a:lnSpc>
              <a:spcBef>
                <a:spcPts val="0"/>
              </a:spcBef>
            </a:pPr>
            <a:r>
              <a:rPr lang="zh-CN" altLang="en-US" sz="2000" b="1">
                <a:solidFill>
                  <a:schemeClr val="tx1">
                    <a:lumMod val="75000"/>
                    <a:lumOff val="25000"/>
                  </a:schemeClr>
                </a:solidFill>
                <a:latin typeface="微软雅黑" panose="020B0503020204020204" pitchFamily="34" charset="-122"/>
                <a:ea typeface="微软雅黑" panose="020B0503020204020204" pitchFamily="34" charset="-122"/>
                <a:cs typeface="宋体" panose="02010600030101010101" pitchFamily="2" charset="-122"/>
                <a:sym typeface="+mn-ea"/>
              </a:rPr>
              <a:t>天然气改制炉宜采取防爆装置，具有爆炸危险的建、构筑物的防火、防爆设计应符合下列要求</a:t>
            </a:r>
          </a:p>
        </p:txBody>
      </p:sp>
      <p:cxnSp>
        <p:nvCxnSpPr>
          <p:cNvPr id="50" name="Straight Connector 59"/>
          <p:cNvCxnSpPr/>
          <p:nvPr/>
        </p:nvCxnSpPr>
        <p:spPr>
          <a:xfrm flipV="1">
            <a:off x="3692924" y="1472998"/>
            <a:ext cx="0" cy="4480383"/>
          </a:xfrm>
          <a:prstGeom prst="line">
            <a:avLst/>
          </a:prstGeom>
          <a:noFill/>
          <a:ln w="3175" cap="flat" cmpd="sng" algn="ctr">
            <a:solidFill>
              <a:srgbClr val="414455"/>
            </a:solidFill>
            <a:prstDash val="solid"/>
          </a:ln>
          <a:effectLst/>
        </p:spPr>
        <p:style>
          <a:lnRef idx="1">
            <a:schemeClr val="dk1"/>
          </a:lnRef>
          <a:fillRef idx="0">
            <a:schemeClr val="dk1"/>
          </a:fillRef>
          <a:effectRef idx="0">
            <a:schemeClr val="dk1"/>
          </a:effectRef>
          <a:fontRef idx="minor">
            <a:schemeClr val="tx1"/>
          </a:fontRef>
        </p:style>
      </p:cxnSp>
      <p:sp>
        <p:nvSpPr>
          <p:cNvPr id="52" name="矩形 10"/>
          <p:cNvSpPr>
            <a:spLocks noChangeArrowheads="1"/>
          </p:cNvSpPr>
          <p:nvPr/>
        </p:nvSpPr>
        <p:spPr bwMode="auto">
          <a:xfrm>
            <a:off x="3999230" y="1473200"/>
            <a:ext cx="7893685" cy="4523105"/>
          </a:xfrm>
          <a:prstGeom prst="rect">
            <a:avLst/>
          </a:prstGeom>
          <a:noFill/>
          <a:ln w="9525">
            <a:noFill/>
            <a:miter lim="800000"/>
          </a:ln>
        </p:spPr>
        <p:txBody>
          <a:bodyPr wrap="square">
            <a:spAutoFit/>
          </a:bodyPr>
          <a:lstStyle/>
          <a:p>
            <a:pPr marL="285750" indent="-285750" algn="l" fontAlgn="auto">
              <a:lnSpc>
                <a:spcPct val="200000"/>
              </a:lnSpc>
              <a:buFont typeface="Wingdings" panose="05000000000000000000" charset="0"/>
              <a:buChar char=""/>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建筑物耐火等级不应低于二级，门、窗应向外开；</a:t>
            </a:r>
          </a:p>
          <a:p>
            <a:pPr marL="285750" indent="-285750" algn="l" fontAlgn="auto">
              <a:lnSpc>
                <a:spcPct val="200000"/>
              </a:lnSpc>
              <a:buFont typeface="Wingdings" panose="05000000000000000000" charset="0"/>
              <a:buChar char=""/>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封闭式建筑应采取泄压措施，其设计应符合现行国家标准《建筑设计防火规范》GB 50016的有关规定；</a:t>
            </a:r>
          </a:p>
          <a:p>
            <a:pPr marL="285750" indent="-285750" algn="l" fontAlgn="auto">
              <a:lnSpc>
                <a:spcPct val="200000"/>
              </a:lnSpc>
              <a:buFont typeface="Wingdings" panose="05000000000000000000" charset="0"/>
              <a:buChar char=""/>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地面面层应采用撞击时不产生火花的材料；</a:t>
            </a:r>
          </a:p>
          <a:p>
            <a:pPr marL="285750" indent="-285750" algn="l" fontAlgn="auto">
              <a:lnSpc>
                <a:spcPct val="200000"/>
              </a:lnSpc>
              <a:buFont typeface="Wingdings" panose="05000000000000000000" charset="0"/>
              <a:buChar char=""/>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具有爆炸危险的封闭式建筑应采取良好的通风措施。事故通风量每小时换气不应少于12次；</a:t>
            </a:r>
          </a:p>
          <a:p>
            <a:pPr marL="285750" indent="-285750" algn="l" fontAlgn="auto">
              <a:lnSpc>
                <a:spcPct val="200000"/>
              </a:lnSpc>
              <a:buFont typeface="Wingdings" panose="05000000000000000000" charset="0"/>
              <a:buChar char=""/>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当采用自然通风时，其通风口总面积按每平方米房屋地面面积不应少于300cm2计算确定。通风口不应少于2个，并应靠近地面设置</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up)">
                                      <p:cBhvr>
                                        <p:cTn id="7" dur="500"/>
                                        <p:tgtEl>
                                          <p:spTgt spid="4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wipe(up)">
                                      <p:cBhvr>
                                        <p:cTn id="11" dur="500"/>
                                        <p:tgtEl>
                                          <p:spTgt spid="50"/>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down)">
                                      <p:cBhvr>
                                        <p:cTn id="1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7"/>
          <p:cNvGrpSpPr/>
          <p:nvPr/>
        </p:nvGrpSpPr>
        <p:grpSpPr bwMode="auto">
          <a:xfrm>
            <a:off x="257175" y="1156335"/>
            <a:ext cx="5410200" cy="1758950"/>
            <a:chOff x="2260903" y="713404"/>
            <a:chExt cx="3760174" cy="1626784"/>
          </a:xfrm>
        </p:grpSpPr>
        <p:sp>
          <p:nvSpPr>
            <p:cNvPr id="23" name="文本框 66"/>
            <p:cNvSpPr txBox="1">
              <a:spLocks noChangeArrowheads="1"/>
            </p:cNvSpPr>
            <p:nvPr/>
          </p:nvSpPr>
          <p:spPr bwMode="auto">
            <a:xfrm>
              <a:off x="2260903" y="713404"/>
              <a:ext cx="3760174" cy="1493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eaLnBrk="1" hangingPunct="1">
                <a:defRPr sz="4400">
                  <a:latin typeface="Simply City Light" panose="020B0303020202080204" pitchFamily="34" charset="0"/>
                  <a:ea typeface="SimSun-ExtB" panose="02010609060101010101" pitchFamily="49" charset="-122"/>
                  <a:cs typeface="Arial" panose="020B0604020202020204" pitchFamily="34" charset="0"/>
                </a:defRPr>
              </a:lvl1pPr>
              <a:lvl2pPr marL="742950" indent="-285750"/>
              <a:lvl3pPr marL="1143000" indent="-228600"/>
              <a:lvl4pPr marL="1600200" indent="-228600"/>
              <a:lvl5pPr marL="2057400" indent="-228600"/>
              <a:lvl6pPr marL="2514600" indent="-228600" defTabSz="685800" fontAlgn="base">
                <a:spcBef>
                  <a:spcPct val="0"/>
                </a:spcBef>
                <a:spcAft>
                  <a:spcPct val="0"/>
                </a:spcAft>
              </a:lvl6pPr>
              <a:lvl7pPr marL="2971800" indent="-228600" defTabSz="685800" fontAlgn="base">
                <a:spcBef>
                  <a:spcPct val="0"/>
                </a:spcBef>
                <a:spcAft>
                  <a:spcPct val="0"/>
                </a:spcAft>
              </a:lvl7pPr>
              <a:lvl8pPr marL="3429000" indent="-228600" defTabSz="685800" fontAlgn="base">
                <a:spcBef>
                  <a:spcPct val="0"/>
                </a:spcBef>
                <a:spcAft>
                  <a:spcPct val="0"/>
                </a:spcAft>
              </a:lvl8pPr>
              <a:lvl9pPr marL="3886200" indent="-228600" defTabSz="685800" fontAlgn="base">
                <a:spcBef>
                  <a:spcPct val="0"/>
                </a:spcBef>
                <a:spcAft>
                  <a:spcPct val="0"/>
                </a:spcAft>
              </a:lvl9pPr>
            </a:lstStyle>
            <a:p>
              <a:pPr algn="l" fontAlgn="auto">
                <a:lnSpc>
                  <a:spcPct val="150000"/>
                </a:lnSpc>
                <a:defRPr/>
              </a:pPr>
              <a:r>
                <a:rPr lang="en-US" altLang="zh-CN" sz="1800" b="1" dirty="0">
                  <a:solidFill>
                    <a:srgbClr val="FFC001"/>
                  </a:solidFill>
                  <a:latin typeface="微软雅黑" panose="020B0503020204020204" pitchFamily="34" charset="-122"/>
                  <a:ea typeface="微软雅黑" panose="020B0503020204020204" pitchFamily="34" charset="-122"/>
                </a:rPr>
                <a:t>经初步分析，事故直接原因是：</a:t>
              </a:r>
            </a:p>
            <a:p>
              <a:pPr algn="l" fontAlgn="auto">
                <a:lnSpc>
                  <a:spcPct val="150000"/>
                </a:lnSpc>
                <a:defRPr/>
              </a:pP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rPr>
                <a:t>天然气通过新增设的直接燃烧加热系统串入了干燥系统，并与干燥系统内空气形成爆炸性混合气体，在启动不具备启用条件的天然气加热系统的过程中遇点火源引发爆燃</a:t>
              </a:r>
            </a:p>
          </p:txBody>
        </p:sp>
        <p:sp>
          <p:nvSpPr>
            <p:cNvPr id="24" name="任意多边形 23"/>
            <p:cNvSpPr/>
            <p:nvPr/>
          </p:nvSpPr>
          <p:spPr>
            <a:xfrm>
              <a:off x="5733547" y="2340188"/>
              <a:ext cx="287279" cy="0"/>
            </a:xfrm>
            <a:custGeom>
              <a:avLst/>
              <a:gdLst>
                <a:gd name="connsiteX0" fmla="*/ 0 w 504825"/>
                <a:gd name="connsiteY0" fmla="*/ 0 h 0"/>
                <a:gd name="connsiteX1" fmla="*/ 504825 w 504825"/>
                <a:gd name="connsiteY1" fmla="*/ 0 h 0"/>
              </a:gdLst>
              <a:ahLst/>
              <a:cxnLst>
                <a:cxn ang="0">
                  <a:pos x="connsiteX0" y="connsiteY0"/>
                </a:cxn>
                <a:cxn ang="0">
                  <a:pos x="connsiteX1" y="connsiteY1"/>
                </a:cxn>
              </a:cxnLst>
              <a:rect l="l" t="t" r="r" b="b"/>
              <a:pathLst>
                <a:path w="504825">
                  <a:moveTo>
                    <a:pt x="0" y="0"/>
                  </a:moveTo>
                  <a:lnTo>
                    <a:pt x="504825" y="0"/>
                  </a:lnTo>
                </a:path>
              </a:pathLst>
            </a:custGeom>
            <a:noFill/>
            <a:ln w="12700">
              <a:solidFill>
                <a:sysClr val="windowText" lastClr="000000">
                  <a:lumMod val="75000"/>
                  <a:lumOff val="25000"/>
                </a:sysClr>
              </a:solidFill>
            </a:ln>
          </p:spPr>
          <p:style>
            <a:lnRef idx="2">
              <a:srgbClr val="4C86D4">
                <a:shade val="50000"/>
              </a:srgbClr>
            </a:lnRef>
            <a:fillRef idx="1">
              <a:srgbClr val="4C86D4"/>
            </a:fillRef>
            <a:effectRef idx="0">
              <a:srgbClr val="4C86D4"/>
            </a:effectRef>
            <a:fontRef idx="minor">
              <a:sysClr val="window" lastClr="FFFFFF"/>
            </a:fontRef>
          </p:style>
          <p:txBody>
            <a:bodyPr anchor="ctr"/>
            <a:lstStyle/>
            <a:p>
              <a:pPr algn="ctr">
                <a:defRPr/>
              </a:pPr>
              <a:endParaRPr lang="zh-CN" altLang="en-US" sz="1735"/>
            </a:p>
          </p:txBody>
        </p:sp>
      </p:grpSp>
      <p:sp>
        <p:nvSpPr>
          <p:cNvPr id="41" name="任意多边形 40"/>
          <p:cNvSpPr/>
          <p:nvPr/>
        </p:nvSpPr>
        <p:spPr>
          <a:xfrm>
            <a:off x="5941060" y="0"/>
            <a:ext cx="6250940" cy="3450590"/>
          </a:xfrm>
          <a:custGeom>
            <a:avLst/>
            <a:gdLst>
              <a:gd name="connsiteX0" fmla="*/ 0 w 4467225"/>
              <a:gd name="connsiteY0" fmla="*/ 0 h 2543175"/>
              <a:gd name="connsiteX1" fmla="*/ 4467225 w 4467225"/>
              <a:gd name="connsiteY1" fmla="*/ 0 h 2543175"/>
              <a:gd name="connsiteX2" fmla="*/ 4467225 w 4467225"/>
              <a:gd name="connsiteY2" fmla="*/ 2543175 h 2543175"/>
              <a:gd name="connsiteX3" fmla="*/ 0 w 4467225"/>
              <a:gd name="connsiteY3" fmla="*/ 2543175 h 2543175"/>
              <a:gd name="connsiteX4" fmla="*/ 0 w 4467225"/>
              <a:gd name="connsiteY4" fmla="*/ 1386931 h 2543175"/>
              <a:gd name="connsiteX5" fmla="*/ 198867 w 4467225"/>
              <a:gd name="connsiteY5" fmla="*/ 1271588 h 2543175"/>
              <a:gd name="connsiteX6" fmla="*/ 0 w 4467225"/>
              <a:gd name="connsiteY6" fmla="*/ 1156245 h 2543175"/>
              <a:gd name="connsiteX7" fmla="*/ 0 w 4467225"/>
              <a:gd name="connsiteY7" fmla="*/ 0 h 2543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7225" h="2543175">
                <a:moveTo>
                  <a:pt x="0" y="0"/>
                </a:moveTo>
                <a:lnTo>
                  <a:pt x="4467225" y="0"/>
                </a:lnTo>
                <a:lnTo>
                  <a:pt x="4467225" y="2543175"/>
                </a:lnTo>
                <a:lnTo>
                  <a:pt x="0" y="2543175"/>
                </a:lnTo>
                <a:lnTo>
                  <a:pt x="0" y="1386931"/>
                </a:lnTo>
                <a:lnTo>
                  <a:pt x="198867" y="1271588"/>
                </a:lnTo>
                <a:lnTo>
                  <a:pt x="0" y="1156245"/>
                </a:lnTo>
                <a:lnTo>
                  <a:pt x="0" y="0"/>
                </a:lnTo>
                <a:close/>
              </a:path>
            </a:pathLst>
          </a:custGeom>
          <a:blipFill dpi="0" rotWithShape="1">
            <a:blip r:embed="rId3" cstate="email"/>
            <a:srcRect/>
            <a:stretch>
              <a:fillRect/>
            </a:stretch>
          </a:blipFill>
          <a:ln>
            <a:noFill/>
          </a:ln>
        </p:spPr>
        <p:style>
          <a:lnRef idx="2">
            <a:srgbClr val="4C86D4">
              <a:shade val="50000"/>
            </a:srgbClr>
          </a:lnRef>
          <a:fillRef idx="1">
            <a:srgbClr val="4C86D4"/>
          </a:fillRef>
          <a:effectRef idx="0">
            <a:srgbClr val="4C86D4"/>
          </a:effectRef>
          <a:fontRef idx="minor">
            <a:sysClr val="window" lastClr="FFFFFF"/>
          </a:fontRef>
        </p:style>
        <p:txBody>
          <a:bodyPr anchor="ctr"/>
          <a:lstStyle/>
          <a:p>
            <a:pPr algn="ctr">
              <a:defRPr/>
            </a:pPr>
            <a:endParaRPr lang="zh-CN" altLang="en-US" sz="1735"/>
          </a:p>
        </p:txBody>
      </p:sp>
      <p:grpSp>
        <p:nvGrpSpPr>
          <p:cNvPr id="3" name="组合 2"/>
          <p:cNvGrpSpPr/>
          <p:nvPr/>
        </p:nvGrpSpPr>
        <p:grpSpPr bwMode="auto">
          <a:xfrm>
            <a:off x="5395384" y="3810000"/>
            <a:ext cx="6638290" cy="2616200"/>
            <a:chOff x="4046335" y="2857499"/>
            <a:chExt cx="4978927" cy="1962150"/>
          </a:xfrm>
        </p:grpSpPr>
        <p:sp>
          <p:nvSpPr>
            <p:cNvPr id="46" name="文本框 66"/>
            <p:cNvSpPr txBox="1">
              <a:spLocks noChangeArrowheads="1"/>
            </p:cNvSpPr>
            <p:nvPr/>
          </p:nvSpPr>
          <p:spPr bwMode="auto">
            <a:xfrm>
              <a:off x="4454975" y="3088961"/>
              <a:ext cx="4418833" cy="1487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ysClr val="windowText" lastClr="000000"/>
                  </a:solidFill>
                  <a:latin typeface="Calibri" panose="020F0502020204030204" pitchFamily="34" charset="0"/>
                  <a:ea typeface="宋体" panose="02010600030101010101" pitchFamily="2" charset="-122"/>
                </a:defRPr>
              </a:lvl1pPr>
              <a:lvl2pPr marL="742950" indent="-285750">
                <a:defRPr sz="1300">
                  <a:solidFill>
                    <a:sysClr val="windowText" lastClr="000000"/>
                  </a:solidFill>
                  <a:latin typeface="Calibri" panose="020F0502020204030204" pitchFamily="34" charset="0"/>
                  <a:ea typeface="宋体" panose="02010600030101010101" pitchFamily="2" charset="-122"/>
                </a:defRPr>
              </a:lvl2pPr>
              <a:lvl3pPr marL="1143000" indent="-228600">
                <a:defRPr sz="1300">
                  <a:solidFill>
                    <a:sysClr val="windowText" lastClr="000000"/>
                  </a:solidFill>
                  <a:latin typeface="Calibri" panose="020F0502020204030204" pitchFamily="34" charset="0"/>
                  <a:ea typeface="宋体" panose="02010600030101010101" pitchFamily="2" charset="-122"/>
                </a:defRPr>
              </a:lvl3pPr>
              <a:lvl4pPr marL="1600200" indent="-228600">
                <a:defRPr sz="1300">
                  <a:solidFill>
                    <a:sysClr val="windowText" lastClr="000000"/>
                  </a:solidFill>
                  <a:latin typeface="Calibri" panose="020F0502020204030204" pitchFamily="34" charset="0"/>
                  <a:ea typeface="宋体" panose="02010600030101010101" pitchFamily="2" charset="-122"/>
                </a:defRPr>
              </a:lvl4pPr>
              <a:lvl5pPr marL="2057400" indent="-228600">
                <a:defRPr sz="1300">
                  <a:solidFill>
                    <a:sysClr val="windowText" lastClr="000000"/>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ysClr val="windowText" lastClr="000000"/>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ysClr val="windowText" lastClr="000000"/>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ysClr val="windowText" lastClr="000000"/>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ysClr val="windowText" lastClr="000000"/>
                  </a:solidFill>
                  <a:latin typeface="Calibri" panose="020F0502020204030204" pitchFamily="34" charset="0"/>
                  <a:ea typeface="宋体" panose="02010600030101010101" pitchFamily="2" charset="-122"/>
                </a:defRPr>
              </a:lvl9pPr>
            </a:lstStyle>
            <a:p>
              <a:pPr fontAlgn="auto">
                <a:lnSpc>
                  <a:spcPct val="150000"/>
                </a:lnSpc>
                <a:defRPr/>
              </a:pPr>
              <a:r>
                <a:rPr lang="en-US" altLang="zh-CN" sz="1800" b="1" dirty="0">
                  <a:solidFill>
                    <a:srgbClr val="FFC001"/>
                  </a:solidFill>
                  <a:latin typeface="微软雅黑" panose="020B0503020204020204" pitchFamily="34" charset="-122"/>
                  <a:ea typeface="微软雅黑" panose="020B0503020204020204" pitchFamily="34" charset="-122"/>
                  <a:cs typeface="Arial" panose="020B0604020202020204" pitchFamily="34" charset="0"/>
                </a:rPr>
                <a:t>该起事故暴露出</a:t>
              </a:r>
              <a:r>
                <a:rPr lang="zh-CN" altLang="en-US" sz="1800" b="1" dirty="0">
                  <a:solidFill>
                    <a:srgbClr val="FFC001"/>
                  </a:solidFill>
                  <a:latin typeface="微软雅黑" panose="020B0503020204020204" pitchFamily="34" charset="-122"/>
                  <a:ea typeface="微软雅黑" panose="020B0503020204020204" pitchFamily="34" charset="-122"/>
                  <a:cs typeface="Arial" panose="020B0604020202020204" pitchFamily="34" charset="0"/>
                </a:rPr>
                <a:t>：</a:t>
              </a:r>
            </a:p>
            <a:p>
              <a:pPr fontAlgn="auto">
                <a:lnSpc>
                  <a:spcPct val="150000"/>
                </a:lnSpc>
                <a:defRPr/>
              </a:pP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企业安全风险意识差，对“煤改气”产生的安全风险辨识不足，变更管理缺失，新增的天然气加热系统未经正规设计，没有操作规程，有关管理及操作人员专业素质不满足安全生产要求，地方政府和有关部门对“煤改气”过程安全重视不够、监管不到位等</a:t>
              </a:r>
            </a:p>
          </p:txBody>
        </p:sp>
        <p:sp>
          <p:nvSpPr>
            <p:cNvPr id="54" name="任意多边形 53"/>
            <p:cNvSpPr/>
            <p:nvPr/>
          </p:nvSpPr>
          <p:spPr>
            <a:xfrm>
              <a:off x="4046335" y="2857499"/>
              <a:ext cx="4978927" cy="1962150"/>
            </a:xfrm>
            <a:custGeom>
              <a:avLst/>
              <a:gdLst>
                <a:gd name="connsiteX0" fmla="*/ 0 w 4830965"/>
                <a:gd name="connsiteY0" fmla="*/ 0 h 1962150"/>
                <a:gd name="connsiteX1" fmla="*/ 4830965 w 4830965"/>
                <a:gd name="connsiteY1" fmla="*/ 0 h 1962150"/>
                <a:gd name="connsiteX2" fmla="*/ 4830965 w 4830965"/>
                <a:gd name="connsiteY2" fmla="*/ 1962150 h 1962150"/>
                <a:gd name="connsiteX3" fmla="*/ 0 w 4830965"/>
                <a:gd name="connsiteY3" fmla="*/ 1962150 h 1962150"/>
                <a:gd name="connsiteX4" fmla="*/ 0 w 4830965"/>
                <a:gd name="connsiteY4" fmla="*/ 0 h 1962150"/>
                <a:gd name="connsiteX5" fmla="*/ 95250 w 4830965"/>
                <a:gd name="connsiteY5" fmla="*/ 95250 h 1962150"/>
                <a:gd name="connsiteX6" fmla="*/ 95250 w 4830965"/>
                <a:gd name="connsiteY6" fmla="*/ 1876425 h 1962150"/>
                <a:gd name="connsiteX7" fmla="*/ 4726190 w 4830965"/>
                <a:gd name="connsiteY7" fmla="*/ 1876425 h 1962150"/>
                <a:gd name="connsiteX8" fmla="*/ 4726190 w 4830965"/>
                <a:gd name="connsiteY8" fmla="*/ 95250 h 1962150"/>
                <a:gd name="connsiteX9" fmla="*/ 95250 w 4830965"/>
                <a:gd name="connsiteY9" fmla="*/ 95250 h 196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0965" h="1962150">
                  <a:moveTo>
                    <a:pt x="0" y="0"/>
                  </a:moveTo>
                  <a:lnTo>
                    <a:pt x="4830965" y="0"/>
                  </a:lnTo>
                  <a:lnTo>
                    <a:pt x="4830965" y="1962150"/>
                  </a:lnTo>
                  <a:lnTo>
                    <a:pt x="0" y="1962150"/>
                  </a:lnTo>
                  <a:lnTo>
                    <a:pt x="0" y="0"/>
                  </a:lnTo>
                  <a:close/>
                  <a:moveTo>
                    <a:pt x="95250" y="95250"/>
                  </a:moveTo>
                  <a:lnTo>
                    <a:pt x="95250" y="1876425"/>
                  </a:lnTo>
                  <a:lnTo>
                    <a:pt x="4726190" y="1876425"/>
                  </a:lnTo>
                  <a:lnTo>
                    <a:pt x="4726190" y="95250"/>
                  </a:lnTo>
                  <a:lnTo>
                    <a:pt x="95250" y="95250"/>
                  </a:lnTo>
                  <a:close/>
                </a:path>
              </a:pathLst>
            </a:custGeom>
            <a:solidFill>
              <a:sysClr val="windowText" lastClr="000000">
                <a:lumMod val="75000"/>
                <a:lumOff val="25000"/>
              </a:sysClr>
            </a:solidFill>
            <a:ln>
              <a:noFill/>
            </a:ln>
          </p:spPr>
          <p:style>
            <a:lnRef idx="2">
              <a:srgbClr val="4C86D4">
                <a:shade val="50000"/>
              </a:srgbClr>
            </a:lnRef>
            <a:fillRef idx="1">
              <a:srgbClr val="4C86D4"/>
            </a:fillRef>
            <a:effectRef idx="0">
              <a:srgbClr val="4C86D4"/>
            </a:effectRef>
            <a:fontRef idx="minor">
              <a:sysClr val="window" lastClr="FFFFFF"/>
            </a:fontRef>
          </p:style>
          <p:txBody>
            <a:bodyPr anchor="ctr"/>
            <a:lstStyle/>
            <a:p>
              <a:pPr algn="ctr">
                <a:defRPr/>
              </a:pPr>
              <a:endParaRPr lang="zh-CN" altLang="en-US" sz="1735"/>
            </a:p>
          </p:txBody>
        </p:sp>
      </p:grpSp>
      <p:sp>
        <p:nvSpPr>
          <p:cNvPr id="8" name="任意多边形 7"/>
          <p:cNvSpPr/>
          <p:nvPr/>
        </p:nvSpPr>
        <p:spPr>
          <a:xfrm>
            <a:off x="-15875" y="3464560"/>
            <a:ext cx="5956300" cy="3390900"/>
          </a:xfrm>
          <a:custGeom>
            <a:avLst/>
            <a:gdLst>
              <a:gd name="connsiteX0" fmla="*/ 0 w 4467225"/>
              <a:gd name="connsiteY0" fmla="*/ 0 h 2543175"/>
              <a:gd name="connsiteX1" fmla="*/ 4467225 w 4467225"/>
              <a:gd name="connsiteY1" fmla="*/ 0 h 2543175"/>
              <a:gd name="connsiteX2" fmla="*/ 4467225 w 4467225"/>
              <a:gd name="connsiteY2" fmla="*/ 2543175 h 2543175"/>
              <a:gd name="connsiteX3" fmla="*/ 0 w 4467225"/>
              <a:gd name="connsiteY3" fmla="*/ 2543175 h 2543175"/>
              <a:gd name="connsiteX4" fmla="*/ 0 w 4467225"/>
              <a:gd name="connsiteY4" fmla="*/ 1386931 h 2543175"/>
              <a:gd name="connsiteX5" fmla="*/ 198867 w 4467225"/>
              <a:gd name="connsiteY5" fmla="*/ 1271588 h 2543175"/>
              <a:gd name="connsiteX6" fmla="*/ 0 w 4467225"/>
              <a:gd name="connsiteY6" fmla="*/ 1156245 h 2543175"/>
              <a:gd name="connsiteX7" fmla="*/ 0 w 4467225"/>
              <a:gd name="connsiteY7" fmla="*/ 0 h 2543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7225" h="2543175">
                <a:moveTo>
                  <a:pt x="0" y="0"/>
                </a:moveTo>
                <a:lnTo>
                  <a:pt x="4467225" y="0"/>
                </a:lnTo>
                <a:lnTo>
                  <a:pt x="4467225" y="2543175"/>
                </a:lnTo>
                <a:lnTo>
                  <a:pt x="0" y="2543175"/>
                </a:lnTo>
                <a:lnTo>
                  <a:pt x="0" y="1386931"/>
                </a:lnTo>
                <a:lnTo>
                  <a:pt x="198867" y="1271588"/>
                </a:lnTo>
                <a:lnTo>
                  <a:pt x="0" y="1156245"/>
                </a:lnTo>
                <a:lnTo>
                  <a:pt x="0" y="0"/>
                </a:lnTo>
                <a:close/>
              </a:path>
            </a:pathLst>
          </a:custGeom>
          <a:blipFill dpi="0" rotWithShape="1">
            <a:blip r:embed="rId4" cstate="email"/>
            <a:srcRect/>
            <a:stretch>
              <a:fillRect/>
            </a:stretch>
          </a:blipFill>
          <a:ln>
            <a:noFill/>
          </a:ln>
        </p:spPr>
        <p:style>
          <a:lnRef idx="2">
            <a:srgbClr val="4C86D4">
              <a:shade val="50000"/>
            </a:srgbClr>
          </a:lnRef>
          <a:fillRef idx="1">
            <a:srgbClr val="4C86D4"/>
          </a:fillRef>
          <a:effectRef idx="0">
            <a:srgbClr val="4C86D4"/>
          </a:effectRef>
          <a:fontRef idx="minor">
            <a:sysClr val="window" lastClr="FFFFFF"/>
          </a:fontRef>
        </p:style>
        <p:txBody>
          <a:bodyPr anchor="ctr"/>
          <a:lstStyle/>
          <a:p>
            <a:pPr algn="ctr">
              <a:defRPr/>
            </a:pPr>
            <a:endParaRPr lang="zh-CN" altLang="en-US" sz="1735"/>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434091" y="2911117"/>
            <a:ext cx="6480048" cy="3420025"/>
          </a:xfrm>
          <a:prstGeom prst="rect">
            <a:avLst/>
          </a:prstGeom>
          <a:blipFill dpi="0" rotWithShape="1">
            <a:blip r:embed="rId4" cstate="print"/>
            <a:srcRect/>
            <a:stretch>
              <a:fillRect/>
            </a:stretch>
          </a:blipFill>
          <a:ln w="25400" cap="flat" cmpd="sng" algn="ctr">
            <a:noFill/>
            <a:prstDash val="solid"/>
          </a:ln>
          <a:effectLst/>
        </p:spPr>
        <p:txBody>
          <a:bodyPr rtlCol="0" anchor="ctr"/>
          <a:lstStyle/>
          <a:p>
            <a:pPr algn="ctr"/>
            <a:endParaRPr lang="zh-CN" altLang="en-US" sz="2400" b="0">
              <a:blipFill dpi="0" rotWithShape="1">
                <a:blip r:embed="rId5">
                  <a:extLst>
                    <a:ext uri="{28A0092B-C50C-407E-A947-70E740481C1C}">
                      <a14:useLocalDpi xmlns:a14="http://schemas.microsoft.com/office/drawing/2010/main" val="0"/>
                    </a:ext>
                  </a:extLst>
                </a:blip>
                <a:srcRect/>
                <a:stretch>
                  <a:fillRect/>
                </a:stretch>
              </a:blipFill>
            </a:endParaRPr>
          </a:p>
        </p:txBody>
      </p:sp>
      <p:sp>
        <p:nvSpPr>
          <p:cNvPr id="26" name="矩形 25"/>
          <p:cNvSpPr/>
          <p:nvPr/>
        </p:nvSpPr>
        <p:spPr>
          <a:xfrm>
            <a:off x="7021563" y="2750551"/>
            <a:ext cx="144016" cy="2208245"/>
          </a:xfrm>
          <a:prstGeom prst="rect">
            <a:avLst/>
          </a:prstGeom>
          <a:solidFill>
            <a:srgbClr val="FFC001"/>
          </a:solidFill>
          <a:ln w="2540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2400" b="0"/>
          </a:p>
        </p:txBody>
      </p:sp>
      <p:sp>
        <p:nvSpPr>
          <p:cNvPr id="27" name="矩形 26"/>
          <p:cNvSpPr/>
          <p:nvPr/>
        </p:nvSpPr>
        <p:spPr>
          <a:xfrm rot="5400000">
            <a:off x="5989452" y="1660525"/>
            <a:ext cx="144016" cy="2208245"/>
          </a:xfrm>
          <a:prstGeom prst="rect">
            <a:avLst/>
          </a:prstGeom>
          <a:solidFill>
            <a:srgbClr val="FFC001"/>
          </a:solidFill>
          <a:ln w="2540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2400" b="0"/>
          </a:p>
        </p:txBody>
      </p:sp>
      <p:sp>
        <p:nvSpPr>
          <p:cNvPr id="28" name="矩形 27"/>
          <p:cNvSpPr/>
          <p:nvPr/>
        </p:nvSpPr>
        <p:spPr>
          <a:xfrm>
            <a:off x="575310" y="1144905"/>
            <a:ext cx="11323955" cy="1398905"/>
          </a:xfrm>
          <a:prstGeom prst="rect">
            <a:avLst/>
          </a:prstGeom>
        </p:spPr>
        <p:txBody>
          <a:bodyPr wrap="square">
            <a:spAutoFit/>
          </a:bodyPr>
          <a:lstStyle/>
          <a:p>
            <a:pPr indent="0" algn="just" fontAlgn="auto">
              <a:lnSpc>
                <a:spcPct val="150000"/>
              </a:lnSpc>
              <a:spcAft>
                <a:spcPts val="600"/>
              </a:spcAft>
              <a:buClr>
                <a:srgbClr val="00544A"/>
              </a:buClr>
              <a:buFont typeface="Wingdings" panose="05000000000000000000" pitchFamily="2" charset="2"/>
              <a:buNone/>
            </a:pPr>
            <a:r>
              <a:rPr lang="zh-CN" altLang="en-US" b="1" dirty="0">
                <a:solidFill>
                  <a:srgbClr val="FFC001"/>
                </a:solidFill>
                <a:latin typeface="微软雅黑" panose="020B0503020204020204" pitchFamily="34" charset="-122"/>
                <a:ea typeface="微软雅黑" panose="020B0503020204020204" pitchFamily="34" charset="-122"/>
                <a:sym typeface="+mn-ea"/>
              </a:rPr>
              <a:t>燃气应用设备的电气系统应符合：</a:t>
            </a:r>
          </a:p>
          <a:p>
            <a:pPr marL="285750" indent="-285750" algn="just" fontAlgn="auto">
              <a:lnSpc>
                <a:spcPct val="150000"/>
              </a:lnSpc>
              <a:spcAft>
                <a:spcPts val="600"/>
              </a:spcAft>
              <a:buClr>
                <a:srgbClr val="404040"/>
              </a:buClr>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燃气应用设备和建筑物电线、包括地线之间的电气连接应符合有关国家电气规范的规定</a:t>
            </a:r>
          </a:p>
          <a:p>
            <a:pPr marL="285750" indent="-285750" algn="just" fontAlgn="auto">
              <a:lnSpc>
                <a:spcPct val="150000"/>
              </a:lnSpc>
              <a:spcAft>
                <a:spcPts val="600"/>
              </a:spcAft>
              <a:buClr>
                <a:srgbClr val="404040"/>
              </a:buClr>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电点火、燃烧器控制器和电气通风装置的设计，在电源中断或电源重新恢复时，不应使燃气设备出现不安全工作状况</a:t>
            </a:r>
          </a:p>
        </p:txBody>
      </p:sp>
      <p:sp>
        <p:nvSpPr>
          <p:cNvPr id="29" name="矩形 28"/>
          <p:cNvSpPr/>
          <p:nvPr/>
        </p:nvSpPr>
        <p:spPr>
          <a:xfrm>
            <a:off x="7426325" y="3027045"/>
            <a:ext cx="4473575" cy="1550670"/>
          </a:xfrm>
          <a:prstGeom prst="rect">
            <a:avLst/>
          </a:prstGeom>
          <a:solidFill>
            <a:schemeClr val="tx1">
              <a:lumMod val="65000"/>
              <a:lumOff val="35000"/>
            </a:schemeClr>
          </a:solidFill>
          <a:ln w="2540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just" fontAlgn="auto">
              <a:lnSpc>
                <a:spcPct val="150000"/>
              </a:lnSpc>
              <a:buClr>
                <a:srgbClr val="13CADD"/>
              </a:buClr>
            </a:pPr>
            <a:r>
              <a:rPr sz="1600" b="1" dirty="0">
                <a:solidFill>
                  <a:schemeClr val="bg1"/>
                </a:solidFill>
                <a:latin typeface="微软雅黑" panose="020B0503020204020204" pitchFamily="34" charset="-122"/>
                <a:ea typeface="微软雅黑" panose="020B0503020204020204" pitchFamily="34" charset="-122"/>
                <a:sym typeface="+mn-ea"/>
              </a:rPr>
              <a:t>自动操作的主燃气控制阀、自动点火器、室温恒温器、极限控制器或其他电气装置使用的电路应符合随设备供给的接线</a:t>
            </a:r>
            <a:r>
              <a:rPr lang="zh-CN" sz="1600" b="1" dirty="0">
                <a:solidFill>
                  <a:schemeClr val="bg1"/>
                </a:solidFill>
                <a:latin typeface="微软雅黑" panose="020B0503020204020204" pitchFamily="34" charset="-122"/>
                <a:ea typeface="微软雅黑" panose="020B0503020204020204" pitchFamily="34" charset="-122"/>
                <a:sym typeface="+mn-ea"/>
              </a:rPr>
              <a:t>规范</a:t>
            </a:r>
          </a:p>
        </p:txBody>
      </p:sp>
      <p:sp>
        <p:nvSpPr>
          <p:cNvPr id="30" name="矩形 29"/>
          <p:cNvSpPr/>
          <p:nvPr/>
        </p:nvSpPr>
        <p:spPr>
          <a:xfrm>
            <a:off x="7425690" y="4843145"/>
            <a:ext cx="4473575" cy="1228090"/>
          </a:xfrm>
          <a:prstGeom prst="rect">
            <a:avLst/>
          </a:prstGeom>
          <a:solidFill>
            <a:schemeClr val="tx1">
              <a:lumMod val="65000"/>
              <a:lumOff val="35000"/>
            </a:schemeClr>
          </a:solidFill>
          <a:ln w="2540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just">
              <a:buClr>
                <a:srgbClr val="13CADD"/>
              </a:buClr>
            </a:pPr>
            <a:r>
              <a:rPr lang="zh-CN" altLang="en-US" sz="1600" b="1" dirty="0">
                <a:solidFill>
                  <a:schemeClr val="bg1"/>
                </a:solidFill>
                <a:latin typeface="微软雅黑" panose="020B0503020204020204" pitchFamily="34" charset="-122"/>
                <a:ea typeface="微软雅黑" panose="020B0503020204020204" pitchFamily="34" charset="-122"/>
                <a:sym typeface="+mn-ea"/>
              </a:rPr>
              <a:t>使用电气控制器的所有燃气应用设备，应当让控制器连接到永久带电的电路上，不得使用照明开关控制的电路</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wipe(left)">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
                                            <p:txEl>
                                              <p:pRg st="1" end="1"/>
                                            </p:txEl>
                                          </p:spTgt>
                                        </p:tgtEl>
                                        <p:attrNameLst>
                                          <p:attrName>style.visibility</p:attrName>
                                        </p:attrNameLst>
                                      </p:cBhvr>
                                      <p:to>
                                        <p:strVal val="visible"/>
                                      </p:to>
                                    </p:set>
                                    <p:animEffect transition="in" filter="wipe(left)">
                                      <p:cBhvr>
                                        <p:cTn id="12" dur="500"/>
                                        <p:tgtEl>
                                          <p:spTgt spid="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8">
                                            <p:txEl>
                                              <p:pRg st="2" end="2"/>
                                            </p:txEl>
                                          </p:spTgt>
                                        </p:tgtEl>
                                        <p:attrNameLst>
                                          <p:attrName>style.visibility</p:attrName>
                                        </p:attrNameLst>
                                      </p:cBhvr>
                                      <p:to>
                                        <p:strVal val="visible"/>
                                      </p:to>
                                    </p:set>
                                    <p:animEffect transition="in" filter="wipe(left)">
                                      <p:cBhvr>
                                        <p:cTn id="17" dur="500"/>
                                        <p:tgtEl>
                                          <p:spTgt spid="28">
                                            <p:txEl>
                                              <p:pRg st="2" end="2"/>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par>
                          <p:cTn id="22" fill="hold">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left)">
                                      <p:cBhvr>
                                        <p:cTn id="25" dur="500"/>
                                        <p:tgtEl>
                                          <p:spTgt spid="27"/>
                                        </p:tgtEl>
                                      </p:cBhvr>
                                    </p:animEffect>
                                  </p:childTnLst>
                                </p:cTn>
                              </p:par>
                            </p:childTnLst>
                          </p:cTn>
                        </p:par>
                        <p:par>
                          <p:cTn id="26" fill="hold">
                            <p:stCondLst>
                              <p:cond delay="1500"/>
                            </p:stCondLst>
                            <p:childTnLst>
                              <p:par>
                                <p:cTn id="27" presetID="22" presetClass="entr" presetSubtype="1" fill="hold" grpId="0" nodeType="after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up)">
                                      <p:cBhvr>
                                        <p:cTn id="29" dur="500"/>
                                        <p:tgtEl>
                                          <p:spTgt spid="26"/>
                                        </p:tgtEl>
                                      </p:cBhvr>
                                    </p:animEffect>
                                  </p:childTnLst>
                                </p:cTn>
                              </p:par>
                            </p:childTnLst>
                          </p:cTn>
                        </p:par>
                        <p:par>
                          <p:cTn id="30" fill="hold">
                            <p:stCondLst>
                              <p:cond delay="2000"/>
                            </p:stCondLst>
                            <p:childTnLst>
                              <p:par>
                                <p:cTn id="31" presetID="16" presetClass="entr" presetSubtype="21"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barn(inVertical)">
                                      <p:cBhvr>
                                        <p:cTn id="33" dur="500"/>
                                        <p:tgtEl>
                                          <p:spTgt spid="29"/>
                                        </p:tgtEl>
                                      </p:cBhvr>
                                    </p:animEffect>
                                  </p:childTnLst>
                                </p:cTn>
                              </p:par>
                            </p:childTnLst>
                          </p:cTn>
                        </p:par>
                        <p:par>
                          <p:cTn id="34" fill="hold">
                            <p:stCondLst>
                              <p:cond delay="2500"/>
                            </p:stCondLst>
                            <p:childTnLst>
                              <p:par>
                                <p:cTn id="35" presetID="16" presetClass="entr" presetSubtype="21" fill="hold" grpId="0"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barn(inVertical)">
                                      <p:cBhvr>
                                        <p:cTn id="3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P spid="26" grpId="0" bldLvl="0" animBg="1"/>
      <p:bldP spid="27" grpId="0" bldLvl="0" animBg="1"/>
      <p:bldP spid="28" grpId="0" build="p"/>
      <p:bldP spid="29" grpId="0" bldLvl="0" animBg="1"/>
      <p:bldP spid="30"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
        <p:nvSpPr>
          <p:cNvPr id="8" name="文本框 7"/>
          <p:cNvSpPr txBox="1"/>
          <p:nvPr/>
        </p:nvSpPr>
        <p:spPr>
          <a:xfrm>
            <a:off x="3430846" y="3044165"/>
            <a:ext cx="3653589" cy="460375"/>
          </a:xfrm>
          <a:prstGeom prst="rect">
            <a:avLst/>
          </a:prstGeom>
          <a:noFill/>
        </p:spPr>
        <p:txBody>
          <a:bodyPr wrap="square" rtlCol="0">
            <a:spAutoFit/>
          </a:bodyPr>
          <a:lstStyle/>
          <a:p>
            <a:pPr algn="ct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天然气</a:t>
            </a:r>
            <a:r>
              <a:rPr lang="zh-CN" altLang="en-US" sz="2400" b="1" dirty="0">
                <a:solidFill>
                  <a:srgbClr val="FFC001"/>
                </a:solidFill>
                <a:latin typeface="微软雅黑" panose="020B0503020204020204" pitchFamily="34" charset="-122"/>
                <a:ea typeface="微软雅黑" panose="020B0503020204020204" pitchFamily="34" charset="-122"/>
              </a:rPr>
              <a:t>泄露</a:t>
            </a: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处置方案</a:t>
            </a:r>
          </a:p>
        </p:txBody>
      </p:sp>
      <p:sp>
        <p:nvSpPr>
          <p:cNvPr id="10" name="文本框 9"/>
          <p:cNvSpPr txBox="1"/>
          <p:nvPr/>
        </p:nvSpPr>
        <p:spPr>
          <a:xfrm>
            <a:off x="7169944" y="3358611"/>
            <a:ext cx="4583906" cy="1337945"/>
          </a:xfrm>
          <a:prstGeom prst="rect">
            <a:avLst/>
          </a:prstGeom>
          <a:noFill/>
        </p:spPr>
        <p:txBody>
          <a:bodyPr wrap="square" rtlCol="0">
            <a:spAutoFit/>
          </a:bodyPr>
          <a:lstStyle/>
          <a:p>
            <a:pPr marL="285750" indent="-285750" algn="just" fontAlgn="auto">
              <a:lnSpc>
                <a:spcPct val="150000"/>
              </a:lnSpc>
              <a:buFont typeface="Wingdings" panose="05000000000000000000" charset="0"/>
              <a:buChar char=""/>
            </a:pPr>
            <a:r>
              <a:rPr lang="en-US" altLang="zh-CN" b="1" dirty="0">
                <a:solidFill>
                  <a:srgbClr val="3A3A3A"/>
                </a:solidFill>
                <a:latin typeface="微软雅黑" panose="020B0503020204020204" pitchFamily="34" charset="-122"/>
                <a:ea typeface="微软雅黑" panose="020B0503020204020204" pitchFamily="34" charset="-122"/>
              </a:rPr>
              <a:t>阀门垫片损坏，出现裂缝，引起泄漏</a:t>
            </a:r>
          </a:p>
          <a:p>
            <a:pPr marL="285750" indent="-285750" algn="just" fontAlgn="auto">
              <a:lnSpc>
                <a:spcPct val="150000"/>
              </a:lnSpc>
              <a:buFont typeface="Wingdings" panose="05000000000000000000" charset="0"/>
              <a:buChar char=""/>
            </a:pPr>
            <a:r>
              <a:rPr lang="en-US" altLang="zh-CN" b="1" dirty="0">
                <a:solidFill>
                  <a:srgbClr val="3A3A3A"/>
                </a:solidFill>
                <a:latin typeface="微软雅黑" panose="020B0503020204020204" pitchFamily="34" charset="-122"/>
                <a:ea typeface="微软雅黑" panose="020B0503020204020204" pitchFamily="34" charset="-122"/>
              </a:rPr>
              <a:t>压力表损坏</a:t>
            </a:r>
          </a:p>
          <a:p>
            <a:pPr marL="285750" indent="-285750" algn="just" fontAlgn="auto">
              <a:lnSpc>
                <a:spcPct val="150000"/>
              </a:lnSpc>
              <a:buFont typeface="Wingdings" panose="05000000000000000000" charset="0"/>
              <a:buChar char=""/>
            </a:pPr>
            <a:r>
              <a:rPr lang="en-US" altLang="zh-CN" b="1" dirty="0">
                <a:solidFill>
                  <a:srgbClr val="3A3A3A"/>
                </a:solidFill>
                <a:latin typeface="微软雅黑" panose="020B0503020204020204" pitchFamily="34" charset="-122"/>
                <a:ea typeface="微软雅黑" panose="020B0503020204020204" pitchFamily="34" charset="-122"/>
              </a:rPr>
              <a:t>管道破裂</a:t>
            </a:r>
          </a:p>
        </p:txBody>
      </p:sp>
      <p:sp>
        <p:nvSpPr>
          <p:cNvPr id="11" name="文本框 10"/>
          <p:cNvSpPr txBox="1"/>
          <p:nvPr/>
        </p:nvSpPr>
        <p:spPr>
          <a:xfrm>
            <a:off x="7267951" y="4877344"/>
            <a:ext cx="4431506" cy="398780"/>
          </a:xfrm>
          <a:prstGeom prst="rect">
            <a:avLst/>
          </a:prstGeom>
          <a:solidFill>
            <a:srgbClr val="3A3A3A"/>
          </a:solidFill>
        </p:spPr>
        <p:txBody>
          <a:bodyPr wrap="square" rtlCol="0">
            <a:spAutoFit/>
          </a:bodyPr>
          <a:lstStyle/>
          <a:p>
            <a:pPr algn="ctr"/>
            <a:r>
              <a:rPr lang="zh-CN" altLang="en-US" sz="2000" b="1" dirty="0">
                <a:solidFill>
                  <a:sysClr val="window" lastClr="FFFFFF"/>
                </a:solidFill>
                <a:latin typeface="微软雅黑" panose="020B0503020204020204" pitchFamily="34" charset="-122"/>
                <a:ea typeface="微软雅黑" panose="020B0503020204020204" pitchFamily="34" charset="-122"/>
              </a:rPr>
              <a:t>泄露原因</a:t>
            </a:r>
          </a:p>
        </p:txBody>
      </p:sp>
      <p:sp>
        <p:nvSpPr>
          <p:cNvPr id="2" name="等腰三角形 1"/>
          <p:cNvSpPr/>
          <p:nvPr/>
        </p:nvSpPr>
        <p:spPr>
          <a:xfrm>
            <a:off x="-69850" y="2921000"/>
            <a:ext cx="4895850" cy="3960029"/>
          </a:xfrm>
          <a:prstGeom prst="triangle">
            <a:avLst/>
          </a:prstGeom>
          <a:blipFill>
            <a:blip r:embed="rId4" cstate="print">
              <a:grayscl/>
            </a:blip>
            <a:stretch>
              <a:fillRect/>
            </a:stretch>
          </a:blipFill>
          <a:ln>
            <a:noFill/>
          </a:ln>
        </p:spPr>
        <p:style>
          <a:lnRef idx="2">
            <a:srgbClr val="5B9BD5">
              <a:shade val="50000"/>
            </a:srgbClr>
          </a:lnRef>
          <a:fillRef idx="1">
            <a:srgbClr val="5B9BD5"/>
          </a:fillRef>
          <a:effectRef idx="0">
            <a:srgbClr val="5B9BD5"/>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 name="等腰三角形 2"/>
          <p:cNvSpPr/>
          <p:nvPr/>
        </p:nvSpPr>
        <p:spPr>
          <a:xfrm rot="60000" flipV="1">
            <a:off x="2886075" y="3680459"/>
            <a:ext cx="4283869" cy="3200400"/>
          </a:xfrm>
          <a:prstGeom prst="triangle">
            <a:avLst/>
          </a:prstGeom>
          <a:solidFill>
            <a:srgbClr val="FFC001"/>
          </a:solidFill>
          <a:ln>
            <a:noFill/>
          </a:ln>
        </p:spPr>
        <p:style>
          <a:lnRef idx="2">
            <a:srgbClr val="5B9BD5">
              <a:shade val="50000"/>
            </a:srgbClr>
          </a:lnRef>
          <a:fillRef idx="1">
            <a:srgbClr val="5B9BD5"/>
          </a:fillRef>
          <a:effectRef idx="0">
            <a:srgbClr val="5B9BD5"/>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5" name="等腰三角形 6"/>
          <p:cNvSpPr/>
          <p:nvPr/>
        </p:nvSpPr>
        <p:spPr>
          <a:xfrm rot="5400000">
            <a:off x="277652" y="2262189"/>
            <a:ext cx="2266953" cy="790574"/>
          </a:xfrm>
          <a:custGeom>
            <a:avLst/>
            <a:gdLst>
              <a:gd name="connsiteX0" fmla="*/ 0 w 1333500"/>
              <a:gd name="connsiteY0" fmla="*/ 1181099 h 1181099"/>
              <a:gd name="connsiteX1" fmla="*/ 666750 w 1333500"/>
              <a:gd name="connsiteY1" fmla="*/ 0 h 1181099"/>
              <a:gd name="connsiteX2" fmla="*/ 1333500 w 1333500"/>
              <a:gd name="connsiteY2" fmla="*/ 1181099 h 1181099"/>
              <a:gd name="connsiteX3" fmla="*/ 0 w 1333500"/>
              <a:gd name="connsiteY3" fmla="*/ 1181099 h 1181099"/>
              <a:gd name="connsiteX0-1" fmla="*/ 0 w 2057403"/>
              <a:gd name="connsiteY0-2" fmla="*/ 1181099 h 1219199"/>
              <a:gd name="connsiteX1-3" fmla="*/ 666750 w 2057403"/>
              <a:gd name="connsiteY1-4" fmla="*/ 0 h 1219199"/>
              <a:gd name="connsiteX2-5" fmla="*/ 2057403 w 2057403"/>
              <a:gd name="connsiteY2-6" fmla="*/ 1219199 h 1219199"/>
              <a:gd name="connsiteX3-7" fmla="*/ 0 w 2057403"/>
              <a:gd name="connsiteY3-8" fmla="*/ 1181099 h 1219199"/>
              <a:gd name="connsiteX0-9" fmla="*/ 0 w 2571753"/>
              <a:gd name="connsiteY0-10" fmla="*/ 895349 h 1219199"/>
              <a:gd name="connsiteX1-11" fmla="*/ 1181100 w 2571753"/>
              <a:gd name="connsiteY1-12" fmla="*/ 0 h 1219199"/>
              <a:gd name="connsiteX2-13" fmla="*/ 2571753 w 2571753"/>
              <a:gd name="connsiteY2-14" fmla="*/ 1219199 h 1219199"/>
              <a:gd name="connsiteX3-15" fmla="*/ 0 w 2571753"/>
              <a:gd name="connsiteY3-16" fmla="*/ 895349 h 1219199"/>
              <a:gd name="connsiteX0-17" fmla="*/ 0 w 2552703"/>
              <a:gd name="connsiteY0-18" fmla="*/ 895349 h 990599"/>
              <a:gd name="connsiteX1-19" fmla="*/ 1181100 w 2552703"/>
              <a:gd name="connsiteY1-20" fmla="*/ 0 h 990599"/>
              <a:gd name="connsiteX2-21" fmla="*/ 2552703 w 2552703"/>
              <a:gd name="connsiteY2-22" fmla="*/ 990599 h 990599"/>
              <a:gd name="connsiteX3-23" fmla="*/ 0 w 2552703"/>
              <a:gd name="connsiteY3-24" fmla="*/ 895349 h 990599"/>
              <a:gd name="connsiteX0-25" fmla="*/ 0 w 2400303"/>
              <a:gd name="connsiteY0-26" fmla="*/ 895349 h 895349"/>
              <a:gd name="connsiteX1-27" fmla="*/ 1181100 w 2400303"/>
              <a:gd name="connsiteY1-28" fmla="*/ 0 h 895349"/>
              <a:gd name="connsiteX2-29" fmla="*/ 2400303 w 2400303"/>
              <a:gd name="connsiteY2-30" fmla="*/ 895349 h 895349"/>
              <a:gd name="connsiteX3-31" fmla="*/ 0 w 2400303"/>
              <a:gd name="connsiteY3-32" fmla="*/ 895349 h 895349"/>
              <a:gd name="connsiteX0-33" fmla="*/ 0 w 2362203"/>
              <a:gd name="connsiteY0-34" fmla="*/ 838199 h 895349"/>
              <a:gd name="connsiteX1-35" fmla="*/ 1143000 w 2362203"/>
              <a:gd name="connsiteY1-36" fmla="*/ 0 h 895349"/>
              <a:gd name="connsiteX2-37" fmla="*/ 2362203 w 2362203"/>
              <a:gd name="connsiteY2-38" fmla="*/ 895349 h 895349"/>
              <a:gd name="connsiteX3-39" fmla="*/ 0 w 2362203"/>
              <a:gd name="connsiteY3-40" fmla="*/ 838199 h 895349"/>
              <a:gd name="connsiteX0-41" fmla="*/ 0 w 2286003"/>
              <a:gd name="connsiteY0-42" fmla="*/ 838199 h 838199"/>
              <a:gd name="connsiteX1-43" fmla="*/ 1143000 w 2286003"/>
              <a:gd name="connsiteY1-44" fmla="*/ 0 h 838199"/>
              <a:gd name="connsiteX2-45" fmla="*/ 2286003 w 2286003"/>
              <a:gd name="connsiteY2-46" fmla="*/ 838199 h 838199"/>
              <a:gd name="connsiteX3-47" fmla="*/ 0 w 2286003"/>
              <a:gd name="connsiteY3-48" fmla="*/ 838199 h 838199"/>
              <a:gd name="connsiteX0-49" fmla="*/ 0 w 2305053"/>
              <a:gd name="connsiteY0-50" fmla="*/ 838199 h 838199"/>
              <a:gd name="connsiteX1-51" fmla="*/ 1143000 w 2305053"/>
              <a:gd name="connsiteY1-52" fmla="*/ 0 h 838199"/>
              <a:gd name="connsiteX2-53" fmla="*/ 2305053 w 2305053"/>
              <a:gd name="connsiteY2-54" fmla="*/ 838199 h 838199"/>
              <a:gd name="connsiteX3-55" fmla="*/ 0 w 2305053"/>
              <a:gd name="connsiteY3-56" fmla="*/ 838199 h 838199"/>
              <a:gd name="connsiteX0-57" fmla="*/ 0 w 2266953"/>
              <a:gd name="connsiteY0-58" fmla="*/ 781049 h 838199"/>
              <a:gd name="connsiteX1-59" fmla="*/ 1104900 w 2266953"/>
              <a:gd name="connsiteY1-60" fmla="*/ 0 h 838199"/>
              <a:gd name="connsiteX2-61" fmla="*/ 2266953 w 2266953"/>
              <a:gd name="connsiteY2-62" fmla="*/ 838199 h 838199"/>
              <a:gd name="connsiteX3-63" fmla="*/ 0 w 2266953"/>
              <a:gd name="connsiteY3-64" fmla="*/ 781049 h 838199"/>
              <a:gd name="connsiteX0-65" fmla="*/ 0 w 2257428"/>
              <a:gd name="connsiteY0-66" fmla="*/ 781049 h 809624"/>
              <a:gd name="connsiteX1-67" fmla="*/ 1104900 w 2257428"/>
              <a:gd name="connsiteY1-68" fmla="*/ 0 h 809624"/>
              <a:gd name="connsiteX2-69" fmla="*/ 2257428 w 2257428"/>
              <a:gd name="connsiteY2-70" fmla="*/ 809624 h 809624"/>
              <a:gd name="connsiteX3-71" fmla="*/ 0 w 2257428"/>
              <a:gd name="connsiteY3-72" fmla="*/ 781049 h 809624"/>
              <a:gd name="connsiteX0-73" fmla="*/ 0 w 2247903"/>
              <a:gd name="connsiteY0-74" fmla="*/ 781049 h 790574"/>
              <a:gd name="connsiteX1-75" fmla="*/ 1104900 w 2247903"/>
              <a:gd name="connsiteY1-76" fmla="*/ 0 h 790574"/>
              <a:gd name="connsiteX2-77" fmla="*/ 2247903 w 2247903"/>
              <a:gd name="connsiteY2-78" fmla="*/ 790574 h 790574"/>
              <a:gd name="connsiteX3-79" fmla="*/ 0 w 2247903"/>
              <a:gd name="connsiteY3-80" fmla="*/ 781049 h 790574"/>
              <a:gd name="connsiteX0-81" fmla="*/ 0 w 2266953"/>
              <a:gd name="connsiteY0-82" fmla="*/ 761999 h 790574"/>
              <a:gd name="connsiteX1-83" fmla="*/ 1123950 w 2266953"/>
              <a:gd name="connsiteY1-84" fmla="*/ 0 h 790574"/>
              <a:gd name="connsiteX2-85" fmla="*/ 2266953 w 2266953"/>
              <a:gd name="connsiteY2-86" fmla="*/ 790574 h 790574"/>
              <a:gd name="connsiteX3-87" fmla="*/ 0 w 2266953"/>
              <a:gd name="connsiteY3-88" fmla="*/ 761999 h 790574"/>
            </a:gdLst>
            <a:ahLst/>
            <a:cxnLst>
              <a:cxn ang="0">
                <a:pos x="connsiteX0-1" y="connsiteY0-2"/>
              </a:cxn>
              <a:cxn ang="0">
                <a:pos x="connsiteX1-3" y="connsiteY1-4"/>
              </a:cxn>
              <a:cxn ang="0">
                <a:pos x="connsiteX2-5" y="connsiteY2-6"/>
              </a:cxn>
              <a:cxn ang="0">
                <a:pos x="connsiteX3-7" y="connsiteY3-8"/>
              </a:cxn>
            </a:cxnLst>
            <a:rect l="l" t="t" r="r" b="b"/>
            <a:pathLst>
              <a:path w="2266953" h="790574">
                <a:moveTo>
                  <a:pt x="0" y="761999"/>
                </a:moveTo>
                <a:lnTo>
                  <a:pt x="1123950" y="0"/>
                </a:lnTo>
                <a:lnTo>
                  <a:pt x="2266953" y="790574"/>
                </a:lnTo>
                <a:lnTo>
                  <a:pt x="0" y="761999"/>
                </a:lnTo>
                <a:close/>
              </a:path>
            </a:pathLst>
          </a:cu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custDataLst>
      <p:tags r:id="rId1"/>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a:off x="6541478" y="0"/>
            <a:ext cx="0" cy="2074862"/>
          </a:xfrm>
          <a:prstGeom prst="line">
            <a:avLst/>
          </a:prstGeom>
          <a:ln w="28575">
            <a:solidFill>
              <a:srgbClr val="3A3A3A"/>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8370277" y="0"/>
            <a:ext cx="0" cy="3601329"/>
          </a:xfrm>
          <a:prstGeom prst="line">
            <a:avLst/>
          </a:prstGeom>
          <a:ln w="28575">
            <a:solidFill>
              <a:srgbClr val="3A3A3A"/>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0213144" y="0"/>
            <a:ext cx="0" cy="2546252"/>
          </a:xfrm>
          <a:prstGeom prst="line">
            <a:avLst/>
          </a:prstGeom>
          <a:ln w="28575">
            <a:solidFill>
              <a:srgbClr val="3A3A3A"/>
            </a:solidFill>
          </a:ln>
        </p:spPr>
        <p:style>
          <a:lnRef idx="1">
            <a:schemeClr val="accent1"/>
          </a:lnRef>
          <a:fillRef idx="0">
            <a:schemeClr val="accent1"/>
          </a:fillRef>
          <a:effectRef idx="0">
            <a:schemeClr val="accent1"/>
          </a:effectRef>
          <a:fontRef idx="minor">
            <a:schemeClr val="tx1"/>
          </a:fontRef>
        </p:style>
      </p:cxnSp>
      <p:sp>
        <p:nvSpPr>
          <p:cNvPr id="10" name="同心圆 9"/>
          <p:cNvSpPr/>
          <p:nvPr/>
        </p:nvSpPr>
        <p:spPr>
          <a:xfrm>
            <a:off x="5641146" y="2074862"/>
            <a:ext cx="1800664" cy="1800664"/>
          </a:xfrm>
          <a:prstGeom prst="donut">
            <a:avLst>
              <a:gd name="adj" fmla="val 12500"/>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同心圆 13"/>
          <p:cNvSpPr/>
          <p:nvPr/>
        </p:nvSpPr>
        <p:spPr>
          <a:xfrm>
            <a:off x="7469945" y="3601329"/>
            <a:ext cx="1800664" cy="1800664"/>
          </a:xfrm>
          <a:prstGeom prst="donut">
            <a:avLst>
              <a:gd name="adj" fmla="val 12500"/>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同心圆 14"/>
          <p:cNvSpPr/>
          <p:nvPr/>
        </p:nvSpPr>
        <p:spPr>
          <a:xfrm>
            <a:off x="9312812" y="2546252"/>
            <a:ext cx="1800664" cy="1800664"/>
          </a:xfrm>
          <a:prstGeom prst="donut">
            <a:avLst>
              <a:gd name="adj" fmla="val 12500"/>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空心弧 4"/>
          <p:cNvSpPr/>
          <p:nvPr/>
        </p:nvSpPr>
        <p:spPr>
          <a:xfrm>
            <a:off x="5641146" y="2074862"/>
            <a:ext cx="1800664" cy="1800664"/>
          </a:xfrm>
          <a:prstGeom prst="blockArc">
            <a:avLst>
              <a:gd name="adj1" fmla="val 10795232"/>
              <a:gd name="adj2" fmla="val 512995"/>
              <a:gd name="adj3" fmla="val 12460"/>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空心弧 19"/>
          <p:cNvSpPr/>
          <p:nvPr/>
        </p:nvSpPr>
        <p:spPr>
          <a:xfrm rot="12289424">
            <a:off x="9312811" y="2546252"/>
            <a:ext cx="1800664" cy="1800664"/>
          </a:xfrm>
          <a:prstGeom prst="blockArc">
            <a:avLst>
              <a:gd name="adj1" fmla="val 10795232"/>
              <a:gd name="adj2" fmla="val 16106589"/>
              <a:gd name="adj3" fmla="val 12596"/>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空心弧 20"/>
          <p:cNvSpPr/>
          <p:nvPr/>
        </p:nvSpPr>
        <p:spPr>
          <a:xfrm rot="3433786">
            <a:off x="7469945" y="3601329"/>
            <a:ext cx="1800664" cy="1800664"/>
          </a:xfrm>
          <a:prstGeom prst="blockArc">
            <a:avLst>
              <a:gd name="adj1" fmla="val 10795232"/>
              <a:gd name="adj2" fmla="val 20381218"/>
              <a:gd name="adj3" fmla="val 12377"/>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KSO_Shape"/>
          <p:cNvSpPr/>
          <p:nvPr/>
        </p:nvSpPr>
        <p:spPr bwMode="auto">
          <a:xfrm>
            <a:off x="9897813" y="3255777"/>
            <a:ext cx="630660" cy="418162"/>
          </a:xfrm>
          <a:custGeom>
            <a:avLst/>
            <a:gdLst>
              <a:gd name="T0" fmla="*/ 292563706 w 6176"/>
              <a:gd name="T1" fmla="*/ 94836 h 4867"/>
              <a:gd name="T2" fmla="*/ 308833011 w 6176"/>
              <a:gd name="T3" fmla="*/ 10908958 h 4867"/>
              <a:gd name="T4" fmla="*/ 311211793 w 6176"/>
              <a:gd name="T5" fmla="*/ 392245233 h 4867"/>
              <a:gd name="T6" fmla="*/ 296655015 w 6176"/>
              <a:gd name="T7" fmla="*/ 408181752 h 4867"/>
              <a:gd name="T8" fmla="*/ 276960350 w 6176"/>
              <a:gd name="T9" fmla="*/ 404387372 h 4867"/>
              <a:gd name="T10" fmla="*/ 41862807 w 6176"/>
              <a:gd name="T11" fmla="*/ 298239259 h 4867"/>
              <a:gd name="T12" fmla="*/ 16649934 w 6176"/>
              <a:gd name="T13" fmla="*/ 281164395 h 4867"/>
              <a:gd name="T14" fmla="*/ 1236893 w 6176"/>
              <a:gd name="T15" fmla="*/ 251188700 h 4867"/>
              <a:gd name="T16" fmla="*/ 1902841 w 6176"/>
              <a:gd name="T17" fmla="*/ 155475362 h 4867"/>
              <a:gd name="T18" fmla="*/ 18648087 w 6176"/>
              <a:gd name="T19" fmla="*/ 126258359 h 4867"/>
              <a:gd name="T20" fmla="*/ 39959966 w 6176"/>
              <a:gd name="T21" fmla="*/ 112314020 h 4867"/>
              <a:gd name="T22" fmla="*/ 473334819 w 6176"/>
              <a:gd name="T23" fmla="*/ 233639653 h 4867"/>
              <a:gd name="T24" fmla="*/ 501877740 w 6176"/>
              <a:gd name="T25" fmla="*/ 237339197 h 4867"/>
              <a:gd name="T26" fmla="*/ 530230038 w 6176"/>
              <a:gd name="T27" fmla="*/ 248817174 h 4867"/>
              <a:gd name="T28" fmla="*/ 554111014 w 6176"/>
              <a:gd name="T29" fmla="*/ 267125219 h 4867"/>
              <a:gd name="T30" fmla="*/ 571046267 w 6176"/>
              <a:gd name="T31" fmla="*/ 288563482 h 4867"/>
              <a:gd name="T32" fmla="*/ 583319883 w 6176"/>
              <a:gd name="T33" fmla="*/ 316547304 h 4867"/>
              <a:gd name="T34" fmla="*/ 587601198 w 6176"/>
              <a:gd name="T35" fmla="*/ 347756180 h 4867"/>
              <a:gd name="T36" fmla="*/ 583985831 w 6176"/>
              <a:gd name="T37" fmla="*/ 376214185 h 4867"/>
              <a:gd name="T38" fmla="*/ 572473475 w 6176"/>
              <a:gd name="T39" fmla="*/ 404482209 h 4867"/>
              <a:gd name="T40" fmla="*/ 554111014 w 6176"/>
              <a:gd name="T41" fmla="*/ 428386834 h 4867"/>
              <a:gd name="T42" fmla="*/ 532513509 w 6176"/>
              <a:gd name="T43" fmla="*/ 445177189 h 4867"/>
              <a:gd name="T44" fmla="*/ 504636844 w 6176"/>
              <a:gd name="T45" fmla="*/ 457414165 h 4867"/>
              <a:gd name="T46" fmla="*/ 473334819 w 6176"/>
              <a:gd name="T47" fmla="*/ 461682727 h 4867"/>
              <a:gd name="T48" fmla="*/ 444601892 w 6176"/>
              <a:gd name="T49" fmla="*/ 458172856 h 4867"/>
              <a:gd name="T50" fmla="*/ 416439601 w 6176"/>
              <a:gd name="T51" fmla="*/ 446600043 h 4867"/>
              <a:gd name="T52" fmla="*/ 392463621 w 6176"/>
              <a:gd name="T53" fmla="*/ 428386834 h 4867"/>
              <a:gd name="T54" fmla="*/ 375528060 w 6176"/>
              <a:gd name="T55" fmla="*/ 406758898 h 4867"/>
              <a:gd name="T56" fmla="*/ 363254752 w 6176"/>
              <a:gd name="T57" fmla="*/ 378965057 h 4867"/>
              <a:gd name="T58" fmla="*/ 358878126 w 6176"/>
              <a:gd name="T59" fmla="*/ 347756180 h 4867"/>
              <a:gd name="T60" fmla="*/ 362588804 w 6176"/>
              <a:gd name="T61" fmla="*/ 319298176 h 4867"/>
              <a:gd name="T62" fmla="*/ 374101161 w 6176"/>
              <a:gd name="T63" fmla="*/ 291029844 h 4867"/>
              <a:gd name="T64" fmla="*/ 392463621 w 6176"/>
              <a:gd name="T65" fmla="*/ 267125219 h 4867"/>
              <a:gd name="T66" fmla="*/ 413965815 w 6176"/>
              <a:gd name="T67" fmla="*/ 250240336 h 4867"/>
              <a:gd name="T68" fmla="*/ 442032795 w 6176"/>
              <a:gd name="T69" fmla="*/ 238003360 h 4867"/>
              <a:gd name="T70" fmla="*/ 473334819 w 6176"/>
              <a:gd name="T71" fmla="*/ 233639653 h 4867"/>
              <a:gd name="T72" fmla="*/ 470195086 w 6176"/>
              <a:gd name="T73" fmla="*/ 424877271 h 4867"/>
              <a:gd name="T74" fmla="*/ 506825003 w 6176"/>
              <a:gd name="T75" fmla="*/ 417288203 h 4867"/>
              <a:gd name="T76" fmla="*/ 535272613 w 6176"/>
              <a:gd name="T77" fmla="*/ 393858068 h 4867"/>
              <a:gd name="T78" fmla="*/ 550305333 w 6176"/>
              <a:gd name="T79" fmla="*/ 355534613 h 4867"/>
              <a:gd name="T80" fmla="*/ 544596810 w 6176"/>
              <a:gd name="T81" fmla="*/ 317590813 h 4867"/>
              <a:gd name="T82" fmla="*/ 418437445 w 6176"/>
              <a:gd name="T83" fmla="*/ 402110683 h 4867"/>
              <a:gd name="T84" fmla="*/ 473334819 w 6176"/>
              <a:gd name="T85" fmla="*/ 270540254 h 4867"/>
              <a:gd name="T86" fmla="*/ 433089535 w 6176"/>
              <a:gd name="T87" fmla="*/ 281638884 h 4867"/>
              <a:gd name="T88" fmla="*/ 407020400 w 6176"/>
              <a:gd name="T89" fmla="*/ 307630527 h 4867"/>
              <a:gd name="T90" fmla="*/ 395888673 w 6176"/>
              <a:gd name="T91" fmla="*/ 347756180 h 4867"/>
              <a:gd name="T92" fmla="*/ 405212562 w 6176"/>
              <a:gd name="T93" fmla="*/ 384466800 h 4867"/>
              <a:gd name="T94" fmla="*/ 320155053 w 6176"/>
              <a:gd name="T95" fmla="*/ 349084198 h 4867"/>
              <a:gd name="T96" fmla="*/ 288567710 w 6176"/>
              <a:gd name="T97" fmla="*/ 91349939 h 4867"/>
              <a:gd name="T98" fmla="*/ 285237661 w 6176"/>
              <a:gd name="T99" fmla="*/ 71809020 h 4867"/>
              <a:gd name="T100" fmla="*/ 265067363 w 6176"/>
              <a:gd name="T101" fmla="*/ 63935443 h 4867"/>
              <a:gd name="T102" fmla="*/ 168783123 w 6176"/>
              <a:gd name="T103" fmla="*/ 137167317 h 4867"/>
              <a:gd name="T104" fmla="*/ 169163753 w 6176"/>
              <a:gd name="T105" fmla="*/ 158605580 h 4867"/>
              <a:gd name="T106" fmla="*/ 186479636 w 6176"/>
              <a:gd name="T107" fmla="*/ 168565866 h 4867"/>
              <a:gd name="T108" fmla="*/ 63935946 w 6176"/>
              <a:gd name="T109" fmla="*/ 149878475 h 4867"/>
              <a:gd name="T110" fmla="*/ 48617907 w 6176"/>
              <a:gd name="T111" fmla="*/ 156234054 h 4867"/>
              <a:gd name="T112" fmla="*/ 42338440 w 6176"/>
              <a:gd name="T113" fmla="*/ 238287869 h 4867"/>
              <a:gd name="T114" fmla="*/ 51852644 w 6176"/>
              <a:gd name="T115" fmla="*/ 256121424 h 486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176" h="4867">
                <a:moveTo>
                  <a:pt x="1587" y="1134"/>
                </a:moveTo>
                <a:lnTo>
                  <a:pt x="2912" y="51"/>
                </a:lnTo>
                <a:lnTo>
                  <a:pt x="2930" y="38"/>
                </a:lnTo>
                <a:lnTo>
                  <a:pt x="2949" y="26"/>
                </a:lnTo>
                <a:lnTo>
                  <a:pt x="2968" y="17"/>
                </a:lnTo>
                <a:lnTo>
                  <a:pt x="2989" y="10"/>
                </a:lnTo>
                <a:lnTo>
                  <a:pt x="3010" y="5"/>
                </a:lnTo>
                <a:lnTo>
                  <a:pt x="3032" y="1"/>
                </a:lnTo>
                <a:lnTo>
                  <a:pt x="3053" y="0"/>
                </a:lnTo>
                <a:lnTo>
                  <a:pt x="3075" y="1"/>
                </a:lnTo>
                <a:lnTo>
                  <a:pt x="3095" y="5"/>
                </a:lnTo>
                <a:lnTo>
                  <a:pt x="3116" y="10"/>
                </a:lnTo>
                <a:lnTo>
                  <a:pt x="3137" y="17"/>
                </a:lnTo>
                <a:lnTo>
                  <a:pt x="3156" y="26"/>
                </a:lnTo>
                <a:lnTo>
                  <a:pt x="3174" y="38"/>
                </a:lnTo>
                <a:lnTo>
                  <a:pt x="3192" y="51"/>
                </a:lnTo>
                <a:lnTo>
                  <a:pt x="3208" y="66"/>
                </a:lnTo>
                <a:lnTo>
                  <a:pt x="3225" y="83"/>
                </a:lnTo>
                <a:lnTo>
                  <a:pt x="3236" y="98"/>
                </a:lnTo>
                <a:lnTo>
                  <a:pt x="3246" y="115"/>
                </a:lnTo>
                <a:lnTo>
                  <a:pt x="3255" y="132"/>
                </a:lnTo>
                <a:lnTo>
                  <a:pt x="3262" y="149"/>
                </a:lnTo>
                <a:lnTo>
                  <a:pt x="3267" y="168"/>
                </a:lnTo>
                <a:lnTo>
                  <a:pt x="3272" y="186"/>
                </a:lnTo>
                <a:lnTo>
                  <a:pt x="3274" y="205"/>
                </a:lnTo>
                <a:lnTo>
                  <a:pt x="3275" y="223"/>
                </a:lnTo>
                <a:lnTo>
                  <a:pt x="3275" y="4090"/>
                </a:lnTo>
                <a:lnTo>
                  <a:pt x="3274" y="4113"/>
                </a:lnTo>
                <a:lnTo>
                  <a:pt x="3271" y="4135"/>
                </a:lnTo>
                <a:lnTo>
                  <a:pt x="3264" y="4157"/>
                </a:lnTo>
                <a:lnTo>
                  <a:pt x="3257" y="4177"/>
                </a:lnTo>
                <a:lnTo>
                  <a:pt x="3248" y="4196"/>
                </a:lnTo>
                <a:lnTo>
                  <a:pt x="3236" y="4214"/>
                </a:lnTo>
                <a:lnTo>
                  <a:pt x="3223" y="4232"/>
                </a:lnTo>
                <a:lnTo>
                  <a:pt x="3210" y="4248"/>
                </a:lnTo>
                <a:lnTo>
                  <a:pt x="3193" y="4263"/>
                </a:lnTo>
                <a:lnTo>
                  <a:pt x="3176" y="4274"/>
                </a:lnTo>
                <a:lnTo>
                  <a:pt x="3158" y="4286"/>
                </a:lnTo>
                <a:lnTo>
                  <a:pt x="3139" y="4296"/>
                </a:lnTo>
                <a:lnTo>
                  <a:pt x="3118" y="4303"/>
                </a:lnTo>
                <a:lnTo>
                  <a:pt x="3097" y="4309"/>
                </a:lnTo>
                <a:lnTo>
                  <a:pt x="3075" y="4312"/>
                </a:lnTo>
                <a:lnTo>
                  <a:pt x="3052" y="4313"/>
                </a:lnTo>
                <a:lnTo>
                  <a:pt x="3029" y="4312"/>
                </a:lnTo>
                <a:lnTo>
                  <a:pt x="3007" y="4309"/>
                </a:lnTo>
                <a:lnTo>
                  <a:pt x="2986" y="4303"/>
                </a:lnTo>
                <a:lnTo>
                  <a:pt x="2965" y="4296"/>
                </a:lnTo>
                <a:lnTo>
                  <a:pt x="2946" y="4286"/>
                </a:lnTo>
                <a:lnTo>
                  <a:pt x="2928" y="4275"/>
                </a:lnTo>
                <a:lnTo>
                  <a:pt x="2911" y="4263"/>
                </a:lnTo>
                <a:lnTo>
                  <a:pt x="2894" y="4248"/>
                </a:lnTo>
                <a:lnTo>
                  <a:pt x="1613" y="3184"/>
                </a:lnTo>
                <a:lnTo>
                  <a:pt x="672" y="3184"/>
                </a:lnTo>
                <a:lnTo>
                  <a:pt x="636" y="3183"/>
                </a:lnTo>
                <a:lnTo>
                  <a:pt x="603" y="3181"/>
                </a:lnTo>
                <a:lnTo>
                  <a:pt x="569" y="3177"/>
                </a:lnTo>
                <a:lnTo>
                  <a:pt x="536" y="3171"/>
                </a:lnTo>
                <a:lnTo>
                  <a:pt x="504" y="3163"/>
                </a:lnTo>
                <a:lnTo>
                  <a:pt x="471" y="3154"/>
                </a:lnTo>
                <a:lnTo>
                  <a:pt x="440" y="3144"/>
                </a:lnTo>
                <a:lnTo>
                  <a:pt x="410" y="3131"/>
                </a:lnTo>
                <a:lnTo>
                  <a:pt x="380" y="3118"/>
                </a:lnTo>
                <a:lnTo>
                  <a:pt x="351" y="3103"/>
                </a:lnTo>
                <a:lnTo>
                  <a:pt x="324" y="3087"/>
                </a:lnTo>
                <a:lnTo>
                  <a:pt x="296" y="3069"/>
                </a:lnTo>
                <a:lnTo>
                  <a:pt x="270" y="3050"/>
                </a:lnTo>
                <a:lnTo>
                  <a:pt x="244" y="3030"/>
                </a:lnTo>
                <a:lnTo>
                  <a:pt x="220" y="3009"/>
                </a:lnTo>
                <a:lnTo>
                  <a:pt x="196" y="2987"/>
                </a:lnTo>
                <a:lnTo>
                  <a:pt x="175" y="2964"/>
                </a:lnTo>
                <a:lnTo>
                  <a:pt x="153" y="2939"/>
                </a:lnTo>
                <a:lnTo>
                  <a:pt x="133" y="2913"/>
                </a:lnTo>
                <a:lnTo>
                  <a:pt x="115" y="2888"/>
                </a:lnTo>
                <a:lnTo>
                  <a:pt x="97" y="2860"/>
                </a:lnTo>
                <a:lnTo>
                  <a:pt x="80" y="2832"/>
                </a:lnTo>
                <a:lnTo>
                  <a:pt x="66" y="2803"/>
                </a:lnTo>
                <a:lnTo>
                  <a:pt x="52" y="2773"/>
                </a:lnTo>
                <a:lnTo>
                  <a:pt x="41" y="2743"/>
                </a:lnTo>
                <a:lnTo>
                  <a:pt x="30" y="2712"/>
                </a:lnTo>
                <a:lnTo>
                  <a:pt x="20" y="2680"/>
                </a:lnTo>
                <a:lnTo>
                  <a:pt x="13" y="2648"/>
                </a:lnTo>
                <a:lnTo>
                  <a:pt x="7" y="2614"/>
                </a:lnTo>
                <a:lnTo>
                  <a:pt x="3" y="2581"/>
                </a:lnTo>
                <a:lnTo>
                  <a:pt x="0" y="2547"/>
                </a:lnTo>
                <a:lnTo>
                  <a:pt x="0" y="2512"/>
                </a:lnTo>
                <a:lnTo>
                  <a:pt x="0" y="1806"/>
                </a:lnTo>
                <a:lnTo>
                  <a:pt x="0" y="1772"/>
                </a:lnTo>
                <a:lnTo>
                  <a:pt x="3" y="1738"/>
                </a:lnTo>
                <a:lnTo>
                  <a:pt x="7" y="1704"/>
                </a:lnTo>
                <a:lnTo>
                  <a:pt x="13" y="1671"/>
                </a:lnTo>
                <a:lnTo>
                  <a:pt x="20" y="1639"/>
                </a:lnTo>
                <a:lnTo>
                  <a:pt x="30" y="1607"/>
                </a:lnTo>
                <a:lnTo>
                  <a:pt x="41" y="1576"/>
                </a:lnTo>
                <a:lnTo>
                  <a:pt x="52" y="1545"/>
                </a:lnTo>
                <a:lnTo>
                  <a:pt x="66" y="1516"/>
                </a:lnTo>
                <a:lnTo>
                  <a:pt x="80" y="1487"/>
                </a:lnTo>
                <a:lnTo>
                  <a:pt x="97" y="1458"/>
                </a:lnTo>
                <a:lnTo>
                  <a:pt x="115" y="1431"/>
                </a:lnTo>
                <a:lnTo>
                  <a:pt x="133" y="1404"/>
                </a:lnTo>
                <a:lnTo>
                  <a:pt x="153" y="1380"/>
                </a:lnTo>
                <a:lnTo>
                  <a:pt x="175" y="1355"/>
                </a:lnTo>
                <a:lnTo>
                  <a:pt x="196" y="1331"/>
                </a:lnTo>
                <a:lnTo>
                  <a:pt x="212" y="1318"/>
                </a:lnTo>
                <a:lnTo>
                  <a:pt x="235" y="1297"/>
                </a:lnTo>
                <a:lnTo>
                  <a:pt x="259" y="1277"/>
                </a:lnTo>
                <a:lnTo>
                  <a:pt x="284" y="1259"/>
                </a:lnTo>
                <a:lnTo>
                  <a:pt x="310" y="1241"/>
                </a:lnTo>
                <a:lnTo>
                  <a:pt x="336" y="1225"/>
                </a:lnTo>
                <a:lnTo>
                  <a:pt x="363" y="1210"/>
                </a:lnTo>
                <a:lnTo>
                  <a:pt x="391" y="1196"/>
                </a:lnTo>
                <a:lnTo>
                  <a:pt x="420" y="1184"/>
                </a:lnTo>
                <a:lnTo>
                  <a:pt x="450" y="1172"/>
                </a:lnTo>
                <a:lnTo>
                  <a:pt x="480" y="1162"/>
                </a:lnTo>
                <a:lnTo>
                  <a:pt x="510" y="1154"/>
                </a:lnTo>
                <a:lnTo>
                  <a:pt x="542" y="1147"/>
                </a:lnTo>
                <a:lnTo>
                  <a:pt x="573" y="1142"/>
                </a:lnTo>
                <a:lnTo>
                  <a:pt x="605" y="1137"/>
                </a:lnTo>
                <a:lnTo>
                  <a:pt x="639" y="1135"/>
                </a:lnTo>
                <a:lnTo>
                  <a:pt x="672" y="1134"/>
                </a:lnTo>
                <a:lnTo>
                  <a:pt x="1587" y="1134"/>
                </a:lnTo>
                <a:close/>
                <a:moveTo>
                  <a:pt x="4975" y="2463"/>
                </a:moveTo>
                <a:lnTo>
                  <a:pt x="4975" y="2463"/>
                </a:lnTo>
                <a:lnTo>
                  <a:pt x="5006" y="2464"/>
                </a:lnTo>
                <a:lnTo>
                  <a:pt x="5036" y="2465"/>
                </a:lnTo>
                <a:lnTo>
                  <a:pt x="5067" y="2467"/>
                </a:lnTo>
                <a:lnTo>
                  <a:pt x="5097" y="2470"/>
                </a:lnTo>
                <a:lnTo>
                  <a:pt x="5128" y="2473"/>
                </a:lnTo>
                <a:lnTo>
                  <a:pt x="5158" y="2477"/>
                </a:lnTo>
                <a:lnTo>
                  <a:pt x="5187" y="2482"/>
                </a:lnTo>
                <a:lnTo>
                  <a:pt x="5217" y="2488"/>
                </a:lnTo>
                <a:lnTo>
                  <a:pt x="5246" y="2494"/>
                </a:lnTo>
                <a:lnTo>
                  <a:pt x="5275" y="2502"/>
                </a:lnTo>
                <a:lnTo>
                  <a:pt x="5304" y="2509"/>
                </a:lnTo>
                <a:lnTo>
                  <a:pt x="5331" y="2518"/>
                </a:lnTo>
                <a:lnTo>
                  <a:pt x="5360" y="2526"/>
                </a:lnTo>
                <a:lnTo>
                  <a:pt x="5387" y="2536"/>
                </a:lnTo>
                <a:lnTo>
                  <a:pt x="5415" y="2547"/>
                </a:lnTo>
                <a:lnTo>
                  <a:pt x="5442" y="2558"/>
                </a:lnTo>
                <a:lnTo>
                  <a:pt x="5469" y="2569"/>
                </a:lnTo>
                <a:lnTo>
                  <a:pt x="5495" y="2582"/>
                </a:lnTo>
                <a:lnTo>
                  <a:pt x="5521" y="2595"/>
                </a:lnTo>
                <a:lnTo>
                  <a:pt x="5547" y="2609"/>
                </a:lnTo>
                <a:lnTo>
                  <a:pt x="5573" y="2623"/>
                </a:lnTo>
                <a:lnTo>
                  <a:pt x="5597" y="2638"/>
                </a:lnTo>
                <a:lnTo>
                  <a:pt x="5622" y="2653"/>
                </a:lnTo>
                <a:lnTo>
                  <a:pt x="5647" y="2669"/>
                </a:lnTo>
                <a:lnTo>
                  <a:pt x="5670" y="2685"/>
                </a:lnTo>
                <a:lnTo>
                  <a:pt x="5694" y="2702"/>
                </a:lnTo>
                <a:lnTo>
                  <a:pt x="5716" y="2720"/>
                </a:lnTo>
                <a:lnTo>
                  <a:pt x="5739" y="2738"/>
                </a:lnTo>
                <a:lnTo>
                  <a:pt x="5761" y="2757"/>
                </a:lnTo>
                <a:lnTo>
                  <a:pt x="5783" y="2776"/>
                </a:lnTo>
                <a:lnTo>
                  <a:pt x="5804" y="2795"/>
                </a:lnTo>
                <a:lnTo>
                  <a:pt x="5824" y="2816"/>
                </a:lnTo>
                <a:lnTo>
                  <a:pt x="5845" y="2836"/>
                </a:lnTo>
                <a:lnTo>
                  <a:pt x="5864" y="2858"/>
                </a:lnTo>
                <a:lnTo>
                  <a:pt x="5883" y="2879"/>
                </a:lnTo>
                <a:lnTo>
                  <a:pt x="5902" y="2900"/>
                </a:lnTo>
                <a:lnTo>
                  <a:pt x="5920" y="2923"/>
                </a:lnTo>
                <a:lnTo>
                  <a:pt x="5938" y="2947"/>
                </a:lnTo>
                <a:lnTo>
                  <a:pt x="5954" y="2970"/>
                </a:lnTo>
                <a:lnTo>
                  <a:pt x="5971" y="2994"/>
                </a:lnTo>
                <a:lnTo>
                  <a:pt x="5987" y="3017"/>
                </a:lnTo>
                <a:lnTo>
                  <a:pt x="6002" y="3042"/>
                </a:lnTo>
                <a:lnTo>
                  <a:pt x="6017" y="3068"/>
                </a:lnTo>
                <a:lnTo>
                  <a:pt x="6031" y="3092"/>
                </a:lnTo>
                <a:lnTo>
                  <a:pt x="6045" y="3118"/>
                </a:lnTo>
                <a:lnTo>
                  <a:pt x="6058" y="3145"/>
                </a:lnTo>
                <a:lnTo>
                  <a:pt x="6070" y="3171"/>
                </a:lnTo>
                <a:lnTo>
                  <a:pt x="6082" y="3197"/>
                </a:lnTo>
                <a:lnTo>
                  <a:pt x="6093" y="3225"/>
                </a:lnTo>
                <a:lnTo>
                  <a:pt x="6103" y="3252"/>
                </a:lnTo>
                <a:lnTo>
                  <a:pt x="6113" y="3280"/>
                </a:lnTo>
                <a:lnTo>
                  <a:pt x="6122" y="3308"/>
                </a:lnTo>
                <a:lnTo>
                  <a:pt x="6131" y="3337"/>
                </a:lnTo>
                <a:lnTo>
                  <a:pt x="6138" y="3366"/>
                </a:lnTo>
                <a:lnTo>
                  <a:pt x="6146" y="3395"/>
                </a:lnTo>
                <a:lnTo>
                  <a:pt x="6152" y="3423"/>
                </a:lnTo>
                <a:lnTo>
                  <a:pt x="6158" y="3452"/>
                </a:lnTo>
                <a:lnTo>
                  <a:pt x="6163" y="3482"/>
                </a:lnTo>
                <a:lnTo>
                  <a:pt x="6166" y="3512"/>
                </a:lnTo>
                <a:lnTo>
                  <a:pt x="6171" y="3542"/>
                </a:lnTo>
                <a:lnTo>
                  <a:pt x="6173" y="3574"/>
                </a:lnTo>
                <a:lnTo>
                  <a:pt x="6175" y="3604"/>
                </a:lnTo>
                <a:lnTo>
                  <a:pt x="6176" y="3635"/>
                </a:lnTo>
                <a:lnTo>
                  <a:pt x="6176" y="3666"/>
                </a:lnTo>
                <a:lnTo>
                  <a:pt x="6176" y="3697"/>
                </a:lnTo>
                <a:lnTo>
                  <a:pt x="6175" y="3727"/>
                </a:lnTo>
                <a:lnTo>
                  <a:pt x="6173" y="3758"/>
                </a:lnTo>
                <a:lnTo>
                  <a:pt x="6171" y="3788"/>
                </a:lnTo>
                <a:lnTo>
                  <a:pt x="6166" y="3819"/>
                </a:lnTo>
                <a:lnTo>
                  <a:pt x="6163" y="3849"/>
                </a:lnTo>
                <a:lnTo>
                  <a:pt x="6158" y="3878"/>
                </a:lnTo>
                <a:lnTo>
                  <a:pt x="6152" y="3908"/>
                </a:lnTo>
                <a:lnTo>
                  <a:pt x="6146" y="3937"/>
                </a:lnTo>
                <a:lnTo>
                  <a:pt x="6138" y="3966"/>
                </a:lnTo>
                <a:lnTo>
                  <a:pt x="6131" y="3995"/>
                </a:lnTo>
                <a:lnTo>
                  <a:pt x="6122" y="4023"/>
                </a:lnTo>
                <a:lnTo>
                  <a:pt x="6113" y="4051"/>
                </a:lnTo>
                <a:lnTo>
                  <a:pt x="6103" y="4078"/>
                </a:lnTo>
                <a:lnTo>
                  <a:pt x="6093" y="4106"/>
                </a:lnTo>
                <a:lnTo>
                  <a:pt x="6082" y="4133"/>
                </a:lnTo>
                <a:lnTo>
                  <a:pt x="6070" y="4160"/>
                </a:lnTo>
                <a:lnTo>
                  <a:pt x="6058" y="4187"/>
                </a:lnTo>
                <a:lnTo>
                  <a:pt x="6045" y="4212"/>
                </a:lnTo>
                <a:lnTo>
                  <a:pt x="6031" y="4238"/>
                </a:lnTo>
                <a:lnTo>
                  <a:pt x="6017" y="4264"/>
                </a:lnTo>
                <a:lnTo>
                  <a:pt x="6002" y="4288"/>
                </a:lnTo>
                <a:lnTo>
                  <a:pt x="5987" y="4313"/>
                </a:lnTo>
                <a:lnTo>
                  <a:pt x="5971" y="4338"/>
                </a:lnTo>
                <a:lnTo>
                  <a:pt x="5954" y="4361"/>
                </a:lnTo>
                <a:lnTo>
                  <a:pt x="5938" y="4385"/>
                </a:lnTo>
                <a:lnTo>
                  <a:pt x="5920" y="4407"/>
                </a:lnTo>
                <a:lnTo>
                  <a:pt x="5902" y="4430"/>
                </a:lnTo>
                <a:lnTo>
                  <a:pt x="5883" y="4452"/>
                </a:lnTo>
                <a:lnTo>
                  <a:pt x="5864" y="4474"/>
                </a:lnTo>
                <a:lnTo>
                  <a:pt x="5845" y="4495"/>
                </a:lnTo>
                <a:lnTo>
                  <a:pt x="5824" y="4516"/>
                </a:lnTo>
                <a:lnTo>
                  <a:pt x="5804" y="4536"/>
                </a:lnTo>
                <a:lnTo>
                  <a:pt x="5783" y="4555"/>
                </a:lnTo>
                <a:lnTo>
                  <a:pt x="5761" y="4575"/>
                </a:lnTo>
                <a:lnTo>
                  <a:pt x="5739" y="4593"/>
                </a:lnTo>
                <a:lnTo>
                  <a:pt x="5716" y="4611"/>
                </a:lnTo>
                <a:lnTo>
                  <a:pt x="5694" y="4629"/>
                </a:lnTo>
                <a:lnTo>
                  <a:pt x="5670" y="4645"/>
                </a:lnTo>
                <a:lnTo>
                  <a:pt x="5647" y="4662"/>
                </a:lnTo>
                <a:lnTo>
                  <a:pt x="5622" y="4678"/>
                </a:lnTo>
                <a:lnTo>
                  <a:pt x="5597" y="4693"/>
                </a:lnTo>
                <a:lnTo>
                  <a:pt x="5573" y="4708"/>
                </a:lnTo>
                <a:lnTo>
                  <a:pt x="5547" y="4722"/>
                </a:lnTo>
                <a:lnTo>
                  <a:pt x="5521" y="4736"/>
                </a:lnTo>
                <a:lnTo>
                  <a:pt x="5495" y="4749"/>
                </a:lnTo>
                <a:lnTo>
                  <a:pt x="5469" y="4761"/>
                </a:lnTo>
                <a:lnTo>
                  <a:pt x="5442" y="4773"/>
                </a:lnTo>
                <a:lnTo>
                  <a:pt x="5415" y="4785"/>
                </a:lnTo>
                <a:lnTo>
                  <a:pt x="5387" y="4794"/>
                </a:lnTo>
                <a:lnTo>
                  <a:pt x="5360" y="4804"/>
                </a:lnTo>
                <a:lnTo>
                  <a:pt x="5331" y="4813"/>
                </a:lnTo>
                <a:lnTo>
                  <a:pt x="5304" y="4822"/>
                </a:lnTo>
                <a:lnTo>
                  <a:pt x="5275" y="4830"/>
                </a:lnTo>
                <a:lnTo>
                  <a:pt x="5246" y="4837"/>
                </a:lnTo>
                <a:lnTo>
                  <a:pt x="5217" y="4844"/>
                </a:lnTo>
                <a:lnTo>
                  <a:pt x="5187" y="4849"/>
                </a:lnTo>
                <a:lnTo>
                  <a:pt x="5158" y="4853"/>
                </a:lnTo>
                <a:lnTo>
                  <a:pt x="5128" y="4857"/>
                </a:lnTo>
                <a:lnTo>
                  <a:pt x="5097" y="4862"/>
                </a:lnTo>
                <a:lnTo>
                  <a:pt x="5067" y="4864"/>
                </a:lnTo>
                <a:lnTo>
                  <a:pt x="5036" y="4866"/>
                </a:lnTo>
                <a:lnTo>
                  <a:pt x="5006" y="4867"/>
                </a:lnTo>
                <a:lnTo>
                  <a:pt x="4975" y="4867"/>
                </a:lnTo>
                <a:lnTo>
                  <a:pt x="4943" y="4867"/>
                </a:lnTo>
                <a:lnTo>
                  <a:pt x="4912" y="4866"/>
                </a:lnTo>
                <a:lnTo>
                  <a:pt x="4881" y="4864"/>
                </a:lnTo>
                <a:lnTo>
                  <a:pt x="4851" y="4862"/>
                </a:lnTo>
                <a:lnTo>
                  <a:pt x="4821" y="4857"/>
                </a:lnTo>
                <a:lnTo>
                  <a:pt x="4791" y="4853"/>
                </a:lnTo>
                <a:lnTo>
                  <a:pt x="4761" y="4849"/>
                </a:lnTo>
                <a:lnTo>
                  <a:pt x="4732" y="4844"/>
                </a:lnTo>
                <a:lnTo>
                  <a:pt x="4702" y="4837"/>
                </a:lnTo>
                <a:lnTo>
                  <a:pt x="4673" y="4830"/>
                </a:lnTo>
                <a:lnTo>
                  <a:pt x="4646" y="4822"/>
                </a:lnTo>
                <a:lnTo>
                  <a:pt x="4617" y="4813"/>
                </a:lnTo>
                <a:lnTo>
                  <a:pt x="4589" y="4804"/>
                </a:lnTo>
                <a:lnTo>
                  <a:pt x="4561" y="4794"/>
                </a:lnTo>
                <a:lnTo>
                  <a:pt x="4534" y="4785"/>
                </a:lnTo>
                <a:lnTo>
                  <a:pt x="4506" y="4773"/>
                </a:lnTo>
                <a:lnTo>
                  <a:pt x="4479" y="4761"/>
                </a:lnTo>
                <a:lnTo>
                  <a:pt x="4454" y="4749"/>
                </a:lnTo>
                <a:lnTo>
                  <a:pt x="4427" y="4736"/>
                </a:lnTo>
                <a:lnTo>
                  <a:pt x="4401" y="4722"/>
                </a:lnTo>
                <a:lnTo>
                  <a:pt x="4377" y="4708"/>
                </a:lnTo>
                <a:lnTo>
                  <a:pt x="4351" y="4693"/>
                </a:lnTo>
                <a:lnTo>
                  <a:pt x="4326" y="4678"/>
                </a:lnTo>
                <a:lnTo>
                  <a:pt x="4303" y="4662"/>
                </a:lnTo>
                <a:lnTo>
                  <a:pt x="4279" y="4645"/>
                </a:lnTo>
                <a:lnTo>
                  <a:pt x="4255" y="4629"/>
                </a:lnTo>
                <a:lnTo>
                  <a:pt x="4232" y="4611"/>
                </a:lnTo>
                <a:lnTo>
                  <a:pt x="4209" y="4593"/>
                </a:lnTo>
                <a:lnTo>
                  <a:pt x="4188" y="4575"/>
                </a:lnTo>
                <a:lnTo>
                  <a:pt x="4167" y="4555"/>
                </a:lnTo>
                <a:lnTo>
                  <a:pt x="4145" y="4536"/>
                </a:lnTo>
                <a:lnTo>
                  <a:pt x="4125" y="4516"/>
                </a:lnTo>
                <a:lnTo>
                  <a:pt x="4104" y="4495"/>
                </a:lnTo>
                <a:lnTo>
                  <a:pt x="4085" y="4474"/>
                </a:lnTo>
                <a:lnTo>
                  <a:pt x="4066" y="4452"/>
                </a:lnTo>
                <a:lnTo>
                  <a:pt x="4047" y="4430"/>
                </a:lnTo>
                <a:lnTo>
                  <a:pt x="4029" y="4407"/>
                </a:lnTo>
                <a:lnTo>
                  <a:pt x="4011" y="4385"/>
                </a:lnTo>
                <a:lnTo>
                  <a:pt x="3994" y="4361"/>
                </a:lnTo>
                <a:lnTo>
                  <a:pt x="3978" y="4338"/>
                </a:lnTo>
                <a:lnTo>
                  <a:pt x="3962" y="4313"/>
                </a:lnTo>
                <a:lnTo>
                  <a:pt x="3947" y="4288"/>
                </a:lnTo>
                <a:lnTo>
                  <a:pt x="3932" y="4264"/>
                </a:lnTo>
                <a:lnTo>
                  <a:pt x="3918" y="4238"/>
                </a:lnTo>
                <a:lnTo>
                  <a:pt x="3904" y="4212"/>
                </a:lnTo>
                <a:lnTo>
                  <a:pt x="3891" y="4187"/>
                </a:lnTo>
                <a:lnTo>
                  <a:pt x="3878" y="4160"/>
                </a:lnTo>
                <a:lnTo>
                  <a:pt x="3866" y="4133"/>
                </a:lnTo>
                <a:lnTo>
                  <a:pt x="3856" y="4106"/>
                </a:lnTo>
                <a:lnTo>
                  <a:pt x="3845" y="4078"/>
                </a:lnTo>
                <a:lnTo>
                  <a:pt x="3835" y="4051"/>
                </a:lnTo>
                <a:lnTo>
                  <a:pt x="3827" y="4023"/>
                </a:lnTo>
                <a:lnTo>
                  <a:pt x="3818" y="3995"/>
                </a:lnTo>
                <a:lnTo>
                  <a:pt x="3811" y="3966"/>
                </a:lnTo>
                <a:lnTo>
                  <a:pt x="3803" y="3937"/>
                </a:lnTo>
                <a:lnTo>
                  <a:pt x="3797" y="3908"/>
                </a:lnTo>
                <a:lnTo>
                  <a:pt x="3791" y="3878"/>
                </a:lnTo>
                <a:lnTo>
                  <a:pt x="3786" y="3849"/>
                </a:lnTo>
                <a:lnTo>
                  <a:pt x="3782" y="3819"/>
                </a:lnTo>
                <a:lnTo>
                  <a:pt x="3779" y="3788"/>
                </a:lnTo>
                <a:lnTo>
                  <a:pt x="3775" y="3758"/>
                </a:lnTo>
                <a:lnTo>
                  <a:pt x="3774" y="3727"/>
                </a:lnTo>
                <a:lnTo>
                  <a:pt x="3773" y="3697"/>
                </a:lnTo>
                <a:lnTo>
                  <a:pt x="3772" y="3666"/>
                </a:lnTo>
                <a:lnTo>
                  <a:pt x="3773" y="3635"/>
                </a:lnTo>
                <a:lnTo>
                  <a:pt x="3774" y="3604"/>
                </a:lnTo>
                <a:lnTo>
                  <a:pt x="3775" y="3574"/>
                </a:lnTo>
                <a:lnTo>
                  <a:pt x="3779" y="3542"/>
                </a:lnTo>
                <a:lnTo>
                  <a:pt x="3782" y="3512"/>
                </a:lnTo>
                <a:lnTo>
                  <a:pt x="3786" y="3482"/>
                </a:lnTo>
                <a:lnTo>
                  <a:pt x="3791" y="3452"/>
                </a:lnTo>
                <a:lnTo>
                  <a:pt x="3797" y="3423"/>
                </a:lnTo>
                <a:lnTo>
                  <a:pt x="3803" y="3395"/>
                </a:lnTo>
                <a:lnTo>
                  <a:pt x="3811" y="3366"/>
                </a:lnTo>
                <a:lnTo>
                  <a:pt x="3818" y="3337"/>
                </a:lnTo>
                <a:lnTo>
                  <a:pt x="3827" y="3308"/>
                </a:lnTo>
                <a:lnTo>
                  <a:pt x="3835" y="3280"/>
                </a:lnTo>
                <a:lnTo>
                  <a:pt x="3845" y="3252"/>
                </a:lnTo>
                <a:lnTo>
                  <a:pt x="3856" y="3225"/>
                </a:lnTo>
                <a:lnTo>
                  <a:pt x="3866" y="3197"/>
                </a:lnTo>
                <a:lnTo>
                  <a:pt x="3878" y="3171"/>
                </a:lnTo>
                <a:lnTo>
                  <a:pt x="3891" y="3145"/>
                </a:lnTo>
                <a:lnTo>
                  <a:pt x="3904" y="3118"/>
                </a:lnTo>
                <a:lnTo>
                  <a:pt x="3918" y="3092"/>
                </a:lnTo>
                <a:lnTo>
                  <a:pt x="3932" y="3068"/>
                </a:lnTo>
                <a:lnTo>
                  <a:pt x="3947" y="3042"/>
                </a:lnTo>
                <a:lnTo>
                  <a:pt x="3962" y="3017"/>
                </a:lnTo>
                <a:lnTo>
                  <a:pt x="3978" y="2994"/>
                </a:lnTo>
                <a:lnTo>
                  <a:pt x="3994" y="2970"/>
                </a:lnTo>
                <a:lnTo>
                  <a:pt x="4011" y="2947"/>
                </a:lnTo>
                <a:lnTo>
                  <a:pt x="4029" y="2923"/>
                </a:lnTo>
                <a:lnTo>
                  <a:pt x="4047" y="2900"/>
                </a:lnTo>
                <a:lnTo>
                  <a:pt x="4066" y="2879"/>
                </a:lnTo>
                <a:lnTo>
                  <a:pt x="4085" y="2858"/>
                </a:lnTo>
                <a:lnTo>
                  <a:pt x="4104" y="2836"/>
                </a:lnTo>
                <a:lnTo>
                  <a:pt x="4125" y="2816"/>
                </a:lnTo>
                <a:lnTo>
                  <a:pt x="4145" y="2795"/>
                </a:lnTo>
                <a:lnTo>
                  <a:pt x="4167" y="2776"/>
                </a:lnTo>
                <a:lnTo>
                  <a:pt x="4188" y="2757"/>
                </a:lnTo>
                <a:lnTo>
                  <a:pt x="4209" y="2738"/>
                </a:lnTo>
                <a:lnTo>
                  <a:pt x="4232" y="2720"/>
                </a:lnTo>
                <a:lnTo>
                  <a:pt x="4255" y="2702"/>
                </a:lnTo>
                <a:lnTo>
                  <a:pt x="4279" y="2685"/>
                </a:lnTo>
                <a:lnTo>
                  <a:pt x="4303" y="2669"/>
                </a:lnTo>
                <a:lnTo>
                  <a:pt x="4326" y="2653"/>
                </a:lnTo>
                <a:lnTo>
                  <a:pt x="4351" y="2638"/>
                </a:lnTo>
                <a:lnTo>
                  <a:pt x="4377" y="2623"/>
                </a:lnTo>
                <a:lnTo>
                  <a:pt x="4401" y="2609"/>
                </a:lnTo>
                <a:lnTo>
                  <a:pt x="4427" y="2595"/>
                </a:lnTo>
                <a:lnTo>
                  <a:pt x="4454" y="2582"/>
                </a:lnTo>
                <a:lnTo>
                  <a:pt x="4479" y="2569"/>
                </a:lnTo>
                <a:lnTo>
                  <a:pt x="4506" y="2558"/>
                </a:lnTo>
                <a:lnTo>
                  <a:pt x="4534" y="2547"/>
                </a:lnTo>
                <a:lnTo>
                  <a:pt x="4561" y="2536"/>
                </a:lnTo>
                <a:lnTo>
                  <a:pt x="4589" y="2526"/>
                </a:lnTo>
                <a:lnTo>
                  <a:pt x="4617" y="2518"/>
                </a:lnTo>
                <a:lnTo>
                  <a:pt x="4646" y="2509"/>
                </a:lnTo>
                <a:lnTo>
                  <a:pt x="4673" y="2502"/>
                </a:lnTo>
                <a:lnTo>
                  <a:pt x="4702" y="2494"/>
                </a:lnTo>
                <a:lnTo>
                  <a:pt x="4732" y="2488"/>
                </a:lnTo>
                <a:lnTo>
                  <a:pt x="4761" y="2482"/>
                </a:lnTo>
                <a:lnTo>
                  <a:pt x="4791" y="2477"/>
                </a:lnTo>
                <a:lnTo>
                  <a:pt x="4821" y="2473"/>
                </a:lnTo>
                <a:lnTo>
                  <a:pt x="4851" y="2470"/>
                </a:lnTo>
                <a:lnTo>
                  <a:pt x="4881" y="2467"/>
                </a:lnTo>
                <a:lnTo>
                  <a:pt x="4912" y="2465"/>
                </a:lnTo>
                <a:lnTo>
                  <a:pt x="4943" y="2464"/>
                </a:lnTo>
                <a:lnTo>
                  <a:pt x="4975" y="2463"/>
                </a:lnTo>
                <a:close/>
                <a:moveTo>
                  <a:pt x="5548" y="3088"/>
                </a:moveTo>
                <a:lnTo>
                  <a:pt x="4727" y="4441"/>
                </a:lnTo>
                <a:lnTo>
                  <a:pt x="4757" y="4450"/>
                </a:lnTo>
                <a:lnTo>
                  <a:pt x="4787" y="4458"/>
                </a:lnTo>
                <a:lnTo>
                  <a:pt x="4817" y="4464"/>
                </a:lnTo>
                <a:lnTo>
                  <a:pt x="4848" y="4469"/>
                </a:lnTo>
                <a:lnTo>
                  <a:pt x="4879" y="4474"/>
                </a:lnTo>
                <a:lnTo>
                  <a:pt x="4910" y="4477"/>
                </a:lnTo>
                <a:lnTo>
                  <a:pt x="4942" y="4479"/>
                </a:lnTo>
                <a:lnTo>
                  <a:pt x="4975" y="4479"/>
                </a:lnTo>
                <a:lnTo>
                  <a:pt x="5016" y="4478"/>
                </a:lnTo>
                <a:lnTo>
                  <a:pt x="5057" y="4475"/>
                </a:lnTo>
                <a:lnTo>
                  <a:pt x="5098" y="4469"/>
                </a:lnTo>
                <a:lnTo>
                  <a:pt x="5139" y="4463"/>
                </a:lnTo>
                <a:lnTo>
                  <a:pt x="5178" y="4453"/>
                </a:lnTo>
                <a:lnTo>
                  <a:pt x="5217" y="4443"/>
                </a:lnTo>
                <a:lnTo>
                  <a:pt x="5254" y="4430"/>
                </a:lnTo>
                <a:lnTo>
                  <a:pt x="5291" y="4415"/>
                </a:lnTo>
                <a:lnTo>
                  <a:pt x="5327" y="4399"/>
                </a:lnTo>
                <a:lnTo>
                  <a:pt x="5363" y="4381"/>
                </a:lnTo>
                <a:lnTo>
                  <a:pt x="5397" y="4361"/>
                </a:lnTo>
                <a:lnTo>
                  <a:pt x="5429" y="4340"/>
                </a:lnTo>
                <a:lnTo>
                  <a:pt x="5461" y="4317"/>
                </a:lnTo>
                <a:lnTo>
                  <a:pt x="5492" y="4294"/>
                </a:lnTo>
                <a:lnTo>
                  <a:pt x="5521" y="4268"/>
                </a:lnTo>
                <a:lnTo>
                  <a:pt x="5550" y="4241"/>
                </a:lnTo>
                <a:lnTo>
                  <a:pt x="5577" y="4212"/>
                </a:lnTo>
                <a:lnTo>
                  <a:pt x="5603" y="4183"/>
                </a:lnTo>
                <a:lnTo>
                  <a:pt x="5626" y="4152"/>
                </a:lnTo>
                <a:lnTo>
                  <a:pt x="5649" y="4120"/>
                </a:lnTo>
                <a:lnTo>
                  <a:pt x="5670" y="4088"/>
                </a:lnTo>
                <a:lnTo>
                  <a:pt x="5689" y="4054"/>
                </a:lnTo>
                <a:lnTo>
                  <a:pt x="5708" y="4018"/>
                </a:lnTo>
                <a:lnTo>
                  <a:pt x="5724" y="3982"/>
                </a:lnTo>
                <a:lnTo>
                  <a:pt x="5739" y="3945"/>
                </a:lnTo>
                <a:lnTo>
                  <a:pt x="5752" y="3908"/>
                </a:lnTo>
                <a:lnTo>
                  <a:pt x="5762" y="3869"/>
                </a:lnTo>
                <a:lnTo>
                  <a:pt x="5772" y="3830"/>
                </a:lnTo>
                <a:lnTo>
                  <a:pt x="5778" y="3789"/>
                </a:lnTo>
                <a:lnTo>
                  <a:pt x="5784" y="3748"/>
                </a:lnTo>
                <a:lnTo>
                  <a:pt x="5787" y="3707"/>
                </a:lnTo>
                <a:lnTo>
                  <a:pt x="5788" y="3666"/>
                </a:lnTo>
                <a:lnTo>
                  <a:pt x="5787" y="3624"/>
                </a:lnTo>
                <a:lnTo>
                  <a:pt x="5784" y="3582"/>
                </a:lnTo>
                <a:lnTo>
                  <a:pt x="5778" y="3541"/>
                </a:lnTo>
                <a:lnTo>
                  <a:pt x="5772" y="3502"/>
                </a:lnTo>
                <a:lnTo>
                  <a:pt x="5762" y="3462"/>
                </a:lnTo>
                <a:lnTo>
                  <a:pt x="5752" y="3423"/>
                </a:lnTo>
                <a:lnTo>
                  <a:pt x="5739" y="3386"/>
                </a:lnTo>
                <a:lnTo>
                  <a:pt x="5724" y="3348"/>
                </a:lnTo>
                <a:lnTo>
                  <a:pt x="5708" y="3313"/>
                </a:lnTo>
                <a:lnTo>
                  <a:pt x="5689" y="3278"/>
                </a:lnTo>
                <a:lnTo>
                  <a:pt x="5670" y="3243"/>
                </a:lnTo>
                <a:lnTo>
                  <a:pt x="5649" y="3210"/>
                </a:lnTo>
                <a:lnTo>
                  <a:pt x="5626" y="3179"/>
                </a:lnTo>
                <a:lnTo>
                  <a:pt x="5603" y="3148"/>
                </a:lnTo>
                <a:lnTo>
                  <a:pt x="5577" y="3118"/>
                </a:lnTo>
                <a:lnTo>
                  <a:pt x="5550" y="3090"/>
                </a:lnTo>
                <a:lnTo>
                  <a:pt x="5548" y="3088"/>
                </a:lnTo>
                <a:close/>
                <a:moveTo>
                  <a:pt x="4398" y="4239"/>
                </a:moveTo>
                <a:lnTo>
                  <a:pt x="5217" y="2889"/>
                </a:lnTo>
                <a:lnTo>
                  <a:pt x="5188" y="2880"/>
                </a:lnTo>
                <a:lnTo>
                  <a:pt x="5159" y="2873"/>
                </a:lnTo>
                <a:lnTo>
                  <a:pt x="5129" y="2866"/>
                </a:lnTo>
                <a:lnTo>
                  <a:pt x="5099" y="2861"/>
                </a:lnTo>
                <a:lnTo>
                  <a:pt x="5068" y="2858"/>
                </a:lnTo>
                <a:lnTo>
                  <a:pt x="5037" y="2854"/>
                </a:lnTo>
                <a:lnTo>
                  <a:pt x="5006" y="2852"/>
                </a:lnTo>
                <a:lnTo>
                  <a:pt x="4975" y="2852"/>
                </a:lnTo>
                <a:lnTo>
                  <a:pt x="4933" y="2853"/>
                </a:lnTo>
                <a:lnTo>
                  <a:pt x="4891" y="2855"/>
                </a:lnTo>
                <a:lnTo>
                  <a:pt x="4850" y="2861"/>
                </a:lnTo>
                <a:lnTo>
                  <a:pt x="4811" y="2868"/>
                </a:lnTo>
                <a:lnTo>
                  <a:pt x="4771" y="2877"/>
                </a:lnTo>
                <a:lnTo>
                  <a:pt x="4732" y="2889"/>
                </a:lnTo>
                <a:lnTo>
                  <a:pt x="4695" y="2902"/>
                </a:lnTo>
                <a:lnTo>
                  <a:pt x="4657" y="2915"/>
                </a:lnTo>
                <a:lnTo>
                  <a:pt x="4622" y="2932"/>
                </a:lnTo>
                <a:lnTo>
                  <a:pt x="4587" y="2950"/>
                </a:lnTo>
                <a:lnTo>
                  <a:pt x="4552" y="2969"/>
                </a:lnTo>
                <a:lnTo>
                  <a:pt x="4519" y="2990"/>
                </a:lnTo>
                <a:lnTo>
                  <a:pt x="4487" y="3013"/>
                </a:lnTo>
                <a:lnTo>
                  <a:pt x="4457" y="3038"/>
                </a:lnTo>
                <a:lnTo>
                  <a:pt x="4427" y="3063"/>
                </a:lnTo>
                <a:lnTo>
                  <a:pt x="4399" y="3090"/>
                </a:lnTo>
                <a:lnTo>
                  <a:pt x="4372" y="3118"/>
                </a:lnTo>
                <a:lnTo>
                  <a:pt x="4347" y="3148"/>
                </a:lnTo>
                <a:lnTo>
                  <a:pt x="4322" y="3179"/>
                </a:lnTo>
                <a:lnTo>
                  <a:pt x="4299" y="3210"/>
                </a:lnTo>
                <a:lnTo>
                  <a:pt x="4278" y="3243"/>
                </a:lnTo>
                <a:lnTo>
                  <a:pt x="4259" y="3278"/>
                </a:lnTo>
                <a:lnTo>
                  <a:pt x="4240" y="3313"/>
                </a:lnTo>
                <a:lnTo>
                  <a:pt x="4224" y="3348"/>
                </a:lnTo>
                <a:lnTo>
                  <a:pt x="4210" y="3386"/>
                </a:lnTo>
                <a:lnTo>
                  <a:pt x="4198" y="3423"/>
                </a:lnTo>
                <a:lnTo>
                  <a:pt x="4186" y="3462"/>
                </a:lnTo>
                <a:lnTo>
                  <a:pt x="4177" y="3502"/>
                </a:lnTo>
                <a:lnTo>
                  <a:pt x="4170" y="3541"/>
                </a:lnTo>
                <a:lnTo>
                  <a:pt x="4164" y="3582"/>
                </a:lnTo>
                <a:lnTo>
                  <a:pt x="4162" y="3624"/>
                </a:lnTo>
                <a:lnTo>
                  <a:pt x="4161" y="3666"/>
                </a:lnTo>
                <a:lnTo>
                  <a:pt x="4162" y="3707"/>
                </a:lnTo>
                <a:lnTo>
                  <a:pt x="4164" y="3748"/>
                </a:lnTo>
                <a:lnTo>
                  <a:pt x="4170" y="3789"/>
                </a:lnTo>
                <a:lnTo>
                  <a:pt x="4177" y="3829"/>
                </a:lnTo>
                <a:lnTo>
                  <a:pt x="4186" y="3868"/>
                </a:lnTo>
                <a:lnTo>
                  <a:pt x="4197" y="3907"/>
                </a:lnTo>
                <a:lnTo>
                  <a:pt x="4209" y="3944"/>
                </a:lnTo>
                <a:lnTo>
                  <a:pt x="4224" y="3982"/>
                </a:lnTo>
                <a:lnTo>
                  <a:pt x="4240" y="4017"/>
                </a:lnTo>
                <a:lnTo>
                  <a:pt x="4259" y="4053"/>
                </a:lnTo>
                <a:lnTo>
                  <a:pt x="4278" y="4087"/>
                </a:lnTo>
                <a:lnTo>
                  <a:pt x="4298" y="4119"/>
                </a:lnTo>
                <a:lnTo>
                  <a:pt x="4321" y="4151"/>
                </a:lnTo>
                <a:lnTo>
                  <a:pt x="4346" y="4182"/>
                </a:lnTo>
                <a:lnTo>
                  <a:pt x="4371" y="4211"/>
                </a:lnTo>
                <a:lnTo>
                  <a:pt x="4398" y="4239"/>
                </a:lnTo>
                <a:close/>
                <a:moveTo>
                  <a:pt x="3365" y="684"/>
                </a:moveTo>
                <a:lnTo>
                  <a:pt x="3603" y="684"/>
                </a:lnTo>
                <a:lnTo>
                  <a:pt x="3603" y="3680"/>
                </a:lnTo>
                <a:lnTo>
                  <a:pt x="3365" y="3680"/>
                </a:lnTo>
                <a:lnTo>
                  <a:pt x="3365" y="684"/>
                </a:lnTo>
                <a:close/>
                <a:moveTo>
                  <a:pt x="2103" y="1731"/>
                </a:moveTo>
                <a:lnTo>
                  <a:pt x="2958" y="1069"/>
                </a:lnTo>
                <a:lnTo>
                  <a:pt x="2975" y="1054"/>
                </a:lnTo>
                <a:lnTo>
                  <a:pt x="2991" y="1038"/>
                </a:lnTo>
                <a:lnTo>
                  <a:pt x="3004" y="1021"/>
                </a:lnTo>
                <a:lnTo>
                  <a:pt x="3016" y="1002"/>
                </a:lnTo>
                <a:lnTo>
                  <a:pt x="3025" y="983"/>
                </a:lnTo>
                <a:lnTo>
                  <a:pt x="3033" y="963"/>
                </a:lnTo>
                <a:lnTo>
                  <a:pt x="3039" y="942"/>
                </a:lnTo>
                <a:lnTo>
                  <a:pt x="3042" y="921"/>
                </a:lnTo>
                <a:lnTo>
                  <a:pt x="3044" y="901"/>
                </a:lnTo>
                <a:lnTo>
                  <a:pt x="3043" y="879"/>
                </a:lnTo>
                <a:lnTo>
                  <a:pt x="3041" y="858"/>
                </a:lnTo>
                <a:lnTo>
                  <a:pt x="3037" y="836"/>
                </a:lnTo>
                <a:lnTo>
                  <a:pt x="3031" y="816"/>
                </a:lnTo>
                <a:lnTo>
                  <a:pt x="3022" y="796"/>
                </a:lnTo>
                <a:lnTo>
                  <a:pt x="3011" y="776"/>
                </a:lnTo>
                <a:lnTo>
                  <a:pt x="2998" y="757"/>
                </a:lnTo>
                <a:lnTo>
                  <a:pt x="2983" y="740"/>
                </a:lnTo>
                <a:lnTo>
                  <a:pt x="2967" y="725"/>
                </a:lnTo>
                <a:lnTo>
                  <a:pt x="2950" y="711"/>
                </a:lnTo>
                <a:lnTo>
                  <a:pt x="2931" y="700"/>
                </a:lnTo>
                <a:lnTo>
                  <a:pt x="2912" y="691"/>
                </a:lnTo>
                <a:lnTo>
                  <a:pt x="2892" y="683"/>
                </a:lnTo>
                <a:lnTo>
                  <a:pt x="2872" y="677"/>
                </a:lnTo>
                <a:lnTo>
                  <a:pt x="2851" y="673"/>
                </a:lnTo>
                <a:lnTo>
                  <a:pt x="2829" y="671"/>
                </a:lnTo>
                <a:lnTo>
                  <a:pt x="2808" y="671"/>
                </a:lnTo>
                <a:lnTo>
                  <a:pt x="2786" y="674"/>
                </a:lnTo>
                <a:lnTo>
                  <a:pt x="2766" y="679"/>
                </a:lnTo>
                <a:lnTo>
                  <a:pt x="2744" y="685"/>
                </a:lnTo>
                <a:lnTo>
                  <a:pt x="2725" y="694"/>
                </a:lnTo>
                <a:lnTo>
                  <a:pt x="2705" y="704"/>
                </a:lnTo>
                <a:lnTo>
                  <a:pt x="2687" y="717"/>
                </a:lnTo>
                <a:lnTo>
                  <a:pt x="1831" y="1380"/>
                </a:lnTo>
                <a:lnTo>
                  <a:pt x="1813" y="1395"/>
                </a:lnTo>
                <a:lnTo>
                  <a:pt x="1798" y="1411"/>
                </a:lnTo>
                <a:lnTo>
                  <a:pt x="1785" y="1428"/>
                </a:lnTo>
                <a:lnTo>
                  <a:pt x="1774" y="1446"/>
                </a:lnTo>
                <a:lnTo>
                  <a:pt x="1764" y="1465"/>
                </a:lnTo>
                <a:lnTo>
                  <a:pt x="1756" y="1486"/>
                </a:lnTo>
                <a:lnTo>
                  <a:pt x="1750" y="1506"/>
                </a:lnTo>
                <a:lnTo>
                  <a:pt x="1747" y="1526"/>
                </a:lnTo>
                <a:lnTo>
                  <a:pt x="1745" y="1548"/>
                </a:lnTo>
                <a:lnTo>
                  <a:pt x="1745" y="1569"/>
                </a:lnTo>
                <a:lnTo>
                  <a:pt x="1748" y="1591"/>
                </a:lnTo>
                <a:lnTo>
                  <a:pt x="1752" y="1612"/>
                </a:lnTo>
                <a:lnTo>
                  <a:pt x="1758" y="1633"/>
                </a:lnTo>
                <a:lnTo>
                  <a:pt x="1767" y="1653"/>
                </a:lnTo>
                <a:lnTo>
                  <a:pt x="1778" y="1672"/>
                </a:lnTo>
                <a:lnTo>
                  <a:pt x="1791" y="1690"/>
                </a:lnTo>
                <a:lnTo>
                  <a:pt x="1806" y="1709"/>
                </a:lnTo>
                <a:lnTo>
                  <a:pt x="1822" y="1724"/>
                </a:lnTo>
                <a:lnTo>
                  <a:pt x="1839" y="1737"/>
                </a:lnTo>
                <a:lnTo>
                  <a:pt x="1857" y="1748"/>
                </a:lnTo>
                <a:lnTo>
                  <a:pt x="1876" y="1758"/>
                </a:lnTo>
                <a:lnTo>
                  <a:pt x="1897" y="1765"/>
                </a:lnTo>
                <a:lnTo>
                  <a:pt x="1917" y="1772"/>
                </a:lnTo>
                <a:lnTo>
                  <a:pt x="1939" y="1775"/>
                </a:lnTo>
                <a:lnTo>
                  <a:pt x="1960" y="1777"/>
                </a:lnTo>
                <a:lnTo>
                  <a:pt x="1981" y="1776"/>
                </a:lnTo>
                <a:lnTo>
                  <a:pt x="2002" y="1774"/>
                </a:lnTo>
                <a:lnTo>
                  <a:pt x="2023" y="1770"/>
                </a:lnTo>
                <a:lnTo>
                  <a:pt x="2044" y="1763"/>
                </a:lnTo>
                <a:lnTo>
                  <a:pt x="2064" y="1755"/>
                </a:lnTo>
                <a:lnTo>
                  <a:pt x="2083" y="1744"/>
                </a:lnTo>
                <a:lnTo>
                  <a:pt x="2103" y="1731"/>
                </a:lnTo>
                <a:close/>
                <a:moveTo>
                  <a:pt x="1456" y="2739"/>
                </a:moveTo>
                <a:lnTo>
                  <a:pt x="1456" y="1580"/>
                </a:lnTo>
                <a:lnTo>
                  <a:pt x="672" y="1580"/>
                </a:lnTo>
                <a:lnTo>
                  <a:pt x="649" y="1581"/>
                </a:lnTo>
                <a:lnTo>
                  <a:pt x="629" y="1583"/>
                </a:lnTo>
                <a:lnTo>
                  <a:pt x="609" y="1589"/>
                </a:lnTo>
                <a:lnTo>
                  <a:pt x="588" y="1595"/>
                </a:lnTo>
                <a:lnTo>
                  <a:pt x="570" y="1604"/>
                </a:lnTo>
                <a:lnTo>
                  <a:pt x="552" y="1613"/>
                </a:lnTo>
                <a:lnTo>
                  <a:pt x="536" y="1625"/>
                </a:lnTo>
                <a:lnTo>
                  <a:pt x="520" y="1638"/>
                </a:lnTo>
                <a:lnTo>
                  <a:pt x="511" y="1647"/>
                </a:lnTo>
                <a:lnTo>
                  <a:pt x="497" y="1663"/>
                </a:lnTo>
                <a:lnTo>
                  <a:pt x="483" y="1680"/>
                </a:lnTo>
                <a:lnTo>
                  <a:pt x="472" y="1699"/>
                </a:lnTo>
                <a:lnTo>
                  <a:pt x="463" y="1718"/>
                </a:lnTo>
                <a:lnTo>
                  <a:pt x="455" y="1739"/>
                </a:lnTo>
                <a:lnTo>
                  <a:pt x="449" y="1761"/>
                </a:lnTo>
                <a:lnTo>
                  <a:pt x="446" y="1784"/>
                </a:lnTo>
                <a:lnTo>
                  <a:pt x="445" y="1806"/>
                </a:lnTo>
                <a:lnTo>
                  <a:pt x="445" y="2512"/>
                </a:lnTo>
                <a:lnTo>
                  <a:pt x="446" y="2535"/>
                </a:lnTo>
                <a:lnTo>
                  <a:pt x="449" y="2558"/>
                </a:lnTo>
                <a:lnTo>
                  <a:pt x="455" y="2579"/>
                </a:lnTo>
                <a:lnTo>
                  <a:pt x="463" y="2600"/>
                </a:lnTo>
                <a:lnTo>
                  <a:pt x="472" y="2620"/>
                </a:lnTo>
                <a:lnTo>
                  <a:pt x="483" y="2639"/>
                </a:lnTo>
                <a:lnTo>
                  <a:pt x="497" y="2656"/>
                </a:lnTo>
                <a:lnTo>
                  <a:pt x="511" y="2672"/>
                </a:lnTo>
                <a:lnTo>
                  <a:pt x="527" y="2687"/>
                </a:lnTo>
                <a:lnTo>
                  <a:pt x="545" y="2700"/>
                </a:lnTo>
                <a:lnTo>
                  <a:pt x="564" y="2712"/>
                </a:lnTo>
                <a:lnTo>
                  <a:pt x="584" y="2721"/>
                </a:lnTo>
                <a:lnTo>
                  <a:pt x="604" y="2729"/>
                </a:lnTo>
                <a:lnTo>
                  <a:pt x="626" y="2734"/>
                </a:lnTo>
                <a:lnTo>
                  <a:pt x="648" y="2738"/>
                </a:lnTo>
                <a:lnTo>
                  <a:pt x="672" y="2739"/>
                </a:lnTo>
                <a:lnTo>
                  <a:pt x="1456" y="2739"/>
                </a:lnTo>
                <a:close/>
              </a:path>
            </a:pathLst>
          </a:custGeom>
          <a:solidFill>
            <a:srgbClr val="3A3A3A"/>
          </a:solidFill>
          <a:ln>
            <a:noFill/>
          </a:ln>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26" name="KSO_Shape"/>
          <p:cNvSpPr/>
          <p:nvPr/>
        </p:nvSpPr>
        <p:spPr bwMode="auto">
          <a:xfrm>
            <a:off x="8106188" y="4332604"/>
            <a:ext cx="524964" cy="328906"/>
          </a:xfrm>
          <a:custGeom>
            <a:avLst/>
            <a:gdLst>
              <a:gd name="T0" fmla="*/ 2147483646 w 257"/>
              <a:gd name="T1" fmla="*/ 2147483646 h 191"/>
              <a:gd name="T2" fmla="*/ 2147483646 w 257"/>
              <a:gd name="T3" fmla="*/ 2147483646 h 191"/>
              <a:gd name="T4" fmla="*/ 2147483646 w 257"/>
              <a:gd name="T5" fmla="*/ 2147483646 h 191"/>
              <a:gd name="T6" fmla="*/ 2147483646 w 257"/>
              <a:gd name="T7" fmla="*/ 2147483646 h 191"/>
              <a:gd name="T8" fmla="*/ 2147483646 w 257"/>
              <a:gd name="T9" fmla="*/ 2147483646 h 191"/>
              <a:gd name="T10" fmla="*/ 2147483646 w 257"/>
              <a:gd name="T11" fmla="*/ 2147483646 h 191"/>
              <a:gd name="T12" fmla="*/ 2147483646 w 257"/>
              <a:gd name="T13" fmla="*/ 2147483646 h 191"/>
              <a:gd name="T14" fmla="*/ 2147483646 w 257"/>
              <a:gd name="T15" fmla="*/ 2147483646 h 191"/>
              <a:gd name="T16" fmla="*/ 2147483646 w 257"/>
              <a:gd name="T17" fmla="*/ 2147483646 h 191"/>
              <a:gd name="T18" fmla="*/ 2147483646 w 257"/>
              <a:gd name="T19" fmla="*/ 2147483646 h 191"/>
              <a:gd name="T20" fmla="*/ 2147483646 w 257"/>
              <a:gd name="T21" fmla="*/ 2147483646 h 191"/>
              <a:gd name="T22" fmla="*/ 2147483646 w 257"/>
              <a:gd name="T23" fmla="*/ 2147483646 h 191"/>
              <a:gd name="T24" fmla="*/ 2147483646 w 257"/>
              <a:gd name="T25" fmla="*/ 2147483646 h 191"/>
              <a:gd name="T26" fmla="*/ 2147483646 w 257"/>
              <a:gd name="T27" fmla="*/ 2147483646 h 191"/>
              <a:gd name="T28" fmla="*/ 2147483646 w 257"/>
              <a:gd name="T29" fmla="*/ 2147483646 h 191"/>
              <a:gd name="T30" fmla="*/ 2147483646 w 257"/>
              <a:gd name="T31" fmla="*/ 2147483646 h 191"/>
              <a:gd name="T32" fmla="*/ 2147483646 w 257"/>
              <a:gd name="T33" fmla="*/ 2147483646 h 191"/>
              <a:gd name="T34" fmla="*/ 2147483646 w 257"/>
              <a:gd name="T35" fmla="*/ 2147483646 h 191"/>
              <a:gd name="T36" fmla="*/ 2147483646 w 257"/>
              <a:gd name="T37" fmla="*/ 2147483646 h 191"/>
              <a:gd name="T38" fmla="*/ 2147483646 w 257"/>
              <a:gd name="T39" fmla="*/ 2147483646 h 191"/>
              <a:gd name="T40" fmla="*/ 2147483646 w 257"/>
              <a:gd name="T41" fmla="*/ 2147483646 h 191"/>
              <a:gd name="T42" fmla="*/ 2147483646 w 257"/>
              <a:gd name="T43" fmla="*/ 2147483646 h 191"/>
              <a:gd name="T44" fmla="*/ 2147483646 w 257"/>
              <a:gd name="T45" fmla="*/ 2147483646 h 191"/>
              <a:gd name="T46" fmla="*/ 2147483646 w 257"/>
              <a:gd name="T47" fmla="*/ 2147483646 h 191"/>
              <a:gd name="T48" fmla="*/ 2147483646 w 257"/>
              <a:gd name="T49" fmla="*/ 2147483646 h 191"/>
              <a:gd name="T50" fmla="*/ 2147483646 w 257"/>
              <a:gd name="T51" fmla="*/ 2147483646 h 191"/>
              <a:gd name="T52" fmla="*/ 2147483646 w 257"/>
              <a:gd name="T53" fmla="*/ 2147483646 h 191"/>
              <a:gd name="T54" fmla="*/ 2147483646 w 257"/>
              <a:gd name="T55" fmla="*/ 2147483646 h 191"/>
              <a:gd name="T56" fmla="*/ 2147483646 w 257"/>
              <a:gd name="T57" fmla="*/ 2147483646 h 191"/>
              <a:gd name="T58" fmla="*/ 2147483646 w 257"/>
              <a:gd name="T59" fmla="*/ 2147483646 h 191"/>
              <a:gd name="T60" fmla="*/ 2147483646 w 257"/>
              <a:gd name="T61" fmla="*/ 2147483646 h 191"/>
              <a:gd name="T62" fmla="*/ 2147483646 w 257"/>
              <a:gd name="T63" fmla="*/ 2147483646 h 191"/>
              <a:gd name="T64" fmla="*/ 2147483646 w 257"/>
              <a:gd name="T65" fmla="*/ 2147483646 h 191"/>
              <a:gd name="T66" fmla="*/ 2147483646 w 257"/>
              <a:gd name="T67" fmla="*/ 2147483646 h 191"/>
              <a:gd name="T68" fmla="*/ 2147483646 w 257"/>
              <a:gd name="T69" fmla="*/ 2147483646 h 191"/>
              <a:gd name="T70" fmla="*/ 2147483646 w 257"/>
              <a:gd name="T71" fmla="*/ 2147483646 h 191"/>
              <a:gd name="T72" fmla="*/ 2147483646 w 257"/>
              <a:gd name="T73" fmla="*/ 2147483646 h 191"/>
              <a:gd name="T74" fmla="*/ 2147483646 w 257"/>
              <a:gd name="T75" fmla="*/ 2147483646 h 191"/>
              <a:gd name="T76" fmla="*/ 2147483646 w 257"/>
              <a:gd name="T77" fmla="*/ 2147483646 h 191"/>
              <a:gd name="T78" fmla="*/ 2147483646 w 257"/>
              <a:gd name="T79" fmla="*/ 2147483646 h 191"/>
              <a:gd name="T80" fmla="*/ 2147483646 w 257"/>
              <a:gd name="T81" fmla="*/ 2147483646 h 191"/>
              <a:gd name="T82" fmla="*/ 2147483646 w 257"/>
              <a:gd name="T83" fmla="*/ 2147483646 h 191"/>
              <a:gd name="T84" fmla="*/ 2147483646 w 257"/>
              <a:gd name="T85" fmla="*/ 2147483646 h 191"/>
              <a:gd name="T86" fmla="*/ 2147483646 w 257"/>
              <a:gd name="T87" fmla="*/ 2147483646 h 191"/>
              <a:gd name="T88" fmla="*/ 2147483646 w 257"/>
              <a:gd name="T89" fmla="*/ 2147483646 h 191"/>
              <a:gd name="T90" fmla="*/ 2147483646 w 257"/>
              <a:gd name="T91" fmla="*/ 2147483646 h 191"/>
              <a:gd name="T92" fmla="*/ 2147483646 w 257"/>
              <a:gd name="T93" fmla="*/ 2147483646 h 191"/>
              <a:gd name="T94" fmla="*/ 2147483646 w 257"/>
              <a:gd name="T95" fmla="*/ 2147483646 h 191"/>
              <a:gd name="T96" fmla="*/ 2147483646 w 257"/>
              <a:gd name="T97" fmla="*/ 2147483646 h 191"/>
              <a:gd name="T98" fmla="*/ 2147483646 w 257"/>
              <a:gd name="T99" fmla="*/ 2147483646 h 19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57" h="191">
                <a:moveTo>
                  <a:pt x="33" y="125"/>
                </a:moveTo>
                <a:cubicBezTo>
                  <a:pt x="55" y="125"/>
                  <a:pt x="55" y="125"/>
                  <a:pt x="55" y="125"/>
                </a:cubicBezTo>
                <a:cubicBezTo>
                  <a:pt x="55" y="122"/>
                  <a:pt x="55" y="122"/>
                  <a:pt x="55" y="122"/>
                </a:cubicBezTo>
                <a:cubicBezTo>
                  <a:pt x="45" y="122"/>
                  <a:pt x="45" y="122"/>
                  <a:pt x="45" y="122"/>
                </a:cubicBezTo>
                <a:cubicBezTo>
                  <a:pt x="41" y="122"/>
                  <a:pt x="37" y="120"/>
                  <a:pt x="34" y="118"/>
                </a:cubicBezTo>
                <a:cubicBezTo>
                  <a:pt x="32" y="115"/>
                  <a:pt x="30" y="111"/>
                  <a:pt x="30" y="107"/>
                </a:cubicBezTo>
                <a:cubicBezTo>
                  <a:pt x="30" y="15"/>
                  <a:pt x="30" y="15"/>
                  <a:pt x="30" y="15"/>
                </a:cubicBezTo>
                <a:cubicBezTo>
                  <a:pt x="30" y="11"/>
                  <a:pt x="32" y="7"/>
                  <a:pt x="34" y="5"/>
                </a:cubicBezTo>
                <a:cubicBezTo>
                  <a:pt x="34" y="5"/>
                  <a:pt x="34" y="5"/>
                  <a:pt x="34" y="5"/>
                </a:cubicBezTo>
                <a:cubicBezTo>
                  <a:pt x="37" y="2"/>
                  <a:pt x="41" y="0"/>
                  <a:pt x="45" y="0"/>
                </a:cubicBezTo>
                <a:cubicBezTo>
                  <a:pt x="209" y="0"/>
                  <a:pt x="209" y="0"/>
                  <a:pt x="209" y="0"/>
                </a:cubicBezTo>
                <a:cubicBezTo>
                  <a:pt x="213" y="0"/>
                  <a:pt x="217" y="2"/>
                  <a:pt x="220" y="5"/>
                </a:cubicBezTo>
                <a:cubicBezTo>
                  <a:pt x="220" y="5"/>
                  <a:pt x="220" y="5"/>
                  <a:pt x="220" y="5"/>
                </a:cubicBezTo>
                <a:cubicBezTo>
                  <a:pt x="222" y="7"/>
                  <a:pt x="224" y="11"/>
                  <a:pt x="224" y="15"/>
                </a:cubicBezTo>
                <a:cubicBezTo>
                  <a:pt x="224" y="107"/>
                  <a:pt x="224" y="107"/>
                  <a:pt x="224" y="107"/>
                </a:cubicBezTo>
                <a:cubicBezTo>
                  <a:pt x="224" y="111"/>
                  <a:pt x="222" y="115"/>
                  <a:pt x="220" y="118"/>
                </a:cubicBezTo>
                <a:cubicBezTo>
                  <a:pt x="217" y="120"/>
                  <a:pt x="213" y="122"/>
                  <a:pt x="209" y="122"/>
                </a:cubicBezTo>
                <a:cubicBezTo>
                  <a:pt x="198" y="122"/>
                  <a:pt x="198" y="122"/>
                  <a:pt x="198" y="122"/>
                </a:cubicBezTo>
                <a:cubicBezTo>
                  <a:pt x="198" y="125"/>
                  <a:pt x="198" y="125"/>
                  <a:pt x="198" y="125"/>
                </a:cubicBezTo>
                <a:cubicBezTo>
                  <a:pt x="221" y="125"/>
                  <a:pt x="221" y="125"/>
                  <a:pt x="221" y="125"/>
                </a:cubicBezTo>
                <a:cubicBezTo>
                  <a:pt x="257" y="173"/>
                  <a:pt x="257" y="173"/>
                  <a:pt x="257" y="173"/>
                </a:cubicBezTo>
                <a:cubicBezTo>
                  <a:pt x="256" y="173"/>
                  <a:pt x="256" y="173"/>
                  <a:pt x="256" y="173"/>
                </a:cubicBezTo>
                <a:cubicBezTo>
                  <a:pt x="248" y="191"/>
                  <a:pt x="248" y="191"/>
                  <a:pt x="248" y="191"/>
                </a:cubicBezTo>
                <a:cubicBezTo>
                  <a:pt x="9" y="191"/>
                  <a:pt x="9" y="191"/>
                  <a:pt x="9" y="191"/>
                </a:cubicBezTo>
                <a:cubicBezTo>
                  <a:pt x="0" y="173"/>
                  <a:pt x="0" y="173"/>
                  <a:pt x="0" y="173"/>
                </a:cubicBezTo>
                <a:cubicBezTo>
                  <a:pt x="33" y="125"/>
                  <a:pt x="33" y="125"/>
                  <a:pt x="33" y="125"/>
                </a:cubicBezTo>
                <a:close/>
                <a:moveTo>
                  <a:pt x="77" y="125"/>
                </a:moveTo>
                <a:cubicBezTo>
                  <a:pt x="176" y="125"/>
                  <a:pt x="176" y="125"/>
                  <a:pt x="176" y="125"/>
                </a:cubicBezTo>
                <a:cubicBezTo>
                  <a:pt x="176" y="122"/>
                  <a:pt x="176" y="122"/>
                  <a:pt x="176" y="122"/>
                </a:cubicBezTo>
                <a:cubicBezTo>
                  <a:pt x="77" y="122"/>
                  <a:pt x="77" y="122"/>
                  <a:pt x="77" y="122"/>
                </a:cubicBezTo>
                <a:cubicBezTo>
                  <a:pt x="77" y="125"/>
                  <a:pt x="77" y="125"/>
                  <a:pt x="77" y="125"/>
                </a:cubicBezTo>
                <a:close/>
                <a:moveTo>
                  <a:pt x="209" y="15"/>
                </a:moveTo>
                <a:cubicBezTo>
                  <a:pt x="45" y="15"/>
                  <a:pt x="45" y="15"/>
                  <a:pt x="45" y="15"/>
                </a:cubicBezTo>
                <a:cubicBezTo>
                  <a:pt x="45" y="15"/>
                  <a:pt x="45" y="15"/>
                  <a:pt x="45" y="15"/>
                </a:cubicBezTo>
                <a:cubicBezTo>
                  <a:pt x="45" y="15"/>
                  <a:pt x="45" y="15"/>
                  <a:pt x="45" y="15"/>
                </a:cubicBezTo>
                <a:cubicBezTo>
                  <a:pt x="45" y="15"/>
                  <a:pt x="45" y="15"/>
                  <a:pt x="45" y="15"/>
                </a:cubicBezTo>
                <a:cubicBezTo>
                  <a:pt x="45" y="107"/>
                  <a:pt x="45" y="107"/>
                  <a:pt x="45" y="107"/>
                </a:cubicBezTo>
                <a:cubicBezTo>
                  <a:pt x="45" y="107"/>
                  <a:pt x="45" y="107"/>
                  <a:pt x="45" y="107"/>
                </a:cubicBezTo>
                <a:cubicBezTo>
                  <a:pt x="45" y="107"/>
                  <a:pt x="45" y="107"/>
                  <a:pt x="45" y="107"/>
                </a:cubicBezTo>
                <a:cubicBezTo>
                  <a:pt x="209" y="107"/>
                  <a:pt x="209" y="107"/>
                  <a:pt x="209" y="107"/>
                </a:cubicBezTo>
                <a:cubicBezTo>
                  <a:pt x="209" y="107"/>
                  <a:pt x="209" y="107"/>
                  <a:pt x="209" y="107"/>
                </a:cubicBezTo>
                <a:cubicBezTo>
                  <a:pt x="209" y="107"/>
                  <a:pt x="210" y="107"/>
                  <a:pt x="210" y="107"/>
                </a:cubicBezTo>
                <a:cubicBezTo>
                  <a:pt x="210" y="15"/>
                  <a:pt x="210" y="15"/>
                  <a:pt x="210" y="15"/>
                </a:cubicBezTo>
                <a:cubicBezTo>
                  <a:pt x="210" y="15"/>
                  <a:pt x="210" y="15"/>
                  <a:pt x="209" y="15"/>
                </a:cubicBezTo>
                <a:cubicBezTo>
                  <a:pt x="209" y="15"/>
                  <a:pt x="209" y="15"/>
                  <a:pt x="209" y="15"/>
                </a:cubicBezTo>
                <a:cubicBezTo>
                  <a:pt x="209" y="15"/>
                  <a:pt x="209" y="15"/>
                  <a:pt x="209" y="15"/>
                </a:cubicBezTo>
                <a:close/>
                <a:moveTo>
                  <a:pt x="39" y="155"/>
                </a:moveTo>
                <a:cubicBezTo>
                  <a:pt x="37" y="158"/>
                  <a:pt x="35" y="160"/>
                  <a:pt x="34" y="163"/>
                </a:cubicBezTo>
                <a:cubicBezTo>
                  <a:pt x="42" y="163"/>
                  <a:pt x="51" y="163"/>
                  <a:pt x="60" y="163"/>
                </a:cubicBezTo>
                <a:cubicBezTo>
                  <a:pt x="61" y="160"/>
                  <a:pt x="62" y="158"/>
                  <a:pt x="63" y="155"/>
                </a:cubicBezTo>
                <a:cubicBezTo>
                  <a:pt x="55" y="155"/>
                  <a:pt x="47" y="155"/>
                  <a:pt x="39" y="155"/>
                </a:cubicBezTo>
                <a:close/>
                <a:moveTo>
                  <a:pt x="51" y="135"/>
                </a:moveTo>
                <a:cubicBezTo>
                  <a:pt x="50" y="137"/>
                  <a:pt x="49" y="139"/>
                  <a:pt x="48" y="141"/>
                </a:cubicBezTo>
                <a:cubicBezTo>
                  <a:pt x="57" y="141"/>
                  <a:pt x="66" y="141"/>
                  <a:pt x="75" y="141"/>
                </a:cubicBezTo>
                <a:cubicBezTo>
                  <a:pt x="76" y="139"/>
                  <a:pt x="77" y="137"/>
                  <a:pt x="78" y="135"/>
                </a:cubicBezTo>
                <a:cubicBezTo>
                  <a:pt x="69" y="135"/>
                  <a:pt x="60" y="135"/>
                  <a:pt x="51" y="135"/>
                </a:cubicBezTo>
                <a:close/>
                <a:moveTo>
                  <a:pt x="192" y="135"/>
                </a:moveTo>
                <a:cubicBezTo>
                  <a:pt x="193" y="137"/>
                  <a:pt x="194" y="139"/>
                  <a:pt x="195" y="141"/>
                </a:cubicBezTo>
                <a:cubicBezTo>
                  <a:pt x="201" y="141"/>
                  <a:pt x="207" y="141"/>
                  <a:pt x="213" y="141"/>
                </a:cubicBezTo>
                <a:cubicBezTo>
                  <a:pt x="212" y="139"/>
                  <a:pt x="210" y="137"/>
                  <a:pt x="209" y="135"/>
                </a:cubicBezTo>
                <a:cubicBezTo>
                  <a:pt x="204" y="135"/>
                  <a:pt x="198" y="135"/>
                  <a:pt x="192" y="135"/>
                </a:cubicBezTo>
                <a:close/>
                <a:moveTo>
                  <a:pt x="171" y="135"/>
                </a:moveTo>
                <a:cubicBezTo>
                  <a:pt x="171" y="137"/>
                  <a:pt x="172" y="139"/>
                  <a:pt x="173" y="141"/>
                </a:cubicBezTo>
                <a:cubicBezTo>
                  <a:pt x="179" y="141"/>
                  <a:pt x="184" y="141"/>
                  <a:pt x="190" y="141"/>
                </a:cubicBezTo>
                <a:cubicBezTo>
                  <a:pt x="189" y="139"/>
                  <a:pt x="188" y="137"/>
                  <a:pt x="187" y="135"/>
                </a:cubicBezTo>
                <a:cubicBezTo>
                  <a:pt x="182" y="135"/>
                  <a:pt x="176" y="135"/>
                  <a:pt x="171" y="135"/>
                </a:cubicBezTo>
                <a:close/>
                <a:moveTo>
                  <a:pt x="149" y="135"/>
                </a:moveTo>
                <a:cubicBezTo>
                  <a:pt x="149" y="137"/>
                  <a:pt x="149" y="139"/>
                  <a:pt x="150" y="141"/>
                </a:cubicBezTo>
                <a:cubicBezTo>
                  <a:pt x="155" y="141"/>
                  <a:pt x="161" y="141"/>
                  <a:pt x="167" y="141"/>
                </a:cubicBezTo>
                <a:cubicBezTo>
                  <a:pt x="167" y="139"/>
                  <a:pt x="166" y="137"/>
                  <a:pt x="165" y="135"/>
                </a:cubicBezTo>
                <a:cubicBezTo>
                  <a:pt x="160" y="135"/>
                  <a:pt x="154" y="135"/>
                  <a:pt x="149" y="135"/>
                </a:cubicBezTo>
                <a:close/>
                <a:moveTo>
                  <a:pt x="127" y="135"/>
                </a:moveTo>
                <a:cubicBezTo>
                  <a:pt x="127" y="137"/>
                  <a:pt x="127" y="139"/>
                  <a:pt x="127" y="141"/>
                </a:cubicBezTo>
                <a:cubicBezTo>
                  <a:pt x="133" y="141"/>
                  <a:pt x="139" y="141"/>
                  <a:pt x="144" y="141"/>
                </a:cubicBezTo>
                <a:cubicBezTo>
                  <a:pt x="144" y="139"/>
                  <a:pt x="144" y="137"/>
                  <a:pt x="144" y="135"/>
                </a:cubicBezTo>
                <a:cubicBezTo>
                  <a:pt x="138" y="135"/>
                  <a:pt x="133" y="135"/>
                  <a:pt x="127" y="135"/>
                </a:cubicBezTo>
                <a:close/>
                <a:moveTo>
                  <a:pt x="105" y="135"/>
                </a:moveTo>
                <a:cubicBezTo>
                  <a:pt x="105" y="137"/>
                  <a:pt x="104" y="139"/>
                  <a:pt x="104" y="141"/>
                </a:cubicBezTo>
                <a:cubicBezTo>
                  <a:pt x="110" y="141"/>
                  <a:pt x="115" y="141"/>
                  <a:pt x="121" y="141"/>
                </a:cubicBezTo>
                <a:cubicBezTo>
                  <a:pt x="121" y="139"/>
                  <a:pt x="122" y="137"/>
                  <a:pt x="122" y="135"/>
                </a:cubicBezTo>
                <a:cubicBezTo>
                  <a:pt x="116" y="135"/>
                  <a:pt x="111" y="135"/>
                  <a:pt x="105" y="135"/>
                </a:cubicBezTo>
                <a:close/>
                <a:moveTo>
                  <a:pt x="83" y="135"/>
                </a:moveTo>
                <a:cubicBezTo>
                  <a:pt x="83" y="137"/>
                  <a:pt x="82" y="139"/>
                  <a:pt x="81" y="141"/>
                </a:cubicBezTo>
                <a:cubicBezTo>
                  <a:pt x="87" y="141"/>
                  <a:pt x="93" y="141"/>
                  <a:pt x="99" y="141"/>
                </a:cubicBezTo>
                <a:cubicBezTo>
                  <a:pt x="99" y="139"/>
                  <a:pt x="100" y="137"/>
                  <a:pt x="100" y="135"/>
                </a:cubicBezTo>
                <a:cubicBezTo>
                  <a:pt x="94" y="135"/>
                  <a:pt x="89" y="135"/>
                  <a:pt x="83" y="135"/>
                </a:cubicBezTo>
                <a:close/>
                <a:moveTo>
                  <a:pt x="187" y="144"/>
                </a:moveTo>
                <a:cubicBezTo>
                  <a:pt x="188" y="146"/>
                  <a:pt x="189" y="149"/>
                  <a:pt x="190" y="151"/>
                </a:cubicBezTo>
                <a:cubicBezTo>
                  <a:pt x="200" y="151"/>
                  <a:pt x="209" y="151"/>
                  <a:pt x="219" y="151"/>
                </a:cubicBezTo>
                <a:cubicBezTo>
                  <a:pt x="218" y="149"/>
                  <a:pt x="216" y="146"/>
                  <a:pt x="215" y="144"/>
                </a:cubicBezTo>
                <a:cubicBezTo>
                  <a:pt x="205" y="144"/>
                  <a:pt x="196" y="144"/>
                  <a:pt x="187" y="144"/>
                </a:cubicBezTo>
                <a:close/>
                <a:moveTo>
                  <a:pt x="163" y="144"/>
                </a:moveTo>
                <a:cubicBezTo>
                  <a:pt x="163" y="146"/>
                  <a:pt x="164" y="149"/>
                  <a:pt x="165" y="151"/>
                </a:cubicBezTo>
                <a:cubicBezTo>
                  <a:pt x="171" y="151"/>
                  <a:pt x="177" y="151"/>
                  <a:pt x="183" y="151"/>
                </a:cubicBezTo>
                <a:cubicBezTo>
                  <a:pt x="183" y="149"/>
                  <a:pt x="182" y="146"/>
                  <a:pt x="181" y="144"/>
                </a:cubicBezTo>
                <a:cubicBezTo>
                  <a:pt x="175" y="144"/>
                  <a:pt x="169" y="144"/>
                  <a:pt x="163" y="144"/>
                </a:cubicBezTo>
                <a:close/>
                <a:moveTo>
                  <a:pt x="139" y="144"/>
                </a:moveTo>
                <a:cubicBezTo>
                  <a:pt x="140" y="146"/>
                  <a:pt x="140" y="149"/>
                  <a:pt x="140" y="151"/>
                </a:cubicBezTo>
                <a:cubicBezTo>
                  <a:pt x="146" y="151"/>
                  <a:pt x="153" y="151"/>
                  <a:pt x="159" y="151"/>
                </a:cubicBezTo>
                <a:cubicBezTo>
                  <a:pt x="158" y="149"/>
                  <a:pt x="158" y="146"/>
                  <a:pt x="157" y="144"/>
                </a:cubicBezTo>
                <a:cubicBezTo>
                  <a:pt x="151" y="144"/>
                  <a:pt x="145" y="144"/>
                  <a:pt x="139" y="144"/>
                </a:cubicBezTo>
                <a:close/>
                <a:moveTo>
                  <a:pt x="116" y="144"/>
                </a:moveTo>
                <a:cubicBezTo>
                  <a:pt x="116" y="146"/>
                  <a:pt x="115" y="149"/>
                  <a:pt x="115" y="151"/>
                </a:cubicBezTo>
                <a:cubicBezTo>
                  <a:pt x="121" y="151"/>
                  <a:pt x="128" y="151"/>
                  <a:pt x="134" y="151"/>
                </a:cubicBezTo>
                <a:cubicBezTo>
                  <a:pt x="134" y="149"/>
                  <a:pt x="134" y="146"/>
                  <a:pt x="134" y="144"/>
                </a:cubicBezTo>
                <a:cubicBezTo>
                  <a:pt x="128" y="144"/>
                  <a:pt x="122" y="144"/>
                  <a:pt x="116" y="144"/>
                </a:cubicBezTo>
                <a:close/>
                <a:moveTo>
                  <a:pt x="92" y="144"/>
                </a:moveTo>
                <a:cubicBezTo>
                  <a:pt x="92" y="146"/>
                  <a:pt x="91" y="149"/>
                  <a:pt x="91" y="151"/>
                </a:cubicBezTo>
                <a:cubicBezTo>
                  <a:pt x="97" y="151"/>
                  <a:pt x="103" y="151"/>
                  <a:pt x="109" y="151"/>
                </a:cubicBezTo>
                <a:cubicBezTo>
                  <a:pt x="110" y="149"/>
                  <a:pt x="110" y="146"/>
                  <a:pt x="110" y="144"/>
                </a:cubicBezTo>
                <a:cubicBezTo>
                  <a:pt x="104" y="144"/>
                  <a:pt x="98" y="144"/>
                  <a:pt x="92" y="144"/>
                </a:cubicBezTo>
                <a:close/>
                <a:moveTo>
                  <a:pt x="69" y="144"/>
                </a:moveTo>
                <a:cubicBezTo>
                  <a:pt x="68" y="146"/>
                  <a:pt x="67" y="149"/>
                  <a:pt x="66" y="151"/>
                </a:cubicBezTo>
                <a:cubicBezTo>
                  <a:pt x="72" y="151"/>
                  <a:pt x="78" y="151"/>
                  <a:pt x="84" y="151"/>
                </a:cubicBezTo>
                <a:cubicBezTo>
                  <a:pt x="85" y="149"/>
                  <a:pt x="86" y="146"/>
                  <a:pt x="87" y="144"/>
                </a:cubicBezTo>
                <a:cubicBezTo>
                  <a:pt x="81" y="144"/>
                  <a:pt x="75" y="144"/>
                  <a:pt x="69" y="144"/>
                </a:cubicBezTo>
                <a:close/>
                <a:moveTo>
                  <a:pt x="45" y="144"/>
                </a:moveTo>
                <a:cubicBezTo>
                  <a:pt x="44" y="146"/>
                  <a:pt x="43" y="149"/>
                  <a:pt x="41" y="151"/>
                </a:cubicBezTo>
                <a:cubicBezTo>
                  <a:pt x="47" y="151"/>
                  <a:pt x="54" y="151"/>
                  <a:pt x="60" y="151"/>
                </a:cubicBezTo>
                <a:cubicBezTo>
                  <a:pt x="61" y="149"/>
                  <a:pt x="62" y="146"/>
                  <a:pt x="63" y="144"/>
                </a:cubicBezTo>
                <a:cubicBezTo>
                  <a:pt x="57" y="144"/>
                  <a:pt x="51" y="144"/>
                  <a:pt x="45" y="144"/>
                </a:cubicBezTo>
                <a:close/>
                <a:moveTo>
                  <a:pt x="197" y="155"/>
                </a:moveTo>
                <a:cubicBezTo>
                  <a:pt x="198" y="158"/>
                  <a:pt x="199" y="160"/>
                  <a:pt x="201" y="163"/>
                </a:cubicBezTo>
                <a:cubicBezTo>
                  <a:pt x="209" y="163"/>
                  <a:pt x="218" y="163"/>
                  <a:pt x="227" y="163"/>
                </a:cubicBezTo>
                <a:cubicBezTo>
                  <a:pt x="225" y="160"/>
                  <a:pt x="223" y="158"/>
                  <a:pt x="222" y="155"/>
                </a:cubicBezTo>
                <a:cubicBezTo>
                  <a:pt x="213" y="155"/>
                  <a:pt x="205" y="155"/>
                  <a:pt x="197" y="155"/>
                </a:cubicBezTo>
                <a:close/>
                <a:moveTo>
                  <a:pt x="171" y="155"/>
                </a:moveTo>
                <a:cubicBezTo>
                  <a:pt x="172" y="158"/>
                  <a:pt x="173" y="160"/>
                  <a:pt x="174" y="163"/>
                </a:cubicBezTo>
                <a:cubicBezTo>
                  <a:pt x="180" y="163"/>
                  <a:pt x="187" y="163"/>
                  <a:pt x="194" y="163"/>
                </a:cubicBezTo>
                <a:cubicBezTo>
                  <a:pt x="193" y="160"/>
                  <a:pt x="192" y="158"/>
                  <a:pt x="191" y="155"/>
                </a:cubicBezTo>
                <a:cubicBezTo>
                  <a:pt x="184" y="155"/>
                  <a:pt x="178" y="155"/>
                  <a:pt x="171" y="155"/>
                </a:cubicBezTo>
                <a:close/>
                <a:moveTo>
                  <a:pt x="146" y="155"/>
                </a:moveTo>
                <a:cubicBezTo>
                  <a:pt x="146" y="158"/>
                  <a:pt x="147" y="160"/>
                  <a:pt x="147" y="163"/>
                </a:cubicBezTo>
                <a:cubicBezTo>
                  <a:pt x="154" y="163"/>
                  <a:pt x="161" y="163"/>
                  <a:pt x="168" y="163"/>
                </a:cubicBezTo>
                <a:cubicBezTo>
                  <a:pt x="167" y="160"/>
                  <a:pt x="166" y="158"/>
                  <a:pt x="165" y="155"/>
                </a:cubicBezTo>
                <a:cubicBezTo>
                  <a:pt x="159" y="155"/>
                  <a:pt x="153" y="155"/>
                  <a:pt x="146" y="155"/>
                </a:cubicBezTo>
                <a:close/>
                <a:moveTo>
                  <a:pt x="121" y="155"/>
                </a:moveTo>
                <a:cubicBezTo>
                  <a:pt x="121" y="158"/>
                  <a:pt x="121" y="160"/>
                  <a:pt x="120" y="163"/>
                </a:cubicBezTo>
                <a:cubicBezTo>
                  <a:pt x="127" y="163"/>
                  <a:pt x="134" y="163"/>
                  <a:pt x="141" y="163"/>
                </a:cubicBezTo>
                <a:cubicBezTo>
                  <a:pt x="141" y="160"/>
                  <a:pt x="141" y="158"/>
                  <a:pt x="140" y="155"/>
                </a:cubicBezTo>
                <a:cubicBezTo>
                  <a:pt x="134" y="155"/>
                  <a:pt x="127" y="155"/>
                  <a:pt x="121" y="155"/>
                </a:cubicBezTo>
                <a:close/>
                <a:moveTo>
                  <a:pt x="95" y="155"/>
                </a:moveTo>
                <a:cubicBezTo>
                  <a:pt x="95" y="158"/>
                  <a:pt x="94" y="160"/>
                  <a:pt x="93" y="163"/>
                </a:cubicBezTo>
                <a:cubicBezTo>
                  <a:pt x="100" y="163"/>
                  <a:pt x="107" y="163"/>
                  <a:pt x="114" y="163"/>
                </a:cubicBezTo>
                <a:cubicBezTo>
                  <a:pt x="114" y="160"/>
                  <a:pt x="114" y="158"/>
                  <a:pt x="115" y="155"/>
                </a:cubicBezTo>
                <a:cubicBezTo>
                  <a:pt x="108" y="155"/>
                  <a:pt x="102" y="155"/>
                  <a:pt x="95" y="155"/>
                </a:cubicBezTo>
                <a:close/>
                <a:moveTo>
                  <a:pt x="70" y="155"/>
                </a:moveTo>
                <a:cubicBezTo>
                  <a:pt x="69" y="158"/>
                  <a:pt x="68" y="160"/>
                  <a:pt x="67" y="163"/>
                </a:cubicBezTo>
                <a:cubicBezTo>
                  <a:pt x="74" y="163"/>
                  <a:pt x="81" y="163"/>
                  <a:pt x="87" y="163"/>
                </a:cubicBezTo>
                <a:cubicBezTo>
                  <a:pt x="88" y="160"/>
                  <a:pt x="89" y="158"/>
                  <a:pt x="90" y="155"/>
                </a:cubicBezTo>
                <a:cubicBezTo>
                  <a:pt x="83" y="155"/>
                  <a:pt x="77" y="155"/>
                  <a:pt x="70" y="155"/>
                </a:cubicBezTo>
                <a:close/>
              </a:path>
            </a:pathLst>
          </a:custGeom>
          <a:solidFill>
            <a:srgbClr val="3A3A3A"/>
          </a:solidFill>
          <a:ln>
            <a:noFill/>
          </a:ln>
        </p:spPr>
        <p:txBody>
          <a:bodyPr lIns="68580" tIns="34290" rIns="68580" bIns="540000"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27" name="KSO_Shape"/>
          <p:cNvSpPr/>
          <p:nvPr/>
        </p:nvSpPr>
        <p:spPr>
          <a:xfrm>
            <a:off x="6308150" y="2828925"/>
            <a:ext cx="438522" cy="363770"/>
          </a:xfrm>
          <a:custGeom>
            <a:avLst/>
            <a:gdLst/>
            <a:ahLst/>
            <a:cxnLst/>
            <a:rect l="l" t="t" r="r" b="b"/>
            <a:pathLst>
              <a:path w="969654" h="903534">
                <a:moveTo>
                  <a:pt x="813088" y="487443"/>
                </a:moveTo>
                <a:cubicBezTo>
                  <a:pt x="793206" y="487443"/>
                  <a:pt x="777088" y="503561"/>
                  <a:pt x="777088" y="523443"/>
                </a:cubicBezTo>
                <a:cubicBezTo>
                  <a:pt x="777088" y="543325"/>
                  <a:pt x="793206" y="559443"/>
                  <a:pt x="813088" y="559443"/>
                </a:cubicBezTo>
                <a:cubicBezTo>
                  <a:pt x="832970" y="559443"/>
                  <a:pt x="849088" y="543325"/>
                  <a:pt x="849088" y="523443"/>
                </a:cubicBezTo>
                <a:cubicBezTo>
                  <a:pt x="849088" y="503561"/>
                  <a:pt x="832970" y="487443"/>
                  <a:pt x="813088" y="487443"/>
                </a:cubicBezTo>
                <a:close/>
                <a:moveTo>
                  <a:pt x="606961" y="487443"/>
                </a:moveTo>
                <a:cubicBezTo>
                  <a:pt x="587079" y="487443"/>
                  <a:pt x="570961" y="503561"/>
                  <a:pt x="570961" y="523443"/>
                </a:cubicBezTo>
                <a:cubicBezTo>
                  <a:pt x="570961" y="543325"/>
                  <a:pt x="587079" y="559443"/>
                  <a:pt x="606961" y="559443"/>
                </a:cubicBezTo>
                <a:cubicBezTo>
                  <a:pt x="626843" y="559443"/>
                  <a:pt x="642961" y="543325"/>
                  <a:pt x="642961" y="523443"/>
                </a:cubicBezTo>
                <a:cubicBezTo>
                  <a:pt x="642961" y="503561"/>
                  <a:pt x="626843" y="487443"/>
                  <a:pt x="606961" y="487443"/>
                </a:cubicBezTo>
                <a:close/>
                <a:moveTo>
                  <a:pt x="691345" y="336511"/>
                </a:moveTo>
                <a:cubicBezTo>
                  <a:pt x="769490" y="335080"/>
                  <a:pt x="847112" y="364668"/>
                  <a:pt x="901758" y="422110"/>
                </a:cubicBezTo>
                <a:cubicBezTo>
                  <a:pt x="999759" y="525126"/>
                  <a:pt x="990612" y="681640"/>
                  <a:pt x="881173" y="774306"/>
                </a:cubicBezTo>
                <a:lnTo>
                  <a:pt x="905846" y="903534"/>
                </a:lnTo>
                <a:lnTo>
                  <a:pt x="792422" y="824563"/>
                </a:lnTo>
                <a:cubicBezTo>
                  <a:pt x="666952" y="867914"/>
                  <a:pt x="525982" y="820668"/>
                  <a:pt x="459770" y="713074"/>
                </a:cubicBezTo>
                <a:cubicBezTo>
                  <a:pt x="386891" y="594648"/>
                  <a:pt x="429055" y="444146"/>
                  <a:pt x="554971" y="373268"/>
                </a:cubicBezTo>
                <a:cubicBezTo>
                  <a:pt x="597384" y="349394"/>
                  <a:pt x="644458" y="337369"/>
                  <a:pt x="691345" y="336511"/>
                </a:cubicBezTo>
                <a:close/>
                <a:moveTo>
                  <a:pt x="547874" y="187267"/>
                </a:moveTo>
                <a:cubicBezTo>
                  <a:pt x="518051" y="187267"/>
                  <a:pt x="493874" y="211444"/>
                  <a:pt x="493874" y="241267"/>
                </a:cubicBezTo>
                <a:cubicBezTo>
                  <a:pt x="493874" y="271090"/>
                  <a:pt x="518051" y="295267"/>
                  <a:pt x="547874" y="295267"/>
                </a:cubicBezTo>
                <a:cubicBezTo>
                  <a:pt x="577697" y="295267"/>
                  <a:pt x="601874" y="271090"/>
                  <a:pt x="601874" y="241267"/>
                </a:cubicBezTo>
                <a:cubicBezTo>
                  <a:pt x="601874" y="211444"/>
                  <a:pt x="577697" y="187267"/>
                  <a:pt x="547874" y="187267"/>
                </a:cubicBezTo>
                <a:close/>
                <a:moveTo>
                  <a:pt x="294449" y="187267"/>
                </a:moveTo>
                <a:cubicBezTo>
                  <a:pt x="264626" y="187267"/>
                  <a:pt x="240449" y="211444"/>
                  <a:pt x="240449" y="241267"/>
                </a:cubicBezTo>
                <a:cubicBezTo>
                  <a:pt x="240449" y="271090"/>
                  <a:pt x="264626" y="295267"/>
                  <a:pt x="294449" y="295267"/>
                </a:cubicBezTo>
                <a:cubicBezTo>
                  <a:pt x="324272" y="295267"/>
                  <a:pt x="348449" y="271090"/>
                  <a:pt x="348449" y="241267"/>
                </a:cubicBezTo>
                <a:cubicBezTo>
                  <a:pt x="348449" y="211444"/>
                  <a:pt x="324272" y="187267"/>
                  <a:pt x="294449" y="187267"/>
                </a:cubicBezTo>
                <a:close/>
                <a:moveTo>
                  <a:pt x="408549" y="168"/>
                </a:moveTo>
                <a:cubicBezTo>
                  <a:pt x="456533" y="-1113"/>
                  <a:pt x="505397" y="4870"/>
                  <a:pt x="553141" y="18800"/>
                </a:cubicBezTo>
                <a:cubicBezTo>
                  <a:pt x="730896" y="70663"/>
                  <a:pt x="843952" y="217556"/>
                  <a:pt x="840274" y="375462"/>
                </a:cubicBezTo>
                <a:cubicBezTo>
                  <a:pt x="754752" y="310337"/>
                  <a:pt x="632797" y="302687"/>
                  <a:pt x="535419" y="357502"/>
                </a:cubicBezTo>
                <a:cubicBezTo>
                  <a:pt x="409503" y="428380"/>
                  <a:pt x="367339" y="578882"/>
                  <a:pt x="440218" y="697308"/>
                </a:cubicBezTo>
                <a:cubicBezTo>
                  <a:pt x="450352" y="713775"/>
                  <a:pt x="462237" y="728829"/>
                  <a:pt x="478397" y="739559"/>
                </a:cubicBezTo>
                <a:cubicBezTo>
                  <a:pt x="442192" y="745523"/>
                  <a:pt x="404623" y="745773"/>
                  <a:pt x="366675" y="741395"/>
                </a:cubicBezTo>
                <a:lnTo>
                  <a:pt x="245711" y="837584"/>
                </a:lnTo>
                <a:lnTo>
                  <a:pt x="214226" y="696474"/>
                </a:lnTo>
                <a:cubicBezTo>
                  <a:pt x="11680" y="595442"/>
                  <a:pt x="-59861" y="368389"/>
                  <a:pt x="54436" y="189343"/>
                </a:cubicBezTo>
                <a:cubicBezTo>
                  <a:pt x="128564" y="73222"/>
                  <a:pt x="264598" y="4010"/>
                  <a:pt x="408549" y="168"/>
                </a:cubicBez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mn-lt"/>
              <a:ea typeface="+mn-ea"/>
              <a:cs typeface="+mn-cs"/>
            </a:endParaRPr>
          </a:p>
        </p:txBody>
      </p:sp>
      <p:sp>
        <p:nvSpPr>
          <p:cNvPr id="18" name="文本框 17"/>
          <p:cNvSpPr txBox="1"/>
          <p:nvPr/>
        </p:nvSpPr>
        <p:spPr>
          <a:xfrm>
            <a:off x="317500" y="3257550"/>
            <a:ext cx="4800600" cy="1938020"/>
          </a:xfrm>
          <a:prstGeom prst="rect">
            <a:avLst/>
          </a:prstGeom>
          <a:noFill/>
        </p:spPr>
        <p:txBody>
          <a:bodyPr wrap="square" rtlCol="0">
            <a:spAutoFit/>
          </a:bodyPr>
          <a:lstStyle/>
          <a:p>
            <a:pPr algn="just" fontAlgn="auto">
              <a:lnSpc>
                <a:spcPct val="150000"/>
              </a:lnSpc>
            </a:pP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天然气的性质和泄漏规律：扩散的气体遇到火源即可发生燃烧和爆炸。一旦发生爆炸，将对人们的生命财产安全带来更大的灾害。因此，在处理泄漏的过程中，必须坚持</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“先防爆，后排险”的指导思想，坚持“先控制火源，后制止泄漏”的处理原则</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a:t>
            </a:r>
          </a:p>
        </p:txBody>
      </p:sp>
      <p:sp>
        <p:nvSpPr>
          <p:cNvPr id="19" name="文本框 18"/>
          <p:cNvSpPr txBox="1"/>
          <p:nvPr/>
        </p:nvSpPr>
        <p:spPr>
          <a:xfrm>
            <a:off x="641350" y="2775585"/>
            <a:ext cx="4476115" cy="398780"/>
          </a:xfrm>
          <a:prstGeom prst="rect">
            <a:avLst/>
          </a:prstGeom>
          <a:noFill/>
        </p:spPr>
        <p:txBody>
          <a:bodyPr wrap="square" rtlCol="0">
            <a:spAutoFit/>
          </a:bodyPr>
          <a:lstStyle/>
          <a:p>
            <a:pPr algn="ctr"/>
            <a:r>
              <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处理天然气泄漏事故</a:t>
            </a:r>
            <a:r>
              <a:rPr lang="zh-CN" altLang="en-US" sz="2000" b="1" dirty="0">
                <a:solidFill>
                  <a:srgbClr val="FFC001"/>
                </a:solidFill>
                <a:latin typeface="微软雅黑" panose="020B0503020204020204" pitchFamily="34" charset="-122"/>
                <a:ea typeface="微软雅黑" panose="020B0503020204020204" pitchFamily="34" charset="-122"/>
                <a:sym typeface="+mn-ea"/>
              </a:rPr>
              <a:t>指导</a:t>
            </a:r>
            <a:endParaRPr lang="zh-CN" altLang="en-US" sz="2000" dirty="0">
              <a:solidFill>
                <a:srgbClr val="3A3A3A"/>
              </a:solidFill>
              <a:latin typeface="Calibri Light" panose="020F0302020204030204" pitchFamily="34" charset="0"/>
            </a:endParaRP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
        <p:nvSpPr>
          <p:cNvPr id="2" name="文本框 1"/>
          <p:cNvSpPr txBox="1"/>
          <p:nvPr/>
        </p:nvSpPr>
        <p:spPr>
          <a:xfrm>
            <a:off x="317500" y="5629910"/>
            <a:ext cx="11090910" cy="829945"/>
          </a:xfrm>
          <a:prstGeom prst="rect">
            <a:avLst/>
          </a:prstGeom>
          <a:noFill/>
        </p:spPr>
        <p:txBody>
          <a:bodyPr wrap="square" rtlCol="0" anchor="t">
            <a:spAutoFit/>
          </a:bodyPr>
          <a:lstStyle/>
          <a:p>
            <a:pPr algn="just" fontAlgn="auto">
              <a:lnSpc>
                <a:spcPct val="150000"/>
              </a:lnSpc>
            </a:pP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由于现场人员走动，铁器摩擦等因素易产生火花，势必造成扩散的天然气燃烧爆炸，不仅排险人员的生命安全受到威胁，而且周围的建筑物将遭到毁坏</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矩形 46"/>
          <p:cNvSpPr/>
          <p:nvPr/>
        </p:nvSpPr>
        <p:spPr>
          <a:xfrm rot="9205952">
            <a:off x="4931987" y="3460929"/>
            <a:ext cx="2247068" cy="249819"/>
          </a:xfrm>
          <a:prstGeom prst="rect">
            <a:avLst/>
          </a:prstGeom>
          <a:solidFill>
            <a:srgbClr val="FFC001"/>
          </a:solidFill>
          <a:ln w="12700" cap="flat" cmpd="sng" algn="ctr">
            <a:noFill/>
            <a:prstDash val="solid"/>
            <a:miter lim="800000"/>
          </a:ln>
          <a:effectLst>
            <a:innerShdw blurRad="63500" dist="50800" dir="2700000">
              <a:prstClr val="black">
                <a:alpha val="50000"/>
              </a:prstClr>
            </a:innerShdw>
          </a:effectLst>
        </p:spPr>
        <p:txBody>
          <a:bodyPr rtlCol="0" anchor="ctr"/>
          <a:lstStyle/>
          <a:p>
            <a:pPr fontAlgn="auto">
              <a:spcBef>
                <a:spcPts val="0"/>
              </a:spcBef>
              <a:spcAft>
                <a:spcPts val="0"/>
              </a:spcAft>
              <a:defRPr/>
            </a:pPr>
            <a:endParaRPr lang="zh-CN" altLang="en-US" b="0" kern="0">
              <a:solidFill>
                <a:prstClr val="white"/>
              </a:solidFill>
              <a:latin typeface="Calibri" panose="020F0502020204030204"/>
              <a:ea typeface="微软雅黑" panose="020B0503020204020204" pitchFamily="34" charset="-122"/>
            </a:endParaRPr>
          </a:p>
        </p:txBody>
      </p:sp>
      <p:sp>
        <p:nvSpPr>
          <p:cNvPr id="48" name="矩形 47"/>
          <p:cNvSpPr/>
          <p:nvPr/>
        </p:nvSpPr>
        <p:spPr>
          <a:xfrm rot="2256138">
            <a:off x="4655027" y="4653826"/>
            <a:ext cx="2539871" cy="233992"/>
          </a:xfrm>
          <a:prstGeom prst="rect">
            <a:avLst/>
          </a:prstGeom>
          <a:solidFill>
            <a:srgbClr val="FFC001"/>
          </a:solidFill>
          <a:ln w="12700" cap="flat" cmpd="sng" algn="ctr">
            <a:noFill/>
            <a:prstDash val="solid"/>
            <a:miter lim="800000"/>
          </a:ln>
          <a:effectLst>
            <a:innerShdw blurRad="50800" dist="50800" dir="13500000">
              <a:prstClr val="black">
                <a:alpha val="30000"/>
              </a:prstClr>
            </a:innerShdw>
          </a:effectLst>
        </p:spPr>
        <p:txBody>
          <a:bodyPr rtlCol="0" anchor="ctr"/>
          <a:lstStyle/>
          <a:p>
            <a:pPr fontAlgn="auto">
              <a:spcBef>
                <a:spcPts val="0"/>
              </a:spcBef>
              <a:spcAft>
                <a:spcPts val="0"/>
              </a:spcAft>
              <a:defRPr/>
            </a:pPr>
            <a:endParaRPr lang="zh-CN" altLang="en-US" b="0" kern="0">
              <a:solidFill>
                <a:prstClr val="white"/>
              </a:solidFill>
              <a:latin typeface="Calibri" panose="020F0502020204030204"/>
              <a:ea typeface="微软雅黑" panose="020B0503020204020204" pitchFamily="34" charset="-122"/>
            </a:endParaRPr>
          </a:p>
        </p:txBody>
      </p:sp>
      <p:sp>
        <p:nvSpPr>
          <p:cNvPr id="49" name="矩形 48"/>
          <p:cNvSpPr/>
          <p:nvPr/>
        </p:nvSpPr>
        <p:spPr>
          <a:xfrm rot="2256138">
            <a:off x="4655027" y="2122243"/>
            <a:ext cx="2539871" cy="233992"/>
          </a:xfrm>
          <a:prstGeom prst="rect">
            <a:avLst/>
          </a:prstGeom>
          <a:solidFill>
            <a:srgbClr val="FFC001"/>
          </a:solidFill>
          <a:ln w="12700" cap="flat" cmpd="sng" algn="ctr">
            <a:noFill/>
            <a:prstDash val="solid"/>
            <a:miter lim="800000"/>
          </a:ln>
          <a:effectLst>
            <a:innerShdw blurRad="50800" dist="50800" dir="16200000">
              <a:prstClr val="black">
                <a:alpha val="30000"/>
              </a:prstClr>
            </a:innerShdw>
          </a:effectLst>
        </p:spPr>
        <p:txBody>
          <a:bodyPr rtlCol="0" anchor="ctr"/>
          <a:lstStyle/>
          <a:p>
            <a:pPr fontAlgn="auto">
              <a:spcBef>
                <a:spcPts val="0"/>
              </a:spcBef>
              <a:spcAft>
                <a:spcPts val="0"/>
              </a:spcAft>
              <a:defRPr/>
            </a:pPr>
            <a:endParaRPr lang="zh-CN" altLang="en-US" b="0" kern="0">
              <a:solidFill>
                <a:srgbClr val="00B0F0"/>
              </a:solidFill>
              <a:latin typeface="Calibri" panose="020F0502020204030204"/>
              <a:ea typeface="微软雅黑" panose="020B0503020204020204" pitchFamily="34" charset="-122"/>
            </a:endParaRPr>
          </a:p>
        </p:txBody>
      </p:sp>
      <p:grpSp>
        <p:nvGrpSpPr>
          <p:cNvPr id="50" name="组合 49"/>
          <p:cNvGrpSpPr/>
          <p:nvPr/>
        </p:nvGrpSpPr>
        <p:grpSpPr>
          <a:xfrm>
            <a:off x="4609713" y="1118954"/>
            <a:ext cx="1006962" cy="769410"/>
            <a:chOff x="4609713" y="1118954"/>
            <a:chExt cx="1006962" cy="769410"/>
          </a:xfrm>
        </p:grpSpPr>
        <p:grpSp>
          <p:nvGrpSpPr>
            <p:cNvPr id="51" name="组合 50"/>
            <p:cNvGrpSpPr/>
            <p:nvPr/>
          </p:nvGrpSpPr>
          <p:grpSpPr>
            <a:xfrm>
              <a:off x="4609713" y="1118954"/>
              <a:ext cx="769410" cy="769410"/>
              <a:chOff x="1273629" y="1224643"/>
              <a:chExt cx="2171700" cy="2171700"/>
            </a:xfrm>
          </p:grpSpPr>
          <p:sp>
            <p:nvSpPr>
              <p:cNvPr id="53" name="圆角矩形 52"/>
              <p:cNvSpPr/>
              <p:nvPr/>
            </p:nvSpPr>
            <p:spPr>
              <a:xfrm>
                <a:off x="1273629" y="1224643"/>
                <a:ext cx="2171700" cy="2171700"/>
              </a:xfrm>
              <a:prstGeom prst="roundRect">
                <a:avLst/>
              </a:prstGeom>
              <a:gradFill>
                <a:gsLst>
                  <a:gs pos="100000">
                    <a:srgbClr val="FFC000">
                      <a:lumMod val="5000"/>
                      <a:lumOff val="95000"/>
                    </a:srgbClr>
                  </a:gs>
                  <a:gs pos="0">
                    <a:srgbClr val="EEEEEE"/>
                  </a:gs>
                </a:gsLst>
                <a:lin ang="8100000" scaled="0"/>
              </a:gradFill>
              <a:ln w="12700" cap="flat" cmpd="sng" algn="ctr">
                <a:gradFill>
                  <a:gsLst>
                    <a:gs pos="0">
                      <a:srgbClr val="FFC000">
                        <a:lumMod val="5000"/>
                        <a:lumOff val="95000"/>
                      </a:srgbClr>
                    </a:gs>
                    <a:gs pos="100000">
                      <a:srgbClr val="EEEEEE"/>
                    </a:gs>
                  </a:gsLst>
                  <a:lin ang="8100000" scaled="0"/>
                </a:gradFill>
                <a:prstDash val="solid"/>
                <a:miter lim="800000"/>
              </a:ln>
              <a:effectLst>
                <a:outerShdw blurRad="101600" dist="50800" dir="8100000" algn="tr" rotWithShape="0">
                  <a:prstClr val="black">
                    <a:alpha val="30000"/>
                  </a:prstClr>
                </a:outerShdw>
              </a:effectLst>
            </p:spPr>
            <p:txBody>
              <a:bodyPr rtlCol="0" anchor="ctr"/>
              <a:lstStyle/>
              <a:p>
                <a:pPr fontAlgn="auto">
                  <a:spcBef>
                    <a:spcPts val="0"/>
                  </a:spcBef>
                  <a:spcAft>
                    <a:spcPts val="0"/>
                  </a:spcAft>
                  <a:defRPr/>
                </a:pPr>
                <a:endParaRPr lang="zh-CN" altLang="en-US" b="0" kern="0">
                  <a:solidFill>
                    <a:prstClr val="black">
                      <a:lumMod val="65000"/>
                      <a:lumOff val="35000"/>
                    </a:prstClr>
                  </a:solidFill>
                  <a:latin typeface="Calibri" panose="020F0502020204030204"/>
                  <a:ea typeface="微软雅黑" panose="020B0503020204020204" pitchFamily="34" charset="-122"/>
                </a:endParaRPr>
              </a:p>
            </p:txBody>
          </p:sp>
          <p:sp>
            <p:nvSpPr>
              <p:cNvPr id="54" name="圆角矩形 53"/>
              <p:cNvSpPr/>
              <p:nvPr/>
            </p:nvSpPr>
            <p:spPr>
              <a:xfrm>
                <a:off x="1532996" y="1484010"/>
                <a:ext cx="1652966" cy="1652966"/>
              </a:xfrm>
              <a:prstGeom prst="roundRect">
                <a:avLst/>
              </a:prstGeom>
              <a:gradFill>
                <a:gsLst>
                  <a:gs pos="100000">
                    <a:srgbClr val="FFC000">
                      <a:lumMod val="5000"/>
                      <a:lumOff val="95000"/>
                    </a:srgbClr>
                  </a:gs>
                  <a:gs pos="0">
                    <a:srgbClr val="EEEEEE"/>
                  </a:gs>
                </a:gsLst>
                <a:lin ang="8100000" scaled="0"/>
              </a:gradFill>
              <a:ln w="19050" cap="flat" cmpd="sng" algn="ctr">
                <a:gradFill>
                  <a:gsLst>
                    <a:gs pos="0">
                      <a:srgbClr val="FFC000">
                        <a:lumMod val="5000"/>
                        <a:lumOff val="95000"/>
                      </a:srgbClr>
                    </a:gs>
                    <a:gs pos="100000">
                      <a:srgbClr val="EEEEEE"/>
                    </a:gs>
                  </a:gsLst>
                  <a:lin ang="5400000" scaled="1"/>
                </a:gradFill>
                <a:prstDash val="solid"/>
                <a:miter lim="800000"/>
              </a:ln>
              <a:effectLst>
                <a:outerShdw blurRad="101600" dist="50800" dir="8100000" algn="tr" rotWithShape="0">
                  <a:prstClr val="black">
                    <a:alpha val="30000"/>
                  </a:prstClr>
                </a:outerShdw>
              </a:effectLst>
            </p:spPr>
            <p:txBody>
              <a:bodyPr rtlCol="0" anchor="ctr"/>
              <a:lstStyle/>
              <a:p>
                <a:pPr fontAlgn="auto">
                  <a:spcBef>
                    <a:spcPts val="0"/>
                  </a:spcBef>
                  <a:spcAft>
                    <a:spcPts val="0"/>
                  </a:spcAft>
                  <a:defRPr/>
                </a:pPr>
                <a:endParaRPr lang="zh-CN" altLang="en-US" b="0" kern="0">
                  <a:solidFill>
                    <a:prstClr val="black">
                      <a:lumMod val="65000"/>
                      <a:lumOff val="35000"/>
                    </a:prstClr>
                  </a:solidFill>
                  <a:latin typeface="Calibri" panose="020F0502020204030204"/>
                  <a:ea typeface="微软雅黑" panose="020B0503020204020204" pitchFamily="34" charset="-122"/>
                </a:endParaRPr>
              </a:p>
            </p:txBody>
          </p:sp>
        </p:grpSp>
        <p:sp>
          <p:nvSpPr>
            <p:cNvPr id="52" name="文本框 51"/>
            <p:cNvSpPr txBox="1"/>
            <p:nvPr/>
          </p:nvSpPr>
          <p:spPr>
            <a:xfrm>
              <a:off x="4635131" y="1197145"/>
              <a:ext cx="981544" cy="583565"/>
            </a:xfrm>
            <a:prstGeom prst="rect">
              <a:avLst/>
            </a:prstGeom>
            <a:noFill/>
          </p:spPr>
          <p:txBody>
            <a:bodyPr wrap="square" rtlCol="0">
              <a:spAutoFit/>
            </a:bodyPr>
            <a:lstStyle/>
            <a:p>
              <a:pPr algn="l" fontAlgn="auto">
                <a:spcBef>
                  <a:spcPts val="0"/>
                </a:spcBef>
                <a:spcAft>
                  <a:spcPts val="0"/>
                </a:spcAft>
                <a:defRPr/>
              </a:pPr>
              <a:r>
                <a:rPr lang="en-US" altLang="zh-CN" sz="3200" b="1" kern="0" dirty="0">
                  <a:solidFill>
                    <a:schemeClr val="tx1">
                      <a:lumMod val="75000"/>
                      <a:lumOff val="25000"/>
                    </a:schemeClr>
                  </a:solidFill>
                  <a:latin typeface="微软雅黑" panose="020B0503020204020204" pitchFamily="34" charset="-122"/>
                  <a:ea typeface="微软雅黑" panose="020B0503020204020204" pitchFamily="34" charset="-122"/>
                  <a:cs typeface="Aharoni" panose="02010803020104030203" pitchFamily="2" charset="-79"/>
                </a:rPr>
                <a:t>01</a:t>
              </a:r>
            </a:p>
          </p:txBody>
        </p:sp>
      </p:grpSp>
      <p:grpSp>
        <p:nvGrpSpPr>
          <p:cNvPr id="55" name="组合 54"/>
          <p:cNvGrpSpPr/>
          <p:nvPr/>
        </p:nvGrpSpPr>
        <p:grpSpPr>
          <a:xfrm>
            <a:off x="6619070" y="2546195"/>
            <a:ext cx="1021719" cy="769410"/>
            <a:chOff x="6619070" y="2546195"/>
            <a:chExt cx="1021719" cy="769410"/>
          </a:xfrm>
        </p:grpSpPr>
        <p:grpSp>
          <p:nvGrpSpPr>
            <p:cNvPr id="56" name="组合 55"/>
            <p:cNvGrpSpPr/>
            <p:nvPr/>
          </p:nvGrpSpPr>
          <p:grpSpPr>
            <a:xfrm>
              <a:off x="6619070" y="2546195"/>
              <a:ext cx="769410" cy="769410"/>
              <a:chOff x="1273629" y="1224643"/>
              <a:chExt cx="2171700" cy="2171700"/>
            </a:xfrm>
          </p:grpSpPr>
          <p:sp>
            <p:nvSpPr>
              <p:cNvPr id="58" name="圆角矩形 57"/>
              <p:cNvSpPr/>
              <p:nvPr/>
            </p:nvSpPr>
            <p:spPr>
              <a:xfrm>
                <a:off x="1273629" y="1224643"/>
                <a:ext cx="2171700" cy="2171700"/>
              </a:xfrm>
              <a:prstGeom prst="roundRect">
                <a:avLst/>
              </a:prstGeom>
              <a:gradFill>
                <a:gsLst>
                  <a:gs pos="100000">
                    <a:srgbClr val="FFC000">
                      <a:lumMod val="5000"/>
                      <a:lumOff val="95000"/>
                    </a:srgbClr>
                  </a:gs>
                  <a:gs pos="0">
                    <a:srgbClr val="EEEEEE"/>
                  </a:gs>
                </a:gsLst>
                <a:lin ang="8100000" scaled="0"/>
              </a:gradFill>
              <a:ln w="12700" cap="flat" cmpd="sng" algn="ctr">
                <a:gradFill>
                  <a:gsLst>
                    <a:gs pos="0">
                      <a:srgbClr val="FFC000">
                        <a:lumMod val="5000"/>
                        <a:lumOff val="95000"/>
                      </a:srgbClr>
                    </a:gs>
                    <a:gs pos="100000">
                      <a:srgbClr val="EEEEEE"/>
                    </a:gs>
                  </a:gsLst>
                  <a:lin ang="8100000" scaled="0"/>
                </a:gradFill>
                <a:prstDash val="solid"/>
                <a:miter lim="800000"/>
              </a:ln>
              <a:effectLst>
                <a:outerShdw blurRad="101600" dist="50800" dir="8100000" algn="tr" rotWithShape="0">
                  <a:prstClr val="black">
                    <a:alpha val="30000"/>
                  </a:prstClr>
                </a:outerShdw>
              </a:effectLst>
            </p:spPr>
            <p:txBody>
              <a:bodyPr rtlCol="0" anchor="ctr"/>
              <a:lstStyle/>
              <a:p>
                <a:pPr fontAlgn="auto">
                  <a:spcBef>
                    <a:spcPts val="0"/>
                  </a:spcBef>
                  <a:spcAft>
                    <a:spcPts val="0"/>
                  </a:spcAft>
                  <a:defRPr/>
                </a:pPr>
                <a:endParaRPr lang="zh-CN" altLang="en-US" b="0" kern="0">
                  <a:solidFill>
                    <a:prstClr val="black">
                      <a:lumMod val="65000"/>
                      <a:lumOff val="35000"/>
                    </a:prstClr>
                  </a:solidFill>
                  <a:latin typeface="Calibri" panose="020F0502020204030204"/>
                  <a:ea typeface="微软雅黑" panose="020B0503020204020204" pitchFamily="34" charset="-122"/>
                </a:endParaRPr>
              </a:p>
            </p:txBody>
          </p:sp>
          <p:sp>
            <p:nvSpPr>
              <p:cNvPr id="59" name="圆角矩形 58"/>
              <p:cNvSpPr/>
              <p:nvPr/>
            </p:nvSpPr>
            <p:spPr>
              <a:xfrm>
                <a:off x="1532996" y="1484010"/>
                <a:ext cx="1652966" cy="1652966"/>
              </a:xfrm>
              <a:prstGeom prst="roundRect">
                <a:avLst/>
              </a:prstGeom>
              <a:gradFill>
                <a:gsLst>
                  <a:gs pos="100000">
                    <a:srgbClr val="FFC000">
                      <a:lumMod val="5000"/>
                      <a:lumOff val="95000"/>
                    </a:srgbClr>
                  </a:gs>
                  <a:gs pos="0">
                    <a:srgbClr val="EEEEEE"/>
                  </a:gs>
                </a:gsLst>
                <a:lin ang="8100000" scaled="0"/>
              </a:gradFill>
              <a:ln w="19050" cap="flat" cmpd="sng" algn="ctr">
                <a:gradFill>
                  <a:gsLst>
                    <a:gs pos="0">
                      <a:srgbClr val="FFC000">
                        <a:lumMod val="5000"/>
                        <a:lumOff val="95000"/>
                      </a:srgbClr>
                    </a:gs>
                    <a:gs pos="100000">
                      <a:srgbClr val="EEEEEE"/>
                    </a:gs>
                  </a:gsLst>
                  <a:lin ang="5400000" scaled="1"/>
                </a:gradFill>
                <a:prstDash val="solid"/>
                <a:miter lim="800000"/>
              </a:ln>
              <a:effectLst>
                <a:outerShdw blurRad="101600" dist="50800" dir="8100000" algn="tr" rotWithShape="0">
                  <a:prstClr val="black">
                    <a:alpha val="30000"/>
                  </a:prstClr>
                </a:outerShdw>
              </a:effectLst>
            </p:spPr>
            <p:txBody>
              <a:bodyPr rtlCol="0" anchor="ctr"/>
              <a:lstStyle/>
              <a:p>
                <a:pPr fontAlgn="auto">
                  <a:spcBef>
                    <a:spcPts val="0"/>
                  </a:spcBef>
                  <a:spcAft>
                    <a:spcPts val="0"/>
                  </a:spcAft>
                  <a:defRPr/>
                </a:pPr>
                <a:endParaRPr lang="zh-CN" altLang="en-US" b="0" kern="0">
                  <a:solidFill>
                    <a:prstClr val="black">
                      <a:lumMod val="65000"/>
                      <a:lumOff val="35000"/>
                    </a:prstClr>
                  </a:solidFill>
                  <a:latin typeface="Calibri" panose="020F0502020204030204"/>
                  <a:ea typeface="微软雅黑" panose="020B0503020204020204" pitchFamily="34" charset="-122"/>
                </a:endParaRPr>
              </a:p>
            </p:txBody>
          </p:sp>
        </p:grpSp>
        <p:sp>
          <p:nvSpPr>
            <p:cNvPr id="57" name="文本框 56"/>
            <p:cNvSpPr txBox="1"/>
            <p:nvPr/>
          </p:nvSpPr>
          <p:spPr>
            <a:xfrm>
              <a:off x="6659245" y="2647782"/>
              <a:ext cx="981544" cy="583565"/>
            </a:xfrm>
            <a:prstGeom prst="rect">
              <a:avLst/>
            </a:prstGeom>
            <a:noFill/>
          </p:spPr>
          <p:txBody>
            <a:bodyPr wrap="square" rtlCol="0">
              <a:spAutoFit/>
            </a:bodyPr>
            <a:lstStyle/>
            <a:p>
              <a:pPr algn="l" fontAlgn="auto">
                <a:spcBef>
                  <a:spcPts val="0"/>
                </a:spcBef>
                <a:spcAft>
                  <a:spcPts val="0"/>
                </a:spcAft>
                <a:defRPr/>
              </a:pPr>
              <a:r>
                <a:rPr lang="en-US" altLang="zh-CN" sz="3200" b="1" kern="0" dirty="0">
                  <a:solidFill>
                    <a:prstClr val="black">
                      <a:lumMod val="65000"/>
                      <a:lumOff val="35000"/>
                    </a:prstClr>
                  </a:solidFill>
                  <a:latin typeface="微软雅黑" panose="020B0503020204020204" pitchFamily="34" charset="-122"/>
                  <a:ea typeface="微软雅黑" panose="020B0503020204020204" pitchFamily="34" charset="-122"/>
                  <a:cs typeface="Aharoni" panose="02010803020104030203" pitchFamily="2" charset="-79"/>
                </a:rPr>
                <a:t>02</a:t>
              </a:r>
            </a:p>
          </p:txBody>
        </p:sp>
      </p:grpSp>
      <p:grpSp>
        <p:nvGrpSpPr>
          <p:cNvPr id="60" name="组合 59"/>
          <p:cNvGrpSpPr/>
          <p:nvPr/>
        </p:nvGrpSpPr>
        <p:grpSpPr>
          <a:xfrm>
            <a:off x="4609713" y="3811354"/>
            <a:ext cx="997324" cy="769410"/>
            <a:chOff x="4609713" y="3811354"/>
            <a:chExt cx="997324" cy="769410"/>
          </a:xfrm>
        </p:grpSpPr>
        <p:grpSp>
          <p:nvGrpSpPr>
            <p:cNvPr id="61" name="组合 60"/>
            <p:cNvGrpSpPr/>
            <p:nvPr/>
          </p:nvGrpSpPr>
          <p:grpSpPr>
            <a:xfrm>
              <a:off x="4609713" y="3811354"/>
              <a:ext cx="769410" cy="769410"/>
              <a:chOff x="1273629" y="1224643"/>
              <a:chExt cx="2171700" cy="2171700"/>
            </a:xfrm>
          </p:grpSpPr>
          <p:sp>
            <p:nvSpPr>
              <p:cNvPr id="63" name="圆角矩形 62"/>
              <p:cNvSpPr/>
              <p:nvPr/>
            </p:nvSpPr>
            <p:spPr>
              <a:xfrm>
                <a:off x="1273629" y="1224643"/>
                <a:ext cx="2171700" cy="2171700"/>
              </a:xfrm>
              <a:prstGeom prst="roundRect">
                <a:avLst/>
              </a:prstGeom>
              <a:gradFill>
                <a:gsLst>
                  <a:gs pos="100000">
                    <a:srgbClr val="FFC000">
                      <a:lumMod val="5000"/>
                      <a:lumOff val="95000"/>
                    </a:srgbClr>
                  </a:gs>
                  <a:gs pos="0">
                    <a:srgbClr val="EEEEEE"/>
                  </a:gs>
                </a:gsLst>
                <a:lin ang="8100000" scaled="0"/>
              </a:gradFill>
              <a:ln w="12700" cap="flat" cmpd="sng" algn="ctr">
                <a:gradFill>
                  <a:gsLst>
                    <a:gs pos="0">
                      <a:srgbClr val="FFC000">
                        <a:lumMod val="5000"/>
                        <a:lumOff val="95000"/>
                      </a:srgbClr>
                    </a:gs>
                    <a:gs pos="100000">
                      <a:srgbClr val="EEEEEE"/>
                    </a:gs>
                  </a:gsLst>
                  <a:lin ang="8100000" scaled="0"/>
                </a:gradFill>
                <a:prstDash val="solid"/>
                <a:miter lim="800000"/>
              </a:ln>
              <a:effectLst>
                <a:outerShdw blurRad="101600" dist="50800" dir="8100000" algn="tr" rotWithShape="0">
                  <a:prstClr val="black">
                    <a:alpha val="30000"/>
                  </a:prstClr>
                </a:outerShdw>
              </a:effectLst>
            </p:spPr>
            <p:txBody>
              <a:bodyPr rtlCol="0" anchor="ctr"/>
              <a:lstStyle/>
              <a:p>
                <a:pPr fontAlgn="auto">
                  <a:spcBef>
                    <a:spcPts val="0"/>
                  </a:spcBef>
                  <a:spcAft>
                    <a:spcPts val="0"/>
                  </a:spcAft>
                  <a:defRPr/>
                </a:pPr>
                <a:endParaRPr lang="zh-CN" altLang="en-US" b="0" kern="0">
                  <a:solidFill>
                    <a:prstClr val="black">
                      <a:lumMod val="65000"/>
                      <a:lumOff val="35000"/>
                    </a:prstClr>
                  </a:solidFill>
                  <a:latin typeface="Calibri" panose="020F0502020204030204"/>
                  <a:ea typeface="微软雅黑" panose="020B0503020204020204" pitchFamily="34" charset="-122"/>
                </a:endParaRPr>
              </a:p>
            </p:txBody>
          </p:sp>
          <p:sp>
            <p:nvSpPr>
              <p:cNvPr id="64" name="圆角矩形 63"/>
              <p:cNvSpPr/>
              <p:nvPr/>
            </p:nvSpPr>
            <p:spPr>
              <a:xfrm>
                <a:off x="1532996" y="1484010"/>
                <a:ext cx="1652966" cy="1652966"/>
              </a:xfrm>
              <a:prstGeom prst="roundRect">
                <a:avLst/>
              </a:prstGeom>
              <a:gradFill>
                <a:gsLst>
                  <a:gs pos="100000">
                    <a:srgbClr val="FFC000">
                      <a:lumMod val="5000"/>
                      <a:lumOff val="95000"/>
                    </a:srgbClr>
                  </a:gs>
                  <a:gs pos="0">
                    <a:srgbClr val="EEEEEE"/>
                  </a:gs>
                </a:gsLst>
                <a:lin ang="8100000" scaled="0"/>
              </a:gradFill>
              <a:ln w="19050" cap="flat" cmpd="sng" algn="ctr">
                <a:gradFill>
                  <a:gsLst>
                    <a:gs pos="0">
                      <a:srgbClr val="FFC000">
                        <a:lumMod val="5000"/>
                        <a:lumOff val="95000"/>
                      </a:srgbClr>
                    </a:gs>
                    <a:gs pos="100000">
                      <a:srgbClr val="EEEEEE"/>
                    </a:gs>
                  </a:gsLst>
                  <a:lin ang="5400000" scaled="1"/>
                </a:gradFill>
                <a:prstDash val="solid"/>
                <a:miter lim="800000"/>
              </a:ln>
              <a:effectLst>
                <a:outerShdw blurRad="101600" dist="50800" dir="8100000" algn="tr" rotWithShape="0">
                  <a:prstClr val="black">
                    <a:alpha val="30000"/>
                  </a:prstClr>
                </a:outerShdw>
              </a:effectLst>
            </p:spPr>
            <p:txBody>
              <a:bodyPr rtlCol="0" anchor="ctr"/>
              <a:lstStyle/>
              <a:p>
                <a:pPr fontAlgn="auto">
                  <a:spcBef>
                    <a:spcPts val="0"/>
                  </a:spcBef>
                  <a:spcAft>
                    <a:spcPts val="0"/>
                  </a:spcAft>
                  <a:defRPr/>
                </a:pPr>
                <a:endParaRPr lang="zh-CN" altLang="en-US" b="0" kern="0">
                  <a:solidFill>
                    <a:prstClr val="black">
                      <a:lumMod val="65000"/>
                      <a:lumOff val="35000"/>
                    </a:prstClr>
                  </a:solidFill>
                  <a:latin typeface="Calibri" panose="020F0502020204030204"/>
                  <a:ea typeface="微软雅黑" panose="020B0503020204020204" pitchFamily="34" charset="-122"/>
                </a:endParaRPr>
              </a:p>
            </p:txBody>
          </p:sp>
        </p:grpSp>
        <p:sp>
          <p:nvSpPr>
            <p:cNvPr id="62" name="文本框 61"/>
            <p:cNvSpPr txBox="1"/>
            <p:nvPr/>
          </p:nvSpPr>
          <p:spPr>
            <a:xfrm>
              <a:off x="4625493" y="3911829"/>
              <a:ext cx="981544" cy="583565"/>
            </a:xfrm>
            <a:prstGeom prst="rect">
              <a:avLst/>
            </a:prstGeom>
            <a:noFill/>
          </p:spPr>
          <p:txBody>
            <a:bodyPr wrap="square" rtlCol="0">
              <a:spAutoFit/>
            </a:bodyPr>
            <a:lstStyle/>
            <a:p>
              <a:pPr algn="l" fontAlgn="auto">
                <a:spcBef>
                  <a:spcPts val="0"/>
                </a:spcBef>
                <a:spcAft>
                  <a:spcPts val="0"/>
                </a:spcAft>
                <a:defRPr/>
              </a:pPr>
              <a:r>
                <a:rPr lang="en-US" altLang="zh-CN" sz="3200" b="1" kern="0" dirty="0">
                  <a:solidFill>
                    <a:prstClr val="black">
                      <a:lumMod val="65000"/>
                      <a:lumOff val="35000"/>
                    </a:prstClr>
                  </a:solidFill>
                  <a:latin typeface="微软雅黑" panose="020B0503020204020204" pitchFamily="34" charset="-122"/>
                  <a:ea typeface="微软雅黑" panose="020B0503020204020204" pitchFamily="34" charset="-122"/>
                  <a:cs typeface="Aharoni" panose="02010803020104030203" pitchFamily="2" charset="-79"/>
                </a:rPr>
                <a:t>03</a:t>
              </a:r>
            </a:p>
          </p:txBody>
        </p:sp>
      </p:grpSp>
      <p:grpSp>
        <p:nvGrpSpPr>
          <p:cNvPr id="65" name="组合 64"/>
          <p:cNvGrpSpPr/>
          <p:nvPr/>
        </p:nvGrpSpPr>
        <p:grpSpPr>
          <a:xfrm>
            <a:off x="6616997" y="5068654"/>
            <a:ext cx="985455" cy="769410"/>
            <a:chOff x="6616997" y="5068654"/>
            <a:chExt cx="985455" cy="769410"/>
          </a:xfrm>
        </p:grpSpPr>
        <p:grpSp>
          <p:nvGrpSpPr>
            <p:cNvPr id="66" name="组合 65"/>
            <p:cNvGrpSpPr/>
            <p:nvPr/>
          </p:nvGrpSpPr>
          <p:grpSpPr>
            <a:xfrm>
              <a:off x="6616997" y="5068654"/>
              <a:ext cx="769410" cy="769410"/>
              <a:chOff x="1273629" y="1224643"/>
              <a:chExt cx="2171700" cy="2171700"/>
            </a:xfrm>
          </p:grpSpPr>
          <p:sp>
            <p:nvSpPr>
              <p:cNvPr id="68" name="圆角矩形 67"/>
              <p:cNvSpPr/>
              <p:nvPr/>
            </p:nvSpPr>
            <p:spPr>
              <a:xfrm>
                <a:off x="1273629" y="1224643"/>
                <a:ext cx="2171700" cy="2171700"/>
              </a:xfrm>
              <a:prstGeom prst="roundRect">
                <a:avLst/>
              </a:prstGeom>
              <a:gradFill>
                <a:gsLst>
                  <a:gs pos="100000">
                    <a:srgbClr val="FFC000">
                      <a:lumMod val="5000"/>
                      <a:lumOff val="95000"/>
                    </a:srgbClr>
                  </a:gs>
                  <a:gs pos="0">
                    <a:srgbClr val="EEEEEE"/>
                  </a:gs>
                </a:gsLst>
                <a:lin ang="8100000" scaled="0"/>
              </a:gradFill>
              <a:ln w="12700" cap="flat" cmpd="sng" algn="ctr">
                <a:gradFill>
                  <a:gsLst>
                    <a:gs pos="0">
                      <a:srgbClr val="FFC000">
                        <a:lumMod val="5000"/>
                        <a:lumOff val="95000"/>
                      </a:srgbClr>
                    </a:gs>
                    <a:gs pos="100000">
                      <a:srgbClr val="EEEEEE"/>
                    </a:gs>
                  </a:gsLst>
                  <a:lin ang="8100000" scaled="0"/>
                </a:gradFill>
                <a:prstDash val="solid"/>
                <a:miter lim="800000"/>
              </a:ln>
              <a:effectLst>
                <a:outerShdw blurRad="101600" dist="50800" dir="8100000" algn="tr" rotWithShape="0">
                  <a:prstClr val="black">
                    <a:alpha val="30000"/>
                  </a:prstClr>
                </a:outerShdw>
              </a:effectLst>
            </p:spPr>
            <p:txBody>
              <a:bodyPr rtlCol="0" anchor="ctr"/>
              <a:lstStyle/>
              <a:p>
                <a:pPr fontAlgn="auto">
                  <a:spcBef>
                    <a:spcPts val="0"/>
                  </a:spcBef>
                  <a:spcAft>
                    <a:spcPts val="0"/>
                  </a:spcAft>
                  <a:defRPr/>
                </a:pPr>
                <a:endParaRPr lang="zh-CN" altLang="en-US" b="0" kern="0">
                  <a:solidFill>
                    <a:prstClr val="black">
                      <a:lumMod val="65000"/>
                      <a:lumOff val="35000"/>
                    </a:prstClr>
                  </a:solidFill>
                  <a:latin typeface="Calibri" panose="020F0502020204030204"/>
                  <a:ea typeface="微软雅黑" panose="020B0503020204020204" pitchFamily="34" charset="-122"/>
                </a:endParaRPr>
              </a:p>
            </p:txBody>
          </p:sp>
          <p:sp>
            <p:nvSpPr>
              <p:cNvPr id="69" name="圆角矩形 68"/>
              <p:cNvSpPr/>
              <p:nvPr/>
            </p:nvSpPr>
            <p:spPr>
              <a:xfrm>
                <a:off x="1532996" y="1484010"/>
                <a:ext cx="1652966" cy="1652966"/>
              </a:xfrm>
              <a:prstGeom prst="roundRect">
                <a:avLst/>
              </a:prstGeom>
              <a:gradFill>
                <a:gsLst>
                  <a:gs pos="100000">
                    <a:srgbClr val="FFC000">
                      <a:lumMod val="5000"/>
                      <a:lumOff val="95000"/>
                    </a:srgbClr>
                  </a:gs>
                  <a:gs pos="0">
                    <a:srgbClr val="EEEEEE"/>
                  </a:gs>
                </a:gsLst>
                <a:lin ang="8100000" scaled="0"/>
              </a:gradFill>
              <a:ln w="19050" cap="flat" cmpd="sng" algn="ctr">
                <a:gradFill>
                  <a:gsLst>
                    <a:gs pos="0">
                      <a:srgbClr val="FFC000">
                        <a:lumMod val="5000"/>
                        <a:lumOff val="95000"/>
                      </a:srgbClr>
                    </a:gs>
                    <a:gs pos="100000">
                      <a:srgbClr val="EEEEEE"/>
                    </a:gs>
                  </a:gsLst>
                  <a:lin ang="5400000" scaled="1"/>
                </a:gradFill>
                <a:prstDash val="solid"/>
                <a:miter lim="800000"/>
              </a:ln>
              <a:effectLst>
                <a:outerShdw blurRad="101600" dist="50800" dir="8100000" algn="tr" rotWithShape="0">
                  <a:prstClr val="black">
                    <a:alpha val="30000"/>
                  </a:prstClr>
                </a:outerShdw>
              </a:effectLst>
            </p:spPr>
            <p:txBody>
              <a:bodyPr rtlCol="0" anchor="ctr"/>
              <a:lstStyle/>
              <a:p>
                <a:pPr fontAlgn="auto">
                  <a:spcBef>
                    <a:spcPts val="0"/>
                  </a:spcBef>
                  <a:spcAft>
                    <a:spcPts val="0"/>
                  </a:spcAft>
                  <a:defRPr/>
                </a:pPr>
                <a:endParaRPr lang="zh-CN" altLang="en-US" b="0" kern="0">
                  <a:solidFill>
                    <a:prstClr val="black">
                      <a:lumMod val="65000"/>
                      <a:lumOff val="35000"/>
                    </a:prstClr>
                  </a:solidFill>
                  <a:latin typeface="Calibri" panose="020F0502020204030204"/>
                  <a:ea typeface="微软雅黑" panose="020B0503020204020204" pitchFamily="34" charset="-122"/>
                </a:endParaRPr>
              </a:p>
            </p:txBody>
          </p:sp>
        </p:grpSp>
        <p:sp>
          <p:nvSpPr>
            <p:cNvPr id="67" name="文本框 66"/>
            <p:cNvSpPr txBox="1"/>
            <p:nvPr/>
          </p:nvSpPr>
          <p:spPr>
            <a:xfrm>
              <a:off x="6620908" y="5147529"/>
              <a:ext cx="981544" cy="583565"/>
            </a:xfrm>
            <a:prstGeom prst="rect">
              <a:avLst/>
            </a:prstGeom>
            <a:noFill/>
          </p:spPr>
          <p:txBody>
            <a:bodyPr wrap="square" rtlCol="0">
              <a:spAutoFit/>
            </a:bodyPr>
            <a:lstStyle/>
            <a:p>
              <a:pPr algn="l" fontAlgn="auto">
                <a:spcBef>
                  <a:spcPts val="0"/>
                </a:spcBef>
                <a:spcAft>
                  <a:spcPts val="0"/>
                </a:spcAft>
                <a:defRPr/>
              </a:pPr>
              <a:r>
                <a:rPr lang="en-US" altLang="zh-CN" sz="3200" b="1" kern="0" dirty="0">
                  <a:solidFill>
                    <a:schemeClr val="tx1">
                      <a:lumMod val="75000"/>
                      <a:lumOff val="25000"/>
                    </a:schemeClr>
                  </a:solidFill>
                  <a:latin typeface="微软雅黑" panose="020B0503020204020204" pitchFamily="34" charset="-122"/>
                  <a:ea typeface="微软雅黑" panose="020B0503020204020204" pitchFamily="34" charset="-122"/>
                  <a:cs typeface="Aharoni" panose="02010803020104030203" pitchFamily="2" charset="-79"/>
                </a:rPr>
                <a:t>04</a:t>
              </a:r>
            </a:p>
          </p:txBody>
        </p:sp>
      </p:grpSp>
      <p:sp>
        <p:nvSpPr>
          <p:cNvPr id="71" name="矩形 70"/>
          <p:cNvSpPr/>
          <p:nvPr/>
        </p:nvSpPr>
        <p:spPr>
          <a:xfrm>
            <a:off x="609600" y="2117090"/>
            <a:ext cx="3599180" cy="1489075"/>
          </a:xfrm>
          <a:prstGeom prst="rect">
            <a:avLst/>
          </a:prstGeom>
        </p:spPr>
        <p:txBody>
          <a:bodyPr wrap="square">
            <a:spAutoFit/>
          </a:bodyPr>
          <a:lstStyle/>
          <a:p>
            <a:pPr algn="l" fontAlgn="auto">
              <a:lnSpc>
                <a:spcPct val="130000"/>
              </a:lnSpc>
              <a:spcBef>
                <a:spcPts val="0"/>
              </a:spcBef>
              <a:spcAft>
                <a:spcPts val="0"/>
              </a:spcAft>
            </a:pPr>
            <a:r>
              <a:rPr sz="1400" b="1" dirty="0">
                <a:solidFill>
                  <a:schemeClr val="tx1">
                    <a:lumMod val="75000"/>
                    <a:lumOff val="25000"/>
                  </a:schemeClr>
                </a:solidFill>
                <a:latin typeface="微软雅黑" panose="020B0503020204020204" pitchFamily="34" charset="-122"/>
                <a:ea typeface="微软雅黑" panose="020B0503020204020204" pitchFamily="34" charset="-122"/>
              </a:rPr>
              <a:t>天然气一旦发生泄漏，首先应及时通</a:t>
            </a:r>
            <a:r>
              <a:rPr lang="zh-CN" sz="1400" b="1" dirty="0">
                <a:solidFill>
                  <a:schemeClr val="tx1">
                    <a:lumMod val="75000"/>
                    <a:lumOff val="25000"/>
                  </a:schemeClr>
                </a:solidFill>
                <a:latin typeface="微软雅黑" panose="020B0503020204020204" pitchFamily="34" charset="-122"/>
                <a:ea typeface="微软雅黑" panose="020B0503020204020204" pitchFamily="34" charset="-122"/>
              </a:rPr>
              <a:t>附近</a:t>
            </a:r>
            <a:r>
              <a:rPr sz="1400" b="1" dirty="0">
                <a:solidFill>
                  <a:schemeClr val="tx1">
                    <a:lumMod val="75000"/>
                    <a:lumOff val="25000"/>
                  </a:schemeClr>
                </a:solidFill>
                <a:latin typeface="微软雅黑" panose="020B0503020204020204" pitchFamily="34" charset="-122"/>
                <a:ea typeface="微软雅黑" panose="020B0503020204020204" pitchFamily="34" charset="-122"/>
              </a:rPr>
              <a:t>人员，关闭通往厂区的天然气主阀，应急人员到达现场后，主要任务是关掉阀门，切掉气源</a:t>
            </a:r>
            <a:r>
              <a:rPr lang="zh-CN" sz="1400" b="1" dirty="0">
                <a:solidFill>
                  <a:schemeClr val="tx1">
                    <a:lumMod val="75000"/>
                    <a:lumOff val="25000"/>
                  </a:schemeClr>
                </a:solidFill>
                <a:latin typeface="微软雅黑" panose="020B0503020204020204" pitchFamily="34" charset="-122"/>
                <a:ea typeface="微软雅黑" panose="020B0503020204020204" pitchFamily="34" charset="-122"/>
              </a:rPr>
              <a:t>，尽可能将天然气浓度控制在爆炸点浓度之内</a:t>
            </a:r>
            <a:endParaRPr sz="1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72" name="组合 71"/>
          <p:cNvGrpSpPr/>
          <p:nvPr/>
        </p:nvGrpSpPr>
        <p:grpSpPr>
          <a:xfrm>
            <a:off x="609600" y="2106930"/>
            <a:ext cx="5228590" cy="1227455"/>
            <a:chOff x="1852445" y="2107031"/>
            <a:chExt cx="3985755" cy="1227635"/>
          </a:xfrm>
        </p:grpSpPr>
        <p:sp>
          <p:nvSpPr>
            <p:cNvPr id="73" name="任意多边形 72"/>
            <p:cNvSpPr/>
            <p:nvPr/>
          </p:nvSpPr>
          <p:spPr>
            <a:xfrm>
              <a:off x="1852445" y="2107031"/>
              <a:ext cx="3947477" cy="1170281"/>
            </a:xfrm>
            <a:custGeom>
              <a:avLst/>
              <a:gdLst>
                <a:gd name="connsiteX0" fmla="*/ 2409371 w 2409371"/>
                <a:gd name="connsiteY0" fmla="*/ 537029 h 537029"/>
                <a:gd name="connsiteX1" fmla="*/ 1741714 w 2409371"/>
                <a:gd name="connsiteY1" fmla="*/ 0 h 537029"/>
                <a:gd name="connsiteX2" fmla="*/ 0 w 2409371"/>
                <a:gd name="connsiteY2" fmla="*/ 0 h 537029"/>
                <a:gd name="connsiteX0-1" fmla="*/ 2975428 w 2975428"/>
                <a:gd name="connsiteY0-2" fmla="*/ 537029 h 537029"/>
                <a:gd name="connsiteX1-3" fmla="*/ 2307771 w 2975428"/>
                <a:gd name="connsiteY1-4" fmla="*/ 0 h 537029"/>
                <a:gd name="connsiteX2-5" fmla="*/ 0 w 2975428"/>
                <a:gd name="connsiteY2-6" fmla="*/ 0 h 537029"/>
                <a:gd name="connsiteX0-7" fmla="*/ 3004456 w 3004456"/>
                <a:gd name="connsiteY0-8" fmla="*/ 537029 h 537029"/>
                <a:gd name="connsiteX1-9" fmla="*/ 2336799 w 3004456"/>
                <a:gd name="connsiteY1-10" fmla="*/ 0 h 537029"/>
                <a:gd name="connsiteX2-11" fmla="*/ 0 w 3004456"/>
                <a:gd name="connsiteY2-12" fmla="*/ 0 h 537029"/>
                <a:gd name="connsiteX0-13" fmla="*/ 3156340 w 3156340"/>
                <a:gd name="connsiteY0-14" fmla="*/ 537029 h 537029"/>
                <a:gd name="connsiteX1-15" fmla="*/ 2488683 w 3156340"/>
                <a:gd name="connsiteY1-16" fmla="*/ 0 h 537029"/>
                <a:gd name="connsiteX2-17" fmla="*/ 0 w 3156340"/>
                <a:gd name="connsiteY2-18" fmla="*/ 0 h 537029"/>
                <a:gd name="connsiteX0-19" fmla="*/ 3788175 w 3788175"/>
                <a:gd name="connsiteY0-20" fmla="*/ 537029 h 537029"/>
                <a:gd name="connsiteX1-21" fmla="*/ 3120518 w 3788175"/>
                <a:gd name="connsiteY1-22" fmla="*/ 0 h 537029"/>
                <a:gd name="connsiteX2-23" fmla="*/ 0 w 3788175"/>
                <a:gd name="connsiteY2-24" fmla="*/ 0 h 537029"/>
                <a:gd name="connsiteX0-25" fmla="*/ 5035644 w 5035644"/>
                <a:gd name="connsiteY0-26" fmla="*/ 1492882 h 1492882"/>
                <a:gd name="connsiteX1-27" fmla="*/ 3120518 w 5035644"/>
                <a:gd name="connsiteY1-28" fmla="*/ 0 h 1492882"/>
                <a:gd name="connsiteX2-29" fmla="*/ 0 w 5035644"/>
                <a:gd name="connsiteY2-30" fmla="*/ 0 h 1492882"/>
              </a:gdLst>
              <a:ahLst/>
              <a:cxnLst>
                <a:cxn ang="0">
                  <a:pos x="connsiteX0-1" y="connsiteY0-2"/>
                </a:cxn>
                <a:cxn ang="0">
                  <a:pos x="connsiteX1-3" y="connsiteY1-4"/>
                </a:cxn>
                <a:cxn ang="0">
                  <a:pos x="connsiteX2-5" y="connsiteY2-6"/>
                </a:cxn>
              </a:cxnLst>
              <a:rect l="l" t="t" r="r" b="b"/>
              <a:pathLst>
                <a:path w="5035644" h="1492882">
                  <a:moveTo>
                    <a:pt x="5035644" y="1492882"/>
                  </a:moveTo>
                  <a:lnTo>
                    <a:pt x="3120518" y="0"/>
                  </a:lnTo>
                  <a:lnTo>
                    <a:pt x="0" y="0"/>
                  </a:lnTo>
                </a:path>
              </a:pathLst>
            </a:custGeom>
            <a:noFill/>
            <a:ln w="19050" cap="flat" cmpd="sng" algn="ctr">
              <a:solidFill>
                <a:sysClr val="window" lastClr="FFFFFF">
                  <a:lumMod val="65000"/>
                </a:sysClr>
              </a:solidFill>
              <a:prstDash val="solid"/>
              <a:miter lim="800000"/>
            </a:ln>
            <a:effectLst/>
          </p:spPr>
          <p:txBody>
            <a:bodyPr rtlCol="0" anchor="ctr"/>
            <a:lstStyle/>
            <a:p>
              <a:pPr fontAlgn="auto">
                <a:spcBef>
                  <a:spcPts val="0"/>
                </a:spcBef>
                <a:spcAft>
                  <a:spcPts val="0"/>
                </a:spcAft>
                <a:defRPr/>
              </a:pPr>
              <a:endParaRPr lang="zh-CN" altLang="en-US" b="0" kern="0">
                <a:solidFill>
                  <a:prstClr val="white"/>
                </a:solidFill>
                <a:latin typeface="Calibri" panose="020F0502020204030204"/>
                <a:ea typeface="微软雅黑" panose="020B0503020204020204" pitchFamily="34" charset="-122"/>
              </a:endParaRPr>
            </a:p>
          </p:txBody>
        </p:sp>
        <p:sp>
          <p:nvSpPr>
            <p:cNvPr id="74" name="椭圆 73"/>
            <p:cNvSpPr/>
            <p:nvPr/>
          </p:nvSpPr>
          <p:spPr>
            <a:xfrm>
              <a:off x="5702241" y="3198707"/>
              <a:ext cx="135959" cy="135959"/>
            </a:xfrm>
            <a:prstGeom prst="ellipse">
              <a:avLst/>
            </a:prstGeom>
            <a:solidFill>
              <a:srgbClr val="A6A6A6"/>
            </a:solidFill>
            <a:ln w="19050" cap="flat" cmpd="sng" algn="ctr">
              <a:noFill/>
              <a:prstDash val="solid"/>
              <a:miter lim="800000"/>
            </a:ln>
            <a:effectLst/>
          </p:spPr>
          <p:txBody>
            <a:bodyPr rtlCol="0" anchor="ctr"/>
            <a:lstStyle/>
            <a:p>
              <a:pPr fontAlgn="auto">
                <a:spcBef>
                  <a:spcPts val="0"/>
                </a:spcBef>
                <a:spcAft>
                  <a:spcPts val="0"/>
                </a:spcAft>
                <a:defRPr/>
              </a:pPr>
              <a:endParaRPr lang="zh-CN" altLang="en-US" b="0" kern="0">
                <a:solidFill>
                  <a:prstClr val="white"/>
                </a:solidFill>
                <a:latin typeface="Calibri" panose="020F0502020204030204"/>
                <a:ea typeface="微软雅黑" panose="020B0503020204020204" pitchFamily="34" charset="-122"/>
              </a:endParaRPr>
            </a:p>
          </p:txBody>
        </p:sp>
      </p:grpSp>
      <p:sp>
        <p:nvSpPr>
          <p:cNvPr id="76" name="矩形 75"/>
          <p:cNvSpPr/>
          <p:nvPr/>
        </p:nvSpPr>
        <p:spPr>
          <a:xfrm>
            <a:off x="933450" y="4639945"/>
            <a:ext cx="3275330" cy="1489075"/>
          </a:xfrm>
          <a:prstGeom prst="rect">
            <a:avLst/>
          </a:prstGeom>
        </p:spPr>
        <p:txBody>
          <a:bodyPr wrap="square">
            <a:spAutoFit/>
          </a:bodyPr>
          <a:lstStyle/>
          <a:p>
            <a:pPr algn="l" fontAlgn="auto">
              <a:lnSpc>
                <a:spcPct val="130000"/>
              </a:lnSpc>
              <a:spcBef>
                <a:spcPts val="0"/>
              </a:spcBef>
              <a:spcAft>
                <a:spcPts val="0"/>
              </a:spcAft>
            </a:pPr>
            <a:r>
              <a:rPr sz="1400" b="1" dirty="0">
                <a:solidFill>
                  <a:schemeClr val="tx1">
                    <a:lumMod val="75000"/>
                    <a:lumOff val="25000"/>
                  </a:schemeClr>
                </a:solidFill>
                <a:latin typeface="微软雅黑" panose="020B0503020204020204" pitchFamily="34" charset="-122"/>
                <a:ea typeface="微软雅黑" panose="020B0503020204020204" pitchFamily="34" charset="-122"/>
              </a:rPr>
              <a:t>及时防止燃烧爆炸，迅速排除险情。</a:t>
            </a:r>
            <a:r>
              <a:rPr lang="zh-CN" sz="1400" b="1" dirty="0">
                <a:solidFill>
                  <a:schemeClr val="tx1">
                    <a:lumMod val="75000"/>
                    <a:lumOff val="25000"/>
                  </a:schemeClr>
                </a:solidFill>
                <a:latin typeface="微软雅黑" panose="020B0503020204020204" pitchFamily="34" charset="-122"/>
                <a:ea typeface="微软雅黑" panose="020B0503020204020204" pitchFamily="34" charset="-122"/>
              </a:rPr>
              <a:t>控制</a:t>
            </a:r>
            <a:r>
              <a:rPr sz="1400" b="1" dirty="0">
                <a:solidFill>
                  <a:schemeClr val="tx1">
                    <a:lumMod val="75000"/>
                    <a:lumOff val="25000"/>
                  </a:schemeClr>
                </a:solidFill>
                <a:latin typeface="微软雅黑" panose="020B0503020204020204" pitchFamily="34" charset="-122"/>
                <a:ea typeface="微软雅黑" panose="020B0503020204020204" pitchFamily="34" charset="-122"/>
              </a:rPr>
              <a:t>各种火源，为迅速堵漏创造条件。对天然气已经扩散的地方，电器要保持原来的状态，不要随意开或关;对接近扩散区的地方，要切断电源</a:t>
            </a:r>
          </a:p>
        </p:txBody>
      </p:sp>
      <p:grpSp>
        <p:nvGrpSpPr>
          <p:cNvPr id="77" name="组合 76"/>
          <p:cNvGrpSpPr/>
          <p:nvPr/>
        </p:nvGrpSpPr>
        <p:grpSpPr>
          <a:xfrm>
            <a:off x="933450" y="4629785"/>
            <a:ext cx="4904740" cy="1227455"/>
            <a:chOff x="1852445" y="4629735"/>
            <a:chExt cx="3985755" cy="1227635"/>
          </a:xfrm>
        </p:grpSpPr>
        <p:sp>
          <p:nvSpPr>
            <p:cNvPr id="78" name="任意多边形 77"/>
            <p:cNvSpPr/>
            <p:nvPr/>
          </p:nvSpPr>
          <p:spPr>
            <a:xfrm>
              <a:off x="1852445" y="4629735"/>
              <a:ext cx="3947477" cy="1170281"/>
            </a:xfrm>
            <a:custGeom>
              <a:avLst/>
              <a:gdLst>
                <a:gd name="connsiteX0" fmla="*/ 2409371 w 2409371"/>
                <a:gd name="connsiteY0" fmla="*/ 537029 h 537029"/>
                <a:gd name="connsiteX1" fmla="*/ 1741714 w 2409371"/>
                <a:gd name="connsiteY1" fmla="*/ 0 h 537029"/>
                <a:gd name="connsiteX2" fmla="*/ 0 w 2409371"/>
                <a:gd name="connsiteY2" fmla="*/ 0 h 537029"/>
                <a:gd name="connsiteX0-1" fmla="*/ 2975428 w 2975428"/>
                <a:gd name="connsiteY0-2" fmla="*/ 537029 h 537029"/>
                <a:gd name="connsiteX1-3" fmla="*/ 2307771 w 2975428"/>
                <a:gd name="connsiteY1-4" fmla="*/ 0 h 537029"/>
                <a:gd name="connsiteX2-5" fmla="*/ 0 w 2975428"/>
                <a:gd name="connsiteY2-6" fmla="*/ 0 h 537029"/>
                <a:gd name="connsiteX0-7" fmla="*/ 3004456 w 3004456"/>
                <a:gd name="connsiteY0-8" fmla="*/ 537029 h 537029"/>
                <a:gd name="connsiteX1-9" fmla="*/ 2336799 w 3004456"/>
                <a:gd name="connsiteY1-10" fmla="*/ 0 h 537029"/>
                <a:gd name="connsiteX2-11" fmla="*/ 0 w 3004456"/>
                <a:gd name="connsiteY2-12" fmla="*/ 0 h 537029"/>
                <a:gd name="connsiteX0-13" fmla="*/ 3156340 w 3156340"/>
                <a:gd name="connsiteY0-14" fmla="*/ 537029 h 537029"/>
                <a:gd name="connsiteX1-15" fmla="*/ 2488683 w 3156340"/>
                <a:gd name="connsiteY1-16" fmla="*/ 0 h 537029"/>
                <a:gd name="connsiteX2-17" fmla="*/ 0 w 3156340"/>
                <a:gd name="connsiteY2-18" fmla="*/ 0 h 537029"/>
                <a:gd name="connsiteX0-19" fmla="*/ 3788175 w 3788175"/>
                <a:gd name="connsiteY0-20" fmla="*/ 537029 h 537029"/>
                <a:gd name="connsiteX1-21" fmla="*/ 3120518 w 3788175"/>
                <a:gd name="connsiteY1-22" fmla="*/ 0 h 537029"/>
                <a:gd name="connsiteX2-23" fmla="*/ 0 w 3788175"/>
                <a:gd name="connsiteY2-24" fmla="*/ 0 h 537029"/>
                <a:gd name="connsiteX0-25" fmla="*/ 5035644 w 5035644"/>
                <a:gd name="connsiteY0-26" fmla="*/ 1492882 h 1492882"/>
                <a:gd name="connsiteX1-27" fmla="*/ 3120518 w 5035644"/>
                <a:gd name="connsiteY1-28" fmla="*/ 0 h 1492882"/>
                <a:gd name="connsiteX2-29" fmla="*/ 0 w 5035644"/>
                <a:gd name="connsiteY2-30" fmla="*/ 0 h 1492882"/>
              </a:gdLst>
              <a:ahLst/>
              <a:cxnLst>
                <a:cxn ang="0">
                  <a:pos x="connsiteX0-1" y="connsiteY0-2"/>
                </a:cxn>
                <a:cxn ang="0">
                  <a:pos x="connsiteX1-3" y="connsiteY1-4"/>
                </a:cxn>
                <a:cxn ang="0">
                  <a:pos x="connsiteX2-5" y="connsiteY2-6"/>
                </a:cxn>
              </a:cxnLst>
              <a:rect l="l" t="t" r="r" b="b"/>
              <a:pathLst>
                <a:path w="5035644" h="1492882">
                  <a:moveTo>
                    <a:pt x="5035644" y="1492882"/>
                  </a:moveTo>
                  <a:lnTo>
                    <a:pt x="3120518" y="0"/>
                  </a:lnTo>
                  <a:lnTo>
                    <a:pt x="0" y="0"/>
                  </a:lnTo>
                </a:path>
              </a:pathLst>
            </a:custGeom>
            <a:noFill/>
            <a:ln w="19050" cap="flat" cmpd="sng" algn="ctr">
              <a:solidFill>
                <a:sysClr val="window" lastClr="FFFFFF">
                  <a:lumMod val="65000"/>
                </a:sysClr>
              </a:solidFill>
              <a:prstDash val="solid"/>
              <a:miter lim="800000"/>
            </a:ln>
            <a:effectLst/>
          </p:spPr>
          <p:txBody>
            <a:bodyPr rtlCol="0" anchor="ctr"/>
            <a:lstStyle/>
            <a:p>
              <a:pPr fontAlgn="auto">
                <a:spcBef>
                  <a:spcPts val="0"/>
                </a:spcBef>
                <a:spcAft>
                  <a:spcPts val="0"/>
                </a:spcAft>
                <a:defRPr/>
              </a:pPr>
              <a:endParaRPr lang="zh-CN" altLang="en-US" b="0" kern="0">
                <a:solidFill>
                  <a:prstClr val="white"/>
                </a:solidFill>
                <a:latin typeface="Calibri" panose="020F0502020204030204"/>
                <a:ea typeface="微软雅黑" panose="020B0503020204020204" pitchFamily="34" charset="-122"/>
              </a:endParaRPr>
            </a:p>
          </p:txBody>
        </p:sp>
        <p:sp>
          <p:nvSpPr>
            <p:cNvPr id="79" name="椭圆 78"/>
            <p:cNvSpPr/>
            <p:nvPr/>
          </p:nvSpPr>
          <p:spPr>
            <a:xfrm>
              <a:off x="5702241" y="5721411"/>
              <a:ext cx="135959" cy="135959"/>
            </a:xfrm>
            <a:prstGeom prst="ellipse">
              <a:avLst/>
            </a:prstGeom>
            <a:solidFill>
              <a:srgbClr val="A6A6A6"/>
            </a:solidFill>
            <a:ln w="19050" cap="flat" cmpd="sng" algn="ctr">
              <a:noFill/>
              <a:prstDash val="solid"/>
              <a:miter lim="800000"/>
            </a:ln>
            <a:effectLst/>
          </p:spPr>
          <p:txBody>
            <a:bodyPr rtlCol="0" anchor="ctr"/>
            <a:lstStyle/>
            <a:p>
              <a:pPr fontAlgn="auto">
                <a:spcBef>
                  <a:spcPts val="0"/>
                </a:spcBef>
                <a:spcAft>
                  <a:spcPts val="0"/>
                </a:spcAft>
                <a:defRPr/>
              </a:pPr>
              <a:endParaRPr lang="zh-CN" altLang="en-US" b="0" kern="0">
                <a:solidFill>
                  <a:prstClr val="white"/>
                </a:solidFill>
                <a:latin typeface="Calibri" panose="020F0502020204030204"/>
                <a:ea typeface="微软雅黑" panose="020B0503020204020204" pitchFamily="34" charset="-122"/>
              </a:endParaRPr>
            </a:p>
          </p:txBody>
        </p:sp>
      </p:grpSp>
      <p:grpSp>
        <p:nvGrpSpPr>
          <p:cNvPr id="80" name="组合 79"/>
          <p:cNvGrpSpPr/>
          <p:nvPr/>
        </p:nvGrpSpPr>
        <p:grpSpPr>
          <a:xfrm>
            <a:off x="6243955" y="3853180"/>
            <a:ext cx="4967605" cy="1268730"/>
            <a:chOff x="6243920" y="3853159"/>
            <a:chExt cx="4246280" cy="1269047"/>
          </a:xfrm>
        </p:grpSpPr>
        <p:sp>
          <p:nvSpPr>
            <p:cNvPr id="81" name="任意多边形 80"/>
            <p:cNvSpPr/>
            <p:nvPr/>
          </p:nvSpPr>
          <p:spPr>
            <a:xfrm flipV="1">
              <a:off x="6286500" y="3915706"/>
              <a:ext cx="4203700" cy="1206500"/>
            </a:xfrm>
            <a:custGeom>
              <a:avLst/>
              <a:gdLst>
                <a:gd name="connsiteX0" fmla="*/ 0 w 4419600"/>
                <a:gd name="connsiteY0" fmla="*/ 1066800 h 1066800"/>
                <a:gd name="connsiteX1" fmla="*/ 1917700 w 4419600"/>
                <a:gd name="connsiteY1" fmla="*/ 25400 h 1066800"/>
                <a:gd name="connsiteX2" fmla="*/ 4419600 w 4419600"/>
                <a:gd name="connsiteY2" fmla="*/ 0 h 1066800"/>
                <a:gd name="connsiteX0-1" fmla="*/ 0 w 4203700"/>
                <a:gd name="connsiteY0-2" fmla="*/ 1206500 h 1206500"/>
                <a:gd name="connsiteX1-3" fmla="*/ 1701800 w 4203700"/>
                <a:gd name="connsiteY1-4" fmla="*/ 25400 h 1206500"/>
                <a:gd name="connsiteX2-5" fmla="*/ 4203700 w 4203700"/>
                <a:gd name="connsiteY2-6" fmla="*/ 0 h 1206500"/>
              </a:gdLst>
              <a:ahLst/>
              <a:cxnLst>
                <a:cxn ang="0">
                  <a:pos x="connsiteX0-1" y="connsiteY0-2"/>
                </a:cxn>
                <a:cxn ang="0">
                  <a:pos x="connsiteX1-3" y="connsiteY1-4"/>
                </a:cxn>
                <a:cxn ang="0">
                  <a:pos x="connsiteX2-5" y="connsiteY2-6"/>
                </a:cxn>
              </a:cxnLst>
              <a:rect l="l" t="t" r="r" b="b"/>
              <a:pathLst>
                <a:path w="4203700" h="1206500">
                  <a:moveTo>
                    <a:pt x="0" y="1206500"/>
                  </a:moveTo>
                  <a:lnTo>
                    <a:pt x="1701800" y="25400"/>
                  </a:lnTo>
                  <a:lnTo>
                    <a:pt x="4203700" y="0"/>
                  </a:lnTo>
                </a:path>
              </a:pathLst>
            </a:custGeom>
            <a:noFill/>
            <a:ln w="19050" cap="flat" cmpd="sng" algn="ctr">
              <a:solidFill>
                <a:sysClr val="window" lastClr="FFFFFF">
                  <a:lumMod val="65000"/>
                </a:sysClr>
              </a:solidFill>
              <a:prstDash val="solid"/>
              <a:miter lim="800000"/>
            </a:ln>
            <a:effectLst/>
          </p:spPr>
          <p:txBody>
            <a:bodyPr rtlCol="0" anchor="ctr"/>
            <a:lstStyle/>
            <a:p>
              <a:pPr fontAlgn="auto">
                <a:spcBef>
                  <a:spcPts val="0"/>
                </a:spcBef>
                <a:spcAft>
                  <a:spcPts val="0"/>
                </a:spcAft>
                <a:defRPr/>
              </a:pPr>
              <a:endParaRPr lang="zh-CN" altLang="en-US" b="0" kern="0">
                <a:solidFill>
                  <a:prstClr val="white"/>
                </a:solidFill>
                <a:latin typeface="Calibri" panose="020F0502020204030204"/>
                <a:ea typeface="微软雅黑" panose="020B0503020204020204" pitchFamily="34" charset="-122"/>
              </a:endParaRPr>
            </a:p>
          </p:txBody>
        </p:sp>
        <p:sp>
          <p:nvSpPr>
            <p:cNvPr id="82" name="椭圆 81"/>
            <p:cNvSpPr/>
            <p:nvPr/>
          </p:nvSpPr>
          <p:spPr>
            <a:xfrm>
              <a:off x="6243920" y="3853159"/>
              <a:ext cx="135959" cy="135959"/>
            </a:xfrm>
            <a:prstGeom prst="ellipse">
              <a:avLst/>
            </a:prstGeom>
            <a:solidFill>
              <a:srgbClr val="A6A6A6"/>
            </a:solidFill>
            <a:ln w="19050" cap="flat" cmpd="sng" algn="ctr">
              <a:noFill/>
              <a:prstDash val="solid"/>
              <a:miter lim="800000"/>
            </a:ln>
            <a:effectLst/>
          </p:spPr>
          <p:txBody>
            <a:bodyPr rtlCol="0" anchor="ctr"/>
            <a:lstStyle/>
            <a:p>
              <a:pPr fontAlgn="auto">
                <a:spcBef>
                  <a:spcPts val="0"/>
                </a:spcBef>
                <a:spcAft>
                  <a:spcPts val="0"/>
                </a:spcAft>
                <a:defRPr/>
              </a:pPr>
              <a:endParaRPr lang="zh-CN" altLang="en-US" b="0" kern="0">
                <a:solidFill>
                  <a:prstClr val="white"/>
                </a:solidFill>
                <a:latin typeface="Calibri" panose="020F0502020204030204"/>
                <a:ea typeface="微软雅黑" panose="020B0503020204020204" pitchFamily="34" charset="-122"/>
              </a:endParaRPr>
            </a:p>
          </p:txBody>
        </p:sp>
      </p:grpSp>
      <p:sp>
        <p:nvSpPr>
          <p:cNvPr id="84" name="矩形 83"/>
          <p:cNvSpPr/>
          <p:nvPr/>
        </p:nvSpPr>
        <p:spPr>
          <a:xfrm>
            <a:off x="8258810" y="5121910"/>
            <a:ext cx="3043555" cy="1489075"/>
          </a:xfrm>
          <a:prstGeom prst="rect">
            <a:avLst/>
          </a:prstGeom>
        </p:spPr>
        <p:txBody>
          <a:bodyPr wrap="square">
            <a:spAutoFit/>
          </a:bodyPr>
          <a:lstStyle/>
          <a:p>
            <a:pPr algn="l" fontAlgn="auto">
              <a:lnSpc>
                <a:spcPct val="130000"/>
              </a:lnSpc>
              <a:spcBef>
                <a:spcPts val="0"/>
              </a:spcBef>
              <a:spcAft>
                <a:spcPts val="0"/>
              </a:spcAft>
            </a:pPr>
            <a:r>
              <a:rPr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设置警戒区，禁止无关人员进入;严禁车辆通行和禁止一切火源</a:t>
            </a:r>
            <a:r>
              <a:rPr lang="zh-CN"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，对进入天然气泄漏区的排险人员，严禁穿带钉鞋和化纤衣服，严禁使用金属工具，以免碰撞发生火花或火星</a:t>
            </a:r>
          </a:p>
        </p:txBody>
      </p:sp>
      <p:grpSp>
        <p:nvGrpSpPr>
          <p:cNvPr id="85" name="组合 84"/>
          <p:cNvGrpSpPr/>
          <p:nvPr/>
        </p:nvGrpSpPr>
        <p:grpSpPr>
          <a:xfrm>
            <a:off x="6243955" y="1276985"/>
            <a:ext cx="5363210" cy="1268730"/>
            <a:chOff x="6243920" y="1286580"/>
            <a:chExt cx="4246280" cy="1269047"/>
          </a:xfrm>
        </p:grpSpPr>
        <p:sp>
          <p:nvSpPr>
            <p:cNvPr id="86" name="任意多边形 85"/>
            <p:cNvSpPr/>
            <p:nvPr/>
          </p:nvSpPr>
          <p:spPr>
            <a:xfrm flipV="1">
              <a:off x="6286500" y="1349127"/>
              <a:ext cx="4203700" cy="1206500"/>
            </a:xfrm>
            <a:custGeom>
              <a:avLst/>
              <a:gdLst>
                <a:gd name="connsiteX0" fmla="*/ 0 w 4419600"/>
                <a:gd name="connsiteY0" fmla="*/ 1066800 h 1066800"/>
                <a:gd name="connsiteX1" fmla="*/ 1917700 w 4419600"/>
                <a:gd name="connsiteY1" fmla="*/ 25400 h 1066800"/>
                <a:gd name="connsiteX2" fmla="*/ 4419600 w 4419600"/>
                <a:gd name="connsiteY2" fmla="*/ 0 h 1066800"/>
                <a:gd name="connsiteX0-1" fmla="*/ 0 w 4203700"/>
                <a:gd name="connsiteY0-2" fmla="*/ 1206500 h 1206500"/>
                <a:gd name="connsiteX1-3" fmla="*/ 1701800 w 4203700"/>
                <a:gd name="connsiteY1-4" fmla="*/ 25400 h 1206500"/>
                <a:gd name="connsiteX2-5" fmla="*/ 4203700 w 4203700"/>
                <a:gd name="connsiteY2-6" fmla="*/ 0 h 1206500"/>
              </a:gdLst>
              <a:ahLst/>
              <a:cxnLst>
                <a:cxn ang="0">
                  <a:pos x="connsiteX0-1" y="connsiteY0-2"/>
                </a:cxn>
                <a:cxn ang="0">
                  <a:pos x="connsiteX1-3" y="connsiteY1-4"/>
                </a:cxn>
                <a:cxn ang="0">
                  <a:pos x="connsiteX2-5" y="connsiteY2-6"/>
                </a:cxn>
              </a:cxnLst>
              <a:rect l="l" t="t" r="r" b="b"/>
              <a:pathLst>
                <a:path w="4203700" h="1206500">
                  <a:moveTo>
                    <a:pt x="0" y="1206500"/>
                  </a:moveTo>
                  <a:lnTo>
                    <a:pt x="1701800" y="25400"/>
                  </a:lnTo>
                  <a:lnTo>
                    <a:pt x="4203700" y="0"/>
                  </a:lnTo>
                </a:path>
              </a:pathLst>
            </a:custGeom>
            <a:noFill/>
            <a:ln w="19050" cap="flat" cmpd="sng" algn="ctr">
              <a:solidFill>
                <a:sysClr val="window" lastClr="FFFFFF">
                  <a:lumMod val="65000"/>
                </a:sysClr>
              </a:solidFill>
              <a:prstDash val="solid"/>
              <a:miter lim="800000"/>
            </a:ln>
            <a:effectLst/>
          </p:spPr>
          <p:txBody>
            <a:bodyPr rtlCol="0" anchor="ctr"/>
            <a:lstStyle/>
            <a:p>
              <a:pPr fontAlgn="auto">
                <a:spcBef>
                  <a:spcPts val="0"/>
                </a:spcBef>
                <a:spcAft>
                  <a:spcPts val="0"/>
                </a:spcAft>
                <a:defRPr/>
              </a:pPr>
              <a:endParaRPr lang="zh-CN" altLang="en-US" b="0" kern="0">
                <a:solidFill>
                  <a:prstClr val="white"/>
                </a:solidFill>
                <a:latin typeface="Calibri" panose="020F0502020204030204"/>
                <a:ea typeface="微软雅黑" panose="020B0503020204020204" pitchFamily="34" charset="-122"/>
              </a:endParaRPr>
            </a:p>
          </p:txBody>
        </p:sp>
        <p:sp>
          <p:nvSpPr>
            <p:cNvPr id="87" name="椭圆 86"/>
            <p:cNvSpPr/>
            <p:nvPr/>
          </p:nvSpPr>
          <p:spPr>
            <a:xfrm>
              <a:off x="6243920" y="1286580"/>
              <a:ext cx="135959" cy="135959"/>
            </a:xfrm>
            <a:prstGeom prst="ellipse">
              <a:avLst/>
            </a:prstGeom>
            <a:solidFill>
              <a:srgbClr val="A6A6A6"/>
            </a:solidFill>
            <a:ln w="19050" cap="flat" cmpd="sng" algn="ctr">
              <a:noFill/>
              <a:prstDash val="solid"/>
              <a:miter lim="800000"/>
            </a:ln>
            <a:effectLst/>
          </p:spPr>
          <p:txBody>
            <a:bodyPr rtlCol="0" anchor="ctr"/>
            <a:lstStyle/>
            <a:p>
              <a:pPr fontAlgn="auto">
                <a:spcBef>
                  <a:spcPts val="0"/>
                </a:spcBef>
                <a:spcAft>
                  <a:spcPts val="0"/>
                </a:spcAft>
                <a:defRPr/>
              </a:pPr>
              <a:endParaRPr lang="zh-CN" altLang="en-US" b="0" kern="0">
                <a:solidFill>
                  <a:prstClr val="white"/>
                </a:solidFill>
                <a:latin typeface="Calibri" panose="020F0502020204030204"/>
                <a:ea typeface="微软雅黑" panose="020B0503020204020204" pitchFamily="34" charset="-122"/>
              </a:endParaRPr>
            </a:p>
          </p:txBody>
        </p:sp>
      </p:grpSp>
      <p:sp>
        <p:nvSpPr>
          <p:cNvPr id="89" name="矩形 88"/>
          <p:cNvSpPr/>
          <p:nvPr/>
        </p:nvSpPr>
        <p:spPr>
          <a:xfrm>
            <a:off x="8414385" y="2555875"/>
            <a:ext cx="3192780" cy="1209675"/>
          </a:xfrm>
          <a:prstGeom prst="rect">
            <a:avLst/>
          </a:prstGeom>
        </p:spPr>
        <p:txBody>
          <a:bodyPr wrap="square">
            <a:spAutoFit/>
          </a:bodyPr>
          <a:lstStyle/>
          <a:p>
            <a:pPr algn="l" fontAlgn="auto">
              <a:lnSpc>
                <a:spcPct val="130000"/>
              </a:lnSpc>
              <a:spcBef>
                <a:spcPts val="0"/>
              </a:spcBef>
              <a:spcAft>
                <a:spcPts val="0"/>
              </a:spcAft>
            </a:pPr>
            <a:r>
              <a:rPr sz="14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积极抢救人员，让窒息人员立即脱离现场，到户外新鲜空气流通处休息。，出现呼吸停止者应进行人工呼吸，呼吸恢复后，立即转运至附近医院救治。</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1+#ppt_w/2"/>
                                          </p:val>
                                        </p:tav>
                                        <p:tav tm="100000">
                                          <p:val>
                                            <p:strVal val="#ppt_x"/>
                                          </p:val>
                                        </p:tav>
                                      </p:tavLst>
                                    </p:anim>
                                    <p:anim calcmode="lin" valueType="num">
                                      <p:cBhvr additive="base">
                                        <p:cTn id="8" dur="500" fill="hold"/>
                                        <p:tgtEl>
                                          <p:spTgt spid="5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100"/>
                                  </p:stCondLst>
                                  <p:childTnLst>
                                    <p:set>
                                      <p:cBhvr>
                                        <p:cTn id="10" dur="1" fill="hold">
                                          <p:stCondLst>
                                            <p:cond delay="0"/>
                                          </p:stCondLst>
                                        </p:cTn>
                                        <p:tgtEl>
                                          <p:spTgt spid="55"/>
                                        </p:tgtEl>
                                        <p:attrNameLst>
                                          <p:attrName>style.visibility</p:attrName>
                                        </p:attrNameLst>
                                      </p:cBhvr>
                                      <p:to>
                                        <p:strVal val="visible"/>
                                      </p:to>
                                    </p:set>
                                    <p:anim calcmode="lin" valueType="num">
                                      <p:cBhvr additive="base">
                                        <p:cTn id="11" dur="500" fill="hold"/>
                                        <p:tgtEl>
                                          <p:spTgt spid="55"/>
                                        </p:tgtEl>
                                        <p:attrNameLst>
                                          <p:attrName>ppt_x</p:attrName>
                                        </p:attrNameLst>
                                      </p:cBhvr>
                                      <p:tavLst>
                                        <p:tav tm="0">
                                          <p:val>
                                            <p:strVal val="0-#ppt_w/2"/>
                                          </p:val>
                                        </p:tav>
                                        <p:tav tm="100000">
                                          <p:val>
                                            <p:strVal val="#ppt_x"/>
                                          </p:val>
                                        </p:tav>
                                      </p:tavLst>
                                    </p:anim>
                                    <p:anim calcmode="lin" valueType="num">
                                      <p:cBhvr additive="base">
                                        <p:cTn id="12" dur="500" fill="hold"/>
                                        <p:tgtEl>
                                          <p:spTgt spid="55"/>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0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1+#ppt_w/2"/>
                                          </p:val>
                                        </p:tav>
                                        <p:tav tm="100000">
                                          <p:val>
                                            <p:strVal val="#ppt_x"/>
                                          </p:val>
                                        </p:tav>
                                      </p:tavLst>
                                    </p:anim>
                                    <p:anim calcmode="lin" valueType="num">
                                      <p:cBhvr additive="base">
                                        <p:cTn id="16" dur="500" fill="hold"/>
                                        <p:tgtEl>
                                          <p:spTgt spid="60"/>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300"/>
                                  </p:stCondLst>
                                  <p:childTnLst>
                                    <p:set>
                                      <p:cBhvr>
                                        <p:cTn id="18" dur="1" fill="hold">
                                          <p:stCondLst>
                                            <p:cond delay="0"/>
                                          </p:stCondLst>
                                        </p:cTn>
                                        <p:tgtEl>
                                          <p:spTgt spid="65"/>
                                        </p:tgtEl>
                                        <p:attrNameLst>
                                          <p:attrName>style.visibility</p:attrName>
                                        </p:attrNameLst>
                                      </p:cBhvr>
                                      <p:to>
                                        <p:strVal val="visible"/>
                                      </p:to>
                                    </p:set>
                                    <p:anim calcmode="lin" valueType="num">
                                      <p:cBhvr additive="base">
                                        <p:cTn id="19" dur="500" fill="hold"/>
                                        <p:tgtEl>
                                          <p:spTgt spid="65"/>
                                        </p:tgtEl>
                                        <p:attrNameLst>
                                          <p:attrName>ppt_x</p:attrName>
                                        </p:attrNameLst>
                                      </p:cBhvr>
                                      <p:tavLst>
                                        <p:tav tm="0">
                                          <p:val>
                                            <p:strVal val="0-#ppt_w/2"/>
                                          </p:val>
                                        </p:tav>
                                        <p:tav tm="100000">
                                          <p:val>
                                            <p:strVal val="#ppt_x"/>
                                          </p:val>
                                        </p:tav>
                                      </p:tavLst>
                                    </p:anim>
                                    <p:anim calcmode="lin" valueType="num">
                                      <p:cBhvr additive="base">
                                        <p:cTn id="20" dur="500" fill="hold"/>
                                        <p:tgtEl>
                                          <p:spTgt spid="65"/>
                                        </p:tgtEl>
                                        <p:attrNameLst>
                                          <p:attrName>ppt_y</p:attrName>
                                        </p:attrNameLst>
                                      </p:cBhvr>
                                      <p:tavLst>
                                        <p:tav tm="0">
                                          <p:val>
                                            <p:strVal val="#ppt_y"/>
                                          </p:val>
                                        </p:tav>
                                        <p:tav tm="100000">
                                          <p:val>
                                            <p:strVal val="#ppt_y"/>
                                          </p:val>
                                        </p:tav>
                                      </p:tavLst>
                                    </p:anim>
                                  </p:childTnLst>
                                </p:cTn>
                              </p:par>
                              <p:par>
                                <p:cTn id="21" presetID="22" presetClass="entr" presetSubtype="1" fill="hold" grpId="0" nodeType="withEffect">
                                  <p:stCondLst>
                                    <p:cond delay="300"/>
                                  </p:stCondLst>
                                  <p:childTnLst>
                                    <p:set>
                                      <p:cBhvr>
                                        <p:cTn id="22" dur="1" fill="hold">
                                          <p:stCondLst>
                                            <p:cond delay="0"/>
                                          </p:stCondLst>
                                        </p:cTn>
                                        <p:tgtEl>
                                          <p:spTgt spid="49"/>
                                        </p:tgtEl>
                                        <p:attrNameLst>
                                          <p:attrName>style.visibility</p:attrName>
                                        </p:attrNameLst>
                                      </p:cBhvr>
                                      <p:to>
                                        <p:strVal val="visible"/>
                                      </p:to>
                                    </p:set>
                                    <p:animEffect transition="in" filter="wipe(up)">
                                      <p:cBhvr>
                                        <p:cTn id="23" dur="500"/>
                                        <p:tgtEl>
                                          <p:spTgt spid="49"/>
                                        </p:tgtEl>
                                      </p:cBhvr>
                                    </p:animEffect>
                                  </p:childTnLst>
                                </p:cTn>
                              </p:par>
                              <p:par>
                                <p:cTn id="24" presetID="22" presetClass="entr" presetSubtype="1" fill="hold" grpId="0" nodeType="withEffect">
                                  <p:stCondLst>
                                    <p:cond delay="400"/>
                                  </p:stCondLst>
                                  <p:childTnLst>
                                    <p:set>
                                      <p:cBhvr>
                                        <p:cTn id="25" dur="1" fill="hold">
                                          <p:stCondLst>
                                            <p:cond delay="0"/>
                                          </p:stCondLst>
                                        </p:cTn>
                                        <p:tgtEl>
                                          <p:spTgt spid="47"/>
                                        </p:tgtEl>
                                        <p:attrNameLst>
                                          <p:attrName>style.visibility</p:attrName>
                                        </p:attrNameLst>
                                      </p:cBhvr>
                                      <p:to>
                                        <p:strVal val="visible"/>
                                      </p:to>
                                    </p:set>
                                    <p:animEffect transition="in" filter="wipe(up)">
                                      <p:cBhvr>
                                        <p:cTn id="26" dur="500"/>
                                        <p:tgtEl>
                                          <p:spTgt spid="47"/>
                                        </p:tgtEl>
                                      </p:cBhvr>
                                    </p:animEffect>
                                  </p:childTnLst>
                                </p:cTn>
                              </p:par>
                              <p:par>
                                <p:cTn id="27" presetID="22" presetClass="entr" presetSubtype="1" fill="hold" grpId="0" nodeType="withEffect">
                                  <p:stCondLst>
                                    <p:cond delay="500"/>
                                  </p:stCondLst>
                                  <p:childTnLst>
                                    <p:set>
                                      <p:cBhvr>
                                        <p:cTn id="28" dur="1" fill="hold">
                                          <p:stCondLst>
                                            <p:cond delay="0"/>
                                          </p:stCondLst>
                                        </p:cTn>
                                        <p:tgtEl>
                                          <p:spTgt spid="48"/>
                                        </p:tgtEl>
                                        <p:attrNameLst>
                                          <p:attrName>style.visibility</p:attrName>
                                        </p:attrNameLst>
                                      </p:cBhvr>
                                      <p:to>
                                        <p:strVal val="visible"/>
                                      </p:to>
                                    </p:set>
                                    <p:animEffect transition="in" filter="wipe(up)">
                                      <p:cBhvr>
                                        <p:cTn id="29" dur="500"/>
                                        <p:tgtEl>
                                          <p:spTgt spid="48"/>
                                        </p:tgtEl>
                                      </p:cBhvr>
                                    </p:animEffect>
                                  </p:childTnLst>
                                </p:cTn>
                              </p:par>
                            </p:childTnLst>
                          </p:cTn>
                        </p:par>
                        <p:par>
                          <p:cTn id="30" fill="hold">
                            <p:stCondLst>
                              <p:cond delay="500"/>
                            </p:stCondLst>
                            <p:childTnLst>
                              <p:par>
                                <p:cTn id="31" presetID="22" presetClass="entr" presetSubtype="1" fill="hold" nodeType="afterEffect">
                                  <p:stCondLst>
                                    <p:cond delay="0"/>
                                  </p:stCondLst>
                                  <p:childTnLst>
                                    <p:set>
                                      <p:cBhvr>
                                        <p:cTn id="32" dur="1" fill="hold">
                                          <p:stCondLst>
                                            <p:cond delay="0"/>
                                          </p:stCondLst>
                                        </p:cTn>
                                        <p:tgtEl>
                                          <p:spTgt spid="85"/>
                                        </p:tgtEl>
                                        <p:attrNameLst>
                                          <p:attrName>style.visibility</p:attrName>
                                        </p:attrNameLst>
                                      </p:cBhvr>
                                      <p:to>
                                        <p:strVal val="visible"/>
                                      </p:to>
                                    </p:set>
                                    <p:animEffect transition="in" filter="wipe(up)">
                                      <p:cBhvr>
                                        <p:cTn id="33" dur="500"/>
                                        <p:tgtEl>
                                          <p:spTgt spid="85"/>
                                        </p:tgtEl>
                                      </p:cBhvr>
                                    </p:animEffect>
                                  </p:childTnLst>
                                </p:cTn>
                              </p:par>
                              <p:par>
                                <p:cTn id="34" presetID="22" presetClass="entr" presetSubtype="4" fill="hold" nodeType="withEffect">
                                  <p:stCondLst>
                                    <p:cond delay="0"/>
                                  </p:stCondLst>
                                  <p:childTnLst>
                                    <p:set>
                                      <p:cBhvr>
                                        <p:cTn id="35" dur="1" fill="hold">
                                          <p:stCondLst>
                                            <p:cond delay="0"/>
                                          </p:stCondLst>
                                        </p:cTn>
                                        <p:tgtEl>
                                          <p:spTgt spid="72"/>
                                        </p:tgtEl>
                                        <p:attrNameLst>
                                          <p:attrName>style.visibility</p:attrName>
                                        </p:attrNameLst>
                                      </p:cBhvr>
                                      <p:to>
                                        <p:strVal val="visible"/>
                                      </p:to>
                                    </p:set>
                                    <p:animEffect transition="in" filter="wipe(down)">
                                      <p:cBhvr>
                                        <p:cTn id="36" dur="500"/>
                                        <p:tgtEl>
                                          <p:spTgt spid="72"/>
                                        </p:tgtEl>
                                      </p:cBhvr>
                                    </p:animEffect>
                                  </p:childTnLst>
                                </p:cTn>
                              </p:par>
                              <p:par>
                                <p:cTn id="37" presetID="22" presetClass="entr" presetSubtype="4" fill="hold"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wipe(down)">
                                      <p:cBhvr>
                                        <p:cTn id="39" dur="500"/>
                                        <p:tgtEl>
                                          <p:spTgt spid="77"/>
                                        </p:tgtEl>
                                      </p:cBhvr>
                                    </p:animEffect>
                                  </p:childTnLst>
                                </p:cTn>
                              </p:par>
                              <p:par>
                                <p:cTn id="40" presetID="22" presetClass="entr" presetSubtype="1" fill="hold" nodeType="withEffect">
                                  <p:stCondLst>
                                    <p:cond delay="0"/>
                                  </p:stCondLst>
                                  <p:childTnLst>
                                    <p:set>
                                      <p:cBhvr>
                                        <p:cTn id="41" dur="1" fill="hold">
                                          <p:stCondLst>
                                            <p:cond delay="0"/>
                                          </p:stCondLst>
                                        </p:cTn>
                                        <p:tgtEl>
                                          <p:spTgt spid="80"/>
                                        </p:tgtEl>
                                        <p:attrNameLst>
                                          <p:attrName>style.visibility</p:attrName>
                                        </p:attrNameLst>
                                      </p:cBhvr>
                                      <p:to>
                                        <p:strVal val="visible"/>
                                      </p:to>
                                    </p:set>
                                    <p:animEffect transition="in" filter="wipe(up)">
                                      <p:cBhvr>
                                        <p:cTn id="42" dur="500"/>
                                        <p:tgtEl>
                                          <p:spTgt spid="80"/>
                                        </p:tgtEl>
                                      </p:cBhvr>
                                    </p:animEffect>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fade">
                                      <p:cBhvr>
                                        <p:cTn id="46" dur="1000"/>
                                        <p:tgtEl>
                                          <p:spTgt spid="71"/>
                                        </p:tgtEl>
                                      </p:cBhvr>
                                    </p:animEffect>
                                    <p:anim calcmode="lin" valueType="num">
                                      <p:cBhvr>
                                        <p:cTn id="47" dur="1000" fill="hold"/>
                                        <p:tgtEl>
                                          <p:spTgt spid="71"/>
                                        </p:tgtEl>
                                        <p:attrNameLst>
                                          <p:attrName>ppt_x</p:attrName>
                                        </p:attrNameLst>
                                      </p:cBhvr>
                                      <p:tavLst>
                                        <p:tav tm="0">
                                          <p:val>
                                            <p:strVal val="#ppt_x"/>
                                          </p:val>
                                        </p:tav>
                                        <p:tav tm="100000">
                                          <p:val>
                                            <p:strVal val="#ppt_x"/>
                                          </p:val>
                                        </p:tav>
                                      </p:tavLst>
                                    </p:anim>
                                    <p:anim calcmode="lin" valueType="num">
                                      <p:cBhvr>
                                        <p:cTn id="48" dur="1000" fill="hold"/>
                                        <p:tgtEl>
                                          <p:spTgt spid="71"/>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89"/>
                                        </p:tgtEl>
                                        <p:attrNameLst>
                                          <p:attrName>style.visibility</p:attrName>
                                        </p:attrNameLst>
                                      </p:cBhvr>
                                      <p:to>
                                        <p:strVal val="visible"/>
                                      </p:to>
                                    </p:set>
                                    <p:animEffect transition="in" filter="fade">
                                      <p:cBhvr>
                                        <p:cTn id="51" dur="1000"/>
                                        <p:tgtEl>
                                          <p:spTgt spid="89"/>
                                        </p:tgtEl>
                                      </p:cBhvr>
                                    </p:animEffect>
                                    <p:anim calcmode="lin" valueType="num">
                                      <p:cBhvr>
                                        <p:cTn id="52" dur="1000" fill="hold"/>
                                        <p:tgtEl>
                                          <p:spTgt spid="89"/>
                                        </p:tgtEl>
                                        <p:attrNameLst>
                                          <p:attrName>ppt_x</p:attrName>
                                        </p:attrNameLst>
                                      </p:cBhvr>
                                      <p:tavLst>
                                        <p:tav tm="0">
                                          <p:val>
                                            <p:strVal val="#ppt_x"/>
                                          </p:val>
                                        </p:tav>
                                        <p:tav tm="100000">
                                          <p:val>
                                            <p:strVal val="#ppt_x"/>
                                          </p:val>
                                        </p:tav>
                                      </p:tavLst>
                                    </p:anim>
                                    <p:anim calcmode="lin" valueType="num">
                                      <p:cBhvr>
                                        <p:cTn id="53" dur="1000" fill="hold"/>
                                        <p:tgtEl>
                                          <p:spTgt spid="89"/>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76"/>
                                        </p:tgtEl>
                                        <p:attrNameLst>
                                          <p:attrName>style.visibility</p:attrName>
                                        </p:attrNameLst>
                                      </p:cBhvr>
                                      <p:to>
                                        <p:strVal val="visible"/>
                                      </p:to>
                                    </p:set>
                                    <p:animEffect transition="in" filter="fade">
                                      <p:cBhvr>
                                        <p:cTn id="56" dur="1000"/>
                                        <p:tgtEl>
                                          <p:spTgt spid="76"/>
                                        </p:tgtEl>
                                      </p:cBhvr>
                                    </p:animEffect>
                                    <p:anim calcmode="lin" valueType="num">
                                      <p:cBhvr>
                                        <p:cTn id="57" dur="1000" fill="hold"/>
                                        <p:tgtEl>
                                          <p:spTgt spid="76"/>
                                        </p:tgtEl>
                                        <p:attrNameLst>
                                          <p:attrName>ppt_x</p:attrName>
                                        </p:attrNameLst>
                                      </p:cBhvr>
                                      <p:tavLst>
                                        <p:tav tm="0">
                                          <p:val>
                                            <p:strVal val="#ppt_x"/>
                                          </p:val>
                                        </p:tav>
                                        <p:tav tm="100000">
                                          <p:val>
                                            <p:strVal val="#ppt_x"/>
                                          </p:val>
                                        </p:tav>
                                      </p:tavLst>
                                    </p:anim>
                                    <p:anim calcmode="lin" valueType="num">
                                      <p:cBhvr>
                                        <p:cTn id="58" dur="1000" fill="hold"/>
                                        <p:tgtEl>
                                          <p:spTgt spid="76"/>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84"/>
                                        </p:tgtEl>
                                        <p:attrNameLst>
                                          <p:attrName>style.visibility</p:attrName>
                                        </p:attrNameLst>
                                      </p:cBhvr>
                                      <p:to>
                                        <p:strVal val="visible"/>
                                      </p:to>
                                    </p:set>
                                    <p:animEffect transition="in" filter="fade">
                                      <p:cBhvr>
                                        <p:cTn id="61" dur="1000"/>
                                        <p:tgtEl>
                                          <p:spTgt spid="84"/>
                                        </p:tgtEl>
                                      </p:cBhvr>
                                    </p:animEffect>
                                    <p:anim calcmode="lin" valueType="num">
                                      <p:cBhvr>
                                        <p:cTn id="62" dur="1000" fill="hold"/>
                                        <p:tgtEl>
                                          <p:spTgt spid="84"/>
                                        </p:tgtEl>
                                        <p:attrNameLst>
                                          <p:attrName>ppt_x</p:attrName>
                                        </p:attrNameLst>
                                      </p:cBhvr>
                                      <p:tavLst>
                                        <p:tav tm="0">
                                          <p:val>
                                            <p:strVal val="#ppt_x"/>
                                          </p:val>
                                        </p:tav>
                                        <p:tav tm="100000">
                                          <p:val>
                                            <p:strVal val="#ppt_x"/>
                                          </p:val>
                                        </p:tav>
                                      </p:tavLst>
                                    </p:anim>
                                    <p:anim calcmode="lin" valueType="num">
                                      <p:cBhvr>
                                        <p:cTn id="63"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bldLvl="0" animBg="1"/>
      <p:bldP spid="48" grpId="0" bldLvl="0" animBg="1"/>
      <p:bldP spid="49" grpId="0" bldLvl="0" animBg="1"/>
      <p:bldP spid="71" grpId="0"/>
      <p:bldP spid="76" grpId="0"/>
      <p:bldP spid="84" grpId="0"/>
      <p:bldP spid="8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8"/>
          <p:cNvSpPr txBox="1"/>
          <p:nvPr/>
        </p:nvSpPr>
        <p:spPr>
          <a:xfrm>
            <a:off x="4845685" y="1737995"/>
            <a:ext cx="1823085" cy="427990"/>
          </a:xfrm>
          <a:prstGeom prst="rect">
            <a:avLst/>
          </a:prstGeom>
          <a:noFill/>
        </p:spPr>
        <p:txBody>
          <a:bodyPr wrap="square" lIns="121908" tIns="60954" rIns="121908" bIns="60954" rtlCol="0">
            <a:spAutoFit/>
          </a:bodyPr>
          <a:lstStyle/>
          <a:p>
            <a:r>
              <a:rPr lang="zh-CN" altLang="en-US" sz="2000" b="1" dirty="0">
                <a:solidFill>
                  <a:srgbClr val="FFC001"/>
                </a:solidFill>
                <a:latin typeface="微软雅黑" panose="020B0503020204020204" pitchFamily="34" charset="-122"/>
                <a:ea typeface="微软雅黑" panose="020B0503020204020204" pitchFamily="34" charset="-122"/>
                <a:cs typeface="微软雅黑" panose="020B0503020204020204" pitchFamily="34" charset="-122"/>
              </a:rPr>
              <a:t>急救注意事项</a:t>
            </a:r>
          </a:p>
        </p:txBody>
      </p:sp>
      <p:sp>
        <p:nvSpPr>
          <p:cNvPr id="27" name="矩形 26"/>
          <p:cNvSpPr/>
          <p:nvPr/>
        </p:nvSpPr>
        <p:spPr>
          <a:xfrm>
            <a:off x="4651443" y="2313038"/>
            <a:ext cx="6612746" cy="60967"/>
          </a:xfrm>
          <a:prstGeom prst="rect">
            <a:avLst/>
          </a:prstGeom>
          <a:solidFill>
            <a:srgbClr val="C7C7C7"/>
          </a:solidFill>
          <a:ln w="12700" cap="flat" cmpd="sng" algn="ctr">
            <a:noFill/>
            <a:prstDash val="solid"/>
            <a:miter lim="800000"/>
          </a:ln>
          <a:effectLst/>
        </p:spPr>
        <p:txBody>
          <a:bodyPr lIns="121908" tIns="60954" rIns="121908" bIns="60954" rtlCol="0" anchor="ctr"/>
          <a:lstStyle/>
          <a:p>
            <a:pPr algn="ctr"/>
            <a:endParaRPr lang="zh-CN" altLang="en-US">
              <a:latin typeface="微软雅黑" panose="020B0503020204020204" pitchFamily="34" charset="-122"/>
              <a:cs typeface="微软雅黑" panose="020B0503020204020204" pitchFamily="34" charset="-122"/>
            </a:endParaRPr>
          </a:p>
        </p:txBody>
      </p:sp>
      <p:sp>
        <p:nvSpPr>
          <p:cNvPr id="29" name="TextBox 62"/>
          <p:cNvSpPr txBox="1"/>
          <p:nvPr/>
        </p:nvSpPr>
        <p:spPr>
          <a:xfrm>
            <a:off x="4469130" y="2383155"/>
            <a:ext cx="6829425" cy="3567430"/>
          </a:xfrm>
          <a:prstGeom prst="rect">
            <a:avLst/>
          </a:prstGeom>
          <a:noFill/>
        </p:spPr>
        <p:txBody>
          <a:bodyPr wrap="square" lIns="121908" tIns="60954" rIns="121908" bIns="60954" rtlCol="0">
            <a:spAutoFit/>
          </a:bodyPr>
          <a:lstStyle/>
          <a:p>
            <a:pPr indent="0" algn="l" fontAlgn="auto">
              <a:lnSpc>
                <a:spcPct val="20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将患者移到新鲜空气处</a:t>
            </a:r>
          </a:p>
          <a:p>
            <a:pPr indent="0" algn="l" fontAlgn="auto">
              <a:lnSpc>
                <a:spcPct val="20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呼叫120或者其他急救医疗服务中心</a:t>
            </a:r>
          </a:p>
          <a:p>
            <a:pPr indent="0" algn="l" fontAlgn="auto">
              <a:lnSpc>
                <a:spcPct val="20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如果患者停止呼吸，应进行人工呼吸</a:t>
            </a:r>
          </a:p>
          <a:p>
            <a:pPr indent="0" algn="l" fontAlgn="auto">
              <a:lnSpc>
                <a:spcPct val="20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如果出现呼吸困难应进行吸氧</a:t>
            </a:r>
          </a:p>
          <a:p>
            <a:pPr indent="0" algn="l" fontAlgn="auto">
              <a:lnSpc>
                <a:spcPct val="20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脱去并隔离受污染的衣服和鞋子</a:t>
            </a:r>
          </a:p>
          <a:p>
            <a:pPr indent="0" algn="l" fontAlgn="auto">
              <a:lnSpc>
                <a:spcPct val="20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保持患者温暖和安静</a:t>
            </a:r>
          </a:p>
          <a:p>
            <a:pPr indent="0" algn="l" fontAlgn="auto">
              <a:lnSpc>
                <a:spcPct val="20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应让医务人员知道事故中涉及的有关物质，并采取自我防护措施</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工业燃气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pic>
        <p:nvPicPr>
          <p:cNvPr id="8" name="图片 7" descr="240471-1FZ616034884"/>
          <p:cNvPicPr>
            <a:picLocks noChangeAspect="1"/>
          </p:cNvPicPr>
          <p:nvPr/>
        </p:nvPicPr>
        <p:blipFill>
          <a:blip r:embed="rId4">
            <a:clrChange>
              <a:clrFrom>
                <a:srgbClr val="FFFFFF">
                  <a:alpha val="100000"/>
                </a:srgbClr>
              </a:clrFrom>
              <a:clrTo>
                <a:srgbClr val="FFFFFF">
                  <a:alpha val="100000"/>
                  <a:alpha val="0"/>
                </a:srgbClr>
              </a:clrTo>
            </a:clrChange>
          </a:blip>
          <a:srcRect/>
          <a:stretch>
            <a:fillRect/>
          </a:stretch>
        </p:blipFill>
        <p:spPr>
          <a:xfrm>
            <a:off x="-95885" y="648970"/>
            <a:ext cx="4307840" cy="620268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up)">
                                      <p:cBhvr>
                                        <p:cTn id="13" dur="500"/>
                                        <p:tgtEl>
                                          <p:spTgt spid="2"/>
                                        </p:tgtEl>
                                      </p:cBhvr>
                                    </p:animEffect>
                                  </p:childTnLst>
                                </p:cTn>
                              </p:par>
                              <p:par>
                                <p:cTn id="14" presetID="12" presetClass="entr" presetSubtype="1"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 calcmode="lin" valueType="num">
                                      <p:cBhvr additive="base">
                                        <p:cTn id="16" dur="500"/>
                                        <p:tgtEl>
                                          <p:spTgt spid="29"/>
                                        </p:tgtEl>
                                        <p:attrNameLst>
                                          <p:attrName>ppt_y</p:attrName>
                                        </p:attrNameLst>
                                      </p:cBhvr>
                                      <p:tavLst>
                                        <p:tav tm="0">
                                          <p:val>
                                            <p:strVal val="#ppt_y-#ppt_h*1.125000"/>
                                          </p:val>
                                        </p:tav>
                                        <p:tav tm="100000">
                                          <p:val>
                                            <p:strVal val="#ppt_y"/>
                                          </p:val>
                                        </p:tav>
                                      </p:tavLst>
                                    </p:anim>
                                    <p:animEffect transition="in" filter="wipe(down)">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bldLvl="0" animBg="1"/>
      <p:bldP spid="2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2577745" y="1498563"/>
            <a:ext cx="4660490" cy="3769360"/>
          </a:xfrm>
          <a:prstGeom prst="rect">
            <a:avLst/>
          </a:prstGeom>
          <a:noFill/>
        </p:spPr>
        <p:txBody>
          <a:bodyPr wrap="square" rtlCol="0">
            <a:spAutoFit/>
          </a:bodyPr>
          <a:lstStyle/>
          <a:p>
            <a:r>
              <a:rPr lang="en-US" altLang="zh-CN" sz="23900" dirty="0">
                <a:solidFill>
                  <a:schemeClr val="tx1">
                    <a:alpha val="3000"/>
                  </a:schemeClr>
                </a:solidFill>
                <a:latin typeface="Arial Black" panose="020B0A04020102020204" pitchFamily="34" charset="0"/>
              </a:rPr>
              <a:t>03</a:t>
            </a:r>
            <a:endParaRPr lang="zh-CN" altLang="en-US" sz="23900" dirty="0">
              <a:solidFill>
                <a:schemeClr val="tx1">
                  <a:alpha val="3000"/>
                </a:schemeClr>
              </a:solidFill>
              <a:latin typeface="Arial Black" panose="020B0A04020102020204" pitchFamily="34" charset="0"/>
            </a:endParaRPr>
          </a:p>
        </p:txBody>
      </p:sp>
      <p:sp>
        <p:nvSpPr>
          <p:cNvPr id="29" name="任意多边形 28"/>
          <p:cNvSpPr/>
          <p:nvPr/>
        </p:nvSpPr>
        <p:spPr>
          <a:xfrm rot="16200000" flipV="1">
            <a:off x="-2489564" y="2408598"/>
            <a:ext cx="6260239" cy="1443042"/>
          </a:xfrm>
          <a:custGeom>
            <a:avLst/>
            <a:gdLst>
              <a:gd name="connsiteX0" fmla="*/ 6260239 w 6260239"/>
              <a:gd name="connsiteY0" fmla="*/ 1443042 h 1443042"/>
              <a:gd name="connsiteX1" fmla="*/ 6260239 w 6260239"/>
              <a:gd name="connsiteY1" fmla="*/ 1370077 h 1443042"/>
              <a:gd name="connsiteX2" fmla="*/ 3239468 w 6260239"/>
              <a:gd name="connsiteY2" fmla="*/ 0 h 1443042"/>
              <a:gd name="connsiteX3" fmla="*/ 0 w 6260239"/>
              <a:gd name="connsiteY3" fmla="*/ 1443042 h 1443042"/>
            </a:gdLst>
            <a:ahLst/>
            <a:cxnLst>
              <a:cxn ang="0">
                <a:pos x="connsiteX0" y="connsiteY0"/>
              </a:cxn>
              <a:cxn ang="0">
                <a:pos x="connsiteX1" y="connsiteY1"/>
              </a:cxn>
              <a:cxn ang="0">
                <a:pos x="connsiteX2" y="connsiteY2"/>
              </a:cxn>
              <a:cxn ang="0">
                <a:pos x="connsiteX3" y="connsiteY3"/>
              </a:cxn>
            </a:cxnLst>
            <a:rect l="l" t="t" r="r" b="b"/>
            <a:pathLst>
              <a:path w="6260239" h="1443042">
                <a:moveTo>
                  <a:pt x="6260239" y="1443042"/>
                </a:moveTo>
                <a:lnTo>
                  <a:pt x="6260239" y="1370077"/>
                </a:lnTo>
                <a:lnTo>
                  <a:pt x="3239468" y="0"/>
                </a:lnTo>
                <a:lnTo>
                  <a:pt x="0" y="1443042"/>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rot="16200000" flipV="1">
            <a:off x="-2557704" y="2938221"/>
            <a:ext cx="6396518" cy="1443041"/>
          </a:xfrm>
          <a:custGeom>
            <a:avLst/>
            <a:gdLst>
              <a:gd name="connsiteX0" fmla="*/ 6396518 w 6396518"/>
              <a:gd name="connsiteY0" fmla="*/ 1443041 h 1443041"/>
              <a:gd name="connsiteX1" fmla="*/ 3214875 w 6396518"/>
              <a:gd name="connsiteY1" fmla="*/ 0 h 1443041"/>
              <a:gd name="connsiteX2" fmla="*/ 0 w 6396518"/>
              <a:gd name="connsiteY2" fmla="*/ 1432086 h 1443041"/>
              <a:gd name="connsiteX3" fmla="*/ 0 w 6396518"/>
              <a:gd name="connsiteY3" fmla="*/ 1443041 h 1443041"/>
            </a:gdLst>
            <a:ahLst/>
            <a:cxnLst>
              <a:cxn ang="0">
                <a:pos x="connsiteX0" y="connsiteY0"/>
              </a:cxn>
              <a:cxn ang="0">
                <a:pos x="connsiteX1" y="connsiteY1"/>
              </a:cxn>
              <a:cxn ang="0">
                <a:pos x="connsiteX2" y="connsiteY2"/>
              </a:cxn>
              <a:cxn ang="0">
                <a:pos x="connsiteX3" y="connsiteY3"/>
              </a:cxn>
            </a:cxnLst>
            <a:rect l="l" t="t" r="r" b="b"/>
            <a:pathLst>
              <a:path w="6396518" h="1443041">
                <a:moveTo>
                  <a:pt x="6396518" y="1443041"/>
                </a:moveTo>
                <a:lnTo>
                  <a:pt x="3214875" y="0"/>
                </a:lnTo>
                <a:lnTo>
                  <a:pt x="0" y="1432086"/>
                </a:lnTo>
                <a:lnTo>
                  <a:pt x="0" y="1443041"/>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rot="16200000" flipV="1">
            <a:off x="-529500" y="638885"/>
            <a:ext cx="2419074" cy="1103204"/>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809311" y="3009214"/>
            <a:ext cx="944880" cy="1014730"/>
          </a:xfrm>
          <a:prstGeom prst="rect">
            <a:avLst/>
          </a:prstGeom>
          <a:noFill/>
        </p:spPr>
        <p:txBody>
          <a:bodyPr wrap="none" rtlCol="0">
            <a:spAutoFit/>
          </a:bodyPr>
          <a:lstStyle/>
          <a:p>
            <a:r>
              <a:rPr lang="en-US" altLang="zh-CN" sz="6000" dirty="0">
                <a:solidFill>
                  <a:schemeClr val="tx1">
                    <a:lumMod val="65000"/>
                    <a:lumOff val="35000"/>
                  </a:schemeClr>
                </a:solidFill>
                <a:latin typeface="Yu Gothic UI Light" panose="020B0300000000000000" pitchFamily="34" charset="-128"/>
                <a:ea typeface="Yu Gothic UI Light" panose="020B0300000000000000" pitchFamily="34" charset="-128"/>
              </a:rPr>
              <a:t>0</a:t>
            </a:r>
            <a:r>
              <a:rPr lang="en-US" sz="6000" dirty="0">
                <a:solidFill>
                  <a:schemeClr val="tx1">
                    <a:lumMod val="65000"/>
                    <a:lumOff val="35000"/>
                  </a:schemeClr>
                </a:solidFill>
                <a:latin typeface="Yu Gothic UI Light" panose="020B0300000000000000" pitchFamily="34" charset="-128"/>
                <a:ea typeface="Yu Gothic UI Light" panose="020B0300000000000000" pitchFamily="34" charset="-128"/>
              </a:rPr>
              <a:t>3</a:t>
            </a:r>
          </a:p>
        </p:txBody>
      </p:sp>
      <p:sp>
        <p:nvSpPr>
          <p:cNvPr id="13" name="矩形 12"/>
          <p:cNvSpPr/>
          <p:nvPr/>
        </p:nvSpPr>
        <p:spPr>
          <a:xfrm>
            <a:off x="5356317" y="3137721"/>
            <a:ext cx="2926080" cy="645160"/>
          </a:xfrm>
          <a:prstGeom prst="rect">
            <a:avLst/>
          </a:prstGeom>
        </p:spPr>
        <p:txBody>
          <a:bodyPr wrap="none">
            <a:spAutoFit/>
          </a:bodyPr>
          <a:lstStyle/>
          <a:p>
            <a:pPr lvl="0" algn="ctr"/>
            <a:r>
              <a:rPr lang="zh-CN" altLang="en-US" sz="3600" b="1" dirty="0">
                <a:solidFill>
                  <a:srgbClr val="FFC001"/>
                </a:solidFill>
                <a:latin typeface="微软雅黑" panose="020B0503020204020204" pitchFamily="34" charset="-122"/>
                <a:ea typeface="微软雅黑" panose="020B0503020204020204" pitchFamily="34" charset="-122"/>
              </a:rPr>
              <a:t>燃气锅炉规范</a:t>
            </a:r>
          </a:p>
        </p:txBody>
      </p:sp>
      <p:cxnSp>
        <p:nvCxnSpPr>
          <p:cNvPr id="16" name="直接连接符 15"/>
          <p:cNvCxnSpPr/>
          <p:nvPr/>
        </p:nvCxnSpPr>
        <p:spPr>
          <a:xfrm>
            <a:off x="4702132" y="2797432"/>
            <a:ext cx="0" cy="1425775"/>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7" name="圆角矩形 16"/>
          <p:cNvSpPr/>
          <p:nvPr/>
        </p:nvSpPr>
        <p:spPr>
          <a:xfrm>
            <a:off x="7496691" y="4222515"/>
            <a:ext cx="1730273" cy="271612"/>
          </a:xfrm>
          <a:prstGeom prst="roundRect">
            <a:avLst>
              <a:gd name="adj" fmla="val 50000"/>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3" name="任意多边形 32"/>
          <p:cNvSpPr/>
          <p:nvPr/>
        </p:nvSpPr>
        <p:spPr>
          <a:xfrm rot="2700000">
            <a:off x="11716683" y="3016282"/>
            <a:ext cx="950633" cy="950633"/>
          </a:xfrm>
          <a:custGeom>
            <a:avLst/>
            <a:gdLst>
              <a:gd name="connsiteX0" fmla="*/ 0 w 950633"/>
              <a:gd name="connsiteY0" fmla="*/ 0 h 950633"/>
              <a:gd name="connsiteX1" fmla="*/ 950633 w 950633"/>
              <a:gd name="connsiteY1" fmla="*/ 950633 h 950633"/>
              <a:gd name="connsiteX2" fmla="*/ 0 w 950633"/>
              <a:gd name="connsiteY2" fmla="*/ 950633 h 950633"/>
            </a:gdLst>
            <a:ahLst/>
            <a:cxnLst>
              <a:cxn ang="0">
                <a:pos x="connsiteX0" y="connsiteY0"/>
              </a:cxn>
              <a:cxn ang="0">
                <a:pos x="connsiteX1" y="connsiteY1"/>
              </a:cxn>
              <a:cxn ang="0">
                <a:pos x="connsiteX2" y="connsiteY2"/>
              </a:cxn>
            </a:cxnLst>
            <a:rect l="l" t="t" r="r" b="b"/>
            <a:pathLst>
              <a:path w="950633" h="950633">
                <a:moveTo>
                  <a:pt x="0" y="0"/>
                </a:moveTo>
                <a:lnTo>
                  <a:pt x="950633" y="950633"/>
                </a:lnTo>
                <a:lnTo>
                  <a:pt x="0" y="950633"/>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图文框 11"/>
          <p:cNvSpPr/>
          <p:nvPr/>
        </p:nvSpPr>
        <p:spPr>
          <a:xfrm>
            <a:off x="6220460" y="1146810"/>
            <a:ext cx="4431030" cy="3844925"/>
          </a:xfrm>
          <a:prstGeom prst="frame">
            <a:avLst/>
          </a:prstGeom>
          <a:solidFill>
            <a:schemeClr val="tx1">
              <a:lumMod val="75000"/>
              <a:lumOff val="25000"/>
              <a:alpha val="64000"/>
            </a:schemeClr>
          </a:solidFill>
          <a:ln w="38100">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a:solidFill>
                <a:sysClr val="windowText" lastClr="000000"/>
              </a:solidFill>
            </a:endParaRPr>
          </a:p>
        </p:txBody>
      </p:sp>
      <p:sp>
        <p:nvSpPr>
          <p:cNvPr id="18" name="图文框 17"/>
          <p:cNvSpPr/>
          <p:nvPr/>
        </p:nvSpPr>
        <p:spPr>
          <a:xfrm>
            <a:off x="7383145" y="3503930"/>
            <a:ext cx="4820285" cy="3378200"/>
          </a:xfrm>
          <a:prstGeom prst="frame">
            <a:avLst/>
          </a:prstGeom>
          <a:solidFill>
            <a:srgbClr val="FFC000">
              <a:alpha val="85000"/>
            </a:srgbClr>
          </a:solidFill>
          <a:ln w="38100">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a:solidFill>
                <a:sysClr val="windowText" lastClr="000000"/>
              </a:solidFill>
            </a:endParaRPr>
          </a:p>
        </p:txBody>
      </p:sp>
      <p:sp>
        <p:nvSpPr>
          <p:cNvPr id="20" name="文本框 19"/>
          <p:cNvSpPr txBox="1"/>
          <p:nvPr/>
        </p:nvSpPr>
        <p:spPr>
          <a:xfrm>
            <a:off x="6774815" y="1750695"/>
            <a:ext cx="3322955" cy="1591310"/>
          </a:xfrm>
          <a:prstGeom prst="rect">
            <a:avLst/>
          </a:prstGeom>
          <a:noFill/>
        </p:spPr>
        <p:txBody>
          <a:bodyPr wrap="square" rtlCol="0">
            <a:spAutoFit/>
          </a:bodyPr>
          <a:lstStyle/>
          <a:p>
            <a:pPr lvl="0" algn="l">
              <a:lnSpc>
                <a:spcPct val="130000"/>
              </a:lnSpc>
            </a:pPr>
            <a:r>
              <a:rPr sz="15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燃气锅炉顾名思义指的是燃料为燃气的锅炉，燃气锅炉和燃油锅炉、电锅炉比较起来最经济，所以大多数人们都选择了燃气锅炉作为蒸汽、采暖、洗浴用的锅炉设备</a:t>
            </a:r>
          </a:p>
        </p:txBody>
      </p:sp>
      <p:sp>
        <p:nvSpPr>
          <p:cNvPr id="21" name="文本框 20"/>
          <p:cNvSpPr txBox="1"/>
          <p:nvPr/>
        </p:nvSpPr>
        <p:spPr>
          <a:xfrm>
            <a:off x="7865745" y="4991735"/>
            <a:ext cx="3917315" cy="1129665"/>
          </a:xfrm>
          <a:prstGeom prst="rect">
            <a:avLst/>
          </a:prstGeom>
          <a:noFill/>
        </p:spPr>
        <p:txBody>
          <a:bodyPr wrap="square" rtlCol="0">
            <a:spAutoFit/>
          </a:bodyPr>
          <a:lstStyle/>
          <a:p>
            <a:pPr lvl="0" algn="l" fontAlgn="auto">
              <a:lnSpc>
                <a:spcPct val="150000"/>
              </a:lnSpc>
            </a:pPr>
            <a:r>
              <a:rPr sz="15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燃气锅炉包括燃气开水锅炉、燃气热水锅炉、燃气蒸汽锅炉等，其中燃气热水锅炉也称燃气采暖锅炉和燃气洗浴锅炉</a:t>
            </a:r>
          </a:p>
        </p:txBody>
      </p:sp>
      <p:pic>
        <p:nvPicPr>
          <p:cNvPr id="11" name="图片 10" descr="G:\zxl\培训课件\制作张新磊\天然气安全\新建文件夹\ti11mg.jpgti11mg"/>
          <p:cNvPicPr>
            <a:picLocks noChangeAspect="1"/>
          </p:cNvPicPr>
          <p:nvPr/>
        </p:nvPicPr>
        <p:blipFill>
          <a:blip r:embed="rId4">
            <a:clrChange>
              <a:clrFrom>
                <a:srgbClr val="FFFFFF">
                  <a:alpha val="100000"/>
                </a:srgbClr>
              </a:clrFrom>
              <a:clrTo>
                <a:srgbClr val="FFFFFF">
                  <a:alpha val="100000"/>
                  <a:alpha val="0"/>
                </a:srgbClr>
              </a:clrTo>
            </a:clrChange>
          </a:blip>
          <a:srcRect/>
          <a:stretch>
            <a:fillRect/>
          </a:stretch>
        </p:blipFill>
        <p:spPr>
          <a:xfrm>
            <a:off x="1132840" y="2223770"/>
            <a:ext cx="4544534" cy="3600026"/>
          </a:xfrm>
          <a:prstGeom prst="rect">
            <a:avLst/>
          </a:prstGeom>
        </p:spPr>
      </p:pic>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燃气锅炉</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plus(in)">
                                      <p:cBhvr>
                                        <p:cTn id="7" dur="500"/>
                                        <p:tgtEl>
                                          <p:spTgt spid="11"/>
                                        </p:tgtEl>
                                      </p:cBhvr>
                                    </p:animEffect>
                                  </p:childTnLst>
                                </p:cTn>
                              </p:par>
                            </p:childTnLst>
                          </p:cTn>
                        </p:par>
                        <p:par>
                          <p:cTn id="8" fill="hold">
                            <p:stCondLst>
                              <p:cond delay="500"/>
                            </p:stCondLst>
                            <p:childTnLst>
                              <p:par>
                                <p:cTn id="9" presetID="38" presetClass="entr" presetSubtype="0" accel="50000" fill="hold" grpId="0" nodeType="afterEffect">
                                  <p:stCondLst>
                                    <p:cond delay="0"/>
                                  </p:stCondLst>
                                  <p:iterate type="lt">
                                    <p:tmPct val="50000"/>
                                  </p:iterate>
                                  <p:childTnLst>
                                    <p:set>
                                      <p:cBhvr>
                                        <p:cTn id="10" dur="1" fill="hold">
                                          <p:stCondLst>
                                            <p:cond delay="0"/>
                                          </p:stCondLst>
                                        </p:cTn>
                                        <p:tgtEl>
                                          <p:spTgt spid="12"/>
                                        </p:tgtEl>
                                        <p:attrNameLst>
                                          <p:attrName>style.visibility</p:attrName>
                                        </p:attrNameLst>
                                      </p:cBhvr>
                                      <p:to>
                                        <p:strVal val="visible"/>
                                      </p:to>
                                    </p:set>
                                    <p:set>
                                      <p:cBhvr>
                                        <p:cTn id="11" dur="455" fill="hold">
                                          <p:stCondLst>
                                            <p:cond delay="0"/>
                                          </p:stCondLst>
                                        </p:cTn>
                                        <p:tgtEl>
                                          <p:spTgt spid="12"/>
                                        </p:tgtEl>
                                        <p:attrNameLst>
                                          <p:attrName>style.rotation</p:attrName>
                                        </p:attrNameLst>
                                      </p:cBhvr>
                                      <p:to>
                                        <p:strVal val="-45.0"/>
                                      </p:to>
                                    </p:set>
                                    <p:anim calcmode="lin" valueType="num">
                                      <p:cBhvr>
                                        <p:cTn id="12" dur="455" fill="hold">
                                          <p:stCondLst>
                                            <p:cond delay="455"/>
                                          </p:stCondLst>
                                        </p:cTn>
                                        <p:tgtEl>
                                          <p:spTgt spid="12"/>
                                        </p:tgtEl>
                                        <p:attrNameLst>
                                          <p:attrName>style.rotation</p:attrName>
                                        </p:attrNameLst>
                                      </p:cBhvr>
                                      <p:tavLst>
                                        <p:tav tm="0">
                                          <p:val>
                                            <p:fltVal val="-45"/>
                                          </p:val>
                                        </p:tav>
                                        <p:tav tm="69900">
                                          <p:val>
                                            <p:fltVal val="45"/>
                                          </p:val>
                                        </p:tav>
                                        <p:tav tm="100000">
                                          <p:val>
                                            <p:fltVal val="0"/>
                                          </p:val>
                                        </p:tav>
                                      </p:tavLst>
                                    </p:anim>
                                    <p:anim calcmode="lin" valueType="num">
                                      <p:cBhvr>
                                        <p:cTn id="13" dur="455" fill="hold">
                                          <p:stCondLst>
                                            <p:cond delay="0"/>
                                          </p:stCondLst>
                                        </p:cTn>
                                        <p:tgtEl>
                                          <p:spTgt spid="12"/>
                                        </p:tgtEl>
                                        <p:attrNameLst>
                                          <p:attrName>ppt_y</p:attrName>
                                        </p:attrNameLst>
                                      </p:cBhvr>
                                      <p:tavLst>
                                        <p:tav tm="0">
                                          <p:val>
                                            <p:strVal val="#ppt_y-1"/>
                                          </p:val>
                                        </p:tav>
                                        <p:tav tm="100000">
                                          <p:val>
                                            <p:strVal val="#ppt_y-(0.354*#ppt_w-0.172*#ppt_h)"/>
                                          </p:val>
                                        </p:tav>
                                      </p:tavLst>
                                    </p:anim>
                                    <p:anim calcmode="lin" valueType="num">
                                      <p:cBhvr>
                                        <p:cTn id="14" dur="156" decel="50000" autoRev="1" fill="hold">
                                          <p:stCondLst>
                                            <p:cond delay="455"/>
                                          </p:stCondLst>
                                        </p:cTn>
                                        <p:tgtEl>
                                          <p:spTgt spid="12"/>
                                        </p:tgtEl>
                                        <p:attrNameLst>
                                          <p:attrName>ppt_y</p:attrName>
                                        </p:attrNameLst>
                                      </p:cBhvr>
                                      <p:tavLst>
                                        <p:tav tm="0">
                                          <p:val>
                                            <p:strVal val="#ppt_y-(0.354*#ppt_w-0.172*#ppt_h)"/>
                                          </p:val>
                                        </p:tav>
                                        <p:tav tm="100000">
                                          <p:val>
                                            <p:strVal val="#ppt_y-(0.354*#ppt_w-0.172*#ppt_h)-#ppt_h/2"/>
                                          </p:val>
                                        </p:tav>
                                      </p:tavLst>
                                    </p:anim>
                                    <p:anim calcmode="lin" valueType="num">
                                      <p:cBhvr>
                                        <p:cTn id="15" dur="136" fill="hold">
                                          <p:stCondLst>
                                            <p:cond delay="864"/>
                                          </p:stCondLst>
                                        </p:cTn>
                                        <p:tgtEl>
                                          <p:spTgt spid="12"/>
                                        </p:tgtEl>
                                        <p:attrNameLst>
                                          <p:attrName>ppt_y</p:attrName>
                                        </p:attrNameLst>
                                      </p:cBhvr>
                                      <p:tavLst>
                                        <p:tav tm="0">
                                          <p:val>
                                            <p:strVal val="#ppt_y-(0.354*#ppt_w-0.172*#ppt_h)"/>
                                          </p:val>
                                        </p:tav>
                                        <p:tav tm="100000">
                                          <p:val>
                                            <p:strVal val="#ppt_y"/>
                                          </p:val>
                                        </p:tav>
                                      </p:tavLst>
                                    </p:anim>
                                  </p:childTnLst>
                                </p:cTn>
                              </p:par>
                            </p:childTnLst>
                          </p:cTn>
                        </p:par>
                        <p:par>
                          <p:cTn id="16" fill="hold">
                            <p:stCondLst>
                              <p:cond delay="15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20"/>
                                        </p:tgtEl>
                                        <p:attrNameLst>
                                          <p:attrName>style.visibility</p:attrName>
                                        </p:attrNameLst>
                                      </p:cBhvr>
                                      <p:to>
                                        <p:strVal val="visible"/>
                                      </p:to>
                                    </p:set>
                                    <p:anim calcmode="discrete" valueType="clr">
                                      <p:cBhvr override="childStyle">
                                        <p:cTn id="19"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0"/>
                                        </p:tgtEl>
                                        <p:attrNameLst>
                                          <p:attrName>fillcolor</p:attrName>
                                        </p:attrNameLst>
                                      </p:cBhvr>
                                      <p:tavLst>
                                        <p:tav tm="0">
                                          <p:val>
                                            <p:clrVal>
                                              <a:schemeClr val="accent2"/>
                                            </p:clrVal>
                                          </p:val>
                                        </p:tav>
                                        <p:tav tm="50000">
                                          <p:val>
                                            <p:clrVal>
                                              <a:schemeClr val="hlink"/>
                                            </p:clrVal>
                                          </p:val>
                                        </p:tav>
                                      </p:tavLst>
                                    </p:anim>
                                    <p:set>
                                      <p:cBhvr>
                                        <p:cTn id="21" dur="80"/>
                                        <p:tgtEl>
                                          <p:spTgt spid="20"/>
                                        </p:tgtEl>
                                        <p:attrNameLst>
                                          <p:attrName>fill.type</p:attrName>
                                        </p:attrNameLst>
                                      </p:cBhvr>
                                      <p:to>
                                        <p:strVal val="solid"/>
                                      </p:to>
                                    </p:set>
                                  </p:childTnLst>
                                </p:cTn>
                              </p:par>
                            </p:childTnLst>
                          </p:cTn>
                        </p:par>
                        <p:par>
                          <p:cTn id="22" fill="hold">
                            <p:stCondLst>
                              <p:cond delay="4420"/>
                            </p:stCondLst>
                            <p:childTnLst>
                              <p:par>
                                <p:cTn id="23" presetID="42" presetClass="entr" presetSubtype="0"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par>
                          <p:cTn id="28" fill="hold">
                            <p:stCondLst>
                              <p:cond delay="5420"/>
                            </p:stCondLst>
                            <p:childTnLst>
                              <p:par>
                                <p:cTn id="29" presetID="27" presetClass="entr" presetSubtype="0" fill="hold" grpId="0" nodeType="afterEffect">
                                  <p:stCondLst>
                                    <p:cond delay="0"/>
                                  </p:stCondLst>
                                  <p:iterate type="lt">
                                    <p:tmPct val="50000"/>
                                  </p:iterate>
                                  <p:childTnLst>
                                    <p:set>
                                      <p:cBhvr>
                                        <p:cTn id="30" dur="1" fill="hold">
                                          <p:stCondLst>
                                            <p:cond delay="0"/>
                                          </p:stCondLst>
                                        </p:cTn>
                                        <p:tgtEl>
                                          <p:spTgt spid="21"/>
                                        </p:tgtEl>
                                        <p:attrNameLst>
                                          <p:attrName>style.visibility</p:attrName>
                                        </p:attrNameLst>
                                      </p:cBhvr>
                                      <p:to>
                                        <p:strVal val="visible"/>
                                      </p:to>
                                    </p:set>
                                    <p:anim calcmode="discrete" valueType="clr">
                                      <p:cBhvr override="childStyle">
                                        <p:cTn id="31"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21"/>
                                        </p:tgtEl>
                                        <p:attrNameLst>
                                          <p:attrName>fillcolor</p:attrName>
                                        </p:attrNameLst>
                                      </p:cBhvr>
                                      <p:tavLst>
                                        <p:tav tm="0">
                                          <p:val>
                                            <p:clrVal>
                                              <a:schemeClr val="accent2"/>
                                            </p:clrVal>
                                          </p:val>
                                        </p:tav>
                                        <p:tav tm="50000">
                                          <p:val>
                                            <p:clrVal>
                                              <a:schemeClr val="hlink"/>
                                            </p:clrVal>
                                          </p:val>
                                        </p:tav>
                                      </p:tavLst>
                                    </p:anim>
                                    <p:set>
                                      <p:cBhvr>
                                        <p:cTn id="33" dur="80"/>
                                        <p:tgtEl>
                                          <p:spTgt spid="2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8" grpId="0" bldLvl="0" animBg="1"/>
      <p:bldP spid="20" grpId="0"/>
      <p:bldP spid="2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6"/>
          <p:cNvSpPr/>
          <p:nvPr/>
        </p:nvSpPr>
        <p:spPr>
          <a:xfrm>
            <a:off x="1382353" y="1203904"/>
            <a:ext cx="5024716" cy="5026304"/>
          </a:xfrm>
          <a:prstGeom prst="ellipse">
            <a:avLst/>
          </a:prstGeom>
          <a:noFill/>
          <a:ln w="9" cap="flat" cmpd="sng">
            <a:solidFill>
              <a:srgbClr val="7F5908"/>
            </a:solidFill>
            <a:prstDash val="dash"/>
            <a:headEnd type="none" w="med" len="med"/>
            <a:tailEnd type="none" w="med" len="med"/>
          </a:ln>
        </p:spPr>
        <p:txBody>
          <a:bodyPr/>
          <a:lstStyle/>
          <a:p>
            <a:endParaRPr lang="zh-CN" altLang="en-US" dirty="0">
              <a:latin typeface="Arial" panose="020B0604020202020204" pitchFamily="34" charset="0"/>
            </a:endParaRPr>
          </a:p>
        </p:txBody>
      </p:sp>
      <p:sp>
        <p:nvSpPr>
          <p:cNvPr id="3" name="Oval 10"/>
          <p:cNvSpPr/>
          <p:nvPr/>
        </p:nvSpPr>
        <p:spPr>
          <a:xfrm>
            <a:off x="5148509" y="1432445"/>
            <a:ext cx="585635" cy="585635"/>
          </a:xfrm>
          <a:prstGeom prst="ellipse">
            <a:avLst/>
          </a:prstGeom>
          <a:solidFill>
            <a:srgbClr val="FFC000"/>
          </a:solidFill>
          <a:ln w="9525">
            <a:noFill/>
          </a:ln>
        </p:spPr>
        <p:txBody>
          <a:bodyPr/>
          <a:lstStyle/>
          <a:p>
            <a:pPr algn="ctr"/>
            <a:r>
              <a:rPr lang="en-US" altLang="x-none" sz="2400" b="1" dirty="0">
                <a:solidFill>
                  <a:srgbClr val="FFFFFF"/>
                </a:solidFill>
                <a:latin typeface="微软雅黑" panose="020B0503020204020204" pitchFamily="34" charset="-122"/>
                <a:ea typeface="微软雅黑" panose="020B0503020204020204" pitchFamily="34" charset="-122"/>
              </a:rPr>
              <a:t>1</a:t>
            </a:r>
            <a:endParaRPr lang="zh-CN" altLang="en-US" sz="2400" b="1" dirty="0">
              <a:solidFill>
                <a:srgbClr val="FFFFFF"/>
              </a:solidFill>
              <a:latin typeface="微软雅黑" panose="020B0503020204020204" pitchFamily="34" charset="-122"/>
              <a:ea typeface="微软雅黑" panose="020B0503020204020204" pitchFamily="34" charset="-122"/>
            </a:endParaRPr>
          </a:p>
        </p:txBody>
      </p:sp>
      <p:sp>
        <p:nvSpPr>
          <p:cNvPr id="8" name="Oval 11"/>
          <p:cNvSpPr/>
          <p:nvPr/>
        </p:nvSpPr>
        <p:spPr>
          <a:xfrm>
            <a:off x="5148509" y="5416033"/>
            <a:ext cx="585635" cy="585635"/>
          </a:xfrm>
          <a:prstGeom prst="ellipse">
            <a:avLst/>
          </a:prstGeom>
          <a:solidFill>
            <a:srgbClr val="FFC000"/>
          </a:solidFill>
          <a:ln w="9525">
            <a:noFill/>
          </a:ln>
        </p:spPr>
        <p:txBody>
          <a:bodyPr/>
          <a:lstStyle/>
          <a:p>
            <a:pPr algn="ctr"/>
            <a:r>
              <a:rPr lang="en-US" altLang="x-none" sz="2400" b="1" dirty="0">
                <a:solidFill>
                  <a:srgbClr val="FFFFFF"/>
                </a:solidFill>
                <a:latin typeface="微软雅黑" panose="020B0503020204020204" pitchFamily="34" charset="-122"/>
                <a:ea typeface="微软雅黑" panose="020B0503020204020204" pitchFamily="34" charset="-122"/>
              </a:rPr>
              <a:t>5</a:t>
            </a:r>
            <a:endParaRPr lang="zh-CN" altLang="en-US" sz="2400" b="1" dirty="0">
              <a:solidFill>
                <a:srgbClr val="FFFFFF"/>
              </a:solidFill>
              <a:latin typeface="微软雅黑" panose="020B0503020204020204" pitchFamily="34" charset="-122"/>
              <a:ea typeface="微软雅黑" panose="020B0503020204020204" pitchFamily="34" charset="-122"/>
            </a:endParaRPr>
          </a:p>
        </p:txBody>
      </p:sp>
      <p:sp>
        <p:nvSpPr>
          <p:cNvPr id="9" name="Oval 12"/>
          <p:cNvSpPr/>
          <p:nvPr/>
        </p:nvSpPr>
        <p:spPr>
          <a:xfrm>
            <a:off x="5853176" y="4490761"/>
            <a:ext cx="587222" cy="585634"/>
          </a:xfrm>
          <a:prstGeom prst="ellipse">
            <a:avLst/>
          </a:prstGeom>
          <a:solidFill>
            <a:srgbClr val="FFC000"/>
          </a:solidFill>
          <a:ln w="9525">
            <a:noFill/>
          </a:ln>
        </p:spPr>
        <p:txBody>
          <a:bodyPr/>
          <a:lstStyle/>
          <a:p>
            <a:pPr algn="ctr"/>
            <a:r>
              <a:rPr lang="en-US" altLang="x-none" sz="2400" b="1" dirty="0">
                <a:solidFill>
                  <a:srgbClr val="FFFFFF"/>
                </a:solidFill>
                <a:latin typeface="微软雅黑" panose="020B0503020204020204" pitchFamily="34" charset="-122"/>
                <a:ea typeface="微软雅黑" panose="020B0503020204020204" pitchFamily="34" charset="-122"/>
              </a:rPr>
              <a:t>4</a:t>
            </a:r>
            <a:endParaRPr lang="zh-CN" altLang="en-US" sz="2400" b="1" dirty="0">
              <a:solidFill>
                <a:srgbClr val="FFFFFF"/>
              </a:solidFill>
              <a:latin typeface="微软雅黑" panose="020B0503020204020204" pitchFamily="34" charset="-122"/>
              <a:ea typeface="微软雅黑" panose="020B0503020204020204" pitchFamily="34" charset="-122"/>
            </a:endParaRPr>
          </a:p>
        </p:txBody>
      </p:sp>
      <p:sp>
        <p:nvSpPr>
          <p:cNvPr id="10" name="Oval 13"/>
          <p:cNvSpPr/>
          <p:nvPr/>
        </p:nvSpPr>
        <p:spPr>
          <a:xfrm>
            <a:off x="5853176" y="2357717"/>
            <a:ext cx="587222" cy="585634"/>
          </a:xfrm>
          <a:prstGeom prst="ellipse">
            <a:avLst/>
          </a:prstGeom>
          <a:solidFill>
            <a:srgbClr val="FFC000"/>
          </a:solidFill>
          <a:ln w="9525">
            <a:noFill/>
          </a:ln>
        </p:spPr>
        <p:txBody>
          <a:bodyPr/>
          <a:lstStyle/>
          <a:p>
            <a:pPr algn="ctr"/>
            <a:r>
              <a:rPr lang="en-US" altLang="x-none" sz="2400" b="1" dirty="0">
                <a:solidFill>
                  <a:srgbClr val="FFFFFF"/>
                </a:solidFill>
                <a:latin typeface="微软雅黑" panose="020B0503020204020204" pitchFamily="34" charset="-122"/>
                <a:ea typeface="微软雅黑" panose="020B0503020204020204" pitchFamily="34" charset="-122"/>
              </a:rPr>
              <a:t>2</a:t>
            </a:r>
            <a:endParaRPr lang="zh-CN" altLang="en-US" sz="2400" b="1" dirty="0">
              <a:solidFill>
                <a:srgbClr val="FFFFFF"/>
              </a:solidFill>
              <a:latin typeface="微软雅黑" panose="020B0503020204020204" pitchFamily="34" charset="-122"/>
              <a:ea typeface="微软雅黑" panose="020B0503020204020204" pitchFamily="34" charset="-122"/>
            </a:endParaRPr>
          </a:p>
        </p:txBody>
      </p:sp>
      <p:sp>
        <p:nvSpPr>
          <p:cNvPr id="11" name="Oval 14"/>
          <p:cNvSpPr/>
          <p:nvPr/>
        </p:nvSpPr>
        <p:spPr>
          <a:xfrm>
            <a:off x="6081716" y="3424239"/>
            <a:ext cx="585635" cy="585634"/>
          </a:xfrm>
          <a:prstGeom prst="ellipse">
            <a:avLst/>
          </a:prstGeom>
          <a:solidFill>
            <a:srgbClr val="FFC000"/>
          </a:solidFill>
          <a:ln w="9525">
            <a:noFill/>
          </a:ln>
        </p:spPr>
        <p:txBody>
          <a:bodyPr/>
          <a:lstStyle/>
          <a:p>
            <a:pPr algn="ctr"/>
            <a:r>
              <a:rPr lang="en-US" altLang="x-none" sz="2400" b="1" dirty="0">
                <a:solidFill>
                  <a:srgbClr val="FFFFFF"/>
                </a:solidFill>
                <a:latin typeface="微软雅黑" panose="020B0503020204020204" pitchFamily="34" charset="-122"/>
                <a:ea typeface="微软雅黑" panose="020B0503020204020204" pitchFamily="34" charset="-122"/>
              </a:rPr>
              <a:t>3</a:t>
            </a:r>
            <a:endParaRPr lang="zh-CN" altLang="en-US" sz="2400" b="1" dirty="0">
              <a:solidFill>
                <a:srgbClr val="FFFFFF"/>
              </a:solidFill>
              <a:latin typeface="微软雅黑" panose="020B0503020204020204" pitchFamily="34" charset="-122"/>
              <a:ea typeface="微软雅黑" panose="020B0503020204020204" pitchFamily="34" charset="-122"/>
            </a:endParaRPr>
          </a:p>
        </p:txBody>
      </p:sp>
      <p:sp>
        <p:nvSpPr>
          <p:cNvPr id="12" name="TextBox 9"/>
          <p:cNvSpPr txBox="1"/>
          <p:nvPr/>
        </p:nvSpPr>
        <p:spPr>
          <a:xfrm>
            <a:off x="6013789" y="772217"/>
            <a:ext cx="5842384" cy="1198880"/>
          </a:xfrm>
          <a:prstGeom prst="rect">
            <a:avLst/>
          </a:prstGeom>
          <a:noFill/>
          <a:ln w="9525">
            <a:noFill/>
          </a:ln>
        </p:spPr>
        <p:txBody>
          <a:bodyPr wrap="square">
            <a:spAutoFit/>
          </a:bodyPr>
          <a:lstStyle/>
          <a:p>
            <a:pPr fontAlgn="auto">
              <a:lnSpc>
                <a:spcPct val="150000"/>
              </a:lnSpc>
            </a:pPr>
            <a:r>
              <a:rPr sz="1600" b="1" dirty="0">
                <a:solidFill>
                  <a:srgbClr val="FFC001"/>
                </a:solidFill>
                <a:latin typeface="微软雅黑" panose="020B0503020204020204" pitchFamily="34" charset="-122"/>
                <a:ea typeface="微软雅黑" panose="020B0503020204020204" pitchFamily="34" charset="-122"/>
                <a:sym typeface="+mn-ea"/>
              </a:rPr>
              <a:t>送风系统</a:t>
            </a: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的功能在于向燃烧室里送入一定风速和风量的空气，其主要部件有：壳体、风机马达、风机叶轮、风枪火管、风门控制器、风门档板、凸轮调节机构、扩散盘</a:t>
            </a:r>
          </a:p>
        </p:txBody>
      </p:sp>
      <p:sp>
        <p:nvSpPr>
          <p:cNvPr id="13" name="TextBox 10"/>
          <p:cNvSpPr txBox="1"/>
          <p:nvPr/>
        </p:nvSpPr>
        <p:spPr>
          <a:xfrm>
            <a:off x="6586410" y="2302168"/>
            <a:ext cx="5144065" cy="829945"/>
          </a:xfrm>
          <a:prstGeom prst="rect">
            <a:avLst/>
          </a:prstGeom>
          <a:noFill/>
          <a:ln w="9525">
            <a:noFill/>
          </a:ln>
        </p:spPr>
        <p:txBody>
          <a:bodyPr wrap="square">
            <a:spAutoFit/>
          </a:bodyPr>
          <a:lstStyle/>
          <a:p>
            <a:pPr fontAlgn="auto">
              <a:lnSpc>
                <a:spcPct val="150000"/>
              </a:lnSpc>
            </a:pPr>
            <a:r>
              <a:rPr sz="1600" b="1" dirty="0">
                <a:solidFill>
                  <a:srgbClr val="FFC001"/>
                </a:solidFill>
                <a:latin typeface="微软雅黑" panose="020B0503020204020204" pitchFamily="34" charset="-122"/>
                <a:ea typeface="微软雅黑" panose="020B0503020204020204" pitchFamily="34" charset="-122"/>
                <a:sym typeface="+mn-ea"/>
              </a:rPr>
              <a:t>点火系统</a:t>
            </a: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的功能在于点燃空气与燃料的混合物，其主要部件有：点火变压器、点火电极、电火高压电缆</a:t>
            </a:r>
          </a:p>
        </p:txBody>
      </p:sp>
      <p:sp>
        <p:nvSpPr>
          <p:cNvPr id="14" name="TextBox 11"/>
          <p:cNvSpPr txBox="1"/>
          <p:nvPr/>
        </p:nvSpPr>
        <p:spPr>
          <a:xfrm>
            <a:off x="6764163" y="3337538"/>
            <a:ext cx="5092009" cy="829945"/>
          </a:xfrm>
          <a:prstGeom prst="rect">
            <a:avLst/>
          </a:prstGeom>
          <a:noFill/>
          <a:ln w="9525">
            <a:noFill/>
          </a:ln>
        </p:spPr>
        <p:txBody>
          <a:bodyPr wrap="square">
            <a:spAutoFit/>
          </a:bodyPr>
          <a:lstStyle/>
          <a:p>
            <a:pPr fontAlgn="auto">
              <a:lnSpc>
                <a:spcPct val="150000"/>
              </a:lnSpc>
            </a:pPr>
            <a:r>
              <a:rPr lang="zh-CN" altLang="en-US" sz="1600" b="1" dirty="0">
                <a:solidFill>
                  <a:srgbClr val="FFC001"/>
                </a:solidFill>
                <a:latin typeface="微软雅黑" panose="020B0503020204020204" pitchFamily="34" charset="-122"/>
                <a:ea typeface="微软雅黑" panose="020B0503020204020204" pitchFamily="34" charset="-122"/>
                <a:sym typeface="+mn-ea"/>
              </a:rPr>
              <a:t>监测系统</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的功能在于保证燃烧器安全、稳定的运行，其主要部件有火焰监测器、压力监测器、温度监测器</a:t>
            </a:r>
          </a:p>
        </p:txBody>
      </p:sp>
      <p:sp>
        <p:nvSpPr>
          <p:cNvPr id="15" name="TextBox 12"/>
          <p:cNvSpPr txBox="1"/>
          <p:nvPr/>
        </p:nvSpPr>
        <p:spPr>
          <a:xfrm>
            <a:off x="6505786" y="4366651"/>
            <a:ext cx="5349752" cy="829945"/>
          </a:xfrm>
          <a:prstGeom prst="rect">
            <a:avLst/>
          </a:prstGeom>
          <a:noFill/>
          <a:ln w="9525">
            <a:noFill/>
          </a:ln>
        </p:spPr>
        <p:txBody>
          <a:bodyPr wrap="square">
            <a:spAutoFit/>
          </a:bodyPr>
          <a:lstStyle/>
          <a:p>
            <a:pPr fontAlgn="auto">
              <a:lnSpc>
                <a:spcPct val="150000"/>
              </a:lnSpc>
            </a:pPr>
            <a:r>
              <a:rPr lang="zh-CN" altLang="en-US" sz="1600" b="1" dirty="0">
                <a:solidFill>
                  <a:srgbClr val="FFC001"/>
                </a:solidFill>
                <a:latin typeface="微软雅黑" panose="020B0503020204020204" pitchFamily="34" charset="-122"/>
                <a:ea typeface="微软雅黑" panose="020B0503020204020204" pitchFamily="34" charset="-122"/>
                <a:sym typeface="+mn-ea"/>
              </a:rPr>
              <a:t>电控系统</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是以上各系统的指挥中心和联络中心，主要控制元件为程控器，针对不同的燃烧器配有不同的程控器</a:t>
            </a:r>
          </a:p>
        </p:txBody>
      </p:sp>
      <p:sp>
        <p:nvSpPr>
          <p:cNvPr id="16" name="TextBox 13"/>
          <p:cNvSpPr txBox="1"/>
          <p:nvPr/>
        </p:nvSpPr>
        <p:spPr>
          <a:xfrm>
            <a:off x="6013789" y="5373499"/>
            <a:ext cx="5842384" cy="829945"/>
          </a:xfrm>
          <a:prstGeom prst="rect">
            <a:avLst/>
          </a:prstGeom>
          <a:noFill/>
          <a:ln w="9525">
            <a:noFill/>
          </a:ln>
        </p:spPr>
        <p:txBody>
          <a:bodyPr wrap="square">
            <a:spAutoFit/>
          </a:bodyPr>
          <a:lstStyle/>
          <a:p>
            <a:pPr fontAlgn="auto">
              <a:lnSpc>
                <a:spcPct val="150000"/>
              </a:lnSpc>
              <a:buNone/>
            </a:pPr>
            <a:r>
              <a:rPr sz="1600" b="1" dirty="0">
                <a:solidFill>
                  <a:srgbClr val="FFC001"/>
                </a:solidFill>
                <a:latin typeface="微软雅黑" panose="020B0503020204020204" pitchFamily="34" charset="-122"/>
                <a:ea typeface="微软雅黑" panose="020B0503020204020204" pitchFamily="34" charset="-122"/>
                <a:sym typeface="+mn-ea"/>
              </a:rPr>
              <a:t>燃料系统</a:t>
            </a: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的功能保证燃烧器燃烧所需的燃料</a:t>
            </a:r>
            <a:r>
              <a:rPr 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燃气燃烧器主要有过滤器、调压器、电磁阀组、点火电磁阀组然、燃料蝶阀</a:t>
            </a:r>
          </a:p>
        </p:txBody>
      </p:sp>
      <p:sp>
        <p:nvSpPr>
          <p:cNvPr id="17" name="Oval 7"/>
          <p:cNvSpPr/>
          <p:nvPr/>
        </p:nvSpPr>
        <p:spPr>
          <a:xfrm>
            <a:off x="1272844" y="1476883"/>
            <a:ext cx="4451779" cy="4448605"/>
          </a:xfrm>
          <a:prstGeom prst="ellipse">
            <a:avLst/>
          </a:prstGeom>
          <a:solidFill>
            <a:schemeClr val="tx1">
              <a:lumMod val="75000"/>
              <a:lumOff val="25000"/>
            </a:schemeClr>
          </a:solidFill>
          <a:ln w="9525">
            <a:noFill/>
          </a:ln>
        </p:spPr>
        <p:txBody>
          <a:bodyPr/>
          <a:lstStyle/>
          <a:p>
            <a:endParaRPr lang="zh-CN" altLang="en-US" dirty="0">
              <a:latin typeface="Arial" panose="020B0604020202020204" pitchFamily="34" charset="0"/>
            </a:endParaRPr>
          </a:p>
        </p:txBody>
      </p:sp>
      <p:sp>
        <p:nvSpPr>
          <p:cNvPr id="18" name="Oval 8"/>
          <p:cNvSpPr/>
          <p:nvPr/>
        </p:nvSpPr>
        <p:spPr>
          <a:xfrm>
            <a:off x="1577564" y="1780017"/>
            <a:ext cx="3842337" cy="3842336"/>
          </a:xfrm>
          <a:prstGeom prst="ellipse">
            <a:avLst/>
          </a:prstGeom>
          <a:blipFill rotWithShape="1">
            <a:blip r:embed="rId4"/>
            <a:stretch>
              <a:fillRect/>
            </a:stretch>
          </a:blipFill>
          <a:ln w="9525">
            <a:noFill/>
          </a:ln>
        </p:spPr>
        <p:txBody>
          <a:bodyPr/>
          <a:lstStyle/>
          <a:p>
            <a:endParaRPr lang="zh-CN" altLang="en-US" dirty="0">
              <a:latin typeface="Arial" panose="020B0604020202020204" pitchFamily="34" charset="0"/>
            </a:endParaRPr>
          </a:p>
        </p:txBody>
      </p:sp>
      <p:sp>
        <p:nvSpPr>
          <p:cNvPr id="19" name="Oval 9"/>
          <p:cNvSpPr/>
          <p:nvPr/>
        </p:nvSpPr>
        <p:spPr>
          <a:xfrm>
            <a:off x="1369656" y="4503458"/>
            <a:ext cx="1085567" cy="1085567"/>
          </a:xfrm>
          <a:prstGeom prst="ellipse">
            <a:avLst/>
          </a:prstGeom>
          <a:solidFill>
            <a:srgbClr val="FFC000"/>
          </a:solidFill>
          <a:ln w="9525">
            <a:noFill/>
          </a:ln>
        </p:spPr>
        <p:txBody>
          <a:bodyPr/>
          <a:lstStyle/>
          <a:p>
            <a:endParaRPr lang="zh-CN" altLang="en-US" dirty="0">
              <a:latin typeface="Arial" panose="020B0604020202020204" pitchFamily="34" charset="0"/>
            </a:endParaRPr>
          </a:p>
        </p:txBody>
      </p:sp>
      <p:sp>
        <p:nvSpPr>
          <p:cNvPr id="20" name="TextBox 17"/>
          <p:cNvSpPr txBox="1"/>
          <p:nvPr/>
        </p:nvSpPr>
        <p:spPr>
          <a:xfrm>
            <a:off x="1382395" y="4687570"/>
            <a:ext cx="1073150" cy="706755"/>
          </a:xfrm>
          <a:prstGeom prst="rect">
            <a:avLst/>
          </a:prstGeom>
          <a:noFill/>
          <a:ln w="9525">
            <a:noFill/>
          </a:ln>
        </p:spPr>
        <p:txBody>
          <a:bodyPr wrap="square">
            <a:spAutoFit/>
          </a:bodyPr>
          <a:lstStyle/>
          <a:p>
            <a:pPr algn="ctr"/>
            <a:r>
              <a:rPr lang="zh-CN" altLang="en-US" sz="2000" b="1" dirty="0">
                <a:solidFill>
                  <a:srgbClr val="FFFFFF"/>
                </a:solidFill>
                <a:latin typeface="微软雅黑" panose="020B0503020204020204" pitchFamily="34" charset="-122"/>
                <a:ea typeface="微软雅黑" panose="020B0503020204020204" pitchFamily="34" charset="-122"/>
              </a:rPr>
              <a:t>燃烧器构成</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燃气锅炉</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1000"/>
                                        <p:tgtEl>
                                          <p:spTgt spid="1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heel(1)">
                                      <p:cBhvr>
                                        <p:cTn id="10" dur="1000"/>
                                        <p:tgtEl>
                                          <p:spTgt spid="17"/>
                                        </p:tgtEl>
                                      </p:cBhvr>
                                    </p:animEffect>
                                  </p:childTnLst>
                                </p:cTn>
                              </p:par>
                            </p:childTnLst>
                          </p:cTn>
                        </p:par>
                        <p:par>
                          <p:cTn id="11" fill="hold">
                            <p:stCondLst>
                              <p:cond delay="1000"/>
                            </p:stCondLst>
                            <p:childTnLst>
                              <p:par>
                                <p:cTn id="12" presetID="21" presetClass="entr" presetSubtype="1"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par>
                          <p:cTn id="15" fill="hold">
                            <p:stCondLst>
                              <p:cond delay="3000"/>
                            </p:stCondLst>
                            <p:childTnLst>
                              <p:par>
                                <p:cTn id="16" presetID="1" presetClass="entr" presetSubtype="0"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childTnLst>
                                </p:cTn>
                              </p:par>
                              <p:par>
                                <p:cTn id="26" presetID="35" presetClass="path" presetSubtype="0" accel="50000" decel="50000" fill="hold" grpId="1" nodeType="withEffect">
                                  <p:stCondLst>
                                    <p:cond delay="0"/>
                                  </p:stCondLst>
                                  <p:childTnLst>
                                    <p:animMotion origin="layout" path="M 2.29608E-6 1.11111E-6 L -0.17354 0.29051 " pathEditMode="relative" rAng="0" ptsTypes="AA">
                                      <p:cBhvr>
                                        <p:cTn id="27" dur="500" spd="-99900" fill="hold"/>
                                        <p:tgtEl>
                                          <p:spTgt spid="3"/>
                                        </p:tgtEl>
                                        <p:attrNameLst>
                                          <p:attrName>ppt_x</p:attrName>
                                          <p:attrName>ppt_y</p:attrName>
                                        </p:attrNameLst>
                                      </p:cBhvr>
                                      <p:rCtr x="-8600" y="14500"/>
                                    </p:animMotion>
                                  </p:childTnLst>
                                </p:cTn>
                              </p:par>
                              <p:par>
                                <p:cTn id="28" presetID="35" presetClass="path" presetSubtype="0" accel="50000" decel="50000" fill="hold" grpId="1" nodeType="withEffect">
                                  <p:stCondLst>
                                    <p:cond delay="0"/>
                                  </p:stCondLst>
                                  <p:childTnLst>
                                    <p:animMotion origin="layout" path="M 2.35202E-6 -2.59259E-6 L -0.23143 0.15556 " pathEditMode="relative" rAng="0" ptsTypes="AA">
                                      <p:cBhvr>
                                        <p:cTn id="29" dur="500" spd="-99900" fill="hold"/>
                                        <p:tgtEl>
                                          <p:spTgt spid="10"/>
                                        </p:tgtEl>
                                        <p:attrNameLst>
                                          <p:attrName>ppt_x</p:attrName>
                                          <p:attrName>ppt_y</p:attrName>
                                        </p:attrNameLst>
                                      </p:cBhvr>
                                      <p:rCtr x="-11500" y="7800"/>
                                    </p:animMotion>
                                  </p:childTnLst>
                                </p:cTn>
                              </p:par>
                              <p:par>
                                <p:cTn id="30" presetID="35" presetClass="path" presetSubtype="0" accel="50000" decel="50000" fill="hold" grpId="1" nodeType="withEffect">
                                  <p:stCondLst>
                                    <p:cond delay="0"/>
                                  </p:stCondLst>
                                  <p:childTnLst>
                                    <p:animMotion origin="layout" path="M 0 0 L -0.25 0 E" pathEditMode="relative" ptsTypes="">
                                      <p:cBhvr>
                                        <p:cTn id="31" dur="500" spd="-99900" fill="hold"/>
                                        <p:tgtEl>
                                          <p:spTgt spid="11"/>
                                        </p:tgtEl>
                                        <p:attrNameLst>
                                          <p:attrName>ppt_x</p:attrName>
                                          <p:attrName>ppt_y</p:attrName>
                                        </p:attrNameLst>
                                      </p:cBhvr>
                                    </p:animMotion>
                                  </p:childTnLst>
                                </p:cTn>
                              </p:par>
                              <p:par>
                                <p:cTn id="32" presetID="35" presetClass="path" presetSubtype="0" accel="50000" decel="50000" fill="hold" grpId="1" nodeType="withEffect">
                                  <p:stCondLst>
                                    <p:cond delay="0"/>
                                  </p:stCondLst>
                                  <p:childTnLst>
                                    <p:animMotion origin="layout" path="M 2.35202E-6 -3.7037E-6 L -0.23143 -0.15555 " pathEditMode="relative" rAng="0" ptsTypes="AA">
                                      <p:cBhvr>
                                        <p:cTn id="33" dur="500" spd="-99900" fill="hold"/>
                                        <p:tgtEl>
                                          <p:spTgt spid="9"/>
                                        </p:tgtEl>
                                        <p:attrNameLst>
                                          <p:attrName>ppt_x</p:attrName>
                                          <p:attrName>ppt_y</p:attrName>
                                        </p:attrNameLst>
                                      </p:cBhvr>
                                      <p:rCtr x="-11500" y="-7700"/>
                                    </p:animMotion>
                                  </p:childTnLst>
                                </p:cTn>
                              </p:par>
                              <p:par>
                                <p:cTn id="34" presetID="35" presetClass="path" presetSubtype="0" accel="50000" decel="50000" fill="hold" grpId="1" nodeType="withEffect">
                                  <p:stCondLst>
                                    <p:cond delay="0"/>
                                  </p:stCondLst>
                                  <p:childTnLst>
                                    <p:animMotion origin="layout" path="M 2.29608E-6 2.59259E-6 L -0.17354 -0.29051 " pathEditMode="relative" rAng="0" ptsTypes="AA">
                                      <p:cBhvr>
                                        <p:cTn id="35" dur="500" spd="-99900" fill="hold"/>
                                        <p:tgtEl>
                                          <p:spTgt spid="8"/>
                                        </p:tgtEl>
                                        <p:attrNameLst>
                                          <p:attrName>ppt_x</p:attrName>
                                          <p:attrName>ppt_y</p:attrName>
                                        </p:attrNameLst>
                                      </p:cBhvr>
                                      <p:rCtr x="-8600" y="-14400"/>
                                    </p:animMotion>
                                  </p:childTnLst>
                                </p:cTn>
                              </p:par>
                            </p:childTnLst>
                          </p:cTn>
                        </p:par>
                        <p:par>
                          <p:cTn id="36" fill="hold">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left)">
                                      <p:cBhvr>
                                        <p:cTn id="48" dur="500"/>
                                        <p:tgtEl>
                                          <p:spTgt spid="15"/>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left)">
                                      <p:cBhvr>
                                        <p:cTn id="51" dur="500"/>
                                        <p:tgtEl>
                                          <p:spTgt spid="16"/>
                                        </p:tgtEl>
                                      </p:cBhvr>
                                    </p:animEffect>
                                  </p:childTnLst>
                                </p:cTn>
                              </p:par>
                            </p:childTnLst>
                          </p:cTn>
                        </p:par>
                        <p:par>
                          <p:cTn id="52" fill="hold">
                            <p:stCondLst>
                              <p:cond delay="3500"/>
                            </p:stCondLst>
                            <p:childTnLst>
                              <p:par>
                                <p:cTn id="53" presetID="52" presetClass="entr" presetSubtype="0" fill="hold" grpId="0" nodeType="afterEffect">
                                  <p:stCondLst>
                                    <p:cond delay="0"/>
                                  </p:stCondLst>
                                  <p:childTnLst>
                                    <p:set>
                                      <p:cBhvr>
                                        <p:cTn id="54" dur="1" fill="hold">
                                          <p:stCondLst>
                                            <p:cond delay="0"/>
                                          </p:stCondLst>
                                        </p:cTn>
                                        <p:tgtEl>
                                          <p:spTgt spid="19"/>
                                        </p:tgtEl>
                                        <p:attrNameLst>
                                          <p:attrName>style.visibility</p:attrName>
                                        </p:attrNameLst>
                                      </p:cBhvr>
                                      <p:to>
                                        <p:strVal val="visible"/>
                                      </p:to>
                                    </p:set>
                                    <p:animScale>
                                      <p:cBhvr>
                                        <p:cTn id="55" dur="10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6" dur="1000" decel="50000" fill="hold">
                                          <p:stCondLst>
                                            <p:cond delay="0"/>
                                          </p:stCondLst>
                                        </p:cTn>
                                        <p:tgtEl>
                                          <p:spTgt spid="19"/>
                                        </p:tgtEl>
                                        <p:attrNameLst>
                                          <p:attrName>ppt_x</p:attrName>
                                          <p:attrName>ppt_y</p:attrName>
                                        </p:attrNameLst>
                                      </p:cBhvr>
                                    </p:animMotion>
                                    <p:animEffect transition="in" filter="fade">
                                      <p:cBhvr>
                                        <p:cTn id="57" dur="1000"/>
                                        <p:tgtEl>
                                          <p:spTgt spid="19"/>
                                        </p:tgtEl>
                                      </p:cBhvr>
                                    </p:animEffect>
                                  </p:childTnLst>
                                </p:cTn>
                              </p:par>
                              <p:par>
                                <p:cTn id="58" presetID="52" presetClass="entr" presetSubtype="0"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Scale>
                                      <p:cBhvr>
                                        <p:cTn id="60" dur="10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1" dur="1000" decel="50000" fill="hold">
                                          <p:stCondLst>
                                            <p:cond delay="0"/>
                                          </p:stCondLst>
                                        </p:cTn>
                                        <p:tgtEl>
                                          <p:spTgt spid="20"/>
                                        </p:tgtEl>
                                        <p:attrNameLst>
                                          <p:attrName>ppt_x</p:attrName>
                                          <p:attrName>ppt_y</p:attrName>
                                        </p:attrNameLst>
                                      </p:cBhvr>
                                    </p:animMotion>
                                    <p:animEffect transition="in" filter="fade">
                                      <p:cBhvr>
                                        <p:cTn id="6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3" grpId="1" bldLvl="0" animBg="1"/>
      <p:bldP spid="8" grpId="0" bldLvl="0" animBg="1"/>
      <p:bldP spid="8" grpId="1" bldLvl="0" animBg="1"/>
      <p:bldP spid="9" grpId="0" bldLvl="0" animBg="1"/>
      <p:bldP spid="9" grpId="1" bldLvl="0" animBg="1"/>
      <p:bldP spid="10" grpId="0" bldLvl="0" animBg="1"/>
      <p:bldP spid="10" grpId="1" bldLvl="0" animBg="1"/>
      <p:bldP spid="11" grpId="0" bldLvl="0" animBg="1"/>
      <p:bldP spid="11" grpId="1" bldLvl="0" animBg="1"/>
      <p:bldP spid="12" grpId="0"/>
      <p:bldP spid="13" grpId="0"/>
      <p:bldP spid="14" grpId="0"/>
      <p:bldP spid="15" grpId="0"/>
      <p:bldP spid="16" grpId="0"/>
      <p:bldP spid="17" grpId="0" bldLvl="0" animBg="1"/>
      <p:bldP spid="18" grpId="0" bldLvl="0" animBg="1"/>
      <p:bldP spid="19" grpId="0" bldLvl="0" animBg="1"/>
      <p:bldP spid="2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直接连接符 47"/>
          <p:cNvCxnSpPr/>
          <p:nvPr/>
        </p:nvCxnSpPr>
        <p:spPr>
          <a:xfrm flipH="1">
            <a:off x="6097270" y="1144270"/>
            <a:ext cx="12065" cy="5297805"/>
          </a:xfrm>
          <a:prstGeom prst="line">
            <a:avLst/>
          </a:prstGeom>
          <a:ln w="28575">
            <a:solidFill>
              <a:sysClr val="windowText" lastClr="000000">
                <a:lumMod val="50000"/>
                <a:lumOff val="50000"/>
              </a:sysClr>
            </a:solidFill>
            <a:prstDash val="sysDot"/>
          </a:ln>
        </p:spPr>
        <p:style>
          <a:lnRef idx="1">
            <a:srgbClr val="4F81BD"/>
          </a:lnRef>
          <a:fillRef idx="0">
            <a:srgbClr val="4F81BD"/>
          </a:fillRef>
          <a:effectRef idx="0">
            <a:srgbClr val="4F81BD"/>
          </a:effectRef>
          <a:fontRef idx="minor">
            <a:sysClr val="windowText" lastClr="000000"/>
          </a:fontRef>
        </p:style>
      </p:cxnSp>
      <p:grpSp>
        <p:nvGrpSpPr>
          <p:cNvPr id="28" name="组 27"/>
          <p:cNvGrpSpPr/>
          <p:nvPr/>
        </p:nvGrpSpPr>
        <p:grpSpPr>
          <a:xfrm>
            <a:off x="575310" y="4042410"/>
            <a:ext cx="5157470" cy="2399665"/>
            <a:chOff x="420603" y="3424601"/>
            <a:chExt cx="3867902" cy="1883796"/>
          </a:xfrm>
        </p:grpSpPr>
        <p:sp>
          <p:nvSpPr>
            <p:cNvPr id="8" name="矩形 7"/>
            <p:cNvSpPr/>
            <p:nvPr/>
          </p:nvSpPr>
          <p:spPr>
            <a:xfrm>
              <a:off x="420603" y="3424601"/>
              <a:ext cx="3867902" cy="1883796"/>
            </a:xfrm>
            <a:prstGeom prst="rect">
              <a:avLst/>
            </a:prstGeom>
            <a:solidFill>
              <a:schemeClr val="tx1">
                <a:lumMod val="65000"/>
                <a:lumOff val="35000"/>
              </a:schemeClr>
            </a:solidFill>
            <a:ln>
              <a:noFill/>
            </a:ln>
          </p:spPr>
          <p:style>
            <a:lnRef idx="2">
              <a:srgbClr val="4F81BD">
                <a:shade val="50000"/>
              </a:srgbClr>
            </a:lnRef>
            <a:fillRef idx="1">
              <a:srgbClr val="4F81BD"/>
            </a:fillRef>
            <a:effectRef idx="0">
              <a:srgbClr val="4F81BD"/>
            </a:effectRef>
            <a:fontRef idx="minor">
              <a:sysClr val="window" lastClr="FFFFFF"/>
            </a:fontRef>
          </p:style>
          <p:txBody>
            <a:bodyPr rtlCol="0" anchor="ctr"/>
            <a:lstStyle/>
            <a:p>
              <a:pPr algn="ctr" defTabSz="685165"/>
              <a:endParaRPr lang="zh-CN" altLang="en-US" sz="1865">
                <a:solidFill>
                  <a:prstClr val="white"/>
                </a:solidFill>
                <a:latin typeface="微软雅黑" panose="020B0503020204020204" pitchFamily="34" charset="-122"/>
                <a:ea typeface="微软雅黑" panose="020B0503020204020204" pitchFamily="34" charset="-122"/>
              </a:endParaRPr>
            </a:p>
          </p:txBody>
        </p:sp>
        <p:sp>
          <p:nvSpPr>
            <p:cNvPr id="27" name="文本框 26"/>
            <p:cNvSpPr txBox="1"/>
            <p:nvPr/>
          </p:nvSpPr>
          <p:spPr>
            <a:xfrm>
              <a:off x="420603" y="3470609"/>
              <a:ext cx="3760751" cy="1702345"/>
            </a:xfrm>
            <a:prstGeom prst="rect">
              <a:avLst/>
            </a:prstGeom>
            <a:noFill/>
          </p:spPr>
          <p:txBody>
            <a:bodyPr wrap="square" rtlCol="0">
              <a:spAutoFit/>
            </a:bodyPr>
            <a:lstStyle/>
            <a:p>
              <a:pPr fontAlgn="auto">
                <a:lnSpc>
                  <a:spcPts val="2700"/>
                </a:lnSpc>
              </a:pPr>
              <a:r>
                <a:rPr b="1" dirty="0">
                  <a:solidFill>
                    <a:schemeClr val="bg1"/>
                  </a:solidFill>
                  <a:latin typeface="微软雅黑" panose="020B0503020204020204" pitchFamily="34" charset="-122"/>
                  <a:ea typeface="微软雅黑" panose="020B0503020204020204" pitchFamily="34" charset="-122"/>
                  <a:sym typeface="+mn-ea"/>
                </a:rPr>
                <a:t>凡操作锅炉的人员必须熟知所操作锅炉的性能和有关安全知识，持证上岗。非本岗人员严禁操作。值班人员应严格按照规定认真做好运行记录和交接班记录，交接班应将设备及运行的安全情况进行交底。交接班时要 检查锅炉是否完好</a:t>
              </a:r>
            </a:p>
            <a:p>
              <a:pPr fontAlgn="auto">
                <a:lnSpc>
                  <a:spcPts val="2700"/>
                </a:lnSpc>
              </a:pPr>
              <a:r>
                <a:rPr b="1" dirty="0">
                  <a:solidFill>
                    <a:schemeClr val="bg1"/>
                  </a:solidFill>
                  <a:latin typeface="微软雅黑" panose="020B0503020204020204" pitchFamily="34" charset="-122"/>
                  <a:ea typeface="微软雅黑" panose="020B0503020204020204" pitchFamily="34" charset="-122"/>
                  <a:sym typeface="+mn-ea"/>
                </a:rPr>
                <a:t>锅炉及安全附件应检验合格，并在有效期内</a:t>
              </a:r>
            </a:p>
          </p:txBody>
        </p:sp>
      </p:grpSp>
      <p:sp>
        <p:nvSpPr>
          <p:cNvPr id="29" name="文本框 28"/>
          <p:cNvSpPr txBox="1"/>
          <p:nvPr/>
        </p:nvSpPr>
        <p:spPr>
          <a:xfrm>
            <a:off x="6344285" y="1330325"/>
            <a:ext cx="5567045" cy="4939030"/>
          </a:xfrm>
          <a:prstGeom prst="rect">
            <a:avLst/>
          </a:prstGeom>
          <a:noFill/>
        </p:spPr>
        <p:txBody>
          <a:bodyPr wrap="square" rtlCol="0">
            <a:spAutoFit/>
          </a:bodyPr>
          <a:lstStyle/>
          <a:p>
            <a:pPr indent="0" fontAlgn="auto">
              <a:lnSpc>
                <a:spcPct val="150000"/>
              </a:lnSpc>
              <a:buFont typeface="Wingdings" panose="05000000000000000000" charset="0"/>
              <a:buNone/>
            </a:pPr>
            <a:r>
              <a:rPr lang="zh-CN" altLang="en-US" b="1" dirty="0">
                <a:solidFill>
                  <a:srgbClr val="FFC001"/>
                </a:solidFill>
                <a:latin typeface="微软雅黑" panose="020B0503020204020204" pitchFamily="34" charset="-122"/>
                <a:ea typeface="微软雅黑" panose="020B0503020204020204" pitchFamily="34" charset="-122"/>
                <a:sym typeface="+mn-ea"/>
              </a:rPr>
              <a:t>锅炉运行前应具备的条件和检查项目：</a:t>
            </a:r>
          </a:p>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天然气压力是否正常，天然气过滤是否正常通气，燃烧时油泵及过滤器应能正常过油，打开天然气供气阀门燃油时应打开供油阀门</a:t>
            </a:r>
          </a:p>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检查水泵是否正常，并打开给水系统各部位阀门、风门，手动位置时烟道应在打开的位置，应将电控柜上泵选择开关选择在适当的位置</a:t>
            </a:r>
          </a:p>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检查安全附件应处在正常的位置上，水位表、压力表应处在开的位置上</a:t>
            </a:r>
          </a:p>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各操作部位应有良好的照明设施；</a:t>
            </a:r>
          </a:p>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除氧器能正常运行</a:t>
            </a:r>
          </a:p>
          <a:p>
            <a:pPr marL="285750" indent="-285750" fontAlgn="auto">
              <a:lnSpc>
                <a:spcPct val="150000"/>
              </a:lnSpc>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软化水设备能正常运行，软化水应符和GB1576的标准，软水箱内水位正常，水泵运行无故障楚</a:t>
            </a:r>
            <a:endParaRPr lang="zh-CN" altLang="en-US" sz="16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pic>
        <p:nvPicPr>
          <p:cNvPr id="10" name="图片 9" descr="G:\zxl\培训课件\制作张新磊\天然气安全\新建文件夹\f603918fa0ec08fa5676383a52ee3d6d55fbda3c.jpgf603918fa0ec08fa5676383a52ee3d6d55fbda3c"/>
          <p:cNvPicPr>
            <a:picLocks noChangeAspect="1"/>
          </p:cNvPicPr>
          <p:nvPr/>
        </p:nvPicPr>
        <p:blipFill>
          <a:blip r:embed="rId4"/>
          <a:srcRect/>
          <a:stretch>
            <a:fillRect/>
          </a:stretch>
        </p:blipFill>
        <p:spPr>
          <a:xfrm>
            <a:off x="575945" y="1285240"/>
            <a:ext cx="5157470" cy="2771775"/>
          </a:xfrm>
          <a:prstGeom prst="rect">
            <a:avLst/>
          </a:prstGeom>
        </p:spPr>
      </p:pic>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燃气锅炉</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燃气锅炉</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
        <p:nvSpPr>
          <p:cNvPr id="37" name="矩形 36"/>
          <p:cNvSpPr/>
          <p:nvPr/>
        </p:nvSpPr>
        <p:spPr>
          <a:xfrm>
            <a:off x="953" y="3732189"/>
            <a:ext cx="12202873" cy="872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327" tIns="46164" rIns="92327" bIns="46164" rtlCol="0" anchor="ctr"/>
          <a:lstStyle/>
          <a:p>
            <a:pPr algn="ctr"/>
            <a:endParaRPr lang="zh-CN" altLang="en-US" sz="1355"/>
          </a:p>
        </p:txBody>
      </p:sp>
      <p:grpSp>
        <p:nvGrpSpPr>
          <p:cNvPr id="38" name="组合 37"/>
          <p:cNvGrpSpPr/>
          <p:nvPr/>
        </p:nvGrpSpPr>
        <p:grpSpPr>
          <a:xfrm>
            <a:off x="1210444" y="3330959"/>
            <a:ext cx="869939" cy="869685"/>
            <a:chOff x="1466675" y="3784103"/>
            <a:chExt cx="1301392" cy="1301862"/>
          </a:xfrm>
        </p:grpSpPr>
        <p:grpSp>
          <p:nvGrpSpPr>
            <p:cNvPr id="39" name="组合 38"/>
            <p:cNvGrpSpPr/>
            <p:nvPr/>
          </p:nvGrpSpPr>
          <p:grpSpPr>
            <a:xfrm>
              <a:off x="1466675" y="3784103"/>
              <a:ext cx="1301392" cy="1301862"/>
              <a:chOff x="4345444" y="2542859"/>
              <a:chExt cx="1810550" cy="1811205"/>
            </a:xfrm>
          </p:grpSpPr>
          <p:grpSp>
            <p:nvGrpSpPr>
              <p:cNvPr id="41" name="组合 40"/>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43" name="同心圆 42"/>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44" name="椭圆 43"/>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grpSp>
          <p:sp>
            <p:nvSpPr>
              <p:cNvPr id="42" name="椭圆 41"/>
              <p:cNvSpPr/>
              <p:nvPr/>
            </p:nvSpPr>
            <p:spPr>
              <a:xfrm>
                <a:off x="4447523" y="2644973"/>
                <a:ext cx="1606393" cy="1606973"/>
              </a:xfrm>
              <a:prstGeom prst="ellipse">
                <a:avLst/>
              </a:prstGeom>
              <a:solidFill>
                <a:schemeClr val="tx1">
                  <a:lumMod val="50000"/>
                  <a:lumOff val="50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grpSp>
        <p:sp>
          <p:nvSpPr>
            <p:cNvPr id="40" name="TextBox 97"/>
            <p:cNvSpPr txBox="1"/>
            <p:nvPr/>
          </p:nvSpPr>
          <p:spPr>
            <a:xfrm>
              <a:off x="1547883" y="4019101"/>
              <a:ext cx="1200179" cy="920136"/>
            </a:xfrm>
            <a:prstGeom prst="rect">
              <a:avLst/>
            </a:prstGeom>
            <a:noFill/>
          </p:spPr>
          <p:txBody>
            <a:bodyPr wrap="square" lIns="184227" tIns="92113" rIns="184227" bIns="92113" rtlCol="0">
              <a:spAutoFit/>
            </a:bodyPr>
            <a:lstStyle/>
            <a:p>
              <a:pPr algn="ctr"/>
              <a:r>
                <a:rPr lang="en-US" altLang="zh-CN" sz="1400" b="1" dirty="0">
                  <a:solidFill>
                    <a:schemeClr val="bg1"/>
                  </a:solidFill>
                  <a:latin typeface="微软雅黑" panose="020B0503020204020204" pitchFamily="34" charset="-122"/>
                  <a:ea typeface="微软雅黑" panose="020B0503020204020204" pitchFamily="34" charset="-122"/>
                </a:rPr>
                <a:t>Step1</a:t>
              </a:r>
            </a:p>
          </p:txBody>
        </p:sp>
      </p:grpSp>
      <p:grpSp>
        <p:nvGrpSpPr>
          <p:cNvPr id="45" name="组合 44"/>
          <p:cNvGrpSpPr/>
          <p:nvPr/>
        </p:nvGrpSpPr>
        <p:grpSpPr>
          <a:xfrm>
            <a:off x="3205323" y="3336204"/>
            <a:ext cx="881913" cy="881657"/>
            <a:chOff x="4450933" y="3791953"/>
            <a:chExt cx="1319306" cy="1319782"/>
          </a:xfrm>
        </p:grpSpPr>
        <p:grpSp>
          <p:nvGrpSpPr>
            <p:cNvPr id="46" name="组合 45"/>
            <p:cNvGrpSpPr/>
            <p:nvPr/>
          </p:nvGrpSpPr>
          <p:grpSpPr>
            <a:xfrm>
              <a:off x="4450933" y="3791953"/>
              <a:ext cx="1319306" cy="1319782"/>
              <a:chOff x="4345444" y="2542859"/>
              <a:chExt cx="1810550" cy="1811205"/>
            </a:xfrm>
          </p:grpSpPr>
          <p:grpSp>
            <p:nvGrpSpPr>
              <p:cNvPr id="48" name="组合 47"/>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50" name="同心圆 49"/>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51" name="椭圆 50"/>
                <p:cNvSpPr/>
                <p:nvPr/>
              </p:nvSpPr>
              <p:spPr>
                <a:xfrm>
                  <a:off x="1484232" y="1093650"/>
                  <a:ext cx="1504275"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grpSp>
          <p:sp>
            <p:nvSpPr>
              <p:cNvPr id="49" name="椭圆 48"/>
              <p:cNvSpPr/>
              <p:nvPr/>
            </p:nvSpPr>
            <p:spPr>
              <a:xfrm>
                <a:off x="4427702" y="2656211"/>
                <a:ext cx="1606932" cy="1607514"/>
              </a:xfrm>
              <a:prstGeom prst="ellipse">
                <a:avLst/>
              </a:prstGeom>
              <a:solidFill>
                <a:schemeClr val="tx1">
                  <a:lumMod val="65000"/>
                  <a:lumOff val="35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grpSp>
        <p:sp>
          <p:nvSpPr>
            <p:cNvPr id="47" name="TextBox 111"/>
            <p:cNvSpPr txBox="1"/>
            <p:nvPr/>
          </p:nvSpPr>
          <p:spPr>
            <a:xfrm>
              <a:off x="4543023" y="4020357"/>
              <a:ext cx="1180385" cy="920135"/>
            </a:xfrm>
            <a:prstGeom prst="rect">
              <a:avLst/>
            </a:prstGeom>
            <a:noFill/>
          </p:spPr>
          <p:txBody>
            <a:bodyPr wrap="square" lIns="184227" tIns="92113" rIns="184227" bIns="92113" rtlCol="0">
              <a:spAutoFit/>
            </a:bodyPr>
            <a:lstStyle/>
            <a:p>
              <a:pPr algn="ctr"/>
              <a:r>
                <a:rPr lang="en-US" altLang="zh-CN" sz="1400" b="1" dirty="0">
                  <a:solidFill>
                    <a:schemeClr val="bg1"/>
                  </a:solidFill>
                  <a:latin typeface="微软雅黑" panose="020B0503020204020204" pitchFamily="34" charset="-122"/>
                  <a:ea typeface="微软雅黑" panose="020B0503020204020204" pitchFamily="34" charset="-122"/>
                </a:rPr>
                <a:t>Step</a:t>
              </a:r>
            </a:p>
            <a:p>
              <a:pPr algn="ctr"/>
              <a:r>
                <a:rPr lang="en-US" altLang="zh-CN" sz="1400" b="1" dirty="0">
                  <a:solidFill>
                    <a:schemeClr val="bg1"/>
                  </a:solidFill>
                  <a:latin typeface="微软雅黑" panose="020B0503020204020204" pitchFamily="34" charset="-122"/>
                  <a:ea typeface="微软雅黑" panose="020B0503020204020204" pitchFamily="34" charset="-122"/>
                </a:rPr>
                <a:t>2</a:t>
              </a:r>
            </a:p>
          </p:txBody>
        </p:sp>
      </p:grpSp>
      <p:grpSp>
        <p:nvGrpSpPr>
          <p:cNvPr id="52" name="组合 51"/>
          <p:cNvGrpSpPr/>
          <p:nvPr/>
        </p:nvGrpSpPr>
        <p:grpSpPr>
          <a:xfrm>
            <a:off x="5170763" y="3436695"/>
            <a:ext cx="801629" cy="680675"/>
            <a:chOff x="7391149" y="3942381"/>
            <a:chExt cx="1199205" cy="1018926"/>
          </a:xfrm>
        </p:grpSpPr>
        <p:grpSp>
          <p:nvGrpSpPr>
            <p:cNvPr id="53" name="组合 52"/>
            <p:cNvGrpSpPr/>
            <p:nvPr/>
          </p:nvGrpSpPr>
          <p:grpSpPr>
            <a:xfrm>
              <a:off x="7486713" y="3942381"/>
              <a:ext cx="1018558" cy="1018926"/>
              <a:chOff x="4345444" y="2542859"/>
              <a:chExt cx="1810550" cy="1811205"/>
            </a:xfrm>
          </p:grpSpPr>
          <p:grpSp>
            <p:nvGrpSpPr>
              <p:cNvPr id="55" name="组合 54"/>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57" name="同心圆 56"/>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58" name="椭圆 57"/>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grpSp>
          <p:sp>
            <p:nvSpPr>
              <p:cNvPr id="56" name="椭圆 55"/>
              <p:cNvSpPr/>
              <p:nvPr/>
            </p:nvSpPr>
            <p:spPr>
              <a:xfrm>
                <a:off x="4466990" y="2664444"/>
                <a:ext cx="1567461" cy="1568026"/>
              </a:xfrm>
              <a:prstGeom prst="ellipse">
                <a:avLst/>
              </a:prstGeom>
              <a:solidFill>
                <a:schemeClr val="tx1">
                  <a:lumMod val="75000"/>
                  <a:lumOff val="25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grpSp>
        <p:sp>
          <p:nvSpPr>
            <p:cNvPr id="54" name="TextBox 125"/>
            <p:cNvSpPr txBox="1"/>
            <p:nvPr/>
          </p:nvSpPr>
          <p:spPr>
            <a:xfrm>
              <a:off x="7391149" y="4079152"/>
              <a:ext cx="1199205" cy="762344"/>
            </a:xfrm>
            <a:prstGeom prst="rect">
              <a:avLst/>
            </a:prstGeom>
            <a:noFill/>
          </p:spPr>
          <p:txBody>
            <a:bodyPr wrap="square" lIns="184227" tIns="92113" rIns="184227" bIns="92113" rtlCol="0">
              <a:spAutoFit/>
            </a:bodyPr>
            <a:lstStyle/>
            <a:p>
              <a:pPr algn="ctr"/>
              <a:r>
                <a:rPr lang="en-US" sz="1055" b="1" dirty="0">
                  <a:solidFill>
                    <a:schemeClr val="bg1"/>
                  </a:solidFill>
                  <a:latin typeface="微软雅黑" panose="020B0503020204020204" pitchFamily="34" charset="-122"/>
                  <a:ea typeface="微软雅黑" panose="020B0503020204020204" pitchFamily="34" charset="-122"/>
                </a:rPr>
                <a:t>Step</a:t>
              </a:r>
            </a:p>
            <a:p>
              <a:pPr algn="ctr"/>
              <a:r>
                <a:rPr lang="en-US" sz="1055" b="1" dirty="0">
                  <a:solidFill>
                    <a:schemeClr val="bg1"/>
                  </a:solidFill>
                  <a:latin typeface="微软雅黑" panose="020B0503020204020204" pitchFamily="34" charset="-122"/>
                  <a:ea typeface="微软雅黑" panose="020B0503020204020204" pitchFamily="34" charset="-122"/>
                </a:rPr>
                <a:t>3</a:t>
              </a:r>
            </a:p>
          </p:txBody>
        </p:sp>
      </p:grpSp>
      <p:grpSp>
        <p:nvGrpSpPr>
          <p:cNvPr id="59" name="组合 58"/>
          <p:cNvGrpSpPr/>
          <p:nvPr/>
        </p:nvGrpSpPr>
        <p:grpSpPr>
          <a:xfrm>
            <a:off x="7288781" y="3160610"/>
            <a:ext cx="1233199" cy="1232842"/>
            <a:chOff x="10559621" y="3529102"/>
            <a:chExt cx="1844818" cy="1845484"/>
          </a:xfrm>
        </p:grpSpPr>
        <p:grpSp>
          <p:nvGrpSpPr>
            <p:cNvPr id="60" name="组合 59"/>
            <p:cNvGrpSpPr/>
            <p:nvPr/>
          </p:nvGrpSpPr>
          <p:grpSpPr>
            <a:xfrm>
              <a:off x="10559621" y="3529102"/>
              <a:ext cx="1844818" cy="1845484"/>
              <a:chOff x="4345444" y="2542859"/>
              <a:chExt cx="1810550" cy="1811205"/>
            </a:xfrm>
          </p:grpSpPr>
          <p:grpSp>
            <p:nvGrpSpPr>
              <p:cNvPr id="62" name="组合 61"/>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64" name="同心圆 63"/>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65" name="椭圆 64"/>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grpSp>
          <p:sp>
            <p:nvSpPr>
              <p:cNvPr id="63" name="椭圆 62"/>
              <p:cNvSpPr/>
              <p:nvPr/>
            </p:nvSpPr>
            <p:spPr>
              <a:xfrm>
                <a:off x="4422286" y="2619728"/>
                <a:ext cx="1656864" cy="1657461"/>
              </a:xfrm>
              <a:prstGeom prst="ellipse">
                <a:avLst/>
              </a:prstGeom>
              <a:solidFill>
                <a:srgbClr val="3A3A3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grpSp>
        <p:sp>
          <p:nvSpPr>
            <p:cNvPr id="61" name="TextBox 139"/>
            <p:cNvSpPr txBox="1"/>
            <p:nvPr/>
          </p:nvSpPr>
          <p:spPr>
            <a:xfrm>
              <a:off x="10778773" y="3838358"/>
              <a:ext cx="1406512" cy="1196747"/>
            </a:xfrm>
            <a:prstGeom prst="rect">
              <a:avLst/>
            </a:prstGeom>
            <a:noFill/>
          </p:spPr>
          <p:txBody>
            <a:bodyPr wrap="square" lIns="184227" tIns="92113" rIns="184227" bIns="92113" rtlCol="0">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Step</a:t>
              </a:r>
            </a:p>
            <a:p>
              <a:pPr algn="ctr"/>
              <a:r>
                <a:rPr lang="en-US" altLang="zh-CN" sz="2000" b="1" dirty="0">
                  <a:solidFill>
                    <a:schemeClr val="bg1"/>
                  </a:solidFill>
                  <a:latin typeface="微软雅黑" panose="020B0503020204020204" pitchFamily="34" charset="-122"/>
                  <a:ea typeface="微软雅黑" panose="020B0503020204020204" pitchFamily="34" charset="-122"/>
                </a:rPr>
                <a:t>4</a:t>
              </a:r>
            </a:p>
          </p:txBody>
        </p:sp>
      </p:grpSp>
      <p:grpSp>
        <p:nvGrpSpPr>
          <p:cNvPr id="66" name="组合 65"/>
          <p:cNvGrpSpPr/>
          <p:nvPr/>
        </p:nvGrpSpPr>
        <p:grpSpPr>
          <a:xfrm>
            <a:off x="13156" y="1788518"/>
            <a:ext cx="3329306" cy="1530690"/>
            <a:chOff x="94498" y="1395616"/>
            <a:chExt cx="2797705" cy="1453344"/>
          </a:xfrm>
        </p:grpSpPr>
        <p:sp>
          <p:nvSpPr>
            <p:cNvPr id="67" name="TextBox 145"/>
            <p:cNvSpPr txBox="1"/>
            <p:nvPr/>
          </p:nvSpPr>
          <p:spPr>
            <a:xfrm>
              <a:off x="94498" y="1395616"/>
              <a:ext cx="2797705" cy="1166034"/>
            </a:xfrm>
            <a:prstGeom prst="rect">
              <a:avLst/>
            </a:prstGeom>
            <a:noFill/>
          </p:spPr>
          <p:txBody>
            <a:bodyPr wrap="square" lIns="121888" tIns="60943" rIns="121888" bIns="60943" rtlCol="0">
              <a:spAutoFit/>
            </a:bodyPr>
            <a:lstStyle/>
            <a:p>
              <a:pPr algn="just" fontAlgn="auto">
                <a:lnSpc>
                  <a:spcPct val="150000"/>
                </a:lnSpc>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当发现锅炉本体产生异常现象，安全控制装置失灵应按动紧急断开钮，停止锅炉运行</a:t>
              </a:r>
            </a:p>
          </p:txBody>
        </p:sp>
        <p:cxnSp>
          <p:nvCxnSpPr>
            <p:cNvPr id="69" name="直接连接符 68"/>
            <p:cNvCxnSpPr/>
            <p:nvPr/>
          </p:nvCxnSpPr>
          <p:spPr>
            <a:xfrm flipV="1">
              <a:off x="1434226" y="2632936"/>
              <a:ext cx="0" cy="216024"/>
            </a:xfrm>
            <a:prstGeom prst="line">
              <a:avLst/>
            </a:prstGeom>
            <a:ln>
              <a:solidFill>
                <a:schemeClr val="tx1">
                  <a:lumMod val="50000"/>
                  <a:lumOff val="50000"/>
                </a:schemeClr>
              </a:solidFill>
              <a:headEnd type="oval" w="sm" len="sm"/>
            </a:ln>
          </p:spPr>
          <p:style>
            <a:lnRef idx="1">
              <a:schemeClr val="accent1"/>
            </a:lnRef>
            <a:fillRef idx="0">
              <a:schemeClr val="accent1"/>
            </a:fillRef>
            <a:effectRef idx="0">
              <a:schemeClr val="accent1"/>
            </a:effectRef>
            <a:fontRef idx="minor">
              <a:schemeClr val="tx1"/>
            </a:fontRef>
          </p:style>
        </p:cxnSp>
      </p:grpSp>
      <p:grpSp>
        <p:nvGrpSpPr>
          <p:cNvPr id="73" name="组合 72"/>
          <p:cNvGrpSpPr/>
          <p:nvPr/>
        </p:nvGrpSpPr>
        <p:grpSpPr>
          <a:xfrm>
            <a:off x="4212590" y="2051044"/>
            <a:ext cx="2962911" cy="1392561"/>
            <a:chOff x="500294" y="1831277"/>
            <a:chExt cx="2107646" cy="1078978"/>
          </a:xfrm>
        </p:grpSpPr>
        <p:cxnSp>
          <p:nvCxnSpPr>
            <p:cNvPr id="74" name="直接连接符 73"/>
            <p:cNvCxnSpPr/>
            <p:nvPr/>
          </p:nvCxnSpPr>
          <p:spPr>
            <a:xfrm flipV="1">
              <a:off x="1479660" y="2694231"/>
              <a:ext cx="0" cy="216024"/>
            </a:xfrm>
            <a:prstGeom prst="line">
              <a:avLst/>
            </a:prstGeom>
            <a:ln>
              <a:solidFill>
                <a:schemeClr val="tx1">
                  <a:lumMod val="50000"/>
                  <a:lumOff val="50000"/>
                </a:schemeClr>
              </a:solidFill>
              <a:headEnd type="oval" w="sm" len="sm"/>
            </a:ln>
          </p:spPr>
          <p:style>
            <a:lnRef idx="1">
              <a:schemeClr val="accent1"/>
            </a:lnRef>
            <a:fillRef idx="0">
              <a:schemeClr val="accent1"/>
            </a:fillRef>
            <a:effectRef idx="0">
              <a:schemeClr val="accent1"/>
            </a:effectRef>
            <a:fontRef idx="minor">
              <a:schemeClr val="tx1"/>
            </a:fontRef>
          </p:style>
        </p:cxnSp>
        <p:sp>
          <p:nvSpPr>
            <p:cNvPr id="75" name="TextBox 158"/>
            <p:cNvSpPr txBox="1"/>
            <p:nvPr/>
          </p:nvSpPr>
          <p:spPr>
            <a:xfrm>
              <a:off x="500294" y="1831277"/>
              <a:ext cx="2107646" cy="572205"/>
            </a:xfrm>
            <a:prstGeom prst="rect">
              <a:avLst/>
            </a:prstGeom>
            <a:noFill/>
          </p:spPr>
          <p:txBody>
            <a:bodyPr wrap="square" lIns="121888" tIns="0" rIns="121888" bIns="0" rtlCol="0" anchor="t">
              <a:spAutoFit/>
            </a:bodyPr>
            <a:lstStyle/>
            <a:p>
              <a:pPr algn="l">
                <a:lnSpc>
                  <a:spcPct val="150000"/>
                </a:lnSpc>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华文黑体" pitchFamily="2" charset="-122"/>
                </a:rPr>
                <a:t>当电力燃料方面出现问题时应采取按动急断开钮</a:t>
              </a:r>
            </a:p>
          </p:txBody>
        </p:sp>
      </p:grpSp>
      <p:grpSp>
        <p:nvGrpSpPr>
          <p:cNvPr id="78" name="组合 77"/>
          <p:cNvGrpSpPr/>
          <p:nvPr/>
        </p:nvGrpSpPr>
        <p:grpSpPr>
          <a:xfrm>
            <a:off x="1936752" y="4542790"/>
            <a:ext cx="3380106" cy="955675"/>
            <a:chOff x="251601" y="1340833"/>
            <a:chExt cx="2427038" cy="881594"/>
          </a:xfrm>
        </p:grpSpPr>
        <p:cxnSp>
          <p:nvCxnSpPr>
            <p:cNvPr id="79" name="直接连接符 78"/>
            <p:cNvCxnSpPr/>
            <p:nvPr/>
          </p:nvCxnSpPr>
          <p:spPr>
            <a:xfrm>
              <a:off x="1481601" y="1340833"/>
              <a:ext cx="0" cy="200492"/>
            </a:xfrm>
            <a:prstGeom prst="line">
              <a:avLst/>
            </a:prstGeom>
            <a:ln>
              <a:solidFill>
                <a:schemeClr val="tx1">
                  <a:lumMod val="50000"/>
                  <a:lumOff val="50000"/>
                </a:schemeClr>
              </a:solidFill>
              <a:headEnd type="oval" w="sm" len="sm"/>
            </a:ln>
          </p:spPr>
          <p:style>
            <a:lnRef idx="1">
              <a:schemeClr val="accent1"/>
            </a:lnRef>
            <a:fillRef idx="0">
              <a:schemeClr val="accent1"/>
            </a:fillRef>
            <a:effectRef idx="0">
              <a:schemeClr val="accent1"/>
            </a:effectRef>
            <a:fontRef idx="minor">
              <a:schemeClr val="tx1"/>
            </a:fontRef>
          </p:style>
        </p:cxnSp>
        <p:sp>
          <p:nvSpPr>
            <p:cNvPr id="80" name="TextBox 168"/>
            <p:cNvSpPr txBox="1"/>
            <p:nvPr/>
          </p:nvSpPr>
          <p:spPr>
            <a:xfrm>
              <a:off x="251601" y="1541169"/>
              <a:ext cx="2427038" cy="681258"/>
            </a:xfrm>
            <a:prstGeom prst="rect">
              <a:avLst/>
            </a:prstGeom>
            <a:noFill/>
          </p:spPr>
          <p:txBody>
            <a:bodyPr wrap="square" lIns="121888" tIns="0" rIns="121888" bIns="0" rtlCol="0" anchor="t">
              <a:spAutoFit/>
            </a:bodyPr>
            <a:lstStyle/>
            <a:p>
              <a:pPr algn="l">
                <a:lnSpc>
                  <a:spcPct val="150000"/>
                </a:lnSpc>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华文黑体" pitchFamily="2" charset="-122"/>
                </a:rPr>
                <a:t>锅炉给水泵损坏，调解装置失灵，应按动紧急断开钮，停止锅炉运行</a:t>
              </a:r>
            </a:p>
          </p:txBody>
        </p:sp>
      </p:grpSp>
      <p:grpSp>
        <p:nvGrpSpPr>
          <p:cNvPr id="83" name="组合 82"/>
          <p:cNvGrpSpPr/>
          <p:nvPr/>
        </p:nvGrpSpPr>
        <p:grpSpPr>
          <a:xfrm>
            <a:off x="6466205" y="4596765"/>
            <a:ext cx="2715261" cy="955675"/>
            <a:chOff x="398554" y="1340833"/>
            <a:chExt cx="1949530" cy="881594"/>
          </a:xfrm>
        </p:grpSpPr>
        <p:cxnSp>
          <p:nvCxnSpPr>
            <p:cNvPr id="84" name="直接连接符 83"/>
            <p:cNvCxnSpPr/>
            <p:nvPr/>
          </p:nvCxnSpPr>
          <p:spPr>
            <a:xfrm>
              <a:off x="1481601" y="1340833"/>
              <a:ext cx="0" cy="200492"/>
            </a:xfrm>
            <a:prstGeom prst="line">
              <a:avLst/>
            </a:prstGeom>
            <a:ln>
              <a:solidFill>
                <a:schemeClr val="tx1">
                  <a:lumMod val="50000"/>
                  <a:lumOff val="50000"/>
                </a:schemeClr>
              </a:solidFill>
              <a:headEnd type="oval" w="sm" len="sm"/>
            </a:ln>
          </p:spPr>
          <p:style>
            <a:lnRef idx="1">
              <a:schemeClr val="accent1"/>
            </a:lnRef>
            <a:fillRef idx="0">
              <a:schemeClr val="accent1"/>
            </a:fillRef>
            <a:effectRef idx="0">
              <a:schemeClr val="accent1"/>
            </a:effectRef>
            <a:fontRef idx="minor">
              <a:schemeClr val="tx1"/>
            </a:fontRef>
          </p:style>
        </p:cxnSp>
        <p:sp>
          <p:nvSpPr>
            <p:cNvPr id="85" name="TextBox 178"/>
            <p:cNvSpPr txBox="1"/>
            <p:nvPr/>
          </p:nvSpPr>
          <p:spPr>
            <a:xfrm>
              <a:off x="398554" y="1541169"/>
              <a:ext cx="1949530" cy="681258"/>
            </a:xfrm>
            <a:prstGeom prst="rect">
              <a:avLst/>
            </a:prstGeom>
            <a:noFill/>
          </p:spPr>
          <p:txBody>
            <a:bodyPr wrap="square" lIns="121888" tIns="0" rIns="121888" bIns="0" rtlCol="0" anchor="t">
              <a:spAutoFit/>
            </a:bodyPr>
            <a:lstStyle/>
            <a:p>
              <a:pPr algn="l">
                <a:lnSpc>
                  <a:spcPct val="150000"/>
                </a:lnSpc>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华文黑体" pitchFamily="2" charset="-122"/>
                </a:rPr>
                <a:t>当有危害锅炉或人身安全现象时均应采取紧急停炉</a:t>
              </a:r>
            </a:p>
          </p:txBody>
        </p:sp>
      </p:grpSp>
      <p:grpSp>
        <p:nvGrpSpPr>
          <p:cNvPr id="86" name="组合 85"/>
          <p:cNvGrpSpPr/>
          <p:nvPr/>
        </p:nvGrpSpPr>
        <p:grpSpPr>
          <a:xfrm>
            <a:off x="8772949" y="2604435"/>
            <a:ext cx="3161185" cy="846006"/>
            <a:chOff x="5130397" y="1052736"/>
            <a:chExt cx="4968552" cy="1927164"/>
          </a:xfrm>
          <a:solidFill>
            <a:srgbClr val="FFC001"/>
          </a:solidFill>
        </p:grpSpPr>
        <p:sp>
          <p:nvSpPr>
            <p:cNvPr id="87" name="圆角矩形 86"/>
            <p:cNvSpPr/>
            <p:nvPr/>
          </p:nvSpPr>
          <p:spPr>
            <a:xfrm>
              <a:off x="5130397" y="1052736"/>
              <a:ext cx="4968552" cy="1656184"/>
            </a:xfrm>
            <a:prstGeom prst="roundRect">
              <a:avLst>
                <a:gd name="adj" fmla="val 50000"/>
              </a:avLst>
            </a:prstGeom>
            <a:solidFill>
              <a:srgbClr val="FFC00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a:p>
          </p:txBody>
        </p:sp>
        <p:sp>
          <p:nvSpPr>
            <p:cNvPr id="88" name="等腰三角形 87"/>
            <p:cNvSpPr/>
            <p:nvPr/>
          </p:nvSpPr>
          <p:spPr>
            <a:xfrm rot="10800000">
              <a:off x="7465738" y="2691868"/>
              <a:ext cx="334117" cy="288032"/>
            </a:xfrm>
            <a:prstGeom prst="triangle">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a:p>
          </p:txBody>
        </p:sp>
      </p:grpSp>
      <p:sp>
        <p:nvSpPr>
          <p:cNvPr id="90" name="矩形 3"/>
          <p:cNvSpPr>
            <a:spLocks noChangeArrowheads="1"/>
          </p:cNvSpPr>
          <p:nvPr/>
        </p:nvSpPr>
        <p:spPr bwMode="auto">
          <a:xfrm>
            <a:off x="9491980" y="2809240"/>
            <a:ext cx="1811655" cy="344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0" rIns="68562" bIns="34280">
            <a:spAutoFit/>
          </a:bodyPr>
          <a:lstStyle/>
          <a:p>
            <a:pPr>
              <a:spcBef>
                <a:spcPct val="0"/>
              </a:spcBef>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紧急停注意事项</a:t>
            </a:r>
            <a:r>
              <a:rPr lang="en-US" altLang="zh-CN"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G:\zxl\培训课件\制作张新磊\天然气安全\新建文件夹\318762-1504160Q51190.jpg318762-1504160Q51190"/>
          <p:cNvPicPr>
            <a:picLocks noChangeAspect="1"/>
          </p:cNvPicPr>
          <p:nvPr/>
        </p:nvPicPr>
        <p:blipFill rotWithShape="1">
          <a:blip r:embed="rId2"/>
          <a:srcRect/>
          <a:stretch>
            <a:fillRect/>
          </a:stretch>
        </p:blipFill>
        <p:spPr>
          <a:xfrm>
            <a:off x="1270" y="1905"/>
            <a:ext cx="4561332" cy="6840051"/>
          </a:xfrm>
          <a:prstGeom prst="rect">
            <a:avLst/>
          </a:prstGeom>
        </p:spPr>
      </p:pic>
      <p:sp>
        <p:nvSpPr>
          <p:cNvPr id="3" name="文本框 2"/>
          <p:cNvSpPr txBox="1"/>
          <p:nvPr/>
        </p:nvSpPr>
        <p:spPr>
          <a:xfrm>
            <a:off x="5448300" y="335518"/>
            <a:ext cx="5181600" cy="521970"/>
          </a:xfrm>
          <a:prstGeom prst="rect">
            <a:avLst/>
          </a:prstGeom>
          <a:noFill/>
        </p:spPr>
        <p:txBody>
          <a:bodyPr wrap="square" rtlCol="0">
            <a:spAutoFit/>
          </a:bodyPr>
          <a:lstStyle/>
          <a:p>
            <a:pPr algn="ctr"/>
            <a:r>
              <a:rPr lang="zh-CN" altLang="zh-CN" sz="2800" b="1" dirty="0" smtClean="0">
                <a:solidFill>
                  <a:srgbClr val="FFC001"/>
                </a:solidFill>
                <a:latin typeface="微软雅黑" panose="020B0503020204020204" pitchFamily="34" charset="-122"/>
                <a:ea typeface="微软雅黑" panose="020B0503020204020204" pitchFamily="34" charset="-122"/>
              </a:rPr>
              <a:t>事故教训</a:t>
            </a:r>
            <a:r>
              <a:rPr lang="en-US" altLang="zh-CN" sz="2800" b="1" dirty="0" smtClean="0">
                <a:solidFill>
                  <a:srgbClr val="FFC001"/>
                </a:solidFill>
                <a:latin typeface="微软雅黑" panose="020B0503020204020204" pitchFamily="34" charset="-122"/>
                <a:ea typeface="微软雅黑" panose="020B0503020204020204" pitchFamily="34" charset="-122"/>
              </a:rPr>
              <a:t> </a:t>
            </a:r>
          </a:p>
        </p:txBody>
      </p:sp>
      <p:sp>
        <p:nvSpPr>
          <p:cNvPr id="4" name="文本框 3"/>
          <p:cNvSpPr txBox="1"/>
          <p:nvPr/>
        </p:nvSpPr>
        <p:spPr>
          <a:xfrm>
            <a:off x="4935855" y="981075"/>
            <a:ext cx="7224395" cy="1568450"/>
          </a:xfrm>
          <a:prstGeom prst="rect">
            <a:avLst/>
          </a:prstGeom>
          <a:noFill/>
        </p:spPr>
        <p:txBody>
          <a:bodyPr wrap="square" rtlCol="0">
            <a:spAutoFit/>
          </a:bodyPr>
          <a:lstStyle/>
          <a:p>
            <a:pPr marL="285750" indent="-285750" fontAlgn="auto">
              <a:lnSpc>
                <a:spcPct val="150000"/>
              </a:lnSpc>
              <a:buClr>
                <a:srgbClr val="FFC000"/>
              </a:buClr>
              <a:buFont typeface="Wingdings" panose="05000000000000000000" charset="0"/>
              <a:buChar char=""/>
            </a:pPr>
            <a:r>
              <a:rPr sz="1600" b="1" dirty="0">
                <a:solidFill>
                  <a:srgbClr val="FFC001"/>
                </a:solidFill>
                <a:latin typeface="微软雅黑" panose="020B0503020204020204" pitchFamily="34" charset="-122"/>
                <a:ea typeface="微软雅黑" panose="020B0503020204020204" pitchFamily="34" charset="-122"/>
                <a:sym typeface="+mn-ea"/>
              </a:rPr>
              <a:t>强化提高对“煤改气”过程中安全风险的认识</a:t>
            </a:r>
          </a:p>
          <a:p>
            <a:pPr fontAlgn="auto">
              <a:lnSpc>
                <a:spcPct val="150000"/>
              </a:lnSpc>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天然气作为加热介质时，其相应装置的工艺流程、控制手段、操作方式、安全要求与煤作为加热介质时完全不同，安全管控难度明显增大，安全要求随之增高。强化安全风险预判，有针对性的采取应对措施，及时削减管控安全风险</a:t>
            </a:r>
            <a:endParaRPr lang="zh-CN" altLang="en-US" sz="1600" b="1" dirty="0"/>
          </a:p>
        </p:txBody>
      </p:sp>
      <p:sp>
        <p:nvSpPr>
          <p:cNvPr id="5" name="文本框 4"/>
          <p:cNvSpPr txBox="1"/>
          <p:nvPr/>
        </p:nvSpPr>
        <p:spPr>
          <a:xfrm>
            <a:off x="4935855" y="2628900"/>
            <a:ext cx="7224395" cy="1568450"/>
          </a:xfrm>
          <a:prstGeom prst="rect">
            <a:avLst/>
          </a:prstGeom>
          <a:noFill/>
        </p:spPr>
        <p:txBody>
          <a:bodyPr wrap="square" rtlCol="0">
            <a:spAutoFit/>
          </a:bodyPr>
          <a:lstStyle/>
          <a:p>
            <a:pPr marL="285750" indent="-285750" fontAlgn="auto">
              <a:lnSpc>
                <a:spcPct val="150000"/>
              </a:lnSpc>
              <a:buClr>
                <a:srgbClr val="FFC000"/>
              </a:buClr>
              <a:buFont typeface="Wingdings" panose="05000000000000000000" charset="0"/>
              <a:buChar char=""/>
            </a:pPr>
            <a:r>
              <a:rPr sz="1600" b="1" dirty="0">
                <a:solidFill>
                  <a:srgbClr val="FFC001"/>
                </a:solidFill>
                <a:latin typeface="微软雅黑" panose="020B0503020204020204" pitchFamily="34" charset="-122"/>
                <a:ea typeface="微软雅黑" panose="020B0503020204020204" pitchFamily="34" charset="-122"/>
                <a:sym typeface="+mn-ea"/>
              </a:rPr>
              <a:t>加强变更过程安全管理，建立健全变更管理</a:t>
            </a:r>
            <a:r>
              <a:rPr lang="zh-CN" sz="1600" b="1" dirty="0">
                <a:solidFill>
                  <a:srgbClr val="FFC001"/>
                </a:solidFill>
                <a:latin typeface="微软雅黑" panose="020B0503020204020204" pitchFamily="34" charset="-122"/>
                <a:ea typeface="微软雅黑" panose="020B0503020204020204" pitchFamily="34" charset="-122"/>
                <a:sym typeface="+mn-ea"/>
              </a:rPr>
              <a:t>程序</a:t>
            </a:r>
          </a:p>
          <a:p>
            <a:pPr fontAlgn="auto">
              <a:lnSpc>
                <a:spcPct val="150000"/>
              </a:lnSpc>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企业涉及“煤改气”的项目必须按照要求，由具备相应资质的设计单位进行工程设计，相应的工艺流程、设备设施、安全仪表、自动化控制必须符合相关标准规范和安全要求</a:t>
            </a:r>
            <a:endParaRPr lang="zh-CN" altLang="en-US" sz="1600" b="1" dirty="0"/>
          </a:p>
        </p:txBody>
      </p:sp>
      <p:sp>
        <p:nvSpPr>
          <p:cNvPr id="6" name="文本框 5"/>
          <p:cNvSpPr txBox="1"/>
          <p:nvPr/>
        </p:nvSpPr>
        <p:spPr>
          <a:xfrm>
            <a:off x="4935220" y="4553585"/>
            <a:ext cx="7225030" cy="1938020"/>
          </a:xfrm>
          <a:prstGeom prst="rect">
            <a:avLst/>
          </a:prstGeom>
          <a:noFill/>
        </p:spPr>
        <p:txBody>
          <a:bodyPr wrap="square" rtlCol="0">
            <a:spAutoFit/>
          </a:bodyPr>
          <a:lstStyle/>
          <a:p>
            <a:pPr marL="285750" indent="-285750" fontAlgn="auto">
              <a:lnSpc>
                <a:spcPct val="150000"/>
              </a:lnSpc>
              <a:buClr>
                <a:srgbClr val="FFC000"/>
              </a:buClr>
              <a:buFont typeface="Wingdings" panose="05000000000000000000" charset="0"/>
              <a:buChar char=""/>
            </a:pPr>
            <a:r>
              <a:rPr sz="1600" b="1" dirty="0">
                <a:solidFill>
                  <a:srgbClr val="FFC001"/>
                </a:solidFill>
                <a:latin typeface="微软雅黑" panose="020B0503020204020204" pitchFamily="34" charset="-122"/>
                <a:ea typeface="微软雅黑" panose="020B0503020204020204" pitchFamily="34" charset="-122"/>
                <a:sym typeface="+mn-ea"/>
              </a:rPr>
              <a:t>严格从业人员资格准入，强化安全教育培训</a:t>
            </a:r>
          </a:p>
          <a:p>
            <a:pPr fontAlgn="auto">
              <a:lnSpc>
                <a:spcPct val="150000"/>
              </a:lnSpc>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贯彻落实对涉及“两重点一重大”装置的管理人员、操作人员的资格要求，严格从业人员准入，操作人员必须具有高中以上文化程度，相关专业管理人员必须具备大专以上学历；加强日常安全培训教育，使从业人员充分了解和掌握工作岗位存在的危险因素及防范措施，切实提升员工的安全技能和风险意识</a:t>
            </a:r>
            <a:endParaRPr lang="zh-CN" altLang="en-US" sz="1600"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743201" y="1754921"/>
            <a:ext cx="2228850" cy="2228850"/>
          </a:xfrm>
          <a:prstGeom prst="rect">
            <a:avLst/>
          </a:prstGeom>
          <a:solidFill>
            <a:srgbClr val="FFC001"/>
          </a:solidFill>
          <a:ln>
            <a:solidFill>
              <a:srgbClr val="FFC001"/>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a:p>
        </p:txBody>
      </p:sp>
      <p:pic>
        <p:nvPicPr>
          <p:cNvPr id="3" name="图片 2" descr="G:\zxl\PPT素材\素材\图片包\电气\214833-120Q920423184.jpg214833-120Q920423184"/>
          <p:cNvPicPr preferRelativeResize="0">
            <a:picLocks noChangeAspect="1"/>
          </p:cNvPicPr>
          <p:nvPr/>
        </p:nvPicPr>
        <p:blipFill rotWithShape="1">
          <a:blip r:embed="rId4"/>
          <a:srcRect/>
          <a:stretch>
            <a:fillRect/>
          </a:stretch>
        </p:blipFill>
        <p:spPr>
          <a:xfrm>
            <a:off x="590867" y="2202378"/>
            <a:ext cx="3980815" cy="3981449"/>
          </a:xfrm>
          <a:prstGeom prst="rect">
            <a:avLst/>
          </a:prstGeom>
          <a:noFill/>
        </p:spPr>
      </p:pic>
      <p:sp>
        <p:nvSpPr>
          <p:cNvPr id="8" name="文本框 7"/>
          <p:cNvSpPr txBox="1"/>
          <p:nvPr/>
        </p:nvSpPr>
        <p:spPr>
          <a:xfrm>
            <a:off x="6153151" y="2265811"/>
            <a:ext cx="4648199" cy="3461385"/>
          </a:xfrm>
          <a:prstGeom prst="rect">
            <a:avLst/>
          </a:prstGeom>
          <a:noFill/>
        </p:spPr>
        <p:txBody>
          <a:bodyPr wrap="square" rtlCol="0">
            <a:spAutoFit/>
          </a:bodyPr>
          <a:lstStyle/>
          <a:p>
            <a:pPr indent="0" fontAlgn="auto">
              <a:lnSpc>
                <a:spcPct val="150000"/>
              </a:lnSpc>
            </a:pPr>
            <a:r>
              <a:rPr lang="zh-CN" altLang="en-US" sz="2000" b="1">
                <a:solidFill>
                  <a:srgbClr val="FFC001"/>
                </a:solidFill>
                <a:latin typeface="微软雅黑" panose="020B0503020204020204" pitchFamily="34" charset="-122"/>
                <a:ea typeface="微软雅黑" panose="020B0503020204020204" pitchFamily="34" charset="-122"/>
                <a:sym typeface="+mn-ea"/>
              </a:rPr>
              <a:t>临时停电注意事项：</a:t>
            </a:r>
          </a:p>
          <a:p>
            <a:pPr marL="285750" indent="-285750" fontAlgn="auto">
              <a:lnSpc>
                <a:spcPct val="150000"/>
              </a:lnSpc>
              <a:buFont typeface="Wingdings" panose="05000000000000000000" charset="0"/>
              <a:buChar char=""/>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迅速关闭主蒸汽阀、防止锅筒失水；</a:t>
            </a:r>
          </a:p>
          <a:p>
            <a:pPr marL="285750" indent="-285750" fontAlgn="auto">
              <a:lnSpc>
                <a:spcPct val="150000"/>
              </a:lnSpc>
              <a:buFont typeface="Wingdings" panose="05000000000000000000" charset="0"/>
              <a:buChar char=""/>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关闭电源总开关和天然气阀门；</a:t>
            </a:r>
          </a:p>
          <a:p>
            <a:pPr marL="285750" indent="-285750" fontAlgn="auto">
              <a:lnSpc>
                <a:spcPct val="150000"/>
              </a:lnSpc>
              <a:buFont typeface="Wingdings" panose="05000000000000000000" charset="0"/>
              <a:buChar char=""/>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关闭锅炉表面排污阀门防止锅炉出现其它故障；</a:t>
            </a:r>
          </a:p>
          <a:p>
            <a:pPr marL="285750" indent="-285750" fontAlgn="auto">
              <a:lnSpc>
                <a:spcPct val="150000"/>
              </a:lnSpc>
              <a:buFont typeface="Wingdings" panose="05000000000000000000" charset="0"/>
              <a:buChar char=""/>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关闭除氧器供气阀门；</a:t>
            </a:r>
          </a:p>
          <a:p>
            <a:pPr marL="285750" indent="-285750" fontAlgn="auto">
              <a:lnSpc>
                <a:spcPct val="150000"/>
              </a:lnSpc>
              <a:buFont typeface="Wingdings" panose="05000000000000000000" charset="0"/>
              <a:buChar char=""/>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按正常停炉顺序，检查锅炉燃料，汽、水阀门是否符合停炉要求</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燃气锅炉</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41251" y="1879876"/>
            <a:ext cx="11590152" cy="4784725"/>
          </a:xfrm>
          <a:prstGeom prst="rect">
            <a:avLst/>
          </a:prstGeom>
        </p:spPr>
        <p:txBody>
          <a:bodyPr wrap="square">
            <a:spAutoFit/>
          </a:bodyPr>
          <a:lstStyle/>
          <a:p>
            <a:pPr marL="285750" marR="0" lvl="0" indent="-285750" algn="l" defTabSz="914400" rtl="0" fontAlgn="auto">
              <a:lnSpc>
                <a:spcPts val="3000"/>
              </a:lnSpc>
              <a:spcBef>
                <a:spcPts val="0"/>
              </a:spcBef>
              <a:spcAft>
                <a:spcPts val="400"/>
              </a:spcAft>
              <a:buClrTx/>
              <a:buSzTx/>
              <a:buFont typeface="Wingdings" panose="05000000000000000000" charset="0"/>
              <a:buChar char=""/>
              <a:defRPr/>
            </a:pPr>
            <a:r>
              <a:rPr kumimoji="0" lang="zh-CN" altLang="en-US" sz="1395" b="1" i="0" u="none" strike="noStrike" kern="1200" cap="none" spc="0" normalizeH="0" baseline="0" noProof="0" dirty="0">
                <a:ln>
                  <a:noFill/>
                </a:ln>
                <a:solidFill>
                  <a:schemeClr val="tx1">
                    <a:lumMod val="75000"/>
                    <a:lumOff val="25000"/>
                  </a:schemeClr>
                </a:solidFill>
                <a:effectLst/>
                <a:uLnTx/>
                <a:uFillTx/>
                <a:latin typeface="Arial" panose="020B0604020202020204"/>
                <a:ea typeface="微软雅黑" panose="020B0503020204020204" pitchFamily="34" charset="-122"/>
                <a:cs typeface="+mn-ea"/>
              </a:rPr>
              <a:t>应靠近热负荷比较集中的地区，并应使引出热力管道和室外管网的布置在技术、经济上合理；</a:t>
            </a:r>
          </a:p>
          <a:p>
            <a:pPr marL="285750" marR="0" lvl="0" indent="-285750" algn="l" defTabSz="914400" rtl="0" fontAlgn="auto">
              <a:lnSpc>
                <a:spcPts val="3000"/>
              </a:lnSpc>
              <a:spcBef>
                <a:spcPts val="0"/>
              </a:spcBef>
              <a:spcAft>
                <a:spcPts val="400"/>
              </a:spcAft>
              <a:buClrTx/>
              <a:buSzTx/>
              <a:buFont typeface="Wingdings" panose="05000000000000000000" charset="0"/>
              <a:buChar char=""/>
              <a:defRPr/>
            </a:pPr>
            <a:r>
              <a:rPr kumimoji="0" lang="zh-CN" altLang="en-US" sz="1395" b="1" i="0" u="none" strike="noStrike" kern="1200" cap="none" spc="0" normalizeH="0" baseline="0" noProof="0" dirty="0">
                <a:ln>
                  <a:noFill/>
                </a:ln>
                <a:solidFill>
                  <a:schemeClr val="tx1">
                    <a:lumMod val="75000"/>
                    <a:lumOff val="25000"/>
                  </a:schemeClr>
                </a:solidFill>
                <a:effectLst/>
                <a:uLnTx/>
                <a:uFillTx/>
                <a:latin typeface="Arial" panose="020B0604020202020204"/>
                <a:ea typeface="微软雅黑" panose="020B0503020204020204" pitchFamily="34" charset="-122"/>
                <a:cs typeface="+mn-ea"/>
              </a:rPr>
              <a:t>应便于燃料贮运和灰渣的排送，并宜使人流和燃料、灰渣运输的物流分开；</a:t>
            </a:r>
          </a:p>
          <a:p>
            <a:pPr marL="285750" marR="0" lvl="0" indent="-285750" algn="l" defTabSz="914400" rtl="0" fontAlgn="auto">
              <a:lnSpc>
                <a:spcPts val="3000"/>
              </a:lnSpc>
              <a:spcBef>
                <a:spcPts val="0"/>
              </a:spcBef>
              <a:spcAft>
                <a:spcPts val="400"/>
              </a:spcAft>
              <a:buClrTx/>
              <a:buSzTx/>
              <a:buFont typeface="Wingdings" panose="05000000000000000000" charset="0"/>
              <a:buChar char=""/>
              <a:defRPr/>
            </a:pPr>
            <a:r>
              <a:rPr kumimoji="0" lang="zh-CN" altLang="en-US" sz="1395" b="1" i="0" u="none" strike="noStrike" kern="1200" cap="none" spc="0" normalizeH="0" baseline="0" noProof="0" dirty="0">
                <a:ln>
                  <a:noFill/>
                </a:ln>
                <a:solidFill>
                  <a:schemeClr val="tx1">
                    <a:lumMod val="75000"/>
                    <a:lumOff val="25000"/>
                  </a:schemeClr>
                </a:solidFill>
                <a:effectLst/>
                <a:uLnTx/>
                <a:uFillTx/>
                <a:latin typeface="Arial" panose="020B0604020202020204"/>
                <a:ea typeface="微软雅黑" panose="020B0503020204020204" pitchFamily="34" charset="-122"/>
                <a:cs typeface="+mn-ea"/>
              </a:rPr>
              <a:t>扩建端宜留有扩建余地；</a:t>
            </a:r>
          </a:p>
          <a:p>
            <a:pPr marL="285750" marR="0" lvl="0" indent="-285750" algn="l" defTabSz="914400" rtl="0" fontAlgn="auto">
              <a:lnSpc>
                <a:spcPts val="3000"/>
              </a:lnSpc>
              <a:spcBef>
                <a:spcPts val="0"/>
              </a:spcBef>
              <a:spcAft>
                <a:spcPts val="400"/>
              </a:spcAft>
              <a:buClrTx/>
              <a:buSzTx/>
              <a:buFont typeface="Wingdings" panose="05000000000000000000" charset="0"/>
              <a:buChar char=""/>
              <a:defRPr/>
            </a:pPr>
            <a:r>
              <a:rPr kumimoji="0" lang="zh-CN" altLang="en-US" sz="1395" b="1" i="0" u="none" strike="noStrike" kern="1200" cap="none" spc="0" normalizeH="0" baseline="0" noProof="0" dirty="0">
                <a:ln>
                  <a:noFill/>
                </a:ln>
                <a:solidFill>
                  <a:schemeClr val="tx1">
                    <a:lumMod val="75000"/>
                    <a:lumOff val="25000"/>
                  </a:schemeClr>
                </a:solidFill>
                <a:effectLst/>
                <a:uLnTx/>
                <a:uFillTx/>
                <a:latin typeface="Arial" panose="020B0604020202020204"/>
                <a:ea typeface="微软雅黑" panose="020B0503020204020204" pitchFamily="34" charset="-122"/>
                <a:cs typeface="+mn-ea"/>
              </a:rPr>
              <a:t>应有利于自然通风和采光；</a:t>
            </a:r>
          </a:p>
          <a:p>
            <a:pPr marL="285750" marR="0" lvl="0" indent="-285750" algn="l" defTabSz="914400" rtl="0" fontAlgn="auto">
              <a:lnSpc>
                <a:spcPts val="3000"/>
              </a:lnSpc>
              <a:spcBef>
                <a:spcPts val="0"/>
              </a:spcBef>
              <a:spcAft>
                <a:spcPts val="400"/>
              </a:spcAft>
              <a:buClrTx/>
              <a:buSzTx/>
              <a:buFont typeface="Wingdings" panose="05000000000000000000" charset="0"/>
              <a:buChar char=""/>
              <a:defRPr/>
            </a:pPr>
            <a:r>
              <a:rPr kumimoji="0" lang="zh-CN" altLang="en-US" sz="1395" b="1" i="0" u="none" strike="noStrike" kern="1200" cap="none" spc="0" normalizeH="0" baseline="0" noProof="0" dirty="0">
                <a:ln>
                  <a:noFill/>
                </a:ln>
                <a:solidFill>
                  <a:schemeClr val="tx1">
                    <a:lumMod val="75000"/>
                    <a:lumOff val="25000"/>
                  </a:schemeClr>
                </a:solidFill>
                <a:effectLst/>
                <a:uLnTx/>
                <a:uFillTx/>
                <a:latin typeface="Arial" panose="020B0604020202020204"/>
                <a:ea typeface="微软雅黑" panose="020B0503020204020204" pitchFamily="34" charset="-122"/>
                <a:cs typeface="+mn-ea"/>
              </a:rPr>
              <a:t>应位于地质条件较好的地区；</a:t>
            </a:r>
          </a:p>
          <a:p>
            <a:pPr marL="285750" marR="0" lvl="0" indent="-285750" algn="l" defTabSz="914400" rtl="0" fontAlgn="auto">
              <a:lnSpc>
                <a:spcPts val="3000"/>
              </a:lnSpc>
              <a:spcBef>
                <a:spcPts val="0"/>
              </a:spcBef>
              <a:spcAft>
                <a:spcPts val="400"/>
              </a:spcAft>
              <a:buClrTx/>
              <a:buSzTx/>
              <a:buFont typeface="Wingdings" panose="05000000000000000000" charset="0"/>
              <a:buChar char=""/>
              <a:defRPr/>
            </a:pPr>
            <a:r>
              <a:rPr kumimoji="0" lang="zh-CN" altLang="en-US" sz="1395" b="1" i="0" u="none" strike="noStrike" kern="1200" cap="none" spc="0" normalizeH="0" baseline="0" noProof="0" dirty="0">
                <a:ln>
                  <a:noFill/>
                </a:ln>
                <a:solidFill>
                  <a:schemeClr val="tx1">
                    <a:lumMod val="75000"/>
                    <a:lumOff val="25000"/>
                  </a:schemeClr>
                </a:solidFill>
                <a:effectLst/>
                <a:uLnTx/>
                <a:uFillTx/>
                <a:latin typeface="Arial" panose="020B0604020202020204"/>
                <a:ea typeface="微软雅黑" panose="020B0503020204020204" pitchFamily="34" charset="-122"/>
                <a:cs typeface="+mn-ea"/>
              </a:rPr>
              <a:t>应有利于减少烟尘、有害气体、噪声和灰渣对居民区和主要环境保护区的影响，全年运行的锅炉房应设置于总体最小频率风向的上风侧，季节性运行的锅炉房应设置于该季节最大频率风向的下风侧，并应符合环境影响评价报告提出的各项要求；</a:t>
            </a:r>
          </a:p>
          <a:p>
            <a:pPr marL="285750" marR="0" lvl="0" indent="-285750" algn="l" defTabSz="914400" rtl="0" fontAlgn="auto">
              <a:lnSpc>
                <a:spcPts val="3000"/>
              </a:lnSpc>
              <a:spcBef>
                <a:spcPts val="0"/>
              </a:spcBef>
              <a:spcAft>
                <a:spcPts val="400"/>
              </a:spcAft>
              <a:buClrTx/>
              <a:buSzTx/>
              <a:buFont typeface="Wingdings" panose="05000000000000000000" charset="0"/>
              <a:buChar char=""/>
              <a:defRPr/>
            </a:pPr>
            <a:r>
              <a:rPr kumimoji="0" lang="zh-CN" altLang="en-US" sz="1395" b="1" i="0" u="none" strike="noStrike" kern="1200" cap="none" spc="0" normalizeH="0" baseline="0" noProof="0" dirty="0">
                <a:ln>
                  <a:noFill/>
                </a:ln>
                <a:solidFill>
                  <a:schemeClr val="tx1">
                    <a:lumMod val="75000"/>
                    <a:lumOff val="25000"/>
                  </a:schemeClr>
                </a:solidFill>
                <a:effectLst/>
                <a:uLnTx/>
                <a:uFillTx/>
                <a:latin typeface="Arial" panose="020B0604020202020204"/>
                <a:ea typeface="微软雅黑" panose="020B0503020204020204" pitchFamily="34" charset="-122"/>
                <a:cs typeface="+mn-ea"/>
              </a:rPr>
              <a:t>煤锅炉房和煤气发生站宜布置在同一区域内；</a:t>
            </a:r>
          </a:p>
          <a:p>
            <a:pPr marL="285750" marR="0" lvl="0" indent="-285750" algn="l" defTabSz="914400" rtl="0" fontAlgn="auto">
              <a:lnSpc>
                <a:spcPts val="3000"/>
              </a:lnSpc>
              <a:spcBef>
                <a:spcPts val="0"/>
              </a:spcBef>
              <a:spcAft>
                <a:spcPts val="400"/>
              </a:spcAft>
              <a:buClrTx/>
              <a:buSzTx/>
              <a:buFont typeface="Wingdings" panose="05000000000000000000" charset="0"/>
              <a:buChar char=""/>
              <a:defRPr/>
            </a:pPr>
            <a:r>
              <a:rPr kumimoji="0" lang="zh-CN" altLang="en-US" sz="1395" b="1" i="0" u="none" strike="noStrike" kern="1200" cap="none" spc="0" normalizeH="0" baseline="0" noProof="0" dirty="0">
                <a:ln>
                  <a:noFill/>
                </a:ln>
                <a:solidFill>
                  <a:schemeClr val="tx1">
                    <a:lumMod val="75000"/>
                    <a:lumOff val="25000"/>
                  </a:schemeClr>
                </a:solidFill>
                <a:effectLst/>
                <a:uLnTx/>
                <a:uFillTx/>
                <a:latin typeface="Arial" panose="020B0604020202020204"/>
                <a:ea typeface="微软雅黑" panose="020B0503020204020204" pitchFamily="34" charset="-122"/>
                <a:cs typeface="+mn-ea"/>
              </a:rPr>
              <a:t>应有利于凝结水的回收；</a:t>
            </a:r>
          </a:p>
          <a:p>
            <a:pPr marL="285750" marR="0" lvl="0" indent="-285750" algn="l" defTabSz="914400" rtl="0" fontAlgn="auto">
              <a:lnSpc>
                <a:spcPts val="3000"/>
              </a:lnSpc>
              <a:spcBef>
                <a:spcPts val="0"/>
              </a:spcBef>
              <a:spcAft>
                <a:spcPts val="400"/>
              </a:spcAft>
              <a:buClrTx/>
              <a:buSzTx/>
              <a:buFont typeface="Wingdings" panose="05000000000000000000" charset="0"/>
              <a:buChar char=""/>
              <a:defRPr/>
            </a:pPr>
            <a:r>
              <a:rPr kumimoji="0" lang="zh-CN" altLang="en-US" sz="1395" b="1" i="0" u="none" strike="noStrike" kern="1200" cap="none" spc="0" normalizeH="0" baseline="0" noProof="0" dirty="0">
                <a:ln>
                  <a:noFill/>
                </a:ln>
                <a:solidFill>
                  <a:schemeClr val="tx1">
                    <a:lumMod val="75000"/>
                    <a:lumOff val="25000"/>
                  </a:schemeClr>
                </a:solidFill>
                <a:effectLst/>
                <a:uLnTx/>
                <a:uFillTx/>
                <a:latin typeface="Arial" panose="020B0604020202020204"/>
                <a:ea typeface="微软雅黑" panose="020B0503020204020204" pitchFamily="34" charset="-122"/>
                <a:cs typeface="+mn-ea"/>
              </a:rPr>
              <a:t>区域锅炉房尚应符合城市总体规划、区域供热规划的要求；</a:t>
            </a:r>
          </a:p>
          <a:p>
            <a:pPr marL="285750" marR="0" lvl="0" indent="-285750" algn="l" defTabSz="914400" rtl="0" fontAlgn="auto">
              <a:lnSpc>
                <a:spcPts val="3000"/>
              </a:lnSpc>
              <a:spcBef>
                <a:spcPts val="0"/>
              </a:spcBef>
              <a:spcAft>
                <a:spcPts val="400"/>
              </a:spcAft>
              <a:buClrTx/>
              <a:buSzTx/>
              <a:buFont typeface="Wingdings" panose="05000000000000000000" charset="0"/>
              <a:buChar char=""/>
              <a:defRPr/>
            </a:pPr>
            <a:r>
              <a:rPr kumimoji="0" lang="zh-CN" altLang="en-US" sz="1395" b="1" i="0" u="none" strike="noStrike" kern="1200" cap="none" spc="0" normalizeH="0" baseline="0" noProof="0" dirty="0">
                <a:ln>
                  <a:noFill/>
                </a:ln>
                <a:solidFill>
                  <a:schemeClr val="tx1">
                    <a:lumMod val="75000"/>
                    <a:lumOff val="25000"/>
                  </a:schemeClr>
                </a:solidFill>
                <a:effectLst/>
                <a:uLnTx/>
                <a:uFillTx/>
                <a:latin typeface="Arial" panose="020B0604020202020204"/>
                <a:ea typeface="微软雅黑" panose="020B0503020204020204" pitchFamily="34" charset="-122"/>
                <a:cs typeface="+mn-ea"/>
              </a:rPr>
              <a:t>易然、易爆物品生产企业锅炉房的位置，除应满足本条上述要求外，还应符合有关专业规范的规定</a:t>
            </a:r>
          </a:p>
        </p:txBody>
      </p:sp>
      <p:grpSp>
        <p:nvGrpSpPr>
          <p:cNvPr id="8" name="组合 7"/>
          <p:cNvGrpSpPr/>
          <p:nvPr/>
        </p:nvGrpSpPr>
        <p:grpSpPr>
          <a:xfrm>
            <a:off x="441251" y="1115521"/>
            <a:ext cx="11495337" cy="731613"/>
            <a:chOff x="415290" y="1104900"/>
            <a:chExt cx="11548110" cy="734972"/>
          </a:xfrm>
        </p:grpSpPr>
        <p:sp>
          <p:nvSpPr>
            <p:cNvPr id="2" name="矩形 1"/>
            <p:cNvSpPr/>
            <p:nvPr/>
          </p:nvSpPr>
          <p:spPr>
            <a:xfrm>
              <a:off x="415290" y="1104900"/>
              <a:ext cx="11548110" cy="542483"/>
            </a:xfrm>
            <a:prstGeom prst="rect">
              <a:avLst/>
            </a:prstGeom>
            <a:solidFill>
              <a:schemeClr val="tx1">
                <a:lumMod val="65000"/>
                <a:lumOff val="35000"/>
              </a:schemeClr>
            </a:solidFill>
            <a:ln>
              <a:noFill/>
            </a:ln>
          </p:spPr>
          <p:style>
            <a:lnRef idx="2">
              <a:srgbClr val="354A5D">
                <a:shade val="50000"/>
              </a:srgbClr>
            </a:lnRef>
            <a:fillRef idx="1">
              <a:srgbClr val="354A5D"/>
            </a:fillRef>
            <a:effectRef idx="0">
              <a:srgbClr val="354A5D"/>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95"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ea"/>
              </a:endParaRPr>
            </a:p>
          </p:txBody>
        </p:sp>
        <p:sp>
          <p:nvSpPr>
            <p:cNvPr id="9" name="文本框 8"/>
            <p:cNvSpPr txBox="1"/>
            <p:nvPr/>
          </p:nvSpPr>
          <p:spPr>
            <a:xfrm>
              <a:off x="590717" y="1177622"/>
              <a:ext cx="11164791" cy="4006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20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rPr>
                <a:t>锅炉房宜为独立的建筑物，锅炉房位置的选择，应根据下列因素分析后确定：</a:t>
              </a:r>
            </a:p>
          </p:txBody>
        </p:sp>
        <p:sp>
          <p:nvSpPr>
            <p:cNvPr id="10" name="平行四边形 13"/>
            <p:cNvSpPr/>
            <p:nvPr/>
          </p:nvSpPr>
          <p:spPr>
            <a:xfrm flipH="1">
              <a:off x="4956760" y="1115991"/>
              <a:ext cx="7006640" cy="723881"/>
            </a:xfrm>
            <a:custGeom>
              <a:avLst/>
              <a:gdLst>
                <a:gd name="connsiteX0" fmla="*/ 0 w 6783916"/>
                <a:gd name="connsiteY0" fmla="*/ 6858000 h 6858000"/>
                <a:gd name="connsiteX1" fmla="*/ 2886624 w 6783916"/>
                <a:gd name="connsiteY1" fmla="*/ 0 h 6858000"/>
                <a:gd name="connsiteX2" fmla="*/ 6783916 w 6783916"/>
                <a:gd name="connsiteY2" fmla="*/ 0 h 6858000"/>
                <a:gd name="connsiteX3" fmla="*/ 3897292 w 6783916"/>
                <a:gd name="connsiteY3" fmla="*/ 6858000 h 6858000"/>
                <a:gd name="connsiteX4" fmla="*/ 0 w 6783916"/>
                <a:gd name="connsiteY4" fmla="*/ 6858000 h 6858000"/>
                <a:gd name="connsiteX0-1" fmla="*/ 0 w 6240991"/>
                <a:gd name="connsiteY0-2" fmla="*/ 6858000 h 6858000"/>
                <a:gd name="connsiteX1-3" fmla="*/ 2886624 w 6240991"/>
                <a:gd name="connsiteY1-4" fmla="*/ 0 h 6858000"/>
                <a:gd name="connsiteX2-5" fmla="*/ 6240991 w 6240991"/>
                <a:gd name="connsiteY2-6" fmla="*/ 9525 h 6858000"/>
                <a:gd name="connsiteX3-7" fmla="*/ 3897292 w 6240991"/>
                <a:gd name="connsiteY3-8" fmla="*/ 6858000 h 6858000"/>
                <a:gd name="connsiteX4-9" fmla="*/ 0 w 6240991"/>
                <a:gd name="connsiteY4-10"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240991" h="6858000">
                  <a:moveTo>
                    <a:pt x="0" y="6858000"/>
                  </a:moveTo>
                  <a:lnTo>
                    <a:pt x="2886624" y="0"/>
                  </a:lnTo>
                  <a:lnTo>
                    <a:pt x="6240991" y="9525"/>
                  </a:lnTo>
                  <a:lnTo>
                    <a:pt x="3897292" y="6858000"/>
                  </a:lnTo>
                  <a:lnTo>
                    <a:pt x="0" y="6858000"/>
                  </a:lnTo>
                  <a:close/>
                </a:path>
              </a:pathLst>
            </a:custGeom>
            <a:solidFill>
              <a:srgbClr val="FFFFFF">
                <a:alpha val="9000"/>
              </a:srgbClr>
            </a:solidFill>
            <a:ln>
              <a:noFill/>
            </a:ln>
          </p:spPr>
          <p:style>
            <a:lnRef idx="2">
              <a:srgbClr val="354A5D">
                <a:shade val="50000"/>
              </a:srgbClr>
            </a:lnRef>
            <a:fillRef idx="1">
              <a:srgbClr val="354A5D"/>
            </a:fillRef>
            <a:effectRef idx="0">
              <a:srgbClr val="354A5D"/>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95" b="0"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endParaRPr>
            </a:p>
          </p:txBody>
        </p:sp>
        <p:sp>
          <p:nvSpPr>
            <p:cNvPr id="11" name="平行四边形 13"/>
            <p:cNvSpPr/>
            <p:nvPr/>
          </p:nvSpPr>
          <p:spPr>
            <a:xfrm>
              <a:off x="3117499" y="1115745"/>
              <a:ext cx="8638647" cy="542228"/>
            </a:xfrm>
            <a:custGeom>
              <a:avLst/>
              <a:gdLst>
                <a:gd name="connsiteX0" fmla="*/ 0 w 6783916"/>
                <a:gd name="connsiteY0" fmla="*/ 6858000 h 6858000"/>
                <a:gd name="connsiteX1" fmla="*/ 2886624 w 6783916"/>
                <a:gd name="connsiteY1" fmla="*/ 0 h 6858000"/>
                <a:gd name="connsiteX2" fmla="*/ 6783916 w 6783916"/>
                <a:gd name="connsiteY2" fmla="*/ 0 h 6858000"/>
                <a:gd name="connsiteX3" fmla="*/ 3897292 w 6783916"/>
                <a:gd name="connsiteY3" fmla="*/ 6858000 h 6858000"/>
                <a:gd name="connsiteX4" fmla="*/ 0 w 6783916"/>
                <a:gd name="connsiteY4" fmla="*/ 6858000 h 6858000"/>
                <a:gd name="connsiteX0-1" fmla="*/ 0 w 6240991"/>
                <a:gd name="connsiteY0-2" fmla="*/ 6858000 h 6858000"/>
                <a:gd name="connsiteX1-3" fmla="*/ 2886624 w 6240991"/>
                <a:gd name="connsiteY1-4" fmla="*/ 0 h 6858000"/>
                <a:gd name="connsiteX2-5" fmla="*/ 6240991 w 6240991"/>
                <a:gd name="connsiteY2-6" fmla="*/ 9525 h 6858000"/>
                <a:gd name="connsiteX3-7" fmla="*/ 3897292 w 6240991"/>
                <a:gd name="connsiteY3-8" fmla="*/ 6858000 h 6858000"/>
                <a:gd name="connsiteX4-9" fmla="*/ 0 w 6240991"/>
                <a:gd name="connsiteY4-10"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240991" h="6858000">
                  <a:moveTo>
                    <a:pt x="0" y="6858000"/>
                  </a:moveTo>
                  <a:lnTo>
                    <a:pt x="2886624" y="0"/>
                  </a:lnTo>
                  <a:lnTo>
                    <a:pt x="6240991" y="9525"/>
                  </a:lnTo>
                  <a:lnTo>
                    <a:pt x="3897292" y="6858000"/>
                  </a:lnTo>
                  <a:lnTo>
                    <a:pt x="0" y="6858000"/>
                  </a:lnTo>
                  <a:close/>
                </a:path>
              </a:pathLst>
            </a:custGeom>
            <a:solidFill>
              <a:srgbClr val="FFFFFF">
                <a:alpha val="9000"/>
              </a:srgbClr>
            </a:solidFill>
            <a:ln>
              <a:noFill/>
            </a:ln>
          </p:spPr>
          <p:style>
            <a:lnRef idx="2">
              <a:srgbClr val="354A5D">
                <a:shade val="50000"/>
              </a:srgbClr>
            </a:lnRef>
            <a:fillRef idx="1">
              <a:srgbClr val="354A5D"/>
            </a:fillRef>
            <a:effectRef idx="0">
              <a:srgbClr val="354A5D"/>
            </a:effectRef>
            <a:fontRef idx="minor">
              <a:srgbClr val="FFFFFF"/>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795" b="0"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endParaRPr>
            </a:p>
          </p:txBody>
        </p:sp>
      </p:gr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燃气锅炉</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25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0"/>
                                        <p:tgtEl>
                                          <p:spTgt spid="3">
                                            <p:txEl>
                                              <p:pRg st="1" end="1"/>
                                            </p:txEl>
                                          </p:spTgt>
                                        </p:tgtEl>
                                      </p:cBhvr>
                                    </p:animEffect>
                                    <p:anim calcmode="lin" valueType="num">
                                      <p:cBhvr>
                                        <p:cTn id="1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9" fill="hold">
                            <p:stCondLst>
                              <p:cond delay="1750"/>
                            </p:stCondLst>
                            <p:childTnLst>
                              <p:par>
                                <p:cTn id="20" presetID="42" presetClass="entr" presetSubtype="0" fill="hold" grpId="0" nodeType="afterEffect">
                                  <p:stCondLst>
                                    <p:cond delay="25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5" fill="hold">
                            <p:stCondLst>
                              <p:cond delay="3000"/>
                            </p:stCondLst>
                            <p:childTnLst>
                              <p:par>
                                <p:cTn id="26" presetID="42" presetClass="entr" presetSubtype="0" fill="hold" grpId="0" nodeType="afterEffect">
                                  <p:stCondLst>
                                    <p:cond delay="25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1" fill="hold">
                            <p:stCondLst>
                              <p:cond delay="4250"/>
                            </p:stCondLst>
                            <p:childTnLst>
                              <p:par>
                                <p:cTn id="32" presetID="42" presetClass="entr" presetSubtype="0" fill="hold" grpId="0" nodeType="afterEffect">
                                  <p:stCondLst>
                                    <p:cond delay="25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7" fill="hold">
                            <p:stCondLst>
                              <p:cond delay="5500"/>
                            </p:stCondLst>
                            <p:childTnLst>
                              <p:par>
                                <p:cTn id="38" presetID="42" presetClass="entr" presetSubtype="0" fill="hold" grpId="0" nodeType="afterEffect">
                                  <p:stCondLst>
                                    <p:cond delay="25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3" fill="hold">
                            <p:stCondLst>
                              <p:cond delay="6750"/>
                            </p:stCondLst>
                            <p:childTnLst>
                              <p:par>
                                <p:cTn id="44" presetID="42" presetClass="entr" presetSubtype="0" fill="hold" grpId="0" nodeType="afterEffect">
                                  <p:stCondLst>
                                    <p:cond delay="25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1000"/>
                                        <p:tgtEl>
                                          <p:spTgt spid="3">
                                            <p:txEl>
                                              <p:pRg st="6" end="6"/>
                                            </p:txEl>
                                          </p:spTgt>
                                        </p:tgtEl>
                                      </p:cBhvr>
                                    </p:animEffect>
                                    <p:anim calcmode="lin" valueType="num">
                                      <p:cBhvr>
                                        <p:cTn id="4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9" fill="hold">
                            <p:stCondLst>
                              <p:cond delay="8000"/>
                            </p:stCondLst>
                            <p:childTnLst>
                              <p:par>
                                <p:cTn id="50" presetID="42" presetClass="entr" presetSubtype="0" fill="hold" grpId="0" nodeType="afterEffect">
                                  <p:stCondLst>
                                    <p:cond delay="25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fade">
                                      <p:cBhvr>
                                        <p:cTn id="52" dur="1000"/>
                                        <p:tgtEl>
                                          <p:spTgt spid="3">
                                            <p:txEl>
                                              <p:pRg st="7" end="7"/>
                                            </p:txEl>
                                          </p:spTgt>
                                        </p:tgtEl>
                                      </p:cBhvr>
                                    </p:animEffect>
                                    <p:anim calcmode="lin" valueType="num">
                                      <p:cBhvr>
                                        <p:cTn id="5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5" fill="hold">
                            <p:stCondLst>
                              <p:cond delay="9250"/>
                            </p:stCondLst>
                            <p:childTnLst>
                              <p:par>
                                <p:cTn id="56" presetID="42" presetClass="entr" presetSubtype="0" fill="hold" grpId="0" nodeType="afterEffect">
                                  <p:stCondLst>
                                    <p:cond delay="250"/>
                                  </p:stCondLst>
                                  <p:childTnLst>
                                    <p:set>
                                      <p:cBhvr>
                                        <p:cTn id="57" dur="1" fill="hold">
                                          <p:stCondLst>
                                            <p:cond delay="0"/>
                                          </p:stCondLst>
                                        </p:cTn>
                                        <p:tgtEl>
                                          <p:spTgt spid="3">
                                            <p:txEl>
                                              <p:pRg st="8" end="8"/>
                                            </p:txEl>
                                          </p:spTgt>
                                        </p:tgtEl>
                                        <p:attrNameLst>
                                          <p:attrName>style.visibility</p:attrName>
                                        </p:attrNameLst>
                                      </p:cBhvr>
                                      <p:to>
                                        <p:strVal val="visible"/>
                                      </p:to>
                                    </p:set>
                                    <p:animEffect transition="in" filter="fade">
                                      <p:cBhvr>
                                        <p:cTn id="58" dur="1000"/>
                                        <p:tgtEl>
                                          <p:spTgt spid="3">
                                            <p:txEl>
                                              <p:pRg st="8" end="8"/>
                                            </p:txEl>
                                          </p:spTgt>
                                        </p:tgtEl>
                                      </p:cBhvr>
                                    </p:animEffect>
                                    <p:anim calcmode="lin" valueType="num">
                                      <p:cBhvr>
                                        <p:cTn id="5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par>
                          <p:cTn id="61" fill="hold">
                            <p:stCondLst>
                              <p:cond delay="10500"/>
                            </p:stCondLst>
                            <p:childTnLst>
                              <p:par>
                                <p:cTn id="62" presetID="42" presetClass="entr" presetSubtype="0" fill="hold" grpId="0" nodeType="afterEffect">
                                  <p:stCondLst>
                                    <p:cond delay="250"/>
                                  </p:stCondLst>
                                  <p:childTnLst>
                                    <p:set>
                                      <p:cBhvr>
                                        <p:cTn id="63" dur="1" fill="hold">
                                          <p:stCondLst>
                                            <p:cond delay="0"/>
                                          </p:stCondLst>
                                        </p:cTn>
                                        <p:tgtEl>
                                          <p:spTgt spid="3">
                                            <p:txEl>
                                              <p:pRg st="9" end="9"/>
                                            </p:txEl>
                                          </p:spTgt>
                                        </p:tgtEl>
                                        <p:attrNameLst>
                                          <p:attrName>style.visibility</p:attrName>
                                        </p:attrNameLst>
                                      </p:cBhvr>
                                      <p:to>
                                        <p:strVal val="visible"/>
                                      </p:to>
                                    </p:set>
                                    <p:animEffect transition="in" filter="fade">
                                      <p:cBhvr>
                                        <p:cTn id="64" dur="1000"/>
                                        <p:tgtEl>
                                          <p:spTgt spid="3">
                                            <p:txEl>
                                              <p:pRg st="9" end="9"/>
                                            </p:txEl>
                                          </p:spTgt>
                                        </p:tgtEl>
                                      </p:cBhvr>
                                    </p:animEffect>
                                    <p:anim calcmode="lin" valueType="num">
                                      <p:cBhvr>
                                        <p:cTn id="6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燃气锅炉</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
        <p:nvSpPr>
          <p:cNvPr id="22" name="iŝḷîḑe"/>
          <p:cNvSpPr/>
          <p:nvPr/>
        </p:nvSpPr>
        <p:spPr>
          <a:xfrm>
            <a:off x="5023018" y="2080784"/>
            <a:ext cx="2099518" cy="566810"/>
          </a:xfrm>
          <a:prstGeom prst="roundRect">
            <a:avLst>
              <a:gd name="adj" fmla="val 13693"/>
            </a:avLst>
          </a:prstGeom>
          <a:solidFill>
            <a:schemeClr val="tx1">
              <a:lumMod val="65000"/>
              <a:lumOff val="35000"/>
            </a:schemeClr>
          </a:solidFill>
          <a:ln w="19050" cap="flat" cmpd="sng" algn="ctr">
            <a:solidFill>
              <a:sysClr val="window" lastClr="FFFFFF"/>
            </a:solidFill>
            <a:prstDash val="solid"/>
            <a:miter lim="800000"/>
          </a:ln>
          <a:effectLst/>
        </p:spPr>
        <p:style>
          <a:lnRef idx="2">
            <a:srgbClr val="5B9BD5">
              <a:shade val="50000"/>
            </a:srgbClr>
          </a:lnRef>
          <a:fillRef idx="1">
            <a:srgbClr val="5B9BD5"/>
          </a:fillRef>
          <a:effectRef idx="0">
            <a:srgbClr val="5B9BD5"/>
          </a:effectRef>
          <a:fontRef idx="minor">
            <a:sysClr val="window" lastClr="FFFFFF"/>
          </a:fontRef>
        </p:style>
        <p:txBody>
          <a:bodyPr wrap="none" lIns="89587" tIns="46585" rIns="89587" bIns="46585"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795"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mn-ea"/>
              </a:rPr>
              <a:t>锅炉房出入口设置</a:t>
            </a:r>
          </a:p>
        </p:txBody>
      </p:sp>
      <p:sp>
        <p:nvSpPr>
          <p:cNvPr id="43" name="iṩ1íḑè"/>
          <p:cNvSpPr txBox="1"/>
          <p:nvPr/>
        </p:nvSpPr>
        <p:spPr>
          <a:xfrm>
            <a:off x="3508375" y="5012055"/>
            <a:ext cx="4826000" cy="1285875"/>
          </a:xfrm>
          <a:prstGeom prst="rect">
            <a:avLst/>
          </a:prstGeom>
          <a:noFill/>
        </p:spPr>
        <p:txBody>
          <a:bodyPr wrap="square" lIns="89587" tIns="46585" rIns="89587" bIns="46585" anchor="t">
            <a:noAutofit/>
          </a:bodyPr>
          <a:lstStyle>
            <a:defPPr>
              <a:defRPr lang="zh-CN"/>
            </a:defPPr>
            <a:lvl1pPr algn="r" defTabSz="913765">
              <a:lnSpc>
                <a:spcPct val="150000"/>
              </a:lnSpc>
              <a:spcBef>
                <a:spcPct val="0"/>
              </a:spcBef>
              <a:defRPr sz="1400">
                <a:latin typeface="微软雅黑" panose="020B0503020204020204" pitchFamily="34" charset="-122"/>
                <a:ea typeface="微软雅黑" panose="020B0503020204020204" pitchFamily="34" charset="-122"/>
              </a:defRPr>
            </a:lvl1pPr>
          </a:lstStyle>
          <a:p>
            <a:pPr marL="0" marR="0" lvl="0" indent="0" algn="l" defTabSz="913765" rtl="0" eaLnBrk="1" fontAlgn="auto" latinLnBrk="0" hangingPunct="1">
              <a:lnSpc>
                <a:spcPct val="150000"/>
              </a:lnSpc>
              <a:spcBef>
                <a:spcPct val="0"/>
              </a:spcBef>
              <a:spcAft>
                <a:spcPts val="0"/>
              </a:spcAft>
              <a:buClrTx/>
              <a:buSzTx/>
              <a:buFontTx/>
              <a:buNone/>
              <a:defRPr/>
            </a:pPr>
            <a:r>
              <a:rPr kumimoji="0" lang="zh-CN" altLang="en-US" sz="1800" b="1" i="0" u="none" strike="noStrike" kern="1200" cap="none" spc="0" normalizeH="0" baseline="0" noProof="0" dirty="0" smtClean="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sym typeface="+mn-ea"/>
              </a:rPr>
              <a:t>锅炉房为多层布置时。其各层的人员出入口不应少于2个，楼层上的人员出入口，应有直接通向地面的安全楼梯</a:t>
            </a:r>
          </a:p>
        </p:txBody>
      </p:sp>
      <p:sp>
        <p:nvSpPr>
          <p:cNvPr id="47" name="iS1ídè"/>
          <p:cNvSpPr txBox="1"/>
          <p:nvPr/>
        </p:nvSpPr>
        <p:spPr>
          <a:xfrm>
            <a:off x="192664" y="2249365"/>
            <a:ext cx="3584061" cy="1636781"/>
          </a:xfrm>
          <a:prstGeom prst="rect">
            <a:avLst/>
          </a:prstGeom>
          <a:noFill/>
        </p:spPr>
        <p:txBody>
          <a:bodyPr wrap="square" lIns="89587" tIns="46585" rIns="89587" bIns="46585" anchor="t">
            <a:noAutofit/>
          </a:bodyPr>
          <a:lstStyle/>
          <a:p>
            <a:pPr lvl="0" algn="l" fontAlgn="auto">
              <a:lnSpc>
                <a:spcPct val="150000"/>
              </a:lnSpc>
              <a:defRPr/>
            </a:pPr>
            <a:r>
              <a:rPr lang="zh-CN" altLang="en-US" b="1">
                <a:solidFill>
                  <a:schemeClr val="tx1">
                    <a:lumMod val="75000"/>
                    <a:lumOff val="25000"/>
                  </a:schemeClr>
                </a:solidFill>
                <a:effectLst/>
                <a:latin typeface="微软雅黑" panose="020B0503020204020204" pitchFamily="34" charset="-122"/>
                <a:ea typeface="微软雅黑" panose="020B0503020204020204" pitchFamily="34" charset="-122"/>
                <a:sym typeface="+mn-ea"/>
              </a:rPr>
              <a:t>出入口不应少于2个，但对独立锅炉房.当炉前走道总长度小于12m，且总建筑面积小于200㎡时，其出入口可设1个</a:t>
            </a:r>
          </a:p>
        </p:txBody>
      </p:sp>
      <p:sp>
        <p:nvSpPr>
          <p:cNvPr id="44" name="ïśľîdé"/>
          <p:cNvSpPr txBox="1"/>
          <p:nvPr/>
        </p:nvSpPr>
        <p:spPr>
          <a:xfrm>
            <a:off x="8334896" y="2479729"/>
            <a:ext cx="3418061" cy="1175765"/>
          </a:xfrm>
          <a:prstGeom prst="rect">
            <a:avLst/>
          </a:prstGeom>
          <a:noFill/>
        </p:spPr>
        <p:txBody>
          <a:bodyPr wrap="square" lIns="89587" tIns="46585" rIns="89587" bIns="46585" anchor="t">
            <a:noAutofit/>
          </a:bodyPr>
          <a:lstStyle>
            <a:defPPr>
              <a:defRPr lang="zh-CN"/>
            </a:defPPr>
            <a:lvl1pPr algn="r" defTabSz="913765">
              <a:lnSpc>
                <a:spcPct val="150000"/>
              </a:lnSpc>
              <a:spcBef>
                <a:spcPct val="0"/>
              </a:spcBef>
              <a:defRPr sz="1400">
                <a:latin typeface="微软雅黑" panose="020B0503020204020204" pitchFamily="34" charset="-122"/>
                <a:ea typeface="微软雅黑" panose="020B0503020204020204" pitchFamily="34" charset="-122"/>
              </a:defRPr>
            </a:lvl1pPr>
          </a:lstStyle>
          <a:p>
            <a:pPr marL="0" marR="0" lvl="0" indent="0" algn="l" defTabSz="913765" rtl="0" fontAlgn="auto">
              <a:lnSpc>
                <a:spcPct val="150000"/>
              </a:lnSpc>
              <a:spcBef>
                <a:spcPct val="0"/>
              </a:spcBef>
              <a:spcAft>
                <a:spcPts val="0"/>
              </a:spcAft>
              <a:buClrTx/>
              <a:buSzTx/>
              <a:buFontTx/>
              <a:buNone/>
              <a:defRPr/>
            </a:pPr>
            <a:r>
              <a:rPr lang="zh-CN" altLang="en-US" sz="1800" b="1">
                <a:solidFill>
                  <a:sysClr val="windowText" lastClr="000000">
                    <a:lumMod val="75000"/>
                    <a:lumOff val="25000"/>
                  </a:sysClr>
                </a:solidFill>
                <a:latin typeface="宋体" panose="02010600030101010101" pitchFamily="2" charset="-122"/>
                <a:sym typeface="+mn-ea"/>
              </a:rPr>
              <a:t>非独立锅炉房，其人员出入口必须有1个直通室外</a:t>
            </a:r>
          </a:p>
        </p:txBody>
      </p:sp>
      <p:grpSp>
        <p:nvGrpSpPr>
          <p:cNvPr id="46" name="组合 45"/>
          <p:cNvGrpSpPr/>
          <p:nvPr/>
        </p:nvGrpSpPr>
        <p:grpSpPr>
          <a:xfrm>
            <a:off x="6891448" y="2090839"/>
            <a:ext cx="2512754" cy="1970358"/>
            <a:chOff x="6895100" y="2084695"/>
            <a:chExt cx="2524289" cy="1979403"/>
          </a:xfrm>
        </p:grpSpPr>
        <p:sp>
          <p:nvSpPr>
            <p:cNvPr id="48" name="iṥľiḑè"/>
            <p:cNvSpPr/>
            <p:nvPr/>
          </p:nvSpPr>
          <p:spPr>
            <a:xfrm rot="18900000">
              <a:off x="7439986" y="2084695"/>
              <a:ext cx="1979403" cy="1979403"/>
            </a:xfrm>
            <a:custGeom>
              <a:avLst/>
              <a:gdLst>
                <a:gd name="connsiteX0" fmla="*/ 1636622 w 1636622"/>
                <a:gd name="connsiteY0" fmla="*/ 0 h 1636622"/>
                <a:gd name="connsiteX1" fmla="*/ 1603890 w 1636622"/>
                <a:gd name="connsiteY1" fmla="*/ 32732 h 1636622"/>
                <a:gd name="connsiteX2" fmla="*/ 32732 w 1636622"/>
                <a:gd name="connsiteY2" fmla="*/ 32732 h 1636622"/>
                <a:gd name="connsiteX3" fmla="*/ 32732 w 1636622"/>
                <a:gd name="connsiteY3" fmla="*/ 1603890 h 1636622"/>
                <a:gd name="connsiteX4" fmla="*/ 0 w 1636622"/>
                <a:gd name="connsiteY4" fmla="*/ 1636622 h 1636622"/>
                <a:gd name="connsiteX5" fmla="*/ 0 w 1636622"/>
                <a:gd name="connsiteY5" fmla="*/ 0 h 163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6622" h="1636622">
                  <a:moveTo>
                    <a:pt x="1636622" y="0"/>
                  </a:moveTo>
                  <a:lnTo>
                    <a:pt x="1603890" y="32732"/>
                  </a:lnTo>
                  <a:lnTo>
                    <a:pt x="32732" y="32732"/>
                  </a:lnTo>
                  <a:lnTo>
                    <a:pt x="32732" y="1603890"/>
                  </a:lnTo>
                  <a:lnTo>
                    <a:pt x="0" y="1636622"/>
                  </a:lnTo>
                  <a:lnTo>
                    <a:pt x="0" y="0"/>
                  </a:lnTo>
                  <a:close/>
                </a:path>
              </a:pathLst>
            </a:custGeom>
            <a:solidFill>
              <a:sysClr val="windowText" lastClr="000000">
                <a:lumMod val="40000"/>
                <a:lumOff val="60000"/>
              </a:sysClr>
            </a:solidFill>
            <a:ln w="12700" cap="flat" cmpd="sng" algn="ctr">
              <a:noFill/>
              <a:prstDash val="solid"/>
              <a:miter lim="800000"/>
            </a:ln>
            <a:effectLst/>
          </p:spPr>
          <p:style>
            <a:lnRef idx="2">
              <a:srgbClr val="5B9BD5">
                <a:shade val="50000"/>
              </a:srgbClr>
            </a:lnRef>
            <a:fillRef idx="1">
              <a:srgbClr val="5B9BD5"/>
            </a:fillRef>
            <a:effectRef idx="0">
              <a:srgbClr val="5B9BD5"/>
            </a:effectRef>
            <a:fontRef idx="minor">
              <a:sysClr val="window" lastClr="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795" b="0" i="0" u="none" strike="noStrike" kern="1200" cap="none" spc="0" normalizeH="0" baseline="0" noProof="0">
                <a:ln>
                  <a:noFill/>
                </a:ln>
                <a:solidFill>
                  <a:srgbClr val="FFFFFF"/>
                </a:solidFill>
                <a:effectLst/>
                <a:uLnTx/>
                <a:uFillTx/>
                <a:latin typeface="等线" panose="02010600030101010101" charset="-122"/>
                <a:ea typeface="+mn-ea"/>
                <a:cs typeface="+mn-cs"/>
              </a:endParaRPr>
            </a:p>
          </p:txBody>
        </p:sp>
        <p:grpSp>
          <p:nvGrpSpPr>
            <p:cNvPr id="50" name="ïşḻïďê"/>
            <p:cNvGrpSpPr/>
            <p:nvPr/>
          </p:nvGrpSpPr>
          <p:grpSpPr>
            <a:xfrm>
              <a:off x="6895100" y="2859813"/>
              <a:ext cx="429167" cy="429167"/>
              <a:chOff x="5675954" y="2249137"/>
              <a:chExt cx="648072" cy="648072"/>
            </a:xfrm>
          </p:grpSpPr>
          <p:sp>
            <p:nvSpPr>
              <p:cNvPr id="51" name="ïṣļîde"/>
              <p:cNvSpPr/>
              <p:nvPr/>
            </p:nvSpPr>
            <p:spPr>
              <a:xfrm>
                <a:off x="5675954" y="2249137"/>
                <a:ext cx="648072" cy="648072"/>
              </a:xfrm>
              <a:prstGeom prst="ellipse">
                <a:avLst/>
              </a:prstGeom>
              <a:solidFill>
                <a:srgbClr val="FFC000"/>
              </a:solidFill>
              <a:ln w="38100" cap="flat" cmpd="sng" algn="ctr">
                <a:solidFill>
                  <a:sysClr val="window" lastClr="FFFFFF"/>
                </a:solidFill>
                <a:prstDash val="solid"/>
                <a:miter lim="800000"/>
              </a:ln>
              <a:effectLst/>
            </p:spPr>
            <p:style>
              <a:lnRef idx="2">
                <a:srgbClr val="5B9BD5">
                  <a:shade val="50000"/>
                </a:srgbClr>
              </a:lnRef>
              <a:fillRef idx="1">
                <a:srgbClr val="5B9BD5"/>
              </a:fillRef>
              <a:effectRef idx="0">
                <a:srgbClr val="5B9BD5"/>
              </a:effectRef>
              <a:fontRef idx="minor">
                <a:sysClr val="window" lastClr="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795" b="0" i="0" u="none" strike="noStrike" kern="1200" cap="none" spc="0" normalizeH="0" baseline="0" noProof="0">
                  <a:ln>
                    <a:noFill/>
                  </a:ln>
                  <a:solidFill>
                    <a:srgbClr val="FFFFFF"/>
                  </a:solidFill>
                  <a:effectLst/>
                  <a:uLnTx/>
                  <a:uFillTx/>
                  <a:latin typeface="等线" panose="02010600030101010101" charset="-122"/>
                  <a:ea typeface="+mn-ea"/>
                  <a:cs typeface="+mn-cs"/>
                </a:endParaRPr>
              </a:p>
            </p:txBody>
          </p:sp>
          <p:sp>
            <p:nvSpPr>
              <p:cNvPr id="52" name="ïşḻiḋe"/>
              <p:cNvSpPr/>
              <p:nvPr/>
            </p:nvSpPr>
            <p:spPr bwMode="auto">
              <a:xfrm>
                <a:off x="5809844" y="2390028"/>
                <a:ext cx="380293" cy="366291"/>
              </a:xfrm>
              <a:custGeom>
                <a:avLst/>
                <a:gdLst>
                  <a:gd name="connsiteX0" fmla="*/ 297615 w 597921"/>
                  <a:gd name="connsiteY0" fmla="*/ 96957 h 598324"/>
                  <a:gd name="connsiteX1" fmla="*/ 323434 w 597921"/>
                  <a:gd name="connsiteY1" fmla="*/ 122740 h 598324"/>
                  <a:gd name="connsiteX2" fmla="*/ 323434 w 597921"/>
                  <a:gd name="connsiteY2" fmla="*/ 289852 h 598324"/>
                  <a:gd name="connsiteX3" fmla="*/ 462572 w 597921"/>
                  <a:gd name="connsiteY3" fmla="*/ 289852 h 598324"/>
                  <a:gd name="connsiteX4" fmla="*/ 487913 w 597921"/>
                  <a:gd name="connsiteY4" fmla="*/ 315157 h 598324"/>
                  <a:gd name="connsiteX5" fmla="*/ 462572 w 597921"/>
                  <a:gd name="connsiteY5" fmla="*/ 340463 h 598324"/>
                  <a:gd name="connsiteX6" fmla="*/ 297615 w 597921"/>
                  <a:gd name="connsiteY6" fmla="*/ 340463 h 598324"/>
                  <a:gd name="connsiteX7" fmla="*/ 272274 w 597921"/>
                  <a:gd name="connsiteY7" fmla="*/ 315157 h 598324"/>
                  <a:gd name="connsiteX8" fmla="*/ 272274 w 597921"/>
                  <a:gd name="connsiteY8" fmla="*/ 122740 h 598324"/>
                  <a:gd name="connsiteX9" fmla="*/ 297615 w 597921"/>
                  <a:gd name="connsiteY9" fmla="*/ 96957 h 598324"/>
                  <a:gd name="connsiteX10" fmla="*/ 298127 w 597921"/>
                  <a:gd name="connsiteY10" fmla="*/ 0 h 598324"/>
                  <a:gd name="connsiteX11" fmla="*/ 597921 w 597921"/>
                  <a:gd name="connsiteY11" fmla="*/ 299401 h 598324"/>
                  <a:gd name="connsiteX12" fmla="*/ 298127 w 597921"/>
                  <a:gd name="connsiteY12" fmla="*/ 598324 h 598324"/>
                  <a:gd name="connsiteX13" fmla="*/ 35150 w 597921"/>
                  <a:gd name="connsiteY13" fmla="*/ 442177 h 598324"/>
                  <a:gd name="connsiteX14" fmla="*/ 34194 w 597921"/>
                  <a:gd name="connsiteY14" fmla="*/ 432149 h 598324"/>
                  <a:gd name="connsiteX15" fmla="*/ 40410 w 597921"/>
                  <a:gd name="connsiteY15" fmla="*/ 424509 h 598324"/>
                  <a:gd name="connsiteX16" fmla="*/ 74836 w 597921"/>
                  <a:gd name="connsiteY16" fmla="*/ 407796 h 598324"/>
                  <a:gd name="connsiteX17" fmla="*/ 91571 w 597921"/>
                  <a:gd name="connsiteY17" fmla="*/ 413049 h 598324"/>
                  <a:gd name="connsiteX18" fmla="*/ 298127 w 597921"/>
                  <a:gd name="connsiteY18" fmla="*/ 534815 h 598324"/>
                  <a:gd name="connsiteX19" fmla="*/ 534328 w 597921"/>
                  <a:gd name="connsiteY19" fmla="*/ 299401 h 598324"/>
                  <a:gd name="connsiteX20" fmla="*/ 298127 w 597921"/>
                  <a:gd name="connsiteY20" fmla="*/ 63509 h 598324"/>
                  <a:gd name="connsiteX21" fmla="*/ 145123 w 597921"/>
                  <a:gd name="connsiteY21" fmla="*/ 120333 h 598324"/>
                  <a:gd name="connsiteX22" fmla="*/ 200587 w 597921"/>
                  <a:gd name="connsiteY22" fmla="*/ 142299 h 598324"/>
                  <a:gd name="connsiteX23" fmla="*/ 208237 w 597921"/>
                  <a:gd name="connsiteY23" fmla="*/ 152327 h 598324"/>
                  <a:gd name="connsiteX24" fmla="*/ 203456 w 597921"/>
                  <a:gd name="connsiteY24" fmla="*/ 164265 h 598324"/>
                  <a:gd name="connsiteX25" fmla="*/ 48060 w 597921"/>
                  <a:gd name="connsiteY25" fmla="*/ 285553 h 598324"/>
                  <a:gd name="connsiteX26" fmla="*/ 35150 w 597921"/>
                  <a:gd name="connsiteY26" fmla="*/ 287463 h 598324"/>
                  <a:gd name="connsiteX27" fmla="*/ 27500 w 597921"/>
                  <a:gd name="connsiteY27" fmla="*/ 277435 h 598324"/>
                  <a:gd name="connsiteX28" fmla="*/ 246 w 597921"/>
                  <a:gd name="connsiteY28" fmla="*/ 82132 h 598324"/>
                  <a:gd name="connsiteX29" fmla="*/ 4550 w 597921"/>
                  <a:gd name="connsiteY29" fmla="*/ 70194 h 598324"/>
                  <a:gd name="connsiteX30" fmla="*/ 17459 w 597921"/>
                  <a:gd name="connsiteY30" fmla="*/ 68762 h 598324"/>
                  <a:gd name="connsiteX31" fmla="*/ 80574 w 597921"/>
                  <a:gd name="connsiteY31" fmla="*/ 94070 h 598324"/>
                  <a:gd name="connsiteX32" fmla="*/ 298127 w 597921"/>
                  <a:gd name="connsiteY32" fmla="*/ 0 h 59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97921" h="598324">
                    <a:moveTo>
                      <a:pt x="297615" y="96957"/>
                    </a:moveTo>
                    <a:cubicBezTo>
                      <a:pt x="311959" y="96957"/>
                      <a:pt x="323434" y="108416"/>
                      <a:pt x="323434" y="122740"/>
                    </a:cubicBezTo>
                    <a:lnTo>
                      <a:pt x="323434" y="289852"/>
                    </a:lnTo>
                    <a:lnTo>
                      <a:pt x="462572" y="289852"/>
                    </a:lnTo>
                    <a:cubicBezTo>
                      <a:pt x="476438" y="289852"/>
                      <a:pt x="487913" y="301311"/>
                      <a:pt x="487913" y="315157"/>
                    </a:cubicBezTo>
                    <a:cubicBezTo>
                      <a:pt x="487913" y="329004"/>
                      <a:pt x="476438" y="340463"/>
                      <a:pt x="462572" y="340463"/>
                    </a:cubicBezTo>
                    <a:lnTo>
                      <a:pt x="297615" y="340463"/>
                    </a:lnTo>
                    <a:cubicBezTo>
                      <a:pt x="283749" y="340463"/>
                      <a:pt x="272274" y="329004"/>
                      <a:pt x="272274" y="315157"/>
                    </a:cubicBezTo>
                    <a:lnTo>
                      <a:pt x="272274" y="122740"/>
                    </a:lnTo>
                    <a:cubicBezTo>
                      <a:pt x="272274" y="108416"/>
                      <a:pt x="283749" y="96957"/>
                      <a:pt x="297615" y="96957"/>
                    </a:cubicBezTo>
                    <a:close/>
                    <a:moveTo>
                      <a:pt x="298127" y="0"/>
                    </a:moveTo>
                    <a:cubicBezTo>
                      <a:pt x="463564" y="0"/>
                      <a:pt x="597921" y="134181"/>
                      <a:pt x="597921" y="299401"/>
                    </a:cubicBezTo>
                    <a:cubicBezTo>
                      <a:pt x="597921" y="464143"/>
                      <a:pt x="463564" y="598324"/>
                      <a:pt x="298127" y="598324"/>
                    </a:cubicBezTo>
                    <a:cubicBezTo>
                      <a:pt x="188155" y="598324"/>
                      <a:pt x="87268" y="538635"/>
                      <a:pt x="35150" y="442177"/>
                    </a:cubicBezTo>
                    <a:cubicBezTo>
                      <a:pt x="33238" y="438835"/>
                      <a:pt x="32760" y="435492"/>
                      <a:pt x="34194" y="432149"/>
                    </a:cubicBezTo>
                    <a:cubicBezTo>
                      <a:pt x="35150" y="428807"/>
                      <a:pt x="37541" y="425942"/>
                      <a:pt x="40410" y="424509"/>
                    </a:cubicBezTo>
                    <a:lnTo>
                      <a:pt x="74836" y="407796"/>
                    </a:lnTo>
                    <a:cubicBezTo>
                      <a:pt x="81052" y="404931"/>
                      <a:pt x="88702" y="407319"/>
                      <a:pt x="91571" y="413049"/>
                    </a:cubicBezTo>
                    <a:cubicBezTo>
                      <a:pt x="133169" y="488018"/>
                      <a:pt x="212540" y="534815"/>
                      <a:pt x="298127" y="534815"/>
                    </a:cubicBezTo>
                    <a:cubicBezTo>
                      <a:pt x="428181" y="534815"/>
                      <a:pt x="534328" y="429284"/>
                      <a:pt x="534328" y="299401"/>
                    </a:cubicBezTo>
                    <a:cubicBezTo>
                      <a:pt x="534328" y="169517"/>
                      <a:pt x="428181" y="63509"/>
                      <a:pt x="298127" y="63509"/>
                    </a:cubicBezTo>
                    <a:cubicBezTo>
                      <a:pt x="242185" y="63509"/>
                      <a:pt x="187677" y="83565"/>
                      <a:pt x="145123" y="120333"/>
                    </a:cubicBezTo>
                    <a:lnTo>
                      <a:pt x="200587" y="142299"/>
                    </a:lnTo>
                    <a:cubicBezTo>
                      <a:pt x="204890" y="144209"/>
                      <a:pt x="207759" y="148029"/>
                      <a:pt x="208237" y="152327"/>
                    </a:cubicBezTo>
                    <a:cubicBezTo>
                      <a:pt x="208715" y="157102"/>
                      <a:pt x="207281" y="161399"/>
                      <a:pt x="203456" y="164265"/>
                    </a:cubicBezTo>
                    <a:lnTo>
                      <a:pt x="48060" y="285553"/>
                    </a:lnTo>
                    <a:cubicBezTo>
                      <a:pt x="44235" y="288418"/>
                      <a:pt x="39454" y="289373"/>
                      <a:pt x="35150" y="287463"/>
                    </a:cubicBezTo>
                    <a:cubicBezTo>
                      <a:pt x="31325" y="285553"/>
                      <a:pt x="27978" y="281733"/>
                      <a:pt x="27500" y="277435"/>
                    </a:cubicBezTo>
                    <a:lnTo>
                      <a:pt x="246" y="82132"/>
                    </a:lnTo>
                    <a:cubicBezTo>
                      <a:pt x="-710" y="77835"/>
                      <a:pt x="1203" y="73060"/>
                      <a:pt x="4550" y="70194"/>
                    </a:cubicBezTo>
                    <a:cubicBezTo>
                      <a:pt x="8375" y="67807"/>
                      <a:pt x="13156" y="66852"/>
                      <a:pt x="17459" y="68762"/>
                    </a:cubicBezTo>
                    <a:lnTo>
                      <a:pt x="80574" y="94070"/>
                    </a:lnTo>
                    <a:cubicBezTo>
                      <a:pt x="137472" y="33426"/>
                      <a:pt x="214931" y="0"/>
                      <a:pt x="298127" y="0"/>
                    </a:cubicBezTo>
                    <a:close/>
                  </a:path>
                </a:pathLst>
              </a:custGeom>
              <a:solidFill>
                <a:sysClr val="window" lastClr="FFFFFF"/>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795" b="0" i="0" u="none" strike="noStrike" kern="1200" cap="none" spc="0" normalizeH="0" baseline="0" noProof="0">
                  <a:ln>
                    <a:noFill/>
                  </a:ln>
                  <a:solidFill>
                    <a:srgbClr val="000000"/>
                  </a:solidFill>
                  <a:effectLst/>
                  <a:uLnTx/>
                  <a:uFillTx/>
                  <a:latin typeface="等线" panose="02010600030101010101" charset="-122"/>
                  <a:ea typeface="+mn-ea"/>
                  <a:cs typeface="+mn-cs"/>
                </a:endParaRPr>
              </a:p>
            </p:txBody>
          </p:sp>
        </p:grpSp>
      </p:grpSp>
      <p:grpSp>
        <p:nvGrpSpPr>
          <p:cNvPr id="53" name="组合 52"/>
          <p:cNvGrpSpPr/>
          <p:nvPr/>
        </p:nvGrpSpPr>
        <p:grpSpPr>
          <a:xfrm>
            <a:off x="2556676" y="2090839"/>
            <a:ext cx="2457715" cy="1970358"/>
            <a:chOff x="2540428" y="2084695"/>
            <a:chExt cx="2468998" cy="1979403"/>
          </a:xfrm>
        </p:grpSpPr>
        <p:sp>
          <p:nvSpPr>
            <p:cNvPr id="54" name="iṥļiḍê"/>
            <p:cNvSpPr/>
            <p:nvPr/>
          </p:nvSpPr>
          <p:spPr>
            <a:xfrm rot="8100000">
              <a:off x="2540428" y="2084695"/>
              <a:ext cx="1979403" cy="1979403"/>
            </a:xfrm>
            <a:custGeom>
              <a:avLst/>
              <a:gdLst>
                <a:gd name="connsiteX0" fmla="*/ 0 w 1636622"/>
                <a:gd name="connsiteY0" fmla="*/ 1636622 h 1636622"/>
                <a:gd name="connsiteX1" fmla="*/ 0 w 1636622"/>
                <a:gd name="connsiteY1" fmla="*/ 0 h 1636622"/>
                <a:gd name="connsiteX2" fmla="*/ 1636622 w 1636622"/>
                <a:gd name="connsiteY2" fmla="*/ 0 h 1636622"/>
                <a:gd name="connsiteX3" fmla="*/ 1603890 w 1636622"/>
                <a:gd name="connsiteY3" fmla="*/ 32732 h 1636622"/>
                <a:gd name="connsiteX4" fmla="*/ 32732 w 1636622"/>
                <a:gd name="connsiteY4" fmla="*/ 32732 h 1636622"/>
                <a:gd name="connsiteX5" fmla="*/ 32732 w 1636622"/>
                <a:gd name="connsiteY5" fmla="*/ 1603890 h 163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6622" h="1636622">
                  <a:moveTo>
                    <a:pt x="0" y="1636622"/>
                  </a:moveTo>
                  <a:lnTo>
                    <a:pt x="0" y="0"/>
                  </a:lnTo>
                  <a:lnTo>
                    <a:pt x="1636622" y="0"/>
                  </a:lnTo>
                  <a:lnTo>
                    <a:pt x="1603890" y="32732"/>
                  </a:lnTo>
                  <a:lnTo>
                    <a:pt x="32732" y="32732"/>
                  </a:lnTo>
                  <a:lnTo>
                    <a:pt x="32732" y="1603890"/>
                  </a:lnTo>
                  <a:close/>
                </a:path>
              </a:pathLst>
            </a:custGeom>
            <a:solidFill>
              <a:sysClr val="windowText" lastClr="000000">
                <a:lumMod val="40000"/>
                <a:lumOff val="60000"/>
              </a:sysClr>
            </a:solidFill>
            <a:ln w="12700" cap="flat" cmpd="sng" algn="ctr">
              <a:noFill/>
              <a:prstDash val="solid"/>
              <a:miter lim="800000"/>
            </a:ln>
            <a:effectLst/>
          </p:spPr>
          <p:style>
            <a:lnRef idx="2">
              <a:srgbClr val="5B9BD5">
                <a:shade val="50000"/>
              </a:srgbClr>
            </a:lnRef>
            <a:fillRef idx="1">
              <a:srgbClr val="5B9BD5"/>
            </a:fillRef>
            <a:effectRef idx="0">
              <a:srgbClr val="5B9BD5"/>
            </a:effectRef>
            <a:fontRef idx="minor">
              <a:sysClr val="window" lastClr="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795" b="0" i="0" u="none" strike="noStrike" kern="1200" cap="none" spc="0" normalizeH="0" baseline="0" noProof="0">
                <a:ln>
                  <a:noFill/>
                </a:ln>
                <a:solidFill>
                  <a:srgbClr val="FFFFFF"/>
                </a:solidFill>
                <a:effectLst/>
                <a:uLnTx/>
                <a:uFillTx/>
                <a:latin typeface="等线" panose="02010600030101010101" charset="-122"/>
                <a:ea typeface="+mn-ea"/>
                <a:cs typeface="+mn-cs"/>
              </a:endParaRPr>
            </a:p>
          </p:txBody>
        </p:sp>
        <p:grpSp>
          <p:nvGrpSpPr>
            <p:cNvPr id="55" name="íś1îḑé"/>
            <p:cNvGrpSpPr/>
            <p:nvPr/>
          </p:nvGrpSpPr>
          <p:grpSpPr>
            <a:xfrm>
              <a:off x="4580259" y="2859813"/>
              <a:ext cx="429167" cy="429167"/>
              <a:chOff x="4792557" y="2249137"/>
              <a:chExt cx="648072" cy="648072"/>
            </a:xfrm>
          </p:grpSpPr>
          <p:sp>
            <p:nvSpPr>
              <p:cNvPr id="56" name="íṣ1íḓe"/>
              <p:cNvSpPr/>
              <p:nvPr/>
            </p:nvSpPr>
            <p:spPr>
              <a:xfrm>
                <a:off x="4792557" y="2249137"/>
                <a:ext cx="648072" cy="648072"/>
              </a:xfrm>
              <a:prstGeom prst="ellipse">
                <a:avLst/>
              </a:prstGeom>
              <a:solidFill>
                <a:schemeClr val="tx1">
                  <a:lumMod val="65000"/>
                  <a:lumOff val="35000"/>
                </a:schemeClr>
              </a:solidFill>
              <a:ln w="38100" cap="flat" cmpd="sng" algn="ctr">
                <a:solidFill>
                  <a:sysClr val="window" lastClr="FFFFFF"/>
                </a:solidFill>
                <a:prstDash val="solid"/>
                <a:miter lim="800000"/>
              </a:ln>
              <a:effectLst/>
            </p:spPr>
            <p:style>
              <a:lnRef idx="2">
                <a:srgbClr val="5B9BD5">
                  <a:shade val="50000"/>
                </a:srgbClr>
              </a:lnRef>
              <a:fillRef idx="1">
                <a:srgbClr val="5B9BD5"/>
              </a:fillRef>
              <a:effectRef idx="0">
                <a:srgbClr val="5B9BD5"/>
              </a:effectRef>
              <a:fontRef idx="minor">
                <a:sysClr val="window" lastClr="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795" b="0" i="0" u="none" strike="noStrike" kern="1200" cap="none" spc="0" normalizeH="0" baseline="0" noProof="0">
                  <a:ln>
                    <a:noFill/>
                  </a:ln>
                  <a:solidFill>
                    <a:srgbClr val="FFFFFF"/>
                  </a:solidFill>
                  <a:effectLst/>
                  <a:uLnTx/>
                  <a:uFillTx/>
                  <a:latin typeface="等线" panose="02010600030101010101" charset="-122"/>
                  <a:ea typeface="+mn-ea"/>
                  <a:cs typeface="+mn-cs"/>
                </a:endParaRPr>
              </a:p>
            </p:txBody>
          </p:sp>
          <p:sp>
            <p:nvSpPr>
              <p:cNvPr id="57" name="îṩlïḑê"/>
              <p:cNvSpPr/>
              <p:nvPr/>
            </p:nvSpPr>
            <p:spPr bwMode="auto">
              <a:xfrm>
                <a:off x="4926447" y="2390028"/>
                <a:ext cx="380293" cy="366291"/>
              </a:xfrm>
              <a:custGeom>
                <a:avLst/>
                <a:gdLst>
                  <a:gd name="T0" fmla="*/ 4096 w 6827"/>
                  <a:gd name="T1" fmla="*/ 4551 h 6827"/>
                  <a:gd name="T2" fmla="*/ 6258 w 6827"/>
                  <a:gd name="T3" fmla="*/ 4096 h 6827"/>
                  <a:gd name="T4" fmla="*/ 2348 w 6827"/>
                  <a:gd name="T5" fmla="*/ 4911 h 6827"/>
                  <a:gd name="T6" fmla="*/ 569 w 6827"/>
                  <a:gd name="T7" fmla="*/ 4551 h 6827"/>
                  <a:gd name="T8" fmla="*/ 569 w 6827"/>
                  <a:gd name="T9" fmla="*/ 3982 h 6827"/>
                  <a:gd name="T10" fmla="*/ 1707 w 6827"/>
                  <a:gd name="T11" fmla="*/ 2503 h 6827"/>
                  <a:gd name="T12" fmla="*/ 3868 w 6827"/>
                  <a:gd name="T13" fmla="*/ 2731 h 6827"/>
                  <a:gd name="T14" fmla="*/ 5827 w 6827"/>
                  <a:gd name="T15" fmla="*/ 2004 h 6827"/>
                  <a:gd name="T16" fmla="*/ 6258 w 6827"/>
                  <a:gd name="T17" fmla="*/ 1820 h 6827"/>
                  <a:gd name="T18" fmla="*/ 4779 w 6827"/>
                  <a:gd name="T19" fmla="*/ 0 h 6827"/>
                  <a:gd name="T20" fmla="*/ 2854 w 6827"/>
                  <a:gd name="T21" fmla="*/ 2381 h 6827"/>
                  <a:gd name="T22" fmla="*/ 1239 w 6827"/>
                  <a:gd name="T23" fmla="*/ 2257 h 6827"/>
                  <a:gd name="T24" fmla="*/ 569 w 6827"/>
                  <a:gd name="T25" fmla="*/ 2844 h 6827"/>
                  <a:gd name="T26" fmla="*/ 569 w 6827"/>
                  <a:gd name="T27" fmla="*/ 2276 h 6827"/>
                  <a:gd name="T28" fmla="*/ 569 w 6827"/>
                  <a:gd name="T29" fmla="*/ 1707 h 6827"/>
                  <a:gd name="T30" fmla="*/ 569 w 6827"/>
                  <a:gd name="T31" fmla="*/ 1138 h 6827"/>
                  <a:gd name="T32" fmla="*/ 569 w 6827"/>
                  <a:gd name="T33" fmla="*/ 569 h 6827"/>
                  <a:gd name="T34" fmla="*/ 341 w 6827"/>
                  <a:gd name="T35" fmla="*/ 0 h 6827"/>
                  <a:gd name="T36" fmla="*/ 114 w 6827"/>
                  <a:gd name="T37" fmla="*/ 569 h 6827"/>
                  <a:gd name="T38" fmla="*/ 114 w 6827"/>
                  <a:gd name="T39" fmla="*/ 1138 h 6827"/>
                  <a:gd name="T40" fmla="*/ 114 w 6827"/>
                  <a:gd name="T41" fmla="*/ 1707 h 6827"/>
                  <a:gd name="T42" fmla="*/ 114 w 6827"/>
                  <a:gd name="T43" fmla="*/ 2276 h 6827"/>
                  <a:gd name="T44" fmla="*/ 114 w 6827"/>
                  <a:gd name="T45" fmla="*/ 2844 h 6827"/>
                  <a:gd name="T46" fmla="*/ 114 w 6827"/>
                  <a:gd name="T47" fmla="*/ 3413 h 6827"/>
                  <a:gd name="T48" fmla="*/ 114 w 6827"/>
                  <a:gd name="T49" fmla="*/ 3982 h 6827"/>
                  <a:gd name="T50" fmla="*/ 114 w 6827"/>
                  <a:gd name="T51" fmla="*/ 4551 h 6827"/>
                  <a:gd name="T52" fmla="*/ 114 w 6827"/>
                  <a:gd name="T53" fmla="*/ 5120 h 6827"/>
                  <a:gd name="T54" fmla="*/ 114 w 6827"/>
                  <a:gd name="T55" fmla="*/ 5689 h 6827"/>
                  <a:gd name="T56" fmla="*/ 114 w 6827"/>
                  <a:gd name="T57" fmla="*/ 6258 h 6827"/>
                  <a:gd name="T58" fmla="*/ 683 w 6827"/>
                  <a:gd name="T59" fmla="*/ 6713 h 6827"/>
                  <a:gd name="T60" fmla="*/ 1252 w 6827"/>
                  <a:gd name="T61" fmla="*/ 6713 h 6827"/>
                  <a:gd name="T62" fmla="*/ 1820 w 6827"/>
                  <a:gd name="T63" fmla="*/ 6713 h 6827"/>
                  <a:gd name="T64" fmla="*/ 2389 w 6827"/>
                  <a:gd name="T65" fmla="*/ 6713 h 6827"/>
                  <a:gd name="T66" fmla="*/ 2958 w 6827"/>
                  <a:gd name="T67" fmla="*/ 6713 h 6827"/>
                  <a:gd name="T68" fmla="*/ 3527 w 6827"/>
                  <a:gd name="T69" fmla="*/ 6713 h 6827"/>
                  <a:gd name="T70" fmla="*/ 4096 w 6827"/>
                  <a:gd name="T71" fmla="*/ 6713 h 6827"/>
                  <a:gd name="T72" fmla="*/ 4665 w 6827"/>
                  <a:gd name="T73" fmla="*/ 6713 h 6827"/>
                  <a:gd name="T74" fmla="*/ 5234 w 6827"/>
                  <a:gd name="T75" fmla="*/ 6713 h 6827"/>
                  <a:gd name="T76" fmla="*/ 5803 w 6827"/>
                  <a:gd name="T77" fmla="*/ 6713 h 6827"/>
                  <a:gd name="T78" fmla="*/ 6371 w 6827"/>
                  <a:gd name="T79" fmla="*/ 6713 h 6827"/>
                  <a:gd name="T80" fmla="*/ 6827 w 6827"/>
                  <a:gd name="T81" fmla="*/ 6485 h 6827"/>
                  <a:gd name="T82" fmla="*/ 6371 w 6827"/>
                  <a:gd name="T83" fmla="*/ 6258 h 6827"/>
                  <a:gd name="T84" fmla="*/ 5803 w 6827"/>
                  <a:gd name="T85" fmla="*/ 6258 h 6827"/>
                  <a:gd name="T86" fmla="*/ 5234 w 6827"/>
                  <a:gd name="T87" fmla="*/ 6258 h 6827"/>
                  <a:gd name="T88" fmla="*/ 4665 w 6827"/>
                  <a:gd name="T89" fmla="*/ 6258 h 6827"/>
                  <a:gd name="T90" fmla="*/ 4096 w 6827"/>
                  <a:gd name="T91" fmla="*/ 6258 h 6827"/>
                  <a:gd name="T92" fmla="*/ 3527 w 6827"/>
                  <a:gd name="T93" fmla="*/ 6258 h 6827"/>
                  <a:gd name="T94" fmla="*/ 2958 w 6827"/>
                  <a:gd name="T95" fmla="*/ 6258 h 6827"/>
                  <a:gd name="T96" fmla="*/ 2389 w 6827"/>
                  <a:gd name="T97" fmla="*/ 6258 h 6827"/>
                  <a:gd name="T98" fmla="*/ 1820 w 6827"/>
                  <a:gd name="T99" fmla="*/ 6258 h 6827"/>
                  <a:gd name="T100" fmla="*/ 1252 w 6827"/>
                  <a:gd name="T101" fmla="*/ 6258 h 6827"/>
                  <a:gd name="T102" fmla="*/ 683 w 6827"/>
                  <a:gd name="T103" fmla="*/ 625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6827">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ysClr val="window" lastClr="FFFFFF"/>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795" b="0" i="0" u="none" strike="noStrike" kern="1200" cap="none" spc="0" normalizeH="0" baseline="0" noProof="0">
                  <a:ln>
                    <a:noFill/>
                  </a:ln>
                  <a:solidFill>
                    <a:srgbClr val="000000"/>
                  </a:solidFill>
                  <a:effectLst/>
                  <a:uLnTx/>
                  <a:uFillTx/>
                  <a:latin typeface="等线" panose="02010600030101010101" charset="-122"/>
                  <a:ea typeface="+mn-ea"/>
                  <a:cs typeface="+mn-cs"/>
                </a:endParaRPr>
              </a:p>
            </p:txBody>
          </p:sp>
        </p:grpSp>
      </p:grpSp>
      <p:grpSp>
        <p:nvGrpSpPr>
          <p:cNvPr id="58" name="组合 57"/>
          <p:cNvGrpSpPr/>
          <p:nvPr/>
        </p:nvGrpSpPr>
        <p:grpSpPr>
          <a:xfrm>
            <a:off x="4995260" y="3398088"/>
            <a:ext cx="1970358" cy="2492243"/>
            <a:chOff x="4990207" y="3397947"/>
            <a:chExt cx="1979403" cy="2503684"/>
          </a:xfrm>
        </p:grpSpPr>
        <p:sp>
          <p:nvSpPr>
            <p:cNvPr id="59" name="íṥľïḋe"/>
            <p:cNvSpPr/>
            <p:nvPr/>
          </p:nvSpPr>
          <p:spPr>
            <a:xfrm rot="2700000">
              <a:off x="4990207" y="3922228"/>
              <a:ext cx="1979403" cy="1979403"/>
            </a:xfrm>
            <a:custGeom>
              <a:avLst/>
              <a:gdLst>
                <a:gd name="connsiteX0" fmla="*/ 0 w 1636622"/>
                <a:gd name="connsiteY0" fmla="*/ 0 h 1636622"/>
                <a:gd name="connsiteX1" fmla="*/ 1636622 w 1636622"/>
                <a:gd name="connsiteY1" fmla="*/ 0 h 1636622"/>
                <a:gd name="connsiteX2" fmla="*/ 1603890 w 1636622"/>
                <a:gd name="connsiteY2" fmla="*/ 32732 h 1636622"/>
                <a:gd name="connsiteX3" fmla="*/ 32732 w 1636622"/>
                <a:gd name="connsiteY3" fmla="*/ 32732 h 1636622"/>
                <a:gd name="connsiteX4" fmla="*/ 32732 w 1636622"/>
                <a:gd name="connsiteY4" fmla="*/ 1603890 h 1636622"/>
                <a:gd name="connsiteX5" fmla="*/ 0 w 1636622"/>
                <a:gd name="connsiteY5" fmla="*/ 1636622 h 163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6622" h="1636622">
                  <a:moveTo>
                    <a:pt x="0" y="0"/>
                  </a:moveTo>
                  <a:lnTo>
                    <a:pt x="1636622" y="0"/>
                  </a:lnTo>
                  <a:lnTo>
                    <a:pt x="1603890" y="32732"/>
                  </a:lnTo>
                  <a:lnTo>
                    <a:pt x="32732" y="32732"/>
                  </a:lnTo>
                  <a:lnTo>
                    <a:pt x="32732" y="1603890"/>
                  </a:lnTo>
                  <a:lnTo>
                    <a:pt x="0" y="1636622"/>
                  </a:lnTo>
                  <a:close/>
                </a:path>
              </a:pathLst>
            </a:custGeom>
            <a:solidFill>
              <a:sysClr val="windowText" lastClr="000000">
                <a:lumMod val="40000"/>
                <a:lumOff val="60000"/>
              </a:sysClr>
            </a:solidFill>
            <a:ln w="12700" cap="flat" cmpd="sng" algn="ctr">
              <a:noFill/>
              <a:prstDash val="solid"/>
              <a:miter lim="800000"/>
            </a:ln>
            <a:effectLst/>
          </p:spPr>
          <p:style>
            <a:lnRef idx="2">
              <a:srgbClr val="5B9BD5">
                <a:shade val="50000"/>
              </a:srgbClr>
            </a:lnRef>
            <a:fillRef idx="1">
              <a:srgbClr val="5B9BD5"/>
            </a:fillRef>
            <a:effectRef idx="0">
              <a:srgbClr val="5B9BD5"/>
            </a:effectRef>
            <a:fontRef idx="minor">
              <a:sysClr val="window" lastClr="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795" b="0" i="0" u="none" strike="noStrike" kern="1200" cap="none" spc="0" normalizeH="0" baseline="0" noProof="0">
                <a:ln>
                  <a:noFill/>
                </a:ln>
                <a:solidFill>
                  <a:srgbClr val="FFFFFF"/>
                </a:solidFill>
                <a:effectLst/>
                <a:uLnTx/>
                <a:uFillTx/>
                <a:latin typeface="等线" panose="02010600030101010101" charset="-122"/>
                <a:ea typeface="+mn-ea"/>
                <a:cs typeface="+mn-cs"/>
              </a:endParaRPr>
            </a:p>
          </p:txBody>
        </p:sp>
        <p:grpSp>
          <p:nvGrpSpPr>
            <p:cNvPr id="60" name="iŝḻíde"/>
            <p:cNvGrpSpPr/>
            <p:nvPr/>
          </p:nvGrpSpPr>
          <p:grpSpPr>
            <a:xfrm>
              <a:off x="5765326" y="3397947"/>
              <a:ext cx="429167" cy="429167"/>
              <a:chOff x="3909160" y="2249137"/>
              <a:chExt cx="648072" cy="648072"/>
            </a:xfrm>
          </p:grpSpPr>
          <p:sp>
            <p:nvSpPr>
              <p:cNvPr id="61" name="î$lïďê"/>
              <p:cNvSpPr/>
              <p:nvPr/>
            </p:nvSpPr>
            <p:spPr>
              <a:xfrm>
                <a:off x="3909160" y="2249137"/>
                <a:ext cx="648072" cy="648072"/>
              </a:xfrm>
              <a:prstGeom prst="ellipse">
                <a:avLst/>
              </a:prstGeom>
              <a:solidFill>
                <a:sysClr val="windowText" lastClr="000000">
                  <a:lumMod val="75000"/>
                  <a:lumOff val="25000"/>
                </a:sysClr>
              </a:solidFill>
              <a:ln w="38100" cap="flat" cmpd="sng" algn="ctr">
                <a:solidFill>
                  <a:sysClr val="window" lastClr="FFFFFF"/>
                </a:solidFill>
                <a:prstDash val="solid"/>
                <a:miter lim="800000"/>
              </a:ln>
              <a:effectLst/>
            </p:spPr>
            <p:style>
              <a:lnRef idx="2">
                <a:srgbClr val="5B9BD5">
                  <a:shade val="50000"/>
                </a:srgbClr>
              </a:lnRef>
              <a:fillRef idx="1">
                <a:srgbClr val="5B9BD5"/>
              </a:fillRef>
              <a:effectRef idx="0">
                <a:srgbClr val="5B9BD5"/>
              </a:effectRef>
              <a:fontRef idx="minor">
                <a:sysClr val="window" lastClr="FFFFFF"/>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795" b="0" i="0" u="none" strike="noStrike" kern="1200" cap="none" spc="0" normalizeH="0" baseline="0" noProof="0">
                  <a:ln>
                    <a:noFill/>
                  </a:ln>
                  <a:solidFill>
                    <a:srgbClr val="FFFFFF"/>
                  </a:solidFill>
                  <a:effectLst/>
                  <a:uLnTx/>
                  <a:uFillTx/>
                  <a:latin typeface="等线" panose="02010600030101010101" charset="-122"/>
                  <a:ea typeface="+mn-ea"/>
                  <a:cs typeface="+mn-cs"/>
                </a:endParaRPr>
              </a:p>
            </p:txBody>
          </p:sp>
          <p:sp>
            <p:nvSpPr>
              <p:cNvPr id="62" name="iśḷiḑè"/>
              <p:cNvSpPr/>
              <p:nvPr/>
            </p:nvSpPr>
            <p:spPr bwMode="auto">
              <a:xfrm>
                <a:off x="4043050" y="2390028"/>
                <a:ext cx="380293" cy="366291"/>
              </a:xfrm>
              <a:custGeom>
                <a:avLst/>
                <a:gdLst>
                  <a:gd name="T0" fmla="*/ 3413 w 6827"/>
                  <a:gd name="T1" fmla="*/ 0 h 5912"/>
                  <a:gd name="T2" fmla="*/ 0 w 6827"/>
                  <a:gd name="T3" fmla="*/ 5912 h 5912"/>
                  <a:gd name="T4" fmla="*/ 6827 w 6827"/>
                  <a:gd name="T5" fmla="*/ 5912 h 5912"/>
                  <a:gd name="T6" fmla="*/ 3413 w 6827"/>
                  <a:gd name="T7" fmla="*/ 0 h 5912"/>
                  <a:gd name="T8" fmla="*/ 3413 w 6827"/>
                  <a:gd name="T9" fmla="*/ 972 h 5912"/>
                  <a:gd name="T10" fmla="*/ 4489 w 6827"/>
                  <a:gd name="T11" fmla="*/ 2835 h 5912"/>
                  <a:gd name="T12" fmla="*/ 2338 w 6827"/>
                  <a:gd name="T13" fmla="*/ 2835 h 5912"/>
                  <a:gd name="T14" fmla="*/ 3413 w 6827"/>
                  <a:gd name="T15" fmla="*/ 972 h 5912"/>
                  <a:gd name="T16" fmla="*/ 842 w 6827"/>
                  <a:gd name="T17" fmla="*/ 5426 h 5912"/>
                  <a:gd name="T18" fmla="*/ 1917 w 6827"/>
                  <a:gd name="T19" fmla="*/ 3564 h 5912"/>
                  <a:gd name="T20" fmla="*/ 2993 w 6827"/>
                  <a:gd name="T21" fmla="*/ 5426 h 5912"/>
                  <a:gd name="T22" fmla="*/ 842 w 6827"/>
                  <a:gd name="T23" fmla="*/ 5426 h 5912"/>
                  <a:gd name="T24" fmla="*/ 2338 w 6827"/>
                  <a:gd name="T25" fmla="*/ 3321 h 5912"/>
                  <a:gd name="T26" fmla="*/ 4489 w 6827"/>
                  <a:gd name="T27" fmla="*/ 3321 h 5912"/>
                  <a:gd name="T28" fmla="*/ 3413 w 6827"/>
                  <a:gd name="T29" fmla="*/ 5183 h 5912"/>
                  <a:gd name="T30" fmla="*/ 2338 w 6827"/>
                  <a:gd name="T31" fmla="*/ 3321 h 5912"/>
                  <a:gd name="T32" fmla="*/ 4910 w 6827"/>
                  <a:gd name="T33" fmla="*/ 3564 h 5912"/>
                  <a:gd name="T34" fmla="*/ 5985 w 6827"/>
                  <a:gd name="T35" fmla="*/ 5426 h 5912"/>
                  <a:gd name="T36" fmla="*/ 3834 w 6827"/>
                  <a:gd name="T37" fmla="*/ 5426 h 5912"/>
                  <a:gd name="T38" fmla="*/ 4910 w 6827"/>
                  <a:gd name="T39" fmla="*/ 3564 h 5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827" h="5912">
                    <a:moveTo>
                      <a:pt x="3413" y="0"/>
                    </a:moveTo>
                    <a:lnTo>
                      <a:pt x="0" y="5912"/>
                    </a:lnTo>
                    <a:lnTo>
                      <a:pt x="6827" y="5912"/>
                    </a:lnTo>
                    <a:lnTo>
                      <a:pt x="3413" y="0"/>
                    </a:lnTo>
                    <a:close/>
                    <a:moveTo>
                      <a:pt x="3413" y="972"/>
                    </a:moveTo>
                    <a:lnTo>
                      <a:pt x="4489" y="2835"/>
                    </a:lnTo>
                    <a:lnTo>
                      <a:pt x="2338" y="2835"/>
                    </a:lnTo>
                    <a:lnTo>
                      <a:pt x="3413" y="972"/>
                    </a:lnTo>
                    <a:close/>
                    <a:moveTo>
                      <a:pt x="842" y="5426"/>
                    </a:moveTo>
                    <a:lnTo>
                      <a:pt x="1917" y="3564"/>
                    </a:lnTo>
                    <a:lnTo>
                      <a:pt x="2993" y="5426"/>
                    </a:lnTo>
                    <a:lnTo>
                      <a:pt x="842" y="5426"/>
                    </a:lnTo>
                    <a:close/>
                    <a:moveTo>
                      <a:pt x="2338" y="3321"/>
                    </a:moveTo>
                    <a:lnTo>
                      <a:pt x="4489" y="3321"/>
                    </a:lnTo>
                    <a:lnTo>
                      <a:pt x="3413" y="5183"/>
                    </a:lnTo>
                    <a:lnTo>
                      <a:pt x="2338" y="3321"/>
                    </a:lnTo>
                    <a:close/>
                    <a:moveTo>
                      <a:pt x="4910" y="3564"/>
                    </a:moveTo>
                    <a:lnTo>
                      <a:pt x="5985" y="5426"/>
                    </a:lnTo>
                    <a:lnTo>
                      <a:pt x="3834" y="5426"/>
                    </a:lnTo>
                    <a:lnTo>
                      <a:pt x="4910" y="3564"/>
                    </a:lnTo>
                    <a:close/>
                  </a:path>
                </a:pathLst>
              </a:custGeom>
              <a:solidFill>
                <a:sysClr val="window" lastClr="FFFFFF"/>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795" b="0" i="0" u="none" strike="noStrike" kern="1200" cap="none" spc="0" normalizeH="0" baseline="0" noProof="0">
                  <a:ln>
                    <a:noFill/>
                  </a:ln>
                  <a:solidFill>
                    <a:srgbClr val="000000"/>
                  </a:solidFill>
                  <a:effectLst/>
                  <a:uLnTx/>
                  <a:uFillTx/>
                  <a:latin typeface="等线" panose="02010600030101010101" charset="-122"/>
                  <a:ea typeface="+mn-ea"/>
                  <a:cs typeface="+mn-cs"/>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wipe(right)">
                                      <p:cBhvr>
                                        <p:cTn id="13" dur="500"/>
                                        <p:tgtEl>
                                          <p:spTgt spid="53"/>
                                        </p:tgtEl>
                                      </p:cBhvr>
                                    </p:animEffect>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additive="base">
                                        <p:cTn id="17" dur="500" fill="hold"/>
                                        <p:tgtEl>
                                          <p:spTgt spid="47"/>
                                        </p:tgtEl>
                                        <p:attrNameLst>
                                          <p:attrName>ppt_x</p:attrName>
                                        </p:attrNameLst>
                                      </p:cBhvr>
                                      <p:tavLst>
                                        <p:tav tm="0">
                                          <p:val>
                                            <p:strVal val="0-#ppt_w/2"/>
                                          </p:val>
                                        </p:tav>
                                        <p:tav tm="100000">
                                          <p:val>
                                            <p:strVal val="#ppt_x"/>
                                          </p:val>
                                        </p:tav>
                                      </p:tavLst>
                                    </p:anim>
                                    <p:anim calcmode="lin" valueType="num">
                                      <p:cBhvr additive="base">
                                        <p:cTn id="18" dur="500" fill="hold"/>
                                        <p:tgtEl>
                                          <p:spTgt spid="4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wipe(up)">
                                      <p:cBhvr>
                                        <p:cTn id="22" dur="500"/>
                                        <p:tgtEl>
                                          <p:spTgt spid="58"/>
                                        </p:tgtEl>
                                      </p:cBhvr>
                                    </p:animEffect>
                                  </p:childTnLst>
                                </p:cTn>
                              </p:par>
                            </p:childTnLst>
                          </p:cTn>
                        </p:par>
                        <p:par>
                          <p:cTn id="23" fill="hold">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43"/>
                                        </p:tgtEl>
                                        <p:attrNameLst>
                                          <p:attrName>style.visibility</p:attrName>
                                        </p:attrNameLst>
                                      </p:cBhvr>
                                      <p:to>
                                        <p:strVal val="visible"/>
                                      </p:to>
                                    </p:set>
                                    <p:anim calcmode="lin" valueType="num">
                                      <p:cBhvr additive="base">
                                        <p:cTn id="26" dur="500" fill="hold"/>
                                        <p:tgtEl>
                                          <p:spTgt spid="43"/>
                                        </p:tgtEl>
                                        <p:attrNameLst>
                                          <p:attrName>ppt_x</p:attrName>
                                        </p:attrNameLst>
                                      </p:cBhvr>
                                      <p:tavLst>
                                        <p:tav tm="0">
                                          <p:val>
                                            <p:strVal val="#ppt_x"/>
                                          </p:val>
                                        </p:tav>
                                        <p:tav tm="100000">
                                          <p:val>
                                            <p:strVal val="#ppt_x"/>
                                          </p:val>
                                        </p:tav>
                                      </p:tavLst>
                                    </p:anim>
                                    <p:anim calcmode="lin" valueType="num">
                                      <p:cBhvr additive="base">
                                        <p:cTn id="27" dur="500" fill="hold"/>
                                        <p:tgtEl>
                                          <p:spTgt spid="43"/>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2" presetClass="entr" presetSubtype="8" fill="hold"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wipe(left)">
                                      <p:cBhvr>
                                        <p:cTn id="31" dur="500"/>
                                        <p:tgtEl>
                                          <p:spTgt spid="46"/>
                                        </p:tgtEl>
                                      </p:cBhvr>
                                    </p:animEffect>
                                  </p:childTnLst>
                                </p:cTn>
                              </p:par>
                            </p:childTnLst>
                          </p:cTn>
                        </p:par>
                        <p:par>
                          <p:cTn id="32" fill="hold">
                            <p:stCondLst>
                              <p:cond delay="3000"/>
                            </p:stCondLst>
                            <p:childTnLst>
                              <p:par>
                                <p:cTn id="33" presetID="2" presetClass="entr" presetSubtype="2" fill="hold" grpId="0" nodeType="afterEffect">
                                  <p:stCondLst>
                                    <p:cond delay="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500" fill="hold"/>
                                        <p:tgtEl>
                                          <p:spTgt spid="44"/>
                                        </p:tgtEl>
                                        <p:attrNameLst>
                                          <p:attrName>ppt_x</p:attrName>
                                        </p:attrNameLst>
                                      </p:cBhvr>
                                      <p:tavLst>
                                        <p:tav tm="0">
                                          <p:val>
                                            <p:strVal val="1+#ppt_w/2"/>
                                          </p:val>
                                        </p:tav>
                                        <p:tav tm="100000">
                                          <p:val>
                                            <p:strVal val="#ppt_x"/>
                                          </p:val>
                                        </p:tav>
                                      </p:tavLst>
                                    </p:anim>
                                    <p:anim calcmode="lin" valueType="num">
                                      <p:cBhvr additive="base">
                                        <p:cTn id="36"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43" grpId="0"/>
      <p:bldP spid="47" grpId="0"/>
      <p:bldP spid="4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41"/>
          <p:cNvSpPr/>
          <p:nvPr/>
        </p:nvSpPr>
        <p:spPr>
          <a:xfrm>
            <a:off x="-28022" y="5775929"/>
            <a:ext cx="12240090" cy="1080008"/>
          </a:xfrm>
          <a:prstGeom prst="rect">
            <a:avLst/>
          </a:prstGeom>
          <a:solidFill>
            <a:srgbClr val="FFC001"/>
          </a:solidFill>
          <a:ln>
            <a:noFill/>
          </a:ln>
        </p:spPr>
        <p:style>
          <a:lnRef idx="2">
            <a:srgbClr val="4276AA">
              <a:shade val="50000"/>
            </a:srgbClr>
          </a:lnRef>
          <a:fillRef idx="1">
            <a:srgbClr val="4276AA"/>
          </a:fillRef>
          <a:effectRef idx="0">
            <a:srgbClr val="4276AA"/>
          </a:effectRef>
          <a:fontRef idx="minor">
            <a:srgbClr val="FFFFFF"/>
          </a:fontRef>
        </p:style>
        <p:txBody>
          <a:bodyPr rtlCol="0" anchor="ctr"/>
          <a:lstStyle/>
          <a:p>
            <a:pPr marL="374650" lvl="2" indent="0" algn="l" fontAlgn="base">
              <a:lnSpc>
                <a:spcPct val="150000"/>
              </a:lnSpc>
              <a:spcBef>
                <a:spcPts val="0"/>
              </a:spcBef>
              <a:buNone/>
            </a:pPr>
            <a:r>
              <a:rPr lang="zh-CN" altLang="en-US" b="1" dirty="0">
                <a:solidFill>
                  <a:schemeClr val="bg1"/>
                </a:solidFill>
                <a:latin typeface="微软雅黑" panose="020B0503020204020204" pitchFamily="34" charset="-122"/>
                <a:ea typeface="微软雅黑" panose="020B0503020204020204" pitchFamily="34" charset="-122"/>
                <a:cs typeface="+mn-ea"/>
                <a:sym typeface="+mn-ea"/>
              </a:rPr>
              <a:t>气体和液体燃料管道应有静电接地装置。当其管道为金属材料，且与防雷或电气系统接地保护线相连时，可不设静电接地装置</a:t>
            </a:r>
          </a:p>
        </p:txBody>
      </p:sp>
      <p:sp>
        <p:nvSpPr>
          <p:cNvPr id="58" name="矩形 57"/>
          <p:cNvSpPr/>
          <p:nvPr/>
        </p:nvSpPr>
        <p:spPr>
          <a:xfrm>
            <a:off x="692785" y="3645535"/>
            <a:ext cx="3261995" cy="2168525"/>
          </a:xfrm>
          <a:prstGeom prst="rect">
            <a:avLst/>
          </a:prstGeom>
        </p:spPr>
        <p:txBody>
          <a:bodyPr wrap="square">
            <a:spAutoFit/>
            <a:scene3d>
              <a:camera prst="orthographicFront"/>
              <a:lightRig rig="threePt" dir="t"/>
            </a:scene3d>
            <a:sp3d contourW="12700"/>
          </a:bodyPr>
          <a:lstStyle/>
          <a:p>
            <a:pPr indent="0" algn="just" fontAlgn="auto">
              <a:lnSpc>
                <a:spcPct val="150000"/>
              </a:lnSpc>
              <a:buFont typeface="Wingdings" panose="05000000000000000000" pitchFamily="2" charset="2"/>
              <a:buNone/>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燃气锅炉房的锅炉间、燃气调压间等有爆炸和火灾危险场所的等级划分，必须符合现行国家标准《爆炸和火灾危险环境电力装置设计规范</a:t>
            </a:r>
          </a:p>
        </p:txBody>
      </p:sp>
      <p:grpSp>
        <p:nvGrpSpPr>
          <p:cNvPr id="43" name="组合 42"/>
          <p:cNvGrpSpPr/>
          <p:nvPr/>
        </p:nvGrpSpPr>
        <p:grpSpPr>
          <a:xfrm>
            <a:off x="1084604" y="2005050"/>
            <a:ext cx="2407156" cy="1669508"/>
            <a:chOff x="1223628" y="2052736"/>
            <a:chExt cx="2418207" cy="1677173"/>
          </a:xfrm>
        </p:grpSpPr>
        <p:grpSp>
          <p:nvGrpSpPr>
            <p:cNvPr id="44" name="组合 43"/>
            <p:cNvGrpSpPr/>
            <p:nvPr/>
          </p:nvGrpSpPr>
          <p:grpSpPr>
            <a:xfrm>
              <a:off x="1223628" y="2052736"/>
              <a:ext cx="2418207" cy="1012635"/>
              <a:chOff x="-1781595" y="2372027"/>
              <a:chExt cx="2418207" cy="1012635"/>
            </a:xfrm>
          </p:grpSpPr>
          <p:sp>
            <p:nvSpPr>
              <p:cNvPr id="45" name="箭头: 五边形 78"/>
              <p:cNvSpPr/>
              <p:nvPr/>
            </p:nvSpPr>
            <p:spPr>
              <a:xfrm flipH="1">
                <a:off x="-1781595" y="2372027"/>
                <a:ext cx="2418207" cy="1012635"/>
              </a:xfrm>
              <a:prstGeom prst="homePlate">
                <a:avLst/>
              </a:prstGeom>
              <a:solidFill>
                <a:srgbClr val="FFC001"/>
              </a:solidFill>
              <a:ln w="76200">
                <a:noFill/>
              </a:ln>
            </p:spPr>
            <p:style>
              <a:lnRef idx="2">
                <a:srgbClr val="4276AA">
                  <a:shade val="50000"/>
                </a:srgbClr>
              </a:lnRef>
              <a:fillRef idx="1">
                <a:srgbClr val="4276AA"/>
              </a:fillRef>
              <a:effectRef idx="0">
                <a:srgbClr val="4276AA"/>
              </a:effectRef>
              <a:fontRef idx="minor">
                <a:srgbClr val="FFFFFF"/>
              </a:fontRef>
            </p:style>
            <p:txBody>
              <a:bodyPr anchor="ctr"/>
              <a:lstStyle>
                <a:defPPr>
                  <a:defRPr lang="zh-CN"/>
                </a:defPPr>
                <a:lvl1pPr marL="0" algn="l" defTabSz="913765"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1pPr>
                <a:lvl2pPr marL="457200" algn="l" defTabSz="913765"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2pPr>
                <a:lvl3pPr marL="914400" algn="l" defTabSz="913765"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3pPr>
                <a:lvl4pPr marL="1371600" algn="l" defTabSz="913765"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4pPr>
                <a:lvl5pPr marL="1828800" algn="l" defTabSz="913765"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5pPr>
                <a:lvl6pPr marL="2286000" algn="l" defTabSz="913765"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6pPr>
                <a:lvl7pPr marL="2743200" algn="l" defTabSz="913765"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7pPr>
                <a:lvl8pPr marL="3200400" algn="l" defTabSz="913765"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8pPr>
                <a:lvl9pPr marL="3657600" algn="l" defTabSz="913765"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9pPr>
              </a:lstStyle>
              <a:p>
                <a:pPr algn="ctr"/>
                <a:endParaRPr sz="1795"/>
              </a:p>
            </p:txBody>
          </p:sp>
          <p:sp>
            <p:nvSpPr>
              <p:cNvPr id="72" name="椭圆 67"/>
              <p:cNvSpPr/>
              <p:nvPr/>
            </p:nvSpPr>
            <p:spPr>
              <a:xfrm>
                <a:off x="-779224" y="2581948"/>
                <a:ext cx="694818" cy="561836"/>
              </a:xfrm>
              <a:custGeom>
                <a:avLst/>
                <a:gdLst>
                  <a:gd name="connsiteX0" fmla="*/ 0 w 331788"/>
                  <a:gd name="connsiteY0" fmla="*/ 255587 h 268287"/>
                  <a:gd name="connsiteX1" fmla="*/ 331788 w 331788"/>
                  <a:gd name="connsiteY1" fmla="*/ 255587 h 268287"/>
                  <a:gd name="connsiteX2" fmla="*/ 331788 w 331788"/>
                  <a:gd name="connsiteY2" fmla="*/ 268287 h 268287"/>
                  <a:gd name="connsiteX3" fmla="*/ 0 w 331788"/>
                  <a:gd name="connsiteY3" fmla="*/ 268287 h 268287"/>
                  <a:gd name="connsiteX4" fmla="*/ 76201 w 331788"/>
                  <a:gd name="connsiteY4" fmla="*/ 207962 h 268287"/>
                  <a:gd name="connsiteX5" fmla="*/ 82551 w 331788"/>
                  <a:gd name="connsiteY5" fmla="*/ 207962 h 268287"/>
                  <a:gd name="connsiteX6" fmla="*/ 82551 w 331788"/>
                  <a:gd name="connsiteY6" fmla="*/ 247650 h 268287"/>
                  <a:gd name="connsiteX7" fmla="*/ 55563 w 331788"/>
                  <a:gd name="connsiteY7" fmla="*/ 247650 h 268287"/>
                  <a:gd name="connsiteX8" fmla="*/ 55563 w 331788"/>
                  <a:gd name="connsiteY8" fmla="*/ 227012 h 268287"/>
                  <a:gd name="connsiteX9" fmla="*/ 115888 w 331788"/>
                  <a:gd name="connsiteY9" fmla="*/ 168275 h 268287"/>
                  <a:gd name="connsiteX10" fmla="*/ 127168 w 331788"/>
                  <a:gd name="connsiteY10" fmla="*/ 168275 h 268287"/>
                  <a:gd name="connsiteX11" fmla="*/ 139701 w 331788"/>
                  <a:gd name="connsiteY11" fmla="*/ 170835 h 268287"/>
                  <a:gd name="connsiteX12" fmla="*/ 139701 w 331788"/>
                  <a:gd name="connsiteY12" fmla="*/ 247650 h 268287"/>
                  <a:gd name="connsiteX13" fmla="*/ 115888 w 331788"/>
                  <a:gd name="connsiteY13" fmla="*/ 247650 h 268287"/>
                  <a:gd name="connsiteX14" fmla="*/ 198438 w 331788"/>
                  <a:gd name="connsiteY14" fmla="*/ 155575 h 268287"/>
                  <a:gd name="connsiteX15" fmla="*/ 198438 w 331788"/>
                  <a:gd name="connsiteY15" fmla="*/ 247650 h 268287"/>
                  <a:gd name="connsiteX16" fmla="*/ 173038 w 331788"/>
                  <a:gd name="connsiteY16" fmla="*/ 247650 h 268287"/>
                  <a:gd name="connsiteX17" fmla="*/ 173038 w 331788"/>
                  <a:gd name="connsiteY17" fmla="*/ 168363 h 268287"/>
                  <a:gd name="connsiteX18" fmla="*/ 198438 w 331788"/>
                  <a:gd name="connsiteY18" fmla="*/ 155575 h 268287"/>
                  <a:gd name="connsiteX19" fmla="*/ 149226 w 331788"/>
                  <a:gd name="connsiteY19" fmla="*/ 41376 h 268287"/>
                  <a:gd name="connsiteX20" fmla="*/ 114947 w 331788"/>
                  <a:gd name="connsiteY20" fmla="*/ 55968 h 268287"/>
                  <a:gd name="connsiteX21" fmla="*/ 114947 w 331788"/>
                  <a:gd name="connsiteY21" fmla="*/ 123418 h 268287"/>
                  <a:gd name="connsiteX22" fmla="*/ 183504 w 331788"/>
                  <a:gd name="connsiteY22" fmla="*/ 123418 h 268287"/>
                  <a:gd name="connsiteX23" fmla="*/ 183504 w 331788"/>
                  <a:gd name="connsiteY23" fmla="*/ 55968 h 268287"/>
                  <a:gd name="connsiteX24" fmla="*/ 149226 w 331788"/>
                  <a:gd name="connsiteY24" fmla="*/ 41376 h 268287"/>
                  <a:gd name="connsiteX25" fmla="*/ 228600 w 331788"/>
                  <a:gd name="connsiteY25" fmla="*/ 39687 h 268287"/>
                  <a:gd name="connsiteX26" fmla="*/ 254000 w 331788"/>
                  <a:gd name="connsiteY26" fmla="*/ 39687 h 268287"/>
                  <a:gd name="connsiteX27" fmla="*/ 254000 w 331788"/>
                  <a:gd name="connsiteY27" fmla="*/ 247650 h 268287"/>
                  <a:gd name="connsiteX28" fmla="*/ 228600 w 331788"/>
                  <a:gd name="connsiteY28" fmla="*/ 247650 h 268287"/>
                  <a:gd name="connsiteX29" fmla="*/ 228600 w 331788"/>
                  <a:gd name="connsiteY29" fmla="*/ 110730 h 268287"/>
                  <a:gd name="connsiteX30" fmla="*/ 231140 w 331788"/>
                  <a:gd name="connsiteY30" fmla="*/ 90063 h 268287"/>
                  <a:gd name="connsiteX31" fmla="*/ 228600 w 331788"/>
                  <a:gd name="connsiteY31" fmla="*/ 69396 h 268287"/>
                  <a:gd name="connsiteX32" fmla="*/ 228600 w 331788"/>
                  <a:gd name="connsiteY32" fmla="*/ 39687 h 268287"/>
                  <a:gd name="connsiteX33" fmla="*/ 149707 w 331788"/>
                  <a:gd name="connsiteY33" fmla="*/ 22312 h 268287"/>
                  <a:gd name="connsiteX34" fmla="*/ 196764 w 331788"/>
                  <a:gd name="connsiteY34" fmla="*/ 41623 h 268287"/>
                  <a:gd name="connsiteX35" fmla="*/ 196764 w 331788"/>
                  <a:gd name="connsiteY35" fmla="*/ 136893 h 268287"/>
                  <a:gd name="connsiteX36" fmla="*/ 109096 w 331788"/>
                  <a:gd name="connsiteY36" fmla="*/ 143330 h 268287"/>
                  <a:gd name="connsiteX37" fmla="*/ 97492 w 331788"/>
                  <a:gd name="connsiteY37" fmla="*/ 154917 h 268287"/>
                  <a:gd name="connsiteX38" fmla="*/ 93625 w 331788"/>
                  <a:gd name="connsiteY38" fmla="*/ 170366 h 268287"/>
                  <a:gd name="connsiteX39" fmla="*/ 43344 w 331788"/>
                  <a:gd name="connsiteY39" fmla="*/ 220576 h 268287"/>
                  <a:gd name="connsiteX40" fmla="*/ 18848 w 331788"/>
                  <a:gd name="connsiteY40" fmla="*/ 220576 h 268287"/>
                  <a:gd name="connsiteX41" fmla="*/ 18848 w 331788"/>
                  <a:gd name="connsiteY41" fmla="*/ 196115 h 268287"/>
                  <a:gd name="connsiteX42" fmla="*/ 67840 w 331788"/>
                  <a:gd name="connsiteY42" fmla="*/ 145905 h 268287"/>
                  <a:gd name="connsiteX43" fmla="*/ 84600 w 331788"/>
                  <a:gd name="connsiteY43" fmla="*/ 140755 h 268287"/>
                  <a:gd name="connsiteX44" fmla="*/ 96203 w 331788"/>
                  <a:gd name="connsiteY44" fmla="*/ 129168 h 268287"/>
                  <a:gd name="connsiteX45" fmla="*/ 102649 w 331788"/>
                  <a:gd name="connsiteY45" fmla="*/ 41623 h 268287"/>
                  <a:gd name="connsiteX46" fmla="*/ 149707 w 331788"/>
                  <a:gd name="connsiteY46" fmla="*/ 22312 h 268287"/>
                  <a:gd name="connsiteX47" fmla="*/ 280988 w 331788"/>
                  <a:gd name="connsiteY47" fmla="*/ 0 h 268287"/>
                  <a:gd name="connsiteX48" fmla="*/ 306388 w 331788"/>
                  <a:gd name="connsiteY48" fmla="*/ 0 h 268287"/>
                  <a:gd name="connsiteX49" fmla="*/ 306388 w 331788"/>
                  <a:gd name="connsiteY49" fmla="*/ 247650 h 268287"/>
                  <a:gd name="connsiteX50" fmla="*/ 280988 w 331788"/>
                  <a:gd name="connsiteY50" fmla="*/ 247650 h 26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31788" h="268287">
                    <a:moveTo>
                      <a:pt x="0" y="255587"/>
                    </a:moveTo>
                    <a:lnTo>
                      <a:pt x="331788" y="255587"/>
                    </a:lnTo>
                    <a:lnTo>
                      <a:pt x="331788" y="268287"/>
                    </a:lnTo>
                    <a:lnTo>
                      <a:pt x="0" y="268287"/>
                    </a:lnTo>
                    <a:close/>
                    <a:moveTo>
                      <a:pt x="76201" y="207962"/>
                    </a:moveTo>
                    <a:lnTo>
                      <a:pt x="82551" y="207962"/>
                    </a:lnTo>
                    <a:lnTo>
                      <a:pt x="82551" y="247650"/>
                    </a:lnTo>
                    <a:lnTo>
                      <a:pt x="55563" y="247650"/>
                    </a:lnTo>
                    <a:lnTo>
                      <a:pt x="55563" y="227012"/>
                    </a:lnTo>
                    <a:close/>
                    <a:moveTo>
                      <a:pt x="115888" y="168275"/>
                    </a:moveTo>
                    <a:cubicBezTo>
                      <a:pt x="115888" y="168275"/>
                      <a:pt x="115888" y="168275"/>
                      <a:pt x="127168" y="168275"/>
                    </a:cubicBezTo>
                    <a:cubicBezTo>
                      <a:pt x="130928" y="169555"/>
                      <a:pt x="135941" y="170835"/>
                      <a:pt x="139701" y="170835"/>
                    </a:cubicBezTo>
                    <a:cubicBezTo>
                      <a:pt x="139701" y="170835"/>
                      <a:pt x="139701" y="170835"/>
                      <a:pt x="139701" y="247650"/>
                    </a:cubicBezTo>
                    <a:cubicBezTo>
                      <a:pt x="139701" y="247650"/>
                      <a:pt x="139701" y="247650"/>
                      <a:pt x="115888" y="247650"/>
                    </a:cubicBezTo>
                    <a:close/>
                    <a:moveTo>
                      <a:pt x="198438" y="155575"/>
                    </a:moveTo>
                    <a:cubicBezTo>
                      <a:pt x="198438" y="155575"/>
                      <a:pt x="198438" y="155575"/>
                      <a:pt x="198438" y="247650"/>
                    </a:cubicBezTo>
                    <a:cubicBezTo>
                      <a:pt x="198438" y="247650"/>
                      <a:pt x="198438" y="247650"/>
                      <a:pt x="173038" y="247650"/>
                    </a:cubicBezTo>
                    <a:lnTo>
                      <a:pt x="173038" y="168363"/>
                    </a:lnTo>
                    <a:cubicBezTo>
                      <a:pt x="181928" y="165805"/>
                      <a:pt x="190818" y="161969"/>
                      <a:pt x="198438" y="155575"/>
                    </a:cubicBezTo>
                    <a:close/>
                    <a:moveTo>
                      <a:pt x="149226" y="41376"/>
                    </a:moveTo>
                    <a:cubicBezTo>
                      <a:pt x="136937" y="41376"/>
                      <a:pt x="124649" y="46240"/>
                      <a:pt x="114947" y="55968"/>
                    </a:cubicBezTo>
                    <a:cubicBezTo>
                      <a:pt x="96838" y="74128"/>
                      <a:pt x="96838" y="105259"/>
                      <a:pt x="114947" y="123418"/>
                    </a:cubicBezTo>
                    <a:cubicBezTo>
                      <a:pt x="134350" y="142875"/>
                      <a:pt x="164101" y="142875"/>
                      <a:pt x="183504" y="123418"/>
                    </a:cubicBezTo>
                    <a:cubicBezTo>
                      <a:pt x="201613" y="105259"/>
                      <a:pt x="201613" y="74128"/>
                      <a:pt x="183504" y="55968"/>
                    </a:cubicBezTo>
                    <a:cubicBezTo>
                      <a:pt x="173803" y="46240"/>
                      <a:pt x="161514" y="41376"/>
                      <a:pt x="149226" y="41376"/>
                    </a:cubicBezTo>
                    <a:close/>
                    <a:moveTo>
                      <a:pt x="228600" y="39687"/>
                    </a:moveTo>
                    <a:cubicBezTo>
                      <a:pt x="228600" y="39687"/>
                      <a:pt x="228600" y="39687"/>
                      <a:pt x="254000" y="39687"/>
                    </a:cubicBezTo>
                    <a:lnTo>
                      <a:pt x="254000" y="247650"/>
                    </a:lnTo>
                    <a:cubicBezTo>
                      <a:pt x="254000" y="247650"/>
                      <a:pt x="254000" y="247650"/>
                      <a:pt x="228600" y="247650"/>
                    </a:cubicBezTo>
                    <a:cubicBezTo>
                      <a:pt x="228600" y="247650"/>
                      <a:pt x="228600" y="247650"/>
                      <a:pt x="228600" y="110730"/>
                    </a:cubicBezTo>
                    <a:cubicBezTo>
                      <a:pt x="231140" y="104272"/>
                      <a:pt x="231140" y="96521"/>
                      <a:pt x="231140" y="90063"/>
                    </a:cubicBezTo>
                    <a:cubicBezTo>
                      <a:pt x="231140" y="83604"/>
                      <a:pt x="231140" y="75854"/>
                      <a:pt x="228600" y="69396"/>
                    </a:cubicBezTo>
                    <a:cubicBezTo>
                      <a:pt x="228600" y="69396"/>
                      <a:pt x="228600" y="69396"/>
                      <a:pt x="228600" y="39687"/>
                    </a:cubicBezTo>
                    <a:close/>
                    <a:moveTo>
                      <a:pt x="149707" y="22312"/>
                    </a:moveTo>
                    <a:cubicBezTo>
                      <a:pt x="166789" y="22312"/>
                      <a:pt x="183872" y="28749"/>
                      <a:pt x="196764" y="41623"/>
                    </a:cubicBezTo>
                    <a:cubicBezTo>
                      <a:pt x="223838" y="68659"/>
                      <a:pt x="223838" y="111144"/>
                      <a:pt x="196764" y="136893"/>
                    </a:cubicBezTo>
                    <a:cubicBezTo>
                      <a:pt x="173558" y="161354"/>
                      <a:pt x="136170" y="162641"/>
                      <a:pt x="109096" y="143330"/>
                    </a:cubicBezTo>
                    <a:cubicBezTo>
                      <a:pt x="109096" y="143330"/>
                      <a:pt x="109096" y="143330"/>
                      <a:pt x="97492" y="154917"/>
                    </a:cubicBezTo>
                    <a:cubicBezTo>
                      <a:pt x="98782" y="160067"/>
                      <a:pt x="97492" y="166504"/>
                      <a:pt x="93625" y="170366"/>
                    </a:cubicBezTo>
                    <a:cubicBezTo>
                      <a:pt x="93625" y="170366"/>
                      <a:pt x="93625" y="170366"/>
                      <a:pt x="43344" y="220576"/>
                    </a:cubicBezTo>
                    <a:cubicBezTo>
                      <a:pt x="35608" y="227013"/>
                      <a:pt x="25295" y="227013"/>
                      <a:pt x="18848" y="220576"/>
                    </a:cubicBezTo>
                    <a:cubicBezTo>
                      <a:pt x="11113" y="214139"/>
                      <a:pt x="11113" y="202552"/>
                      <a:pt x="18848" y="196115"/>
                    </a:cubicBezTo>
                    <a:cubicBezTo>
                      <a:pt x="18848" y="196115"/>
                      <a:pt x="18848" y="196115"/>
                      <a:pt x="67840" y="145905"/>
                    </a:cubicBezTo>
                    <a:cubicBezTo>
                      <a:pt x="72997" y="142043"/>
                      <a:pt x="78154" y="140755"/>
                      <a:pt x="84600" y="140755"/>
                    </a:cubicBezTo>
                    <a:cubicBezTo>
                      <a:pt x="84600" y="140755"/>
                      <a:pt x="84600" y="140755"/>
                      <a:pt x="96203" y="129168"/>
                    </a:cubicBezTo>
                    <a:cubicBezTo>
                      <a:pt x="75575" y="103420"/>
                      <a:pt x="78154" y="66084"/>
                      <a:pt x="102649" y="41623"/>
                    </a:cubicBezTo>
                    <a:cubicBezTo>
                      <a:pt x="115542" y="28749"/>
                      <a:pt x="132624" y="22312"/>
                      <a:pt x="149707" y="22312"/>
                    </a:cubicBezTo>
                    <a:close/>
                    <a:moveTo>
                      <a:pt x="280988" y="0"/>
                    </a:moveTo>
                    <a:lnTo>
                      <a:pt x="306388" y="0"/>
                    </a:lnTo>
                    <a:lnTo>
                      <a:pt x="306388" y="247650"/>
                    </a:lnTo>
                    <a:lnTo>
                      <a:pt x="280988" y="247650"/>
                    </a:lnTo>
                    <a:close/>
                  </a:path>
                </a:pathLst>
              </a:custGeom>
              <a:solidFill>
                <a:srgbClr val="FFFFFF"/>
              </a:solidFill>
              <a:ln>
                <a:noFill/>
              </a:ln>
            </p:spPr>
            <p:style>
              <a:lnRef idx="2">
                <a:srgbClr val="4276AA">
                  <a:shade val="50000"/>
                </a:srgbClr>
              </a:lnRef>
              <a:fillRef idx="1">
                <a:srgbClr val="4276AA"/>
              </a:fillRef>
              <a:effectRef idx="0">
                <a:srgbClr val="4276AA"/>
              </a:effectRef>
              <a:fontRef idx="minor">
                <a:srgbClr val="FFFFFF"/>
              </a:fontRef>
            </p:style>
            <p:txBody>
              <a:bodyPr rot="0" spcFirstLastPara="0" vert="horz" wrap="square" lIns="91020" tIns="45509" rIns="91020" bIns="45509" numCol="1" spcCol="0" rtlCol="0" fromWordArt="0" anchor="ctr" anchorCtr="0" forceAA="0" compatLnSpc="1">
                <a:noAutofit/>
              </a:bodyPr>
              <a:lstStyle>
                <a:defPPr>
                  <a:defRPr lang="zh-CN"/>
                </a:defPPr>
                <a:lvl1pPr marL="0" algn="l" defTabSz="914400"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1pPr>
                <a:lvl2pPr marL="457200" algn="l" defTabSz="914400"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2pPr>
                <a:lvl3pPr marL="914400" algn="l" defTabSz="914400"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3pPr>
                <a:lvl4pPr marL="1371600" algn="l" defTabSz="914400"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4pPr>
                <a:lvl5pPr marL="1828800" algn="l" defTabSz="914400"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5pPr>
                <a:lvl6pPr marL="2286000" algn="l" defTabSz="914400"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6pPr>
                <a:lvl7pPr marL="2743200" algn="l" defTabSz="914400"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7pPr>
                <a:lvl8pPr marL="3200400" algn="l" defTabSz="914400"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8pPr>
                <a:lvl9pPr marL="3657600" algn="l" defTabSz="914400" rtl="0" eaLnBrk="1" latinLnBrk="0" hangingPunct="1">
                  <a:defRPr sz="1800" kern="1200">
                    <a:solidFill>
                      <a:srgbClr val="FFFFFF"/>
                    </a:solidFill>
                    <a:latin typeface="Arial" panose="020B0604020202020204" pitchFamily="34" charset="0"/>
                    <a:ea typeface="微软雅黑" panose="020B0503020204020204" pitchFamily="34" charset="-122"/>
                    <a:cs typeface="+mn-ea"/>
                  </a:defRPr>
                </a:lvl9pPr>
              </a:lstStyle>
              <a:p>
                <a:pPr algn="ctr"/>
                <a:endParaRPr lang="zh-CN" altLang="en-US" sz="1795"/>
              </a:p>
            </p:txBody>
          </p:sp>
        </p:grpSp>
        <p:sp>
          <p:nvSpPr>
            <p:cNvPr id="46" name="矩形 45"/>
            <p:cNvSpPr/>
            <p:nvPr/>
          </p:nvSpPr>
          <p:spPr>
            <a:xfrm>
              <a:off x="1897025" y="3329298"/>
              <a:ext cx="1204384" cy="400611"/>
            </a:xfrm>
            <a:prstGeom prst="rect">
              <a:avLst/>
            </a:prstGeom>
          </p:spPr>
          <p:txBody>
            <a:bodyPr wrap="none">
              <a:spAutoFit/>
            </a:bodyPr>
            <a:lstStyle/>
            <a:p>
              <a:r>
                <a:rPr lang="zh-CN" altLang="en-US" sz="2000" b="1" kern="100" dirty="0">
                  <a:solidFill>
                    <a:srgbClr val="FFC001"/>
                  </a:solidFill>
                  <a:latin typeface="微软雅黑" panose="020B0503020204020204" pitchFamily="34" charset="-122"/>
                  <a:ea typeface="微软雅黑" panose="020B0503020204020204" pitchFamily="34" charset="-122"/>
                </a:rPr>
                <a:t>电气防爆</a:t>
              </a:r>
            </a:p>
          </p:txBody>
        </p:sp>
      </p:grpSp>
      <p:pic>
        <p:nvPicPr>
          <p:cNvPr id="48" name="图片 47" descr="G:\zxl\PPT素材\素材\图片包\电气\240508-1G02F9530677.jpg240508-1G02F9530677"/>
          <p:cNvPicPr>
            <a:picLocks noChangeAspect="1"/>
          </p:cNvPicPr>
          <p:nvPr/>
        </p:nvPicPr>
        <p:blipFill>
          <a:blip r:embed="rId4">
            <a:clrChange>
              <a:clrFrom>
                <a:srgbClr val="FFFFFF">
                  <a:alpha val="100000"/>
                </a:srgbClr>
              </a:clrFrom>
              <a:clrTo>
                <a:srgbClr val="FFFFFF">
                  <a:alpha val="100000"/>
                  <a:alpha val="0"/>
                </a:srgbClr>
              </a:clrTo>
            </a:clrChange>
          </a:blip>
          <a:srcRect/>
          <a:stretch>
            <a:fillRect/>
          </a:stretch>
        </p:blipFill>
        <p:spPr>
          <a:xfrm>
            <a:off x="3652974" y="2103170"/>
            <a:ext cx="2817167" cy="3672027"/>
          </a:xfrm>
          <a:prstGeom prst="rect">
            <a:avLst/>
          </a:prstGeom>
        </p:spPr>
      </p:pic>
      <p:grpSp>
        <p:nvGrpSpPr>
          <p:cNvPr id="49" name="组合 48"/>
          <p:cNvGrpSpPr/>
          <p:nvPr/>
        </p:nvGrpSpPr>
        <p:grpSpPr>
          <a:xfrm>
            <a:off x="6336649" y="2214113"/>
            <a:ext cx="4887606" cy="3168750"/>
            <a:chOff x="6337753" y="2238518"/>
            <a:chExt cx="4910044" cy="3183298"/>
          </a:xfrm>
        </p:grpSpPr>
        <p:sp>
          <p:nvSpPr>
            <p:cNvPr id="50" name="矩形: 圆角 12"/>
            <p:cNvSpPr/>
            <p:nvPr/>
          </p:nvSpPr>
          <p:spPr>
            <a:xfrm>
              <a:off x="6337753" y="2238518"/>
              <a:ext cx="4910044" cy="3183298"/>
            </a:xfrm>
            <a:prstGeom prst="roundRect">
              <a:avLst/>
            </a:prstGeom>
            <a:solidFill>
              <a:schemeClr val="tx1">
                <a:lumMod val="65000"/>
                <a:lumOff val="35000"/>
              </a:schemeClr>
            </a:solidFill>
            <a:ln>
              <a:noFill/>
            </a:ln>
            <a:effectLst>
              <a:outerShdw blurRad="50800" dist="38100" dir="5400000" algn="t" rotWithShape="0">
                <a:prstClr val="black">
                  <a:alpha val="40000"/>
                </a:prstClr>
              </a:outerShdw>
            </a:effectLst>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sz="1795"/>
            </a:p>
          </p:txBody>
        </p:sp>
        <p:sp>
          <p:nvSpPr>
            <p:cNvPr id="51" name="矩形 50"/>
            <p:cNvSpPr/>
            <p:nvPr/>
          </p:nvSpPr>
          <p:spPr>
            <a:xfrm>
              <a:off x="6603474" y="2520578"/>
              <a:ext cx="4306713" cy="2688813"/>
            </a:xfrm>
            <a:prstGeom prst="rect">
              <a:avLst/>
            </a:prstGeom>
          </p:spPr>
          <p:txBody>
            <a:bodyPr wrap="square">
              <a:spAutoFit/>
            </a:bodyPr>
            <a:lstStyle/>
            <a:p>
              <a:pPr algn="just" fontAlgn="auto">
                <a:lnSpc>
                  <a:spcPct val="150000"/>
                </a:lnSpc>
              </a:pPr>
              <a:r>
                <a:rPr lang="en-US" altLang="zh-CN" sz="1600" b="1" kern="100" dirty="0">
                  <a:solidFill>
                    <a:schemeClr val="bg1"/>
                  </a:solidFill>
                  <a:latin typeface="微软雅黑" panose="020B0503020204020204" pitchFamily="34" charset="-122"/>
                  <a:ea typeface="微软雅黑" panose="020B0503020204020204" pitchFamily="34" charset="-122"/>
                  <a:sym typeface="+mn-ea"/>
                </a:rPr>
                <a:t>锅炉机组采用集中控制时，在远离操作屏的电动机旁，宜设置事故停机按钮</a:t>
              </a:r>
            </a:p>
            <a:p>
              <a:pPr algn="just" fontAlgn="auto">
                <a:lnSpc>
                  <a:spcPct val="150000"/>
                </a:lnSpc>
              </a:pPr>
              <a:r>
                <a:rPr lang="en-US" altLang="zh-CN" sz="1600" b="1" kern="100" dirty="0">
                  <a:solidFill>
                    <a:schemeClr val="bg1"/>
                  </a:solidFill>
                  <a:latin typeface="微软雅黑" panose="020B0503020204020204" pitchFamily="34" charset="-122"/>
                  <a:ea typeface="微软雅黑" panose="020B0503020204020204" pitchFamily="34" charset="-122"/>
                  <a:sym typeface="+mn-ea"/>
                </a:rPr>
                <a:t>电气线路宜采用穿金属管或电缆布线，并不应沿锅炉热风道、烟道、热水箱和其他载热体表面敷设</a:t>
              </a:r>
            </a:p>
            <a:p>
              <a:pPr algn="just" fontAlgn="auto">
                <a:lnSpc>
                  <a:spcPct val="150000"/>
                </a:lnSpc>
              </a:pPr>
              <a:r>
                <a:rPr lang="en-US" altLang="zh-CN" sz="1600" b="1" kern="100" dirty="0">
                  <a:solidFill>
                    <a:schemeClr val="bg1"/>
                  </a:solidFill>
                  <a:latin typeface="微软雅黑" panose="020B0503020204020204" pitchFamily="34" charset="-122"/>
                  <a:ea typeface="微软雅黑" panose="020B0503020204020204" pitchFamily="34" charset="-122"/>
                  <a:sym typeface="+mn-ea"/>
                </a:rPr>
                <a:t>锅炉水位表、锅炉压力表、仪表屏和其他照度要求较高的部位，应设置局部照明</a:t>
              </a:r>
            </a:p>
          </p:txBody>
        </p:sp>
      </p:gr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燃气锅炉</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p:cTn id="12" dur="500" fill="hold"/>
                                        <p:tgtEl>
                                          <p:spTgt spid="48"/>
                                        </p:tgtEl>
                                        <p:attrNameLst>
                                          <p:attrName>ppt_w</p:attrName>
                                        </p:attrNameLst>
                                      </p:cBhvr>
                                      <p:tavLst>
                                        <p:tav tm="0">
                                          <p:val>
                                            <p:fltVal val="0"/>
                                          </p:val>
                                        </p:tav>
                                        <p:tav tm="100000">
                                          <p:val>
                                            <p:strVal val="#ppt_w"/>
                                          </p:val>
                                        </p:tav>
                                      </p:tavLst>
                                    </p:anim>
                                    <p:anim calcmode="lin" valueType="num">
                                      <p:cBhvr>
                                        <p:cTn id="13" dur="500" fill="hold"/>
                                        <p:tgtEl>
                                          <p:spTgt spid="48"/>
                                        </p:tgtEl>
                                        <p:attrNameLst>
                                          <p:attrName>ppt_h</p:attrName>
                                        </p:attrNameLst>
                                      </p:cBhvr>
                                      <p:tavLst>
                                        <p:tav tm="0">
                                          <p:val>
                                            <p:fltVal val="0"/>
                                          </p:val>
                                        </p:tav>
                                        <p:tav tm="100000">
                                          <p:val>
                                            <p:strVal val="#ppt_h"/>
                                          </p:val>
                                        </p:tav>
                                      </p:tavLst>
                                    </p:anim>
                                    <p:animEffect transition="in" filter="fade">
                                      <p:cBhvr>
                                        <p:cTn id="14" dur="500"/>
                                        <p:tgtEl>
                                          <p:spTgt spid="48"/>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49"/>
                                        </p:tgtEl>
                                        <p:attrNameLst>
                                          <p:attrName>style.visibility</p:attrName>
                                        </p:attrNameLst>
                                      </p:cBhvr>
                                      <p:to>
                                        <p:strVal val="visible"/>
                                      </p:to>
                                    </p:set>
                                    <p:animEffect transition="in" filter="fade">
                                      <p:cBhvr>
                                        <p:cTn id="18" dur="1000"/>
                                        <p:tgtEl>
                                          <p:spTgt spid="49"/>
                                        </p:tgtEl>
                                      </p:cBhvr>
                                    </p:animEffect>
                                    <p:anim calcmode="lin" valueType="num">
                                      <p:cBhvr>
                                        <p:cTn id="19" dur="1000" fill="hold"/>
                                        <p:tgtEl>
                                          <p:spTgt spid="49"/>
                                        </p:tgtEl>
                                        <p:attrNameLst>
                                          <p:attrName>ppt_x</p:attrName>
                                        </p:attrNameLst>
                                      </p:cBhvr>
                                      <p:tavLst>
                                        <p:tav tm="0">
                                          <p:val>
                                            <p:strVal val="#ppt_x"/>
                                          </p:val>
                                        </p:tav>
                                        <p:tav tm="100000">
                                          <p:val>
                                            <p:strVal val="#ppt_x"/>
                                          </p:val>
                                        </p:tav>
                                      </p:tavLst>
                                    </p:anim>
                                    <p:anim calcmode="lin" valueType="num">
                                      <p:cBhvr>
                                        <p:cTn id="20"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2577745" y="1498563"/>
            <a:ext cx="4660490" cy="3769360"/>
          </a:xfrm>
          <a:prstGeom prst="rect">
            <a:avLst/>
          </a:prstGeom>
          <a:noFill/>
        </p:spPr>
        <p:txBody>
          <a:bodyPr wrap="square" rtlCol="0">
            <a:spAutoFit/>
          </a:bodyPr>
          <a:lstStyle/>
          <a:p>
            <a:r>
              <a:rPr lang="en-US" altLang="zh-CN" sz="23900" dirty="0">
                <a:solidFill>
                  <a:schemeClr val="tx1">
                    <a:alpha val="3000"/>
                  </a:schemeClr>
                </a:solidFill>
                <a:latin typeface="Arial Black" panose="020B0A04020102020204" pitchFamily="34" charset="0"/>
              </a:rPr>
              <a:t>04</a:t>
            </a:r>
            <a:endParaRPr lang="zh-CN" altLang="en-US" sz="23900" dirty="0">
              <a:solidFill>
                <a:schemeClr val="tx1">
                  <a:alpha val="3000"/>
                </a:schemeClr>
              </a:solidFill>
              <a:latin typeface="Arial Black" panose="020B0A04020102020204" pitchFamily="34" charset="0"/>
            </a:endParaRPr>
          </a:p>
        </p:txBody>
      </p:sp>
      <p:sp>
        <p:nvSpPr>
          <p:cNvPr id="29" name="任意多边形 28"/>
          <p:cNvSpPr/>
          <p:nvPr/>
        </p:nvSpPr>
        <p:spPr>
          <a:xfrm rot="16200000" flipV="1">
            <a:off x="-2489564" y="2408598"/>
            <a:ext cx="6260239" cy="1443042"/>
          </a:xfrm>
          <a:custGeom>
            <a:avLst/>
            <a:gdLst>
              <a:gd name="connsiteX0" fmla="*/ 6260239 w 6260239"/>
              <a:gd name="connsiteY0" fmla="*/ 1443042 h 1443042"/>
              <a:gd name="connsiteX1" fmla="*/ 6260239 w 6260239"/>
              <a:gd name="connsiteY1" fmla="*/ 1370077 h 1443042"/>
              <a:gd name="connsiteX2" fmla="*/ 3239468 w 6260239"/>
              <a:gd name="connsiteY2" fmla="*/ 0 h 1443042"/>
              <a:gd name="connsiteX3" fmla="*/ 0 w 6260239"/>
              <a:gd name="connsiteY3" fmla="*/ 1443042 h 1443042"/>
            </a:gdLst>
            <a:ahLst/>
            <a:cxnLst>
              <a:cxn ang="0">
                <a:pos x="connsiteX0" y="connsiteY0"/>
              </a:cxn>
              <a:cxn ang="0">
                <a:pos x="connsiteX1" y="connsiteY1"/>
              </a:cxn>
              <a:cxn ang="0">
                <a:pos x="connsiteX2" y="connsiteY2"/>
              </a:cxn>
              <a:cxn ang="0">
                <a:pos x="connsiteX3" y="connsiteY3"/>
              </a:cxn>
            </a:cxnLst>
            <a:rect l="l" t="t" r="r" b="b"/>
            <a:pathLst>
              <a:path w="6260239" h="1443042">
                <a:moveTo>
                  <a:pt x="6260239" y="1443042"/>
                </a:moveTo>
                <a:lnTo>
                  <a:pt x="6260239" y="1370077"/>
                </a:lnTo>
                <a:lnTo>
                  <a:pt x="3239468" y="0"/>
                </a:lnTo>
                <a:lnTo>
                  <a:pt x="0" y="1443042"/>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rot="16200000" flipV="1">
            <a:off x="-2557704" y="2938221"/>
            <a:ext cx="6396518" cy="1443041"/>
          </a:xfrm>
          <a:custGeom>
            <a:avLst/>
            <a:gdLst>
              <a:gd name="connsiteX0" fmla="*/ 6396518 w 6396518"/>
              <a:gd name="connsiteY0" fmla="*/ 1443041 h 1443041"/>
              <a:gd name="connsiteX1" fmla="*/ 3214875 w 6396518"/>
              <a:gd name="connsiteY1" fmla="*/ 0 h 1443041"/>
              <a:gd name="connsiteX2" fmla="*/ 0 w 6396518"/>
              <a:gd name="connsiteY2" fmla="*/ 1432086 h 1443041"/>
              <a:gd name="connsiteX3" fmla="*/ 0 w 6396518"/>
              <a:gd name="connsiteY3" fmla="*/ 1443041 h 1443041"/>
            </a:gdLst>
            <a:ahLst/>
            <a:cxnLst>
              <a:cxn ang="0">
                <a:pos x="connsiteX0" y="connsiteY0"/>
              </a:cxn>
              <a:cxn ang="0">
                <a:pos x="connsiteX1" y="connsiteY1"/>
              </a:cxn>
              <a:cxn ang="0">
                <a:pos x="connsiteX2" y="connsiteY2"/>
              </a:cxn>
              <a:cxn ang="0">
                <a:pos x="connsiteX3" y="connsiteY3"/>
              </a:cxn>
            </a:cxnLst>
            <a:rect l="l" t="t" r="r" b="b"/>
            <a:pathLst>
              <a:path w="6396518" h="1443041">
                <a:moveTo>
                  <a:pt x="6396518" y="1443041"/>
                </a:moveTo>
                <a:lnTo>
                  <a:pt x="3214875" y="0"/>
                </a:lnTo>
                <a:lnTo>
                  <a:pt x="0" y="1432086"/>
                </a:lnTo>
                <a:lnTo>
                  <a:pt x="0" y="1443041"/>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rot="16200000" flipV="1">
            <a:off x="-529500" y="638885"/>
            <a:ext cx="2419074" cy="1103204"/>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809311" y="3009214"/>
            <a:ext cx="944880" cy="1014730"/>
          </a:xfrm>
          <a:prstGeom prst="rect">
            <a:avLst/>
          </a:prstGeom>
          <a:noFill/>
        </p:spPr>
        <p:txBody>
          <a:bodyPr wrap="none" rtlCol="0">
            <a:spAutoFit/>
          </a:bodyPr>
          <a:lstStyle/>
          <a:p>
            <a:r>
              <a:rPr lang="en-US" altLang="zh-CN" sz="6000" dirty="0">
                <a:solidFill>
                  <a:schemeClr val="tx1">
                    <a:lumMod val="65000"/>
                    <a:lumOff val="35000"/>
                  </a:schemeClr>
                </a:solidFill>
                <a:latin typeface="Yu Gothic UI Light" panose="020B0300000000000000" pitchFamily="34" charset="-128"/>
                <a:ea typeface="Yu Gothic UI Light" panose="020B0300000000000000" pitchFamily="34" charset="-128"/>
              </a:rPr>
              <a:t>0</a:t>
            </a:r>
            <a:r>
              <a:rPr lang="en-US" sz="6000" dirty="0">
                <a:solidFill>
                  <a:schemeClr val="tx1">
                    <a:lumMod val="65000"/>
                    <a:lumOff val="35000"/>
                  </a:schemeClr>
                </a:solidFill>
                <a:latin typeface="Yu Gothic UI Light" panose="020B0300000000000000" pitchFamily="34" charset="-128"/>
                <a:ea typeface="Yu Gothic UI Light" panose="020B0300000000000000" pitchFamily="34" charset="-128"/>
              </a:rPr>
              <a:t>4</a:t>
            </a:r>
          </a:p>
        </p:txBody>
      </p:sp>
      <p:sp>
        <p:nvSpPr>
          <p:cNvPr id="13" name="矩形 12"/>
          <p:cNvSpPr/>
          <p:nvPr/>
        </p:nvSpPr>
        <p:spPr>
          <a:xfrm>
            <a:off x="5356317" y="3137721"/>
            <a:ext cx="2926080" cy="645160"/>
          </a:xfrm>
          <a:prstGeom prst="rect">
            <a:avLst/>
          </a:prstGeom>
        </p:spPr>
        <p:txBody>
          <a:bodyPr wrap="none">
            <a:spAutoFit/>
          </a:bodyPr>
          <a:lstStyle/>
          <a:p>
            <a:pPr lvl="0" algn="ctr"/>
            <a:r>
              <a:rPr lang="zh-CN" altLang="en-US" sz="3600" b="1" dirty="0">
                <a:solidFill>
                  <a:srgbClr val="FFC001"/>
                </a:solidFill>
                <a:latin typeface="微软雅黑" panose="020B0503020204020204" pitchFamily="34" charset="-122"/>
                <a:ea typeface="微软雅黑" panose="020B0503020204020204" pitchFamily="34" charset="-122"/>
                <a:sym typeface="+mn-ea"/>
              </a:rPr>
              <a:t>居家用气安全</a:t>
            </a:r>
            <a:endParaRPr lang="zh-CN" altLang="en-US" sz="3600" b="1" dirty="0">
              <a:solidFill>
                <a:srgbClr val="FFC001"/>
              </a:solidFill>
              <a:latin typeface="微软雅黑" panose="020B0503020204020204" pitchFamily="34" charset="-122"/>
              <a:ea typeface="微软雅黑" panose="020B0503020204020204" pitchFamily="34" charset="-122"/>
            </a:endParaRPr>
          </a:p>
        </p:txBody>
      </p:sp>
      <p:cxnSp>
        <p:nvCxnSpPr>
          <p:cNvPr id="16" name="直接连接符 15"/>
          <p:cNvCxnSpPr/>
          <p:nvPr/>
        </p:nvCxnSpPr>
        <p:spPr>
          <a:xfrm>
            <a:off x="4702132" y="2797432"/>
            <a:ext cx="0" cy="1425775"/>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7" name="圆角矩形 16"/>
          <p:cNvSpPr/>
          <p:nvPr/>
        </p:nvSpPr>
        <p:spPr>
          <a:xfrm>
            <a:off x="7496691" y="4222515"/>
            <a:ext cx="1730273" cy="271612"/>
          </a:xfrm>
          <a:prstGeom prst="roundRect">
            <a:avLst>
              <a:gd name="adj" fmla="val 50000"/>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3" name="任意多边形 32"/>
          <p:cNvSpPr/>
          <p:nvPr/>
        </p:nvSpPr>
        <p:spPr>
          <a:xfrm rot="2700000">
            <a:off x="11716683" y="3016282"/>
            <a:ext cx="950633" cy="950633"/>
          </a:xfrm>
          <a:custGeom>
            <a:avLst/>
            <a:gdLst>
              <a:gd name="connsiteX0" fmla="*/ 0 w 950633"/>
              <a:gd name="connsiteY0" fmla="*/ 0 h 950633"/>
              <a:gd name="connsiteX1" fmla="*/ 950633 w 950633"/>
              <a:gd name="connsiteY1" fmla="*/ 950633 h 950633"/>
              <a:gd name="connsiteX2" fmla="*/ 0 w 950633"/>
              <a:gd name="connsiteY2" fmla="*/ 950633 h 950633"/>
            </a:gdLst>
            <a:ahLst/>
            <a:cxnLst>
              <a:cxn ang="0">
                <a:pos x="connsiteX0" y="connsiteY0"/>
              </a:cxn>
              <a:cxn ang="0">
                <a:pos x="connsiteX1" y="connsiteY1"/>
              </a:cxn>
              <a:cxn ang="0">
                <a:pos x="connsiteX2" y="connsiteY2"/>
              </a:cxn>
            </a:cxnLst>
            <a:rect l="l" t="t" r="r" b="b"/>
            <a:pathLst>
              <a:path w="950633" h="950633">
                <a:moveTo>
                  <a:pt x="0" y="0"/>
                </a:moveTo>
                <a:lnTo>
                  <a:pt x="950633" y="950633"/>
                </a:lnTo>
                <a:lnTo>
                  <a:pt x="0" y="950633"/>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6289321" y="1605272"/>
            <a:ext cx="0" cy="4511326"/>
          </a:xfrm>
          <a:prstGeom prst="line">
            <a:avLst/>
          </a:prstGeom>
          <a:ln>
            <a:solidFill>
              <a:sysClr val="window" lastClr="FFFFFF">
                <a:lumMod val="75000"/>
              </a:sysClr>
            </a:solidFill>
          </a:ln>
        </p:spPr>
        <p:style>
          <a:lnRef idx="1">
            <a:srgbClr val="1C67A1"/>
          </a:lnRef>
          <a:fillRef idx="0">
            <a:srgbClr val="1C67A1"/>
          </a:fillRef>
          <a:effectRef idx="0">
            <a:srgbClr val="1C67A1"/>
          </a:effectRef>
          <a:fontRef idx="minor">
            <a:sysClr val="windowText" lastClr="000000"/>
          </a:fontRef>
        </p:style>
      </p:cxnSp>
      <p:sp>
        <p:nvSpPr>
          <p:cNvPr id="9" name="文本框 81"/>
          <p:cNvSpPr txBox="1">
            <a:spLocks noChangeArrowheads="1"/>
          </p:cNvSpPr>
          <p:nvPr/>
        </p:nvSpPr>
        <p:spPr bwMode="auto">
          <a:xfrm>
            <a:off x="2145030" y="1581785"/>
            <a:ext cx="3932555"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fontAlgn="auto">
              <a:lnSpc>
                <a:spcPct val="150000"/>
              </a:lnSpc>
              <a:spcAft>
                <a:spcPts val="800"/>
              </a:spcAft>
            </a:pPr>
            <a:r>
              <a:rPr lang="zh-CN" altLang="en-US" sz="1600" b="1" dirty="0">
                <a:solidFill>
                  <a:srgbClr val="FFC001"/>
                </a:solidFill>
                <a:latin typeface="微软雅黑" panose="020B0503020204020204" pitchFamily="34" charset="-122"/>
                <a:ea typeface="微软雅黑" panose="020B0503020204020204" pitchFamily="34" charset="-122"/>
                <a:sym typeface="+mn-ea"/>
              </a:rPr>
              <a:t>管道泄漏</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主要因管道外壁锈蚀穿孔引起，多发生在潮湿的穿墙、穿楼板部位。擅自将管道作为负重支架以及管道的随意拆改也会造成连接部位泄漏</a:t>
            </a:r>
          </a:p>
        </p:txBody>
      </p:sp>
      <p:sp>
        <p:nvSpPr>
          <p:cNvPr id="10" name="文本框 81"/>
          <p:cNvSpPr txBox="1">
            <a:spLocks noChangeArrowheads="1"/>
          </p:cNvSpPr>
          <p:nvPr/>
        </p:nvSpPr>
        <p:spPr bwMode="auto">
          <a:xfrm>
            <a:off x="2145030" y="3469640"/>
            <a:ext cx="3455670" cy="102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fontAlgn="auto">
              <a:lnSpc>
                <a:spcPct val="150000"/>
              </a:lnSpc>
              <a:spcAft>
                <a:spcPts val="800"/>
              </a:spcAft>
            </a:pPr>
            <a:r>
              <a:rPr lang="zh-CN" altLang="en-US" sz="1600" b="1" dirty="0">
                <a:solidFill>
                  <a:srgbClr val="FFC001"/>
                </a:solidFill>
                <a:latin typeface="微软雅黑" panose="020B0503020204020204" pitchFamily="34" charset="-122"/>
                <a:ea typeface="微软雅黑" panose="020B0503020204020204" pitchFamily="34" charset="-122"/>
                <a:sym typeface="+mn-ea"/>
              </a:rPr>
              <a:t>阀门泄漏</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由于腐蚀、磨损和密封材料老化所致</a:t>
            </a:r>
          </a:p>
        </p:txBody>
      </p:sp>
      <p:sp>
        <p:nvSpPr>
          <p:cNvPr id="11" name="文本框 81"/>
          <p:cNvSpPr txBox="1">
            <a:spLocks noChangeArrowheads="1"/>
          </p:cNvSpPr>
          <p:nvPr/>
        </p:nvSpPr>
        <p:spPr bwMode="auto">
          <a:xfrm>
            <a:off x="2093212" y="5039995"/>
            <a:ext cx="3455484" cy="1174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fontAlgn="auto">
              <a:lnSpc>
                <a:spcPct val="150000"/>
              </a:lnSpc>
              <a:spcAft>
                <a:spcPts val="800"/>
              </a:spcAft>
            </a:pPr>
            <a:r>
              <a:rPr lang="zh-CN" altLang="en-US" sz="1600" b="1" dirty="0">
                <a:solidFill>
                  <a:srgbClr val="FFC001"/>
                </a:solidFill>
                <a:latin typeface="微软雅黑" panose="020B0503020204020204" pitchFamily="34" charset="-122"/>
                <a:ea typeface="微软雅黑" panose="020B0503020204020204" pitchFamily="34" charset="-122"/>
                <a:sym typeface="+mn-ea"/>
              </a:rPr>
              <a:t>气表泄漏</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主要由中间轴密封件老化引起，一般集中发生在使用时间较长的老表上，并易受温度变化的影响</a:t>
            </a:r>
          </a:p>
        </p:txBody>
      </p:sp>
      <p:sp>
        <p:nvSpPr>
          <p:cNvPr id="12" name="文本框 81"/>
          <p:cNvSpPr txBox="1">
            <a:spLocks noChangeArrowheads="1"/>
          </p:cNvSpPr>
          <p:nvPr/>
        </p:nvSpPr>
        <p:spPr bwMode="auto">
          <a:xfrm>
            <a:off x="7780655" y="1755140"/>
            <a:ext cx="3499485" cy="848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fontAlgn="auto">
              <a:lnSpc>
                <a:spcPct val="150000"/>
              </a:lnSpc>
              <a:spcAft>
                <a:spcPts val="800"/>
              </a:spcAft>
            </a:pPr>
            <a:r>
              <a:rPr lang="zh-CN" altLang="en-US" sz="1600" b="1" dirty="0">
                <a:solidFill>
                  <a:srgbClr val="FFC001"/>
                </a:solidFill>
                <a:latin typeface="微软雅黑" panose="020B0503020204020204" pitchFamily="34" charset="-122"/>
                <a:ea typeface="微软雅黑" panose="020B0503020204020204" pitchFamily="34" charset="-122"/>
                <a:sym typeface="+mn-ea"/>
              </a:rPr>
              <a:t>表接头泄漏</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橡胶垫老化所致</a:t>
            </a:r>
          </a:p>
        </p:txBody>
      </p:sp>
      <p:sp>
        <p:nvSpPr>
          <p:cNvPr id="13" name="文本框 81"/>
          <p:cNvSpPr txBox="1">
            <a:spLocks noChangeArrowheads="1"/>
          </p:cNvSpPr>
          <p:nvPr/>
        </p:nvSpPr>
        <p:spPr bwMode="auto">
          <a:xfrm>
            <a:off x="7780655" y="3469640"/>
            <a:ext cx="3816350" cy="1341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fontAlgn="auto">
              <a:lnSpc>
                <a:spcPct val="150000"/>
              </a:lnSpc>
              <a:spcAft>
                <a:spcPts val="800"/>
              </a:spcAft>
            </a:pPr>
            <a:r>
              <a:rPr lang="zh-CN" altLang="en-US" sz="1600" b="1" dirty="0">
                <a:solidFill>
                  <a:srgbClr val="FFC001"/>
                </a:solidFill>
                <a:latin typeface="微软雅黑" panose="020B0503020204020204" pitchFamily="34" charset="-122"/>
                <a:ea typeface="微软雅黑" panose="020B0503020204020204" pitchFamily="34" charset="-122"/>
                <a:sym typeface="+mn-ea"/>
              </a:rPr>
              <a:t>器具泄漏</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回火和杂质造成阀体关闭不严导致的泄漏；台式灶操作使用不当造成的跑气，如点火失误、中途熄火等直跑</a:t>
            </a:r>
          </a:p>
        </p:txBody>
      </p:sp>
      <p:sp>
        <p:nvSpPr>
          <p:cNvPr id="14" name="文本框 81"/>
          <p:cNvSpPr txBox="1">
            <a:spLocks noChangeArrowheads="1"/>
          </p:cNvSpPr>
          <p:nvPr/>
        </p:nvSpPr>
        <p:spPr bwMode="auto">
          <a:xfrm>
            <a:off x="7780655" y="5039995"/>
            <a:ext cx="3816350" cy="1642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indent="0" eaLnBrk="0" fontAlgn="auto" hangingPunct="0">
              <a:lnSpc>
                <a:spcPct val="150000"/>
              </a:lnSpc>
              <a:spcBef>
                <a:spcPts val="0"/>
              </a:spcBef>
              <a:buClr>
                <a:schemeClr val="tx2"/>
              </a:buClr>
              <a:buSzPct val="70000"/>
              <a:buFont typeface="Wingdings" panose="05000000000000000000" pitchFamily="2" charset="2"/>
              <a:buNone/>
            </a:pPr>
            <a:r>
              <a:rPr lang="zh-CN" altLang="en-US" sz="1600" b="1" dirty="0">
                <a:solidFill>
                  <a:srgbClr val="FFC001"/>
                </a:solidFill>
                <a:latin typeface="微软雅黑" panose="020B0503020204020204" pitchFamily="34" charset="-122"/>
                <a:ea typeface="微软雅黑" panose="020B0503020204020204" pitchFamily="34" charset="-122"/>
                <a:sym typeface="+mn-ea"/>
              </a:rPr>
              <a:t>胶管泄漏</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因老化龟裂造成的胶管或连接处漏气，胶管老化变硬在外力作用下松动脱落形成的开放式泄漏，第三种是胶管被老鼠咬破形成的泄漏</a:t>
            </a:r>
          </a:p>
        </p:txBody>
      </p:sp>
      <p:grpSp>
        <p:nvGrpSpPr>
          <p:cNvPr id="15" name="组合 14"/>
          <p:cNvGrpSpPr/>
          <p:nvPr/>
        </p:nvGrpSpPr>
        <p:grpSpPr>
          <a:xfrm>
            <a:off x="1165809" y="1749252"/>
            <a:ext cx="767885" cy="767886"/>
            <a:chOff x="635906" y="1669368"/>
            <a:chExt cx="576064" cy="576064"/>
          </a:xfrm>
        </p:grpSpPr>
        <p:sp>
          <p:nvSpPr>
            <p:cNvPr id="16" name="椭圆 15"/>
            <p:cNvSpPr/>
            <p:nvPr/>
          </p:nvSpPr>
          <p:spPr>
            <a:xfrm>
              <a:off x="635906" y="1669368"/>
              <a:ext cx="576064" cy="576064"/>
            </a:xfrm>
            <a:prstGeom prst="ellipse">
              <a:avLst/>
            </a:prstGeom>
            <a:solidFill>
              <a:srgbClr val="FFC001"/>
            </a:solidFill>
            <a:ln>
              <a:noFill/>
            </a:ln>
          </p:spPr>
          <p:style>
            <a:lnRef idx="2">
              <a:srgbClr val="1C67A1">
                <a:shade val="50000"/>
              </a:srgbClr>
            </a:lnRef>
            <a:fillRef idx="1">
              <a:srgbClr val="1C67A1"/>
            </a:fillRef>
            <a:effectRef idx="0">
              <a:srgbClr val="1C67A1"/>
            </a:effectRef>
            <a:fontRef idx="minor">
              <a:sysClr val="window" lastClr="FFFFFF"/>
            </a:fontRef>
          </p:style>
          <p:txBody>
            <a:bodyPr rtlCol="0" anchor="ctr"/>
            <a:lstStyle/>
            <a:p>
              <a:pPr algn="ctr"/>
              <a:endParaRPr lang="zh-CN" altLang="en-US" sz="3200" dirty="0"/>
            </a:p>
          </p:txBody>
        </p:sp>
        <p:sp>
          <p:nvSpPr>
            <p:cNvPr id="17" name="矩形 16"/>
            <p:cNvSpPr/>
            <p:nvPr/>
          </p:nvSpPr>
          <p:spPr>
            <a:xfrm>
              <a:off x="682690" y="1772734"/>
              <a:ext cx="419936" cy="438599"/>
            </a:xfrm>
            <a:prstGeom prst="rect">
              <a:avLst/>
            </a:prstGeom>
          </p:spPr>
          <p:txBody>
            <a:bodyPr wrap="none">
              <a:spAutoFit/>
            </a:bodyPr>
            <a:lstStyle/>
            <a:p>
              <a:pPr algn="ctr">
                <a:defRPr/>
              </a:pPr>
              <a:r>
                <a:rPr lang="en-US" altLang="zh-CN" sz="3200" dirty="0">
                  <a:solidFill>
                    <a:srgbClr val="FFFFFF"/>
                  </a:solidFill>
                  <a:latin typeface="Impact" panose="020B0806030902050204" charset="0"/>
                  <a:ea typeface="Arial Unicode MS" panose="020B0604020202020204" pitchFamily="34" charset="-122"/>
                  <a:cs typeface="Arial Unicode MS" panose="020B0604020202020204" pitchFamily="34" charset="-122"/>
                </a:rPr>
                <a:t>01</a:t>
              </a:r>
              <a:endParaRPr lang="zh-CN" altLang="en-US" sz="3200" dirty="0">
                <a:solidFill>
                  <a:srgbClr val="FFFFFF"/>
                </a:solidFill>
                <a:latin typeface="Impact" panose="020B0806030902050204" charset="0"/>
                <a:ea typeface="Arial Unicode MS" panose="020B0604020202020204" pitchFamily="34" charset="-122"/>
                <a:cs typeface="Arial Unicode MS" panose="020B0604020202020204" pitchFamily="34" charset="-122"/>
              </a:endParaRPr>
            </a:p>
          </p:txBody>
        </p:sp>
      </p:grpSp>
      <p:grpSp>
        <p:nvGrpSpPr>
          <p:cNvPr id="18" name="组合 17"/>
          <p:cNvGrpSpPr/>
          <p:nvPr/>
        </p:nvGrpSpPr>
        <p:grpSpPr>
          <a:xfrm>
            <a:off x="1165810" y="3476996"/>
            <a:ext cx="767885" cy="767886"/>
            <a:chOff x="635906" y="2965512"/>
            <a:chExt cx="576064" cy="576064"/>
          </a:xfrm>
        </p:grpSpPr>
        <p:sp>
          <p:nvSpPr>
            <p:cNvPr id="19" name="椭圆 18"/>
            <p:cNvSpPr/>
            <p:nvPr/>
          </p:nvSpPr>
          <p:spPr>
            <a:xfrm>
              <a:off x="635906" y="2965512"/>
              <a:ext cx="576064" cy="576064"/>
            </a:xfrm>
            <a:prstGeom prst="ellipse">
              <a:avLst/>
            </a:prstGeom>
            <a:solidFill>
              <a:schemeClr val="tx1">
                <a:lumMod val="65000"/>
                <a:lumOff val="35000"/>
              </a:schemeClr>
            </a:solidFill>
            <a:ln>
              <a:noFill/>
            </a:ln>
          </p:spPr>
          <p:style>
            <a:lnRef idx="2">
              <a:srgbClr val="1C67A1">
                <a:shade val="50000"/>
              </a:srgbClr>
            </a:lnRef>
            <a:fillRef idx="1">
              <a:srgbClr val="1C67A1"/>
            </a:fillRef>
            <a:effectRef idx="0">
              <a:srgbClr val="1C67A1"/>
            </a:effectRef>
            <a:fontRef idx="minor">
              <a:sysClr val="window" lastClr="FFFFFF"/>
            </a:fontRef>
          </p:style>
          <p:txBody>
            <a:bodyPr rtlCol="0" anchor="ctr"/>
            <a:lstStyle/>
            <a:p>
              <a:pPr algn="ctr"/>
              <a:endParaRPr lang="zh-CN" altLang="en-US" sz="3200" dirty="0"/>
            </a:p>
          </p:txBody>
        </p:sp>
        <p:sp>
          <p:nvSpPr>
            <p:cNvPr id="20" name="矩形 19"/>
            <p:cNvSpPr/>
            <p:nvPr/>
          </p:nvSpPr>
          <p:spPr>
            <a:xfrm>
              <a:off x="695330" y="3068878"/>
              <a:ext cx="457215" cy="438599"/>
            </a:xfrm>
            <a:prstGeom prst="rect">
              <a:avLst/>
            </a:prstGeom>
          </p:spPr>
          <p:txBody>
            <a:bodyPr wrap="none">
              <a:spAutoFit/>
            </a:bodyPr>
            <a:lstStyle/>
            <a:p>
              <a:pPr algn="ctr">
                <a:defRPr/>
              </a:pPr>
              <a:r>
                <a:rPr lang="en-US" altLang="zh-CN" sz="3200" dirty="0">
                  <a:solidFill>
                    <a:srgbClr val="FFFFFF"/>
                  </a:solidFill>
                  <a:latin typeface="Impact" panose="020B0806030902050204" charset="0"/>
                  <a:ea typeface="Arial Unicode MS" panose="020B0604020202020204" pitchFamily="34" charset="-122"/>
                  <a:cs typeface="Arial Unicode MS" panose="020B0604020202020204" pitchFamily="34" charset="-122"/>
                </a:rPr>
                <a:t>02</a:t>
              </a:r>
              <a:endParaRPr lang="zh-CN" altLang="en-US" sz="3200" dirty="0">
                <a:solidFill>
                  <a:srgbClr val="FFFFFF"/>
                </a:solidFill>
                <a:latin typeface="Impact" panose="020B0806030902050204" charset="0"/>
                <a:ea typeface="Arial Unicode MS" panose="020B0604020202020204" pitchFamily="34" charset="-122"/>
                <a:cs typeface="Arial Unicode MS" panose="020B0604020202020204" pitchFamily="34" charset="-122"/>
              </a:endParaRPr>
            </a:p>
          </p:txBody>
        </p:sp>
      </p:grpSp>
      <p:grpSp>
        <p:nvGrpSpPr>
          <p:cNvPr id="21" name="组合 20"/>
          <p:cNvGrpSpPr/>
          <p:nvPr/>
        </p:nvGrpSpPr>
        <p:grpSpPr>
          <a:xfrm>
            <a:off x="1165809" y="5204739"/>
            <a:ext cx="767886" cy="767886"/>
            <a:chOff x="635906" y="4261656"/>
            <a:chExt cx="576064" cy="576064"/>
          </a:xfrm>
        </p:grpSpPr>
        <p:sp>
          <p:nvSpPr>
            <p:cNvPr id="22" name="椭圆 21"/>
            <p:cNvSpPr/>
            <p:nvPr/>
          </p:nvSpPr>
          <p:spPr>
            <a:xfrm>
              <a:off x="635906" y="4261656"/>
              <a:ext cx="576064" cy="576064"/>
            </a:xfrm>
            <a:prstGeom prst="ellipse">
              <a:avLst/>
            </a:prstGeom>
            <a:solidFill>
              <a:schemeClr val="tx1">
                <a:lumMod val="75000"/>
                <a:lumOff val="25000"/>
              </a:schemeClr>
            </a:solidFill>
            <a:ln>
              <a:noFill/>
            </a:ln>
          </p:spPr>
          <p:style>
            <a:lnRef idx="2">
              <a:srgbClr val="1C67A1">
                <a:shade val="50000"/>
              </a:srgbClr>
            </a:lnRef>
            <a:fillRef idx="1">
              <a:srgbClr val="1C67A1"/>
            </a:fillRef>
            <a:effectRef idx="0">
              <a:srgbClr val="1C67A1"/>
            </a:effectRef>
            <a:fontRef idx="minor">
              <a:sysClr val="window" lastClr="FFFFFF"/>
            </a:fontRef>
          </p:style>
          <p:txBody>
            <a:bodyPr rtlCol="0" anchor="ctr"/>
            <a:lstStyle/>
            <a:p>
              <a:pPr algn="ctr"/>
              <a:endParaRPr lang="zh-CN" altLang="en-US" sz="3200"/>
            </a:p>
          </p:txBody>
        </p:sp>
        <p:sp>
          <p:nvSpPr>
            <p:cNvPr id="23" name="矩形 22"/>
            <p:cNvSpPr/>
            <p:nvPr/>
          </p:nvSpPr>
          <p:spPr>
            <a:xfrm>
              <a:off x="690520" y="4365022"/>
              <a:ext cx="466835" cy="438599"/>
            </a:xfrm>
            <a:prstGeom prst="rect">
              <a:avLst/>
            </a:prstGeom>
          </p:spPr>
          <p:txBody>
            <a:bodyPr wrap="none">
              <a:spAutoFit/>
            </a:bodyPr>
            <a:lstStyle/>
            <a:p>
              <a:pPr algn="ctr">
                <a:defRPr/>
              </a:pPr>
              <a:r>
                <a:rPr lang="en-US" altLang="zh-CN" sz="3200" dirty="0">
                  <a:solidFill>
                    <a:srgbClr val="FFFFFF"/>
                  </a:solidFill>
                  <a:latin typeface="Impact" panose="020B0806030902050204" charset="0"/>
                  <a:ea typeface="Arial Unicode MS" panose="020B0604020202020204" pitchFamily="34" charset="-122"/>
                  <a:cs typeface="Arial Unicode MS" panose="020B0604020202020204" pitchFamily="34" charset="-122"/>
                </a:rPr>
                <a:t>03</a:t>
              </a:r>
              <a:endParaRPr lang="zh-CN" altLang="en-US" sz="3200" dirty="0">
                <a:solidFill>
                  <a:srgbClr val="FFFFFF"/>
                </a:solidFill>
                <a:latin typeface="Impact" panose="020B0806030902050204" charset="0"/>
                <a:ea typeface="Arial Unicode MS" panose="020B0604020202020204" pitchFamily="34" charset="-122"/>
                <a:cs typeface="Arial Unicode MS" panose="020B0604020202020204" pitchFamily="34" charset="-122"/>
              </a:endParaRPr>
            </a:p>
          </p:txBody>
        </p:sp>
      </p:grpSp>
      <p:grpSp>
        <p:nvGrpSpPr>
          <p:cNvPr id="24" name="组合 23"/>
          <p:cNvGrpSpPr/>
          <p:nvPr/>
        </p:nvGrpSpPr>
        <p:grpSpPr>
          <a:xfrm>
            <a:off x="6961223" y="1749253"/>
            <a:ext cx="767885" cy="767885"/>
            <a:chOff x="5004048" y="1669368"/>
            <a:chExt cx="576064" cy="576064"/>
          </a:xfrm>
        </p:grpSpPr>
        <p:sp>
          <p:nvSpPr>
            <p:cNvPr id="25" name="椭圆 24"/>
            <p:cNvSpPr/>
            <p:nvPr/>
          </p:nvSpPr>
          <p:spPr>
            <a:xfrm>
              <a:off x="5004048" y="1669368"/>
              <a:ext cx="576064" cy="576064"/>
            </a:xfrm>
            <a:prstGeom prst="ellipse">
              <a:avLst/>
            </a:prstGeom>
            <a:solidFill>
              <a:srgbClr val="FFC001"/>
            </a:solidFill>
            <a:ln>
              <a:noFill/>
            </a:ln>
          </p:spPr>
          <p:style>
            <a:lnRef idx="2">
              <a:srgbClr val="1C67A1">
                <a:shade val="50000"/>
              </a:srgbClr>
            </a:lnRef>
            <a:fillRef idx="1">
              <a:srgbClr val="1C67A1"/>
            </a:fillRef>
            <a:effectRef idx="0">
              <a:srgbClr val="1C67A1"/>
            </a:effectRef>
            <a:fontRef idx="minor">
              <a:sysClr val="window" lastClr="FFFFFF"/>
            </a:fontRef>
          </p:style>
          <p:txBody>
            <a:bodyPr rtlCol="0" anchor="ctr"/>
            <a:lstStyle/>
            <a:p>
              <a:pPr algn="ctr"/>
              <a:endParaRPr lang="zh-CN" altLang="en-US" sz="3200"/>
            </a:p>
          </p:txBody>
        </p:sp>
        <p:sp>
          <p:nvSpPr>
            <p:cNvPr id="26" name="矩形 25"/>
            <p:cNvSpPr/>
            <p:nvPr/>
          </p:nvSpPr>
          <p:spPr>
            <a:xfrm>
              <a:off x="5063472" y="1728166"/>
              <a:ext cx="457215" cy="438600"/>
            </a:xfrm>
            <a:prstGeom prst="rect">
              <a:avLst/>
            </a:prstGeom>
          </p:spPr>
          <p:txBody>
            <a:bodyPr wrap="none">
              <a:spAutoFit/>
            </a:bodyPr>
            <a:lstStyle/>
            <a:p>
              <a:pPr algn="ctr">
                <a:defRPr/>
              </a:pPr>
              <a:r>
                <a:rPr lang="en-US" altLang="zh-CN" sz="3200" dirty="0">
                  <a:solidFill>
                    <a:srgbClr val="FFFFFF"/>
                  </a:solidFill>
                  <a:latin typeface="Impact" panose="020B0806030902050204" charset="0"/>
                  <a:ea typeface="Arial Unicode MS" panose="020B0604020202020204" pitchFamily="34" charset="-122"/>
                  <a:cs typeface="Arial Unicode MS" panose="020B0604020202020204" pitchFamily="34" charset="-122"/>
                </a:rPr>
                <a:t>04</a:t>
              </a:r>
              <a:endParaRPr lang="zh-CN" altLang="en-US" sz="3200" dirty="0">
                <a:solidFill>
                  <a:srgbClr val="FFFFFF"/>
                </a:solidFill>
                <a:latin typeface="Impact" panose="020B0806030902050204" charset="0"/>
                <a:ea typeface="Arial Unicode MS" panose="020B0604020202020204" pitchFamily="34" charset="-122"/>
                <a:cs typeface="Arial Unicode MS" panose="020B0604020202020204" pitchFamily="34" charset="-122"/>
              </a:endParaRPr>
            </a:p>
          </p:txBody>
        </p:sp>
      </p:grpSp>
      <p:grpSp>
        <p:nvGrpSpPr>
          <p:cNvPr id="27" name="组合 26"/>
          <p:cNvGrpSpPr/>
          <p:nvPr/>
        </p:nvGrpSpPr>
        <p:grpSpPr>
          <a:xfrm>
            <a:off x="6961224" y="3476996"/>
            <a:ext cx="767886" cy="767886"/>
            <a:chOff x="5004048" y="2965512"/>
            <a:chExt cx="576064" cy="576064"/>
          </a:xfrm>
        </p:grpSpPr>
        <p:sp>
          <p:nvSpPr>
            <p:cNvPr id="28" name="椭圆 27"/>
            <p:cNvSpPr/>
            <p:nvPr/>
          </p:nvSpPr>
          <p:spPr>
            <a:xfrm>
              <a:off x="5004048" y="2965512"/>
              <a:ext cx="576064" cy="576064"/>
            </a:xfrm>
            <a:prstGeom prst="ellipse">
              <a:avLst/>
            </a:prstGeom>
            <a:solidFill>
              <a:schemeClr val="tx1">
                <a:lumMod val="50000"/>
                <a:lumOff val="50000"/>
              </a:schemeClr>
            </a:solidFill>
            <a:ln>
              <a:noFill/>
            </a:ln>
          </p:spPr>
          <p:style>
            <a:lnRef idx="2">
              <a:srgbClr val="1C67A1">
                <a:shade val="50000"/>
              </a:srgbClr>
            </a:lnRef>
            <a:fillRef idx="1">
              <a:srgbClr val="1C67A1"/>
            </a:fillRef>
            <a:effectRef idx="0">
              <a:srgbClr val="1C67A1"/>
            </a:effectRef>
            <a:fontRef idx="minor">
              <a:sysClr val="window" lastClr="FFFFFF"/>
            </a:fontRef>
          </p:style>
          <p:txBody>
            <a:bodyPr rtlCol="0" anchor="ctr"/>
            <a:lstStyle/>
            <a:p>
              <a:pPr algn="ctr"/>
              <a:endParaRPr lang="zh-CN" altLang="en-US" sz="3200"/>
            </a:p>
          </p:txBody>
        </p:sp>
        <p:sp>
          <p:nvSpPr>
            <p:cNvPr id="29" name="矩形 28"/>
            <p:cNvSpPr/>
            <p:nvPr/>
          </p:nvSpPr>
          <p:spPr>
            <a:xfrm>
              <a:off x="5058061" y="3068878"/>
              <a:ext cx="468038" cy="438599"/>
            </a:xfrm>
            <a:prstGeom prst="rect">
              <a:avLst/>
            </a:prstGeom>
          </p:spPr>
          <p:txBody>
            <a:bodyPr wrap="none">
              <a:spAutoFit/>
            </a:bodyPr>
            <a:lstStyle/>
            <a:p>
              <a:pPr algn="ctr">
                <a:defRPr/>
              </a:pPr>
              <a:r>
                <a:rPr lang="en-US" altLang="zh-CN" sz="3200" dirty="0">
                  <a:solidFill>
                    <a:srgbClr val="FFFFFF"/>
                  </a:solidFill>
                  <a:latin typeface="Impact" panose="020B0806030902050204" charset="0"/>
                  <a:ea typeface="Arial Unicode MS" panose="020B0604020202020204" pitchFamily="34" charset="-122"/>
                  <a:cs typeface="Arial Unicode MS" panose="020B0604020202020204" pitchFamily="34" charset="-122"/>
                </a:rPr>
                <a:t>05</a:t>
              </a:r>
              <a:endParaRPr lang="zh-CN" altLang="en-US" sz="3200" dirty="0">
                <a:solidFill>
                  <a:srgbClr val="FFFFFF"/>
                </a:solidFill>
                <a:latin typeface="Impact" panose="020B0806030902050204" charset="0"/>
                <a:ea typeface="Arial Unicode MS" panose="020B0604020202020204" pitchFamily="34" charset="-122"/>
                <a:cs typeface="Arial Unicode MS" panose="020B0604020202020204" pitchFamily="34" charset="-122"/>
              </a:endParaRPr>
            </a:p>
          </p:txBody>
        </p:sp>
      </p:grpSp>
      <p:grpSp>
        <p:nvGrpSpPr>
          <p:cNvPr id="30" name="组合 29"/>
          <p:cNvGrpSpPr/>
          <p:nvPr/>
        </p:nvGrpSpPr>
        <p:grpSpPr>
          <a:xfrm>
            <a:off x="6961222" y="5204739"/>
            <a:ext cx="767885" cy="767886"/>
            <a:chOff x="5004048" y="4261656"/>
            <a:chExt cx="576064" cy="576064"/>
          </a:xfrm>
        </p:grpSpPr>
        <p:sp>
          <p:nvSpPr>
            <p:cNvPr id="31" name="椭圆 30"/>
            <p:cNvSpPr/>
            <p:nvPr/>
          </p:nvSpPr>
          <p:spPr>
            <a:xfrm>
              <a:off x="5004048" y="4261656"/>
              <a:ext cx="576064" cy="576064"/>
            </a:xfrm>
            <a:prstGeom prst="ellipse">
              <a:avLst/>
            </a:prstGeom>
            <a:solidFill>
              <a:schemeClr val="tx1">
                <a:lumMod val="75000"/>
                <a:lumOff val="25000"/>
              </a:schemeClr>
            </a:solidFill>
            <a:ln>
              <a:noFill/>
            </a:ln>
          </p:spPr>
          <p:style>
            <a:lnRef idx="2">
              <a:srgbClr val="1C67A1">
                <a:shade val="50000"/>
              </a:srgbClr>
            </a:lnRef>
            <a:fillRef idx="1">
              <a:srgbClr val="1C67A1"/>
            </a:fillRef>
            <a:effectRef idx="0">
              <a:srgbClr val="1C67A1"/>
            </a:effectRef>
            <a:fontRef idx="minor">
              <a:sysClr val="window" lastClr="FFFFFF"/>
            </a:fontRef>
          </p:style>
          <p:txBody>
            <a:bodyPr rtlCol="0" anchor="ctr"/>
            <a:lstStyle/>
            <a:p>
              <a:pPr algn="ctr"/>
              <a:endParaRPr lang="zh-CN" altLang="en-US" sz="3200"/>
            </a:p>
          </p:txBody>
        </p:sp>
        <p:sp>
          <p:nvSpPr>
            <p:cNvPr id="32" name="矩形 31"/>
            <p:cNvSpPr/>
            <p:nvPr/>
          </p:nvSpPr>
          <p:spPr>
            <a:xfrm>
              <a:off x="5054039" y="4365022"/>
              <a:ext cx="470444" cy="438599"/>
            </a:xfrm>
            <a:prstGeom prst="rect">
              <a:avLst/>
            </a:prstGeom>
          </p:spPr>
          <p:txBody>
            <a:bodyPr wrap="none">
              <a:spAutoFit/>
            </a:bodyPr>
            <a:lstStyle/>
            <a:p>
              <a:pPr algn="ctr">
                <a:defRPr/>
              </a:pPr>
              <a:r>
                <a:rPr lang="en-US" altLang="zh-CN" sz="3200" dirty="0">
                  <a:solidFill>
                    <a:srgbClr val="FFFFFF"/>
                  </a:solidFill>
                  <a:latin typeface="Impact" panose="020B0806030902050204" charset="0"/>
                  <a:ea typeface="Arial Unicode MS" panose="020B0604020202020204" pitchFamily="34" charset="-122"/>
                  <a:cs typeface="Arial Unicode MS" panose="020B0604020202020204" pitchFamily="34" charset="-122"/>
                </a:rPr>
                <a:t>06</a:t>
              </a:r>
              <a:endParaRPr lang="zh-CN" altLang="en-US" sz="3200" dirty="0">
                <a:solidFill>
                  <a:srgbClr val="FFFFFF"/>
                </a:solidFill>
                <a:latin typeface="Impact" panose="020B0806030902050204" charset="0"/>
                <a:ea typeface="Arial Unicode MS" panose="020B0604020202020204" pitchFamily="34" charset="-122"/>
                <a:cs typeface="Arial Unicode MS" panose="020B0604020202020204" pitchFamily="34" charset="-122"/>
              </a:endParaRPr>
            </a:p>
          </p:txBody>
        </p:sp>
      </p:gr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居家用气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Horizontal)">
                                      <p:cBhvr>
                                        <p:cTn id="7" dur="500"/>
                                        <p:tgtEl>
                                          <p:spTgt spid="8"/>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heel(1)">
                                      <p:cBhvr>
                                        <p:cTn id="11" dur="500"/>
                                        <p:tgtEl>
                                          <p:spTgt spid="1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1500"/>
                            </p:stCondLst>
                            <p:childTnLst>
                              <p:par>
                                <p:cTn id="17" presetID="21" presetClass="entr" presetSubtype="1"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heel(1)">
                                      <p:cBhvr>
                                        <p:cTn id="19" dur="500"/>
                                        <p:tgtEl>
                                          <p:spTgt spid="18"/>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2500"/>
                            </p:stCondLst>
                            <p:childTnLst>
                              <p:par>
                                <p:cTn id="25" presetID="21" presetClass="entr" presetSubtype="1"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heel(1)">
                                      <p:cBhvr>
                                        <p:cTn id="27" dur="500"/>
                                        <p:tgtEl>
                                          <p:spTgt spid="21"/>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par>
                          <p:cTn id="32" fill="hold">
                            <p:stCondLst>
                              <p:cond delay="3500"/>
                            </p:stCondLst>
                            <p:childTnLst>
                              <p:par>
                                <p:cTn id="33" presetID="21" presetClass="entr" presetSubtype="1"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heel(1)">
                                      <p:cBhvr>
                                        <p:cTn id="35" dur="500"/>
                                        <p:tgtEl>
                                          <p:spTgt spid="24"/>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par>
                          <p:cTn id="40" fill="hold">
                            <p:stCondLst>
                              <p:cond delay="4500"/>
                            </p:stCondLst>
                            <p:childTnLst>
                              <p:par>
                                <p:cTn id="41" presetID="21" presetClass="entr" presetSubtype="1"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heel(1)">
                                      <p:cBhvr>
                                        <p:cTn id="43" dur="500"/>
                                        <p:tgtEl>
                                          <p:spTgt spid="27"/>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500"/>
                                        <p:tgtEl>
                                          <p:spTgt spid="13"/>
                                        </p:tgtEl>
                                      </p:cBhvr>
                                    </p:animEffect>
                                  </p:childTnLst>
                                </p:cTn>
                              </p:par>
                            </p:childTnLst>
                          </p:cTn>
                        </p:par>
                        <p:par>
                          <p:cTn id="48" fill="hold">
                            <p:stCondLst>
                              <p:cond delay="5500"/>
                            </p:stCondLst>
                            <p:childTnLst>
                              <p:par>
                                <p:cTn id="49" presetID="21" presetClass="entr" presetSubtype="1" fill="hold"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heel(1)">
                                      <p:cBhvr>
                                        <p:cTn id="51" dur="500"/>
                                        <p:tgtEl>
                                          <p:spTgt spid="30"/>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直接连接符 4"/>
          <p:cNvSpPr/>
          <p:nvPr/>
        </p:nvSpPr>
        <p:spPr>
          <a:xfrm>
            <a:off x="757873" y="6697980"/>
            <a:ext cx="10599420" cy="635"/>
          </a:xfrm>
          <a:prstGeom prst="line">
            <a:avLst/>
          </a:prstGeom>
          <a:ln w="38100" cap="flat" cmpd="sng">
            <a:solidFill>
              <a:srgbClr val="353636"/>
            </a:solidFill>
            <a:prstDash val="solid"/>
            <a:miter/>
            <a:headEnd type="none" w="med" len="med"/>
            <a:tailEnd type="none" w="med" len="med"/>
          </a:ln>
        </p:spPr>
        <p:txBody>
          <a:bodyPr anchor="t"/>
          <a:lstStyle/>
          <a:p>
            <a:pPr eaLnBrk="0" hangingPunct="0"/>
            <a:endParaRPr lang="zh-CN" altLang="en-US">
              <a:latin typeface="Segoe UI" panose="020B0502040204020203" pitchFamily="34" charset="0"/>
              <a:ea typeface="微软雅黑" panose="020B0503020204020204" pitchFamily="34" charset="-122"/>
            </a:endParaRPr>
          </a:p>
        </p:txBody>
      </p:sp>
      <p:sp>
        <p:nvSpPr>
          <p:cNvPr id="147459" name="矩形 2"/>
          <p:cNvSpPr/>
          <p:nvPr/>
        </p:nvSpPr>
        <p:spPr>
          <a:xfrm>
            <a:off x="758508" y="1170940"/>
            <a:ext cx="10597515" cy="520700"/>
          </a:xfrm>
          <a:prstGeom prst="rect">
            <a:avLst/>
          </a:prstGeom>
          <a:solidFill>
            <a:schemeClr val="tx1">
              <a:lumMod val="65000"/>
              <a:lumOff val="35000"/>
            </a:schemeClr>
          </a:solidFill>
          <a:ln w="9525">
            <a:noFill/>
          </a:ln>
        </p:spPr>
        <p:txBody>
          <a:bodyPr anchor="ctr"/>
          <a:lstStyle/>
          <a:p>
            <a:pPr algn="ctr" eaLnBrk="0" hangingPunct="0"/>
            <a:endParaRPr lang="zh-CN" altLang="zh-CN">
              <a:solidFill>
                <a:srgbClr val="40404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8437" name="直接连接符 3"/>
          <p:cNvSpPr/>
          <p:nvPr/>
        </p:nvSpPr>
        <p:spPr>
          <a:xfrm>
            <a:off x="6030278" y="1888490"/>
            <a:ext cx="53340" cy="4824035"/>
          </a:xfrm>
          <a:prstGeom prst="line">
            <a:avLst/>
          </a:prstGeom>
          <a:ln w="38100" cap="flat" cmpd="sng">
            <a:solidFill>
              <a:srgbClr val="353636"/>
            </a:solidFill>
            <a:prstDash val="solid"/>
            <a:miter/>
            <a:headEnd type="none" w="med" len="med"/>
            <a:tailEnd type="none" w="med" len="med"/>
          </a:ln>
        </p:spPr>
        <p:txBody>
          <a:bodyPr anchor="t"/>
          <a:lstStyle/>
          <a:p>
            <a:pPr eaLnBrk="0" hangingPunct="0"/>
            <a:endParaRPr lang="zh-CN" altLang="en-US">
              <a:latin typeface="Segoe UI" panose="020B0502040204020203" pitchFamily="34" charset="0"/>
              <a:ea typeface="微软雅黑" panose="020B0503020204020204" pitchFamily="34" charset="-122"/>
            </a:endParaRPr>
          </a:p>
        </p:txBody>
      </p:sp>
      <p:sp>
        <p:nvSpPr>
          <p:cNvPr id="18439" name="直接连接符 5"/>
          <p:cNvSpPr/>
          <p:nvPr/>
        </p:nvSpPr>
        <p:spPr>
          <a:xfrm>
            <a:off x="6030278" y="1880235"/>
            <a:ext cx="5325745" cy="1270"/>
          </a:xfrm>
          <a:prstGeom prst="line">
            <a:avLst/>
          </a:prstGeom>
          <a:ln w="38100" cap="flat" cmpd="sng">
            <a:solidFill>
              <a:srgbClr val="353636"/>
            </a:solidFill>
            <a:prstDash val="solid"/>
            <a:miter/>
            <a:headEnd type="none" w="med" len="med"/>
            <a:tailEnd type="none" w="med" len="med"/>
          </a:ln>
        </p:spPr>
        <p:txBody>
          <a:bodyPr anchor="t"/>
          <a:lstStyle/>
          <a:p>
            <a:pPr eaLnBrk="0" hangingPunct="0"/>
            <a:endParaRPr lang="zh-CN" altLang="en-US">
              <a:latin typeface="Segoe UI" panose="020B0502040204020203" pitchFamily="34" charset="0"/>
              <a:ea typeface="微软雅黑" panose="020B0503020204020204" pitchFamily="34" charset="-122"/>
            </a:endParaRPr>
          </a:p>
        </p:txBody>
      </p:sp>
      <p:sp>
        <p:nvSpPr>
          <p:cNvPr id="18440" name="直接连接符 6"/>
          <p:cNvSpPr/>
          <p:nvPr/>
        </p:nvSpPr>
        <p:spPr>
          <a:xfrm>
            <a:off x="757873" y="1879600"/>
            <a:ext cx="5272405" cy="635"/>
          </a:xfrm>
          <a:prstGeom prst="line">
            <a:avLst/>
          </a:prstGeom>
          <a:ln w="38100" cap="flat" cmpd="sng">
            <a:solidFill>
              <a:srgbClr val="353636"/>
            </a:solidFill>
            <a:prstDash val="solid"/>
            <a:miter/>
            <a:headEnd type="none" w="med" len="med"/>
            <a:tailEnd type="none" w="med" len="med"/>
          </a:ln>
        </p:spPr>
        <p:txBody>
          <a:bodyPr anchor="t"/>
          <a:lstStyle/>
          <a:p>
            <a:pPr eaLnBrk="0" hangingPunct="0"/>
            <a:endParaRPr lang="zh-CN" altLang="en-US">
              <a:latin typeface="Segoe UI" panose="020B0502040204020203" pitchFamily="34" charset="0"/>
              <a:ea typeface="微软雅黑" panose="020B0503020204020204" pitchFamily="34" charset="-122"/>
            </a:endParaRPr>
          </a:p>
        </p:txBody>
      </p:sp>
      <p:sp>
        <p:nvSpPr>
          <p:cNvPr id="18441" name="文本框 7"/>
          <p:cNvSpPr/>
          <p:nvPr/>
        </p:nvSpPr>
        <p:spPr>
          <a:xfrm>
            <a:off x="758508" y="1999615"/>
            <a:ext cx="5147310" cy="4349115"/>
          </a:xfrm>
          <a:prstGeom prst="rect">
            <a:avLst/>
          </a:prstGeom>
          <a:noFill/>
          <a:ln w="9525">
            <a:noFill/>
          </a:ln>
        </p:spPr>
        <p:txBody>
          <a:bodyPr wrap="square" anchor="t">
            <a:spAutoFit/>
          </a:bodyPr>
          <a:lstStyle/>
          <a:p>
            <a:pPr marL="104140" marR="0" lvl="0" indent="0" algn="l" defTabSz="914400" rtl="0" fontAlgn="base">
              <a:lnSpc>
                <a:spcPct val="150000"/>
              </a:lnSpc>
              <a:spcBef>
                <a:spcPts val="0"/>
              </a:spcBef>
              <a:spcAft>
                <a:spcPct val="0"/>
              </a:spcAft>
              <a:buClr>
                <a:srgbClr val="404040"/>
              </a:buClr>
              <a:buSzPct val="100000"/>
              <a:buFont typeface="Wingdings" panose="05000000000000000000" charset="0"/>
              <a:buChar char=""/>
              <a:defRPr/>
            </a:pPr>
            <a:r>
              <a:rPr lang="zh-CN" altLang="en-US" sz="1600"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未安装燃气泄漏报警装置，或安装位置不符合要求；</a:t>
            </a:r>
            <a:endParaRPr kumimoji="0" lang="zh-CN" altLang="en-US" sz="16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endParaRPr>
          </a:p>
          <a:p>
            <a:pPr marL="104140" marR="0" lvl="0" indent="0" algn="l" defTabSz="914400" rtl="0" fontAlgn="base">
              <a:lnSpc>
                <a:spcPct val="150000"/>
              </a:lnSpc>
              <a:spcBef>
                <a:spcPts val="0"/>
              </a:spcBef>
              <a:spcAft>
                <a:spcPct val="0"/>
              </a:spcAft>
              <a:buClr>
                <a:srgbClr val="404040"/>
              </a:buClr>
              <a:buSzPct val="100000"/>
              <a:buFont typeface="Wingdings" panose="05000000000000000000" charset="0"/>
              <a:buChar char=""/>
              <a:defRPr/>
            </a:pPr>
            <a:r>
              <a:rPr lang="zh-CN" altLang="en-US" sz="1600"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处于无人监管状态，只顾经营，不顾安全，无专业维护保养单位</a:t>
            </a:r>
            <a:endParaRPr kumimoji="0" lang="zh-CN" altLang="en-US" sz="16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endParaRPr>
          </a:p>
          <a:p>
            <a:pPr marL="104140" marR="0" lvl="0" indent="0" algn="l" defTabSz="914400" rtl="0" fontAlgn="base">
              <a:lnSpc>
                <a:spcPct val="150000"/>
              </a:lnSpc>
              <a:spcBef>
                <a:spcPts val="0"/>
              </a:spcBef>
              <a:spcAft>
                <a:spcPct val="0"/>
              </a:spcAft>
              <a:buClr>
                <a:srgbClr val="404040"/>
              </a:buClr>
              <a:buSzPct val="100000"/>
              <a:buFont typeface="Wingdings" panose="05000000000000000000" charset="0"/>
              <a:buChar char=""/>
              <a:defRPr/>
            </a:pPr>
            <a:r>
              <a:rPr lang="zh-CN" altLang="en-US" sz="1600"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燃气管道设施上随意悬挂重物，搭接电线，或使用燃气管道作为电器设备的接地线；</a:t>
            </a:r>
            <a:endParaRPr kumimoji="0" lang="zh-CN" altLang="en-US" sz="16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endParaRPr>
          </a:p>
          <a:p>
            <a:pPr marL="104140" marR="0" lvl="0" indent="0" algn="l" defTabSz="914400" rtl="0" fontAlgn="base">
              <a:lnSpc>
                <a:spcPct val="150000"/>
              </a:lnSpc>
              <a:spcBef>
                <a:spcPts val="0"/>
              </a:spcBef>
              <a:spcAft>
                <a:spcPct val="0"/>
              </a:spcAft>
              <a:buClr>
                <a:srgbClr val="404040"/>
              </a:buClr>
              <a:buSzPct val="100000"/>
              <a:buFont typeface="Wingdings" panose="05000000000000000000" charset="0"/>
              <a:buChar char=""/>
              <a:defRPr/>
            </a:pPr>
            <a:r>
              <a:rPr lang="zh-CN" altLang="en-US" sz="1600"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rPr>
              <a:t>私拉乱接软管，私自增加用气设备；</a:t>
            </a:r>
          </a:p>
          <a:p>
            <a:pPr marL="104140" marR="0" lvl="0" indent="0" algn="l" rtl="0">
              <a:lnSpc>
                <a:spcPct val="150000"/>
              </a:lnSpc>
              <a:spcBef>
                <a:spcPct val="20000"/>
              </a:spcBef>
              <a:spcAft>
                <a:spcPct val="0"/>
              </a:spcAft>
              <a:buClr>
                <a:srgbClr val="404040"/>
              </a:buClr>
              <a:buSzPct val="70000"/>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使用国家明令禁止的燃气设备和超期的燃气设备；</a:t>
            </a:r>
          </a:p>
          <a:p>
            <a:pPr marL="104140" marR="0" lvl="0" indent="0" algn="l" rtl="0">
              <a:lnSpc>
                <a:spcPct val="150000"/>
              </a:lnSpc>
              <a:spcBef>
                <a:spcPct val="20000"/>
              </a:spcBef>
              <a:spcAft>
                <a:spcPct val="0"/>
              </a:spcAft>
              <a:buClr>
                <a:srgbClr val="404040"/>
              </a:buClr>
              <a:buSzPct val="70000"/>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擅自关闭机械送排风系统；</a:t>
            </a:r>
          </a:p>
          <a:p>
            <a:pPr marL="104140" marR="0" lvl="0" indent="0" algn="l" rtl="0">
              <a:lnSpc>
                <a:spcPct val="150000"/>
              </a:lnSpc>
              <a:spcBef>
                <a:spcPct val="20000"/>
              </a:spcBef>
              <a:spcAft>
                <a:spcPct val="0"/>
              </a:spcAft>
              <a:buClr>
                <a:srgbClr val="404040"/>
              </a:buClr>
              <a:buSzPct val="70000"/>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在使用燃气时，无人监管；</a:t>
            </a:r>
          </a:p>
          <a:p>
            <a:pPr marL="104140" marR="0" lvl="0" indent="0" algn="l" rtl="0">
              <a:lnSpc>
                <a:spcPct val="150000"/>
              </a:lnSpc>
              <a:spcBef>
                <a:spcPct val="20000"/>
              </a:spcBef>
              <a:spcAft>
                <a:spcPct val="0"/>
              </a:spcAft>
              <a:buClr>
                <a:srgbClr val="404040"/>
              </a:buClr>
              <a:buSzPct val="70000"/>
              <a:buFont typeface="Wingdings" panose="05000000000000000000" charset="0"/>
              <a:buChar cha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用气点使用第二火源（如：液化气、煤炉等），或将液化气接入燃气管道内使用</a:t>
            </a:r>
          </a:p>
        </p:txBody>
      </p:sp>
      <p:sp>
        <p:nvSpPr>
          <p:cNvPr id="18442" name="文本框 8"/>
          <p:cNvSpPr/>
          <p:nvPr/>
        </p:nvSpPr>
        <p:spPr>
          <a:xfrm>
            <a:off x="728663" y="1220470"/>
            <a:ext cx="10517505" cy="368300"/>
          </a:xfrm>
          <a:prstGeom prst="rect">
            <a:avLst/>
          </a:prstGeom>
          <a:noFill/>
          <a:ln w="9525">
            <a:noFill/>
          </a:ln>
        </p:spPr>
        <p:txBody>
          <a:bodyPr wrap="square" anchor="t">
            <a:spAutoFit/>
          </a:bodyPr>
          <a:lstStyle/>
          <a:p>
            <a:pPr algn="ctr" eaLnBrk="0" hangingPunct="0"/>
            <a:r>
              <a:rPr lang="zh-CN" altLang="en-US" b="1" dirty="0">
                <a:solidFill>
                  <a:schemeClr val="bg1"/>
                </a:solidFill>
                <a:latin typeface="微软雅黑" panose="020B0503020204020204" pitchFamily="34" charset="-122"/>
                <a:ea typeface="微软雅黑" panose="020B0503020204020204" pitchFamily="34" charset="-122"/>
                <a:sym typeface="+mn-ea"/>
              </a:rPr>
              <a:t>家庭用气存在的不安全行为及常见隐患</a:t>
            </a:r>
            <a:endParaRPr lang="zh-CN" altLang="en-US" sz="1800" b="1" strike="noStrike" noProof="1">
              <a:solidFill>
                <a:schemeClr val="bg1"/>
              </a:solidFill>
              <a:effectLst/>
              <a:latin typeface="微软雅黑" panose="020B0503020204020204" pitchFamily="34" charset="-122"/>
              <a:ea typeface="微软雅黑" panose="020B0503020204020204" pitchFamily="34" charset="-122"/>
              <a:sym typeface="+mn-ea"/>
            </a:endParaRPr>
          </a:p>
        </p:txBody>
      </p:sp>
      <p:sp>
        <p:nvSpPr>
          <p:cNvPr id="18443" name="文本框 9"/>
          <p:cNvSpPr/>
          <p:nvPr/>
        </p:nvSpPr>
        <p:spPr>
          <a:xfrm>
            <a:off x="6323330" y="2354580"/>
            <a:ext cx="5183505" cy="3784600"/>
          </a:xfrm>
          <a:prstGeom prst="rect">
            <a:avLst/>
          </a:prstGeom>
          <a:noFill/>
          <a:ln w="9525">
            <a:noFill/>
          </a:ln>
        </p:spPr>
        <p:txBody>
          <a:bodyPr wrap="square" anchor="t">
            <a:spAutoFit/>
          </a:bodyPr>
          <a:lstStyle/>
          <a:p>
            <a:pPr marL="104140" indent="0" fontAlgn="auto">
              <a:lnSpc>
                <a:spcPct val="150000"/>
              </a:lnSpc>
              <a:spcBef>
                <a:spcPts val="0"/>
              </a:spcBef>
              <a:buClr>
                <a:srgbClr val="404040"/>
              </a:buClr>
              <a:buSzPct val="100000"/>
              <a:buFont typeface="Wingdings" panose="05000000000000000000" pitchFamily="2" charset="2"/>
              <a:buChar char="u"/>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厨房或安装燃气设施设备的房间作为它用；</a:t>
            </a:r>
          </a:p>
          <a:p>
            <a:pPr marL="104140" indent="0" fontAlgn="auto">
              <a:lnSpc>
                <a:spcPct val="150000"/>
              </a:lnSpc>
              <a:spcBef>
                <a:spcPts val="0"/>
              </a:spcBef>
              <a:buClr>
                <a:srgbClr val="404040"/>
              </a:buClr>
              <a:buSzPct val="100000"/>
              <a:buFont typeface="Wingdings" panose="05000000000000000000" pitchFamily="2" charset="2"/>
              <a:buChar char="u"/>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私自改、拆燃气管道及燃气表；</a:t>
            </a:r>
          </a:p>
          <a:p>
            <a:pPr marL="104140" indent="0" fontAlgn="auto">
              <a:lnSpc>
                <a:spcPct val="150000"/>
              </a:lnSpc>
              <a:spcBef>
                <a:spcPts val="0"/>
              </a:spcBef>
              <a:buClr>
                <a:srgbClr val="404040"/>
              </a:buClr>
              <a:buSzPct val="100000"/>
              <a:buFont typeface="Wingdings" panose="05000000000000000000" pitchFamily="2" charset="2"/>
              <a:buChar char="u"/>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燃气管道、表具设施被封闭、包裹</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a:t>
            </a:r>
          </a:p>
          <a:p>
            <a:pPr marL="104140" indent="0" fontAlgn="auto">
              <a:lnSpc>
                <a:spcPct val="150000"/>
              </a:lnSpc>
              <a:spcBef>
                <a:spcPts val="0"/>
              </a:spcBef>
              <a:buClr>
                <a:srgbClr val="404040"/>
              </a:buClr>
              <a:buSzPct val="100000"/>
              <a:buFont typeface="Wingdings" panose="05000000000000000000" pitchFamily="2" charset="2"/>
              <a:buChar char="u"/>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使用热水器无烟道 、超期热水器</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a:t>
            </a:r>
          </a:p>
          <a:p>
            <a:pPr marL="104140" indent="0" fontAlgn="auto">
              <a:lnSpc>
                <a:spcPct val="150000"/>
              </a:lnSpc>
              <a:spcBef>
                <a:spcPts val="0"/>
              </a:spcBef>
              <a:buClr>
                <a:srgbClr val="404040"/>
              </a:buClr>
              <a:buSzPct val="100000"/>
              <a:buFont typeface="Wingdings" panose="05000000000000000000" pitchFamily="2" charset="2"/>
              <a:buChar char="u"/>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在使用燃气时，无人监管；</a:t>
            </a:r>
          </a:p>
          <a:p>
            <a:pPr marL="104140" indent="0" fontAlgn="auto">
              <a:lnSpc>
                <a:spcPct val="150000"/>
              </a:lnSpc>
              <a:spcBef>
                <a:spcPts val="0"/>
              </a:spcBef>
              <a:buClr>
                <a:srgbClr val="404040"/>
              </a:buClr>
              <a:buSzPct val="100000"/>
              <a:buFont typeface="Wingdings" panose="05000000000000000000" pitchFamily="2" charset="2"/>
              <a:buChar char="u"/>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软管老化、无管箍、 有软管三通、超</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2</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米、使用超</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2</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年；</a:t>
            </a:r>
          </a:p>
          <a:p>
            <a:pPr marL="104140" indent="0" fontAlgn="auto">
              <a:lnSpc>
                <a:spcPct val="150000"/>
              </a:lnSpc>
              <a:spcBef>
                <a:spcPts val="0"/>
              </a:spcBef>
              <a:buClr>
                <a:srgbClr val="404040"/>
              </a:buClr>
              <a:buSzPct val="100000"/>
              <a:buFont typeface="Wingdings" panose="05000000000000000000" pitchFamily="2" charset="2"/>
              <a:buChar char="u"/>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软管穿越门、窗、墙等；软管靠近火焰或是辐射热；软管暗埋；</a:t>
            </a:r>
          </a:p>
          <a:p>
            <a:pPr marL="104140" indent="0" fontAlgn="auto">
              <a:lnSpc>
                <a:spcPct val="150000"/>
              </a:lnSpc>
              <a:spcBef>
                <a:spcPts val="0"/>
              </a:spcBef>
              <a:buClr>
                <a:srgbClr val="404040"/>
              </a:buClr>
              <a:buSzPct val="100000"/>
              <a:buFont typeface="Wingdings" panose="05000000000000000000" pitchFamily="2" charset="2"/>
              <a:buChar char="u"/>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 管道锈蚀、漏气</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居家用气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7459"/>
                                        </p:tgtEl>
                                        <p:attrNameLst>
                                          <p:attrName>style.visibility</p:attrName>
                                        </p:attrNameLst>
                                      </p:cBhvr>
                                      <p:to>
                                        <p:strVal val="visible"/>
                                      </p:to>
                                    </p:set>
                                    <p:animEffect transition="in" filter="wipe(left)">
                                      <p:cBhvr>
                                        <p:cTn id="7" dur="500"/>
                                        <p:tgtEl>
                                          <p:spTgt spid="14745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442"/>
                                        </p:tgtEl>
                                        <p:attrNameLst>
                                          <p:attrName>style.visibility</p:attrName>
                                        </p:attrNameLst>
                                      </p:cBhvr>
                                      <p:to>
                                        <p:strVal val="visible"/>
                                      </p:to>
                                    </p:set>
                                    <p:animEffect transition="in" filter="wipe(left)">
                                      <p:cBhvr>
                                        <p:cTn id="10" dur="500"/>
                                        <p:tgtEl>
                                          <p:spTgt spid="18442"/>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8440"/>
                                        </p:tgtEl>
                                        <p:attrNameLst>
                                          <p:attrName>style.visibility</p:attrName>
                                        </p:attrNameLst>
                                      </p:cBhvr>
                                      <p:to>
                                        <p:strVal val="visible"/>
                                      </p:to>
                                    </p:set>
                                    <p:animEffect>
                                      <p:cBhvr>
                                        <p:cTn id="14" dur="500"/>
                                        <p:tgtEl>
                                          <p:spTgt spid="18440"/>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18437"/>
                                        </p:tgtEl>
                                        <p:attrNameLst>
                                          <p:attrName>style.visibility</p:attrName>
                                        </p:attrNameLst>
                                      </p:cBhvr>
                                      <p:to>
                                        <p:strVal val="visible"/>
                                      </p:to>
                                    </p:set>
                                    <p:animEffect>
                                      <p:cBhvr>
                                        <p:cTn id="18" dur="500"/>
                                        <p:tgtEl>
                                          <p:spTgt spid="18437"/>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18439"/>
                                        </p:tgtEl>
                                        <p:attrNameLst>
                                          <p:attrName>style.visibility</p:attrName>
                                        </p:attrNameLst>
                                      </p:cBhvr>
                                      <p:to>
                                        <p:strVal val="visible"/>
                                      </p:to>
                                    </p:set>
                                    <p:animEffect>
                                      <p:cBhvr>
                                        <p:cTn id="22" dur="500"/>
                                        <p:tgtEl>
                                          <p:spTgt spid="18439"/>
                                        </p:tgtEl>
                                      </p:cBhvr>
                                    </p:animEffect>
                                  </p:childTnLst>
                                </p:cTn>
                              </p:par>
                            </p:childTnLst>
                          </p:cTn>
                        </p:par>
                        <p:par>
                          <p:cTn id="23" fill="hold">
                            <p:stCondLst>
                              <p:cond delay="2000"/>
                            </p:stCondLst>
                            <p:childTnLst>
                              <p:par>
                                <p:cTn id="24" presetID="53" presetClass="entr" presetSubtype="16" fill="hold" grpId="0" nodeType="afterEffect">
                                  <p:stCondLst>
                                    <p:cond delay="0"/>
                                  </p:stCondLst>
                                  <p:childTnLst>
                                    <p:set>
                                      <p:cBhvr>
                                        <p:cTn id="25" dur="1" fill="hold">
                                          <p:stCondLst>
                                            <p:cond delay="0"/>
                                          </p:stCondLst>
                                        </p:cTn>
                                        <p:tgtEl>
                                          <p:spTgt spid="18441"/>
                                        </p:tgtEl>
                                        <p:attrNameLst>
                                          <p:attrName>style.visibility</p:attrName>
                                        </p:attrNameLst>
                                      </p:cBhvr>
                                      <p:to>
                                        <p:strVal val="visible"/>
                                      </p:to>
                                    </p:set>
                                    <p:anim calcmode="lin" valueType="num">
                                      <p:cBhvr>
                                        <p:cTn id="26" dur="500" fill="hold"/>
                                        <p:tgtEl>
                                          <p:spTgt spid="18441"/>
                                        </p:tgtEl>
                                        <p:attrNameLst>
                                          <p:attrName>ppt_w</p:attrName>
                                        </p:attrNameLst>
                                      </p:cBhvr>
                                      <p:tavLst>
                                        <p:tav tm="0">
                                          <p:val>
                                            <p:fltVal val="0"/>
                                          </p:val>
                                        </p:tav>
                                        <p:tav tm="100000">
                                          <p:val>
                                            <p:strVal val="#ppt_w"/>
                                          </p:val>
                                        </p:tav>
                                      </p:tavLst>
                                    </p:anim>
                                    <p:anim calcmode="lin" valueType="num">
                                      <p:cBhvr>
                                        <p:cTn id="27" dur="500" fill="hold"/>
                                        <p:tgtEl>
                                          <p:spTgt spid="18441"/>
                                        </p:tgtEl>
                                        <p:attrNameLst>
                                          <p:attrName>ppt_h</p:attrName>
                                        </p:attrNameLst>
                                      </p:cBhvr>
                                      <p:tavLst>
                                        <p:tav tm="0">
                                          <p:val>
                                            <p:fltVal val="0"/>
                                          </p:val>
                                        </p:tav>
                                        <p:tav tm="100000">
                                          <p:val>
                                            <p:strVal val="#ppt_h"/>
                                          </p:val>
                                        </p:tav>
                                      </p:tavLst>
                                    </p:anim>
                                    <p:animEffect transition="in" filter="fade">
                                      <p:cBhvr>
                                        <p:cTn id="28" dur="500"/>
                                        <p:tgtEl>
                                          <p:spTgt spid="18441"/>
                                        </p:tgtEl>
                                      </p:cBhvr>
                                    </p:animEffect>
                                  </p:childTnLst>
                                </p:cTn>
                              </p:par>
                            </p:childTnLst>
                          </p:cTn>
                        </p:par>
                        <p:par>
                          <p:cTn id="29" fill="hold">
                            <p:stCondLst>
                              <p:cond delay="2500"/>
                            </p:stCondLst>
                            <p:childTnLst>
                              <p:par>
                                <p:cTn id="30" presetID="53" presetClass="entr" presetSubtype="16" fill="hold" grpId="1" nodeType="afterEffect">
                                  <p:stCondLst>
                                    <p:cond delay="0"/>
                                  </p:stCondLst>
                                  <p:childTnLst>
                                    <p:set>
                                      <p:cBhvr>
                                        <p:cTn id="31" dur="1" fill="hold">
                                          <p:stCondLst>
                                            <p:cond delay="0"/>
                                          </p:stCondLst>
                                        </p:cTn>
                                        <p:tgtEl>
                                          <p:spTgt spid="18443"/>
                                        </p:tgtEl>
                                        <p:attrNameLst>
                                          <p:attrName>style.visibility</p:attrName>
                                        </p:attrNameLst>
                                      </p:cBhvr>
                                      <p:to>
                                        <p:strVal val="visible"/>
                                      </p:to>
                                    </p:set>
                                    <p:anim calcmode="lin" valueType="num">
                                      <p:cBhvr>
                                        <p:cTn id="32" dur="500" fill="hold"/>
                                        <p:tgtEl>
                                          <p:spTgt spid="18443"/>
                                        </p:tgtEl>
                                        <p:attrNameLst>
                                          <p:attrName>ppt_w</p:attrName>
                                        </p:attrNameLst>
                                      </p:cBhvr>
                                      <p:tavLst>
                                        <p:tav tm="0">
                                          <p:val>
                                            <p:fltVal val="0"/>
                                          </p:val>
                                        </p:tav>
                                        <p:tav tm="100000">
                                          <p:val>
                                            <p:strVal val="#ppt_w"/>
                                          </p:val>
                                        </p:tav>
                                      </p:tavLst>
                                    </p:anim>
                                    <p:anim calcmode="lin" valueType="num">
                                      <p:cBhvr>
                                        <p:cTn id="33" dur="500" fill="hold"/>
                                        <p:tgtEl>
                                          <p:spTgt spid="18443"/>
                                        </p:tgtEl>
                                        <p:attrNameLst>
                                          <p:attrName>ppt_h</p:attrName>
                                        </p:attrNameLst>
                                      </p:cBhvr>
                                      <p:tavLst>
                                        <p:tav tm="0">
                                          <p:val>
                                            <p:fltVal val="0"/>
                                          </p:val>
                                        </p:tav>
                                        <p:tav tm="100000">
                                          <p:val>
                                            <p:strVal val="#ppt_h"/>
                                          </p:val>
                                        </p:tav>
                                      </p:tavLst>
                                    </p:anim>
                                    <p:animEffect transition="in" filter="fade">
                                      <p:cBhvr>
                                        <p:cTn id="34" dur="500"/>
                                        <p:tgtEl>
                                          <p:spTgt spid="18443"/>
                                        </p:tgtEl>
                                      </p:cBhvr>
                                    </p:animEffect>
                                  </p:childTnLst>
                                </p:cTn>
                              </p:par>
                            </p:childTnLst>
                          </p:cTn>
                        </p:par>
                        <p:par>
                          <p:cTn id="35" fill="hold">
                            <p:stCondLst>
                              <p:cond delay="3000"/>
                            </p:stCondLst>
                            <p:childTnLst>
                              <p:par>
                                <p:cTn id="36" presetID="22" presetClass="entr" presetSubtype="8" fill="hold" grpId="0" nodeType="afterEffect">
                                  <p:stCondLst>
                                    <p:cond delay="0"/>
                                  </p:stCondLst>
                                  <p:childTnLst>
                                    <p:set>
                                      <p:cBhvr>
                                        <p:cTn id="37" dur="1" fill="hold">
                                          <p:stCondLst>
                                            <p:cond delay="0"/>
                                          </p:stCondLst>
                                        </p:cTn>
                                        <p:tgtEl>
                                          <p:spTgt spid="18438"/>
                                        </p:tgtEl>
                                        <p:attrNameLst>
                                          <p:attrName>style.visibility</p:attrName>
                                        </p:attrNameLst>
                                      </p:cBhvr>
                                      <p:to>
                                        <p:strVal val="visible"/>
                                      </p:to>
                                    </p:set>
                                    <p:animEffect>
                                      <p:cBhvr>
                                        <p:cTn id="38" dur="500"/>
                                        <p:tgtEl>
                                          <p:spTgt spid="18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8" grpId="0" bldLvl="0" animBg="1"/>
      <p:bldP spid="147459" grpId="0" bldLvl="0" animBg="1"/>
      <p:bldP spid="18437" grpId="0" bldLvl="0" animBg="1"/>
      <p:bldP spid="18439" grpId="0" bldLvl="0" animBg="1"/>
      <p:bldP spid="18440" grpId="0" bldLvl="0" animBg="1"/>
      <p:bldP spid="18441" grpId="0" bldLvl="0"/>
      <p:bldP spid="18442" grpId="0"/>
      <p:bldP spid="18443"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矩形 51"/>
          <p:cNvSpPr/>
          <p:nvPr/>
        </p:nvSpPr>
        <p:spPr>
          <a:xfrm>
            <a:off x="4445" y="1672590"/>
            <a:ext cx="12187555" cy="4457065"/>
          </a:xfrm>
          <a:prstGeom prst="rect">
            <a:avLst/>
          </a:prstGeom>
          <a:solidFill>
            <a:schemeClr val="tx1">
              <a:lumMod val="65000"/>
              <a:lumOff val="35000"/>
            </a:schemeClr>
          </a:solidFill>
          <a:ln>
            <a:no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dirty="0">
              <a:solidFill>
                <a:srgbClr val="FFFFFF"/>
              </a:solidFill>
            </a:endParaRPr>
          </a:p>
        </p:txBody>
      </p:sp>
      <p:grpSp>
        <p:nvGrpSpPr>
          <p:cNvPr id="57" name="组合 56"/>
          <p:cNvGrpSpPr/>
          <p:nvPr/>
        </p:nvGrpSpPr>
        <p:grpSpPr>
          <a:xfrm>
            <a:off x="487534" y="2240070"/>
            <a:ext cx="496570" cy="439809"/>
            <a:chOff x="457079" y="2310581"/>
            <a:chExt cx="397908" cy="352425"/>
          </a:xfrm>
        </p:grpSpPr>
        <p:sp>
          <p:nvSpPr>
            <p:cNvPr id="18" name="矩形 17"/>
            <p:cNvSpPr/>
            <p:nvPr/>
          </p:nvSpPr>
          <p:spPr>
            <a:xfrm>
              <a:off x="457079" y="2326487"/>
              <a:ext cx="397908"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01</a:t>
              </a:r>
            </a:p>
          </p:txBody>
        </p:sp>
        <p:sp>
          <p:nvSpPr>
            <p:cNvPr id="56" name="矩形: 圆角 55"/>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b="1">
                <a:solidFill>
                  <a:srgbClr val="FFFFFF"/>
                </a:solidFill>
                <a:latin typeface="微软雅黑" panose="020B0503020204020204" pitchFamily="34" charset="-122"/>
                <a:ea typeface="微软雅黑" panose="020B0503020204020204" pitchFamily="34" charset="-122"/>
              </a:endParaRPr>
            </a:p>
          </p:txBody>
        </p:sp>
      </p:grpSp>
      <p:grpSp>
        <p:nvGrpSpPr>
          <p:cNvPr id="58" name="组合 57"/>
          <p:cNvGrpSpPr/>
          <p:nvPr/>
        </p:nvGrpSpPr>
        <p:grpSpPr>
          <a:xfrm>
            <a:off x="487535" y="2967417"/>
            <a:ext cx="496570" cy="439809"/>
            <a:chOff x="457080" y="2310581"/>
            <a:chExt cx="397908" cy="352425"/>
          </a:xfrm>
        </p:grpSpPr>
        <p:sp>
          <p:nvSpPr>
            <p:cNvPr id="59" name="矩形 58"/>
            <p:cNvSpPr/>
            <p:nvPr/>
          </p:nvSpPr>
          <p:spPr>
            <a:xfrm>
              <a:off x="457080" y="2326487"/>
              <a:ext cx="397908"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02</a:t>
              </a:r>
            </a:p>
          </p:txBody>
        </p:sp>
        <p:sp>
          <p:nvSpPr>
            <p:cNvPr id="60" name="矩形: 圆角 59"/>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b="1">
                <a:solidFill>
                  <a:srgbClr val="FFFFFF"/>
                </a:solidFill>
                <a:latin typeface="微软雅黑" panose="020B0503020204020204" pitchFamily="34" charset="-122"/>
                <a:ea typeface="微软雅黑" panose="020B0503020204020204" pitchFamily="34" charset="-122"/>
              </a:endParaRPr>
            </a:p>
          </p:txBody>
        </p:sp>
      </p:grpSp>
      <p:grpSp>
        <p:nvGrpSpPr>
          <p:cNvPr id="62" name="组合 61"/>
          <p:cNvGrpSpPr/>
          <p:nvPr/>
        </p:nvGrpSpPr>
        <p:grpSpPr>
          <a:xfrm>
            <a:off x="487535" y="3694764"/>
            <a:ext cx="496570" cy="439809"/>
            <a:chOff x="457080" y="2310581"/>
            <a:chExt cx="397908" cy="352425"/>
          </a:xfrm>
        </p:grpSpPr>
        <p:sp>
          <p:nvSpPr>
            <p:cNvPr id="63" name="矩形 62"/>
            <p:cNvSpPr/>
            <p:nvPr/>
          </p:nvSpPr>
          <p:spPr>
            <a:xfrm>
              <a:off x="457080" y="2326487"/>
              <a:ext cx="397908"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03</a:t>
              </a:r>
            </a:p>
          </p:txBody>
        </p:sp>
        <p:sp>
          <p:nvSpPr>
            <p:cNvPr id="64" name="矩形: 圆角 63"/>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a:solidFill>
                  <a:srgbClr val="FFFFFF"/>
                </a:solidFill>
              </a:endParaRPr>
            </a:p>
          </p:txBody>
        </p:sp>
      </p:grpSp>
      <p:grpSp>
        <p:nvGrpSpPr>
          <p:cNvPr id="65" name="组合 64"/>
          <p:cNvGrpSpPr/>
          <p:nvPr/>
        </p:nvGrpSpPr>
        <p:grpSpPr>
          <a:xfrm>
            <a:off x="487535" y="4436081"/>
            <a:ext cx="496570" cy="439809"/>
            <a:chOff x="457080" y="2310581"/>
            <a:chExt cx="397908" cy="352425"/>
          </a:xfrm>
        </p:grpSpPr>
        <p:sp>
          <p:nvSpPr>
            <p:cNvPr id="66" name="矩形 65"/>
            <p:cNvSpPr/>
            <p:nvPr/>
          </p:nvSpPr>
          <p:spPr>
            <a:xfrm>
              <a:off x="457080" y="2326487"/>
              <a:ext cx="397908"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04</a:t>
              </a:r>
            </a:p>
          </p:txBody>
        </p:sp>
        <p:sp>
          <p:nvSpPr>
            <p:cNvPr id="67" name="矩形: 圆角 66"/>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b="1">
                <a:solidFill>
                  <a:srgbClr val="FFFFFF"/>
                </a:solidFill>
                <a:latin typeface="微软雅黑" panose="020B0503020204020204" pitchFamily="34" charset="-122"/>
                <a:ea typeface="微软雅黑" panose="020B0503020204020204" pitchFamily="34" charset="-122"/>
              </a:endParaRPr>
            </a:p>
          </p:txBody>
        </p:sp>
      </p:grpSp>
      <p:grpSp>
        <p:nvGrpSpPr>
          <p:cNvPr id="73" name="组合 72"/>
          <p:cNvGrpSpPr/>
          <p:nvPr/>
        </p:nvGrpSpPr>
        <p:grpSpPr>
          <a:xfrm>
            <a:off x="487535" y="5191368"/>
            <a:ext cx="496570" cy="439809"/>
            <a:chOff x="457080" y="2310581"/>
            <a:chExt cx="397908" cy="352425"/>
          </a:xfrm>
        </p:grpSpPr>
        <p:sp>
          <p:nvSpPr>
            <p:cNvPr id="74" name="矩形 73"/>
            <p:cNvSpPr/>
            <p:nvPr/>
          </p:nvSpPr>
          <p:spPr>
            <a:xfrm>
              <a:off x="457080" y="2326487"/>
              <a:ext cx="397908"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05</a:t>
              </a:r>
            </a:p>
          </p:txBody>
        </p:sp>
        <p:sp>
          <p:nvSpPr>
            <p:cNvPr id="75" name="矩形: 圆角 74"/>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b="1">
                <a:solidFill>
                  <a:srgbClr val="FFFFFF"/>
                </a:solidFill>
                <a:latin typeface="微软雅黑" panose="020B0503020204020204" pitchFamily="34" charset="-122"/>
                <a:ea typeface="微软雅黑" panose="020B0503020204020204" pitchFamily="34" charset="-122"/>
              </a:endParaRPr>
            </a:p>
          </p:txBody>
        </p:sp>
      </p:grpSp>
      <p:pic>
        <p:nvPicPr>
          <p:cNvPr id="77" name="图片 76" descr="G:\zxl\培训课件\制作张新磊\天然气安全\新建文件夹\267814-1G02PA32652.jpg267814-1G02PA32652"/>
          <p:cNvPicPr>
            <a:picLocks noChangeAspect="1"/>
          </p:cNvPicPr>
          <p:nvPr/>
        </p:nvPicPr>
        <p:blipFill>
          <a:blip r:embed="rId4"/>
          <a:srcRect/>
          <a:stretch>
            <a:fillRect/>
          </a:stretch>
        </p:blipFill>
        <p:spPr>
          <a:xfrm>
            <a:off x="6979285" y="1909445"/>
            <a:ext cx="5201232" cy="3996029"/>
          </a:xfrm>
          <a:prstGeom prst="rect">
            <a:avLst/>
          </a:prstGeom>
        </p:spPr>
      </p:pic>
      <p:sp>
        <p:nvSpPr>
          <p:cNvPr id="78" name="矩形 77"/>
          <p:cNvSpPr/>
          <p:nvPr/>
        </p:nvSpPr>
        <p:spPr>
          <a:xfrm>
            <a:off x="1066165" y="2212975"/>
            <a:ext cx="5830570" cy="635000"/>
          </a:xfrm>
          <a:prstGeom prst="rect">
            <a:avLst/>
          </a:prstGeom>
        </p:spPr>
        <p:txBody>
          <a:bodyPr wrap="square">
            <a:spAutoFit/>
          </a:bodyPr>
          <a:lstStyle/>
          <a:p>
            <a:pPr algn="l" fontAlgn="auto">
              <a:lnSpc>
                <a:spcPts val="2120"/>
              </a:lnSpc>
            </a:pPr>
            <a:r>
              <a:rPr lang="zh-CN" altLang="en-US" sz="1600" b="1" dirty="0">
                <a:solidFill>
                  <a:schemeClr val="bg1"/>
                </a:solidFill>
                <a:latin typeface="微软雅黑" panose="020B0503020204020204" pitchFamily="34" charset="-122"/>
                <a:ea typeface="微软雅黑" panose="020B0503020204020204" pitchFamily="34" charset="-122"/>
                <a:sym typeface="+mn-ea"/>
              </a:rPr>
              <a:t>有燃气管道经过或安装有燃气用具、设施的房间禁止住人或者堆放易燃易爆物品及使用其他燃料的火源</a:t>
            </a:r>
            <a:endParaRPr kumimoji="1" lang="zh-CN" altLang="en-US" sz="1600" b="1" kern="100" dirty="0">
              <a:solidFill>
                <a:schemeClr val="bg1"/>
              </a:solidFill>
              <a:latin typeface="微软雅黑" panose="020B0503020204020204" pitchFamily="34" charset="-122"/>
              <a:ea typeface="微软雅黑" panose="020B0503020204020204" pitchFamily="34" charset="-122"/>
              <a:sym typeface="+mn-ea"/>
            </a:endParaRPr>
          </a:p>
        </p:txBody>
      </p:sp>
      <p:sp>
        <p:nvSpPr>
          <p:cNvPr id="79" name="矩形 78"/>
          <p:cNvSpPr/>
          <p:nvPr/>
        </p:nvSpPr>
        <p:spPr>
          <a:xfrm>
            <a:off x="1066165" y="2924175"/>
            <a:ext cx="5711190" cy="635000"/>
          </a:xfrm>
          <a:prstGeom prst="rect">
            <a:avLst/>
          </a:prstGeom>
        </p:spPr>
        <p:txBody>
          <a:bodyPr wrap="square">
            <a:spAutoFit/>
          </a:bodyPr>
          <a:lstStyle/>
          <a:p>
            <a:pPr algn="l" fontAlgn="auto">
              <a:lnSpc>
                <a:spcPts val="2120"/>
              </a:lnSpc>
            </a:pPr>
            <a:r>
              <a:rPr lang="zh-CN" altLang="en-US" sz="1600" b="1" dirty="0">
                <a:solidFill>
                  <a:schemeClr val="bg1"/>
                </a:solidFill>
                <a:latin typeface="微软雅黑" panose="020B0503020204020204" pitchFamily="34" charset="-122"/>
                <a:ea typeface="微软雅黑" panose="020B0503020204020204" pitchFamily="34" charset="-122"/>
                <a:sym typeface="+mn-ea"/>
              </a:rPr>
              <a:t>正确使用燃气设施和燃气用具，用气操作间保持通畅的通风和排烟条件</a:t>
            </a:r>
            <a:endParaRPr kumimoji="1" lang="zh-CN" altLang="en-US" sz="1600" b="1" kern="100" dirty="0">
              <a:solidFill>
                <a:schemeClr val="bg1"/>
              </a:solidFill>
              <a:latin typeface="微软雅黑" panose="020B0503020204020204" pitchFamily="34" charset="-122"/>
              <a:ea typeface="微软雅黑" panose="020B0503020204020204" pitchFamily="34" charset="-122"/>
              <a:sym typeface="+mn-ea"/>
            </a:endParaRPr>
          </a:p>
        </p:txBody>
      </p:sp>
      <p:sp>
        <p:nvSpPr>
          <p:cNvPr id="80" name="矩形 79"/>
          <p:cNvSpPr/>
          <p:nvPr/>
        </p:nvSpPr>
        <p:spPr>
          <a:xfrm>
            <a:off x="1066165" y="3703320"/>
            <a:ext cx="5677535" cy="635000"/>
          </a:xfrm>
          <a:prstGeom prst="rect">
            <a:avLst/>
          </a:prstGeom>
        </p:spPr>
        <p:txBody>
          <a:bodyPr wrap="square">
            <a:spAutoFit/>
          </a:bodyPr>
          <a:lstStyle/>
          <a:p>
            <a:pPr algn="l" fontAlgn="auto">
              <a:lnSpc>
                <a:spcPts val="2120"/>
              </a:lnSpc>
            </a:pPr>
            <a:r>
              <a:rPr lang="zh-CN" altLang="en-US" sz="1600" b="1" dirty="0">
                <a:solidFill>
                  <a:schemeClr val="bg1"/>
                </a:solidFill>
                <a:latin typeface="微软雅黑" panose="020B0503020204020204" pitchFamily="34" charset="-122"/>
                <a:ea typeface="微软雅黑" panose="020B0503020204020204" pitchFamily="34" charset="-122"/>
                <a:sym typeface="+mn-ea"/>
              </a:rPr>
              <a:t>严禁使用未经燃气管理部门认定和已属报废年限的燃气设施及燃气用具</a:t>
            </a:r>
            <a:endParaRPr kumimoji="1" lang="zh-CN" altLang="en-US" sz="1600" b="1" kern="100" dirty="0">
              <a:solidFill>
                <a:schemeClr val="bg1"/>
              </a:solidFill>
              <a:latin typeface="微软雅黑" panose="020B0503020204020204" pitchFamily="34" charset="-122"/>
              <a:ea typeface="微软雅黑" panose="020B0503020204020204" pitchFamily="34" charset="-122"/>
              <a:sym typeface="+mn-ea"/>
            </a:endParaRPr>
          </a:p>
        </p:txBody>
      </p:sp>
      <p:sp>
        <p:nvSpPr>
          <p:cNvPr id="81" name="矩形 80"/>
          <p:cNvSpPr/>
          <p:nvPr/>
        </p:nvSpPr>
        <p:spPr>
          <a:xfrm>
            <a:off x="1066165" y="4360545"/>
            <a:ext cx="5758815" cy="635000"/>
          </a:xfrm>
          <a:prstGeom prst="rect">
            <a:avLst/>
          </a:prstGeom>
        </p:spPr>
        <p:txBody>
          <a:bodyPr wrap="square">
            <a:spAutoFit/>
          </a:bodyPr>
          <a:lstStyle/>
          <a:p>
            <a:pPr algn="l" fontAlgn="auto">
              <a:lnSpc>
                <a:spcPts val="2120"/>
              </a:lnSpc>
            </a:pPr>
            <a:r>
              <a:rPr lang="zh-CN" altLang="en-US" sz="1600" b="1" dirty="0">
                <a:solidFill>
                  <a:schemeClr val="bg1"/>
                </a:solidFill>
                <a:latin typeface="微软雅黑" panose="020B0503020204020204" pitchFamily="34" charset="-122"/>
                <a:ea typeface="微软雅黑" panose="020B0503020204020204" pitchFamily="34" charset="-122"/>
                <a:sym typeface="+mn-ea"/>
              </a:rPr>
              <a:t>在使用燃气时，应在各用气操作间安装可燃气体泄漏报警器以保证燃气泄漏时及时发现</a:t>
            </a:r>
            <a:endParaRPr kumimoji="1" lang="zh-CN" altLang="en-US" sz="1600" b="1" kern="100" dirty="0">
              <a:solidFill>
                <a:schemeClr val="bg1"/>
              </a:solidFill>
              <a:latin typeface="微软雅黑" panose="020B0503020204020204" pitchFamily="34" charset="-122"/>
              <a:ea typeface="微软雅黑" panose="020B0503020204020204" pitchFamily="34" charset="-122"/>
              <a:sym typeface="+mn-ea"/>
            </a:endParaRPr>
          </a:p>
        </p:txBody>
      </p:sp>
      <p:sp>
        <p:nvSpPr>
          <p:cNvPr id="82" name="矩形 81"/>
          <p:cNvSpPr/>
          <p:nvPr/>
        </p:nvSpPr>
        <p:spPr>
          <a:xfrm>
            <a:off x="1066165" y="5086985"/>
            <a:ext cx="5595620" cy="635000"/>
          </a:xfrm>
          <a:prstGeom prst="rect">
            <a:avLst/>
          </a:prstGeom>
        </p:spPr>
        <p:txBody>
          <a:bodyPr wrap="square">
            <a:spAutoFit/>
          </a:bodyPr>
          <a:lstStyle/>
          <a:p>
            <a:pPr algn="l" fontAlgn="auto">
              <a:lnSpc>
                <a:spcPts val="2120"/>
              </a:lnSpc>
            </a:pPr>
            <a:r>
              <a:rPr lang="zh-CN" altLang="en-US" sz="1600" b="1" dirty="0">
                <a:solidFill>
                  <a:schemeClr val="bg1"/>
                </a:solidFill>
                <a:latin typeface="微软雅黑" panose="020B0503020204020204" pitchFamily="34" charset="-122"/>
                <a:ea typeface="微软雅黑" panose="020B0503020204020204" pitchFamily="34" charset="-122"/>
                <a:sym typeface="+mn-ea"/>
              </a:rPr>
              <a:t>发现燃气泄漏，切忌不可动用任何电气设备，包括鼓风机，也不可以在现场拨打手机，更不能用明火进行检漏</a:t>
            </a:r>
            <a:endParaRPr kumimoji="1" lang="zh-CN" altLang="en-US" sz="1600" b="1" kern="100" dirty="0">
              <a:solidFill>
                <a:schemeClr val="bg1"/>
              </a:solidFill>
              <a:latin typeface="微软雅黑" panose="020B0503020204020204" pitchFamily="34" charset="-122"/>
              <a:ea typeface="微软雅黑" panose="020B0503020204020204" pitchFamily="34" charset="-122"/>
              <a:sym typeface="+mn-ea"/>
            </a:endParaRP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居家用气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矩形 51"/>
          <p:cNvSpPr/>
          <p:nvPr/>
        </p:nvSpPr>
        <p:spPr>
          <a:xfrm>
            <a:off x="4445" y="1672590"/>
            <a:ext cx="12187555" cy="4457065"/>
          </a:xfrm>
          <a:prstGeom prst="rect">
            <a:avLst/>
          </a:prstGeom>
          <a:solidFill>
            <a:schemeClr val="tx1">
              <a:lumMod val="65000"/>
              <a:lumOff val="35000"/>
            </a:schemeClr>
          </a:solidFill>
          <a:ln>
            <a:no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dirty="0">
              <a:solidFill>
                <a:srgbClr val="FFFFFF"/>
              </a:solidFill>
            </a:endParaRPr>
          </a:p>
        </p:txBody>
      </p:sp>
      <p:grpSp>
        <p:nvGrpSpPr>
          <p:cNvPr id="57" name="组合 56"/>
          <p:cNvGrpSpPr/>
          <p:nvPr/>
        </p:nvGrpSpPr>
        <p:grpSpPr>
          <a:xfrm>
            <a:off x="487534" y="2240070"/>
            <a:ext cx="496570" cy="439809"/>
            <a:chOff x="457079" y="2310581"/>
            <a:chExt cx="397908" cy="352425"/>
          </a:xfrm>
        </p:grpSpPr>
        <p:sp>
          <p:nvSpPr>
            <p:cNvPr id="18" name="矩形 17"/>
            <p:cNvSpPr/>
            <p:nvPr/>
          </p:nvSpPr>
          <p:spPr>
            <a:xfrm>
              <a:off x="457079" y="2326487"/>
              <a:ext cx="397908"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06</a:t>
              </a:r>
            </a:p>
          </p:txBody>
        </p:sp>
        <p:sp>
          <p:nvSpPr>
            <p:cNvPr id="56" name="矩形: 圆角 55"/>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b="1">
                <a:solidFill>
                  <a:srgbClr val="FFFFFF"/>
                </a:solidFill>
                <a:latin typeface="微软雅黑" panose="020B0503020204020204" pitchFamily="34" charset="-122"/>
                <a:ea typeface="微软雅黑" panose="020B0503020204020204" pitchFamily="34" charset="-122"/>
              </a:endParaRPr>
            </a:p>
          </p:txBody>
        </p:sp>
      </p:grpSp>
      <p:grpSp>
        <p:nvGrpSpPr>
          <p:cNvPr id="58" name="组合 57"/>
          <p:cNvGrpSpPr/>
          <p:nvPr/>
        </p:nvGrpSpPr>
        <p:grpSpPr>
          <a:xfrm>
            <a:off x="487535" y="2967417"/>
            <a:ext cx="496570" cy="439809"/>
            <a:chOff x="457080" y="2310581"/>
            <a:chExt cx="397908" cy="352425"/>
          </a:xfrm>
        </p:grpSpPr>
        <p:sp>
          <p:nvSpPr>
            <p:cNvPr id="59" name="矩形 58"/>
            <p:cNvSpPr/>
            <p:nvPr/>
          </p:nvSpPr>
          <p:spPr>
            <a:xfrm>
              <a:off x="457080" y="2326487"/>
              <a:ext cx="397908"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07</a:t>
              </a:r>
            </a:p>
          </p:txBody>
        </p:sp>
        <p:sp>
          <p:nvSpPr>
            <p:cNvPr id="60" name="矩形: 圆角 59"/>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b="1">
                <a:solidFill>
                  <a:srgbClr val="FFFFFF"/>
                </a:solidFill>
                <a:latin typeface="微软雅黑" panose="020B0503020204020204" pitchFamily="34" charset="-122"/>
                <a:ea typeface="微软雅黑" panose="020B0503020204020204" pitchFamily="34" charset="-122"/>
              </a:endParaRPr>
            </a:p>
          </p:txBody>
        </p:sp>
      </p:grpSp>
      <p:grpSp>
        <p:nvGrpSpPr>
          <p:cNvPr id="62" name="组合 61"/>
          <p:cNvGrpSpPr/>
          <p:nvPr/>
        </p:nvGrpSpPr>
        <p:grpSpPr>
          <a:xfrm>
            <a:off x="487535" y="3694764"/>
            <a:ext cx="496570" cy="439809"/>
            <a:chOff x="457080" y="2310581"/>
            <a:chExt cx="397908" cy="352425"/>
          </a:xfrm>
        </p:grpSpPr>
        <p:sp>
          <p:nvSpPr>
            <p:cNvPr id="63" name="矩形 62"/>
            <p:cNvSpPr/>
            <p:nvPr/>
          </p:nvSpPr>
          <p:spPr>
            <a:xfrm>
              <a:off x="457080" y="2326487"/>
              <a:ext cx="397908"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08</a:t>
              </a:r>
            </a:p>
          </p:txBody>
        </p:sp>
        <p:sp>
          <p:nvSpPr>
            <p:cNvPr id="64" name="矩形: 圆角 63"/>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a:solidFill>
                  <a:srgbClr val="FFFFFF"/>
                </a:solidFill>
              </a:endParaRPr>
            </a:p>
          </p:txBody>
        </p:sp>
      </p:grpSp>
      <p:grpSp>
        <p:nvGrpSpPr>
          <p:cNvPr id="65" name="组合 64"/>
          <p:cNvGrpSpPr/>
          <p:nvPr/>
        </p:nvGrpSpPr>
        <p:grpSpPr>
          <a:xfrm>
            <a:off x="487535" y="4436081"/>
            <a:ext cx="496570" cy="439809"/>
            <a:chOff x="457080" y="2310581"/>
            <a:chExt cx="397908" cy="352425"/>
          </a:xfrm>
        </p:grpSpPr>
        <p:sp>
          <p:nvSpPr>
            <p:cNvPr id="66" name="矩形 65"/>
            <p:cNvSpPr/>
            <p:nvPr/>
          </p:nvSpPr>
          <p:spPr>
            <a:xfrm>
              <a:off x="457080" y="2326487"/>
              <a:ext cx="397908"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09</a:t>
              </a:r>
            </a:p>
          </p:txBody>
        </p:sp>
        <p:sp>
          <p:nvSpPr>
            <p:cNvPr id="67" name="矩形: 圆角 66"/>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b="1">
                <a:solidFill>
                  <a:srgbClr val="FFFFFF"/>
                </a:solidFill>
                <a:latin typeface="微软雅黑" panose="020B0503020204020204" pitchFamily="34" charset="-122"/>
                <a:ea typeface="微软雅黑" panose="020B0503020204020204" pitchFamily="34" charset="-122"/>
              </a:endParaRPr>
            </a:p>
          </p:txBody>
        </p:sp>
      </p:grpSp>
      <p:grpSp>
        <p:nvGrpSpPr>
          <p:cNvPr id="73" name="组合 72"/>
          <p:cNvGrpSpPr/>
          <p:nvPr/>
        </p:nvGrpSpPr>
        <p:grpSpPr>
          <a:xfrm>
            <a:off x="487537" y="5191368"/>
            <a:ext cx="496570" cy="439809"/>
            <a:chOff x="457081" y="2310581"/>
            <a:chExt cx="397909" cy="352425"/>
          </a:xfrm>
        </p:grpSpPr>
        <p:sp>
          <p:nvSpPr>
            <p:cNvPr id="74" name="矩形 73"/>
            <p:cNvSpPr/>
            <p:nvPr/>
          </p:nvSpPr>
          <p:spPr>
            <a:xfrm>
              <a:off x="457081" y="2326487"/>
              <a:ext cx="397909"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10</a:t>
              </a:r>
            </a:p>
          </p:txBody>
        </p:sp>
        <p:sp>
          <p:nvSpPr>
            <p:cNvPr id="75" name="矩形: 圆角 74"/>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b="1">
                <a:solidFill>
                  <a:srgbClr val="FFFFFF"/>
                </a:solidFill>
                <a:latin typeface="微软雅黑" panose="020B0503020204020204" pitchFamily="34" charset="-122"/>
                <a:ea typeface="微软雅黑" panose="020B0503020204020204" pitchFamily="34" charset="-122"/>
              </a:endParaRPr>
            </a:p>
          </p:txBody>
        </p:sp>
      </p:grpSp>
      <p:pic>
        <p:nvPicPr>
          <p:cNvPr id="77" name="图片 76" descr="G:\zxl\培训课件\制作张新磊\天然气安全\新建文件夹\20170929143726h51H.png20170929143726h51H"/>
          <p:cNvPicPr>
            <a:picLocks noChangeAspect="1"/>
          </p:cNvPicPr>
          <p:nvPr/>
        </p:nvPicPr>
        <p:blipFill>
          <a:blip r:embed="rId4"/>
          <a:srcRect/>
          <a:stretch>
            <a:fillRect/>
          </a:stretch>
        </p:blipFill>
        <p:spPr>
          <a:xfrm>
            <a:off x="6882765" y="2054225"/>
            <a:ext cx="5311113" cy="3780028"/>
          </a:xfrm>
          <a:prstGeom prst="rect">
            <a:avLst/>
          </a:prstGeom>
        </p:spPr>
      </p:pic>
      <p:sp>
        <p:nvSpPr>
          <p:cNvPr id="78" name="矩形 77"/>
          <p:cNvSpPr/>
          <p:nvPr/>
        </p:nvSpPr>
        <p:spPr>
          <a:xfrm>
            <a:off x="1066165" y="2170430"/>
            <a:ext cx="5815330" cy="583565"/>
          </a:xfrm>
          <a:prstGeom prst="rect">
            <a:avLst/>
          </a:prstGeom>
        </p:spPr>
        <p:txBody>
          <a:bodyPr wrap="square">
            <a:spAutoFit/>
          </a:bodyPr>
          <a:lstStyle/>
          <a:p>
            <a:pPr algn="l"/>
            <a:r>
              <a:rPr lang="zh-CN" altLang="en-US" sz="1600" b="1" dirty="0">
                <a:solidFill>
                  <a:schemeClr val="bg1"/>
                </a:solidFill>
                <a:latin typeface="微软雅黑" panose="020B0503020204020204" pitchFamily="34" charset="-122"/>
                <a:ea typeface="微软雅黑" panose="020B0503020204020204" pitchFamily="34" charset="-122"/>
                <a:sym typeface="+mn-ea"/>
              </a:rPr>
              <a:t>燃气管道严格按照有关技术规范设计、安装、验收后投入使用</a:t>
            </a:r>
            <a:r>
              <a:rPr lang="en-US" altLang="zh-CN" sz="1600" b="1" dirty="0">
                <a:solidFill>
                  <a:schemeClr val="bg1"/>
                </a:solidFill>
                <a:latin typeface="微软雅黑" panose="020B0503020204020204" pitchFamily="34" charset="-122"/>
                <a:ea typeface="微软雅黑" panose="020B0503020204020204" pitchFamily="34" charset="-122"/>
                <a:sym typeface="+mn-ea"/>
              </a:rPr>
              <a:t>,</a:t>
            </a:r>
            <a:r>
              <a:rPr lang="zh-CN" altLang="en-US" sz="1600" b="1" dirty="0">
                <a:solidFill>
                  <a:schemeClr val="bg1"/>
                </a:solidFill>
                <a:latin typeface="微软雅黑" panose="020B0503020204020204" pitchFamily="34" charset="-122"/>
                <a:ea typeface="微软雅黑" panose="020B0503020204020204" pitchFamily="34" charset="-122"/>
                <a:sym typeface="+mn-ea"/>
              </a:rPr>
              <a:t>用户不得擅自移动天然气设施及扩大用气范围，改变用气性质</a:t>
            </a:r>
            <a:endParaRPr kumimoji="1" lang="zh-CN" altLang="en-US" sz="1600" b="1" kern="100" dirty="0">
              <a:solidFill>
                <a:schemeClr val="bg1"/>
              </a:solidFill>
              <a:latin typeface="微软雅黑" panose="020B0503020204020204" pitchFamily="34" charset="-122"/>
              <a:ea typeface="微软雅黑" panose="020B0503020204020204" pitchFamily="34" charset="-122"/>
              <a:sym typeface="+mn-ea"/>
            </a:endParaRPr>
          </a:p>
        </p:txBody>
      </p:sp>
      <p:sp>
        <p:nvSpPr>
          <p:cNvPr id="79" name="矩形 78"/>
          <p:cNvSpPr/>
          <p:nvPr/>
        </p:nvSpPr>
        <p:spPr>
          <a:xfrm>
            <a:off x="1066165" y="2945130"/>
            <a:ext cx="5689600" cy="583565"/>
          </a:xfrm>
          <a:prstGeom prst="rect">
            <a:avLst/>
          </a:prstGeom>
        </p:spPr>
        <p:txBody>
          <a:bodyPr wrap="square">
            <a:spAutoFit/>
          </a:bodyPr>
          <a:lstStyle/>
          <a:p>
            <a:pPr algn="l"/>
            <a:r>
              <a:rPr lang="zh-CN" altLang="en-US" sz="1600" b="1" noProof="0" dirty="0">
                <a:ln>
                  <a:noFill/>
                </a:ln>
                <a:solidFill>
                  <a:schemeClr val="bg1"/>
                </a:solidFill>
                <a:effectLst/>
                <a:uLnTx/>
                <a:uFillTx/>
                <a:latin typeface="微软雅黑" panose="020B0503020204020204" pitchFamily="34" charset="-122"/>
                <a:ea typeface="微软雅黑" panose="020B0503020204020204" pitchFamily="34" charset="-122"/>
                <a:sym typeface="+mn-ea"/>
              </a:rPr>
              <a:t>严禁在燃气调压站（柜）箱及管道附近燃用明火、吸烟，燃气</a:t>
            </a:r>
            <a:r>
              <a:rPr lang="zh-CN" altLang="en-US" sz="1600" b="1" noProof="0" dirty="0" smtClean="0">
                <a:ln>
                  <a:noFill/>
                </a:ln>
                <a:solidFill>
                  <a:schemeClr val="bg1"/>
                </a:solidFill>
                <a:effectLst/>
                <a:uLnTx/>
                <a:uFillTx/>
                <a:latin typeface="微软雅黑" panose="020B0503020204020204" pitchFamily="34" charset="-122"/>
                <a:ea typeface="微软雅黑" panose="020B0503020204020204" pitchFamily="34" charset="-122"/>
                <a:sym typeface="+mn-ea"/>
              </a:rPr>
              <a:t>管道上</a:t>
            </a:r>
            <a:r>
              <a:rPr lang="zh-CN" altLang="en-US" sz="1600" b="1" noProof="0" dirty="0">
                <a:ln>
                  <a:noFill/>
                </a:ln>
                <a:solidFill>
                  <a:schemeClr val="bg1"/>
                </a:solidFill>
                <a:effectLst/>
                <a:uLnTx/>
                <a:uFillTx/>
                <a:latin typeface="微软雅黑" panose="020B0503020204020204" pitchFamily="34" charset="-122"/>
                <a:ea typeface="微软雅黑" panose="020B0503020204020204" pitchFamily="34" charset="-122"/>
                <a:sym typeface="+mn-ea"/>
              </a:rPr>
              <a:t>不允许放置异物占压</a:t>
            </a:r>
            <a:endParaRPr kumimoji="1" lang="zh-CN" altLang="en-US" sz="1600" b="1" kern="100" noProof="0" dirty="0">
              <a:ln>
                <a:noFill/>
              </a:ln>
              <a:solidFill>
                <a:schemeClr val="bg1"/>
              </a:solidFill>
              <a:effectLst/>
              <a:uLnTx/>
              <a:uFillTx/>
              <a:latin typeface="微软雅黑" panose="020B0503020204020204" pitchFamily="34" charset="-122"/>
              <a:ea typeface="微软雅黑" panose="020B0503020204020204" pitchFamily="34" charset="-122"/>
              <a:sym typeface="+mn-ea"/>
            </a:endParaRPr>
          </a:p>
        </p:txBody>
      </p:sp>
      <p:sp>
        <p:nvSpPr>
          <p:cNvPr id="80" name="矩形 79"/>
          <p:cNvSpPr/>
          <p:nvPr/>
        </p:nvSpPr>
        <p:spPr>
          <a:xfrm>
            <a:off x="1066165" y="3646170"/>
            <a:ext cx="5677535" cy="583565"/>
          </a:xfrm>
          <a:prstGeom prst="rect">
            <a:avLst/>
          </a:prstGeom>
        </p:spPr>
        <p:txBody>
          <a:bodyPr wrap="square">
            <a:spAutoFit/>
          </a:bodyPr>
          <a:lstStyle/>
          <a:p>
            <a:pPr algn="l"/>
            <a:r>
              <a:rPr lang="zh-CN" altLang="en-US" sz="1600" b="1" noProof="0" dirty="0">
                <a:ln>
                  <a:noFill/>
                </a:ln>
                <a:solidFill>
                  <a:schemeClr val="bg1"/>
                </a:solidFill>
                <a:effectLst/>
                <a:uLnTx/>
                <a:uFillTx/>
                <a:latin typeface="微软雅黑" panose="020B0503020204020204" pitchFamily="34" charset="-122"/>
                <a:ea typeface="微软雅黑" panose="020B0503020204020204" pitchFamily="34" charset="-122"/>
                <a:sym typeface="+mn-ea"/>
              </a:rPr>
              <a:t>不得将燃气管道及设施埋墙或暗设，不得在燃气管道周围堆放易燃易爆或具腐蚀性的物质和物品</a:t>
            </a:r>
            <a:endParaRPr kumimoji="1" lang="zh-CN" altLang="en-US" sz="1600" b="1" kern="100" noProof="0" dirty="0">
              <a:ln>
                <a:noFill/>
              </a:ln>
              <a:solidFill>
                <a:schemeClr val="bg1"/>
              </a:solidFill>
              <a:effectLst/>
              <a:uLnTx/>
              <a:uFillTx/>
              <a:latin typeface="微软雅黑" panose="020B0503020204020204" pitchFamily="34" charset="-122"/>
              <a:ea typeface="微软雅黑" panose="020B0503020204020204" pitchFamily="34" charset="-122"/>
              <a:sym typeface="+mn-ea"/>
            </a:endParaRPr>
          </a:p>
        </p:txBody>
      </p:sp>
      <p:sp>
        <p:nvSpPr>
          <p:cNvPr id="81" name="矩形 80"/>
          <p:cNvSpPr/>
          <p:nvPr/>
        </p:nvSpPr>
        <p:spPr>
          <a:xfrm>
            <a:off x="1066165" y="4462780"/>
            <a:ext cx="5583555" cy="337185"/>
          </a:xfrm>
          <a:prstGeom prst="rect">
            <a:avLst/>
          </a:prstGeom>
        </p:spPr>
        <p:txBody>
          <a:bodyPr wrap="square">
            <a:spAutoFit/>
          </a:bodyPr>
          <a:lstStyle/>
          <a:p>
            <a:pPr algn="l"/>
            <a:r>
              <a:rPr lang="zh-CN" altLang="en-US" sz="1600" b="1" noProof="0" dirty="0">
                <a:ln>
                  <a:noFill/>
                </a:ln>
                <a:solidFill>
                  <a:schemeClr val="bg1"/>
                </a:solidFill>
                <a:effectLst/>
                <a:uLnTx/>
                <a:uFillTx/>
                <a:latin typeface="微软雅黑" panose="020B0503020204020204" pitchFamily="34" charset="-122"/>
                <a:ea typeface="微软雅黑" panose="020B0503020204020204" pitchFamily="34" charset="-122"/>
                <a:sym typeface="+mn-ea"/>
              </a:rPr>
              <a:t>不得在燃气管道及设施上修筑建筑物，构筑物和堆放物</a:t>
            </a:r>
            <a:r>
              <a:rPr lang="zh-CN" altLang="en-US" sz="1600" b="1" noProof="0" dirty="0" smtClean="0">
                <a:ln>
                  <a:noFill/>
                </a:ln>
                <a:solidFill>
                  <a:schemeClr val="bg1"/>
                </a:solidFill>
                <a:effectLst/>
                <a:uLnTx/>
                <a:uFillTx/>
                <a:latin typeface="微软雅黑" panose="020B0503020204020204" pitchFamily="34" charset="-122"/>
                <a:ea typeface="微软雅黑" panose="020B0503020204020204" pitchFamily="34" charset="-122"/>
                <a:sym typeface="+mn-ea"/>
              </a:rPr>
              <a:t>品</a:t>
            </a:r>
            <a:endParaRPr kumimoji="1" lang="zh-CN" altLang="en-US" sz="1600" b="1" kern="100" noProof="0" dirty="0" smtClean="0">
              <a:ln>
                <a:noFill/>
              </a:ln>
              <a:solidFill>
                <a:schemeClr val="bg1"/>
              </a:solidFill>
              <a:effectLst/>
              <a:uLnTx/>
              <a:uFillTx/>
              <a:latin typeface="微软雅黑" panose="020B0503020204020204" pitchFamily="34" charset="-122"/>
              <a:ea typeface="微软雅黑" panose="020B0503020204020204" pitchFamily="34" charset="-122"/>
              <a:sym typeface="+mn-ea"/>
            </a:endParaRPr>
          </a:p>
        </p:txBody>
      </p:sp>
      <p:sp>
        <p:nvSpPr>
          <p:cNvPr id="82" name="矩形 81"/>
          <p:cNvSpPr/>
          <p:nvPr/>
        </p:nvSpPr>
        <p:spPr>
          <a:xfrm>
            <a:off x="1066165" y="5086985"/>
            <a:ext cx="5595620" cy="583565"/>
          </a:xfrm>
          <a:prstGeom prst="rect">
            <a:avLst/>
          </a:prstGeom>
        </p:spPr>
        <p:txBody>
          <a:bodyPr wrap="square">
            <a:spAutoFit/>
          </a:bodyPr>
          <a:lstStyle/>
          <a:p>
            <a:pPr algn="l"/>
            <a:r>
              <a:rPr lang="zh-CN" altLang="en-US" sz="1600" b="1" dirty="0">
                <a:solidFill>
                  <a:schemeClr val="bg1"/>
                </a:solidFill>
                <a:latin typeface="微软雅黑" panose="020B0503020204020204" pitchFamily="34" charset="-122"/>
                <a:ea typeface="微软雅黑" panose="020B0503020204020204" pitchFamily="34" charset="-122"/>
                <a:sym typeface="+mn-ea"/>
              </a:rPr>
              <a:t>如遇供气突然中断，应将燃具开关、户内总阀关闭，直至接到正常供气通知，方可恢复使用</a:t>
            </a:r>
            <a:endParaRPr kumimoji="1" lang="zh-CN" altLang="en-US" sz="1600" b="1" kern="100" dirty="0">
              <a:solidFill>
                <a:schemeClr val="bg1"/>
              </a:solidFill>
              <a:latin typeface="微软雅黑" panose="020B0503020204020204" pitchFamily="34" charset="-122"/>
              <a:ea typeface="微软雅黑" panose="020B0503020204020204" pitchFamily="34" charset="-122"/>
              <a:sym typeface="+mn-ea"/>
            </a:endParaRP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居家用气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矩形 51"/>
          <p:cNvSpPr/>
          <p:nvPr/>
        </p:nvSpPr>
        <p:spPr>
          <a:xfrm>
            <a:off x="4445" y="1672590"/>
            <a:ext cx="12187555" cy="4457065"/>
          </a:xfrm>
          <a:prstGeom prst="rect">
            <a:avLst/>
          </a:prstGeom>
          <a:solidFill>
            <a:schemeClr val="tx1">
              <a:lumMod val="65000"/>
              <a:lumOff val="35000"/>
            </a:schemeClr>
          </a:solidFill>
          <a:ln>
            <a:no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dirty="0">
              <a:solidFill>
                <a:srgbClr val="FFFFFF"/>
              </a:solidFill>
            </a:endParaRPr>
          </a:p>
        </p:txBody>
      </p:sp>
      <p:grpSp>
        <p:nvGrpSpPr>
          <p:cNvPr id="57" name="组合 56"/>
          <p:cNvGrpSpPr/>
          <p:nvPr/>
        </p:nvGrpSpPr>
        <p:grpSpPr>
          <a:xfrm>
            <a:off x="487534" y="2240070"/>
            <a:ext cx="496570" cy="439809"/>
            <a:chOff x="457079" y="2310581"/>
            <a:chExt cx="397908" cy="352425"/>
          </a:xfrm>
        </p:grpSpPr>
        <p:sp>
          <p:nvSpPr>
            <p:cNvPr id="18" name="矩形 17"/>
            <p:cNvSpPr/>
            <p:nvPr/>
          </p:nvSpPr>
          <p:spPr>
            <a:xfrm>
              <a:off x="457079" y="2326487"/>
              <a:ext cx="397908"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11</a:t>
              </a:r>
            </a:p>
          </p:txBody>
        </p:sp>
        <p:sp>
          <p:nvSpPr>
            <p:cNvPr id="56" name="矩形: 圆角 55"/>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b="1">
                <a:solidFill>
                  <a:srgbClr val="FFFFFF"/>
                </a:solidFill>
                <a:latin typeface="微软雅黑" panose="020B0503020204020204" pitchFamily="34" charset="-122"/>
                <a:ea typeface="微软雅黑" panose="020B0503020204020204" pitchFamily="34" charset="-122"/>
              </a:endParaRPr>
            </a:p>
          </p:txBody>
        </p:sp>
      </p:grpSp>
      <p:grpSp>
        <p:nvGrpSpPr>
          <p:cNvPr id="62" name="组合 61"/>
          <p:cNvGrpSpPr/>
          <p:nvPr/>
        </p:nvGrpSpPr>
        <p:grpSpPr>
          <a:xfrm>
            <a:off x="487535" y="3694764"/>
            <a:ext cx="496570" cy="439809"/>
            <a:chOff x="457080" y="2310581"/>
            <a:chExt cx="397908" cy="352425"/>
          </a:xfrm>
        </p:grpSpPr>
        <p:sp>
          <p:nvSpPr>
            <p:cNvPr id="63" name="矩形 62"/>
            <p:cNvSpPr/>
            <p:nvPr/>
          </p:nvSpPr>
          <p:spPr>
            <a:xfrm>
              <a:off x="457080" y="2326487"/>
              <a:ext cx="397908"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12</a:t>
              </a:r>
            </a:p>
          </p:txBody>
        </p:sp>
        <p:sp>
          <p:nvSpPr>
            <p:cNvPr id="64" name="矩形: 圆角 63"/>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a:solidFill>
                  <a:srgbClr val="FFFFFF"/>
                </a:solidFill>
              </a:endParaRPr>
            </a:p>
          </p:txBody>
        </p:sp>
      </p:grpSp>
      <p:grpSp>
        <p:nvGrpSpPr>
          <p:cNvPr id="73" name="组合 72"/>
          <p:cNvGrpSpPr/>
          <p:nvPr/>
        </p:nvGrpSpPr>
        <p:grpSpPr>
          <a:xfrm>
            <a:off x="487537" y="5191368"/>
            <a:ext cx="496570" cy="439809"/>
            <a:chOff x="457081" y="2310581"/>
            <a:chExt cx="397909" cy="352425"/>
          </a:xfrm>
        </p:grpSpPr>
        <p:sp>
          <p:nvSpPr>
            <p:cNvPr id="74" name="矩形 73"/>
            <p:cNvSpPr/>
            <p:nvPr/>
          </p:nvSpPr>
          <p:spPr>
            <a:xfrm>
              <a:off x="457081" y="2326487"/>
              <a:ext cx="397909" cy="319548"/>
            </a:xfrm>
            <a:prstGeom prst="rect">
              <a:avLst/>
            </a:prstGeom>
          </p:spPr>
          <p:txBody>
            <a:bodyPr wrap="none">
              <a:spAutoFit/>
            </a:bodyPr>
            <a:lstStyle/>
            <a:p>
              <a:pPr algn="ctr"/>
              <a:r>
                <a:rPr lang="en-US" altLang="zh-CN" sz="2000" b="1" dirty="0">
                  <a:solidFill>
                    <a:srgbClr val="FFFFFF">
                      <a:lumMod val="85000"/>
                    </a:srgbClr>
                  </a:solidFill>
                  <a:latin typeface="微软雅黑" panose="020B0503020204020204" pitchFamily="34" charset="-122"/>
                  <a:ea typeface="微软雅黑" panose="020B0503020204020204" pitchFamily="34" charset="-122"/>
                </a:rPr>
                <a:t>13</a:t>
              </a:r>
            </a:p>
          </p:txBody>
        </p:sp>
        <p:sp>
          <p:nvSpPr>
            <p:cNvPr id="75" name="矩形: 圆角 74"/>
            <p:cNvSpPr/>
            <p:nvPr/>
          </p:nvSpPr>
          <p:spPr>
            <a:xfrm>
              <a:off x="479821" y="2310581"/>
              <a:ext cx="352425" cy="352425"/>
            </a:xfrm>
            <a:prstGeom prst="roundRect">
              <a:avLst/>
            </a:prstGeom>
            <a:noFill/>
            <a:ln>
              <a:solidFill>
                <a:srgbClr val="FFFFFF">
                  <a:lumMod val="65000"/>
                </a:srgbClr>
              </a:solidFill>
            </a:ln>
          </p:spPr>
          <p:style>
            <a:lnRef idx="2">
              <a:srgbClr val="4276AA">
                <a:shade val="50000"/>
              </a:srgbClr>
            </a:lnRef>
            <a:fillRef idx="1">
              <a:srgbClr val="4276AA"/>
            </a:fillRef>
            <a:effectRef idx="0">
              <a:srgbClr val="4276AA"/>
            </a:effectRef>
            <a:fontRef idx="minor">
              <a:srgbClr val="FFFFFF"/>
            </a:fontRef>
          </p:style>
          <p:txBody>
            <a:bodyPr rtlCol="0" anchor="ctr"/>
            <a:lstStyle/>
            <a:p>
              <a:pPr algn="ctr"/>
              <a:endParaRPr lang="zh-CN" altLang="en-US" b="1">
                <a:solidFill>
                  <a:srgbClr val="FFFFFF"/>
                </a:solidFill>
                <a:latin typeface="微软雅黑" panose="020B0503020204020204" pitchFamily="34" charset="-122"/>
                <a:ea typeface="微软雅黑" panose="020B0503020204020204" pitchFamily="34" charset="-122"/>
              </a:endParaRPr>
            </a:p>
          </p:txBody>
        </p:sp>
      </p:grpSp>
      <p:pic>
        <p:nvPicPr>
          <p:cNvPr id="77" name="图片 76" descr="G:\zxl\培训课件\制作张新磊\天然气安全\新建文件夹\267814-1G02P6464629.jpg267814-1G02P6464629"/>
          <p:cNvPicPr>
            <a:picLocks noChangeAspect="1"/>
          </p:cNvPicPr>
          <p:nvPr/>
        </p:nvPicPr>
        <p:blipFill>
          <a:blip r:embed="rId4"/>
          <a:srcRect/>
          <a:stretch>
            <a:fillRect/>
          </a:stretch>
        </p:blipFill>
        <p:spPr>
          <a:xfrm>
            <a:off x="6828155" y="1814195"/>
            <a:ext cx="5364480" cy="4182110"/>
          </a:xfrm>
          <a:prstGeom prst="rect">
            <a:avLst/>
          </a:prstGeom>
        </p:spPr>
      </p:pic>
      <p:sp>
        <p:nvSpPr>
          <p:cNvPr id="78" name="矩形 77"/>
          <p:cNvSpPr/>
          <p:nvPr/>
        </p:nvSpPr>
        <p:spPr>
          <a:xfrm>
            <a:off x="1066165" y="1997710"/>
            <a:ext cx="5815330" cy="945515"/>
          </a:xfrm>
          <a:prstGeom prst="rect">
            <a:avLst/>
          </a:prstGeom>
        </p:spPr>
        <p:txBody>
          <a:bodyPr wrap="square">
            <a:spAutoFit/>
          </a:bodyPr>
          <a:lstStyle/>
          <a:p>
            <a:pPr algn="l" fontAlgn="auto">
              <a:lnSpc>
                <a:spcPts val="2220"/>
              </a:lnSpc>
            </a:pPr>
            <a:r>
              <a:rPr lang="zh-CN" altLang="en-US" sz="1600" b="1" dirty="0">
                <a:solidFill>
                  <a:schemeClr val="bg1"/>
                </a:solidFill>
                <a:latin typeface="微软雅黑" panose="020B0503020204020204" pitchFamily="34" charset="-122"/>
                <a:ea typeface="微软雅黑" panose="020B0503020204020204" pitchFamily="34" charset="-122"/>
                <a:sym typeface="+mn-ea"/>
              </a:rPr>
              <a:t>经常检查胶管是否破裂、老化损坏。胶管和包箍是否脱落。将破裂、老化的管剪去或换接新管，固定好胶管，以免造成漏气，引起中毒，爆炸等事故</a:t>
            </a:r>
            <a:endParaRPr kumimoji="1" lang="zh-CN" altLang="en-US" sz="1600" b="1" kern="100" dirty="0">
              <a:solidFill>
                <a:schemeClr val="bg1"/>
              </a:solidFill>
              <a:latin typeface="微软雅黑" panose="020B0503020204020204" pitchFamily="34" charset="-122"/>
              <a:ea typeface="微软雅黑" panose="020B0503020204020204" pitchFamily="34" charset="-122"/>
              <a:sym typeface="+mn-ea"/>
            </a:endParaRPr>
          </a:p>
        </p:txBody>
      </p:sp>
      <p:sp>
        <p:nvSpPr>
          <p:cNvPr id="80" name="矩形 79"/>
          <p:cNvSpPr/>
          <p:nvPr/>
        </p:nvSpPr>
        <p:spPr>
          <a:xfrm>
            <a:off x="1066165" y="3625850"/>
            <a:ext cx="5677535" cy="660400"/>
          </a:xfrm>
          <a:prstGeom prst="rect">
            <a:avLst/>
          </a:prstGeom>
        </p:spPr>
        <p:txBody>
          <a:bodyPr wrap="square">
            <a:spAutoFit/>
          </a:bodyPr>
          <a:lstStyle/>
          <a:p>
            <a:pPr algn="l" fontAlgn="auto">
              <a:lnSpc>
                <a:spcPts val="2220"/>
              </a:lnSpc>
            </a:pPr>
            <a:r>
              <a:rPr lang="zh-CN" altLang="en-US" sz="1600" b="1" noProof="0" dirty="0">
                <a:ln>
                  <a:noFill/>
                </a:ln>
                <a:solidFill>
                  <a:schemeClr val="bg1"/>
                </a:solidFill>
                <a:effectLst/>
                <a:uLnTx/>
                <a:uFillTx/>
                <a:latin typeface="微软雅黑" panose="020B0503020204020204" pitchFamily="34" charset="-122"/>
                <a:ea typeface="微软雅黑" panose="020B0503020204020204" pitchFamily="34" charset="-122"/>
                <a:sym typeface="+mn-ea"/>
              </a:rPr>
              <a:t>厨房油烟腐蚀较重，燃气管道应定期刷黄油，避免出现严重锈蚀，造成安全</a:t>
            </a:r>
            <a:r>
              <a:rPr lang="zh-CN" altLang="en-US" sz="1600" b="1" noProof="0" dirty="0" smtClean="0">
                <a:ln>
                  <a:noFill/>
                </a:ln>
                <a:solidFill>
                  <a:schemeClr val="bg1"/>
                </a:solidFill>
                <a:effectLst/>
                <a:uLnTx/>
                <a:uFillTx/>
                <a:latin typeface="微软雅黑" panose="020B0503020204020204" pitchFamily="34" charset="-122"/>
                <a:ea typeface="微软雅黑" panose="020B0503020204020204" pitchFamily="34" charset="-122"/>
                <a:sym typeface="+mn-ea"/>
              </a:rPr>
              <a:t>隐患</a:t>
            </a:r>
            <a:endParaRPr kumimoji="1" lang="zh-CN" altLang="en-US" sz="1600" b="1" kern="100" noProof="0" dirty="0" smtClean="0">
              <a:ln>
                <a:noFill/>
              </a:ln>
              <a:solidFill>
                <a:schemeClr val="bg1"/>
              </a:solidFill>
              <a:effectLst/>
              <a:uLnTx/>
              <a:uFillTx/>
              <a:latin typeface="微软雅黑" panose="020B0503020204020204" pitchFamily="34" charset="-122"/>
              <a:ea typeface="微软雅黑" panose="020B0503020204020204" pitchFamily="34" charset="-122"/>
              <a:sym typeface="+mn-ea"/>
            </a:endParaRPr>
          </a:p>
        </p:txBody>
      </p:sp>
      <p:sp>
        <p:nvSpPr>
          <p:cNvPr id="82" name="矩形 81"/>
          <p:cNvSpPr/>
          <p:nvPr/>
        </p:nvSpPr>
        <p:spPr>
          <a:xfrm>
            <a:off x="1066165" y="5207635"/>
            <a:ext cx="5677535" cy="375920"/>
          </a:xfrm>
          <a:prstGeom prst="rect">
            <a:avLst/>
          </a:prstGeom>
        </p:spPr>
        <p:txBody>
          <a:bodyPr wrap="square">
            <a:spAutoFit/>
          </a:bodyPr>
          <a:lstStyle/>
          <a:p>
            <a:pPr algn="l" fontAlgn="auto">
              <a:lnSpc>
                <a:spcPts val="2220"/>
              </a:lnSpc>
            </a:pPr>
            <a:r>
              <a:rPr lang="zh-CN" altLang="en-US" sz="1600" b="1" dirty="0">
                <a:solidFill>
                  <a:schemeClr val="bg1"/>
                </a:solidFill>
                <a:latin typeface="微软雅黑" panose="020B0503020204020204" pitchFamily="34" charset="-122"/>
                <a:ea typeface="微软雅黑" panose="020B0503020204020204" pitchFamily="34" charset="-122"/>
                <a:sym typeface="+mn-ea"/>
              </a:rPr>
              <a:t>球阀手柄处螺丝易松动漏气，应注意拧紧螺丝</a:t>
            </a:r>
            <a:endParaRPr kumimoji="1" lang="zh-CN" altLang="en-US" sz="1600" b="1" kern="100" dirty="0">
              <a:solidFill>
                <a:schemeClr val="bg1"/>
              </a:solidFill>
              <a:latin typeface="微软雅黑" panose="020B0503020204020204" pitchFamily="34" charset="-122"/>
              <a:ea typeface="微软雅黑" panose="020B0503020204020204" pitchFamily="34" charset="-122"/>
              <a:sym typeface="+mn-ea"/>
            </a:endParaRP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居家用气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2922165" y="2758440"/>
            <a:ext cx="1188720" cy="1188720"/>
          </a:xfrm>
          <a:prstGeom prst="ellipse">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3855720" y="2758440"/>
            <a:ext cx="5516880" cy="115824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文本框 5"/>
          <p:cNvSpPr txBox="1"/>
          <p:nvPr/>
        </p:nvSpPr>
        <p:spPr>
          <a:xfrm>
            <a:off x="4175760" y="2875915"/>
            <a:ext cx="4791075" cy="922020"/>
          </a:xfrm>
          <a:prstGeom prst="rect">
            <a:avLst/>
          </a:prstGeom>
          <a:noFill/>
        </p:spPr>
        <p:txBody>
          <a:bodyPr wrap="square" rtlCol="0">
            <a:spAutoFit/>
          </a:bodyPr>
          <a:lstStyle/>
          <a:p>
            <a:pPr algn="l"/>
            <a:r>
              <a:rPr lang="en-US" altLang="zh-CN" sz="5400" dirty="0">
                <a:solidFill>
                  <a:srgbClr val="FFC001"/>
                </a:solidFill>
                <a:latin typeface="Calibri Light" panose="020F0302020204030204" pitchFamily="34" charset="0"/>
              </a:rPr>
              <a:t>ONTENT</a:t>
            </a:r>
            <a:endParaRPr lang="zh-CN" altLang="en-US" sz="5400" dirty="0">
              <a:solidFill>
                <a:srgbClr val="FFC001"/>
              </a:solidFill>
              <a:latin typeface="Calibri Light" panose="020F0302020204030204" pitchFamily="34" charset="0"/>
            </a:endParaRPr>
          </a:p>
        </p:txBody>
      </p:sp>
      <p:sp>
        <p:nvSpPr>
          <p:cNvPr id="7" name="文本框 6"/>
          <p:cNvSpPr txBox="1"/>
          <p:nvPr/>
        </p:nvSpPr>
        <p:spPr>
          <a:xfrm>
            <a:off x="3177329" y="2891134"/>
            <a:ext cx="554960" cy="923330"/>
          </a:xfrm>
          <a:prstGeom prst="rect">
            <a:avLst/>
          </a:prstGeom>
          <a:noFill/>
        </p:spPr>
        <p:txBody>
          <a:bodyPr wrap="none" rtlCol="0">
            <a:spAutoFit/>
          </a:bodyPr>
          <a:lstStyle/>
          <a:p>
            <a:r>
              <a:rPr lang="en-US" altLang="zh-CN" sz="5400" dirty="0">
                <a:solidFill>
                  <a:srgbClr val="FFC001"/>
                </a:solidFill>
                <a:latin typeface="Calibri Light" panose="020F0302020204030204" pitchFamily="34" charset="0"/>
              </a:rPr>
              <a:t>C</a:t>
            </a:r>
            <a:endParaRPr lang="zh-CN" altLang="en-US" sz="5400" dirty="0">
              <a:solidFill>
                <a:srgbClr val="FFC001"/>
              </a:solidFill>
              <a:latin typeface="Calibri Light" panose="020F0302020204030204" pitchFamily="34" charset="0"/>
            </a:endParaRPr>
          </a:p>
        </p:txBody>
      </p:sp>
      <p:sp>
        <p:nvSpPr>
          <p:cNvPr id="10" name="文本框 9"/>
          <p:cNvSpPr txBox="1"/>
          <p:nvPr/>
        </p:nvSpPr>
        <p:spPr>
          <a:xfrm>
            <a:off x="1496281" y="1066798"/>
            <a:ext cx="721672" cy="830997"/>
          </a:xfrm>
          <a:prstGeom prst="rect">
            <a:avLst/>
          </a:prstGeom>
          <a:noFill/>
        </p:spPr>
        <p:txBody>
          <a:bodyPr wrap="none" rtlCol="0">
            <a:spAutoFit/>
          </a:bodyPr>
          <a:lstStyle/>
          <a:p>
            <a:r>
              <a:rPr lang="en-US" altLang="zh-CN" sz="4800" dirty="0">
                <a:latin typeface="Yu Gothic UI Light" panose="020B0300000000000000" pitchFamily="34" charset="-128"/>
                <a:ea typeface="Yu Gothic UI Light" panose="020B0300000000000000" pitchFamily="34" charset="-128"/>
              </a:rPr>
              <a:t>01</a:t>
            </a:r>
            <a:endParaRPr lang="zh-CN" altLang="en-US" sz="4800" dirty="0">
              <a:latin typeface="Yu Gothic UI Light" panose="020B0300000000000000" pitchFamily="34" charset="-128"/>
              <a:ea typeface="Yu Gothic UI Light" panose="020B0300000000000000" pitchFamily="34" charset="-128"/>
            </a:endParaRPr>
          </a:p>
        </p:txBody>
      </p:sp>
      <p:sp>
        <p:nvSpPr>
          <p:cNvPr id="11" name="矩形 10"/>
          <p:cNvSpPr/>
          <p:nvPr/>
        </p:nvSpPr>
        <p:spPr>
          <a:xfrm>
            <a:off x="2707097" y="1268916"/>
            <a:ext cx="2316480" cy="460375"/>
          </a:xfrm>
          <a:prstGeom prst="rect">
            <a:avLst/>
          </a:prstGeom>
        </p:spPr>
        <p:txBody>
          <a:bodyPr wrap="none">
            <a:spAutoFit/>
          </a:bodyPr>
          <a:lstStyle/>
          <a:p>
            <a:pPr lvl="0" algn="ctr"/>
            <a:r>
              <a:rPr lang="zh-CN" altLang="en-US" sz="2400" b="1" dirty="0">
                <a:solidFill>
                  <a:srgbClr val="FFC001"/>
                </a:solidFill>
                <a:latin typeface="微软雅黑" panose="020B0503020204020204" pitchFamily="34" charset="-122"/>
                <a:ea typeface="微软雅黑" panose="020B0503020204020204" pitchFamily="34" charset="-122"/>
              </a:rPr>
              <a:t>燃气危险性概述</a:t>
            </a:r>
          </a:p>
        </p:txBody>
      </p:sp>
      <p:cxnSp>
        <p:nvCxnSpPr>
          <p:cNvPr id="14" name="直接连接符 13"/>
          <p:cNvCxnSpPr/>
          <p:nvPr/>
        </p:nvCxnSpPr>
        <p:spPr>
          <a:xfrm>
            <a:off x="2282782" y="1159132"/>
            <a:ext cx="0" cy="646331"/>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6707222" y="1655831"/>
            <a:ext cx="3310126" cy="830997"/>
            <a:chOff x="1469019" y="899158"/>
            <a:chExt cx="3310126" cy="830997"/>
          </a:xfrm>
        </p:grpSpPr>
        <p:sp>
          <p:nvSpPr>
            <p:cNvPr id="17" name="文本框 16"/>
            <p:cNvSpPr txBox="1"/>
            <p:nvPr/>
          </p:nvSpPr>
          <p:spPr>
            <a:xfrm>
              <a:off x="1469019" y="899158"/>
              <a:ext cx="829073" cy="830997"/>
            </a:xfrm>
            <a:prstGeom prst="rect">
              <a:avLst/>
            </a:prstGeom>
            <a:noFill/>
          </p:spPr>
          <p:txBody>
            <a:bodyPr wrap="none" rtlCol="0">
              <a:spAutoFit/>
            </a:bodyPr>
            <a:lstStyle/>
            <a:p>
              <a:r>
                <a:rPr lang="en-US" altLang="zh-CN" sz="4800" dirty="0">
                  <a:latin typeface="Yu Gothic UI Light" panose="020B0300000000000000" pitchFamily="34" charset="-128"/>
                  <a:ea typeface="Yu Gothic UI Light" panose="020B0300000000000000" pitchFamily="34" charset="-128"/>
                </a:rPr>
                <a:t>02</a:t>
              </a:r>
              <a:endParaRPr lang="zh-CN" altLang="en-US" sz="4800" dirty="0">
                <a:latin typeface="Yu Gothic UI Light" panose="020B0300000000000000" pitchFamily="34" charset="-128"/>
                <a:ea typeface="Yu Gothic UI Light" panose="020B0300000000000000" pitchFamily="34" charset="-128"/>
              </a:endParaRPr>
            </a:p>
          </p:txBody>
        </p:sp>
        <p:sp>
          <p:nvSpPr>
            <p:cNvPr id="18" name="矩形 17"/>
            <p:cNvSpPr/>
            <p:nvPr/>
          </p:nvSpPr>
          <p:spPr>
            <a:xfrm>
              <a:off x="2767465" y="1047301"/>
              <a:ext cx="2011680" cy="460375"/>
            </a:xfrm>
            <a:prstGeom prst="rect">
              <a:avLst/>
            </a:prstGeom>
          </p:spPr>
          <p:txBody>
            <a:bodyPr wrap="none">
              <a:spAutoFit/>
            </a:bodyPr>
            <a:lstStyle/>
            <a:p>
              <a:pPr lvl="0" algn="ctr"/>
              <a:r>
                <a:rPr lang="zh-CN" altLang="en-US" sz="2400" b="1" dirty="0">
                  <a:solidFill>
                    <a:srgbClr val="FFC001"/>
                  </a:solidFill>
                  <a:latin typeface="微软雅黑" panose="020B0503020204020204" pitchFamily="34" charset="-122"/>
                  <a:ea typeface="微软雅黑" panose="020B0503020204020204" pitchFamily="34" charset="-122"/>
                </a:rPr>
                <a:t>工业燃气安全</a:t>
              </a:r>
            </a:p>
          </p:txBody>
        </p:sp>
        <p:cxnSp>
          <p:nvCxnSpPr>
            <p:cNvPr id="20" name="直接连接符 19"/>
            <p:cNvCxnSpPr/>
            <p:nvPr/>
          </p:nvCxnSpPr>
          <p:spPr>
            <a:xfrm>
              <a:off x="2255520" y="991492"/>
              <a:ext cx="0" cy="646331"/>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grpSp>
      <p:sp>
        <p:nvSpPr>
          <p:cNvPr id="27" name="文本框 26"/>
          <p:cNvSpPr txBox="1"/>
          <p:nvPr/>
        </p:nvSpPr>
        <p:spPr>
          <a:xfrm>
            <a:off x="5337343" y="4228152"/>
            <a:ext cx="819455" cy="830997"/>
          </a:xfrm>
          <a:prstGeom prst="rect">
            <a:avLst/>
          </a:prstGeom>
          <a:noFill/>
        </p:spPr>
        <p:txBody>
          <a:bodyPr wrap="none" rtlCol="0">
            <a:spAutoFit/>
          </a:bodyPr>
          <a:lstStyle/>
          <a:p>
            <a:r>
              <a:rPr lang="en-US" altLang="zh-CN" sz="4800" dirty="0">
                <a:latin typeface="Yu Gothic UI Light" panose="020B0300000000000000" pitchFamily="34" charset="-128"/>
                <a:ea typeface="Yu Gothic UI Light" panose="020B0300000000000000" pitchFamily="34" charset="-128"/>
              </a:rPr>
              <a:t>03</a:t>
            </a:r>
            <a:endParaRPr lang="zh-CN" altLang="en-US" sz="4800" dirty="0">
              <a:latin typeface="Yu Gothic UI Light" panose="020B0300000000000000" pitchFamily="34" charset="-128"/>
              <a:ea typeface="Yu Gothic UI Light" panose="020B0300000000000000" pitchFamily="34" charset="-128"/>
            </a:endParaRPr>
          </a:p>
        </p:txBody>
      </p:sp>
      <p:sp>
        <p:nvSpPr>
          <p:cNvPr id="28" name="矩形 27"/>
          <p:cNvSpPr/>
          <p:nvPr/>
        </p:nvSpPr>
        <p:spPr>
          <a:xfrm>
            <a:off x="2690589" y="4408680"/>
            <a:ext cx="2011680" cy="460375"/>
          </a:xfrm>
          <a:prstGeom prst="rect">
            <a:avLst/>
          </a:prstGeom>
        </p:spPr>
        <p:txBody>
          <a:bodyPr wrap="none">
            <a:spAutoFit/>
          </a:bodyPr>
          <a:lstStyle/>
          <a:p>
            <a:pPr lvl="0" algn="ctr"/>
            <a:r>
              <a:rPr lang="zh-CN" altLang="en-US" sz="2400" b="1" dirty="0">
                <a:solidFill>
                  <a:srgbClr val="FFC001"/>
                </a:solidFill>
                <a:latin typeface="微软雅黑" panose="020B0503020204020204" pitchFamily="34" charset="-122"/>
                <a:ea typeface="微软雅黑" panose="020B0503020204020204" pitchFamily="34" charset="-122"/>
              </a:rPr>
              <a:t>燃气锅炉规范</a:t>
            </a:r>
          </a:p>
        </p:txBody>
      </p:sp>
      <p:cxnSp>
        <p:nvCxnSpPr>
          <p:cNvPr id="30" name="直接连接符 29"/>
          <p:cNvCxnSpPr/>
          <p:nvPr/>
        </p:nvCxnSpPr>
        <p:spPr>
          <a:xfrm>
            <a:off x="5269365" y="4320486"/>
            <a:ext cx="0" cy="646331"/>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31" name="文本框 30"/>
          <p:cNvSpPr txBox="1"/>
          <p:nvPr/>
        </p:nvSpPr>
        <p:spPr>
          <a:xfrm>
            <a:off x="9930691" y="4977173"/>
            <a:ext cx="829073" cy="830997"/>
          </a:xfrm>
          <a:prstGeom prst="rect">
            <a:avLst/>
          </a:prstGeom>
          <a:noFill/>
        </p:spPr>
        <p:txBody>
          <a:bodyPr wrap="none" rtlCol="0">
            <a:spAutoFit/>
          </a:bodyPr>
          <a:lstStyle/>
          <a:p>
            <a:r>
              <a:rPr lang="en-US" altLang="zh-CN" sz="4800" dirty="0">
                <a:latin typeface="Yu Gothic UI Light" panose="020B0300000000000000" pitchFamily="34" charset="-128"/>
                <a:ea typeface="Yu Gothic UI Light" panose="020B0300000000000000" pitchFamily="34" charset="-128"/>
              </a:rPr>
              <a:t>04</a:t>
            </a:r>
            <a:endParaRPr lang="zh-CN" altLang="en-US" sz="4800" dirty="0">
              <a:latin typeface="Yu Gothic UI Light" panose="020B0300000000000000" pitchFamily="34" charset="-128"/>
              <a:ea typeface="Yu Gothic UI Light" panose="020B0300000000000000" pitchFamily="34" charset="-128"/>
            </a:endParaRPr>
          </a:p>
        </p:txBody>
      </p:sp>
      <p:sp>
        <p:nvSpPr>
          <p:cNvPr id="32" name="矩形 31"/>
          <p:cNvSpPr/>
          <p:nvPr/>
        </p:nvSpPr>
        <p:spPr>
          <a:xfrm>
            <a:off x="7564607" y="5168496"/>
            <a:ext cx="2011680" cy="460375"/>
          </a:xfrm>
          <a:prstGeom prst="rect">
            <a:avLst/>
          </a:prstGeom>
        </p:spPr>
        <p:txBody>
          <a:bodyPr wrap="none">
            <a:spAutoFit/>
          </a:bodyPr>
          <a:lstStyle/>
          <a:p>
            <a:pPr lvl="0" algn="ctr"/>
            <a:r>
              <a:rPr lang="zh-CN" altLang="en-US" sz="2400" b="1" dirty="0">
                <a:solidFill>
                  <a:srgbClr val="FFC001"/>
                </a:solidFill>
                <a:latin typeface="微软雅黑" panose="020B0503020204020204" pitchFamily="34" charset="-122"/>
                <a:ea typeface="微软雅黑" panose="020B0503020204020204" pitchFamily="34" charset="-122"/>
              </a:rPr>
              <a:t>居家用气安全</a:t>
            </a:r>
          </a:p>
        </p:txBody>
      </p:sp>
      <p:cxnSp>
        <p:nvCxnSpPr>
          <p:cNvPr id="34" name="直接连接符 33"/>
          <p:cNvCxnSpPr/>
          <p:nvPr/>
        </p:nvCxnSpPr>
        <p:spPr>
          <a:xfrm>
            <a:off x="9862713" y="5069507"/>
            <a:ext cx="0" cy="646331"/>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39" name="圆角矩形 38"/>
          <p:cNvSpPr/>
          <p:nvPr/>
        </p:nvSpPr>
        <p:spPr>
          <a:xfrm>
            <a:off x="4942960" y="1982597"/>
            <a:ext cx="1730273" cy="27161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0" name="圆角矩形 39"/>
          <p:cNvSpPr/>
          <p:nvPr/>
        </p:nvSpPr>
        <p:spPr>
          <a:xfrm>
            <a:off x="6212128" y="4507844"/>
            <a:ext cx="1730273" cy="27161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直角三角形 7"/>
          <p:cNvSpPr/>
          <p:nvPr/>
        </p:nvSpPr>
        <p:spPr>
          <a:xfrm>
            <a:off x="6022025" y="1355170"/>
            <a:ext cx="1184866" cy="1184866"/>
          </a:xfrm>
          <a:prstGeom prst="rtTriangle">
            <a:avLst/>
          </a:prstGeom>
          <a:solidFill>
            <a:schemeClr val="tx1">
              <a:lumMod val="65000"/>
              <a:lumOff val="35000"/>
            </a:schemeClr>
          </a:solidFill>
          <a:ln w="25400" cap="flat" cmpd="sng" algn="ctr">
            <a:noFill/>
            <a:prstDash val="solid"/>
          </a:ln>
          <a:effectLst/>
        </p:spPr>
        <p:txBody>
          <a:bodyPr rtlCol="0" anchor="ctr"/>
          <a:lstStyle/>
          <a:p>
            <a:pPr algn="ctr"/>
            <a:endParaRPr lang="zh-CN" altLang="en-US" sz="2160"/>
          </a:p>
        </p:txBody>
      </p:sp>
      <p:sp>
        <p:nvSpPr>
          <p:cNvPr id="9" name="直角三角形 8"/>
          <p:cNvSpPr/>
          <p:nvPr/>
        </p:nvSpPr>
        <p:spPr>
          <a:xfrm flipH="1">
            <a:off x="4861123" y="2540035"/>
            <a:ext cx="1184866" cy="1184866"/>
          </a:xfrm>
          <a:prstGeom prst="rtTriangle">
            <a:avLst/>
          </a:prstGeom>
          <a:solidFill>
            <a:srgbClr val="FFC000"/>
          </a:solidFill>
          <a:ln w="25400" cap="flat" cmpd="sng" algn="ctr">
            <a:noFill/>
            <a:prstDash val="solid"/>
          </a:ln>
          <a:effectLst/>
        </p:spPr>
        <p:txBody>
          <a:bodyPr rtlCol="0" anchor="ctr"/>
          <a:lstStyle/>
          <a:p>
            <a:pPr algn="ctr"/>
            <a:endParaRPr lang="zh-CN" altLang="en-US" sz="2160"/>
          </a:p>
        </p:txBody>
      </p:sp>
      <p:sp>
        <p:nvSpPr>
          <p:cNvPr id="10" name="直角三角形 9"/>
          <p:cNvSpPr/>
          <p:nvPr/>
        </p:nvSpPr>
        <p:spPr>
          <a:xfrm>
            <a:off x="6022025" y="3733166"/>
            <a:ext cx="1184866" cy="1184866"/>
          </a:xfrm>
          <a:prstGeom prst="rtTriangle">
            <a:avLst/>
          </a:prstGeom>
          <a:solidFill>
            <a:schemeClr val="tx1">
              <a:lumMod val="50000"/>
              <a:lumOff val="50000"/>
            </a:schemeClr>
          </a:solidFill>
          <a:ln w="25400" cap="flat" cmpd="sng" algn="ctr">
            <a:noFill/>
            <a:prstDash val="solid"/>
          </a:ln>
          <a:effectLst/>
        </p:spPr>
        <p:txBody>
          <a:bodyPr rtlCol="0" anchor="ctr"/>
          <a:lstStyle/>
          <a:p>
            <a:pPr algn="ctr"/>
            <a:endParaRPr lang="zh-CN" altLang="en-US" sz="2160"/>
          </a:p>
        </p:txBody>
      </p:sp>
      <p:sp>
        <p:nvSpPr>
          <p:cNvPr id="11" name="直角三角形 10"/>
          <p:cNvSpPr/>
          <p:nvPr/>
        </p:nvSpPr>
        <p:spPr>
          <a:xfrm flipH="1">
            <a:off x="4861123" y="4918032"/>
            <a:ext cx="1184866" cy="1184866"/>
          </a:xfrm>
          <a:prstGeom prst="rtTriangle">
            <a:avLst/>
          </a:prstGeom>
          <a:solidFill>
            <a:schemeClr val="tx1">
              <a:lumMod val="75000"/>
              <a:lumOff val="25000"/>
            </a:schemeClr>
          </a:solidFill>
          <a:ln w="25400" cap="flat" cmpd="sng" algn="ctr">
            <a:noFill/>
            <a:prstDash val="solid"/>
          </a:ln>
          <a:effectLst/>
        </p:spPr>
        <p:txBody>
          <a:bodyPr rtlCol="0" anchor="ctr"/>
          <a:lstStyle/>
          <a:p>
            <a:pPr algn="ctr"/>
            <a:endParaRPr lang="zh-CN" altLang="en-US" sz="2160"/>
          </a:p>
        </p:txBody>
      </p:sp>
      <p:sp>
        <p:nvSpPr>
          <p:cNvPr id="12" name="矩形 11"/>
          <p:cNvSpPr/>
          <p:nvPr/>
        </p:nvSpPr>
        <p:spPr>
          <a:xfrm>
            <a:off x="6102885" y="1947602"/>
            <a:ext cx="520700" cy="423545"/>
          </a:xfrm>
          <a:prstGeom prst="rect">
            <a:avLst/>
          </a:prstGeom>
        </p:spPr>
        <p:txBody>
          <a:bodyPr wrap="none">
            <a:spAutoFit/>
          </a:bodyPr>
          <a:lstStyle/>
          <a:p>
            <a:pPr algn="ctr" fontAlgn="auto">
              <a:spcBef>
                <a:spcPts val="0"/>
              </a:spcBef>
              <a:spcAft>
                <a:spcPts val="0"/>
              </a:spcAft>
              <a:defRPr/>
            </a:pPr>
            <a:r>
              <a:rPr lang="en-US" altLang="zh-CN" sz="2160" b="1" dirty="0">
                <a:solidFill>
                  <a:sysClr val="window" lastClr="FFFFFF"/>
                </a:solidFill>
                <a:latin typeface="微软雅黑" panose="020B0503020204020204" pitchFamily="34" charset="-122"/>
                <a:ea typeface="微软雅黑" panose="020B0503020204020204" pitchFamily="34" charset="-122"/>
              </a:rPr>
              <a:t>01</a:t>
            </a:r>
          </a:p>
        </p:txBody>
      </p:sp>
      <p:sp>
        <p:nvSpPr>
          <p:cNvPr id="13" name="矩形 12"/>
          <p:cNvSpPr/>
          <p:nvPr/>
        </p:nvSpPr>
        <p:spPr>
          <a:xfrm>
            <a:off x="5464980" y="3129022"/>
            <a:ext cx="520700" cy="423545"/>
          </a:xfrm>
          <a:prstGeom prst="rect">
            <a:avLst/>
          </a:prstGeom>
        </p:spPr>
        <p:txBody>
          <a:bodyPr wrap="none">
            <a:spAutoFit/>
          </a:bodyPr>
          <a:lstStyle/>
          <a:p>
            <a:pPr algn="ctr" fontAlgn="auto">
              <a:spcBef>
                <a:spcPts val="0"/>
              </a:spcBef>
              <a:spcAft>
                <a:spcPts val="0"/>
              </a:spcAft>
              <a:defRPr/>
            </a:pPr>
            <a:r>
              <a:rPr lang="en-US" altLang="zh-CN" sz="2160" b="1" dirty="0" smtClean="0">
                <a:solidFill>
                  <a:sysClr val="window" lastClr="FFFFFF"/>
                </a:solidFill>
                <a:latin typeface="微软雅黑" panose="020B0503020204020204" pitchFamily="34" charset="-122"/>
                <a:ea typeface="微软雅黑" panose="020B0503020204020204" pitchFamily="34" charset="-122"/>
              </a:rPr>
              <a:t>02</a:t>
            </a:r>
          </a:p>
        </p:txBody>
      </p:sp>
      <p:sp>
        <p:nvSpPr>
          <p:cNvPr id="14" name="矩形 13"/>
          <p:cNvSpPr/>
          <p:nvPr/>
        </p:nvSpPr>
        <p:spPr>
          <a:xfrm>
            <a:off x="6102885" y="4325599"/>
            <a:ext cx="520700" cy="423545"/>
          </a:xfrm>
          <a:prstGeom prst="rect">
            <a:avLst/>
          </a:prstGeom>
        </p:spPr>
        <p:txBody>
          <a:bodyPr wrap="none">
            <a:spAutoFit/>
          </a:bodyPr>
          <a:lstStyle/>
          <a:p>
            <a:pPr algn="ctr" fontAlgn="auto">
              <a:spcBef>
                <a:spcPts val="0"/>
              </a:spcBef>
              <a:spcAft>
                <a:spcPts val="0"/>
              </a:spcAft>
              <a:defRPr/>
            </a:pPr>
            <a:r>
              <a:rPr lang="en-US" altLang="zh-CN" sz="2160" b="1" dirty="0" smtClean="0">
                <a:solidFill>
                  <a:sysClr val="window" lastClr="FFFFFF"/>
                </a:solidFill>
                <a:latin typeface="微软雅黑" panose="020B0503020204020204" pitchFamily="34" charset="-122"/>
                <a:ea typeface="微软雅黑" panose="020B0503020204020204" pitchFamily="34" charset="-122"/>
              </a:rPr>
              <a:t>03</a:t>
            </a:r>
          </a:p>
        </p:txBody>
      </p:sp>
      <p:sp>
        <p:nvSpPr>
          <p:cNvPr id="15" name="矩形 14"/>
          <p:cNvSpPr/>
          <p:nvPr/>
        </p:nvSpPr>
        <p:spPr>
          <a:xfrm>
            <a:off x="5510452" y="5529668"/>
            <a:ext cx="520700" cy="423545"/>
          </a:xfrm>
          <a:prstGeom prst="rect">
            <a:avLst/>
          </a:prstGeom>
        </p:spPr>
        <p:txBody>
          <a:bodyPr wrap="none">
            <a:spAutoFit/>
          </a:bodyPr>
          <a:lstStyle/>
          <a:p>
            <a:pPr algn="ctr" fontAlgn="auto">
              <a:spcBef>
                <a:spcPts val="0"/>
              </a:spcBef>
              <a:spcAft>
                <a:spcPts val="0"/>
              </a:spcAft>
              <a:defRPr/>
            </a:pPr>
            <a:r>
              <a:rPr lang="en-US" altLang="zh-CN" sz="2160" b="1" dirty="0" smtClean="0">
                <a:solidFill>
                  <a:sysClr val="window" lastClr="FFFFFF"/>
                </a:solidFill>
                <a:latin typeface="微软雅黑" panose="020B0503020204020204" pitchFamily="34" charset="-122"/>
                <a:ea typeface="微软雅黑" panose="020B0503020204020204" pitchFamily="34" charset="-122"/>
              </a:rPr>
              <a:t>04</a:t>
            </a:r>
          </a:p>
        </p:txBody>
      </p:sp>
      <p:sp>
        <p:nvSpPr>
          <p:cNvPr id="16" name="TextBox 15"/>
          <p:cNvSpPr txBox="1"/>
          <p:nvPr/>
        </p:nvSpPr>
        <p:spPr bwMode="auto">
          <a:xfrm>
            <a:off x="1016000" y="1744345"/>
            <a:ext cx="4494530" cy="922020"/>
          </a:xfrm>
          <a:prstGeom prst="rect">
            <a:avLst/>
          </a:prstGeom>
          <a:noFill/>
        </p:spPr>
        <p:txBody>
          <a:bodyPr wrap="square">
            <a:spAutoFit/>
          </a:bodyPr>
          <a:lstStyle/>
          <a:p>
            <a:pPr>
              <a:lnSpc>
                <a:spcPct val="150000"/>
              </a:lnSpc>
            </a:pPr>
            <a:r>
              <a:rPr lang="zh-CN" altLang="en-US" b="1" dirty="0">
                <a:solidFill>
                  <a:srgbClr val="FFC001"/>
                </a:solidFill>
                <a:latin typeface="微软雅黑" panose="020B0503020204020204" pitchFamily="34" charset="-122"/>
                <a:ea typeface="微软雅黑" panose="020B0503020204020204" pitchFamily="34" charset="-122"/>
                <a:sym typeface="+mn-ea"/>
              </a:rPr>
              <a:t>闻。</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天然气都是经过了加臭的，如果泄漏量稍微大点，都可以通过鼻子闻到臭味</a:t>
            </a:r>
          </a:p>
        </p:txBody>
      </p:sp>
      <p:sp>
        <p:nvSpPr>
          <p:cNvPr id="17" name="TextBox 16"/>
          <p:cNvSpPr txBox="1"/>
          <p:nvPr/>
        </p:nvSpPr>
        <p:spPr bwMode="auto">
          <a:xfrm>
            <a:off x="6614160" y="2842895"/>
            <a:ext cx="4723130" cy="922020"/>
          </a:xfrm>
          <a:prstGeom prst="rect">
            <a:avLst/>
          </a:prstGeom>
          <a:noFill/>
        </p:spPr>
        <p:txBody>
          <a:bodyPr wrap="square">
            <a:spAutoFit/>
          </a:bodyPr>
          <a:lstStyle/>
          <a:p>
            <a:pPr>
              <a:lnSpc>
                <a:spcPct val="150000"/>
              </a:lnSpc>
            </a:pPr>
            <a:r>
              <a:rPr lang="zh-CN" altLang="en-US" b="1" dirty="0">
                <a:solidFill>
                  <a:srgbClr val="FFC001"/>
                </a:solidFill>
                <a:latin typeface="微软雅黑" panose="020B0503020204020204" pitchFamily="34" charset="-122"/>
                <a:ea typeface="微软雅黑" panose="020B0503020204020204" pitchFamily="34" charset="-122"/>
                <a:sym typeface="+mn-ea"/>
              </a:rPr>
              <a:t>听。</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如果漏气严重，在较远处就可以听到嗤嗤的泄漏声</a:t>
            </a:r>
          </a:p>
        </p:txBody>
      </p:sp>
      <p:sp>
        <p:nvSpPr>
          <p:cNvPr id="18" name="TextBox 17"/>
          <p:cNvSpPr txBox="1"/>
          <p:nvPr/>
        </p:nvSpPr>
        <p:spPr bwMode="auto">
          <a:xfrm>
            <a:off x="633730" y="4034790"/>
            <a:ext cx="4850130" cy="922020"/>
          </a:xfrm>
          <a:prstGeom prst="rect">
            <a:avLst/>
          </a:prstGeom>
          <a:noFill/>
        </p:spPr>
        <p:txBody>
          <a:bodyPr wrap="square">
            <a:spAutoFit/>
          </a:bodyPr>
          <a:lstStyle/>
          <a:p>
            <a:pPr fontAlgn="auto">
              <a:lnSpc>
                <a:spcPct val="150000"/>
              </a:lnSpc>
            </a:pPr>
            <a:r>
              <a:rPr lang="zh-CN" altLang="en-US" b="1" dirty="0">
                <a:solidFill>
                  <a:srgbClr val="FFC001"/>
                </a:solidFill>
                <a:latin typeface="微软雅黑" panose="020B0503020204020204" pitchFamily="34" charset="-122"/>
                <a:ea typeface="微软雅黑" panose="020B0503020204020204" pitchFamily="34" charset="-122"/>
                <a:sym typeface="+mn-ea"/>
              </a:rPr>
              <a:t>看。</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燃气设备关闭后，流量计如果走字，说明有漏气的地方</a:t>
            </a:r>
          </a:p>
        </p:txBody>
      </p:sp>
      <p:sp>
        <p:nvSpPr>
          <p:cNvPr id="19" name="TextBox 18"/>
          <p:cNvSpPr txBox="1"/>
          <p:nvPr/>
        </p:nvSpPr>
        <p:spPr bwMode="auto">
          <a:xfrm>
            <a:off x="6578600" y="5197475"/>
            <a:ext cx="4977130" cy="922020"/>
          </a:xfrm>
          <a:prstGeom prst="rect">
            <a:avLst/>
          </a:prstGeom>
          <a:noFill/>
        </p:spPr>
        <p:txBody>
          <a:bodyPr wrap="square">
            <a:spAutoFit/>
          </a:bodyPr>
          <a:lstStyle/>
          <a:p>
            <a:pPr fontAlgn="auto">
              <a:lnSpc>
                <a:spcPct val="150000"/>
              </a:lnSpc>
            </a:pPr>
            <a:r>
              <a:rPr lang="zh-CN" altLang="en-US" b="1" dirty="0">
                <a:solidFill>
                  <a:srgbClr val="FFC001"/>
                </a:solidFill>
                <a:latin typeface="微软雅黑" panose="020B0503020204020204" pitchFamily="34" charset="-122"/>
                <a:ea typeface="微软雅黑" panose="020B0503020204020204" pitchFamily="34" charset="-122"/>
                <a:sym typeface="+mn-ea"/>
              </a:rPr>
              <a:t>检。</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用肥皂水涂刷在管道连接处检漏，如果发现有气泡出现，说明有泄漏点 </a:t>
            </a: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居家用气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0-#ppt_w/2"/>
                                          </p:val>
                                        </p:tav>
                                        <p:tav tm="100000">
                                          <p:val>
                                            <p:strVal val="#ppt_x"/>
                                          </p:val>
                                        </p:tav>
                                      </p:tavLst>
                                    </p:anim>
                                    <p:anim calcmode="lin" valueType="num">
                                      <p:cBhvr additive="base">
                                        <p:cTn id="17" dur="500" fill="hold"/>
                                        <p:tgtEl>
                                          <p:spTgt spid="9"/>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par>
                          <p:cTn id="22" fill="hold">
                            <p:stCondLst>
                              <p:cond delay="2000"/>
                            </p:stCondLst>
                            <p:childTnLst>
                              <p:par>
                                <p:cTn id="23" presetID="2" presetClass="entr" presetSubtype="2"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1+#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par>
                          <p:cTn id="31" fill="hold">
                            <p:stCondLst>
                              <p:cond delay="3000"/>
                            </p:stCondLst>
                            <p:childTnLst>
                              <p:par>
                                <p:cTn id="32" presetID="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0-#ppt_w/2"/>
                                          </p:val>
                                        </p:tav>
                                        <p:tav tm="100000">
                                          <p:val>
                                            <p:strVal val="#ppt_x"/>
                                          </p:val>
                                        </p:tav>
                                      </p:tavLst>
                                    </p:anim>
                                    <p:anim calcmode="lin" valueType="num">
                                      <p:cBhvr additive="base">
                                        <p:cTn id="35" dur="500" fill="hold"/>
                                        <p:tgtEl>
                                          <p:spTgt spid="11"/>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10"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par>
                          <p:cTn id="40" fill="hold">
                            <p:stCondLst>
                              <p:cond delay="4000"/>
                            </p:stCondLst>
                            <p:childTnLst>
                              <p:par>
                                <p:cTn id="41" presetID="42"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1000"/>
                                        <p:tgtEl>
                                          <p:spTgt spid="17"/>
                                        </p:tgtEl>
                                      </p:cBhvr>
                                    </p:animEffect>
                                    <p:anim calcmode="lin" valueType="num">
                                      <p:cBhvr>
                                        <p:cTn id="49" dur="1000" fill="hold"/>
                                        <p:tgtEl>
                                          <p:spTgt spid="17"/>
                                        </p:tgtEl>
                                        <p:attrNameLst>
                                          <p:attrName>ppt_x</p:attrName>
                                        </p:attrNameLst>
                                      </p:cBhvr>
                                      <p:tavLst>
                                        <p:tav tm="0">
                                          <p:val>
                                            <p:strVal val="#ppt_x"/>
                                          </p:val>
                                        </p:tav>
                                        <p:tav tm="100000">
                                          <p:val>
                                            <p:strVal val="#ppt_x"/>
                                          </p:val>
                                        </p:tav>
                                      </p:tavLst>
                                    </p:anim>
                                    <p:anim calcmode="lin" valueType="num">
                                      <p:cBhvr>
                                        <p:cTn id="50" dur="1000" fill="hold"/>
                                        <p:tgtEl>
                                          <p:spTgt spid="17"/>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1000"/>
                                        <p:tgtEl>
                                          <p:spTgt spid="18"/>
                                        </p:tgtEl>
                                      </p:cBhvr>
                                    </p:animEffect>
                                    <p:anim calcmode="lin" valueType="num">
                                      <p:cBhvr>
                                        <p:cTn id="54" dur="1000" fill="hold"/>
                                        <p:tgtEl>
                                          <p:spTgt spid="18"/>
                                        </p:tgtEl>
                                        <p:attrNameLst>
                                          <p:attrName>ppt_x</p:attrName>
                                        </p:attrNameLst>
                                      </p:cBhvr>
                                      <p:tavLst>
                                        <p:tav tm="0">
                                          <p:val>
                                            <p:strVal val="#ppt_x"/>
                                          </p:val>
                                        </p:tav>
                                        <p:tav tm="100000">
                                          <p:val>
                                            <p:strVal val="#ppt_x"/>
                                          </p:val>
                                        </p:tav>
                                      </p:tavLst>
                                    </p:anim>
                                    <p:anim calcmode="lin" valueType="num">
                                      <p:cBhvr>
                                        <p:cTn id="55" dur="1000" fill="hold"/>
                                        <p:tgtEl>
                                          <p:spTgt spid="18"/>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1000"/>
                                        <p:tgtEl>
                                          <p:spTgt spid="19"/>
                                        </p:tgtEl>
                                      </p:cBhvr>
                                    </p:animEffect>
                                    <p:anim calcmode="lin" valueType="num">
                                      <p:cBhvr>
                                        <p:cTn id="59" dur="1000" fill="hold"/>
                                        <p:tgtEl>
                                          <p:spTgt spid="19"/>
                                        </p:tgtEl>
                                        <p:attrNameLst>
                                          <p:attrName>ppt_x</p:attrName>
                                        </p:attrNameLst>
                                      </p:cBhvr>
                                      <p:tavLst>
                                        <p:tav tm="0">
                                          <p:val>
                                            <p:strVal val="#ppt_x"/>
                                          </p:val>
                                        </p:tav>
                                        <p:tav tm="100000">
                                          <p:val>
                                            <p:strVal val="#ppt_x"/>
                                          </p:val>
                                        </p:tav>
                                      </p:tavLst>
                                    </p:anim>
                                    <p:anim calcmode="lin" valueType="num">
                                      <p:cBhvr>
                                        <p:cTn id="6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P spid="11" grpId="0" bldLvl="0" animBg="1"/>
      <p:bldP spid="12" grpId="0"/>
      <p:bldP spid="13" grpId="0"/>
      <p:bldP spid="14" grpId="0"/>
      <p:bldP spid="15" grpId="0"/>
      <p:bldP spid="16" grpId="0"/>
      <p:bldP spid="17" grpId="0"/>
      <p:bldP spid="18" grpId="0"/>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rrowheads="1"/>
          </p:cNvSpPr>
          <p:nvPr/>
        </p:nvSpPr>
        <p:spPr bwMode="auto">
          <a:xfrm>
            <a:off x="27858" y="327596"/>
            <a:ext cx="1265776" cy="429827"/>
          </a:xfrm>
          <a:prstGeom prst="rect">
            <a:avLst/>
          </a:prstGeom>
          <a:solidFill>
            <a:srgbClr val="0164DC"/>
          </a:solidFill>
          <a:ln w="952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795"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5" name="矩形 4"/>
          <p:cNvSpPr>
            <a:spLocks noChangeArrowheads="1"/>
          </p:cNvSpPr>
          <p:nvPr/>
        </p:nvSpPr>
        <p:spPr bwMode="auto">
          <a:xfrm>
            <a:off x="1364745" y="327596"/>
            <a:ext cx="72692" cy="429827"/>
          </a:xfrm>
          <a:prstGeom prst="rect">
            <a:avLst/>
          </a:prstGeom>
          <a:solidFill>
            <a:srgbClr val="E0372C"/>
          </a:solidFill>
          <a:ln w="952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795"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6" name="矩形 5"/>
          <p:cNvSpPr>
            <a:spLocks noChangeArrowheads="1"/>
          </p:cNvSpPr>
          <p:nvPr/>
        </p:nvSpPr>
        <p:spPr bwMode="auto">
          <a:xfrm>
            <a:off x="1502227" y="529867"/>
            <a:ext cx="63210" cy="224396"/>
          </a:xfrm>
          <a:prstGeom prst="rect">
            <a:avLst/>
          </a:prstGeom>
          <a:solidFill>
            <a:srgbClr val="FFC000"/>
          </a:solidFill>
          <a:ln w="952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795"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 name="矩形 6"/>
          <p:cNvSpPr/>
          <p:nvPr/>
        </p:nvSpPr>
        <p:spPr>
          <a:xfrm>
            <a:off x="1726637" y="282094"/>
            <a:ext cx="2316480" cy="52197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mn-cs"/>
              </a:rPr>
              <a:t>电气防火防爆</a:t>
            </a:r>
          </a:p>
        </p:txBody>
      </p:sp>
      <p:grpSp>
        <p:nvGrpSpPr>
          <p:cNvPr id="3" name="组合 2"/>
          <p:cNvGrpSpPr/>
          <p:nvPr/>
        </p:nvGrpSpPr>
        <p:grpSpPr>
          <a:xfrm>
            <a:off x="521970" y="1255395"/>
            <a:ext cx="3254629" cy="5203190"/>
            <a:chOff x="2941330" y="6248400"/>
            <a:chExt cx="5109578" cy="8232471"/>
          </a:xfrm>
        </p:grpSpPr>
        <p:sp>
          <p:nvSpPr>
            <p:cNvPr id="9" name="矩形 8"/>
            <p:cNvSpPr/>
            <p:nvPr/>
          </p:nvSpPr>
          <p:spPr>
            <a:xfrm>
              <a:off x="2941330" y="6674391"/>
              <a:ext cx="5086250" cy="7806480"/>
            </a:xfrm>
            <a:prstGeom prst="rect">
              <a:avLst/>
            </a:prstGeom>
            <a:solidFill>
              <a:sysClr val="window" lastClr="FFFFFF"/>
            </a:solidFill>
            <a:ln>
              <a:solidFill>
                <a:schemeClr val="tx1">
                  <a:lumMod val="75000"/>
                  <a:lumOff val="25000"/>
                </a:schemeClr>
              </a:solidFill>
            </a:ln>
          </p:spPr>
          <p:style>
            <a:lnRef idx="2">
              <a:srgbClr val="2980B9">
                <a:shade val="50000"/>
              </a:srgbClr>
            </a:lnRef>
            <a:fillRef idx="1">
              <a:srgbClr val="2980B9"/>
            </a:fillRef>
            <a:effectRef idx="0">
              <a:srgbClr val="2980B9"/>
            </a:effectRef>
            <a:fontRef idx="minor">
              <a:sysClr val="window" lastClr="FFFFFF"/>
            </a:fontRef>
          </p:style>
          <p:txBody>
            <a:bodyPr rtlCol="0" anchor="ctr"/>
            <a:lstStyle/>
            <a:p>
              <a:pPr algn="ctr" defTabSz="228600" fontAlgn="auto">
                <a:lnSpc>
                  <a:spcPct val="150000"/>
                </a:lnSpc>
              </a:pPr>
              <a:endParaRPr lang="zh-CN" altLang="en-US" sz="895">
                <a:solidFill>
                  <a:prstClr val="white"/>
                </a:solidFill>
                <a:latin typeface="微软雅黑" panose="020B0503020204020204" pitchFamily="34" charset="-122"/>
                <a:ea typeface="微软雅黑" panose="020B0503020204020204" pitchFamily="34" charset="-122"/>
              </a:endParaRPr>
            </a:p>
          </p:txBody>
        </p:sp>
        <p:sp>
          <p:nvSpPr>
            <p:cNvPr id="8" name="矩形: 圆角 6"/>
            <p:cNvSpPr/>
            <p:nvPr/>
          </p:nvSpPr>
          <p:spPr>
            <a:xfrm>
              <a:off x="2964259" y="6248400"/>
              <a:ext cx="5086649" cy="1009650"/>
            </a:xfrm>
            <a:prstGeom prst="roundRect">
              <a:avLst/>
            </a:prstGeom>
            <a:solidFill>
              <a:srgbClr val="FFC001"/>
            </a:solidFill>
            <a:ln>
              <a:solidFill>
                <a:srgbClr val="FFC001"/>
              </a:solidFill>
            </a:ln>
          </p:spPr>
          <p:style>
            <a:lnRef idx="2">
              <a:srgbClr val="2980B9">
                <a:shade val="50000"/>
              </a:srgbClr>
            </a:lnRef>
            <a:fillRef idx="1">
              <a:srgbClr val="2980B9"/>
            </a:fillRef>
            <a:effectRef idx="0">
              <a:srgbClr val="2980B9"/>
            </a:effectRef>
            <a:fontRef idx="minor">
              <a:sysClr val="window" lastClr="FFFFFF"/>
            </a:fontRef>
          </p:style>
          <p:txBody>
            <a:bodyPr rtlCol="0" anchor="ctr"/>
            <a:lstStyle/>
            <a:p>
              <a:pPr algn="ctr" defTabSz="228600"/>
              <a:r>
                <a:rPr lang="zh-CN" altLang="zh-CN" b="1" dirty="0">
                  <a:solidFill>
                    <a:schemeClr val="bg1"/>
                  </a:solidFill>
                  <a:latin typeface="微软雅黑" panose="020B0503020204020204" pitchFamily="34" charset="-122"/>
                  <a:ea typeface="微软雅黑" panose="020B0503020204020204" pitchFamily="34" charset="-122"/>
                  <a:sym typeface="+mn-ea"/>
                </a:rPr>
                <a:t>燃气泄漏处置</a:t>
              </a:r>
            </a:p>
          </p:txBody>
        </p:sp>
        <p:sp>
          <p:nvSpPr>
            <p:cNvPr id="13" name="矩形 12"/>
            <p:cNvSpPr/>
            <p:nvPr/>
          </p:nvSpPr>
          <p:spPr>
            <a:xfrm>
              <a:off x="3155666" y="8051828"/>
              <a:ext cx="4730352" cy="4819522"/>
            </a:xfrm>
            <a:prstGeom prst="rect">
              <a:avLst/>
            </a:prstGeom>
          </p:spPr>
          <p:txBody>
            <a:bodyPr wrap="square">
              <a:spAutoFit/>
            </a:bodyPr>
            <a:lstStyle/>
            <a:p>
              <a:pPr marL="68580" indent="0" algn="just" fontAlgn="auto">
                <a:lnSpc>
                  <a:spcPct val="15000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立即关闭燃气表表前阀门或上游气源阀门，熄灭所有火种。</a:t>
              </a:r>
            </a:p>
            <a:p>
              <a:pPr marL="68580" indent="0" algn="just" fontAlgn="auto">
                <a:lnSpc>
                  <a:spcPct val="15000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迅速打开门窗，保持室内通风，让天然气自然散发到室外。</a:t>
              </a:r>
            </a:p>
            <a:p>
              <a:pPr marL="68580" indent="0" algn="just" fontAlgn="auto">
                <a:lnSpc>
                  <a:spcPct val="15000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尽快疏散室内人员到室外安全区域</a:t>
              </a:r>
            </a:p>
            <a:p>
              <a:pPr marL="68580" indent="0" algn="just" fontAlgn="auto">
                <a:lnSpc>
                  <a:spcPct val="15000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及时到室外安全区域拨打燃气公司报修电</a:t>
              </a:r>
            </a:p>
          </p:txBody>
        </p:sp>
      </p:grpSp>
      <p:grpSp>
        <p:nvGrpSpPr>
          <p:cNvPr id="10" name="组合 9"/>
          <p:cNvGrpSpPr/>
          <p:nvPr/>
        </p:nvGrpSpPr>
        <p:grpSpPr>
          <a:xfrm>
            <a:off x="4828878" y="1255395"/>
            <a:ext cx="3241293" cy="5203190"/>
            <a:chOff x="9643505" y="6248400"/>
            <a:chExt cx="5088643" cy="8232471"/>
          </a:xfrm>
        </p:grpSpPr>
        <p:sp>
          <p:nvSpPr>
            <p:cNvPr id="22" name="矩形 21"/>
            <p:cNvSpPr/>
            <p:nvPr/>
          </p:nvSpPr>
          <p:spPr>
            <a:xfrm>
              <a:off x="9645499" y="6674391"/>
              <a:ext cx="5086251" cy="7806480"/>
            </a:xfrm>
            <a:prstGeom prst="rect">
              <a:avLst/>
            </a:prstGeom>
            <a:solidFill>
              <a:sysClr val="window" lastClr="FFFFFF"/>
            </a:solidFill>
            <a:ln>
              <a:solidFill>
                <a:schemeClr val="tx1">
                  <a:lumMod val="75000"/>
                  <a:lumOff val="25000"/>
                </a:schemeClr>
              </a:solidFill>
            </a:ln>
          </p:spPr>
          <p:style>
            <a:lnRef idx="2">
              <a:srgbClr val="2980B9">
                <a:shade val="50000"/>
              </a:srgbClr>
            </a:lnRef>
            <a:fillRef idx="1">
              <a:srgbClr val="2980B9"/>
            </a:fillRef>
            <a:effectRef idx="0">
              <a:srgbClr val="2980B9"/>
            </a:effectRef>
            <a:fontRef idx="minor">
              <a:sysClr val="window" lastClr="FFFFFF"/>
            </a:fontRef>
          </p:style>
          <p:txBody>
            <a:bodyPr rtlCol="0" anchor="ctr"/>
            <a:lstStyle/>
            <a:p>
              <a:pPr algn="ctr" defTabSz="228600"/>
              <a:endParaRPr lang="zh-CN" altLang="en-US" sz="895">
                <a:solidFill>
                  <a:prstClr val="white"/>
                </a:solidFill>
                <a:latin typeface="微软雅黑" panose="020B0503020204020204" pitchFamily="34" charset="-122"/>
                <a:ea typeface="微软雅黑" panose="020B0503020204020204" pitchFamily="34" charset="-122"/>
              </a:endParaRPr>
            </a:p>
          </p:txBody>
        </p:sp>
        <p:sp>
          <p:nvSpPr>
            <p:cNvPr id="19" name="矩形: 圆角 18"/>
            <p:cNvSpPr/>
            <p:nvPr/>
          </p:nvSpPr>
          <p:spPr>
            <a:xfrm>
              <a:off x="9645499" y="6248400"/>
              <a:ext cx="5086649" cy="1009650"/>
            </a:xfrm>
            <a:prstGeom prst="roundRect">
              <a:avLst/>
            </a:prstGeom>
            <a:solidFill>
              <a:srgbClr val="FFC001"/>
            </a:solidFill>
            <a:ln>
              <a:solidFill>
                <a:srgbClr val="FFC001"/>
              </a:solidFill>
            </a:ln>
          </p:spPr>
          <p:style>
            <a:lnRef idx="2">
              <a:srgbClr val="2980B9">
                <a:shade val="50000"/>
              </a:srgbClr>
            </a:lnRef>
            <a:fillRef idx="1">
              <a:srgbClr val="2980B9"/>
            </a:fillRef>
            <a:effectRef idx="0">
              <a:srgbClr val="2980B9"/>
            </a:effectRef>
            <a:fontRef idx="minor">
              <a:sysClr val="window" lastClr="FFFFFF"/>
            </a:fontRef>
          </p:style>
          <p:txBody>
            <a:bodyPr rtlCol="0" anchor="ctr"/>
            <a:lstStyle/>
            <a:p>
              <a:pPr algn="ctr" defTabSz="228600"/>
              <a:r>
                <a:rPr lang="zh-CN" altLang="en-US" b="1" dirty="0">
                  <a:solidFill>
                    <a:prstClr val="white"/>
                  </a:solidFill>
                  <a:latin typeface="微软雅黑" panose="020B0503020204020204" pitchFamily="34" charset="-122"/>
                  <a:ea typeface="微软雅黑" panose="020B0503020204020204" pitchFamily="34" charset="-122"/>
                  <a:sym typeface="+mn-ea"/>
                </a:rPr>
                <a:t>燃气泄露着火处置</a:t>
              </a:r>
            </a:p>
          </p:txBody>
        </p:sp>
        <p:sp>
          <p:nvSpPr>
            <p:cNvPr id="23" name="矩形 22"/>
            <p:cNvSpPr/>
            <p:nvPr/>
          </p:nvSpPr>
          <p:spPr>
            <a:xfrm>
              <a:off x="9643505" y="7604443"/>
              <a:ext cx="5088245" cy="6572715"/>
            </a:xfrm>
            <a:prstGeom prst="rect">
              <a:avLst/>
            </a:prstGeom>
          </p:spPr>
          <p:txBody>
            <a:bodyPr wrap="square">
              <a:spAutoFit/>
            </a:bodyPr>
            <a:lstStyle/>
            <a:p>
              <a:pPr marL="68580" indent="0" algn="l" defTabSz="228600" fontAlgn="auto">
                <a:lnSpc>
                  <a:spcPct val="15000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rPr>
                <a:t>切断气源：切记“断气即断火”</a:t>
              </a:r>
              <a:r>
                <a:rPr lang="zh-CN" sz="1600" b="1" dirty="0">
                  <a:solidFill>
                    <a:schemeClr val="tx1">
                      <a:lumMod val="75000"/>
                      <a:lumOff val="25000"/>
                    </a:schemeClr>
                  </a:solidFill>
                  <a:latin typeface="微软雅黑" panose="020B0503020204020204" pitchFamily="34" charset="-122"/>
                  <a:ea typeface="微软雅黑" panose="020B0503020204020204" pitchFamily="34" charset="-122"/>
                </a:rPr>
                <a:t>若</a:t>
              </a:r>
              <a:r>
                <a:rPr sz="1600" b="1" dirty="0">
                  <a:solidFill>
                    <a:schemeClr val="tx1">
                      <a:lumMod val="75000"/>
                      <a:lumOff val="25000"/>
                    </a:schemeClr>
                  </a:solidFill>
                  <a:latin typeface="微软雅黑" panose="020B0503020204020204" pitchFamily="34" charset="-122"/>
                  <a:ea typeface="微软雅黑" panose="020B0503020204020204" pitchFamily="34" charset="-122"/>
                </a:rPr>
                <a:t>火势较大，可用湿毛巾、湿衣物包手，尽量关闭阀门</a:t>
              </a:r>
            </a:p>
            <a:p>
              <a:pPr marL="68580" indent="0" algn="l" defTabSz="228600" fontAlgn="auto">
                <a:lnSpc>
                  <a:spcPct val="15000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rPr>
                <a:t>尽量灭火：用灭火器扑打火焰根部灭火</a:t>
              </a:r>
            </a:p>
            <a:p>
              <a:pPr marL="68580" indent="0" algn="l" defTabSz="228600" fontAlgn="auto">
                <a:lnSpc>
                  <a:spcPct val="15000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rPr>
                <a:t>疏散人员：迅速疏散附近人员，设置警戒区域，阻止人员靠近，并疏通消防通道和燃气抢险通道</a:t>
              </a:r>
            </a:p>
            <a:p>
              <a:pPr marL="68580" indent="0" algn="l" defTabSz="228600" fontAlgn="auto">
                <a:lnSpc>
                  <a:spcPct val="150000"/>
                </a:lnSpc>
                <a:buFont typeface="Wingdings" panose="05000000000000000000" charset="0"/>
                <a:buChar char=""/>
              </a:pPr>
              <a:r>
                <a:rPr sz="1600" b="1" dirty="0">
                  <a:solidFill>
                    <a:schemeClr val="tx1">
                      <a:lumMod val="75000"/>
                      <a:lumOff val="25000"/>
                    </a:schemeClr>
                  </a:solidFill>
                  <a:latin typeface="微软雅黑" panose="020B0503020204020204" pitchFamily="34" charset="-122"/>
                  <a:ea typeface="微软雅黑" panose="020B0503020204020204" pitchFamily="34" charset="-122"/>
                </a:rPr>
                <a:t>电话报警：在没有燃气泄漏的地方，</a:t>
              </a:r>
              <a:r>
                <a:rPr lang="zh-CN" sz="1600" b="1" dirty="0">
                  <a:solidFill>
                    <a:schemeClr val="tx1">
                      <a:lumMod val="75000"/>
                      <a:lumOff val="25000"/>
                    </a:schemeClr>
                  </a:solidFill>
                  <a:latin typeface="微软雅黑" panose="020B0503020204020204" pitchFamily="34" charset="-122"/>
                  <a:ea typeface="微软雅黑" panose="020B0503020204020204" pitchFamily="34" charset="-122"/>
                </a:rPr>
                <a:t>拨打</a:t>
              </a:r>
              <a:r>
                <a:rPr sz="1600" b="1" dirty="0">
                  <a:solidFill>
                    <a:schemeClr val="tx1">
                      <a:lumMod val="75000"/>
                      <a:lumOff val="25000"/>
                    </a:schemeClr>
                  </a:solidFill>
                  <a:latin typeface="微软雅黑" panose="020B0503020204020204" pitchFamily="34" charset="-122"/>
                  <a:ea typeface="微软雅黑" panose="020B0503020204020204" pitchFamily="34" charset="-122"/>
                </a:rPr>
                <a:t>95158报修。如火势无法控制，拨打火警“119”</a:t>
              </a:r>
            </a:p>
          </p:txBody>
        </p:sp>
      </p:grpSp>
      <p:pic>
        <p:nvPicPr>
          <p:cNvPr id="18" name="图片 17" descr="G:\zxl\PPT素材\素材\图片包\消防\240446-1610030K45255.jpg240446-1610030K45255"/>
          <p:cNvPicPr>
            <a:picLocks noChangeAspect="1"/>
          </p:cNvPicPr>
          <p:nvPr/>
        </p:nvPicPr>
        <p:blipFill>
          <a:blip r:embed="rId4">
            <a:clrChange>
              <a:clrFrom>
                <a:srgbClr val="FDFDFD">
                  <a:alpha val="100000"/>
                </a:srgbClr>
              </a:clrFrom>
              <a:clrTo>
                <a:srgbClr val="FDFDFD">
                  <a:alpha val="100000"/>
                  <a:alpha val="0"/>
                </a:srgbClr>
              </a:clrTo>
            </a:clrChange>
          </a:blip>
          <a:srcRect/>
          <a:stretch>
            <a:fillRect/>
          </a:stretch>
        </p:blipFill>
        <p:spPr>
          <a:xfrm>
            <a:off x="8296910" y="1278890"/>
            <a:ext cx="3886200" cy="558419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2"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1+#ppt_w/2"/>
                                          </p:val>
                                        </p:tav>
                                        <p:tav tm="100000">
                                          <p:val>
                                            <p:strVal val="#ppt_x"/>
                                          </p:val>
                                        </p:tav>
                                      </p:tavLst>
                                    </p:anim>
                                    <p:anim calcmode="lin" valueType="num">
                                      <p:cBhvr additive="base">
                                        <p:cTn id="19"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G:\zxl\培训课件\制作张新磊\天然气安全\新建文件夹\4.png4"/>
          <p:cNvPicPr/>
          <p:nvPr/>
        </p:nvPicPr>
        <p:blipFill>
          <a:blip r:embed="rId4"/>
          <a:srcRect/>
          <a:stretch>
            <a:fillRect/>
          </a:stretch>
        </p:blipFill>
        <p:spPr>
          <a:xfrm>
            <a:off x="4144010" y="1708785"/>
            <a:ext cx="3757930" cy="2324100"/>
          </a:xfrm>
          <a:prstGeom prst="rect">
            <a:avLst/>
          </a:prstGeom>
        </p:spPr>
      </p:pic>
      <p:pic>
        <p:nvPicPr>
          <p:cNvPr id="10" name="图片 9" descr="G:\zxl\培训课件\制作张新磊\天然气安全\新建文件夹\1.png1"/>
          <p:cNvPicPr/>
          <p:nvPr/>
        </p:nvPicPr>
        <p:blipFill>
          <a:blip r:embed="rId5"/>
          <a:srcRect/>
          <a:stretch>
            <a:fillRect/>
          </a:stretch>
        </p:blipFill>
        <p:spPr>
          <a:xfrm>
            <a:off x="-15875" y="1709103"/>
            <a:ext cx="3630295" cy="2322830"/>
          </a:xfrm>
          <a:prstGeom prst="rect">
            <a:avLst/>
          </a:prstGeom>
        </p:spPr>
      </p:pic>
      <p:pic>
        <p:nvPicPr>
          <p:cNvPr id="11" name="图片 10" descr="G:\zxl\培训课件\制作张新磊\天然气安全\新建文件夹\6.png6"/>
          <p:cNvPicPr/>
          <p:nvPr/>
        </p:nvPicPr>
        <p:blipFill>
          <a:blip r:embed="rId6"/>
          <a:srcRect/>
          <a:stretch>
            <a:fillRect/>
          </a:stretch>
        </p:blipFill>
        <p:spPr>
          <a:xfrm>
            <a:off x="8521065" y="1652588"/>
            <a:ext cx="3672840" cy="2435860"/>
          </a:xfrm>
          <a:prstGeom prst="rect">
            <a:avLst/>
          </a:prstGeom>
        </p:spPr>
      </p:pic>
      <p:sp>
        <p:nvSpPr>
          <p:cNvPr id="13" name="文本框 12"/>
          <p:cNvSpPr txBox="1"/>
          <p:nvPr/>
        </p:nvSpPr>
        <p:spPr>
          <a:xfrm>
            <a:off x="174625" y="4293870"/>
            <a:ext cx="3582670" cy="829945"/>
          </a:xfrm>
          <a:prstGeom prst="rect">
            <a:avLst/>
          </a:prstGeom>
          <a:noFill/>
        </p:spPr>
        <p:txBody>
          <a:bodyPr wrap="square" rtlCol="0">
            <a:spAutoFit/>
          </a:bodyPr>
          <a:lstStyle/>
          <a:p>
            <a:pPr algn="ctr" fontAlgn="auto">
              <a:lnSpc>
                <a:spcPct val="150000"/>
              </a:lnSpc>
            </a:pPr>
            <a:r>
              <a:rPr lang="zh-CN" altLang="en-US" sz="1600" b="1" dirty="0">
                <a:solidFill>
                  <a:schemeClr val="tx1">
                    <a:lumMod val="75000"/>
                    <a:lumOff val="25000"/>
                  </a:schemeClr>
                </a:solidFill>
                <a:effectLst/>
                <a:latin typeface="微软雅黑" panose="020B0503020204020204" pitchFamily="34" charset="-122"/>
                <a:ea typeface="微软雅黑" panose="020B0503020204020204" pitchFamily="34" charset="-122"/>
                <a:sym typeface="+mn-ea"/>
              </a:rPr>
              <a:t>老鼠咬坏管道，造成天然气泄漏，建议企采用燃气专用金属管</a:t>
            </a:r>
          </a:p>
        </p:txBody>
      </p:sp>
      <p:cxnSp>
        <p:nvCxnSpPr>
          <p:cNvPr id="16" name="直接连接符 15"/>
          <p:cNvCxnSpPr/>
          <p:nvPr/>
        </p:nvCxnSpPr>
        <p:spPr>
          <a:xfrm>
            <a:off x="1619250" y="5538788"/>
            <a:ext cx="693738" cy="0"/>
          </a:xfrm>
          <a:prstGeom prst="line">
            <a:avLst/>
          </a:prstGeom>
          <a:ln w="38100">
            <a:solidFill>
              <a:srgbClr val="FFC001"/>
            </a:solidFill>
          </a:ln>
        </p:spPr>
        <p:style>
          <a:lnRef idx="1">
            <a:srgbClr val="774F71"/>
          </a:lnRef>
          <a:fillRef idx="0">
            <a:srgbClr val="774F71"/>
          </a:fillRef>
          <a:effectRef idx="0">
            <a:srgbClr val="774F71"/>
          </a:effectRef>
          <a:fontRef idx="minor">
            <a:srgbClr val="FFFFFF"/>
          </a:fontRef>
        </p:style>
      </p:cxnSp>
      <p:sp>
        <p:nvSpPr>
          <p:cNvPr id="25" name="文本框 24"/>
          <p:cNvSpPr txBox="1"/>
          <p:nvPr/>
        </p:nvSpPr>
        <p:spPr>
          <a:xfrm>
            <a:off x="8435975" y="4433570"/>
            <a:ext cx="3757930" cy="368300"/>
          </a:xfrm>
          <a:prstGeom prst="rect">
            <a:avLst/>
          </a:prstGeom>
          <a:noFill/>
        </p:spPr>
        <p:txBody>
          <a:bodyPr wrap="square" rtlCol="0">
            <a:spAutoFit/>
          </a:bodyPr>
          <a:lstStyle/>
          <a:p>
            <a:pPr algn="ct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不规范使用液化气罐</a:t>
            </a:r>
          </a:p>
        </p:txBody>
      </p:sp>
      <p:cxnSp>
        <p:nvCxnSpPr>
          <p:cNvPr id="26" name="直接连接符 25"/>
          <p:cNvCxnSpPr/>
          <p:nvPr/>
        </p:nvCxnSpPr>
        <p:spPr>
          <a:xfrm>
            <a:off x="9968372" y="5538788"/>
            <a:ext cx="693738" cy="0"/>
          </a:xfrm>
          <a:prstGeom prst="line">
            <a:avLst/>
          </a:prstGeom>
          <a:ln w="38100">
            <a:solidFill>
              <a:srgbClr val="FFC001"/>
            </a:solidFill>
          </a:ln>
        </p:spPr>
        <p:style>
          <a:lnRef idx="1">
            <a:srgbClr val="774F71"/>
          </a:lnRef>
          <a:fillRef idx="0">
            <a:srgbClr val="774F71"/>
          </a:fillRef>
          <a:effectRef idx="0">
            <a:srgbClr val="774F71"/>
          </a:effectRef>
          <a:fontRef idx="minor">
            <a:srgbClr val="FFFFFF"/>
          </a:fontRef>
        </p:style>
      </p:cxnSp>
      <p:sp>
        <p:nvSpPr>
          <p:cNvPr id="29" name="文本框 28"/>
          <p:cNvSpPr txBox="1"/>
          <p:nvPr/>
        </p:nvSpPr>
        <p:spPr>
          <a:xfrm>
            <a:off x="4302125" y="4293870"/>
            <a:ext cx="3588385" cy="829945"/>
          </a:xfrm>
          <a:prstGeom prst="rect">
            <a:avLst/>
          </a:prstGeom>
          <a:noFill/>
        </p:spPr>
        <p:txBody>
          <a:bodyPr wrap="square" rtlCol="0">
            <a:spAutoFit/>
          </a:bodyPr>
          <a:lstStyle/>
          <a:p>
            <a:pPr algn="ctr" fontAlgn="auto">
              <a:lnSpc>
                <a:spcPct val="150000"/>
              </a:lnSpc>
            </a:pPr>
            <a:r>
              <a:rPr lang="zh-CN" altLang="en-US" sz="1600" b="1"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天然气管道长时间未进行维护保养，导致管道锈蚀，存在严重安全隐患</a:t>
            </a:r>
          </a:p>
        </p:txBody>
      </p:sp>
      <p:cxnSp>
        <p:nvCxnSpPr>
          <p:cNvPr id="30" name="直接连接符 29"/>
          <p:cNvCxnSpPr/>
          <p:nvPr/>
        </p:nvCxnSpPr>
        <p:spPr>
          <a:xfrm>
            <a:off x="5748726" y="5538788"/>
            <a:ext cx="693738" cy="0"/>
          </a:xfrm>
          <a:prstGeom prst="line">
            <a:avLst/>
          </a:prstGeom>
          <a:ln w="38100">
            <a:solidFill>
              <a:srgbClr val="FFC001"/>
            </a:solidFill>
          </a:ln>
        </p:spPr>
        <p:style>
          <a:lnRef idx="1">
            <a:srgbClr val="774F71"/>
          </a:lnRef>
          <a:fillRef idx="0">
            <a:srgbClr val="774F71"/>
          </a:fillRef>
          <a:effectRef idx="0">
            <a:srgbClr val="774F71"/>
          </a:effectRef>
          <a:fontRef idx="minor">
            <a:srgbClr val="FFFFFF"/>
          </a:fontRef>
        </p:style>
      </p:cxnSp>
      <p:sp>
        <p:nvSpPr>
          <p:cNvPr id="18" name="椭圆 17"/>
          <p:cNvSpPr/>
          <p:nvPr/>
        </p:nvSpPr>
        <p:spPr>
          <a:xfrm>
            <a:off x="997585" y="2432685"/>
            <a:ext cx="1936750" cy="876300"/>
          </a:xfrm>
          <a:prstGeom prst="ellipse">
            <a:avLst/>
          </a:prstGeom>
          <a:noFill/>
          <a:ln w="25400">
            <a:solidFill>
              <a:srgbClr val="E037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5258435" y="1838960"/>
            <a:ext cx="1528445" cy="1045845"/>
          </a:xfrm>
          <a:prstGeom prst="ellipse">
            <a:avLst/>
          </a:prstGeom>
          <a:noFill/>
          <a:ln w="25400">
            <a:solidFill>
              <a:srgbClr val="E037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nvSpPr>
        <p:spPr>
          <a:xfrm>
            <a:off x="8521065" y="2884805"/>
            <a:ext cx="1357630" cy="764540"/>
          </a:xfrm>
          <a:prstGeom prst="ellipse">
            <a:avLst/>
          </a:prstGeom>
          <a:noFill/>
          <a:ln w="25400">
            <a:solidFill>
              <a:srgbClr val="E037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居家用气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p:tgtEl>
                                          <p:spTgt spid="18"/>
                                        </p:tgtEl>
                                        <p:attrNameLst>
                                          <p:attrName>ppt_y</p:attrName>
                                        </p:attrNameLst>
                                      </p:cBhvr>
                                      <p:tavLst>
                                        <p:tav tm="0">
                                          <p:val>
                                            <p:strVal val="#ppt_y+#ppt_h*1.125000"/>
                                          </p:val>
                                        </p:tav>
                                        <p:tav tm="100000">
                                          <p:val>
                                            <p:strVal val="#ppt_y"/>
                                          </p:val>
                                        </p:tav>
                                      </p:tavLst>
                                    </p:anim>
                                    <p:animEffect transition="in" filter="wipe(up)">
                                      <p:cBhvr>
                                        <p:cTn id="13" dur="500"/>
                                        <p:tgtEl>
                                          <p:spTgt spid="18"/>
                                        </p:tgtEl>
                                      </p:cBhvr>
                                    </p:animEffect>
                                  </p:childTnLst>
                                </p:cTn>
                              </p:par>
                              <p:par>
                                <p:cTn id="14" presetID="10" presetClass="entr" presetSubtype="0" fill="hold" grpId="0" nodeType="withEffect">
                                  <p:stCondLst>
                                    <p:cond delay="0"/>
                                  </p:stCondLst>
                                  <p:iterate type="wd">
                                    <p:tmPct val="10000"/>
                                  </p:iterate>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par>
                          <p:cTn id="17" fill="hold">
                            <p:stCondLst>
                              <p:cond delay="2299"/>
                            </p:stCondLst>
                            <p:childTnLst>
                              <p:par>
                                <p:cTn id="18" presetID="2" presetClass="entr" presetSubtype="4" decel="100000"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250" fill="hold"/>
                                        <p:tgtEl>
                                          <p:spTgt spid="16"/>
                                        </p:tgtEl>
                                        <p:attrNameLst>
                                          <p:attrName>ppt_x</p:attrName>
                                        </p:attrNameLst>
                                      </p:cBhvr>
                                      <p:tavLst>
                                        <p:tav tm="0">
                                          <p:val>
                                            <p:strVal val="#ppt_x"/>
                                          </p:val>
                                        </p:tav>
                                        <p:tav tm="100000">
                                          <p:val>
                                            <p:strVal val="#ppt_x"/>
                                          </p:val>
                                        </p:tav>
                                      </p:tavLst>
                                    </p:anim>
                                    <p:anim calcmode="lin" valueType="num">
                                      <p:cBhvr additive="base">
                                        <p:cTn id="21" dur="250" fill="hold"/>
                                        <p:tgtEl>
                                          <p:spTgt spid="16"/>
                                        </p:tgtEl>
                                        <p:attrNameLst>
                                          <p:attrName>ppt_y</p:attrName>
                                        </p:attrNameLst>
                                      </p:cBhvr>
                                      <p:tavLst>
                                        <p:tav tm="0">
                                          <p:val>
                                            <p:strVal val="1+#ppt_h/2"/>
                                          </p:val>
                                        </p:tav>
                                        <p:tav tm="100000">
                                          <p:val>
                                            <p:strVal val="#ppt_y"/>
                                          </p:val>
                                        </p:tav>
                                      </p:tavLst>
                                    </p:anim>
                                  </p:childTnLst>
                                </p:cTn>
                              </p:par>
                            </p:childTnLst>
                          </p:cTn>
                        </p:par>
                        <p:par>
                          <p:cTn id="22" fill="hold">
                            <p:stCondLst>
                              <p:cond delay="2799"/>
                            </p:stCondLst>
                            <p:childTnLst>
                              <p:par>
                                <p:cTn id="23" presetID="2" presetClass="entr" presetSubtype="4" decel="10000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par>
                          <p:cTn id="27" fill="hold">
                            <p:stCondLst>
                              <p:cond delay="3299"/>
                            </p:stCondLst>
                            <p:childTnLst>
                              <p:par>
                                <p:cTn id="28" presetID="12" presetClass="entr" presetSubtype="4" fill="hold" grpId="0" nodeType="after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additive="base">
                                        <p:cTn id="30" dur="500"/>
                                        <p:tgtEl>
                                          <p:spTgt spid="27"/>
                                        </p:tgtEl>
                                        <p:attrNameLst>
                                          <p:attrName>ppt_y</p:attrName>
                                        </p:attrNameLst>
                                      </p:cBhvr>
                                      <p:tavLst>
                                        <p:tav tm="0">
                                          <p:val>
                                            <p:strVal val="#ppt_y+#ppt_h*1.125000"/>
                                          </p:val>
                                        </p:tav>
                                        <p:tav tm="100000">
                                          <p:val>
                                            <p:strVal val="#ppt_y"/>
                                          </p:val>
                                        </p:tav>
                                      </p:tavLst>
                                    </p:anim>
                                    <p:animEffect transition="in" filter="wipe(up)">
                                      <p:cBhvr>
                                        <p:cTn id="31" dur="500"/>
                                        <p:tgtEl>
                                          <p:spTgt spid="27"/>
                                        </p:tgtEl>
                                      </p:cBhvr>
                                    </p:animEffect>
                                  </p:childTnLst>
                                </p:cTn>
                              </p:par>
                              <p:par>
                                <p:cTn id="32" presetID="10" presetClass="entr" presetSubtype="0" fill="hold" grpId="0" nodeType="withEffect">
                                  <p:stCondLst>
                                    <p:cond delay="0"/>
                                  </p:stCondLst>
                                  <p:iterate type="wd">
                                    <p:tmPct val="10000"/>
                                  </p:iterate>
                                  <p:childTnLst>
                                    <p:set>
                                      <p:cBhvr>
                                        <p:cTn id="33" dur="1" fill="hold">
                                          <p:stCondLst>
                                            <p:cond delay="0"/>
                                          </p:stCondLst>
                                        </p:cTn>
                                        <p:tgtEl>
                                          <p:spTgt spid="29"/>
                                        </p:tgtEl>
                                        <p:attrNameLst>
                                          <p:attrName>style.visibility</p:attrName>
                                        </p:attrNameLst>
                                      </p:cBhvr>
                                      <p:to>
                                        <p:strVal val="visible"/>
                                      </p:to>
                                    </p:set>
                                    <p:animEffect transition="in" filter="fade">
                                      <p:cBhvr>
                                        <p:cTn id="34" dur="500"/>
                                        <p:tgtEl>
                                          <p:spTgt spid="29"/>
                                        </p:tgtEl>
                                      </p:cBhvr>
                                    </p:animEffect>
                                  </p:childTnLst>
                                </p:cTn>
                              </p:par>
                            </p:childTnLst>
                          </p:cTn>
                        </p:par>
                        <p:par>
                          <p:cTn id="35" fill="hold">
                            <p:stCondLst>
                              <p:cond delay="5050"/>
                            </p:stCondLst>
                            <p:childTnLst>
                              <p:par>
                                <p:cTn id="36" presetID="2" presetClass="entr" presetSubtype="4" decel="100000" fill="hold" nodeType="afterEffect">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250" fill="hold"/>
                                        <p:tgtEl>
                                          <p:spTgt spid="30"/>
                                        </p:tgtEl>
                                        <p:attrNameLst>
                                          <p:attrName>ppt_x</p:attrName>
                                        </p:attrNameLst>
                                      </p:cBhvr>
                                      <p:tavLst>
                                        <p:tav tm="0">
                                          <p:val>
                                            <p:strVal val="#ppt_x"/>
                                          </p:val>
                                        </p:tav>
                                        <p:tav tm="100000">
                                          <p:val>
                                            <p:strVal val="#ppt_x"/>
                                          </p:val>
                                        </p:tav>
                                      </p:tavLst>
                                    </p:anim>
                                    <p:anim calcmode="lin" valueType="num">
                                      <p:cBhvr additive="base">
                                        <p:cTn id="39" dur="250" fill="hold"/>
                                        <p:tgtEl>
                                          <p:spTgt spid="30"/>
                                        </p:tgtEl>
                                        <p:attrNameLst>
                                          <p:attrName>ppt_y</p:attrName>
                                        </p:attrNameLst>
                                      </p:cBhvr>
                                      <p:tavLst>
                                        <p:tav tm="0">
                                          <p:val>
                                            <p:strVal val="1+#ppt_h/2"/>
                                          </p:val>
                                        </p:tav>
                                        <p:tav tm="100000">
                                          <p:val>
                                            <p:strVal val="#ppt_y"/>
                                          </p:val>
                                        </p:tav>
                                      </p:tavLst>
                                    </p:anim>
                                  </p:childTnLst>
                                </p:cTn>
                              </p:par>
                            </p:childTnLst>
                          </p:cTn>
                        </p:par>
                        <p:par>
                          <p:cTn id="40" fill="hold">
                            <p:stCondLst>
                              <p:cond delay="5550"/>
                            </p:stCondLst>
                            <p:childTnLst>
                              <p:par>
                                <p:cTn id="41" presetID="2" presetClass="entr" presetSubtype="4" decel="10000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par>
                          <p:cTn id="45" fill="hold">
                            <p:stCondLst>
                              <p:cond delay="6050"/>
                            </p:stCondLst>
                            <p:childTnLst>
                              <p:par>
                                <p:cTn id="46" presetID="12" presetClass="entr" presetSubtype="4" fill="hold" grpId="0" nodeType="afterEffect">
                                  <p:stCondLst>
                                    <p:cond delay="0"/>
                                  </p:stCondLst>
                                  <p:childTnLst>
                                    <p:set>
                                      <p:cBhvr>
                                        <p:cTn id="47" dur="1" fill="hold">
                                          <p:stCondLst>
                                            <p:cond delay="0"/>
                                          </p:stCondLst>
                                        </p:cTn>
                                        <p:tgtEl>
                                          <p:spTgt spid="31"/>
                                        </p:tgtEl>
                                        <p:attrNameLst>
                                          <p:attrName>style.visibility</p:attrName>
                                        </p:attrNameLst>
                                      </p:cBhvr>
                                      <p:to>
                                        <p:strVal val="visible"/>
                                      </p:to>
                                    </p:set>
                                    <p:anim calcmode="lin" valueType="num">
                                      <p:cBhvr additive="base">
                                        <p:cTn id="48" dur="500"/>
                                        <p:tgtEl>
                                          <p:spTgt spid="31"/>
                                        </p:tgtEl>
                                        <p:attrNameLst>
                                          <p:attrName>ppt_y</p:attrName>
                                        </p:attrNameLst>
                                      </p:cBhvr>
                                      <p:tavLst>
                                        <p:tav tm="0">
                                          <p:val>
                                            <p:strVal val="#ppt_y+#ppt_h*1.125000"/>
                                          </p:val>
                                        </p:tav>
                                        <p:tav tm="100000">
                                          <p:val>
                                            <p:strVal val="#ppt_y"/>
                                          </p:val>
                                        </p:tav>
                                      </p:tavLst>
                                    </p:anim>
                                    <p:animEffect transition="in" filter="wipe(up)">
                                      <p:cBhvr>
                                        <p:cTn id="49" dur="500"/>
                                        <p:tgtEl>
                                          <p:spTgt spid="31"/>
                                        </p:tgtEl>
                                      </p:cBhvr>
                                    </p:animEffect>
                                  </p:childTnLst>
                                </p:cTn>
                              </p:par>
                              <p:par>
                                <p:cTn id="50" presetID="10" presetClass="entr" presetSubtype="0" fill="hold" grpId="0" nodeType="withEffect">
                                  <p:stCondLst>
                                    <p:cond delay="0"/>
                                  </p:stCondLst>
                                  <p:iterate type="wd">
                                    <p:tmPct val="10000"/>
                                  </p:iterate>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par>
                          <p:cTn id="53" fill="hold">
                            <p:stCondLst>
                              <p:cond delay="6699"/>
                            </p:stCondLst>
                            <p:childTnLst>
                              <p:par>
                                <p:cTn id="54" presetID="2" presetClass="entr" presetSubtype="4" decel="100000" fill="hold" nodeType="after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250" fill="hold"/>
                                        <p:tgtEl>
                                          <p:spTgt spid="26"/>
                                        </p:tgtEl>
                                        <p:attrNameLst>
                                          <p:attrName>ppt_x</p:attrName>
                                        </p:attrNameLst>
                                      </p:cBhvr>
                                      <p:tavLst>
                                        <p:tav tm="0">
                                          <p:val>
                                            <p:strVal val="#ppt_x"/>
                                          </p:val>
                                        </p:tav>
                                        <p:tav tm="100000">
                                          <p:val>
                                            <p:strVal val="#ppt_x"/>
                                          </p:val>
                                        </p:tav>
                                      </p:tavLst>
                                    </p:anim>
                                    <p:anim calcmode="lin" valueType="num">
                                      <p:cBhvr additive="base">
                                        <p:cTn id="57" dur="25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p:bldP spid="29" grpId="0"/>
      <p:bldP spid="18" grpId="0" bldLvl="0" animBg="1"/>
      <p:bldP spid="27" grpId="0" bldLvl="0" animBg="1"/>
      <p:bldP spid="31" grpId="0" bldLvl="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G:\zxl\培训课件\制作张新磊\天然气安全\新建文件夹\8.png8"/>
          <p:cNvPicPr>
            <a:picLocks noChangeAspect="1"/>
          </p:cNvPicPr>
          <p:nvPr/>
        </p:nvPicPr>
        <p:blipFill>
          <a:blip r:embed="rId4"/>
          <a:srcRect/>
          <a:stretch>
            <a:fillRect/>
          </a:stretch>
        </p:blipFill>
        <p:spPr>
          <a:xfrm>
            <a:off x="8313666" y="2268953"/>
            <a:ext cx="3329305" cy="2660650"/>
          </a:xfrm>
          <a:prstGeom prst="rect">
            <a:avLst/>
          </a:prstGeom>
        </p:spPr>
      </p:pic>
      <p:sp>
        <p:nvSpPr>
          <p:cNvPr id="3" name="矩形 2"/>
          <p:cNvSpPr/>
          <p:nvPr/>
        </p:nvSpPr>
        <p:spPr>
          <a:xfrm>
            <a:off x="5769428" y="2352676"/>
            <a:ext cx="246743" cy="3676650"/>
          </a:xfrm>
          <a:prstGeom prst="rect">
            <a:avLst/>
          </a:prstGeom>
          <a:solidFill>
            <a:srgbClr val="FFC001"/>
          </a:solidFill>
          <a:ln>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a:p>
        </p:txBody>
      </p:sp>
      <p:sp>
        <p:nvSpPr>
          <p:cNvPr id="8" name="矩形 7"/>
          <p:cNvSpPr/>
          <p:nvPr/>
        </p:nvSpPr>
        <p:spPr>
          <a:xfrm>
            <a:off x="6175829" y="2352676"/>
            <a:ext cx="246743" cy="3676650"/>
          </a:xfrm>
          <a:prstGeom prst="rect">
            <a:avLst/>
          </a:prstGeom>
          <a:solidFill>
            <a:schemeClr val="tx1">
              <a:lumMod val="65000"/>
              <a:lumOff val="35000"/>
            </a:schemeClr>
          </a:solidFill>
          <a:ln>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a:p>
        </p:txBody>
      </p:sp>
      <p:sp>
        <p:nvSpPr>
          <p:cNvPr id="9" name="矩形 8"/>
          <p:cNvSpPr/>
          <p:nvPr/>
        </p:nvSpPr>
        <p:spPr>
          <a:xfrm rot="5400000">
            <a:off x="5972628" y="2138889"/>
            <a:ext cx="246743" cy="3675600"/>
          </a:xfrm>
          <a:prstGeom prst="rect">
            <a:avLst/>
          </a:prstGeom>
          <a:solidFill>
            <a:schemeClr val="tx1">
              <a:lumMod val="65000"/>
              <a:lumOff val="35000"/>
            </a:schemeClr>
          </a:solidFill>
          <a:ln>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a:p>
        </p:txBody>
      </p:sp>
      <p:sp>
        <p:nvSpPr>
          <p:cNvPr id="10" name="矩形 9"/>
          <p:cNvSpPr/>
          <p:nvPr/>
        </p:nvSpPr>
        <p:spPr>
          <a:xfrm rot="5400000">
            <a:off x="5972628" y="2567515"/>
            <a:ext cx="246743" cy="3675600"/>
          </a:xfrm>
          <a:prstGeom prst="rect">
            <a:avLst/>
          </a:prstGeom>
          <a:solidFill>
            <a:srgbClr val="FFC001"/>
          </a:solidFill>
          <a:ln>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a:p>
        </p:txBody>
      </p:sp>
      <p:sp>
        <p:nvSpPr>
          <p:cNvPr id="16" name="文本框 15"/>
          <p:cNvSpPr txBox="1"/>
          <p:nvPr/>
        </p:nvSpPr>
        <p:spPr>
          <a:xfrm>
            <a:off x="8203565" y="5046980"/>
            <a:ext cx="3549015" cy="506730"/>
          </a:xfrm>
          <a:prstGeom prst="rect">
            <a:avLst/>
          </a:prstGeom>
          <a:noFill/>
          <a:effectLst>
            <a:innerShdw blurRad="114300">
              <a:prstClr val="black"/>
            </a:innerShdw>
          </a:effectLst>
        </p:spPr>
        <p:txBody>
          <a:bodyPr wrap="square" rtlCol="0">
            <a:spAutoFit/>
          </a:bodyPr>
          <a:lstStyle/>
          <a:p>
            <a:pPr algn="ctr" fontAlgn="auto">
              <a:lnSpc>
                <a:spcPct val="150000"/>
              </a:lnSpc>
            </a:pPr>
            <a:r>
              <a:rPr lang="zh-CN" altLang="en-US" b="1" dirty="0">
                <a:solidFill>
                  <a:srgbClr val="FFC001"/>
                </a:solidFill>
                <a:latin typeface="微软雅黑" panose="020B0503020204020204" pitchFamily="34" charset="-122"/>
                <a:ea typeface="微软雅黑" panose="020B0503020204020204" pitchFamily="34" charset="-122"/>
                <a:cs typeface="+mn-ea"/>
                <a:sym typeface="+mn-ea"/>
              </a:rPr>
              <a:t>热水器无烟道</a:t>
            </a:r>
          </a:p>
        </p:txBody>
      </p:sp>
      <p:sp>
        <p:nvSpPr>
          <p:cNvPr id="17" name="文本框 16"/>
          <p:cNvSpPr txBox="1"/>
          <p:nvPr/>
        </p:nvSpPr>
        <p:spPr>
          <a:xfrm>
            <a:off x="285750" y="5046980"/>
            <a:ext cx="3971925" cy="368300"/>
          </a:xfrm>
          <a:prstGeom prst="rect">
            <a:avLst/>
          </a:prstGeom>
          <a:noFill/>
          <a:effectLst>
            <a:innerShdw blurRad="114300">
              <a:prstClr val="black"/>
            </a:innerShdw>
          </a:effectLst>
        </p:spPr>
        <p:txBody>
          <a:bodyPr wrap="square" rtlCol="0">
            <a:spAutoFit/>
          </a:bodyPr>
          <a:lstStyle/>
          <a:p>
            <a:pPr algn="ctr"/>
            <a:r>
              <a:rPr lang="zh-CN" altLang="en-US" b="1" dirty="0">
                <a:solidFill>
                  <a:srgbClr val="FFC001"/>
                </a:solidFill>
                <a:latin typeface="微软雅黑" panose="020B0503020204020204" pitchFamily="34" charset="-122"/>
                <a:ea typeface="微软雅黑" panose="020B0503020204020204" pitchFamily="34" charset="-122"/>
                <a:cs typeface="+mn-ea"/>
                <a:sym typeface="+mn-ea"/>
              </a:rPr>
              <a:t>私自拆卸燃气管道设施</a:t>
            </a:r>
          </a:p>
        </p:txBody>
      </p:sp>
      <p:pic>
        <p:nvPicPr>
          <p:cNvPr id="15" name="图片 14" descr="G:\zxl\培训课件\制作张新磊\天然气安全\新建文件夹\7.png7"/>
          <p:cNvPicPr>
            <a:picLocks noChangeAspect="1"/>
          </p:cNvPicPr>
          <p:nvPr/>
        </p:nvPicPr>
        <p:blipFill>
          <a:blip r:embed="rId5"/>
          <a:srcRect/>
          <a:stretch>
            <a:fillRect/>
          </a:stretch>
        </p:blipFill>
        <p:spPr>
          <a:xfrm>
            <a:off x="286997" y="1488588"/>
            <a:ext cx="3832860" cy="2874645"/>
          </a:xfrm>
          <a:prstGeom prst="rect">
            <a:avLst/>
          </a:prstGeom>
        </p:spPr>
      </p:pic>
      <p:sp>
        <p:nvSpPr>
          <p:cNvPr id="18" name="椭圆 17"/>
          <p:cNvSpPr/>
          <p:nvPr/>
        </p:nvSpPr>
        <p:spPr>
          <a:xfrm>
            <a:off x="1641475" y="2519045"/>
            <a:ext cx="1513840" cy="876935"/>
          </a:xfrm>
          <a:prstGeom prst="ellipse">
            <a:avLst/>
          </a:prstGeom>
          <a:noFill/>
          <a:ln w="25400">
            <a:solidFill>
              <a:srgbClr val="E037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9220835" y="2455545"/>
            <a:ext cx="1513840" cy="940435"/>
          </a:xfrm>
          <a:prstGeom prst="ellipse">
            <a:avLst/>
          </a:prstGeom>
          <a:noFill/>
          <a:ln w="25400">
            <a:solidFill>
              <a:srgbClr val="E037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居家用气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8"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p:tgtEl>
                                          <p:spTgt spid="15"/>
                                        </p:tgtEl>
                                        <p:attrNameLst>
                                          <p:attrName>ppt_x</p:attrName>
                                        </p:attrNameLst>
                                      </p:cBhvr>
                                      <p:tavLst>
                                        <p:tav tm="0">
                                          <p:val>
                                            <p:strVal val="#ppt_x-#ppt_w*1.125000"/>
                                          </p:val>
                                        </p:tav>
                                        <p:tav tm="100000">
                                          <p:val>
                                            <p:strVal val="#ppt_x"/>
                                          </p:val>
                                        </p:tav>
                                      </p:tavLst>
                                    </p:anim>
                                    <p:animEffect transition="in" filter="wipe(right)">
                                      <p:cBhvr>
                                        <p:cTn id="14" dur="500"/>
                                        <p:tgtEl>
                                          <p:spTgt spid="15"/>
                                        </p:tgtEl>
                                      </p:cBhvr>
                                    </p:animEffect>
                                  </p:childTnLst>
                                </p:cTn>
                              </p:par>
                            </p:childTnLst>
                          </p:cTn>
                        </p:par>
                        <p:par>
                          <p:cTn id="15" fill="hold">
                            <p:stCondLst>
                              <p:cond delay="1500"/>
                            </p:stCondLst>
                            <p:childTnLst>
                              <p:par>
                                <p:cTn id="16" presetID="22" presetClass="entr" presetSubtype="4"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500"/>
                                        <p:tgtEl>
                                          <p:spTgt spid="8"/>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par>
                                <p:cTn id="25" presetID="22" presetClass="entr" presetSubtype="2"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right)">
                                      <p:cBhvr>
                                        <p:cTn id="27" dur="500"/>
                                        <p:tgtEl>
                                          <p:spTgt spid="10"/>
                                        </p:tgtEl>
                                      </p:cBhvr>
                                    </p:animEffect>
                                  </p:childTnLst>
                                </p:cTn>
                              </p:par>
                            </p:childTnLst>
                          </p:cTn>
                        </p:par>
                        <p:par>
                          <p:cTn id="28" fill="hold">
                            <p:stCondLst>
                              <p:cond delay="2000"/>
                            </p:stCondLst>
                            <p:childTnLst>
                              <p:par>
                                <p:cTn id="29" presetID="49" presetClass="entr" presetSubtype="0" decel="10000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ppt_w</p:attrName>
                                        </p:attrNameLst>
                                      </p:cBhvr>
                                      <p:tavLst>
                                        <p:tav tm="0">
                                          <p:val>
                                            <p:fltVal val="0"/>
                                          </p:val>
                                        </p:tav>
                                        <p:tav tm="100000">
                                          <p:val>
                                            <p:strVal val="#ppt_w"/>
                                          </p:val>
                                        </p:tav>
                                      </p:tavLst>
                                    </p:anim>
                                    <p:anim calcmode="lin" valueType="num">
                                      <p:cBhvr>
                                        <p:cTn id="32" dur="500" fill="hold"/>
                                        <p:tgtEl>
                                          <p:spTgt spid="18"/>
                                        </p:tgtEl>
                                        <p:attrNameLst>
                                          <p:attrName>ppt_h</p:attrName>
                                        </p:attrNameLst>
                                      </p:cBhvr>
                                      <p:tavLst>
                                        <p:tav tm="0">
                                          <p:val>
                                            <p:fltVal val="0"/>
                                          </p:val>
                                        </p:tav>
                                        <p:tav tm="100000">
                                          <p:val>
                                            <p:strVal val="#ppt_h"/>
                                          </p:val>
                                        </p:tav>
                                      </p:tavLst>
                                    </p:anim>
                                    <p:anim calcmode="lin" valueType="num">
                                      <p:cBhvr>
                                        <p:cTn id="33" dur="500" fill="hold"/>
                                        <p:tgtEl>
                                          <p:spTgt spid="18"/>
                                        </p:tgtEl>
                                        <p:attrNameLst>
                                          <p:attrName>style.rotation</p:attrName>
                                        </p:attrNameLst>
                                      </p:cBhvr>
                                      <p:tavLst>
                                        <p:tav tm="0">
                                          <p:val>
                                            <p:fltVal val="360"/>
                                          </p:val>
                                        </p:tav>
                                        <p:tav tm="100000">
                                          <p:val>
                                            <p:fltVal val="0"/>
                                          </p:val>
                                        </p:tav>
                                      </p:tavLst>
                                    </p:anim>
                                    <p:animEffect transition="in" filter="fade">
                                      <p:cBhvr>
                                        <p:cTn id="34" dur="500"/>
                                        <p:tgtEl>
                                          <p:spTgt spid="18"/>
                                        </p:tgtEl>
                                      </p:cBhvr>
                                    </p:animEffect>
                                  </p:childTnLst>
                                </p:cTn>
                              </p:par>
                            </p:childTnLst>
                          </p:cTn>
                        </p:par>
                        <p:par>
                          <p:cTn id="35" fill="hold">
                            <p:stCondLst>
                              <p:cond delay="2500"/>
                            </p:stCondLst>
                            <p:childTnLst>
                              <p:par>
                                <p:cTn id="36" presetID="12" presetClass="entr" presetSubtype="2"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p:tgtEl>
                                          <p:spTgt spid="17"/>
                                        </p:tgtEl>
                                        <p:attrNameLst>
                                          <p:attrName>ppt_x</p:attrName>
                                        </p:attrNameLst>
                                      </p:cBhvr>
                                      <p:tavLst>
                                        <p:tav tm="0">
                                          <p:val>
                                            <p:strVal val="#ppt_x+#ppt_w*1.125000"/>
                                          </p:val>
                                        </p:tav>
                                        <p:tav tm="100000">
                                          <p:val>
                                            <p:strVal val="#ppt_x"/>
                                          </p:val>
                                        </p:tav>
                                      </p:tavLst>
                                    </p:anim>
                                    <p:animEffect transition="in" filter="wipe(left)">
                                      <p:cBhvr>
                                        <p:cTn id="39" dur="500"/>
                                        <p:tgtEl>
                                          <p:spTgt spid="17"/>
                                        </p:tgtEl>
                                      </p:cBhvr>
                                    </p:animEffect>
                                  </p:childTnLst>
                                </p:cTn>
                              </p:par>
                            </p:childTnLst>
                          </p:cTn>
                        </p:par>
                        <p:par>
                          <p:cTn id="40" fill="hold">
                            <p:stCondLst>
                              <p:cond delay="3000"/>
                            </p:stCondLst>
                            <p:childTnLst>
                              <p:par>
                                <p:cTn id="41" presetID="49" presetClass="entr" presetSubtype="0" decel="100000"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p:cTn id="43" dur="500" fill="hold"/>
                                        <p:tgtEl>
                                          <p:spTgt spid="19"/>
                                        </p:tgtEl>
                                        <p:attrNameLst>
                                          <p:attrName>ppt_w</p:attrName>
                                        </p:attrNameLst>
                                      </p:cBhvr>
                                      <p:tavLst>
                                        <p:tav tm="0">
                                          <p:val>
                                            <p:fltVal val="0"/>
                                          </p:val>
                                        </p:tav>
                                        <p:tav tm="100000">
                                          <p:val>
                                            <p:strVal val="#ppt_w"/>
                                          </p:val>
                                        </p:tav>
                                      </p:tavLst>
                                    </p:anim>
                                    <p:anim calcmode="lin" valueType="num">
                                      <p:cBhvr>
                                        <p:cTn id="44" dur="500" fill="hold"/>
                                        <p:tgtEl>
                                          <p:spTgt spid="19"/>
                                        </p:tgtEl>
                                        <p:attrNameLst>
                                          <p:attrName>ppt_h</p:attrName>
                                        </p:attrNameLst>
                                      </p:cBhvr>
                                      <p:tavLst>
                                        <p:tav tm="0">
                                          <p:val>
                                            <p:fltVal val="0"/>
                                          </p:val>
                                        </p:tav>
                                        <p:tav tm="100000">
                                          <p:val>
                                            <p:strVal val="#ppt_h"/>
                                          </p:val>
                                        </p:tav>
                                      </p:tavLst>
                                    </p:anim>
                                    <p:anim calcmode="lin" valueType="num">
                                      <p:cBhvr>
                                        <p:cTn id="45" dur="500" fill="hold"/>
                                        <p:tgtEl>
                                          <p:spTgt spid="19"/>
                                        </p:tgtEl>
                                        <p:attrNameLst>
                                          <p:attrName>style.rotation</p:attrName>
                                        </p:attrNameLst>
                                      </p:cBhvr>
                                      <p:tavLst>
                                        <p:tav tm="0">
                                          <p:val>
                                            <p:fltVal val="360"/>
                                          </p:val>
                                        </p:tav>
                                        <p:tav tm="100000">
                                          <p:val>
                                            <p:fltVal val="0"/>
                                          </p:val>
                                        </p:tav>
                                      </p:tavLst>
                                    </p:anim>
                                    <p:animEffect transition="in" filter="fade">
                                      <p:cBhvr>
                                        <p:cTn id="46" dur="500"/>
                                        <p:tgtEl>
                                          <p:spTgt spid="19"/>
                                        </p:tgtEl>
                                      </p:cBhvr>
                                    </p:animEffect>
                                  </p:childTnLst>
                                </p:cTn>
                              </p:par>
                            </p:childTnLst>
                          </p:cTn>
                        </p:par>
                        <p:par>
                          <p:cTn id="47" fill="hold">
                            <p:stCondLst>
                              <p:cond delay="3500"/>
                            </p:stCondLst>
                            <p:childTnLst>
                              <p:par>
                                <p:cTn id="48" presetID="12" presetClass="entr" presetSubtype="8"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p:tgtEl>
                                          <p:spTgt spid="16"/>
                                        </p:tgtEl>
                                        <p:attrNameLst>
                                          <p:attrName>ppt_x</p:attrName>
                                        </p:attrNameLst>
                                      </p:cBhvr>
                                      <p:tavLst>
                                        <p:tav tm="0">
                                          <p:val>
                                            <p:strVal val="#ppt_x-#ppt_w*1.125000"/>
                                          </p:val>
                                        </p:tav>
                                        <p:tav tm="100000">
                                          <p:val>
                                            <p:strVal val="#ppt_x"/>
                                          </p:val>
                                        </p:tav>
                                      </p:tavLst>
                                    </p:anim>
                                    <p:animEffect transition="in" filter="wipe(right)">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8" grpId="0" bldLvl="0" animBg="1"/>
      <p:bldP spid="9" grpId="0" bldLvl="0" animBg="1"/>
      <p:bldP spid="10" grpId="0" bldLvl="0" animBg="1"/>
      <p:bldP spid="16" grpId="0" bldLvl="0" animBg="1"/>
      <p:bldP spid="17" grpId="0" bldLvl="0" animBg="1"/>
      <p:bldP spid="18" grpId="0" bldLvl="0" animBg="1"/>
      <p:bldP spid="19" grpId="0" bldLvl="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直接连接符 21"/>
          <p:cNvSpPr/>
          <p:nvPr/>
        </p:nvSpPr>
        <p:spPr>
          <a:xfrm>
            <a:off x="6038533" y="2452688"/>
            <a:ext cx="0" cy="3600026"/>
          </a:xfrm>
          <a:prstGeom prst="line">
            <a:avLst/>
          </a:prstGeom>
          <a:ln w="25400" cap="flat" cmpd="sng">
            <a:solidFill>
              <a:srgbClr val="FFC001"/>
            </a:solidFill>
            <a:prstDash val="solid"/>
            <a:bevel/>
            <a:headEnd type="none" w="med" len="med"/>
            <a:tailEnd type="none" w="med" len="med"/>
          </a:ln>
        </p:spPr>
      </p:sp>
      <p:sp>
        <p:nvSpPr>
          <p:cNvPr id="4105" name="文本框 24"/>
          <p:cNvSpPr/>
          <p:nvPr/>
        </p:nvSpPr>
        <p:spPr>
          <a:xfrm>
            <a:off x="6408738" y="2412365"/>
            <a:ext cx="5347970" cy="3784600"/>
          </a:xfrm>
          <a:prstGeom prst="rect">
            <a:avLst/>
          </a:prstGeom>
          <a:noFill/>
          <a:ln w="9525">
            <a:noFill/>
          </a:ln>
        </p:spPr>
        <p:txBody>
          <a:bodyPr wrap="square" anchor="t">
            <a:spAutoFit/>
          </a:bodyPr>
          <a:lstStyle/>
          <a:p>
            <a:pPr marL="36195" indent="0" eaLnBrk="0" fontAlgn="auto" hangingPunct="0">
              <a:lnSpc>
                <a:spcPct val="150000"/>
              </a:lnSpc>
              <a:spcBef>
                <a:spcPts val="0"/>
              </a:spcBef>
              <a:buFont typeface="Wingdings" panose="05000000000000000000" pitchFamily="2" charset="2"/>
              <a:buNone/>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第三十三条  县级以上地方人民政府燃气管理部门应当会同城乡规划等有关部门按照国家有关标准和规定划定燃气设施保护范围，并向社会公布。</a:t>
            </a:r>
            <a:r>
              <a:rPr lang="zh-CN" altLang="en-US" sz="1600" b="1" dirty="0">
                <a:solidFill>
                  <a:srgbClr val="FFC001"/>
                </a:solidFill>
                <a:latin typeface="微软雅黑" panose="020B0503020204020204" pitchFamily="34" charset="-122"/>
                <a:ea typeface="微软雅黑" panose="020B0503020204020204" pitchFamily="34" charset="-122"/>
                <a:sym typeface="+mn-ea"/>
              </a:rPr>
              <a:t>在燃气设施保护范围内，禁止从事下列危及燃气设施安全的活动：</a:t>
            </a:r>
          </a:p>
          <a:p>
            <a:pPr marL="36195" indent="0" eaLnBrk="0" fontAlgn="auto" hangingPunct="0">
              <a:lnSpc>
                <a:spcPct val="150000"/>
              </a:lnSpc>
              <a:spcBef>
                <a:spcPts val="0"/>
              </a:spcBef>
              <a:buFont typeface="Wingdings" panose="05000000000000000000" pitchFamily="2" charset="2"/>
              <a:buNone/>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（一）建设占压地下燃气管线的建筑物、构筑物或者其他设施；</a:t>
            </a:r>
          </a:p>
          <a:p>
            <a:pPr marL="36195" indent="0" eaLnBrk="0" fontAlgn="auto" hangingPunct="0">
              <a:lnSpc>
                <a:spcPct val="150000"/>
              </a:lnSpc>
              <a:spcBef>
                <a:spcPts val="0"/>
              </a:spcBef>
              <a:buFont typeface="Wingdings" panose="05000000000000000000" pitchFamily="2" charset="2"/>
              <a:buNone/>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（二）进行爆破、取土等作业或者动用明火；</a:t>
            </a:r>
          </a:p>
          <a:p>
            <a:pPr marL="36195" indent="0" eaLnBrk="0" fontAlgn="auto" hangingPunct="0">
              <a:lnSpc>
                <a:spcPct val="150000"/>
              </a:lnSpc>
              <a:spcBef>
                <a:spcPts val="0"/>
              </a:spcBef>
              <a:buFont typeface="Wingdings" panose="05000000000000000000" pitchFamily="2" charset="2"/>
              <a:buNone/>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（三）倾倒、排放腐蚀性物质；</a:t>
            </a:r>
          </a:p>
          <a:p>
            <a:pPr marL="36195" indent="0" eaLnBrk="0" fontAlgn="auto" hangingPunct="0">
              <a:lnSpc>
                <a:spcPct val="150000"/>
              </a:lnSpc>
              <a:spcBef>
                <a:spcPts val="0"/>
              </a:spcBef>
              <a:buFont typeface="Wingdings" panose="05000000000000000000" pitchFamily="2" charset="2"/>
              <a:buNone/>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（四）放置易燃易爆危险物品或者种植深根植物；</a:t>
            </a:r>
          </a:p>
          <a:p>
            <a:pPr marL="36195" indent="0" eaLnBrk="0" fontAlgn="auto" hangingPunct="0">
              <a:lnSpc>
                <a:spcPct val="150000"/>
              </a:lnSpc>
              <a:spcBef>
                <a:spcPts val="0"/>
              </a:spcBef>
              <a:buFont typeface="Wingdings" panose="05000000000000000000" pitchFamily="2" charset="2"/>
              <a:buNone/>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 （五）其他危及燃气设施安全的活动。</a:t>
            </a:r>
          </a:p>
        </p:txBody>
      </p:sp>
      <p:sp>
        <p:nvSpPr>
          <p:cNvPr id="35" name="矩形 34"/>
          <p:cNvSpPr/>
          <p:nvPr/>
        </p:nvSpPr>
        <p:spPr>
          <a:xfrm>
            <a:off x="533401" y="1485265"/>
            <a:ext cx="10985500" cy="503238"/>
          </a:xfrm>
          <a:prstGeom prst="rect">
            <a:avLst/>
          </a:prstGeom>
          <a:solidFill>
            <a:schemeClr val="tx1">
              <a:lumMod val="65000"/>
              <a:lumOff val="35000"/>
            </a:schemeClr>
          </a:solidFill>
          <a:ln w="25400" cap="flat" cmpd="sng" algn="ctr">
            <a:noFill/>
            <a:prstDash val="solid"/>
          </a:ln>
          <a:effectLst/>
        </p:spPr>
        <p:style>
          <a:lnRef idx="2">
            <a:srgbClr val="4F81BD">
              <a:shade val="50000"/>
            </a:srgbClr>
          </a:lnRef>
          <a:fillRef idx="1">
            <a:srgbClr val="4F81BD"/>
          </a:fillRef>
          <a:effectRef idx="0">
            <a:srgbClr val="4F81BD"/>
          </a:effectRef>
          <a:fontRef idx="minor">
            <a:sysClr val="window" lastClr="FFFFFF"/>
          </a:fontRef>
        </p:style>
        <p:txBody>
          <a:bodyPr rtlCol="0" anchor="ctr"/>
          <a:lstStyle/>
          <a:p>
            <a:pPr algn="ctr" fontAlgn="base"/>
            <a:endParaRPr lang="zh-CN" altLang="en-US" sz="1800" strike="noStrike" noProof="1">
              <a:solidFill>
                <a:srgbClr val="FF0000"/>
              </a:solidFill>
            </a:endParaRPr>
          </a:p>
        </p:txBody>
      </p:sp>
      <p:sp>
        <p:nvSpPr>
          <p:cNvPr id="36" name="TextBox 27"/>
          <p:cNvSpPr txBox="1"/>
          <p:nvPr/>
        </p:nvSpPr>
        <p:spPr>
          <a:xfrm>
            <a:off x="620396" y="1484948"/>
            <a:ext cx="10893425" cy="450850"/>
          </a:xfrm>
          <a:prstGeom prst="rect">
            <a:avLst/>
          </a:prstGeom>
          <a:noFill/>
          <a:ln w="9525">
            <a:noFill/>
          </a:ln>
        </p:spPr>
        <p:txBody>
          <a:bodyPr wrap="square" anchor="t">
            <a:spAutoFit/>
          </a:bodyPr>
          <a:lstStyle/>
          <a:p>
            <a:pPr algn="ctr">
              <a:lnSpc>
                <a:spcPct val="130000"/>
              </a:lnSpc>
            </a:pPr>
            <a:r>
              <a:rPr lang="zh-CN" altLang="zh-CN" b="1" dirty="0">
                <a:solidFill>
                  <a:schemeClr val="bg1"/>
                </a:solidFill>
                <a:latin typeface="微软雅黑" panose="020B0503020204020204" pitchFamily="34" charset="-122"/>
                <a:ea typeface="微软雅黑" panose="020B0503020204020204" pitchFamily="34" charset="-122"/>
                <a:sym typeface="+mn-ea"/>
              </a:rPr>
              <a:t>城镇燃气管理条例</a:t>
            </a:r>
            <a:r>
              <a:rPr lang="en-US" altLang="zh-CN" b="1" dirty="0">
                <a:solidFill>
                  <a:schemeClr val="bg1"/>
                </a:solidFill>
                <a:latin typeface="微软雅黑" panose="020B0503020204020204" pitchFamily="34" charset="-122"/>
                <a:ea typeface="微软雅黑" panose="020B0503020204020204" pitchFamily="34" charset="-122"/>
                <a:sym typeface="+mn-ea"/>
              </a:rPr>
              <a:t>-</a:t>
            </a:r>
            <a:r>
              <a:rPr lang="zh-CN" altLang="en-US" b="1" dirty="0">
                <a:solidFill>
                  <a:schemeClr val="bg1"/>
                </a:solidFill>
                <a:latin typeface="微软雅黑" panose="020B0503020204020204" pitchFamily="34" charset="-122"/>
                <a:ea typeface="微软雅黑" panose="020B0503020204020204" pitchFamily="34" charset="-122"/>
                <a:sym typeface="+mn-ea"/>
              </a:rPr>
              <a:t>中华人民共和国国务院令第</a:t>
            </a:r>
            <a:r>
              <a:rPr lang="en-US" altLang="zh-CN" b="1">
                <a:solidFill>
                  <a:schemeClr val="bg1"/>
                </a:solidFill>
                <a:latin typeface="微软雅黑" panose="020B0503020204020204" pitchFamily="34" charset="-122"/>
                <a:ea typeface="微软雅黑" panose="020B0503020204020204" pitchFamily="34" charset="-122"/>
                <a:sym typeface="+mn-ea"/>
              </a:rPr>
              <a:t>583</a:t>
            </a:r>
            <a:r>
              <a:rPr lang="zh-CN" altLang="en-US" b="1" dirty="0">
                <a:solidFill>
                  <a:schemeClr val="bg1"/>
                </a:solidFill>
                <a:latin typeface="微软雅黑" panose="020B0503020204020204" pitchFamily="34" charset="-122"/>
                <a:ea typeface="微软雅黑" panose="020B0503020204020204" pitchFamily="34" charset="-122"/>
                <a:sym typeface="+mn-ea"/>
              </a:rPr>
              <a:t>号</a:t>
            </a:r>
          </a:p>
        </p:txBody>
      </p:sp>
      <p:sp>
        <p:nvSpPr>
          <p:cNvPr id="100" name="文本框 99"/>
          <p:cNvSpPr txBox="1"/>
          <p:nvPr/>
        </p:nvSpPr>
        <p:spPr>
          <a:xfrm>
            <a:off x="534035" y="2453005"/>
            <a:ext cx="5080000" cy="3784600"/>
          </a:xfrm>
          <a:prstGeom prst="rect">
            <a:avLst/>
          </a:prstGeom>
          <a:noFill/>
          <a:ln w="9525">
            <a:noFill/>
          </a:ln>
        </p:spPr>
        <p:txBody>
          <a:bodyPr>
            <a:spAutoFit/>
          </a:bodyPr>
          <a:lstStyle/>
          <a:p>
            <a:pPr fontAlgn="auto">
              <a:lnSpc>
                <a:spcPct val="150000"/>
              </a:lnSpc>
            </a:pPr>
            <a:r>
              <a:rPr lang="zh-CN" altLang="zh-CN" sz="1600" b="1" dirty="0">
                <a:solidFill>
                  <a:srgbClr val="FFC001"/>
                </a:solidFill>
                <a:latin typeface="微软雅黑" panose="020B0503020204020204" pitchFamily="34" charset="-122"/>
                <a:ea typeface="微软雅黑" panose="020B0503020204020204" pitchFamily="34" charset="-122"/>
                <a:sym typeface="+mn-ea"/>
              </a:rPr>
              <a:t>第四章 第二十八条 燃气用户及相关单位和个人不得有下列行为：</a:t>
            </a:r>
          </a:p>
          <a:p>
            <a:pPr fontAlgn="auto">
              <a:lnSpc>
                <a:spcPct val="150000"/>
              </a:lnSpc>
            </a:pPr>
            <a:r>
              <a:rPr lang="zh-CN"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（一）擅自操作公用燃气阀门；</a:t>
            </a:r>
          </a:p>
          <a:p>
            <a:pPr fontAlgn="auto">
              <a:lnSpc>
                <a:spcPct val="150000"/>
              </a:lnSpc>
            </a:pPr>
            <a:r>
              <a:rPr lang="zh-CN"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（二）将燃气管道作为负重支架或者接地引线；</a:t>
            </a:r>
          </a:p>
          <a:p>
            <a:pPr fontAlgn="auto">
              <a:lnSpc>
                <a:spcPct val="150000"/>
              </a:lnSpc>
            </a:pPr>
            <a:r>
              <a:rPr lang="zh-CN"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（三）安装、使用不符合气源要求的燃气器具；</a:t>
            </a:r>
          </a:p>
          <a:p>
            <a:pPr fontAlgn="auto">
              <a:lnSpc>
                <a:spcPct val="150000"/>
              </a:lnSpc>
            </a:pPr>
            <a:r>
              <a:rPr lang="zh-CN"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（四）擅自安装、改装、拆除户内燃气设施和燃气计量装置；</a:t>
            </a:r>
          </a:p>
          <a:p>
            <a:pPr fontAlgn="auto">
              <a:lnSpc>
                <a:spcPct val="150000"/>
              </a:lnSpc>
            </a:pPr>
            <a:r>
              <a:rPr lang="zh-CN"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（五）在不具备安全条件的场所使用、储存燃气；</a:t>
            </a:r>
          </a:p>
          <a:p>
            <a:pPr fontAlgn="auto">
              <a:lnSpc>
                <a:spcPct val="150000"/>
              </a:lnSpc>
            </a:pPr>
            <a:r>
              <a:rPr lang="zh-CN"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（六）盗用燃气；</a:t>
            </a:r>
          </a:p>
          <a:p>
            <a:pPr fontAlgn="auto">
              <a:lnSpc>
                <a:spcPct val="150000"/>
              </a:lnSpc>
            </a:pPr>
            <a:r>
              <a:rPr lang="zh-CN" altLang="zh-CN" sz="16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（七）改变燃气用途或者转供燃气</a:t>
            </a:r>
            <a:endParaRPr lang="zh-CN" altLang="zh-CN" sz="1600" b="1" dirty="0">
              <a:solidFill>
                <a:schemeClr val="tx1">
                  <a:lumMod val="75000"/>
                  <a:lumOff val="25000"/>
                </a:schemeClr>
              </a:solidFill>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rgbClr val="5B9BD5">
              <a:shade val="50000"/>
            </a:srgbClr>
          </a:lnRef>
          <a:fillRef idx="1">
            <a:srgbClr val="5B9BD5"/>
          </a:fillRef>
          <a:effectRef idx="0">
            <a:srgbClr val="5B9BD5"/>
          </a:effectRef>
          <a:fontRef idx="minor">
            <a:sysClr val="window" lastClr="FFFFFF"/>
          </a:fontRef>
        </p:style>
        <p:txBody>
          <a:bodyPr anchor="ctr"/>
          <a:lstStyle>
            <a:defPPr>
              <a:defRPr lang="zh-CN"/>
            </a:defPPr>
            <a:lvl1pPr algn="l" rtl="0" eaLnBrk="0" fontAlgn="base" hangingPunct="0">
              <a:spcBef>
                <a:spcPct val="0"/>
              </a:spcBef>
              <a:spcAft>
                <a:spcPct val="0"/>
              </a:spcAft>
              <a:defRPr kern="1200">
                <a:solidFill>
                  <a:sysClr val="window" lastClr="FFFFFF"/>
                </a:solidFill>
                <a:latin typeface="+mn-lt"/>
                <a:ea typeface="+mn-ea"/>
                <a:cs typeface="+mn-cs"/>
              </a:defRPr>
            </a:lvl1pPr>
            <a:lvl2pPr marL="457200" algn="l" rtl="0" eaLnBrk="0" fontAlgn="base" hangingPunct="0">
              <a:spcBef>
                <a:spcPct val="0"/>
              </a:spcBef>
              <a:spcAft>
                <a:spcPct val="0"/>
              </a:spcAft>
              <a:defRPr kern="1200">
                <a:solidFill>
                  <a:sysClr val="window" lastClr="FFFFFF"/>
                </a:solidFill>
                <a:latin typeface="+mn-lt"/>
                <a:ea typeface="+mn-ea"/>
                <a:cs typeface="+mn-cs"/>
              </a:defRPr>
            </a:lvl2pPr>
            <a:lvl3pPr marL="914400" algn="l" rtl="0" eaLnBrk="0" fontAlgn="base" hangingPunct="0">
              <a:spcBef>
                <a:spcPct val="0"/>
              </a:spcBef>
              <a:spcAft>
                <a:spcPct val="0"/>
              </a:spcAft>
              <a:defRPr kern="1200">
                <a:solidFill>
                  <a:sysClr val="window" lastClr="FFFFFF"/>
                </a:solidFill>
                <a:latin typeface="+mn-lt"/>
                <a:ea typeface="+mn-ea"/>
                <a:cs typeface="+mn-cs"/>
              </a:defRPr>
            </a:lvl3pPr>
            <a:lvl4pPr marL="1371600" algn="l" rtl="0" eaLnBrk="0" fontAlgn="base" hangingPunct="0">
              <a:spcBef>
                <a:spcPct val="0"/>
              </a:spcBef>
              <a:spcAft>
                <a:spcPct val="0"/>
              </a:spcAft>
              <a:defRPr kern="1200">
                <a:solidFill>
                  <a:sysClr val="window" lastClr="FFFFFF"/>
                </a:solidFill>
                <a:latin typeface="+mn-lt"/>
                <a:ea typeface="+mn-ea"/>
                <a:cs typeface="+mn-cs"/>
              </a:defRPr>
            </a:lvl4pPr>
            <a:lvl5pPr marL="1828800" algn="l" rtl="0" eaLnBrk="0" fontAlgn="base" hangingPunct="0">
              <a:spcBef>
                <a:spcPct val="0"/>
              </a:spcBef>
              <a:spcAft>
                <a:spcPct val="0"/>
              </a:spcAft>
              <a:defRPr kern="1200">
                <a:solidFill>
                  <a:sysClr val="window" lastClr="FFFFFF"/>
                </a:solidFill>
                <a:latin typeface="+mn-lt"/>
                <a:ea typeface="+mn-ea"/>
                <a:cs typeface="+mn-cs"/>
              </a:defRPr>
            </a:lvl5pPr>
            <a:lvl6pPr marL="2286000" algn="l" defTabSz="914400" rtl="0" eaLnBrk="1" latinLnBrk="0" hangingPunct="1">
              <a:defRPr kern="1200">
                <a:solidFill>
                  <a:sysClr val="window" lastClr="FFFFFF"/>
                </a:solidFill>
                <a:latin typeface="+mn-lt"/>
                <a:ea typeface="+mn-ea"/>
                <a:cs typeface="+mn-cs"/>
              </a:defRPr>
            </a:lvl6pPr>
            <a:lvl7pPr marL="2743200" algn="l" defTabSz="914400" rtl="0" eaLnBrk="1" latinLnBrk="0" hangingPunct="1">
              <a:defRPr kern="1200">
                <a:solidFill>
                  <a:sysClr val="window" lastClr="FFFFFF"/>
                </a:solidFill>
                <a:latin typeface="+mn-lt"/>
                <a:ea typeface="+mn-ea"/>
                <a:cs typeface="+mn-cs"/>
              </a:defRPr>
            </a:lvl7pPr>
            <a:lvl8pPr marL="3200400" algn="l" defTabSz="914400" rtl="0" eaLnBrk="1" latinLnBrk="0" hangingPunct="1">
              <a:defRPr kern="1200">
                <a:solidFill>
                  <a:sysClr val="window" lastClr="FFFFFF"/>
                </a:solidFill>
                <a:latin typeface="+mn-lt"/>
                <a:ea typeface="+mn-ea"/>
                <a:cs typeface="+mn-cs"/>
              </a:defRPr>
            </a:lvl8pPr>
            <a:lvl9pPr marL="3657600" algn="l" defTabSz="914400" rtl="0" eaLnBrk="1" latinLnBrk="0" hangingPunct="1">
              <a:defRPr kern="1200">
                <a:solidFill>
                  <a:sysClr val="window" lastClr="FFFFFF"/>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FFC001"/>
                </a:solidFill>
                <a:latin typeface="微软雅黑" panose="020B0503020204020204" pitchFamily="34" charset="-122"/>
                <a:ea typeface="微软雅黑" panose="020B0503020204020204" pitchFamily="34" charset="-122"/>
              </a:rPr>
              <a:t>居家用气</a:t>
            </a:r>
            <a:r>
              <a:rPr lang="zh-CN" altLang="en-US" sz="2800" b="1" dirty="0">
                <a:solidFill>
                  <a:srgbClr val="3A3A3A"/>
                </a:solidFill>
                <a:latin typeface="微软雅黑" panose="020B0503020204020204" pitchFamily="34" charset="-122"/>
                <a:ea typeface="微软雅黑" panose="020B0503020204020204" pitchFamily="34" charset="-122"/>
              </a:rPr>
              <a:t>安全</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0"/>
                                        </p:tgtEl>
                                        <p:attrNameLst>
                                          <p:attrName>style.visibility</p:attrName>
                                        </p:attrNameLst>
                                      </p:cBhvr>
                                      <p:to>
                                        <p:strVal val="visible"/>
                                      </p:to>
                                    </p:set>
                                    <p:animEffect transition="in" filter="wipe(left)">
                                      <p:cBhvr>
                                        <p:cTn id="14" dur="500"/>
                                        <p:tgtEl>
                                          <p:spTgt spid="100"/>
                                        </p:tgtEl>
                                      </p:cBhvr>
                                    </p:animEffect>
                                  </p:childTnLst>
                                </p:cTn>
                              </p:par>
                            </p:childTnLst>
                          </p:cTn>
                        </p:par>
                        <p:par>
                          <p:cTn id="15" fill="hold">
                            <p:stCondLst>
                              <p:cond delay="1000"/>
                            </p:stCondLst>
                            <p:childTnLst>
                              <p:par>
                                <p:cTn id="16" presetID="16" presetClass="entr" presetSubtype="42" fill="hold"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filter="barn(outHorizontal)">
                                      <p:cBhvr>
                                        <p:cTn id="18" dur="500"/>
                                        <p:tgtEl>
                                          <p:spTgt spid="28"/>
                                        </p:tgtEl>
                                      </p:cBhvr>
                                    </p:animEffect>
                                  </p:childTnLst>
                                </p:cTn>
                              </p:par>
                            </p:childTnLst>
                          </p:cTn>
                        </p:par>
                        <p:par>
                          <p:cTn id="19" fill="hold">
                            <p:stCondLst>
                              <p:cond delay="1500"/>
                            </p:stCondLst>
                            <p:childTnLst>
                              <p:par>
                                <p:cTn id="20" presetID="52" presetClass="entr" presetSubtype="0" fill="hold" grpId="0" nodeType="afterEffect">
                                  <p:stCondLst>
                                    <p:cond delay="0"/>
                                  </p:stCondLst>
                                  <p:iterate type="lt">
                                    <p:tmPct val="2885"/>
                                  </p:iterate>
                                  <p:childTnLst>
                                    <p:set>
                                      <p:cBhvr>
                                        <p:cTn id="21" dur="1" fill="hold">
                                          <p:stCondLst>
                                            <p:cond delay="0"/>
                                          </p:stCondLst>
                                        </p:cTn>
                                        <p:tgtEl>
                                          <p:spTgt spid="4105"/>
                                        </p:tgtEl>
                                        <p:attrNameLst>
                                          <p:attrName>style.visibility</p:attrName>
                                        </p:attrNameLst>
                                      </p:cBhvr>
                                      <p:to>
                                        <p:strVal val="visible"/>
                                      </p:to>
                                    </p:set>
                                    <p:animScale>
                                      <p:cBhvr>
                                        <p:cTn id="22" dur="1000" decel="50000" fill="hold">
                                          <p:stCondLst>
                                            <p:cond delay="0"/>
                                          </p:stCondLst>
                                        </p:cTn>
                                        <p:tgtEl>
                                          <p:spTgt spid="410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4105"/>
                                        </p:tgtEl>
                                        <p:attrNameLst>
                                          <p:attrName>ppt_x</p:attrName>
                                          <p:attrName>ppt_y</p:attrName>
                                        </p:attrNameLst>
                                      </p:cBhvr>
                                    </p:animMotion>
                                    <p:animEffect filter="fade">
                                      <p:cBhvr>
                                        <p:cTn id="24" dur="1000"/>
                                        <p:tgtEl>
                                          <p:spTgt spid="4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5" grpId="0" bldLvl="0"/>
      <p:bldP spid="35" grpId="0" bldLvl="0" animBg="1"/>
      <p:bldP spid="36" grpId="0"/>
      <p:bldP spid="10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995579" y="1807252"/>
            <a:ext cx="4382453" cy="1014730"/>
          </a:xfrm>
          <a:prstGeom prst="rect">
            <a:avLst/>
          </a:prstGeom>
          <a:noFill/>
        </p:spPr>
        <p:txBody>
          <a:bodyPr wrap="square" rtlCol="0">
            <a:spAutoFit/>
          </a:bodyPr>
          <a:lstStyle/>
          <a:p>
            <a:pPr algn="ctr"/>
            <a:r>
              <a:rPr lang="en-US" altLang="zh-CN" sz="6000" b="1" dirty="0">
                <a:solidFill>
                  <a:srgbClr val="3A3A3A"/>
                </a:solidFill>
                <a:latin typeface="Calibri Light" panose="020F0302020204030204" pitchFamily="34" charset="0"/>
              </a:rPr>
              <a:t>THANK YOU !</a:t>
            </a:r>
          </a:p>
        </p:txBody>
      </p:sp>
      <p:cxnSp>
        <p:nvCxnSpPr>
          <p:cNvPr id="6" name="直接连接符 5"/>
          <p:cNvCxnSpPr/>
          <p:nvPr/>
        </p:nvCxnSpPr>
        <p:spPr>
          <a:xfrm>
            <a:off x="3569367" y="3257374"/>
            <a:ext cx="5400040" cy="0"/>
          </a:xfrm>
          <a:prstGeom prst="line">
            <a:avLst/>
          </a:prstGeom>
          <a:ln w="25400">
            <a:solidFill>
              <a:srgbClr val="FFC001"/>
            </a:solidFill>
          </a:ln>
        </p:spPr>
        <p:style>
          <a:lnRef idx="1">
            <a:schemeClr val="accent1"/>
          </a:lnRef>
          <a:fillRef idx="0">
            <a:schemeClr val="accent1"/>
          </a:fillRef>
          <a:effectRef idx="0">
            <a:schemeClr val="accent1"/>
          </a:effectRef>
          <a:fontRef idx="minor">
            <a:schemeClr val="tx1"/>
          </a:fontRef>
        </p:style>
      </p:cxnSp>
      <p:sp>
        <p:nvSpPr>
          <p:cNvPr id="10" name="任意多边形 9"/>
          <p:cNvSpPr/>
          <p:nvPr/>
        </p:nvSpPr>
        <p:spPr>
          <a:xfrm>
            <a:off x="2" y="4195205"/>
            <a:ext cx="12192000" cy="2662795"/>
          </a:xfrm>
          <a:custGeom>
            <a:avLst/>
            <a:gdLst>
              <a:gd name="connsiteX0" fmla="*/ 0 w 12192000"/>
              <a:gd name="connsiteY0" fmla="*/ 0 h 2662795"/>
              <a:gd name="connsiteX1" fmla="*/ 500336 w 12192000"/>
              <a:gd name="connsiteY1" fmla="*/ 219312 h 2662795"/>
              <a:gd name="connsiteX2" fmla="*/ 1899137 w 12192000"/>
              <a:gd name="connsiteY2" fmla="*/ 689315 h 2662795"/>
              <a:gd name="connsiteX3" fmla="*/ 3362177 w 12192000"/>
              <a:gd name="connsiteY3" fmla="*/ 576774 h 2662795"/>
              <a:gd name="connsiteX4" fmla="*/ 4501660 w 12192000"/>
              <a:gd name="connsiteY4" fmla="*/ 450165 h 2662795"/>
              <a:gd name="connsiteX5" fmla="*/ 6091309 w 12192000"/>
              <a:gd name="connsiteY5" fmla="*/ 520503 h 2662795"/>
              <a:gd name="connsiteX6" fmla="*/ 7849771 w 12192000"/>
              <a:gd name="connsiteY6" fmla="*/ 787789 h 2662795"/>
              <a:gd name="connsiteX7" fmla="*/ 9411285 w 12192000"/>
              <a:gd name="connsiteY7" fmla="*/ 801857 h 2662795"/>
              <a:gd name="connsiteX8" fmla="*/ 10944663 w 12192000"/>
              <a:gd name="connsiteY8" fmla="*/ 844060 h 2662795"/>
              <a:gd name="connsiteX9" fmla="*/ 12175491 w 12192000"/>
              <a:gd name="connsiteY9" fmla="*/ 424008 h 2662795"/>
              <a:gd name="connsiteX10" fmla="*/ 12183035 w 12192000"/>
              <a:gd name="connsiteY10" fmla="*/ 420587 h 2662795"/>
              <a:gd name="connsiteX11" fmla="*/ 12192000 w 12192000"/>
              <a:gd name="connsiteY11" fmla="*/ 420896 h 2662795"/>
              <a:gd name="connsiteX12" fmla="*/ 12192000 w 12192000"/>
              <a:gd name="connsiteY12" fmla="*/ 2662795 h 2662795"/>
              <a:gd name="connsiteX13" fmla="*/ 0 w 12192000"/>
              <a:gd name="connsiteY13" fmla="*/ 2662795 h 2662795"/>
              <a:gd name="connsiteX14" fmla="*/ 0 w 12192000"/>
              <a:gd name="connsiteY14" fmla="*/ 0 h 2662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662795">
                <a:moveTo>
                  <a:pt x="0" y="0"/>
                </a:moveTo>
                <a:lnTo>
                  <a:pt x="500336" y="219312"/>
                </a:lnTo>
                <a:cubicBezTo>
                  <a:pt x="997266" y="432360"/>
                  <a:pt x="1478865" y="617218"/>
                  <a:pt x="1899137" y="689315"/>
                </a:cubicBezTo>
                <a:cubicBezTo>
                  <a:pt x="2459500" y="785444"/>
                  <a:pt x="2928423" y="616632"/>
                  <a:pt x="3362177" y="576774"/>
                </a:cubicBezTo>
                <a:cubicBezTo>
                  <a:pt x="3795931" y="536916"/>
                  <a:pt x="4046805" y="459544"/>
                  <a:pt x="4501660" y="450165"/>
                </a:cubicBezTo>
                <a:cubicBezTo>
                  <a:pt x="4956515" y="440787"/>
                  <a:pt x="5533291" y="464232"/>
                  <a:pt x="6091309" y="520503"/>
                </a:cubicBezTo>
                <a:cubicBezTo>
                  <a:pt x="6649327" y="576774"/>
                  <a:pt x="7296442" y="740897"/>
                  <a:pt x="7849771" y="787789"/>
                </a:cubicBezTo>
                <a:cubicBezTo>
                  <a:pt x="8403100" y="834681"/>
                  <a:pt x="9411285" y="801857"/>
                  <a:pt x="9411285" y="801857"/>
                </a:cubicBezTo>
                <a:cubicBezTo>
                  <a:pt x="9927100" y="811235"/>
                  <a:pt x="10478085" y="909709"/>
                  <a:pt x="10944663" y="844060"/>
                </a:cubicBezTo>
                <a:cubicBezTo>
                  <a:pt x="11352919" y="786617"/>
                  <a:pt x="12016079" y="495812"/>
                  <a:pt x="12175491" y="424008"/>
                </a:cubicBezTo>
                <a:lnTo>
                  <a:pt x="12183035" y="420587"/>
                </a:lnTo>
                <a:lnTo>
                  <a:pt x="12192000" y="420896"/>
                </a:lnTo>
                <a:lnTo>
                  <a:pt x="12192000" y="2662795"/>
                </a:lnTo>
                <a:lnTo>
                  <a:pt x="0" y="2662795"/>
                </a:lnTo>
                <a:lnTo>
                  <a:pt x="0" y="0"/>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2577745" y="1498563"/>
            <a:ext cx="4660490" cy="3770263"/>
          </a:xfrm>
          <a:prstGeom prst="rect">
            <a:avLst/>
          </a:prstGeom>
          <a:noFill/>
        </p:spPr>
        <p:txBody>
          <a:bodyPr wrap="square" rtlCol="0">
            <a:spAutoFit/>
          </a:bodyPr>
          <a:lstStyle/>
          <a:p>
            <a:r>
              <a:rPr lang="en-US" altLang="zh-CN" sz="23900" dirty="0">
                <a:solidFill>
                  <a:schemeClr val="tx1">
                    <a:alpha val="3000"/>
                  </a:schemeClr>
                </a:solidFill>
                <a:latin typeface="Arial Black" panose="020B0A04020102020204" pitchFamily="34" charset="0"/>
              </a:rPr>
              <a:t>01</a:t>
            </a:r>
            <a:endParaRPr lang="zh-CN" altLang="en-US" sz="23900" dirty="0">
              <a:solidFill>
                <a:schemeClr val="tx1">
                  <a:alpha val="3000"/>
                </a:schemeClr>
              </a:solidFill>
              <a:latin typeface="Arial Black" panose="020B0A04020102020204" pitchFamily="34" charset="0"/>
            </a:endParaRPr>
          </a:p>
        </p:txBody>
      </p:sp>
      <p:sp>
        <p:nvSpPr>
          <p:cNvPr id="29" name="任意多边形 28"/>
          <p:cNvSpPr/>
          <p:nvPr/>
        </p:nvSpPr>
        <p:spPr>
          <a:xfrm rot="16200000" flipV="1">
            <a:off x="-2489564" y="2408598"/>
            <a:ext cx="6260239" cy="1443042"/>
          </a:xfrm>
          <a:custGeom>
            <a:avLst/>
            <a:gdLst>
              <a:gd name="connsiteX0" fmla="*/ 6260239 w 6260239"/>
              <a:gd name="connsiteY0" fmla="*/ 1443042 h 1443042"/>
              <a:gd name="connsiteX1" fmla="*/ 6260239 w 6260239"/>
              <a:gd name="connsiteY1" fmla="*/ 1370077 h 1443042"/>
              <a:gd name="connsiteX2" fmla="*/ 3239468 w 6260239"/>
              <a:gd name="connsiteY2" fmla="*/ 0 h 1443042"/>
              <a:gd name="connsiteX3" fmla="*/ 0 w 6260239"/>
              <a:gd name="connsiteY3" fmla="*/ 1443042 h 1443042"/>
            </a:gdLst>
            <a:ahLst/>
            <a:cxnLst>
              <a:cxn ang="0">
                <a:pos x="connsiteX0" y="connsiteY0"/>
              </a:cxn>
              <a:cxn ang="0">
                <a:pos x="connsiteX1" y="connsiteY1"/>
              </a:cxn>
              <a:cxn ang="0">
                <a:pos x="connsiteX2" y="connsiteY2"/>
              </a:cxn>
              <a:cxn ang="0">
                <a:pos x="connsiteX3" y="connsiteY3"/>
              </a:cxn>
            </a:cxnLst>
            <a:rect l="l" t="t" r="r" b="b"/>
            <a:pathLst>
              <a:path w="6260239" h="1443042">
                <a:moveTo>
                  <a:pt x="6260239" y="1443042"/>
                </a:moveTo>
                <a:lnTo>
                  <a:pt x="6260239" y="1370077"/>
                </a:lnTo>
                <a:lnTo>
                  <a:pt x="3239468" y="0"/>
                </a:lnTo>
                <a:lnTo>
                  <a:pt x="0" y="1443042"/>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rot="16200000" flipV="1">
            <a:off x="-2557704" y="2938221"/>
            <a:ext cx="6396518" cy="1443041"/>
          </a:xfrm>
          <a:custGeom>
            <a:avLst/>
            <a:gdLst>
              <a:gd name="connsiteX0" fmla="*/ 6396518 w 6396518"/>
              <a:gd name="connsiteY0" fmla="*/ 1443041 h 1443041"/>
              <a:gd name="connsiteX1" fmla="*/ 3214875 w 6396518"/>
              <a:gd name="connsiteY1" fmla="*/ 0 h 1443041"/>
              <a:gd name="connsiteX2" fmla="*/ 0 w 6396518"/>
              <a:gd name="connsiteY2" fmla="*/ 1432086 h 1443041"/>
              <a:gd name="connsiteX3" fmla="*/ 0 w 6396518"/>
              <a:gd name="connsiteY3" fmla="*/ 1443041 h 1443041"/>
            </a:gdLst>
            <a:ahLst/>
            <a:cxnLst>
              <a:cxn ang="0">
                <a:pos x="connsiteX0" y="connsiteY0"/>
              </a:cxn>
              <a:cxn ang="0">
                <a:pos x="connsiteX1" y="connsiteY1"/>
              </a:cxn>
              <a:cxn ang="0">
                <a:pos x="connsiteX2" y="connsiteY2"/>
              </a:cxn>
              <a:cxn ang="0">
                <a:pos x="connsiteX3" y="connsiteY3"/>
              </a:cxn>
            </a:cxnLst>
            <a:rect l="l" t="t" r="r" b="b"/>
            <a:pathLst>
              <a:path w="6396518" h="1443041">
                <a:moveTo>
                  <a:pt x="6396518" y="1443041"/>
                </a:moveTo>
                <a:lnTo>
                  <a:pt x="3214875" y="0"/>
                </a:lnTo>
                <a:lnTo>
                  <a:pt x="0" y="1432086"/>
                </a:lnTo>
                <a:lnTo>
                  <a:pt x="0" y="1443041"/>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rot="16200000" flipV="1">
            <a:off x="-529500" y="638885"/>
            <a:ext cx="2419074" cy="1103204"/>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809311" y="3009214"/>
            <a:ext cx="854721" cy="1015663"/>
          </a:xfrm>
          <a:prstGeom prst="rect">
            <a:avLst/>
          </a:prstGeom>
          <a:noFill/>
        </p:spPr>
        <p:txBody>
          <a:bodyPr wrap="none" rtlCol="0">
            <a:spAutoFit/>
          </a:bodyPr>
          <a:lstStyle/>
          <a:p>
            <a:r>
              <a:rPr lang="en-US" altLang="zh-CN" sz="6000" dirty="0">
                <a:solidFill>
                  <a:schemeClr val="tx1">
                    <a:lumMod val="65000"/>
                    <a:lumOff val="35000"/>
                  </a:schemeClr>
                </a:solidFill>
                <a:latin typeface="Yu Gothic UI Light" panose="020B0300000000000000" pitchFamily="34" charset="-128"/>
                <a:ea typeface="Yu Gothic UI Light" panose="020B0300000000000000" pitchFamily="34" charset="-128"/>
              </a:rPr>
              <a:t>01</a:t>
            </a:r>
            <a:endParaRPr lang="zh-CN" altLang="en-US" sz="6000" dirty="0">
              <a:solidFill>
                <a:schemeClr val="tx1">
                  <a:lumMod val="65000"/>
                  <a:lumOff val="35000"/>
                </a:schemeClr>
              </a:solidFill>
              <a:latin typeface="Yu Gothic UI Light" panose="020B0300000000000000" pitchFamily="34" charset="-128"/>
              <a:ea typeface="Yu Gothic UI Light" panose="020B0300000000000000" pitchFamily="34" charset="-128"/>
            </a:endParaRPr>
          </a:p>
        </p:txBody>
      </p:sp>
      <p:sp>
        <p:nvSpPr>
          <p:cNvPr id="13" name="矩形 12"/>
          <p:cNvSpPr/>
          <p:nvPr/>
        </p:nvSpPr>
        <p:spPr>
          <a:xfrm>
            <a:off x="5127717" y="3137721"/>
            <a:ext cx="3383280" cy="645160"/>
          </a:xfrm>
          <a:prstGeom prst="rect">
            <a:avLst/>
          </a:prstGeom>
        </p:spPr>
        <p:txBody>
          <a:bodyPr wrap="none">
            <a:spAutoFit/>
          </a:bodyPr>
          <a:lstStyle/>
          <a:p>
            <a:pPr lvl="0" algn="ctr"/>
            <a:r>
              <a:rPr lang="zh-CN" altLang="en-US" sz="3600" b="1" dirty="0">
                <a:solidFill>
                  <a:srgbClr val="FFC001"/>
                </a:solidFill>
                <a:latin typeface="微软雅黑" panose="020B0503020204020204" pitchFamily="34" charset="-122"/>
                <a:ea typeface="微软雅黑" panose="020B0503020204020204" pitchFamily="34" charset="-122"/>
              </a:rPr>
              <a:t>燃气危险性概述</a:t>
            </a:r>
          </a:p>
        </p:txBody>
      </p:sp>
      <p:cxnSp>
        <p:nvCxnSpPr>
          <p:cNvPr id="16" name="直接连接符 15"/>
          <p:cNvCxnSpPr/>
          <p:nvPr/>
        </p:nvCxnSpPr>
        <p:spPr>
          <a:xfrm>
            <a:off x="4702132" y="2797432"/>
            <a:ext cx="0" cy="1425775"/>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7" name="圆角矩形 16"/>
          <p:cNvSpPr/>
          <p:nvPr/>
        </p:nvSpPr>
        <p:spPr>
          <a:xfrm>
            <a:off x="7496691" y="4222515"/>
            <a:ext cx="1730273" cy="271612"/>
          </a:xfrm>
          <a:prstGeom prst="roundRect">
            <a:avLst>
              <a:gd name="adj" fmla="val 50000"/>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3" name="任意多边形 32"/>
          <p:cNvSpPr/>
          <p:nvPr/>
        </p:nvSpPr>
        <p:spPr>
          <a:xfrm rot="2700000">
            <a:off x="11716683" y="3016282"/>
            <a:ext cx="950633" cy="950633"/>
          </a:xfrm>
          <a:custGeom>
            <a:avLst/>
            <a:gdLst>
              <a:gd name="connsiteX0" fmla="*/ 0 w 950633"/>
              <a:gd name="connsiteY0" fmla="*/ 0 h 950633"/>
              <a:gd name="connsiteX1" fmla="*/ 950633 w 950633"/>
              <a:gd name="connsiteY1" fmla="*/ 950633 h 950633"/>
              <a:gd name="connsiteX2" fmla="*/ 0 w 950633"/>
              <a:gd name="connsiteY2" fmla="*/ 950633 h 950633"/>
            </a:gdLst>
            <a:ahLst/>
            <a:cxnLst>
              <a:cxn ang="0">
                <a:pos x="connsiteX0" y="connsiteY0"/>
              </a:cxn>
              <a:cxn ang="0">
                <a:pos x="connsiteX1" y="connsiteY1"/>
              </a:cxn>
              <a:cxn ang="0">
                <a:pos x="connsiteX2" y="connsiteY2"/>
              </a:cxn>
            </a:cxnLst>
            <a:rect l="l" t="t" r="r" b="b"/>
            <a:pathLst>
              <a:path w="950633" h="950633">
                <a:moveTo>
                  <a:pt x="0" y="0"/>
                </a:moveTo>
                <a:lnTo>
                  <a:pt x="950633" y="950633"/>
                </a:lnTo>
                <a:lnTo>
                  <a:pt x="0" y="950633"/>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3A3A3A"/>
                </a:solidFill>
                <a:latin typeface="微软雅黑" panose="020B0503020204020204" pitchFamily="34" charset="-122"/>
                <a:ea typeface="微软雅黑" panose="020B0503020204020204" pitchFamily="34" charset="-122"/>
              </a:rPr>
              <a:t>燃气</a:t>
            </a:r>
            <a:r>
              <a:rPr lang="zh-CN" altLang="en-US" sz="2800" b="1" dirty="0">
                <a:solidFill>
                  <a:srgbClr val="FFC001"/>
                </a:solidFill>
                <a:latin typeface="微软雅黑" panose="020B0503020204020204" pitchFamily="34" charset="-122"/>
                <a:ea typeface="微软雅黑" panose="020B0503020204020204" pitchFamily="34" charset="-122"/>
              </a:rPr>
              <a:t>危险性</a:t>
            </a:r>
            <a:r>
              <a:rPr lang="zh-CN" altLang="en-US" sz="2800" b="1" dirty="0">
                <a:solidFill>
                  <a:srgbClr val="3A3A3A"/>
                </a:solidFill>
                <a:latin typeface="微软雅黑" panose="020B0503020204020204" pitchFamily="34" charset="-122"/>
                <a:ea typeface="微软雅黑" panose="020B0503020204020204" pitchFamily="34" charset="-122"/>
              </a:rPr>
              <a:t>概述</a:t>
            </a:r>
          </a:p>
        </p:txBody>
      </p:sp>
      <p:sp>
        <p:nvSpPr>
          <p:cNvPr id="81" name="矩形 80"/>
          <p:cNvSpPr/>
          <p:nvPr/>
        </p:nvSpPr>
        <p:spPr>
          <a:xfrm>
            <a:off x="1682115" y="4030345"/>
            <a:ext cx="2397125" cy="1558290"/>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zh-CN" sz="159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跟进项目总数</a:t>
            </a:r>
            <a:r>
              <a:rPr kumimoji="0" lang="en-US" altLang="zh-CN" sz="159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12</a:t>
            </a:r>
            <a:r>
              <a:rPr kumimoji="0" lang="zh-CN" altLang="zh-CN" sz="159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，分别是：赤岗领事馆外服务管理大楼项目、</a:t>
            </a:r>
            <a:r>
              <a:rPr kumimoji="0" lang="en-US" altLang="zh-CN" sz="1590" b="0" i="0" u="none" strike="noStrike" kern="1200" cap="none" spc="0" normalizeH="0" baseline="0" noProof="0" dirty="0" err="1">
                <a:ln>
                  <a:noFill/>
                </a:ln>
                <a:solidFill>
                  <a:prstClr val="white"/>
                </a:solidFill>
                <a:effectLst/>
                <a:uLnTx/>
                <a:uFillTx/>
                <a:latin typeface="微软雅黑" panose="020B0503020204020204" pitchFamily="34" charset="-122"/>
                <a:ea typeface="微软雅黑" panose="020B0503020204020204" pitchFamily="34" charset="-122"/>
                <a:cs typeface="+mn-cs"/>
              </a:rPr>
              <a:t>xxxx</a:t>
            </a:r>
            <a:r>
              <a:rPr kumimoji="0" lang="zh-CN" altLang="zh-CN" sz="159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市综合卫生大楼项目、</a:t>
            </a:r>
            <a:endParaRPr kumimoji="0" lang="en-US" altLang="zh-CN" sz="159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2" name="AutoShape 3"/>
          <p:cNvSpPr/>
          <p:nvPr/>
        </p:nvSpPr>
        <p:spPr bwMode="auto">
          <a:xfrm>
            <a:off x="6859860" y="1527522"/>
            <a:ext cx="814387" cy="785812"/>
          </a:xfrm>
          <a:prstGeom prst="roundRect">
            <a:avLst>
              <a:gd name="adj" fmla="val 18519"/>
            </a:avLst>
          </a:prstGeom>
          <a:solidFill>
            <a:srgbClr val="FFC000"/>
          </a:solidFill>
          <a:ln w="63500">
            <a:noFill/>
            <a:miter lim="800000"/>
          </a:ln>
          <a:effectLst>
            <a:outerShdw dist="12699" dir="5400000" algn="ctr" rotWithShape="0">
              <a:srgbClr val="FFFDFD">
                <a:alpha val="50000"/>
              </a:srgbClr>
            </a:outerShdw>
          </a:effectLst>
        </p:spPr>
        <p:txBody>
          <a:bodyPr lIns="0" tIns="0" rIns="0" bIns="0" anchor="ctr"/>
          <a:lstStyle/>
          <a:p>
            <a:pPr algn="ctr"/>
            <a:r>
              <a:rPr lang="en-US" altLang="zh-CN" sz="3600" b="1" dirty="0">
                <a:solidFill>
                  <a:srgbClr val="FFFFFF"/>
                </a:solidFill>
                <a:latin typeface="微软雅黑" panose="020B0503020204020204" pitchFamily="34" charset="-122"/>
                <a:ea typeface="微软雅黑" panose="020B0503020204020204" pitchFamily="34" charset="-122"/>
                <a:sym typeface="Comic Sans MS" panose="030F0702030302020204" charset="0"/>
              </a:rPr>
              <a:t>1</a:t>
            </a:r>
          </a:p>
        </p:txBody>
      </p:sp>
      <p:sp>
        <p:nvSpPr>
          <p:cNvPr id="83" name="AutoShape 4"/>
          <p:cNvSpPr/>
          <p:nvPr/>
        </p:nvSpPr>
        <p:spPr bwMode="auto">
          <a:xfrm>
            <a:off x="6859860" y="2531117"/>
            <a:ext cx="814387" cy="785812"/>
          </a:xfrm>
          <a:prstGeom prst="roundRect">
            <a:avLst>
              <a:gd name="adj" fmla="val 18519"/>
            </a:avLst>
          </a:prstGeom>
          <a:solidFill>
            <a:srgbClr val="FFC000"/>
          </a:solidFill>
          <a:ln w="63500">
            <a:noFill/>
            <a:miter lim="800000"/>
          </a:ln>
          <a:effectLst>
            <a:outerShdw dist="12699" dir="5400000" algn="ctr" rotWithShape="0">
              <a:srgbClr val="FFFDFD">
                <a:alpha val="50000"/>
              </a:srgbClr>
            </a:outerShdw>
          </a:effectLst>
        </p:spPr>
        <p:txBody>
          <a:bodyPr lIns="0" tIns="0" rIns="0" bIns="0" anchor="ctr"/>
          <a:lstStyle/>
          <a:p>
            <a:pPr algn="ctr"/>
            <a:r>
              <a:rPr lang="en-US" altLang="zh-CN" sz="3600" b="1" dirty="0">
                <a:solidFill>
                  <a:srgbClr val="FFFFFF"/>
                </a:solidFill>
                <a:latin typeface="微软雅黑" panose="020B0503020204020204" pitchFamily="34" charset="-122"/>
                <a:ea typeface="微软雅黑" panose="020B0503020204020204" pitchFamily="34" charset="-122"/>
                <a:sym typeface="Comic Sans MS" panose="030F0702030302020204" charset="0"/>
              </a:rPr>
              <a:t>2</a:t>
            </a:r>
          </a:p>
        </p:txBody>
      </p:sp>
      <p:sp>
        <p:nvSpPr>
          <p:cNvPr id="84" name="AutoShape 5"/>
          <p:cNvSpPr/>
          <p:nvPr/>
        </p:nvSpPr>
        <p:spPr bwMode="auto">
          <a:xfrm>
            <a:off x="6874147" y="3534712"/>
            <a:ext cx="785812" cy="785812"/>
          </a:xfrm>
          <a:prstGeom prst="roundRect">
            <a:avLst>
              <a:gd name="adj" fmla="val 18519"/>
            </a:avLst>
          </a:prstGeom>
          <a:solidFill>
            <a:srgbClr val="FFC000"/>
          </a:solidFill>
          <a:ln w="63500">
            <a:noFill/>
            <a:miter lim="800000"/>
          </a:ln>
          <a:effectLst>
            <a:outerShdw dist="12699" dir="5400000" algn="ctr" rotWithShape="0">
              <a:srgbClr val="FFFDFD">
                <a:alpha val="50000"/>
              </a:srgbClr>
            </a:outerShdw>
          </a:effectLst>
        </p:spPr>
        <p:txBody>
          <a:bodyPr lIns="0" tIns="0" rIns="0" bIns="0" anchor="ctr"/>
          <a:lstStyle/>
          <a:p>
            <a:pPr algn="ctr"/>
            <a:r>
              <a:rPr lang="en-US" altLang="zh-CN" sz="3600" b="1">
                <a:solidFill>
                  <a:srgbClr val="FFFFFF"/>
                </a:solidFill>
                <a:latin typeface="微软雅黑" panose="020B0503020204020204" pitchFamily="34" charset="-122"/>
                <a:ea typeface="微软雅黑" panose="020B0503020204020204" pitchFamily="34" charset="-122"/>
                <a:sym typeface="Comic Sans MS" panose="030F0702030302020204" charset="0"/>
              </a:rPr>
              <a:t>3</a:t>
            </a:r>
          </a:p>
        </p:txBody>
      </p:sp>
      <p:sp>
        <p:nvSpPr>
          <p:cNvPr id="85" name="AutoShape 6"/>
          <p:cNvSpPr/>
          <p:nvPr/>
        </p:nvSpPr>
        <p:spPr bwMode="auto">
          <a:xfrm>
            <a:off x="6874147" y="4538307"/>
            <a:ext cx="785812" cy="785812"/>
          </a:xfrm>
          <a:prstGeom prst="roundRect">
            <a:avLst>
              <a:gd name="adj" fmla="val 18519"/>
            </a:avLst>
          </a:prstGeom>
          <a:solidFill>
            <a:srgbClr val="FFC000"/>
          </a:solidFill>
          <a:ln w="63500">
            <a:noFill/>
            <a:miter lim="800000"/>
          </a:ln>
          <a:effectLst>
            <a:outerShdw dist="12699" dir="5400000" algn="ctr" rotWithShape="0">
              <a:srgbClr val="FFFDFD">
                <a:alpha val="50000"/>
              </a:srgbClr>
            </a:outerShdw>
          </a:effectLst>
        </p:spPr>
        <p:txBody>
          <a:bodyPr lIns="0" tIns="0" rIns="0" bIns="0" anchor="ctr"/>
          <a:lstStyle/>
          <a:p>
            <a:pPr algn="ctr"/>
            <a:r>
              <a:rPr lang="en-US" altLang="zh-CN" sz="3600" b="1" dirty="0">
                <a:solidFill>
                  <a:srgbClr val="FFFFFF"/>
                </a:solidFill>
                <a:latin typeface="微软雅黑" panose="020B0503020204020204" pitchFamily="34" charset="-122"/>
                <a:ea typeface="微软雅黑" panose="020B0503020204020204" pitchFamily="34" charset="-122"/>
                <a:sym typeface="Comic Sans MS" panose="030F0702030302020204" charset="0"/>
              </a:rPr>
              <a:t>4</a:t>
            </a:r>
          </a:p>
        </p:txBody>
      </p:sp>
      <p:sp>
        <p:nvSpPr>
          <p:cNvPr id="86" name="AutoShape 7"/>
          <p:cNvSpPr/>
          <p:nvPr/>
        </p:nvSpPr>
        <p:spPr bwMode="auto">
          <a:xfrm>
            <a:off x="6874147" y="5541903"/>
            <a:ext cx="785812" cy="785812"/>
          </a:xfrm>
          <a:prstGeom prst="roundRect">
            <a:avLst>
              <a:gd name="adj" fmla="val 18519"/>
            </a:avLst>
          </a:prstGeom>
          <a:solidFill>
            <a:srgbClr val="FFC000"/>
          </a:solidFill>
          <a:ln w="63500">
            <a:noFill/>
            <a:miter lim="800000"/>
          </a:ln>
          <a:effectLst>
            <a:outerShdw dist="12699" dir="5400000" algn="ctr" rotWithShape="0">
              <a:srgbClr val="FFFDFD">
                <a:alpha val="50000"/>
              </a:srgbClr>
            </a:outerShdw>
          </a:effectLst>
        </p:spPr>
        <p:txBody>
          <a:bodyPr lIns="0" tIns="0" rIns="0" bIns="0" anchor="ctr"/>
          <a:lstStyle/>
          <a:p>
            <a:pPr algn="ctr"/>
            <a:r>
              <a:rPr lang="en-US" altLang="zh-CN" sz="3600" b="1">
                <a:solidFill>
                  <a:srgbClr val="FFFFFF"/>
                </a:solidFill>
                <a:latin typeface="微软雅黑" panose="020B0503020204020204" pitchFamily="34" charset="-122"/>
                <a:ea typeface="微软雅黑" panose="020B0503020204020204" pitchFamily="34" charset="-122"/>
                <a:sym typeface="Comic Sans MS" panose="030F0702030302020204" charset="0"/>
              </a:rPr>
              <a:t>5</a:t>
            </a:r>
          </a:p>
        </p:txBody>
      </p:sp>
      <p:sp>
        <p:nvSpPr>
          <p:cNvPr id="87" name="AutoShape 8"/>
          <p:cNvSpPr/>
          <p:nvPr/>
        </p:nvSpPr>
        <p:spPr bwMode="auto">
          <a:xfrm>
            <a:off x="9201422" y="1527522"/>
            <a:ext cx="2032000" cy="785812"/>
          </a:xfrm>
          <a:prstGeom prst="roundRect">
            <a:avLst>
              <a:gd name="adj" fmla="val 18519"/>
            </a:avLst>
          </a:prstGeom>
          <a:noFill/>
          <a:ln w="19050" cap="flat">
            <a:solidFill>
              <a:srgbClr val="FFC000">
                <a:alpha val="85000"/>
              </a:srgbClr>
            </a:solidFill>
            <a:prstDash val="solid"/>
            <a:miter lim="800000"/>
            <a:headEnd type="none" w="med" len="med"/>
            <a:tailEnd type="none" w="med" len="med"/>
          </a:ln>
        </p:spPr>
        <p:txBody>
          <a:bodyPr lIns="0" tIns="0" rIns="0" bIns="0" anchor="ctr"/>
          <a:lstStyle/>
          <a:p>
            <a:pPr algn="ctr">
              <a:defRPr/>
            </a:pPr>
            <a:r>
              <a:rPr lang="zh-CN" altLang="en-US" b="1" dirty="0">
                <a:solidFill>
                  <a:srgbClr val="000000">
                    <a:lumMod val="65000"/>
                    <a:lumOff val="35000"/>
                  </a:srgbClr>
                </a:solidFill>
                <a:latin typeface="微软雅黑" panose="020B0503020204020204" pitchFamily="34" charset="-122"/>
                <a:ea typeface="微软雅黑" panose="020B0503020204020204" pitchFamily="34" charset="-122"/>
                <a:cs typeface="微软雅黑" panose="020B0503020204020204" pitchFamily="34" charset="-122"/>
              </a:rPr>
              <a:t>天然气</a:t>
            </a:r>
          </a:p>
        </p:txBody>
      </p:sp>
      <p:sp>
        <p:nvSpPr>
          <p:cNvPr id="88" name="AutoShape 9"/>
          <p:cNvSpPr/>
          <p:nvPr/>
        </p:nvSpPr>
        <p:spPr bwMode="auto">
          <a:xfrm>
            <a:off x="9201422" y="2531117"/>
            <a:ext cx="2032000" cy="785812"/>
          </a:xfrm>
          <a:prstGeom prst="roundRect">
            <a:avLst>
              <a:gd name="adj" fmla="val 18519"/>
            </a:avLst>
          </a:prstGeom>
          <a:noFill/>
          <a:ln w="19050" cap="flat">
            <a:solidFill>
              <a:srgbClr val="FFC000">
                <a:alpha val="85000"/>
              </a:srgbClr>
            </a:solidFill>
            <a:prstDash val="solid"/>
            <a:miter lim="800000"/>
            <a:headEnd type="none" w="med" len="med"/>
            <a:tailEnd type="none" w="med" len="med"/>
          </a:ln>
        </p:spPr>
        <p:txBody>
          <a:bodyPr lIns="0" tIns="0" rIns="0" bIns="0" anchor="ctr"/>
          <a:lstStyle/>
          <a:p>
            <a:pPr algn="ctr"/>
            <a:r>
              <a:rPr lang="zh-CN" altLang="en-US" b="1" dirty="0">
                <a:solidFill>
                  <a:srgbClr val="000000">
                    <a:lumMod val="65000"/>
                    <a:lumOff val="35000"/>
                  </a:srgbClr>
                </a:solidFill>
                <a:latin typeface="微软雅黑" panose="020B0503020204020204" pitchFamily="34" charset="-122"/>
                <a:ea typeface="微软雅黑" panose="020B0503020204020204" pitchFamily="34" charset="-122"/>
              </a:rPr>
              <a:t>液化石油气</a:t>
            </a:r>
          </a:p>
        </p:txBody>
      </p:sp>
      <p:sp>
        <p:nvSpPr>
          <p:cNvPr id="89" name="AutoShape 10"/>
          <p:cNvSpPr/>
          <p:nvPr/>
        </p:nvSpPr>
        <p:spPr bwMode="auto">
          <a:xfrm>
            <a:off x="9201422" y="3534712"/>
            <a:ext cx="2032000" cy="785812"/>
          </a:xfrm>
          <a:prstGeom prst="roundRect">
            <a:avLst>
              <a:gd name="adj" fmla="val 18519"/>
            </a:avLst>
          </a:prstGeom>
          <a:noFill/>
          <a:ln w="19050" cap="flat">
            <a:solidFill>
              <a:srgbClr val="FFC000">
                <a:alpha val="85000"/>
              </a:srgbClr>
            </a:solidFill>
            <a:prstDash val="solid"/>
            <a:miter lim="800000"/>
            <a:headEnd type="none" w="med" len="med"/>
            <a:tailEnd type="none" w="med" len="med"/>
          </a:ln>
        </p:spPr>
        <p:txBody>
          <a:bodyPr lIns="0" tIns="0" rIns="0" bIns="0" anchor="ctr"/>
          <a:lstStyle/>
          <a:p>
            <a:pPr algn="ctr"/>
            <a:r>
              <a:rPr lang="zh-CN" altLang="en-US" b="1" dirty="0">
                <a:solidFill>
                  <a:srgbClr val="000000">
                    <a:lumMod val="65000"/>
                    <a:lumOff val="35000"/>
                  </a:srgbClr>
                </a:solidFill>
                <a:latin typeface="微软雅黑" panose="020B0503020204020204" pitchFamily="34" charset="-122"/>
                <a:ea typeface="微软雅黑" panose="020B0503020204020204" pitchFamily="34" charset="-122"/>
              </a:rPr>
              <a:t>沼气</a:t>
            </a:r>
          </a:p>
        </p:txBody>
      </p:sp>
      <p:sp>
        <p:nvSpPr>
          <p:cNvPr id="90" name="AutoShape 11"/>
          <p:cNvSpPr/>
          <p:nvPr/>
        </p:nvSpPr>
        <p:spPr bwMode="auto">
          <a:xfrm>
            <a:off x="9201422" y="4538307"/>
            <a:ext cx="2032000" cy="785812"/>
          </a:xfrm>
          <a:prstGeom prst="roundRect">
            <a:avLst>
              <a:gd name="adj" fmla="val 18519"/>
            </a:avLst>
          </a:prstGeom>
          <a:noFill/>
          <a:ln w="19050" cap="flat">
            <a:solidFill>
              <a:srgbClr val="FFC000">
                <a:alpha val="85000"/>
              </a:srgbClr>
            </a:solidFill>
            <a:prstDash val="solid"/>
            <a:miter lim="800000"/>
            <a:headEnd type="none" w="med" len="med"/>
            <a:tailEnd type="none" w="med" len="med"/>
          </a:ln>
        </p:spPr>
        <p:txBody>
          <a:bodyPr lIns="0" tIns="0" rIns="0" bIns="0" anchor="ctr"/>
          <a:lstStyle/>
          <a:p>
            <a:pPr algn="ctr"/>
            <a:r>
              <a:rPr lang="zh-CN" altLang="en-US" b="1" dirty="0">
                <a:solidFill>
                  <a:srgbClr val="000000">
                    <a:lumMod val="65000"/>
                    <a:lumOff val="35000"/>
                  </a:srgbClr>
                </a:solidFill>
                <a:latin typeface="微软雅黑" panose="020B0503020204020204" pitchFamily="34" charset="-122"/>
                <a:ea typeface="微软雅黑" panose="020B0503020204020204" pitchFamily="34" charset="-122"/>
              </a:rPr>
              <a:t>人工燃气</a:t>
            </a:r>
          </a:p>
        </p:txBody>
      </p:sp>
      <p:sp>
        <p:nvSpPr>
          <p:cNvPr id="91" name="AutoShape 12"/>
          <p:cNvSpPr/>
          <p:nvPr/>
        </p:nvSpPr>
        <p:spPr bwMode="auto">
          <a:xfrm>
            <a:off x="9201422" y="5541903"/>
            <a:ext cx="2032000" cy="785812"/>
          </a:xfrm>
          <a:prstGeom prst="roundRect">
            <a:avLst>
              <a:gd name="adj" fmla="val 18519"/>
            </a:avLst>
          </a:prstGeom>
          <a:noFill/>
          <a:ln w="19050" cap="flat">
            <a:solidFill>
              <a:srgbClr val="FFC000">
                <a:alpha val="85000"/>
              </a:srgbClr>
            </a:solidFill>
            <a:prstDash val="solid"/>
            <a:miter lim="800000"/>
            <a:headEnd type="none" w="med" len="med"/>
            <a:tailEnd type="none" w="med" len="med"/>
          </a:ln>
        </p:spPr>
        <p:txBody>
          <a:bodyPr lIns="0" tIns="0" rIns="0" bIns="0" anchor="ctr"/>
          <a:lstStyle/>
          <a:p>
            <a:pPr algn="ctr"/>
            <a:r>
              <a:rPr lang="zh-CN" altLang="en-US" b="1" dirty="0">
                <a:solidFill>
                  <a:srgbClr val="000000">
                    <a:lumMod val="65000"/>
                    <a:lumOff val="35000"/>
                  </a:srgbClr>
                </a:solidFill>
                <a:latin typeface="微软雅黑" panose="020B0503020204020204" pitchFamily="34" charset="-122"/>
                <a:ea typeface="微软雅黑" panose="020B0503020204020204" pitchFamily="34" charset="-122"/>
              </a:rPr>
              <a:t>合成新能源</a:t>
            </a:r>
          </a:p>
        </p:txBody>
      </p:sp>
      <p:cxnSp>
        <p:nvCxnSpPr>
          <p:cNvPr id="92" name="直接连接符 91"/>
          <p:cNvCxnSpPr/>
          <p:nvPr/>
        </p:nvCxnSpPr>
        <p:spPr>
          <a:xfrm>
            <a:off x="897508" y="2091001"/>
            <a:ext cx="4968552" cy="0"/>
          </a:xfrm>
          <a:prstGeom prst="line">
            <a:avLst/>
          </a:prstGeom>
          <a:ln w="76200" cmpd="thinThick">
            <a:solidFill>
              <a:srgbClr val="FFC000"/>
            </a:solidFill>
          </a:ln>
        </p:spPr>
        <p:style>
          <a:lnRef idx="1">
            <a:srgbClr val="00A78B"/>
          </a:lnRef>
          <a:fillRef idx="0">
            <a:srgbClr val="00A78B"/>
          </a:fillRef>
          <a:effectRef idx="0">
            <a:srgbClr val="00A78B"/>
          </a:effectRef>
          <a:fontRef idx="minor">
            <a:srgbClr val="000000"/>
          </a:fontRef>
        </p:style>
      </p:cxnSp>
      <p:sp>
        <p:nvSpPr>
          <p:cNvPr id="93" name="虚尾箭头 92"/>
          <p:cNvSpPr/>
          <p:nvPr/>
        </p:nvSpPr>
        <p:spPr>
          <a:xfrm>
            <a:off x="8031832" y="1661082"/>
            <a:ext cx="936104" cy="518691"/>
          </a:xfrm>
          <a:prstGeom prst="stripedRightArrow">
            <a:avLst>
              <a:gd name="adj1" fmla="val 69578"/>
              <a:gd name="adj2" fmla="val 50000"/>
            </a:avLst>
          </a:prstGeom>
          <a:solidFill>
            <a:srgbClr val="FFFFFF">
              <a:lumMod val="75000"/>
            </a:srgbClr>
          </a:solidFill>
          <a:ln>
            <a:noFill/>
          </a:ln>
        </p:spPr>
        <p:style>
          <a:lnRef idx="2">
            <a:srgbClr val="00A78B">
              <a:shade val="50000"/>
            </a:srgbClr>
          </a:lnRef>
          <a:fillRef idx="1">
            <a:srgbClr val="00A78B"/>
          </a:fillRef>
          <a:effectRef idx="0">
            <a:srgbClr val="00A78B"/>
          </a:effectRef>
          <a:fontRef idx="minor">
            <a:srgbClr val="FFFFFF"/>
          </a:fontRef>
        </p:style>
        <p:txBody>
          <a:bodyPr rtlCol="0" anchor="ctr"/>
          <a:lstStyle/>
          <a:p>
            <a:pPr algn="ctr"/>
            <a:endParaRPr lang="zh-CN" altLang="en-US"/>
          </a:p>
        </p:txBody>
      </p:sp>
      <p:sp>
        <p:nvSpPr>
          <p:cNvPr id="94" name="虚尾箭头 93"/>
          <p:cNvSpPr/>
          <p:nvPr/>
        </p:nvSpPr>
        <p:spPr>
          <a:xfrm>
            <a:off x="8031832" y="3668272"/>
            <a:ext cx="936104" cy="518691"/>
          </a:xfrm>
          <a:prstGeom prst="stripedRightArrow">
            <a:avLst>
              <a:gd name="adj1" fmla="val 69578"/>
              <a:gd name="adj2" fmla="val 50000"/>
            </a:avLst>
          </a:prstGeom>
          <a:solidFill>
            <a:srgbClr val="FFFFFF">
              <a:lumMod val="75000"/>
            </a:srgbClr>
          </a:solidFill>
          <a:ln>
            <a:noFill/>
          </a:ln>
        </p:spPr>
        <p:style>
          <a:lnRef idx="2">
            <a:srgbClr val="00A78B">
              <a:shade val="50000"/>
            </a:srgbClr>
          </a:lnRef>
          <a:fillRef idx="1">
            <a:srgbClr val="00A78B"/>
          </a:fillRef>
          <a:effectRef idx="0">
            <a:srgbClr val="00A78B"/>
          </a:effectRef>
          <a:fontRef idx="minor">
            <a:srgbClr val="FFFFFF"/>
          </a:fontRef>
        </p:style>
        <p:txBody>
          <a:bodyPr rtlCol="0" anchor="ctr"/>
          <a:lstStyle/>
          <a:p>
            <a:pPr algn="ctr"/>
            <a:endParaRPr lang="zh-CN" altLang="en-US"/>
          </a:p>
        </p:txBody>
      </p:sp>
      <p:sp>
        <p:nvSpPr>
          <p:cNvPr id="95" name="虚尾箭头 94"/>
          <p:cNvSpPr/>
          <p:nvPr/>
        </p:nvSpPr>
        <p:spPr>
          <a:xfrm>
            <a:off x="8031832" y="4671867"/>
            <a:ext cx="936104" cy="518691"/>
          </a:xfrm>
          <a:prstGeom prst="stripedRightArrow">
            <a:avLst>
              <a:gd name="adj1" fmla="val 69578"/>
              <a:gd name="adj2" fmla="val 50000"/>
            </a:avLst>
          </a:prstGeom>
          <a:solidFill>
            <a:srgbClr val="FFFFFF">
              <a:lumMod val="75000"/>
            </a:srgbClr>
          </a:solidFill>
          <a:ln>
            <a:noFill/>
          </a:ln>
        </p:spPr>
        <p:style>
          <a:lnRef idx="2">
            <a:srgbClr val="00A78B">
              <a:shade val="50000"/>
            </a:srgbClr>
          </a:lnRef>
          <a:fillRef idx="1">
            <a:srgbClr val="00A78B"/>
          </a:fillRef>
          <a:effectRef idx="0">
            <a:srgbClr val="00A78B"/>
          </a:effectRef>
          <a:fontRef idx="minor">
            <a:srgbClr val="FFFFFF"/>
          </a:fontRef>
        </p:style>
        <p:txBody>
          <a:bodyPr rtlCol="0" anchor="ctr"/>
          <a:lstStyle/>
          <a:p>
            <a:pPr algn="ctr"/>
            <a:endParaRPr lang="zh-CN" altLang="en-US"/>
          </a:p>
        </p:txBody>
      </p:sp>
      <p:sp>
        <p:nvSpPr>
          <p:cNvPr id="96" name="虚尾箭头 95"/>
          <p:cNvSpPr/>
          <p:nvPr/>
        </p:nvSpPr>
        <p:spPr>
          <a:xfrm>
            <a:off x="8031832" y="2664677"/>
            <a:ext cx="936104" cy="518691"/>
          </a:xfrm>
          <a:prstGeom prst="stripedRightArrow">
            <a:avLst>
              <a:gd name="adj1" fmla="val 69578"/>
              <a:gd name="adj2" fmla="val 50000"/>
            </a:avLst>
          </a:prstGeom>
          <a:solidFill>
            <a:srgbClr val="FFFFFF">
              <a:lumMod val="75000"/>
            </a:srgbClr>
          </a:solidFill>
          <a:ln>
            <a:noFill/>
          </a:ln>
        </p:spPr>
        <p:style>
          <a:lnRef idx="2">
            <a:srgbClr val="00A78B">
              <a:shade val="50000"/>
            </a:srgbClr>
          </a:lnRef>
          <a:fillRef idx="1">
            <a:srgbClr val="00A78B"/>
          </a:fillRef>
          <a:effectRef idx="0">
            <a:srgbClr val="00A78B"/>
          </a:effectRef>
          <a:fontRef idx="minor">
            <a:srgbClr val="FFFFFF"/>
          </a:fontRef>
        </p:style>
        <p:txBody>
          <a:bodyPr rtlCol="0" anchor="ctr"/>
          <a:lstStyle/>
          <a:p>
            <a:pPr algn="ctr"/>
            <a:endParaRPr lang="zh-CN" altLang="en-US"/>
          </a:p>
        </p:txBody>
      </p:sp>
      <p:sp>
        <p:nvSpPr>
          <p:cNvPr id="97" name="虚尾箭头 96"/>
          <p:cNvSpPr/>
          <p:nvPr/>
        </p:nvSpPr>
        <p:spPr>
          <a:xfrm>
            <a:off x="8031832" y="5675463"/>
            <a:ext cx="936104" cy="518691"/>
          </a:xfrm>
          <a:prstGeom prst="stripedRightArrow">
            <a:avLst>
              <a:gd name="adj1" fmla="val 69578"/>
              <a:gd name="adj2" fmla="val 50000"/>
            </a:avLst>
          </a:prstGeom>
          <a:solidFill>
            <a:srgbClr val="FFFFFF">
              <a:lumMod val="75000"/>
            </a:srgbClr>
          </a:solidFill>
          <a:ln>
            <a:noFill/>
          </a:ln>
        </p:spPr>
        <p:style>
          <a:lnRef idx="2">
            <a:srgbClr val="00A78B">
              <a:shade val="50000"/>
            </a:srgbClr>
          </a:lnRef>
          <a:fillRef idx="1">
            <a:srgbClr val="00A78B"/>
          </a:fillRef>
          <a:effectRef idx="0">
            <a:srgbClr val="00A78B"/>
          </a:effectRef>
          <a:fontRef idx="minor">
            <a:srgbClr val="FFFFFF"/>
          </a:fontRef>
        </p:style>
        <p:txBody>
          <a:bodyPr rtlCol="0" anchor="ctr"/>
          <a:lstStyle/>
          <a:p>
            <a:pPr algn="ctr"/>
            <a:endParaRPr lang="zh-CN" altLang="en-US"/>
          </a:p>
        </p:txBody>
      </p:sp>
      <p:sp>
        <p:nvSpPr>
          <p:cNvPr id="98" name="矩形 97"/>
          <p:cNvSpPr/>
          <p:nvPr/>
        </p:nvSpPr>
        <p:spPr>
          <a:xfrm>
            <a:off x="1174750" y="2509520"/>
            <a:ext cx="4523105" cy="2306955"/>
          </a:xfrm>
          <a:prstGeom prst="rect">
            <a:avLst/>
          </a:prstGeom>
        </p:spPr>
        <p:txBody>
          <a:bodyPr wrap="square">
            <a:spAutoFit/>
          </a:bodyPr>
          <a:lstStyle/>
          <a:p>
            <a:pPr marR="0" defTabSz="914400" fontAlgn="auto">
              <a:lnSpc>
                <a:spcPct val="200000"/>
              </a:lnSpc>
              <a:buClrTx/>
              <a:buSzTx/>
              <a:buFont typeface="Wingdings" panose="05000000000000000000" pitchFamily="2" charset="2"/>
              <a:buNone/>
              <a:defRPr/>
            </a:pPr>
            <a:r>
              <a:rPr lang="zh-CN" altLang="en-US" b="1" noProof="0" dirty="0">
                <a:solidFill>
                  <a:schemeClr val="tx1">
                    <a:lumMod val="75000"/>
                    <a:lumOff val="25000"/>
                  </a:schemeClr>
                </a:solidFill>
                <a:latin typeface="微软雅黑" panose="020B0503020204020204" pitchFamily="34" charset="-122"/>
                <a:ea typeface="微软雅黑" panose="020B0503020204020204" pitchFamily="34" charset="-122"/>
                <a:sym typeface="+mn-ea"/>
              </a:rPr>
              <a:t>燃气定义：</a:t>
            </a:r>
            <a:r>
              <a:rPr lang="zh-CN" altLang="en-US" b="1" noProof="0" dirty="0">
                <a:solidFill>
                  <a:srgbClr val="FFC000"/>
                </a:solidFill>
                <a:latin typeface="微软雅黑" panose="020B0503020204020204" pitchFamily="34" charset="-122"/>
                <a:ea typeface="微软雅黑" panose="020B0503020204020204" pitchFamily="34" charset="-122"/>
                <a:sym typeface="+mn-ea"/>
              </a:rPr>
              <a:t>气体燃料的总称</a:t>
            </a:r>
            <a:r>
              <a:rPr lang="zh-CN" altLang="en-US" b="1" noProof="0" dirty="0">
                <a:solidFill>
                  <a:schemeClr val="tx1">
                    <a:lumMod val="75000"/>
                    <a:lumOff val="25000"/>
                  </a:schemeClr>
                </a:solidFill>
                <a:latin typeface="微软雅黑" panose="020B0503020204020204" pitchFamily="34" charset="-122"/>
                <a:ea typeface="微软雅黑" panose="020B0503020204020204" pitchFamily="34" charset="-122"/>
                <a:sym typeface="+mn-ea"/>
              </a:rPr>
              <a:t>，它能燃烧而放出热量，供城市居民和工业企业使用</a:t>
            </a:r>
            <a:endParaRPr kumimoji="0" lang="zh-CN" altLang="en-US" b="1" kern="1200" cap="none" spc="0" normalizeH="0" baseline="0" noProof="0" dirty="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endParaRPr>
          </a:p>
          <a:p>
            <a:pPr marR="0" defTabSz="914400" fontAlgn="auto">
              <a:lnSpc>
                <a:spcPct val="200000"/>
              </a:lnSpc>
              <a:buClrTx/>
              <a:buSzTx/>
              <a:buFont typeface="Wingdings" panose="05000000000000000000" pitchFamily="2" charset="2"/>
              <a:buNone/>
              <a:defRPr/>
            </a:pPr>
            <a:r>
              <a:rPr lang="zh-CN" altLang="en-US" b="1" noProof="0" dirty="0">
                <a:solidFill>
                  <a:schemeClr val="tx1">
                    <a:lumMod val="75000"/>
                    <a:lumOff val="25000"/>
                  </a:schemeClr>
                </a:solidFill>
                <a:latin typeface="微软雅黑" panose="020B0503020204020204" pitchFamily="34" charset="-122"/>
                <a:ea typeface="微软雅黑" panose="020B0503020204020204" pitchFamily="34" charset="-122"/>
                <a:sym typeface="+mn-ea"/>
              </a:rPr>
              <a:t>分类：天然气、人工燃气、生物气（沼气）、液化石油气、新型合成能源</a:t>
            </a:r>
            <a:endParaRPr lang="zh-CN" altLang="en-US" b="1"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mn-ea"/>
            </a:endParaRPr>
          </a:p>
        </p:txBody>
      </p:sp>
      <p:cxnSp>
        <p:nvCxnSpPr>
          <p:cNvPr id="99" name="直接连接符 98"/>
          <p:cNvCxnSpPr/>
          <p:nvPr/>
        </p:nvCxnSpPr>
        <p:spPr>
          <a:xfrm>
            <a:off x="1016253" y="5253084"/>
            <a:ext cx="4968552" cy="0"/>
          </a:xfrm>
          <a:prstGeom prst="line">
            <a:avLst/>
          </a:prstGeom>
          <a:ln w="76200" cmpd="thinThick">
            <a:solidFill>
              <a:srgbClr val="FFC000"/>
            </a:solidFill>
          </a:ln>
        </p:spPr>
        <p:style>
          <a:lnRef idx="1">
            <a:srgbClr val="00A78B"/>
          </a:lnRef>
          <a:fillRef idx="0">
            <a:srgbClr val="00A78B"/>
          </a:fillRef>
          <a:effectRef idx="0">
            <a:srgbClr val="00A78B"/>
          </a:effectRef>
          <a:fontRef idx="minor">
            <a:srgbClr val="000000"/>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3A3A3A"/>
                </a:solidFill>
                <a:latin typeface="微软雅黑" panose="020B0503020204020204" pitchFamily="34" charset="-122"/>
                <a:ea typeface="微软雅黑" panose="020B0503020204020204" pitchFamily="34" charset="-122"/>
              </a:rPr>
              <a:t>燃气</a:t>
            </a:r>
            <a:r>
              <a:rPr lang="zh-CN" altLang="en-US" sz="2800" b="1" dirty="0">
                <a:solidFill>
                  <a:srgbClr val="FFC001"/>
                </a:solidFill>
                <a:latin typeface="微软雅黑" panose="020B0503020204020204" pitchFamily="34" charset="-122"/>
                <a:ea typeface="微软雅黑" panose="020B0503020204020204" pitchFamily="34" charset="-122"/>
              </a:rPr>
              <a:t>危险性</a:t>
            </a:r>
            <a:r>
              <a:rPr lang="zh-CN" altLang="en-US" sz="2800" b="1" dirty="0">
                <a:solidFill>
                  <a:srgbClr val="3A3A3A"/>
                </a:solidFill>
                <a:latin typeface="微软雅黑" panose="020B0503020204020204" pitchFamily="34" charset="-122"/>
                <a:ea typeface="微软雅黑" panose="020B0503020204020204" pitchFamily="34" charset="-122"/>
              </a:rPr>
              <a:t>概述</a:t>
            </a:r>
          </a:p>
        </p:txBody>
      </p:sp>
      <p:grpSp>
        <p:nvGrpSpPr>
          <p:cNvPr id="14" name="组合 13"/>
          <p:cNvGrpSpPr/>
          <p:nvPr/>
        </p:nvGrpSpPr>
        <p:grpSpPr>
          <a:xfrm>
            <a:off x="4940451" y="1388390"/>
            <a:ext cx="6351905" cy="901700"/>
            <a:chOff x="4939657" y="1947190"/>
            <a:chExt cx="6351905" cy="901700"/>
          </a:xfrm>
        </p:grpSpPr>
        <p:grpSp>
          <p:nvGrpSpPr>
            <p:cNvPr id="24583" name="组合 10"/>
            <p:cNvGrpSpPr/>
            <p:nvPr/>
          </p:nvGrpSpPr>
          <p:grpSpPr bwMode="auto">
            <a:xfrm>
              <a:off x="4939657" y="1947190"/>
              <a:ext cx="6351905" cy="901700"/>
              <a:chOff x="3477295" y="3554567"/>
              <a:chExt cx="6352121" cy="901521"/>
            </a:xfrm>
          </p:grpSpPr>
          <p:sp>
            <p:nvSpPr>
              <p:cNvPr id="15" name="圆角矩形 14"/>
              <p:cNvSpPr/>
              <p:nvPr/>
            </p:nvSpPr>
            <p:spPr>
              <a:xfrm>
                <a:off x="3477295" y="3554567"/>
                <a:ext cx="6352121" cy="901521"/>
              </a:xfrm>
              <a:prstGeom prst="roundRect">
                <a:avLst>
                  <a:gd name="adj" fmla="val 50000"/>
                </a:avLst>
              </a:prstGeom>
              <a:noFill/>
              <a:ln w="50800">
                <a:solidFill>
                  <a:srgbClr val="A5A5A5"/>
                </a:solidFill>
              </a:ln>
            </p:spPr>
            <p:style>
              <a:lnRef idx="2">
                <a:srgbClr val="737373">
                  <a:shade val="50000"/>
                </a:srgbClr>
              </a:lnRef>
              <a:fillRef idx="1">
                <a:srgbClr val="737373"/>
              </a:fillRef>
              <a:effectRef idx="0">
                <a:srgbClr val="737373"/>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sp>
            <p:nvSpPr>
              <p:cNvPr id="18" name="任意多边形 17"/>
              <p:cNvSpPr/>
              <p:nvPr/>
            </p:nvSpPr>
            <p:spPr>
              <a:xfrm>
                <a:off x="3477295" y="3554567"/>
                <a:ext cx="944472" cy="901521"/>
              </a:xfrm>
              <a:custGeom>
                <a:avLst/>
                <a:gdLst>
                  <a:gd name="connsiteX0" fmla="*/ 0 w 824612"/>
                  <a:gd name="connsiteY0" fmla="*/ 450760 h 901521"/>
                  <a:gd name="connsiteX1" fmla="*/ 0 w 824612"/>
                  <a:gd name="connsiteY1" fmla="*/ 450761 h 901521"/>
                  <a:gd name="connsiteX2" fmla="*/ 0 w 824612"/>
                  <a:gd name="connsiteY2" fmla="*/ 450761 h 901521"/>
                  <a:gd name="connsiteX3" fmla="*/ 450761 w 824612"/>
                  <a:gd name="connsiteY3" fmla="*/ 0 h 901521"/>
                  <a:gd name="connsiteX4" fmla="*/ 824612 w 824612"/>
                  <a:gd name="connsiteY4" fmla="*/ 0 h 901521"/>
                  <a:gd name="connsiteX5" fmla="*/ 813351 w 824612"/>
                  <a:gd name="connsiteY5" fmla="*/ 55775 h 901521"/>
                  <a:gd name="connsiteX6" fmla="*/ 813351 w 824612"/>
                  <a:gd name="connsiteY6" fmla="*/ 845745 h 901521"/>
                  <a:gd name="connsiteX7" fmla="*/ 824612 w 824612"/>
                  <a:gd name="connsiteY7" fmla="*/ 901521 h 901521"/>
                  <a:gd name="connsiteX8" fmla="*/ 450761 w 824612"/>
                  <a:gd name="connsiteY8" fmla="*/ 901521 h 901521"/>
                  <a:gd name="connsiteX9" fmla="*/ 9158 w 824612"/>
                  <a:gd name="connsiteY9" fmla="*/ 541604 h 901521"/>
                  <a:gd name="connsiteX10" fmla="*/ 0 w 824612"/>
                  <a:gd name="connsiteY10" fmla="*/ 450761 h 901521"/>
                  <a:gd name="connsiteX11" fmla="*/ 9158 w 824612"/>
                  <a:gd name="connsiteY11" fmla="*/ 359917 h 901521"/>
                  <a:gd name="connsiteX12" fmla="*/ 450761 w 824612"/>
                  <a:gd name="connsiteY12" fmla="*/ 0 h 90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4612" h="901521">
                    <a:moveTo>
                      <a:pt x="0" y="450760"/>
                    </a:moveTo>
                    <a:lnTo>
                      <a:pt x="0" y="450761"/>
                    </a:lnTo>
                    <a:lnTo>
                      <a:pt x="0" y="450761"/>
                    </a:lnTo>
                    <a:close/>
                    <a:moveTo>
                      <a:pt x="450761" y="0"/>
                    </a:moveTo>
                    <a:lnTo>
                      <a:pt x="824612" y="0"/>
                    </a:lnTo>
                    <a:lnTo>
                      <a:pt x="813351" y="55775"/>
                    </a:lnTo>
                    <a:lnTo>
                      <a:pt x="813351" y="845745"/>
                    </a:lnTo>
                    <a:lnTo>
                      <a:pt x="824612" y="901521"/>
                    </a:lnTo>
                    <a:lnTo>
                      <a:pt x="450761" y="901521"/>
                    </a:lnTo>
                    <a:cubicBezTo>
                      <a:pt x="232932" y="901521"/>
                      <a:pt x="51190" y="747008"/>
                      <a:pt x="9158" y="541604"/>
                    </a:cubicBezTo>
                    <a:lnTo>
                      <a:pt x="0" y="450761"/>
                    </a:lnTo>
                    <a:lnTo>
                      <a:pt x="9158" y="359917"/>
                    </a:lnTo>
                    <a:cubicBezTo>
                      <a:pt x="51190" y="154513"/>
                      <a:pt x="232932" y="0"/>
                      <a:pt x="450761" y="0"/>
                    </a:cubicBezTo>
                    <a:close/>
                  </a:path>
                </a:pathLst>
              </a:custGeom>
              <a:solidFill>
                <a:srgbClr val="A5A5A5"/>
              </a:solidFill>
              <a:ln>
                <a:noFill/>
              </a:ln>
            </p:spPr>
            <p:style>
              <a:lnRef idx="2">
                <a:srgbClr val="737373">
                  <a:shade val="50000"/>
                </a:srgbClr>
              </a:lnRef>
              <a:fillRef idx="1">
                <a:srgbClr val="737373"/>
              </a:fillRef>
              <a:effectRef idx="0">
                <a:srgbClr val="737373"/>
              </a:effectRef>
              <a:fontRef idx="minor">
                <a:sysClr val="window" lastClr="FFFFFF"/>
              </a:fontRef>
            </p:style>
            <p:txBody>
              <a:bodyPr anchor="ctr"/>
              <a:lstStyle/>
              <a:p>
                <a:pPr algn="ctr">
                  <a:defRPr/>
                </a:pPr>
                <a:r>
                  <a:rPr lang="en-US" altLang="zh-CN" dirty="0">
                    <a:cs typeface="微软雅黑" panose="020B0503020204020204" pitchFamily="34" charset="-122"/>
                  </a:rPr>
                  <a:t> </a:t>
                </a:r>
                <a:endParaRPr lang="zh-CN" altLang="en-US" sz="3600" dirty="0">
                  <a:cs typeface="微软雅黑" panose="020B0503020204020204" pitchFamily="34" charset="-122"/>
                </a:endParaRPr>
              </a:p>
            </p:txBody>
          </p:sp>
        </p:grpSp>
        <p:sp>
          <p:nvSpPr>
            <p:cNvPr id="24587" name="文本框 22"/>
            <p:cNvSpPr txBox="1">
              <a:spLocks noChangeArrowheads="1"/>
            </p:cNvSpPr>
            <p:nvPr/>
          </p:nvSpPr>
          <p:spPr bwMode="auto">
            <a:xfrm>
              <a:off x="5266640" y="2121817"/>
              <a:ext cx="56349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eaLnBrk="1" hangingPunct="1"/>
              <a:r>
                <a:rPr lang="en-US" altLang="zh-CN" sz="3200">
                  <a:solidFill>
                    <a:sysClr val="window" lastClr="FFFFFF"/>
                  </a:solidFill>
                  <a:ea typeface="微软雅黑" panose="020B0503020204020204" pitchFamily="34" charset="-122"/>
                  <a:cs typeface="微软雅黑" panose="020B0503020204020204" pitchFamily="34" charset="-122"/>
                </a:rPr>
                <a:t>1</a:t>
              </a:r>
              <a:endParaRPr lang="zh-CN" altLang="en-US" sz="3200">
                <a:solidFill>
                  <a:sysClr val="window" lastClr="FFFFFF"/>
                </a:solidFill>
                <a:ea typeface="微软雅黑" panose="020B0503020204020204" pitchFamily="34" charset="-122"/>
                <a:cs typeface="微软雅黑" panose="020B0503020204020204" pitchFamily="34" charset="-122"/>
              </a:endParaRPr>
            </a:p>
          </p:txBody>
        </p:sp>
        <p:sp>
          <p:nvSpPr>
            <p:cNvPr id="24591" name="TextBox 10"/>
            <p:cNvSpPr txBox="1">
              <a:spLocks noChangeArrowheads="1"/>
            </p:cNvSpPr>
            <p:nvPr/>
          </p:nvSpPr>
          <p:spPr bwMode="auto">
            <a:xfrm>
              <a:off x="6004552" y="1990370"/>
              <a:ext cx="5090795"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ysClr val="windowText" lastClr="000000">
                      <a:lumMod val="50000"/>
                      <a:lumOff val="50000"/>
                    </a:sysClr>
                  </a:solidFill>
                  <a:latin typeface="微软雅黑" panose="020B0503020204020204" pitchFamily="34" charset="-122"/>
                  <a:ea typeface="微软雅黑" panose="020B0503020204020204" pitchFamily="34" charset="-122"/>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marL="90170" marR="0" indent="0" defTabSz="914400" fontAlgn="auto">
                <a:lnSpc>
                  <a:spcPct val="150000"/>
                </a:lnSpc>
                <a:spcBef>
                  <a:spcPts val="0"/>
                </a:spcBef>
                <a:buClrTx/>
                <a:buSzTx/>
                <a:buFont typeface="Wingdings" panose="05000000000000000000" pitchFamily="2" charset="2"/>
                <a:buNone/>
                <a:defRPr/>
              </a:pPr>
              <a:r>
                <a:rPr lang="zh-CN" altLang="en-US" sz="1400" b="1" kern="1200" spc="0" noProof="0" dirty="0">
                  <a:solidFill>
                    <a:srgbClr val="FFC000"/>
                  </a:solidFill>
                  <a:effectLst/>
                  <a:sym typeface="+mn-ea"/>
                </a:rPr>
                <a:t>人工燃气：</a:t>
              </a:r>
              <a:r>
                <a:rPr lang="zh-CN" altLang="en-US" sz="1400" b="1" kern="1200" spc="0" noProof="0" dirty="0">
                  <a:solidFill>
                    <a:schemeClr val="tx1">
                      <a:lumMod val="75000"/>
                      <a:lumOff val="25000"/>
                    </a:schemeClr>
                  </a:solidFill>
                  <a:effectLst/>
                  <a:sym typeface="+mn-ea"/>
                </a:rPr>
                <a:t>将固体或液体燃料通过加工后获得的可燃气体，用于作为城市民用和工业使用的气体燃料，油制气、高炉煤气等</a:t>
              </a:r>
            </a:p>
          </p:txBody>
        </p:sp>
      </p:grpSp>
      <p:grpSp>
        <p:nvGrpSpPr>
          <p:cNvPr id="19" name="组合 18"/>
          <p:cNvGrpSpPr/>
          <p:nvPr/>
        </p:nvGrpSpPr>
        <p:grpSpPr>
          <a:xfrm>
            <a:off x="4940451" y="3326730"/>
            <a:ext cx="6351905" cy="901701"/>
            <a:chOff x="4939657" y="4025229"/>
            <a:chExt cx="6351905" cy="901701"/>
          </a:xfrm>
        </p:grpSpPr>
        <p:grpSp>
          <p:nvGrpSpPr>
            <p:cNvPr id="24586" name="组合 19"/>
            <p:cNvGrpSpPr/>
            <p:nvPr/>
          </p:nvGrpSpPr>
          <p:grpSpPr bwMode="auto">
            <a:xfrm>
              <a:off x="4939657" y="4025229"/>
              <a:ext cx="6351905" cy="901701"/>
              <a:chOff x="3477295" y="3554569"/>
              <a:chExt cx="6352121" cy="901522"/>
            </a:xfrm>
          </p:grpSpPr>
          <p:sp>
            <p:nvSpPr>
              <p:cNvPr id="21" name="圆角矩形 20"/>
              <p:cNvSpPr/>
              <p:nvPr/>
            </p:nvSpPr>
            <p:spPr>
              <a:xfrm>
                <a:off x="3477295" y="3554569"/>
                <a:ext cx="6352121" cy="901521"/>
              </a:xfrm>
              <a:prstGeom prst="roundRect">
                <a:avLst>
                  <a:gd name="adj" fmla="val 50000"/>
                </a:avLst>
              </a:prstGeom>
              <a:noFill/>
              <a:ln w="50800">
                <a:solidFill>
                  <a:srgbClr val="A5A5A5"/>
                </a:solidFill>
              </a:ln>
            </p:spPr>
            <p:style>
              <a:lnRef idx="2">
                <a:srgbClr val="737373">
                  <a:shade val="50000"/>
                </a:srgbClr>
              </a:lnRef>
              <a:fillRef idx="1">
                <a:srgbClr val="737373"/>
              </a:fillRef>
              <a:effectRef idx="0">
                <a:srgbClr val="737373"/>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sp>
            <p:nvSpPr>
              <p:cNvPr id="22" name="任意多边形 21"/>
              <p:cNvSpPr/>
              <p:nvPr/>
            </p:nvSpPr>
            <p:spPr>
              <a:xfrm>
                <a:off x="3477295" y="3554570"/>
                <a:ext cx="944472" cy="901521"/>
              </a:xfrm>
              <a:custGeom>
                <a:avLst/>
                <a:gdLst>
                  <a:gd name="connsiteX0" fmla="*/ 0 w 824612"/>
                  <a:gd name="connsiteY0" fmla="*/ 450760 h 901521"/>
                  <a:gd name="connsiteX1" fmla="*/ 0 w 824612"/>
                  <a:gd name="connsiteY1" fmla="*/ 450761 h 901521"/>
                  <a:gd name="connsiteX2" fmla="*/ 0 w 824612"/>
                  <a:gd name="connsiteY2" fmla="*/ 450761 h 901521"/>
                  <a:gd name="connsiteX3" fmla="*/ 450761 w 824612"/>
                  <a:gd name="connsiteY3" fmla="*/ 0 h 901521"/>
                  <a:gd name="connsiteX4" fmla="*/ 824612 w 824612"/>
                  <a:gd name="connsiteY4" fmla="*/ 0 h 901521"/>
                  <a:gd name="connsiteX5" fmla="*/ 813351 w 824612"/>
                  <a:gd name="connsiteY5" fmla="*/ 55775 h 901521"/>
                  <a:gd name="connsiteX6" fmla="*/ 813351 w 824612"/>
                  <a:gd name="connsiteY6" fmla="*/ 845745 h 901521"/>
                  <a:gd name="connsiteX7" fmla="*/ 824612 w 824612"/>
                  <a:gd name="connsiteY7" fmla="*/ 901521 h 901521"/>
                  <a:gd name="connsiteX8" fmla="*/ 450761 w 824612"/>
                  <a:gd name="connsiteY8" fmla="*/ 901521 h 901521"/>
                  <a:gd name="connsiteX9" fmla="*/ 9158 w 824612"/>
                  <a:gd name="connsiteY9" fmla="*/ 541604 h 901521"/>
                  <a:gd name="connsiteX10" fmla="*/ 0 w 824612"/>
                  <a:gd name="connsiteY10" fmla="*/ 450761 h 901521"/>
                  <a:gd name="connsiteX11" fmla="*/ 9158 w 824612"/>
                  <a:gd name="connsiteY11" fmla="*/ 359917 h 901521"/>
                  <a:gd name="connsiteX12" fmla="*/ 450761 w 824612"/>
                  <a:gd name="connsiteY12" fmla="*/ 0 h 90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4612" h="901521">
                    <a:moveTo>
                      <a:pt x="0" y="450760"/>
                    </a:moveTo>
                    <a:lnTo>
                      <a:pt x="0" y="450761"/>
                    </a:lnTo>
                    <a:lnTo>
                      <a:pt x="0" y="450761"/>
                    </a:lnTo>
                    <a:close/>
                    <a:moveTo>
                      <a:pt x="450761" y="0"/>
                    </a:moveTo>
                    <a:lnTo>
                      <a:pt x="824612" y="0"/>
                    </a:lnTo>
                    <a:lnTo>
                      <a:pt x="813351" y="55775"/>
                    </a:lnTo>
                    <a:lnTo>
                      <a:pt x="813351" y="845745"/>
                    </a:lnTo>
                    <a:lnTo>
                      <a:pt x="824612" y="901521"/>
                    </a:lnTo>
                    <a:lnTo>
                      <a:pt x="450761" y="901521"/>
                    </a:lnTo>
                    <a:cubicBezTo>
                      <a:pt x="232932" y="901521"/>
                      <a:pt x="51190" y="747008"/>
                      <a:pt x="9158" y="541604"/>
                    </a:cubicBezTo>
                    <a:lnTo>
                      <a:pt x="0" y="450761"/>
                    </a:lnTo>
                    <a:lnTo>
                      <a:pt x="9158" y="359917"/>
                    </a:lnTo>
                    <a:cubicBezTo>
                      <a:pt x="51190" y="154513"/>
                      <a:pt x="232932" y="0"/>
                      <a:pt x="450761" y="0"/>
                    </a:cubicBezTo>
                    <a:close/>
                  </a:path>
                </a:pathLst>
              </a:custGeom>
              <a:solidFill>
                <a:srgbClr val="A5A5A5"/>
              </a:solidFill>
              <a:ln>
                <a:noFill/>
              </a:ln>
            </p:spPr>
            <p:style>
              <a:lnRef idx="2">
                <a:srgbClr val="737373">
                  <a:shade val="50000"/>
                </a:srgbClr>
              </a:lnRef>
              <a:fillRef idx="1">
                <a:srgbClr val="737373"/>
              </a:fillRef>
              <a:effectRef idx="0">
                <a:srgbClr val="737373"/>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grpSp>
        <p:sp>
          <p:nvSpPr>
            <p:cNvPr id="24589" name="文本框 24"/>
            <p:cNvSpPr txBox="1">
              <a:spLocks noChangeArrowheads="1"/>
            </p:cNvSpPr>
            <p:nvPr/>
          </p:nvSpPr>
          <p:spPr bwMode="auto">
            <a:xfrm>
              <a:off x="5266640" y="4183979"/>
              <a:ext cx="56349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eaLnBrk="1" hangingPunct="1"/>
              <a:r>
                <a:rPr lang="en-US" altLang="zh-CN" sz="3200">
                  <a:solidFill>
                    <a:sysClr val="window" lastClr="FFFFFF"/>
                  </a:solidFill>
                  <a:ea typeface="微软雅黑" panose="020B0503020204020204" pitchFamily="34" charset="-122"/>
                  <a:cs typeface="微软雅黑" panose="020B0503020204020204" pitchFamily="34" charset="-122"/>
                </a:rPr>
                <a:t>3</a:t>
              </a:r>
              <a:endParaRPr lang="zh-CN" altLang="en-US" sz="3200">
                <a:solidFill>
                  <a:sysClr val="window" lastClr="FFFFFF"/>
                </a:solidFill>
                <a:ea typeface="微软雅黑" panose="020B0503020204020204" pitchFamily="34" charset="-122"/>
                <a:cs typeface="微软雅黑" panose="020B0503020204020204" pitchFamily="34" charset="-122"/>
              </a:endParaRPr>
            </a:p>
          </p:txBody>
        </p:sp>
        <p:sp>
          <p:nvSpPr>
            <p:cNvPr id="24592" name="TextBox 10"/>
            <p:cNvSpPr txBox="1">
              <a:spLocks noChangeArrowheads="1"/>
            </p:cNvSpPr>
            <p:nvPr/>
          </p:nvSpPr>
          <p:spPr bwMode="auto">
            <a:xfrm>
              <a:off x="6004552" y="4043644"/>
              <a:ext cx="5090795"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ysClr val="windowText" lastClr="000000">
                      <a:lumMod val="50000"/>
                      <a:lumOff val="50000"/>
                    </a:sysClr>
                  </a:solidFill>
                  <a:latin typeface="微软雅黑" panose="020B0503020204020204" pitchFamily="34" charset="-122"/>
                  <a:ea typeface="微软雅黑" panose="020B0503020204020204" pitchFamily="34" charset="-122"/>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marL="53975" marR="0" indent="0" defTabSz="914400" fontAlgn="auto">
                <a:lnSpc>
                  <a:spcPct val="150000"/>
                </a:lnSpc>
                <a:spcBef>
                  <a:spcPts val="0"/>
                </a:spcBef>
                <a:buClrTx/>
                <a:buSzTx/>
                <a:buFont typeface="Wingdings" panose="05000000000000000000" pitchFamily="2" charset="2"/>
                <a:buNone/>
                <a:defRPr/>
              </a:pPr>
              <a:r>
                <a:rPr lang="zh-CN" altLang="en-US" sz="1400" b="1" kern="1200" spc="0" noProof="0" dirty="0">
                  <a:solidFill>
                    <a:srgbClr val="FFC001"/>
                  </a:solidFill>
                  <a:effectLst/>
                  <a:sym typeface="+mn-ea"/>
                </a:rPr>
                <a:t>生物气（沼气</a:t>
              </a:r>
              <a:r>
                <a:rPr lang="en-US" altLang="zh-CN" sz="1400" b="1" kern="1200" spc="0" noProof="0" dirty="0">
                  <a:solidFill>
                    <a:srgbClr val="FFC001"/>
                  </a:solidFill>
                  <a:effectLst/>
                  <a:sym typeface="+mn-ea"/>
                </a:rPr>
                <a:t>）</a:t>
              </a:r>
              <a:r>
                <a:rPr lang="zh-CN" altLang="en-US" sz="1400" b="1" kern="1200" spc="0" noProof="0" dirty="0">
                  <a:solidFill>
                    <a:srgbClr val="FFC001"/>
                  </a:solidFill>
                  <a:effectLst/>
                  <a:sym typeface="+mn-ea"/>
                </a:rPr>
                <a:t>：</a:t>
              </a:r>
              <a:r>
                <a:rPr lang="zh-CN" altLang="en-US" sz="1400" b="1" kern="1200" spc="0" noProof="0" dirty="0">
                  <a:solidFill>
                    <a:schemeClr val="tx1">
                      <a:lumMod val="75000"/>
                      <a:lumOff val="25000"/>
                    </a:schemeClr>
                  </a:solidFill>
                  <a:effectLst/>
                  <a:sym typeface="+mn-ea"/>
                </a:rPr>
                <a:t>有机物在隔绝空气的条件下发酵，在微生物的作用下产生的可燃气体，主要成分：</a:t>
              </a:r>
              <a:r>
                <a:rPr lang="en-US" altLang="zh-CN" sz="1400" b="1" kern="1200" spc="0" noProof="0" dirty="0">
                  <a:solidFill>
                    <a:schemeClr val="tx1">
                      <a:lumMod val="75000"/>
                      <a:lumOff val="25000"/>
                    </a:schemeClr>
                  </a:solidFill>
                  <a:effectLst/>
                  <a:sym typeface="+mn-ea"/>
                </a:rPr>
                <a:t>CH4（60%）、 CO2</a:t>
              </a:r>
              <a:endParaRPr lang="zh-CN" altLang="en-US" sz="1400" b="1" dirty="0">
                <a:solidFill>
                  <a:schemeClr val="tx1">
                    <a:lumMod val="75000"/>
                    <a:lumOff val="25000"/>
                  </a:schemeClr>
                </a:solidFill>
                <a:effectLst/>
              </a:endParaRPr>
            </a:p>
          </p:txBody>
        </p:sp>
      </p:grpSp>
      <p:grpSp>
        <p:nvGrpSpPr>
          <p:cNvPr id="20" name="组合 19"/>
          <p:cNvGrpSpPr/>
          <p:nvPr/>
        </p:nvGrpSpPr>
        <p:grpSpPr>
          <a:xfrm>
            <a:off x="735238" y="2360577"/>
            <a:ext cx="6081395" cy="901701"/>
            <a:chOff x="734443" y="3017166"/>
            <a:chExt cx="6081395" cy="901701"/>
          </a:xfrm>
        </p:grpSpPr>
        <p:grpSp>
          <p:nvGrpSpPr>
            <p:cNvPr id="24584" name="组合 13"/>
            <p:cNvGrpSpPr/>
            <p:nvPr/>
          </p:nvGrpSpPr>
          <p:grpSpPr bwMode="auto">
            <a:xfrm rot="10800000">
              <a:off x="734443" y="3017166"/>
              <a:ext cx="6081395" cy="901701"/>
              <a:chOff x="3477295" y="3554569"/>
              <a:chExt cx="6081603" cy="901522"/>
            </a:xfrm>
          </p:grpSpPr>
          <p:sp>
            <p:nvSpPr>
              <p:cNvPr id="23" name="圆角矩形 22"/>
              <p:cNvSpPr/>
              <p:nvPr/>
            </p:nvSpPr>
            <p:spPr>
              <a:xfrm>
                <a:off x="3477295" y="3554569"/>
                <a:ext cx="6081603" cy="901521"/>
              </a:xfrm>
              <a:prstGeom prst="roundRect">
                <a:avLst>
                  <a:gd name="adj" fmla="val 50000"/>
                </a:avLst>
              </a:prstGeom>
              <a:noFill/>
              <a:ln w="50800">
                <a:solidFill>
                  <a:srgbClr val="FFC000"/>
                </a:solidFill>
              </a:ln>
            </p:spPr>
            <p:style>
              <a:lnRef idx="2">
                <a:srgbClr val="737373">
                  <a:shade val="50000"/>
                </a:srgbClr>
              </a:lnRef>
              <a:fillRef idx="1">
                <a:srgbClr val="737373"/>
              </a:fillRef>
              <a:effectRef idx="0">
                <a:srgbClr val="737373"/>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sp>
            <p:nvSpPr>
              <p:cNvPr id="24" name="任意多边形 23"/>
              <p:cNvSpPr/>
              <p:nvPr/>
            </p:nvSpPr>
            <p:spPr>
              <a:xfrm>
                <a:off x="3478882" y="3554570"/>
                <a:ext cx="944472" cy="901521"/>
              </a:xfrm>
              <a:custGeom>
                <a:avLst/>
                <a:gdLst>
                  <a:gd name="connsiteX0" fmla="*/ 0 w 824612"/>
                  <a:gd name="connsiteY0" fmla="*/ 450760 h 901521"/>
                  <a:gd name="connsiteX1" fmla="*/ 0 w 824612"/>
                  <a:gd name="connsiteY1" fmla="*/ 450761 h 901521"/>
                  <a:gd name="connsiteX2" fmla="*/ 0 w 824612"/>
                  <a:gd name="connsiteY2" fmla="*/ 450761 h 901521"/>
                  <a:gd name="connsiteX3" fmla="*/ 450761 w 824612"/>
                  <a:gd name="connsiteY3" fmla="*/ 0 h 901521"/>
                  <a:gd name="connsiteX4" fmla="*/ 824612 w 824612"/>
                  <a:gd name="connsiteY4" fmla="*/ 0 h 901521"/>
                  <a:gd name="connsiteX5" fmla="*/ 813351 w 824612"/>
                  <a:gd name="connsiteY5" fmla="*/ 55775 h 901521"/>
                  <a:gd name="connsiteX6" fmla="*/ 813351 w 824612"/>
                  <a:gd name="connsiteY6" fmla="*/ 845745 h 901521"/>
                  <a:gd name="connsiteX7" fmla="*/ 824612 w 824612"/>
                  <a:gd name="connsiteY7" fmla="*/ 901521 h 901521"/>
                  <a:gd name="connsiteX8" fmla="*/ 450761 w 824612"/>
                  <a:gd name="connsiteY8" fmla="*/ 901521 h 901521"/>
                  <a:gd name="connsiteX9" fmla="*/ 9158 w 824612"/>
                  <a:gd name="connsiteY9" fmla="*/ 541604 h 901521"/>
                  <a:gd name="connsiteX10" fmla="*/ 0 w 824612"/>
                  <a:gd name="connsiteY10" fmla="*/ 450761 h 901521"/>
                  <a:gd name="connsiteX11" fmla="*/ 9158 w 824612"/>
                  <a:gd name="connsiteY11" fmla="*/ 359917 h 901521"/>
                  <a:gd name="connsiteX12" fmla="*/ 450761 w 824612"/>
                  <a:gd name="connsiteY12" fmla="*/ 0 h 90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4612" h="901521">
                    <a:moveTo>
                      <a:pt x="0" y="450760"/>
                    </a:moveTo>
                    <a:lnTo>
                      <a:pt x="0" y="450761"/>
                    </a:lnTo>
                    <a:lnTo>
                      <a:pt x="0" y="450761"/>
                    </a:lnTo>
                    <a:close/>
                    <a:moveTo>
                      <a:pt x="450761" y="0"/>
                    </a:moveTo>
                    <a:lnTo>
                      <a:pt x="824612" y="0"/>
                    </a:lnTo>
                    <a:lnTo>
                      <a:pt x="813351" y="55775"/>
                    </a:lnTo>
                    <a:lnTo>
                      <a:pt x="813351" y="845745"/>
                    </a:lnTo>
                    <a:lnTo>
                      <a:pt x="824612" y="901521"/>
                    </a:lnTo>
                    <a:lnTo>
                      <a:pt x="450761" y="901521"/>
                    </a:lnTo>
                    <a:cubicBezTo>
                      <a:pt x="232932" y="901521"/>
                      <a:pt x="51190" y="747008"/>
                      <a:pt x="9158" y="541604"/>
                    </a:cubicBezTo>
                    <a:lnTo>
                      <a:pt x="0" y="450761"/>
                    </a:lnTo>
                    <a:lnTo>
                      <a:pt x="9158" y="359917"/>
                    </a:lnTo>
                    <a:cubicBezTo>
                      <a:pt x="51190" y="154513"/>
                      <a:pt x="232932" y="0"/>
                      <a:pt x="450761" y="0"/>
                    </a:cubicBezTo>
                    <a:close/>
                  </a:path>
                </a:pathLst>
              </a:custGeom>
              <a:solidFill>
                <a:srgbClr val="FFC000"/>
              </a:solidFill>
              <a:ln>
                <a:noFill/>
              </a:ln>
            </p:spPr>
            <p:style>
              <a:lnRef idx="2">
                <a:srgbClr val="737373">
                  <a:shade val="50000"/>
                </a:srgbClr>
              </a:lnRef>
              <a:fillRef idx="1">
                <a:srgbClr val="737373"/>
              </a:fillRef>
              <a:effectRef idx="0">
                <a:srgbClr val="737373"/>
              </a:effectRef>
              <a:fontRef idx="minor">
                <a:sysClr val="window" lastClr="FFFFFF"/>
              </a:fontRef>
            </p:style>
            <p:txBody>
              <a:bodyPr anchor="ctr"/>
              <a:lstStyle/>
              <a:p>
                <a:pPr algn="ctr">
                  <a:defRPr/>
                </a:pPr>
                <a:endParaRPr lang="zh-CN" altLang="en-US" dirty="0">
                  <a:cs typeface="微软雅黑" panose="020B0503020204020204" pitchFamily="34" charset="-122"/>
                </a:endParaRPr>
              </a:p>
            </p:txBody>
          </p:sp>
        </p:grpSp>
        <p:sp>
          <p:nvSpPr>
            <p:cNvPr id="24588" name="文本框 23"/>
            <p:cNvSpPr txBox="1">
              <a:spLocks noChangeArrowheads="1"/>
            </p:cNvSpPr>
            <p:nvPr/>
          </p:nvSpPr>
          <p:spPr bwMode="auto">
            <a:xfrm>
              <a:off x="6133302" y="3166393"/>
              <a:ext cx="56190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eaLnBrk="1" hangingPunct="1"/>
              <a:r>
                <a:rPr lang="en-US" altLang="zh-CN" sz="3200">
                  <a:solidFill>
                    <a:sysClr val="window" lastClr="FFFFFF"/>
                  </a:solidFill>
                  <a:ea typeface="微软雅黑" panose="020B0503020204020204" pitchFamily="34" charset="-122"/>
                  <a:cs typeface="微软雅黑" panose="020B0503020204020204" pitchFamily="34" charset="-122"/>
                </a:rPr>
                <a:t>2</a:t>
              </a:r>
              <a:endParaRPr lang="zh-CN" altLang="en-US" sz="3200">
                <a:solidFill>
                  <a:sysClr val="window" lastClr="FFFFFF"/>
                </a:solidFill>
                <a:ea typeface="微软雅黑" panose="020B0503020204020204" pitchFamily="34" charset="-122"/>
                <a:cs typeface="微软雅黑" panose="020B0503020204020204" pitchFamily="34" charset="-122"/>
              </a:endParaRPr>
            </a:p>
          </p:txBody>
        </p:sp>
        <p:sp>
          <p:nvSpPr>
            <p:cNvPr id="24593" name="TextBox 10"/>
            <p:cNvSpPr txBox="1">
              <a:spLocks noChangeArrowheads="1"/>
            </p:cNvSpPr>
            <p:nvPr/>
          </p:nvSpPr>
          <p:spPr bwMode="auto">
            <a:xfrm>
              <a:off x="1104013" y="3072411"/>
              <a:ext cx="4779645"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ysClr val="windowText" lastClr="000000">
                      <a:lumMod val="50000"/>
                      <a:lumOff val="50000"/>
                    </a:sysClr>
                  </a:solidFill>
                  <a:latin typeface="微软雅黑" panose="020B0503020204020204" pitchFamily="34" charset="-122"/>
                  <a:ea typeface="微软雅黑" panose="020B0503020204020204" pitchFamily="34" charset="-122"/>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fontAlgn="auto">
                <a:lnSpc>
                  <a:spcPct val="150000"/>
                </a:lnSpc>
              </a:pPr>
              <a:r>
                <a:rPr lang="zh-CN" altLang="en-US" sz="1400" b="1" kern="1200" spc="0" noProof="0" dirty="0">
                  <a:solidFill>
                    <a:srgbClr val="FFC001"/>
                  </a:solidFill>
                  <a:sym typeface="+mn-ea"/>
                </a:rPr>
                <a:t>天然气：</a:t>
              </a:r>
              <a:r>
                <a:rPr lang="zh-CN" altLang="en-US" sz="1400" b="1" kern="1200" spc="0" noProof="0" dirty="0">
                  <a:solidFill>
                    <a:schemeClr val="tx1">
                      <a:lumMod val="75000"/>
                      <a:lumOff val="25000"/>
                    </a:schemeClr>
                  </a:solidFill>
                  <a:sym typeface="+mn-ea"/>
                </a:rPr>
                <a:t>组成以甲烷为主，同时还含有少量的二氧化碳、硫化氢、氮和微量的氦、氖、氩等气体</a:t>
              </a:r>
            </a:p>
          </p:txBody>
        </p:sp>
      </p:grpSp>
      <p:grpSp>
        <p:nvGrpSpPr>
          <p:cNvPr id="25" name="组合 24"/>
          <p:cNvGrpSpPr/>
          <p:nvPr/>
        </p:nvGrpSpPr>
        <p:grpSpPr>
          <a:xfrm>
            <a:off x="735238" y="4293199"/>
            <a:ext cx="6081395" cy="901701"/>
            <a:chOff x="734443" y="5047578"/>
            <a:chExt cx="6081395" cy="901701"/>
          </a:xfrm>
        </p:grpSpPr>
        <p:grpSp>
          <p:nvGrpSpPr>
            <p:cNvPr id="24585" name="组合 16"/>
            <p:cNvGrpSpPr/>
            <p:nvPr/>
          </p:nvGrpSpPr>
          <p:grpSpPr bwMode="auto">
            <a:xfrm rot="10800000">
              <a:off x="734443" y="5047578"/>
              <a:ext cx="6081395" cy="901701"/>
              <a:chOff x="3477295" y="3554569"/>
              <a:chExt cx="6081603" cy="901522"/>
            </a:xfrm>
          </p:grpSpPr>
          <p:sp>
            <p:nvSpPr>
              <p:cNvPr id="26" name="圆角矩形 25"/>
              <p:cNvSpPr/>
              <p:nvPr/>
            </p:nvSpPr>
            <p:spPr>
              <a:xfrm>
                <a:off x="3477295" y="3554569"/>
                <a:ext cx="6081603" cy="901521"/>
              </a:xfrm>
              <a:prstGeom prst="roundRect">
                <a:avLst>
                  <a:gd name="adj" fmla="val 50000"/>
                </a:avLst>
              </a:prstGeom>
              <a:noFill/>
              <a:ln w="50800">
                <a:solidFill>
                  <a:srgbClr val="FFC000"/>
                </a:solidFill>
              </a:ln>
            </p:spPr>
            <p:style>
              <a:lnRef idx="2">
                <a:srgbClr val="737373">
                  <a:shade val="50000"/>
                </a:srgbClr>
              </a:lnRef>
              <a:fillRef idx="1">
                <a:srgbClr val="737373"/>
              </a:fillRef>
              <a:effectRef idx="0">
                <a:srgbClr val="737373"/>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sp>
            <p:nvSpPr>
              <p:cNvPr id="28" name="任意多边形 27"/>
              <p:cNvSpPr/>
              <p:nvPr/>
            </p:nvSpPr>
            <p:spPr>
              <a:xfrm>
                <a:off x="3478882" y="3554570"/>
                <a:ext cx="944472" cy="901521"/>
              </a:xfrm>
              <a:custGeom>
                <a:avLst/>
                <a:gdLst>
                  <a:gd name="connsiteX0" fmla="*/ 0 w 824612"/>
                  <a:gd name="connsiteY0" fmla="*/ 450760 h 901521"/>
                  <a:gd name="connsiteX1" fmla="*/ 0 w 824612"/>
                  <a:gd name="connsiteY1" fmla="*/ 450761 h 901521"/>
                  <a:gd name="connsiteX2" fmla="*/ 0 w 824612"/>
                  <a:gd name="connsiteY2" fmla="*/ 450761 h 901521"/>
                  <a:gd name="connsiteX3" fmla="*/ 450761 w 824612"/>
                  <a:gd name="connsiteY3" fmla="*/ 0 h 901521"/>
                  <a:gd name="connsiteX4" fmla="*/ 824612 w 824612"/>
                  <a:gd name="connsiteY4" fmla="*/ 0 h 901521"/>
                  <a:gd name="connsiteX5" fmla="*/ 813351 w 824612"/>
                  <a:gd name="connsiteY5" fmla="*/ 55775 h 901521"/>
                  <a:gd name="connsiteX6" fmla="*/ 813351 w 824612"/>
                  <a:gd name="connsiteY6" fmla="*/ 845745 h 901521"/>
                  <a:gd name="connsiteX7" fmla="*/ 824612 w 824612"/>
                  <a:gd name="connsiteY7" fmla="*/ 901521 h 901521"/>
                  <a:gd name="connsiteX8" fmla="*/ 450761 w 824612"/>
                  <a:gd name="connsiteY8" fmla="*/ 901521 h 901521"/>
                  <a:gd name="connsiteX9" fmla="*/ 9158 w 824612"/>
                  <a:gd name="connsiteY9" fmla="*/ 541604 h 901521"/>
                  <a:gd name="connsiteX10" fmla="*/ 0 w 824612"/>
                  <a:gd name="connsiteY10" fmla="*/ 450761 h 901521"/>
                  <a:gd name="connsiteX11" fmla="*/ 9158 w 824612"/>
                  <a:gd name="connsiteY11" fmla="*/ 359917 h 901521"/>
                  <a:gd name="connsiteX12" fmla="*/ 450761 w 824612"/>
                  <a:gd name="connsiteY12" fmla="*/ 0 h 90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4612" h="901521">
                    <a:moveTo>
                      <a:pt x="0" y="450760"/>
                    </a:moveTo>
                    <a:lnTo>
                      <a:pt x="0" y="450761"/>
                    </a:lnTo>
                    <a:lnTo>
                      <a:pt x="0" y="450761"/>
                    </a:lnTo>
                    <a:close/>
                    <a:moveTo>
                      <a:pt x="450761" y="0"/>
                    </a:moveTo>
                    <a:lnTo>
                      <a:pt x="824612" y="0"/>
                    </a:lnTo>
                    <a:lnTo>
                      <a:pt x="813351" y="55775"/>
                    </a:lnTo>
                    <a:lnTo>
                      <a:pt x="813351" y="845745"/>
                    </a:lnTo>
                    <a:lnTo>
                      <a:pt x="824612" y="901521"/>
                    </a:lnTo>
                    <a:lnTo>
                      <a:pt x="450761" y="901521"/>
                    </a:lnTo>
                    <a:cubicBezTo>
                      <a:pt x="232932" y="901521"/>
                      <a:pt x="51190" y="747008"/>
                      <a:pt x="9158" y="541604"/>
                    </a:cubicBezTo>
                    <a:lnTo>
                      <a:pt x="0" y="450761"/>
                    </a:lnTo>
                    <a:lnTo>
                      <a:pt x="9158" y="359917"/>
                    </a:lnTo>
                    <a:cubicBezTo>
                      <a:pt x="51190" y="154513"/>
                      <a:pt x="232932" y="0"/>
                      <a:pt x="450761" y="0"/>
                    </a:cubicBezTo>
                    <a:close/>
                  </a:path>
                </a:pathLst>
              </a:custGeom>
              <a:solidFill>
                <a:srgbClr val="FFC000"/>
              </a:solidFill>
              <a:ln>
                <a:noFill/>
              </a:ln>
            </p:spPr>
            <p:style>
              <a:lnRef idx="2">
                <a:srgbClr val="737373">
                  <a:shade val="50000"/>
                </a:srgbClr>
              </a:lnRef>
              <a:fillRef idx="1">
                <a:srgbClr val="737373"/>
              </a:fillRef>
              <a:effectRef idx="0">
                <a:srgbClr val="737373"/>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grpSp>
        <p:sp>
          <p:nvSpPr>
            <p:cNvPr id="24590" name="文本框 25"/>
            <p:cNvSpPr txBox="1">
              <a:spLocks noChangeArrowheads="1"/>
            </p:cNvSpPr>
            <p:nvPr/>
          </p:nvSpPr>
          <p:spPr bwMode="auto">
            <a:xfrm>
              <a:off x="6133302" y="5206329"/>
              <a:ext cx="56190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eaLnBrk="1" hangingPunct="1"/>
              <a:r>
                <a:rPr lang="en-US" altLang="zh-CN" sz="3200">
                  <a:solidFill>
                    <a:sysClr val="window" lastClr="FFFFFF"/>
                  </a:solidFill>
                  <a:ea typeface="微软雅黑" panose="020B0503020204020204" pitchFamily="34" charset="-122"/>
                  <a:cs typeface="微软雅黑" panose="020B0503020204020204" pitchFamily="34" charset="-122"/>
                </a:rPr>
                <a:t>4</a:t>
              </a:r>
              <a:endParaRPr lang="zh-CN" altLang="en-US" sz="3200">
                <a:solidFill>
                  <a:sysClr val="window" lastClr="FFFFFF"/>
                </a:solidFill>
                <a:ea typeface="微软雅黑" panose="020B0503020204020204" pitchFamily="34" charset="-122"/>
                <a:cs typeface="微软雅黑" panose="020B0503020204020204" pitchFamily="34" charset="-122"/>
              </a:endParaRPr>
            </a:p>
          </p:txBody>
        </p:sp>
        <p:sp>
          <p:nvSpPr>
            <p:cNvPr id="24594" name="TextBox 10"/>
            <p:cNvSpPr txBox="1">
              <a:spLocks noChangeArrowheads="1"/>
            </p:cNvSpPr>
            <p:nvPr/>
          </p:nvSpPr>
          <p:spPr bwMode="auto">
            <a:xfrm>
              <a:off x="1014478" y="5160608"/>
              <a:ext cx="4857115"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ysClr val="windowText" lastClr="000000">
                      <a:lumMod val="50000"/>
                      <a:lumOff val="50000"/>
                    </a:sysClr>
                  </a:solidFill>
                  <a:latin typeface="微软雅黑" panose="020B0503020204020204" pitchFamily="34" charset="-122"/>
                  <a:ea typeface="微软雅黑" panose="020B0503020204020204" pitchFamily="34" charset="-122"/>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marL="71755" marR="0" indent="0" defTabSz="914400" fontAlgn="auto">
                <a:lnSpc>
                  <a:spcPct val="150000"/>
                </a:lnSpc>
                <a:spcBef>
                  <a:spcPts val="0"/>
                </a:spcBef>
                <a:buClrTx/>
                <a:buSzTx/>
                <a:buFont typeface="Wingdings" panose="05000000000000000000" pitchFamily="2" charset="2"/>
                <a:buNone/>
                <a:defRPr/>
              </a:pPr>
              <a:r>
                <a:rPr lang="zh-CN" altLang="en-US" sz="1400" b="1" kern="1200" spc="0" noProof="0" dirty="0">
                  <a:solidFill>
                    <a:srgbClr val="FFC001"/>
                  </a:solidFill>
                  <a:effectLst/>
                  <a:sym typeface="+mn-ea"/>
                </a:rPr>
                <a:t>液化石油气（</a:t>
              </a:r>
              <a:r>
                <a:rPr lang="en-US" altLang="zh-CN" sz="1400" b="1" kern="1200" spc="0" noProof="0" dirty="0">
                  <a:solidFill>
                    <a:srgbClr val="FFC001"/>
                  </a:solidFill>
                  <a:effectLst/>
                  <a:sym typeface="+mn-ea"/>
                </a:rPr>
                <a:t>LPG</a:t>
              </a:r>
              <a:r>
                <a:rPr lang="zh-CN" altLang="en-US" sz="1400" b="1" kern="1200" spc="0" noProof="0" dirty="0">
                  <a:solidFill>
                    <a:srgbClr val="FFC001"/>
                  </a:solidFill>
                  <a:effectLst/>
                  <a:sym typeface="+mn-ea"/>
                </a:rPr>
                <a:t>）：</a:t>
              </a:r>
              <a:r>
                <a:rPr lang="zh-CN" altLang="en-US" sz="1400" b="1" kern="1200" spc="0" noProof="0" dirty="0">
                  <a:solidFill>
                    <a:schemeClr val="tx1">
                      <a:lumMod val="75000"/>
                      <a:lumOff val="25000"/>
                    </a:schemeClr>
                  </a:solidFill>
                  <a:effectLst/>
                  <a:sym typeface="+mn-ea"/>
                </a:rPr>
                <a:t>开采和炼制石油过程中作为一部分碳氢化合物，主要成分：</a:t>
              </a:r>
              <a:r>
                <a:rPr lang="en-US" altLang="zh-CN" sz="1400" b="1" kern="1200" spc="0" noProof="0" dirty="0">
                  <a:solidFill>
                    <a:schemeClr val="tx1">
                      <a:lumMod val="75000"/>
                      <a:lumOff val="25000"/>
                    </a:schemeClr>
                  </a:solidFill>
                  <a:effectLst/>
                  <a:sym typeface="+mn-ea"/>
                </a:rPr>
                <a:t>C3H8</a:t>
              </a:r>
              <a:r>
                <a:rPr lang="zh-CN" altLang="en-US" sz="1400" b="1" kern="1200" spc="0" noProof="0" dirty="0">
                  <a:solidFill>
                    <a:schemeClr val="tx1">
                      <a:lumMod val="75000"/>
                      <a:lumOff val="25000"/>
                    </a:schemeClr>
                  </a:solidFill>
                  <a:effectLst/>
                  <a:sym typeface="+mn-ea"/>
                </a:rPr>
                <a:t>（丙烷）、</a:t>
              </a:r>
              <a:r>
                <a:rPr lang="en-US" altLang="zh-CN" sz="1400" b="1" kern="1200" spc="0" noProof="0" dirty="0">
                  <a:solidFill>
                    <a:schemeClr val="tx1">
                      <a:lumMod val="75000"/>
                      <a:lumOff val="25000"/>
                    </a:schemeClr>
                  </a:solidFill>
                  <a:effectLst/>
                  <a:sym typeface="+mn-ea"/>
                </a:rPr>
                <a:t>C4H10</a:t>
              </a:r>
              <a:r>
                <a:rPr lang="zh-CN" altLang="en-US" sz="1400" b="1" kern="1200" spc="0" noProof="0" dirty="0">
                  <a:solidFill>
                    <a:schemeClr val="tx1">
                      <a:lumMod val="75000"/>
                      <a:lumOff val="25000"/>
                    </a:schemeClr>
                  </a:solidFill>
                  <a:effectLst/>
                  <a:sym typeface="+mn-ea"/>
                </a:rPr>
                <a:t>（丁烷）</a:t>
              </a:r>
            </a:p>
          </p:txBody>
        </p:sp>
      </p:grpSp>
      <p:grpSp>
        <p:nvGrpSpPr>
          <p:cNvPr id="29" name="组合 28"/>
          <p:cNvGrpSpPr/>
          <p:nvPr/>
        </p:nvGrpSpPr>
        <p:grpSpPr>
          <a:xfrm>
            <a:off x="4983631" y="5255860"/>
            <a:ext cx="6308725" cy="901701"/>
            <a:chOff x="4939657" y="4025229"/>
            <a:chExt cx="6308725" cy="901701"/>
          </a:xfrm>
        </p:grpSpPr>
        <p:grpSp>
          <p:nvGrpSpPr>
            <p:cNvPr id="35" name="组合 19"/>
            <p:cNvGrpSpPr/>
            <p:nvPr/>
          </p:nvGrpSpPr>
          <p:grpSpPr bwMode="auto">
            <a:xfrm>
              <a:off x="4939657" y="4025229"/>
              <a:ext cx="6308725" cy="901701"/>
              <a:chOff x="3477295" y="3554569"/>
              <a:chExt cx="6308940" cy="901522"/>
            </a:xfrm>
          </p:grpSpPr>
          <p:sp>
            <p:nvSpPr>
              <p:cNvPr id="37" name="圆角矩形 36"/>
              <p:cNvSpPr/>
              <p:nvPr/>
            </p:nvSpPr>
            <p:spPr>
              <a:xfrm>
                <a:off x="3477295" y="3554569"/>
                <a:ext cx="6308940" cy="901521"/>
              </a:xfrm>
              <a:prstGeom prst="roundRect">
                <a:avLst>
                  <a:gd name="adj" fmla="val 50000"/>
                </a:avLst>
              </a:prstGeom>
              <a:noFill/>
              <a:ln w="50800">
                <a:solidFill>
                  <a:srgbClr val="A5A5A5"/>
                </a:solidFill>
              </a:ln>
            </p:spPr>
            <p:style>
              <a:lnRef idx="2">
                <a:srgbClr val="737373">
                  <a:shade val="50000"/>
                </a:srgbClr>
              </a:lnRef>
              <a:fillRef idx="1">
                <a:srgbClr val="737373"/>
              </a:fillRef>
              <a:effectRef idx="0">
                <a:srgbClr val="737373"/>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sp>
            <p:nvSpPr>
              <p:cNvPr id="40" name="任意多边形 39"/>
              <p:cNvSpPr/>
              <p:nvPr/>
            </p:nvSpPr>
            <p:spPr>
              <a:xfrm>
                <a:off x="3477295" y="3554570"/>
                <a:ext cx="944472" cy="901521"/>
              </a:xfrm>
              <a:custGeom>
                <a:avLst/>
                <a:gdLst>
                  <a:gd name="connsiteX0" fmla="*/ 0 w 824612"/>
                  <a:gd name="connsiteY0" fmla="*/ 450760 h 901521"/>
                  <a:gd name="connsiteX1" fmla="*/ 0 w 824612"/>
                  <a:gd name="connsiteY1" fmla="*/ 450761 h 901521"/>
                  <a:gd name="connsiteX2" fmla="*/ 0 w 824612"/>
                  <a:gd name="connsiteY2" fmla="*/ 450761 h 901521"/>
                  <a:gd name="connsiteX3" fmla="*/ 450761 w 824612"/>
                  <a:gd name="connsiteY3" fmla="*/ 0 h 901521"/>
                  <a:gd name="connsiteX4" fmla="*/ 824612 w 824612"/>
                  <a:gd name="connsiteY4" fmla="*/ 0 h 901521"/>
                  <a:gd name="connsiteX5" fmla="*/ 813351 w 824612"/>
                  <a:gd name="connsiteY5" fmla="*/ 55775 h 901521"/>
                  <a:gd name="connsiteX6" fmla="*/ 813351 w 824612"/>
                  <a:gd name="connsiteY6" fmla="*/ 845745 h 901521"/>
                  <a:gd name="connsiteX7" fmla="*/ 824612 w 824612"/>
                  <a:gd name="connsiteY7" fmla="*/ 901521 h 901521"/>
                  <a:gd name="connsiteX8" fmla="*/ 450761 w 824612"/>
                  <a:gd name="connsiteY8" fmla="*/ 901521 h 901521"/>
                  <a:gd name="connsiteX9" fmla="*/ 9158 w 824612"/>
                  <a:gd name="connsiteY9" fmla="*/ 541604 h 901521"/>
                  <a:gd name="connsiteX10" fmla="*/ 0 w 824612"/>
                  <a:gd name="connsiteY10" fmla="*/ 450761 h 901521"/>
                  <a:gd name="connsiteX11" fmla="*/ 9158 w 824612"/>
                  <a:gd name="connsiteY11" fmla="*/ 359917 h 901521"/>
                  <a:gd name="connsiteX12" fmla="*/ 450761 w 824612"/>
                  <a:gd name="connsiteY12" fmla="*/ 0 h 90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4612" h="901521">
                    <a:moveTo>
                      <a:pt x="0" y="450760"/>
                    </a:moveTo>
                    <a:lnTo>
                      <a:pt x="0" y="450761"/>
                    </a:lnTo>
                    <a:lnTo>
                      <a:pt x="0" y="450761"/>
                    </a:lnTo>
                    <a:close/>
                    <a:moveTo>
                      <a:pt x="450761" y="0"/>
                    </a:moveTo>
                    <a:lnTo>
                      <a:pt x="824612" y="0"/>
                    </a:lnTo>
                    <a:lnTo>
                      <a:pt x="813351" y="55775"/>
                    </a:lnTo>
                    <a:lnTo>
                      <a:pt x="813351" y="845745"/>
                    </a:lnTo>
                    <a:lnTo>
                      <a:pt x="824612" y="901521"/>
                    </a:lnTo>
                    <a:lnTo>
                      <a:pt x="450761" y="901521"/>
                    </a:lnTo>
                    <a:cubicBezTo>
                      <a:pt x="232932" y="901521"/>
                      <a:pt x="51190" y="747008"/>
                      <a:pt x="9158" y="541604"/>
                    </a:cubicBezTo>
                    <a:lnTo>
                      <a:pt x="0" y="450761"/>
                    </a:lnTo>
                    <a:lnTo>
                      <a:pt x="9158" y="359917"/>
                    </a:lnTo>
                    <a:cubicBezTo>
                      <a:pt x="51190" y="154513"/>
                      <a:pt x="232932" y="0"/>
                      <a:pt x="450761" y="0"/>
                    </a:cubicBezTo>
                    <a:close/>
                  </a:path>
                </a:pathLst>
              </a:custGeom>
              <a:solidFill>
                <a:srgbClr val="A5A5A5"/>
              </a:solidFill>
              <a:ln>
                <a:noFill/>
              </a:ln>
            </p:spPr>
            <p:style>
              <a:lnRef idx="2">
                <a:srgbClr val="737373">
                  <a:shade val="50000"/>
                </a:srgbClr>
              </a:lnRef>
              <a:fillRef idx="1">
                <a:srgbClr val="737373"/>
              </a:fillRef>
              <a:effectRef idx="0">
                <a:srgbClr val="737373"/>
              </a:effectRef>
              <a:fontRef idx="minor">
                <a:sysClr val="window" lastClr="FFFFFF"/>
              </a:fontRef>
            </p:style>
            <p:txBody>
              <a:bodyPr anchor="ctr"/>
              <a:lstStyle/>
              <a:p>
                <a:pPr algn="ctr">
                  <a:defRPr/>
                </a:pPr>
                <a:endParaRPr lang="zh-CN" altLang="en-US">
                  <a:cs typeface="微软雅黑" panose="020B0503020204020204" pitchFamily="34" charset="-122"/>
                </a:endParaRPr>
              </a:p>
            </p:txBody>
          </p:sp>
        </p:grpSp>
        <p:sp>
          <p:nvSpPr>
            <p:cNvPr id="41" name="文本框 24"/>
            <p:cNvSpPr txBox="1">
              <a:spLocks noChangeArrowheads="1"/>
            </p:cNvSpPr>
            <p:nvPr/>
          </p:nvSpPr>
          <p:spPr bwMode="auto">
            <a:xfrm>
              <a:off x="5266640" y="4183979"/>
              <a:ext cx="56349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ysClr val="windowText" lastClr="000000"/>
                  </a:solidFill>
                  <a:latin typeface="Calibri" panose="020F0502020204030204" pitchFamily="34" charset="0"/>
                  <a:ea typeface="宋体" panose="02010600030101010101" pitchFamily="2" charset="-122"/>
                </a:defRPr>
              </a:lvl1pPr>
              <a:lvl2pPr marL="742950" indent="-285750">
                <a:defRPr>
                  <a:solidFill>
                    <a:sysClr val="windowText" lastClr="000000"/>
                  </a:solidFill>
                  <a:latin typeface="Calibri" panose="020F0502020204030204" pitchFamily="34" charset="0"/>
                  <a:ea typeface="宋体" panose="02010600030101010101" pitchFamily="2" charset="-122"/>
                </a:defRPr>
              </a:lvl2pPr>
              <a:lvl3pPr marL="1143000" indent="-228600">
                <a:defRPr>
                  <a:solidFill>
                    <a:sysClr val="windowText" lastClr="000000"/>
                  </a:solidFill>
                  <a:latin typeface="Calibri" panose="020F0502020204030204" pitchFamily="34" charset="0"/>
                  <a:ea typeface="宋体" panose="02010600030101010101" pitchFamily="2" charset="-122"/>
                </a:defRPr>
              </a:lvl3pPr>
              <a:lvl4pPr marL="1600200" indent="-228600">
                <a:defRPr>
                  <a:solidFill>
                    <a:sysClr val="windowText" lastClr="000000"/>
                  </a:solidFill>
                  <a:latin typeface="Calibri" panose="020F0502020204030204" pitchFamily="34" charset="0"/>
                  <a:ea typeface="宋体" panose="02010600030101010101" pitchFamily="2" charset="-122"/>
                </a:defRPr>
              </a:lvl4pPr>
              <a:lvl5pPr marL="2057400" indent="-228600">
                <a:defRPr>
                  <a:solidFill>
                    <a:sysClr val="windowText" lastClr="000000"/>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ysClr val="windowText" lastClr="000000"/>
                  </a:solidFill>
                  <a:latin typeface="Calibri" panose="020F0502020204030204" pitchFamily="34" charset="0"/>
                  <a:ea typeface="宋体" panose="02010600030101010101" pitchFamily="2" charset="-122"/>
                </a:defRPr>
              </a:lvl9pPr>
            </a:lstStyle>
            <a:p>
              <a:pPr eaLnBrk="1" hangingPunct="1"/>
              <a:r>
                <a:rPr lang="en-US" sz="3200">
                  <a:solidFill>
                    <a:sysClr val="window" lastClr="FFFFFF"/>
                  </a:solidFill>
                  <a:ea typeface="微软雅黑" panose="020B0503020204020204" pitchFamily="34" charset="-122"/>
                  <a:cs typeface="微软雅黑" panose="020B0503020204020204" pitchFamily="34" charset="-122"/>
                </a:rPr>
                <a:t>5</a:t>
              </a:r>
            </a:p>
          </p:txBody>
        </p:sp>
        <p:sp>
          <p:nvSpPr>
            <p:cNvPr id="42" name="TextBox 10"/>
            <p:cNvSpPr txBox="1">
              <a:spLocks noChangeArrowheads="1"/>
            </p:cNvSpPr>
            <p:nvPr/>
          </p:nvSpPr>
          <p:spPr bwMode="auto">
            <a:xfrm>
              <a:off x="6004552" y="4141434"/>
              <a:ext cx="5046980"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ysClr val="windowText" lastClr="000000">
                      <a:lumMod val="50000"/>
                      <a:lumOff val="50000"/>
                    </a:sysClr>
                  </a:solidFill>
                  <a:latin typeface="微软雅黑" panose="020B0503020204020204" pitchFamily="34" charset="-122"/>
                  <a:ea typeface="微软雅黑" panose="020B0503020204020204" pitchFamily="34" charset="-122"/>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marL="79375" marR="0" indent="0" defTabSz="914400" fontAlgn="auto">
                <a:lnSpc>
                  <a:spcPct val="150000"/>
                </a:lnSpc>
                <a:spcBef>
                  <a:spcPts val="0"/>
                </a:spcBef>
                <a:buClrTx/>
                <a:buSzTx/>
                <a:buFont typeface="Wingdings" panose="05000000000000000000" pitchFamily="2" charset="2"/>
                <a:buNone/>
                <a:defRPr/>
              </a:pPr>
              <a:r>
                <a:rPr lang="zh-CN" altLang="en-US" sz="1400" b="1" kern="1200" spc="0" noProof="0" dirty="0">
                  <a:solidFill>
                    <a:srgbClr val="FFC001"/>
                  </a:solidFill>
                  <a:effectLst/>
                  <a:sym typeface="+mn-ea"/>
                </a:rPr>
                <a:t>新型合成能源：</a:t>
              </a:r>
              <a:r>
                <a:rPr lang="zh-CN" altLang="en-US" sz="1400" b="1" kern="1200" spc="0" noProof="0" dirty="0">
                  <a:solidFill>
                    <a:schemeClr val="tx1">
                      <a:lumMod val="75000"/>
                      <a:lumOff val="25000"/>
                    </a:schemeClr>
                  </a:solidFill>
                  <a:effectLst/>
                  <a:sym typeface="+mn-ea"/>
                </a:rPr>
                <a:t>对化工原料进行化学处理，加工制成的新型燃料，如二甲醚分子式C2H6O，结构式CH3OCH3</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30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1000" fill="hold"/>
                                        <p:tgtEl>
                                          <p:spTgt spid="20"/>
                                        </p:tgtEl>
                                        <p:attrNameLst>
                                          <p:attrName>ppt_x</p:attrName>
                                        </p:attrNameLst>
                                      </p:cBhvr>
                                      <p:tavLst>
                                        <p:tav tm="0">
                                          <p:val>
                                            <p:strVal val="0-#ppt_w/2"/>
                                          </p:val>
                                        </p:tav>
                                        <p:tav tm="100000">
                                          <p:val>
                                            <p:strVal val="#ppt_x"/>
                                          </p:val>
                                        </p:tav>
                                      </p:tavLst>
                                    </p:anim>
                                    <p:anim calcmode="lin" valueType="num">
                                      <p:cBhvr additive="base">
                                        <p:cTn id="12" dur="1000" fill="hold"/>
                                        <p:tgtEl>
                                          <p:spTgt spid="20"/>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60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1000" fill="hold"/>
                                        <p:tgtEl>
                                          <p:spTgt spid="19"/>
                                        </p:tgtEl>
                                        <p:attrNameLst>
                                          <p:attrName>ppt_x</p:attrName>
                                        </p:attrNameLst>
                                      </p:cBhvr>
                                      <p:tavLst>
                                        <p:tav tm="0">
                                          <p:val>
                                            <p:strVal val="1+#ppt_w/2"/>
                                          </p:val>
                                        </p:tav>
                                        <p:tav tm="100000">
                                          <p:val>
                                            <p:strVal val="#ppt_x"/>
                                          </p:val>
                                        </p:tav>
                                      </p:tavLst>
                                    </p:anim>
                                    <p:anim calcmode="lin" valueType="num">
                                      <p:cBhvr additive="base">
                                        <p:cTn id="16" dur="1000" fill="hold"/>
                                        <p:tgtEl>
                                          <p:spTgt spid="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90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1000" fill="hold"/>
                                        <p:tgtEl>
                                          <p:spTgt spid="25"/>
                                        </p:tgtEl>
                                        <p:attrNameLst>
                                          <p:attrName>ppt_x</p:attrName>
                                        </p:attrNameLst>
                                      </p:cBhvr>
                                      <p:tavLst>
                                        <p:tav tm="0">
                                          <p:val>
                                            <p:strVal val="0-#ppt_w/2"/>
                                          </p:val>
                                        </p:tav>
                                        <p:tav tm="100000">
                                          <p:val>
                                            <p:strVal val="#ppt_x"/>
                                          </p:val>
                                        </p:tav>
                                      </p:tavLst>
                                    </p:anim>
                                    <p:anim calcmode="lin" valueType="num">
                                      <p:cBhvr additive="base">
                                        <p:cTn id="20" dur="1000" fill="hold"/>
                                        <p:tgtEl>
                                          <p:spTgt spid="25"/>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60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1000" fill="hold"/>
                                        <p:tgtEl>
                                          <p:spTgt spid="29"/>
                                        </p:tgtEl>
                                        <p:attrNameLst>
                                          <p:attrName>ppt_x</p:attrName>
                                        </p:attrNameLst>
                                      </p:cBhvr>
                                      <p:tavLst>
                                        <p:tav tm="0">
                                          <p:val>
                                            <p:strVal val="1+#ppt_w/2"/>
                                          </p:val>
                                        </p:tav>
                                        <p:tav tm="100000">
                                          <p:val>
                                            <p:strVal val="#ppt_x"/>
                                          </p:val>
                                        </p:tav>
                                      </p:tavLst>
                                    </p:anim>
                                    <p:anim calcmode="lin" valueType="num">
                                      <p:cBhvr additive="base">
                                        <p:cTn id="24" dur="10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1970"/>
          </a:xfrm>
          <a:prstGeom prst="rect">
            <a:avLst/>
          </a:prstGeom>
          <a:noFill/>
        </p:spPr>
        <p:txBody>
          <a:bodyPr wrap="square" rtlCol="0">
            <a:spAutoFit/>
          </a:bodyPr>
          <a:lstStyle/>
          <a:p>
            <a:pPr algn="ctr"/>
            <a:r>
              <a:rPr lang="zh-CN" altLang="en-US" sz="2800" b="1" dirty="0">
                <a:solidFill>
                  <a:srgbClr val="3A3A3A"/>
                </a:solidFill>
                <a:latin typeface="微软雅黑" panose="020B0503020204020204" pitchFamily="34" charset="-122"/>
                <a:ea typeface="微软雅黑" panose="020B0503020204020204" pitchFamily="34" charset="-122"/>
              </a:rPr>
              <a:t>燃气</a:t>
            </a:r>
            <a:r>
              <a:rPr lang="zh-CN" altLang="en-US" sz="2800" b="1" dirty="0">
                <a:solidFill>
                  <a:srgbClr val="FFC001"/>
                </a:solidFill>
                <a:latin typeface="微软雅黑" panose="020B0503020204020204" pitchFamily="34" charset="-122"/>
                <a:ea typeface="微软雅黑" panose="020B0503020204020204" pitchFamily="34" charset="-122"/>
              </a:rPr>
              <a:t>危险性</a:t>
            </a:r>
            <a:r>
              <a:rPr lang="zh-CN" altLang="en-US" sz="2800" b="1" dirty="0">
                <a:solidFill>
                  <a:srgbClr val="3A3A3A"/>
                </a:solidFill>
                <a:latin typeface="微软雅黑" panose="020B0503020204020204" pitchFamily="34" charset="-122"/>
                <a:ea typeface="微软雅黑" panose="020B0503020204020204" pitchFamily="34" charset="-122"/>
              </a:rPr>
              <a:t>概述</a:t>
            </a:r>
          </a:p>
        </p:txBody>
      </p:sp>
      <p:sp>
        <p:nvSpPr>
          <p:cNvPr id="61" name="任意多边形 60"/>
          <p:cNvSpPr/>
          <p:nvPr/>
        </p:nvSpPr>
        <p:spPr>
          <a:xfrm>
            <a:off x="1" y="3917302"/>
            <a:ext cx="3560361" cy="2940699"/>
          </a:xfrm>
          <a:custGeom>
            <a:avLst/>
            <a:gdLst>
              <a:gd name="connsiteX0" fmla="*/ 0 w 3560361"/>
              <a:gd name="connsiteY0" fmla="*/ 0 h 2940699"/>
              <a:gd name="connsiteX1" fmla="*/ 3560361 w 3560361"/>
              <a:gd name="connsiteY1" fmla="*/ 2940699 h 2940699"/>
              <a:gd name="connsiteX2" fmla="*/ 0 w 3560361"/>
              <a:gd name="connsiteY2" fmla="*/ 2940699 h 2940699"/>
              <a:gd name="connsiteX3" fmla="*/ 0 w 3560361"/>
              <a:gd name="connsiteY3" fmla="*/ 0 h 2940699"/>
            </a:gdLst>
            <a:ahLst/>
            <a:cxnLst>
              <a:cxn ang="0">
                <a:pos x="connsiteX0" y="connsiteY0"/>
              </a:cxn>
              <a:cxn ang="0">
                <a:pos x="connsiteX1" y="connsiteY1"/>
              </a:cxn>
              <a:cxn ang="0">
                <a:pos x="connsiteX2" y="connsiteY2"/>
              </a:cxn>
              <a:cxn ang="0">
                <a:pos x="connsiteX3" y="connsiteY3"/>
              </a:cxn>
            </a:cxnLst>
            <a:rect l="l" t="t" r="r" b="b"/>
            <a:pathLst>
              <a:path w="3560361" h="2940699">
                <a:moveTo>
                  <a:pt x="0" y="0"/>
                </a:moveTo>
                <a:lnTo>
                  <a:pt x="3560361" y="2940699"/>
                </a:lnTo>
                <a:lnTo>
                  <a:pt x="0" y="2940699"/>
                </a:lnTo>
                <a:lnTo>
                  <a:pt x="0" y="0"/>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64"/>
          <p:cNvSpPr/>
          <p:nvPr/>
        </p:nvSpPr>
        <p:spPr>
          <a:xfrm>
            <a:off x="1" y="1962832"/>
            <a:ext cx="5926677" cy="4895169"/>
          </a:xfrm>
          <a:custGeom>
            <a:avLst/>
            <a:gdLst>
              <a:gd name="connsiteX0" fmla="*/ 0 w 5926677"/>
              <a:gd name="connsiteY0" fmla="*/ 0 h 4895169"/>
              <a:gd name="connsiteX1" fmla="*/ 5926677 w 5926677"/>
              <a:gd name="connsiteY1" fmla="*/ 4895169 h 4895169"/>
              <a:gd name="connsiteX2" fmla="*/ 2558518 w 5926677"/>
              <a:gd name="connsiteY2" fmla="*/ 4895169 h 4895169"/>
              <a:gd name="connsiteX3" fmla="*/ 0 w 5926677"/>
              <a:gd name="connsiteY3" fmla="*/ 2781948 h 4895169"/>
            </a:gdLst>
            <a:ahLst/>
            <a:cxnLst>
              <a:cxn ang="0">
                <a:pos x="connsiteX0" y="connsiteY0"/>
              </a:cxn>
              <a:cxn ang="0">
                <a:pos x="connsiteX1" y="connsiteY1"/>
              </a:cxn>
              <a:cxn ang="0">
                <a:pos x="connsiteX2" y="connsiteY2"/>
              </a:cxn>
              <a:cxn ang="0">
                <a:pos x="connsiteX3" y="connsiteY3"/>
              </a:cxn>
            </a:cxnLst>
            <a:rect l="l" t="t" r="r" b="b"/>
            <a:pathLst>
              <a:path w="5926677" h="4895169">
                <a:moveTo>
                  <a:pt x="0" y="0"/>
                </a:moveTo>
                <a:lnTo>
                  <a:pt x="5926677" y="4895169"/>
                </a:lnTo>
                <a:lnTo>
                  <a:pt x="2558518" y="4895169"/>
                </a:lnTo>
                <a:lnTo>
                  <a:pt x="0" y="2781948"/>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内蒙古"/>
          <p:cNvSpPr/>
          <p:nvPr/>
        </p:nvSpPr>
        <p:spPr bwMode="auto">
          <a:xfrm>
            <a:off x="3278120" y="1766931"/>
            <a:ext cx="2194418" cy="1872534"/>
          </a:xfrm>
          <a:custGeom>
            <a:avLst/>
            <a:gdLst>
              <a:gd name="T0" fmla="*/ 2147483646 w 1428"/>
              <a:gd name="T1" fmla="*/ 2147483646 h 1218"/>
              <a:gd name="T2" fmla="*/ 2147483646 w 1428"/>
              <a:gd name="T3" fmla="*/ 2147483646 h 1218"/>
              <a:gd name="T4" fmla="*/ 2147483646 w 1428"/>
              <a:gd name="T5" fmla="*/ 2147483646 h 1218"/>
              <a:gd name="T6" fmla="*/ 2147483646 w 1428"/>
              <a:gd name="T7" fmla="*/ 2147483646 h 1218"/>
              <a:gd name="T8" fmla="*/ 2147483646 w 1428"/>
              <a:gd name="T9" fmla="*/ 2147483646 h 1218"/>
              <a:gd name="T10" fmla="*/ 2147483646 w 1428"/>
              <a:gd name="T11" fmla="*/ 2147483646 h 1218"/>
              <a:gd name="T12" fmla="*/ 2147483646 w 1428"/>
              <a:gd name="T13" fmla="*/ 2147483646 h 1218"/>
              <a:gd name="T14" fmla="*/ 2147483646 w 1428"/>
              <a:gd name="T15" fmla="*/ 2147483646 h 1218"/>
              <a:gd name="T16" fmla="*/ 2147483646 w 1428"/>
              <a:gd name="T17" fmla="*/ 2147483646 h 1218"/>
              <a:gd name="T18" fmla="*/ 2147483646 w 1428"/>
              <a:gd name="T19" fmla="*/ 2147483646 h 1218"/>
              <a:gd name="T20" fmla="*/ 2147483646 w 1428"/>
              <a:gd name="T21" fmla="*/ 2147483646 h 1218"/>
              <a:gd name="T22" fmla="*/ 2147483646 w 1428"/>
              <a:gd name="T23" fmla="*/ 2147483646 h 1218"/>
              <a:gd name="T24" fmla="*/ 2147483646 w 1428"/>
              <a:gd name="T25" fmla="*/ 2147483646 h 1218"/>
              <a:gd name="T26" fmla="*/ 2147483646 w 1428"/>
              <a:gd name="T27" fmla="*/ 2147483646 h 1218"/>
              <a:gd name="T28" fmla="*/ 2147483646 w 1428"/>
              <a:gd name="T29" fmla="*/ 2147483646 h 1218"/>
              <a:gd name="T30" fmla="*/ 2147483646 w 1428"/>
              <a:gd name="T31" fmla="*/ 2147483646 h 1218"/>
              <a:gd name="T32" fmla="*/ 2147483646 w 1428"/>
              <a:gd name="T33" fmla="*/ 2147483646 h 1218"/>
              <a:gd name="T34" fmla="*/ 2147483646 w 1428"/>
              <a:gd name="T35" fmla="*/ 2147483646 h 1218"/>
              <a:gd name="T36" fmla="*/ 2147483646 w 1428"/>
              <a:gd name="T37" fmla="*/ 2147483646 h 1218"/>
              <a:gd name="T38" fmla="*/ 2147483646 w 1428"/>
              <a:gd name="T39" fmla="*/ 2147483646 h 1218"/>
              <a:gd name="T40" fmla="*/ 2147483646 w 1428"/>
              <a:gd name="T41" fmla="*/ 2147483646 h 1218"/>
              <a:gd name="T42" fmla="*/ 2147483646 w 1428"/>
              <a:gd name="T43" fmla="*/ 2147483646 h 1218"/>
              <a:gd name="T44" fmla="*/ 0 w 1428"/>
              <a:gd name="T45" fmla="*/ 2147483646 h 1218"/>
              <a:gd name="T46" fmla="*/ 2147483646 w 1428"/>
              <a:gd name="T47" fmla="*/ 2147483646 h 1218"/>
              <a:gd name="T48" fmla="*/ 2147483646 w 1428"/>
              <a:gd name="T49" fmla="*/ 2147483646 h 1218"/>
              <a:gd name="T50" fmla="*/ 2147483646 w 1428"/>
              <a:gd name="T51" fmla="*/ 2147483646 h 1218"/>
              <a:gd name="T52" fmla="*/ 2147483646 w 1428"/>
              <a:gd name="T53" fmla="*/ 2147483646 h 1218"/>
              <a:gd name="T54" fmla="*/ 2147483646 w 1428"/>
              <a:gd name="T55" fmla="*/ 2147483646 h 1218"/>
              <a:gd name="T56" fmla="*/ 2147483646 w 1428"/>
              <a:gd name="T57" fmla="*/ 2147483646 h 1218"/>
              <a:gd name="T58" fmla="*/ 2147483646 w 1428"/>
              <a:gd name="T59" fmla="*/ 2147483646 h 1218"/>
              <a:gd name="T60" fmla="*/ 2147483646 w 1428"/>
              <a:gd name="T61" fmla="*/ 2147483646 h 1218"/>
              <a:gd name="T62" fmla="*/ 2147483646 w 1428"/>
              <a:gd name="T63" fmla="*/ 2147483646 h 1218"/>
              <a:gd name="T64" fmla="*/ 2147483646 w 1428"/>
              <a:gd name="T65" fmla="*/ 2147483646 h 1218"/>
              <a:gd name="T66" fmla="*/ 2147483646 w 1428"/>
              <a:gd name="T67" fmla="*/ 2147483646 h 1218"/>
              <a:gd name="T68" fmla="*/ 2147483646 w 1428"/>
              <a:gd name="T69" fmla="*/ 2147483646 h 1218"/>
              <a:gd name="T70" fmla="*/ 2147483646 w 1428"/>
              <a:gd name="T71" fmla="*/ 2147483646 h 1218"/>
              <a:gd name="T72" fmla="*/ 2147483646 w 1428"/>
              <a:gd name="T73" fmla="*/ 2147483646 h 1218"/>
              <a:gd name="T74" fmla="*/ 2147483646 w 1428"/>
              <a:gd name="T75" fmla="*/ 2147483646 h 1218"/>
              <a:gd name="T76" fmla="*/ 2147483646 w 1428"/>
              <a:gd name="T77" fmla="*/ 2147483646 h 1218"/>
              <a:gd name="T78" fmla="*/ 2147483646 w 1428"/>
              <a:gd name="T79" fmla="*/ 2147483646 h 1218"/>
              <a:gd name="T80" fmla="*/ 2147483646 w 1428"/>
              <a:gd name="T81" fmla="*/ 2147483646 h 1218"/>
              <a:gd name="T82" fmla="*/ 2147483646 w 1428"/>
              <a:gd name="T83" fmla="*/ 2147483646 h 1218"/>
              <a:gd name="T84" fmla="*/ 2147483646 w 1428"/>
              <a:gd name="T85" fmla="*/ 2147483646 h 1218"/>
              <a:gd name="T86" fmla="*/ 2147483646 w 1428"/>
              <a:gd name="T87" fmla="*/ 2147483646 h 1218"/>
              <a:gd name="T88" fmla="*/ 2147483646 w 1428"/>
              <a:gd name="T89" fmla="*/ 2147483646 h 1218"/>
              <a:gd name="T90" fmla="*/ 2147483646 w 1428"/>
              <a:gd name="T91" fmla="*/ 2147483646 h 1218"/>
              <a:gd name="T92" fmla="*/ 2147483646 w 1428"/>
              <a:gd name="T93" fmla="*/ 2147483646 h 1218"/>
              <a:gd name="T94" fmla="*/ 2147483646 w 1428"/>
              <a:gd name="T95" fmla="*/ 2147483646 h 1218"/>
              <a:gd name="T96" fmla="*/ 2147483646 w 1428"/>
              <a:gd name="T97" fmla="*/ 2147483646 h 1218"/>
              <a:gd name="T98" fmla="*/ 2147483646 w 1428"/>
              <a:gd name="T99" fmla="*/ 2147483646 h 1218"/>
              <a:gd name="T100" fmla="*/ 2147483646 w 1428"/>
              <a:gd name="T101" fmla="*/ 2147483646 h 1218"/>
              <a:gd name="T102" fmla="*/ 2147483646 w 1428"/>
              <a:gd name="T103" fmla="*/ 2147483646 h 1218"/>
              <a:gd name="T104" fmla="*/ 2147483646 w 1428"/>
              <a:gd name="T105" fmla="*/ 2147483646 h 1218"/>
              <a:gd name="T106" fmla="*/ 2147483646 w 1428"/>
              <a:gd name="T107" fmla="*/ 2147483646 h 1218"/>
              <a:gd name="T108" fmla="*/ 2147483646 w 1428"/>
              <a:gd name="T109" fmla="*/ 2147483646 h 1218"/>
              <a:gd name="T110" fmla="*/ 2147483646 w 1428"/>
              <a:gd name="T111" fmla="*/ 2147483646 h 1218"/>
              <a:gd name="T112" fmla="*/ 2147483646 w 1428"/>
              <a:gd name="T113" fmla="*/ 2147483646 h 1218"/>
              <a:gd name="T114" fmla="*/ 2147483646 w 1428"/>
              <a:gd name="T115" fmla="*/ 2147483646 h 1218"/>
              <a:gd name="T116" fmla="*/ 2147483646 w 1428"/>
              <a:gd name="T117" fmla="*/ 2147483646 h 121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28" h="1218">
                <a:moveTo>
                  <a:pt x="1398" y="128"/>
                </a:moveTo>
                <a:lnTo>
                  <a:pt x="1394" y="112"/>
                </a:lnTo>
                <a:lnTo>
                  <a:pt x="1378" y="86"/>
                </a:lnTo>
                <a:lnTo>
                  <a:pt x="1366" y="80"/>
                </a:lnTo>
                <a:lnTo>
                  <a:pt x="1354" y="86"/>
                </a:lnTo>
                <a:lnTo>
                  <a:pt x="1348" y="100"/>
                </a:lnTo>
                <a:lnTo>
                  <a:pt x="1346" y="102"/>
                </a:lnTo>
                <a:lnTo>
                  <a:pt x="1344" y="102"/>
                </a:lnTo>
                <a:lnTo>
                  <a:pt x="1322" y="106"/>
                </a:lnTo>
                <a:lnTo>
                  <a:pt x="1318" y="108"/>
                </a:lnTo>
                <a:lnTo>
                  <a:pt x="1316" y="112"/>
                </a:lnTo>
                <a:lnTo>
                  <a:pt x="1310" y="116"/>
                </a:lnTo>
                <a:lnTo>
                  <a:pt x="1298" y="126"/>
                </a:lnTo>
                <a:lnTo>
                  <a:pt x="1296" y="128"/>
                </a:lnTo>
                <a:lnTo>
                  <a:pt x="1286" y="130"/>
                </a:lnTo>
                <a:lnTo>
                  <a:pt x="1276" y="126"/>
                </a:lnTo>
                <a:lnTo>
                  <a:pt x="1264" y="118"/>
                </a:lnTo>
                <a:lnTo>
                  <a:pt x="1262" y="116"/>
                </a:lnTo>
                <a:lnTo>
                  <a:pt x="1244" y="96"/>
                </a:lnTo>
                <a:lnTo>
                  <a:pt x="1240" y="90"/>
                </a:lnTo>
                <a:lnTo>
                  <a:pt x="1238" y="84"/>
                </a:lnTo>
                <a:lnTo>
                  <a:pt x="1238" y="62"/>
                </a:lnTo>
                <a:lnTo>
                  <a:pt x="1238" y="60"/>
                </a:lnTo>
                <a:lnTo>
                  <a:pt x="1242" y="56"/>
                </a:lnTo>
                <a:lnTo>
                  <a:pt x="1218" y="48"/>
                </a:lnTo>
                <a:lnTo>
                  <a:pt x="1218" y="56"/>
                </a:lnTo>
                <a:lnTo>
                  <a:pt x="1216" y="60"/>
                </a:lnTo>
                <a:lnTo>
                  <a:pt x="1210" y="64"/>
                </a:lnTo>
                <a:lnTo>
                  <a:pt x="1202" y="68"/>
                </a:lnTo>
                <a:lnTo>
                  <a:pt x="1200" y="68"/>
                </a:lnTo>
                <a:lnTo>
                  <a:pt x="1200" y="66"/>
                </a:lnTo>
                <a:lnTo>
                  <a:pt x="1188" y="64"/>
                </a:lnTo>
                <a:lnTo>
                  <a:pt x="1190" y="72"/>
                </a:lnTo>
                <a:lnTo>
                  <a:pt x="1170" y="60"/>
                </a:lnTo>
                <a:lnTo>
                  <a:pt x="1168" y="60"/>
                </a:lnTo>
                <a:lnTo>
                  <a:pt x="1168" y="58"/>
                </a:lnTo>
                <a:lnTo>
                  <a:pt x="1164" y="46"/>
                </a:lnTo>
                <a:lnTo>
                  <a:pt x="1162" y="32"/>
                </a:lnTo>
                <a:lnTo>
                  <a:pt x="1164" y="22"/>
                </a:lnTo>
                <a:lnTo>
                  <a:pt x="1166" y="16"/>
                </a:lnTo>
                <a:lnTo>
                  <a:pt x="1172" y="6"/>
                </a:lnTo>
                <a:lnTo>
                  <a:pt x="1170" y="0"/>
                </a:lnTo>
                <a:lnTo>
                  <a:pt x="1150" y="2"/>
                </a:lnTo>
                <a:lnTo>
                  <a:pt x="1142" y="4"/>
                </a:lnTo>
                <a:lnTo>
                  <a:pt x="1136" y="8"/>
                </a:lnTo>
                <a:lnTo>
                  <a:pt x="1132" y="14"/>
                </a:lnTo>
                <a:lnTo>
                  <a:pt x="1128" y="22"/>
                </a:lnTo>
                <a:lnTo>
                  <a:pt x="1116" y="40"/>
                </a:lnTo>
                <a:lnTo>
                  <a:pt x="1128" y="40"/>
                </a:lnTo>
                <a:lnTo>
                  <a:pt x="1130" y="40"/>
                </a:lnTo>
                <a:lnTo>
                  <a:pt x="1140" y="44"/>
                </a:lnTo>
                <a:lnTo>
                  <a:pt x="1142" y="44"/>
                </a:lnTo>
                <a:lnTo>
                  <a:pt x="1142" y="46"/>
                </a:lnTo>
                <a:lnTo>
                  <a:pt x="1142" y="48"/>
                </a:lnTo>
                <a:lnTo>
                  <a:pt x="1144" y="64"/>
                </a:lnTo>
                <a:lnTo>
                  <a:pt x="1150" y="80"/>
                </a:lnTo>
                <a:lnTo>
                  <a:pt x="1150" y="82"/>
                </a:lnTo>
                <a:lnTo>
                  <a:pt x="1150" y="84"/>
                </a:lnTo>
                <a:lnTo>
                  <a:pt x="1122" y="136"/>
                </a:lnTo>
                <a:lnTo>
                  <a:pt x="1120" y="142"/>
                </a:lnTo>
                <a:lnTo>
                  <a:pt x="1118" y="154"/>
                </a:lnTo>
                <a:lnTo>
                  <a:pt x="1114" y="190"/>
                </a:lnTo>
                <a:lnTo>
                  <a:pt x="1114" y="192"/>
                </a:lnTo>
                <a:lnTo>
                  <a:pt x="1104" y="212"/>
                </a:lnTo>
                <a:lnTo>
                  <a:pt x="1110" y="220"/>
                </a:lnTo>
                <a:lnTo>
                  <a:pt x="1110" y="222"/>
                </a:lnTo>
                <a:lnTo>
                  <a:pt x="1110" y="236"/>
                </a:lnTo>
                <a:lnTo>
                  <a:pt x="1110" y="242"/>
                </a:lnTo>
                <a:lnTo>
                  <a:pt x="1108" y="244"/>
                </a:lnTo>
                <a:lnTo>
                  <a:pt x="1106" y="244"/>
                </a:lnTo>
                <a:lnTo>
                  <a:pt x="1098" y="250"/>
                </a:lnTo>
                <a:lnTo>
                  <a:pt x="1088" y="262"/>
                </a:lnTo>
                <a:lnTo>
                  <a:pt x="1052" y="302"/>
                </a:lnTo>
                <a:lnTo>
                  <a:pt x="1050" y="304"/>
                </a:lnTo>
                <a:lnTo>
                  <a:pt x="1048" y="304"/>
                </a:lnTo>
                <a:lnTo>
                  <a:pt x="1046" y="302"/>
                </a:lnTo>
                <a:lnTo>
                  <a:pt x="1030" y="292"/>
                </a:lnTo>
                <a:lnTo>
                  <a:pt x="1020" y="282"/>
                </a:lnTo>
                <a:lnTo>
                  <a:pt x="1014" y="280"/>
                </a:lnTo>
                <a:lnTo>
                  <a:pt x="1008" y="278"/>
                </a:lnTo>
                <a:lnTo>
                  <a:pt x="982" y="276"/>
                </a:lnTo>
                <a:lnTo>
                  <a:pt x="982" y="314"/>
                </a:lnTo>
                <a:lnTo>
                  <a:pt x="966" y="384"/>
                </a:lnTo>
                <a:lnTo>
                  <a:pt x="964" y="392"/>
                </a:lnTo>
                <a:lnTo>
                  <a:pt x="964" y="402"/>
                </a:lnTo>
                <a:lnTo>
                  <a:pt x="962" y="432"/>
                </a:lnTo>
                <a:lnTo>
                  <a:pt x="968" y="440"/>
                </a:lnTo>
                <a:lnTo>
                  <a:pt x="974" y="430"/>
                </a:lnTo>
                <a:lnTo>
                  <a:pt x="974" y="428"/>
                </a:lnTo>
                <a:lnTo>
                  <a:pt x="994" y="420"/>
                </a:lnTo>
                <a:lnTo>
                  <a:pt x="1044" y="428"/>
                </a:lnTo>
                <a:lnTo>
                  <a:pt x="1050" y="420"/>
                </a:lnTo>
                <a:lnTo>
                  <a:pt x="1058" y="408"/>
                </a:lnTo>
                <a:lnTo>
                  <a:pt x="1060" y="406"/>
                </a:lnTo>
                <a:lnTo>
                  <a:pt x="1080" y="402"/>
                </a:lnTo>
                <a:lnTo>
                  <a:pt x="1106" y="400"/>
                </a:lnTo>
                <a:lnTo>
                  <a:pt x="1112" y="404"/>
                </a:lnTo>
                <a:lnTo>
                  <a:pt x="1120" y="410"/>
                </a:lnTo>
                <a:lnTo>
                  <a:pt x="1136" y="428"/>
                </a:lnTo>
                <a:lnTo>
                  <a:pt x="1158" y="440"/>
                </a:lnTo>
                <a:lnTo>
                  <a:pt x="1174" y="452"/>
                </a:lnTo>
                <a:lnTo>
                  <a:pt x="1184" y="462"/>
                </a:lnTo>
                <a:lnTo>
                  <a:pt x="1190" y="472"/>
                </a:lnTo>
                <a:lnTo>
                  <a:pt x="1192" y="480"/>
                </a:lnTo>
                <a:lnTo>
                  <a:pt x="1190" y="488"/>
                </a:lnTo>
                <a:lnTo>
                  <a:pt x="1186" y="492"/>
                </a:lnTo>
                <a:lnTo>
                  <a:pt x="1184" y="496"/>
                </a:lnTo>
                <a:lnTo>
                  <a:pt x="1174" y="498"/>
                </a:lnTo>
                <a:lnTo>
                  <a:pt x="1172" y="498"/>
                </a:lnTo>
                <a:lnTo>
                  <a:pt x="1126" y="498"/>
                </a:lnTo>
                <a:lnTo>
                  <a:pt x="1112" y="498"/>
                </a:lnTo>
                <a:lnTo>
                  <a:pt x="1102" y="500"/>
                </a:lnTo>
                <a:lnTo>
                  <a:pt x="1084" y="512"/>
                </a:lnTo>
                <a:lnTo>
                  <a:pt x="1054" y="532"/>
                </a:lnTo>
                <a:lnTo>
                  <a:pt x="1042" y="536"/>
                </a:lnTo>
                <a:lnTo>
                  <a:pt x="1034" y="538"/>
                </a:lnTo>
                <a:lnTo>
                  <a:pt x="1018" y="540"/>
                </a:lnTo>
                <a:lnTo>
                  <a:pt x="1010" y="580"/>
                </a:lnTo>
                <a:lnTo>
                  <a:pt x="1004" y="596"/>
                </a:lnTo>
                <a:lnTo>
                  <a:pt x="1000" y="602"/>
                </a:lnTo>
                <a:lnTo>
                  <a:pt x="996" y="606"/>
                </a:lnTo>
                <a:lnTo>
                  <a:pt x="990" y="610"/>
                </a:lnTo>
                <a:lnTo>
                  <a:pt x="984" y="614"/>
                </a:lnTo>
                <a:lnTo>
                  <a:pt x="966" y="620"/>
                </a:lnTo>
                <a:lnTo>
                  <a:pt x="956" y="622"/>
                </a:lnTo>
                <a:lnTo>
                  <a:pt x="946" y="626"/>
                </a:lnTo>
                <a:lnTo>
                  <a:pt x="926" y="634"/>
                </a:lnTo>
                <a:lnTo>
                  <a:pt x="914" y="664"/>
                </a:lnTo>
                <a:lnTo>
                  <a:pt x="912" y="664"/>
                </a:lnTo>
                <a:lnTo>
                  <a:pt x="910" y="664"/>
                </a:lnTo>
                <a:lnTo>
                  <a:pt x="874" y="680"/>
                </a:lnTo>
                <a:lnTo>
                  <a:pt x="872" y="680"/>
                </a:lnTo>
                <a:lnTo>
                  <a:pt x="854" y="676"/>
                </a:lnTo>
                <a:lnTo>
                  <a:pt x="834" y="670"/>
                </a:lnTo>
                <a:lnTo>
                  <a:pt x="820" y="664"/>
                </a:lnTo>
                <a:lnTo>
                  <a:pt x="814" y="662"/>
                </a:lnTo>
                <a:lnTo>
                  <a:pt x="806" y="660"/>
                </a:lnTo>
                <a:lnTo>
                  <a:pt x="798" y="660"/>
                </a:lnTo>
                <a:lnTo>
                  <a:pt x="790" y="662"/>
                </a:lnTo>
                <a:lnTo>
                  <a:pt x="784" y="672"/>
                </a:lnTo>
                <a:lnTo>
                  <a:pt x="778" y="684"/>
                </a:lnTo>
                <a:lnTo>
                  <a:pt x="776" y="698"/>
                </a:lnTo>
                <a:lnTo>
                  <a:pt x="776" y="710"/>
                </a:lnTo>
                <a:lnTo>
                  <a:pt x="778" y="722"/>
                </a:lnTo>
                <a:lnTo>
                  <a:pt x="782" y="728"/>
                </a:lnTo>
                <a:lnTo>
                  <a:pt x="786" y="728"/>
                </a:lnTo>
                <a:lnTo>
                  <a:pt x="794" y="724"/>
                </a:lnTo>
                <a:lnTo>
                  <a:pt x="794" y="748"/>
                </a:lnTo>
                <a:lnTo>
                  <a:pt x="794" y="756"/>
                </a:lnTo>
                <a:lnTo>
                  <a:pt x="792" y="760"/>
                </a:lnTo>
                <a:lnTo>
                  <a:pt x="790" y="764"/>
                </a:lnTo>
                <a:lnTo>
                  <a:pt x="786" y="768"/>
                </a:lnTo>
                <a:lnTo>
                  <a:pt x="776" y="774"/>
                </a:lnTo>
                <a:lnTo>
                  <a:pt x="764" y="778"/>
                </a:lnTo>
                <a:lnTo>
                  <a:pt x="758" y="780"/>
                </a:lnTo>
                <a:lnTo>
                  <a:pt x="750" y="786"/>
                </a:lnTo>
                <a:lnTo>
                  <a:pt x="738" y="798"/>
                </a:lnTo>
                <a:lnTo>
                  <a:pt x="724" y="818"/>
                </a:lnTo>
                <a:lnTo>
                  <a:pt x="708" y="844"/>
                </a:lnTo>
                <a:lnTo>
                  <a:pt x="706" y="844"/>
                </a:lnTo>
                <a:lnTo>
                  <a:pt x="682" y="860"/>
                </a:lnTo>
                <a:lnTo>
                  <a:pt x="688" y="860"/>
                </a:lnTo>
                <a:lnTo>
                  <a:pt x="688" y="862"/>
                </a:lnTo>
                <a:lnTo>
                  <a:pt x="688" y="864"/>
                </a:lnTo>
                <a:lnTo>
                  <a:pt x="686" y="868"/>
                </a:lnTo>
                <a:lnTo>
                  <a:pt x="678" y="868"/>
                </a:lnTo>
                <a:lnTo>
                  <a:pt x="610" y="868"/>
                </a:lnTo>
                <a:lnTo>
                  <a:pt x="584" y="868"/>
                </a:lnTo>
                <a:lnTo>
                  <a:pt x="558" y="870"/>
                </a:lnTo>
                <a:lnTo>
                  <a:pt x="532" y="874"/>
                </a:lnTo>
                <a:lnTo>
                  <a:pt x="510" y="882"/>
                </a:lnTo>
                <a:lnTo>
                  <a:pt x="488" y="890"/>
                </a:lnTo>
                <a:lnTo>
                  <a:pt x="468" y="900"/>
                </a:lnTo>
                <a:lnTo>
                  <a:pt x="450" y="914"/>
                </a:lnTo>
                <a:lnTo>
                  <a:pt x="434" y="928"/>
                </a:lnTo>
                <a:lnTo>
                  <a:pt x="432" y="930"/>
                </a:lnTo>
                <a:lnTo>
                  <a:pt x="430" y="930"/>
                </a:lnTo>
                <a:lnTo>
                  <a:pt x="402" y="934"/>
                </a:lnTo>
                <a:lnTo>
                  <a:pt x="400" y="934"/>
                </a:lnTo>
                <a:lnTo>
                  <a:pt x="398" y="934"/>
                </a:lnTo>
                <a:lnTo>
                  <a:pt x="390" y="916"/>
                </a:lnTo>
                <a:lnTo>
                  <a:pt x="362" y="922"/>
                </a:lnTo>
                <a:lnTo>
                  <a:pt x="350" y="922"/>
                </a:lnTo>
                <a:lnTo>
                  <a:pt x="336" y="920"/>
                </a:lnTo>
                <a:lnTo>
                  <a:pt x="320" y="916"/>
                </a:lnTo>
                <a:lnTo>
                  <a:pt x="304" y="908"/>
                </a:lnTo>
                <a:lnTo>
                  <a:pt x="290" y="900"/>
                </a:lnTo>
                <a:lnTo>
                  <a:pt x="274" y="892"/>
                </a:lnTo>
                <a:lnTo>
                  <a:pt x="246" y="872"/>
                </a:lnTo>
                <a:lnTo>
                  <a:pt x="238" y="866"/>
                </a:lnTo>
                <a:lnTo>
                  <a:pt x="226" y="860"/>
                </a:lnTo>
                <a:lnTo>
                  <a:pt x="214" y="856"/>
                </a:lnTo>
                <a:lnTo>
                  <a:pt x="202" y="854"/>
                </a:lnTo>
                <a:lnTo>
                  <a:pt x="176" y="852"/>
                </a:lnTo>
                <a:lnTo>
                  <a:pt x="148" y="856"/>
                </a:lnTo>
                <a:lnTo>
                  <a:pt x="116" y="858"/>
                </a:lnTo>
                <a:lnTo>
                  <a:pt x="86" y="856"/>
                </a:lnTo>
                <a:lnTo>
                  <a:pt x="68" y="854"/>
                </a:lnTo>
                <a:lnTo>
                  <a:pt x="48" y="852"/>
                </a:lnTo>
                <a:lnTo>
                  <a:pt x="2" y="838"/>
                </a:lnTo>
                <a:lnTo>
                  <a:pt x="0" y="844"/>
                </a:lnTo>
                <a:lnTo>
                  <a:pt x="2" y="844"/>
                </a:lnTo>
                <a:lnTo>
                  <a:pt x="2" y="852"/>
                </a:lnTo>
                <a:lnTo>
                  <a:pt x="10" y="868"/>
                </a:lnTo>
                <a:lnTo>
                  <a:pt x="26" y="888"/>
                </a:lnTo>
                <a:lnTo>
                  <a:pt x="28" y="892"/>
                </a:lnTo>
                <a:lnTo>
                  <a:pt x="24" y="906"/>
                </a:lnTo>
                <a:lnTo>
                  <a:pt x="24" y="908"/>
                </a:lnTo>
                <a:lnTo>
                  <a:pt x="14" y="920"/>
                </a:lnTo>
                <a:lnTo>
                  <a:pt x="24" y="930"/>
                </a:lnTo>
                <a:lnTo>
                  <a:pt x="30" y="936"/>
                </a:lnTo>
                <a:lnTo>
                  <a:pt x="30" y="940"/>
                </a:lnTo>
                <a:lnTo>
                  <a:pt x="34" y="956"/>
                </a:lnTo>
                <a:lnTo>
                  <a:pt x="46" y="968"/>
                </a:lnTo>
                <a:lnTo>
                  <a:pt x="46" y="970"/>
                </a:lnTo>
                <a:lnTo>
                  <a:pt x="46" y="980"/>
                </a:lnTo>
                <a:lnTo>
                  <a:pt x="46" y="988"/>
                </a:lnTo>
                <a:lnTo>
                  <a:pt x="54" y="994"/>
                </a:lnTo>
                <a:lnTo>
                  <a:pt x="58" y="992"/>
                </a:lnTo>
                <a:lnTo>
                  <a:pt x="60" y="990"/>
                </a:lnTo>
                <a:lnTo>
                  <a:pt x="64" y="982"/>
                </a:lnTo>
                <a:lnTo>
                  <a:pt x="72" y="980"/>
                </a:lnTo>
                <a:lnTo>
                  <a:pt x="78" y="976"/>
                </a:lnTo>
                <a:lnTo>
                  <a:pt x="120" y="972"/>
                </a:lnTo>
                <a:lnTo>
                  <a:pt x="138" y="966"/>
                </a:lnTo>
                <a:lnTo>
                  <a:pt x="142" y="964"/>
                </a:lnTo>
                <a:lnTo>
                  <a:pt x="150" y="984"/>
                </a:lnTo>
                <a:lnTo>
                  <a:pt x="150" y="990"/>
                </a:lnTo>
                <a:lnTo>
                  <a:pt x="148" y="996"/>
                </a:lnTo>
                <a:lnTo>
                  <a:pt x="126" y="1028"/>
                </a:lnTo>
                <a:lnTo>
                  <a:pt x="126" y="1034"/>
                </a:lnTo>
                <a:lnTo>
                  <a:pt x="138" y="1044"/>
                </a:lnTo>
                <a:lnTo>
                  <a:pt x="148" y="1052"/>
                </a:lnTo>
                <a:lnTo>
                  <a:pt x="156" y="1060"/>
                </a:lnTo>
                <a:lnTo>
                  <a:pt x="162" y="1064"/>
                </a:lnTo>
                <a:lnTo>
                  <a:pt x="170" y="1068"/>
                </a:lnTo>
                <a:lnTo>
                  <a:pt x="178" y="1076"/>
                </a:lnTo>
                <a:lnTo>
                  <a:pt x="178" y="1078"/>
                </a:lnTo>
                <a:lnTo>
                  <a:pt x="186" y="1082"/>
                </a:lnTo>
                <a:lnTo>
                  <a:pt x="190" y="1082"/>
                </a:lnTo>
                <a:lnTo>
                  <a:pt x="192" y="1092"/>
                </a:lnTo>
                <a:lnTo>
                  <a:pt x="194" y="1100"/>
                </a:lnTo>
                <a:lnTo>
                  <a:pt x="196" y="1112"/>
                </a:lnTo>
                <a:lnTo>
                  <a:pt x="216" y="1116"/>
                </a:lnTo>
                <a:lnTo>
                  <a:pt x="218" y="1116"/>
                </a:lnTo>
                <a:lnTo>
                  <a:pt x="218" y="1118"/>
                </a:lnTo>
                <a:lnTo>
                  <a:pt x="220" y="1120"/>
                </a:lnTo>
                <a:lnTo>
                  <a:pt x="226" y="1130"/>
                </a:lnTo>
                <a:lnTo>
                  <a:pt x="242" y="1136"/>
                </a:lnTo>
                <a:lnTo>
                  <a:pt x="252" y="1130"/>
                </a:lnTo>
                <a:lnTo>
                  <a:pt x="250" y="1124"/>
                </a:lnTo>
                <a:lnTo>
                  <a:pt x="240" y="1114"/>
                </a:lnTo>
                <a:lnTo>
                  <a:pt x="242" y="1112"/>
                </a:lnTo>
                <a:lnTo>
                  <a:pt x="250" y="1094"/>
                </a:lnTo>
                <a:lnTo>
                  <a:pt x="270" y="1094"/>
                </a:lnTo>
                <a:lnTo>
                  <a:pt x="270" y="1096"/>
                </a:lnTo>
                <a:lnTo>
                  <a:pt x="298" y="1104"/>
                </a:lnTo>
                <a:lnTo>
                  <a:pt x="314" y="1102"/>
                </a:lnTo>
                <a:lnTo>
                  <a:pt x="326" y="1092"/>
                </a:lnTo>
                <a:lnTo>
                  <a:pt x="334" y="1080"/>
                </a:lnTo>
                <a:lnTo>
                  <a:pt x="342" y="1074"/>
                </a:lnTo>
                <a:lnTo>
                  <a:pt x="348" y="1070"/>
                </a:lnTo>
                <a:lnTo>
                  <a:pt x="354" y="1072"/>
                </a:lnTo>
                <a:lnTo>
                  <a:pt x="360" y="1070"/>
                </a:lnTo>
                <a:lnTo>
                  <a:pt x="368" y="1072"/>
                </a:lnTo>
                <a:lnTo>
                  <a:pt x="374" y="1072"/>
                </a:lnTo>
                <a:lnTo>
                  <a:pt x="374" y="1076"/>
                </a:lnTo>
                <a:lnTo>
                  <a:pt x="378" y="1084"/>
                </a:lnTo>
                <a:lnTo>
                  <a:pt x="382" y="1096"/>
                </a:lnTo>
                <a:lnTo>
                  <a:pt x="386" y="1108"/>
                </a:lnTo>
                <a:lnTo>
                  <a:pt x="386" y="1110"/>
                </a:lnTo>
                <a:lnTo>
                  <a:pt x="382" y="1124"/>
                </a:lnTo>
                <a:lnTo>
                  <a:pt x="368" y="1140"/>
                </a:lnTo>
                <a:lnTo>
                  <a:pt x="366" y="1142"/>
                </a:lnTo>
                <a:lnTo>
                  <a:pt x="338" y="1154"/>
                </a:lnTo>
                <a:lnTo>
                  <a:pt x="334" y="1162"/>
                </a:lnTo>
                <a:lnTo>
                  <a:pt x="330" y="1186"/>
                </a:lnTo>
                <a:lnTo>
                  <a:pt x="332" y="1196"/>
                </a:lnTo>
                <a:lnTo>
                  <a:pt x="340" y="1208"/>
                </a:lnTo>
                <a:lnTo>
                  <a:pt x="342" y="1212"/>
                </a:lnTo>
                <a:lnTo>
                  <a:pt x="352" y="1218"/>
                </a:lnTo>
                <a:lnTo>
                  <a:pt x="386" y="1218"/>
                </a:lnTo>
                <a:lnTo>
                  <a:pt x="414" y="1214"/>
                </a:lnTo>
                <a:lnTo>
                  <a:pt x="418" y="1210"/>
                </a:lnTo>
                <a:lnTo>
                  <a:pt x="424" y="1204"/>
                </a:lnTo>
                <a:lnTo>
                  <a:pt x="428" y="1204"/>
                </a:lnTo>
                <a:lnTo>
                  <a:pt x="448" y="1206"/>
                </a:lnTo>
                <a:lnTo>
                  <a:pt x="450" y="1204"/>
                </a:lnTo>
                <a:lnTo>
                  <a:pt x="448" y="1196"/>
                </a:lnTo>
                <a:lnTo>
                  <a:pt x="450" y="1188"/>
                </a:lnTo>
                <a:lnTo>
                  <a:pt x="458" y="1174"/>
                </a:lnTo>
                <a:lnTo>
                  <a:pt x="458" y="1148"/>
                </a:lnTo>
                <a:lnTo>
                  <a:pt x="474" y="1106"/>
                </a:lnTo>
                <a:lnTo>
                  <a:pt x="474" y="1104"/>
                </a:lnTo>
                <a:lnTo>
                  <a:pt x="500" y="1084"/>
                </a:lnTo>
                <a:lnTo>
                  <a:pt x="502" y="1082"/>
                </a:lnTo>
                <a:lnTo>
                  <a:pt x="522" y="1092"/>
                </a:lnTo>
                <a:lnTo>
                  <a:pt x="536" y="1102"/>
                </a:lnTo>
                <a:lnTo>
                  <a:pt x="538" y="1108"/>
                </a:lnTo>
                <a:lnTo>
                  <a:pt x="540" y="1110"/>
                </a:lnTo>
                <a:lnTo>
                  <a:pt x="538" y="1128"/>
                </a:lnTo>
                <a:lnTo>
                  <a:pt x="530" y="1140"/>
                </a:lnTo>
                <a:lnTo>
                  <a:pt x="526" y="1156"/>
                </a:lnTo>
                <a:lnTo>
                  <a:pt x="526" y="1172"/>
                </a:lnTo>
                <a:lnTo>
                  <a:pt x="530" y="1180"/>
                </a:lnTo>
                <a:lnTo>
                  <a:pt x="538" y="1180"/>
                </a:lnTo>
                <a:lnTo>
                  <a:pt x="540" y="1180"/>
                </a:lnTo>
                <a:lnTo>
                  <a:pt x="552" y="1180"/>
                </a:lnTo>
                <a:lnTo>
                  <a:pt x="556" y="1182"/>
                </a:lnTo>
                <a:lnTo>
                  <a:pt x="560" y="1186"/>
                </a:lnTo>
                <a:lnTo>
                  <a:pt x="566" y="1196"/>
                </a:lnTo>
                <a:lnTo>
                  <a:pt x="572" y="1200"/>
                </a:lnTo>
                <a:lnTo>
                  <a:pt x="574" y="1200"/>
                </a:lnTo>
                <a:lnTo>
                  <a:pt x="602" y="1212"/>
                </a:lnTo>
                <a:lnTo>
                  <a:pt x="614" y="1216"/>
                </a:lnTo>
                <a:lnTo>
                  <a:pt x="630" y="1214"/>
                </a:lnTo>
                <a:lnTo>
                  <a:pt x="638" y="1204"/>
                </a:lnTo>
                <a:lnTo>
                  <a:pt x="646" y="1164"/>
                </a:lnTo>
                <a:lnTo>
                  <a:pt x="648" y="1144"/>
                </a:lnTo>
                <a:lnTo>
                  <a:pt x="648" y="1142"/>
                </a:lnTo>
                <a:lnTo>
                  <a:pt x="650" y="1140"/>
                </a:lnTo>
                <a:lnTo>
                  <a:pt x="666" y="1128"/>
                </a:lnTo>
                <a:lnTo>
                  <a:pt x="674" y="1116"/>
                </a:lnTo>
                <a:lnTo>
                  <a:pt x="690" y="1108"/>
                </a:lnTo>
                <a:lnTo>
                  <a:pt x="700" y="1102"/>
                </a:lnTo>
                <a:lnTo>
                  <a:pt x="712" y="1098"/>
                </a:lnTo>
                <a:lnTo>
                  <a:pt x="706" y="1074"/>
                </a:lnTo>
                <a:lnTo>
                  <a:pt x="734" y="1076"/>
                </a:lnTo>
                <a:lnTo>
                  <a:pt x="734" y="1078"/>
                </a:lnTo>
                <a:lnTo>
                  <a:pt x="748" y="1084"/>
                </a:lnTo>
                <a:lnTo>
                  <a:pt x="748" y="1082"/>
                </a:lnTo>
                <a:lnTo>
                  <a:pt x="752" y="1068"/>
                </a:lnTo>
                <a:lnTo>
                  <a:pt x="752" y="1064"/>
                </a:lnTo>
                <a:lnTo>
                  <a:pt x="754" y="1066"/>
                </a:lnTo>
                <a:lnTo>
                  <a:pt x="756" y="1066"/>
                </a:lnTo>
                <a:lnTo>
                  <a:pt x="768" y="1068"/>
                </a:lnTo>
                <a:lnTo>
                  <a:pt x="774" y="1068"/>
                </a:lnTo>
                <a:lnTo>
                  <a:pt x="786" y="1056"/>
                </a:lnTo>
                <a:lnTo>
                  <a:pt x="788" y="1056"/>
                </a:lnTo>
                <a:lnTo>
                  <a:pt x="788" y="1054"/>
                </a:lnTo>
                <a:lnTo>
                  <a:pt x="790" y="1054"/>
                </a:lnTo>
                <a:lnTo>
                  <a:pt x="806" y="1052"/>
                </a:lnTo>
                <a:lnTo>
                  <a:pt x="818" y="1038"/>
                </a:lnTo>
                <a:lnTo>
                  <a:pt x="826" y="1028"/>
                </a:lnTo>
                <a:lnTo>
                  <a:pt x="826" y="1016"/>
                </a:lnTo>
                <a:lnTo>
                  <a:pt x="828" y="1010"/>
                </a:lnTo>
                <a:lnTo>
                  <a:pt x="834" y="1004"/>
                </a:lnTo>
                <a:lnTo>
                  <a:pt x="836" y="1004"/>
                </a:lnTo>
                <a:lnTo>
                  <a:pt x="850" y="1006"/>
                </a:lnTo>
                <a:lnTo>
                  <a:pt x="858" y="1002"/>
                </a:lnTo>
                <a:lnTo>
                  <a:pt x="860" y="992"/>
                </a:lnTo>
                <a:lnTo>
                  <a:pt x="876" y="986"/>
                </a:lnTo>
                <a:lnTo>
                  <a:pt x="878" y="986"/>
                </a:lnTo>
                <a:lnTo>
                  <a:pt x="898" y="988"/>
                </a:lnTo>
                <a:lnTo>
                  <a:pt x="914" y="984"/>
                </a:lnTo>
                <a:lnTo>
                  <a:pt x="922" y="976"/>
                </a:lnTo>
                <a:lnTo>
                  <a:pt x="930" y="962"/>
                </a:lnTo>
                <a:lnTo>
                  <a:pt x="918" y="950"/>
                </a:lnTo>
                <a:lnTo>
                  <a:pt x="918" y="948"/>
                </a:lnTo>
                <a:lnTo>
                  <a:pt x="914" y="940"/>
                </a:lnTo>
                <a:lnTo>
                  <a:pt x="912" y="924"/>
                </a:lnTo>
                <a:lnTo>
                  <a:pt x="918" y="912"/>
                </a:lnTo>
                <a:lnTo>
                  <a:pt x="920" y="904"/>
                </a:lnTo>
                <a:lnTo>
                  <a:pt x="928" y="896"/>
                </a:lnTo>
                <a:lnTo>
                  <a:pt x="936" y="878"/>
                </a:lnTo>
                <a:lnTo>
                  <a:pt x="936" y="876"/>
                </a:lnTo>
                <a:lnTo>
                  <a:pt x="938" y="876"/>
                </a:lnTo>
                <a:lnTo>
                  <a:pt x="946" y="864"/>
                </a:lnTo>
                <a:lnTo>
                  <a:pt x="958" y="840"/>
                </a:lnTo>
                <a:lnTo>
                  <a:pt x="968" y="856"/>
                </a:lnTo>
                <a:lnTo>
                  <a:pt x="970" y="856"/>
                </a:lnTo>
                <a:lnTo>
                  <a:pt x="970" y="858"/>
                </a:lnTo>
                <a:lnTo>
                  <a:pt x="974" y="874"/>
                </a:lnTo>
                <a:lnTo>
                  <a:pt x="976" y="890"/>
                </a:lnTo>
                <a:lnTo>
                  <a:pt x="986" y="896"/>
                </a:lnTo>
                <a:lnTo>
                  <a:pt x="988" y="896"/>
                </a:lnTo>
                <a:lnTo>
                  <a:pt x="990" y="896"/>
                </a:lnTo>
                <a:lnTo>
                  <a:pt x="992" y="896"/>
                </a:lnTo>
                <a:lnTo>
                  <a:pt x="1002" y="880"/>
                </a:lnTo>
                <a:lnTo>
                  <a:pt x="1006" y="864"/>
                </a:lnTo>
                <a:lnTo>
                  <a:pt x="1010" y="864"/>
                </a:lnTo>
                <a:lnTo>
                  <a:pt x="1012" y="864"/>
                </a:lnTo>
                <a:lnTo>
                  <a:pt x="1034" y="872"/>
                </a:lnTo>
                <a:lnTo>
                  <a:pt x="1046" y="864"/>
                </a:lnTo>
                <a:lnTo>
                  <a:pt x="1048" y="864"/>
                </a:lnTo>
                <a:lnTo>
                  <a:pt x="1060" y="862"/>
                </a:lnTo>
                <a:lnTo>
                  <a:pt x="1068" y="848"/>
                </a:lnTo>
                <a:lnTo>
                  <a:pt x="1068" y="832"/>
                </a:lnTo>
                <a:lnTo>
                  <a:pt x="1074" y="806"/>
                </a:lnTo>
                <a:lnTo>
                  <a:pt x="1074" y="808"/>
                </a:lnTo>
                <a:lnTo>
                  <a:pt x="1078" y="808"/>
                </a:lnTo>
                <a:lnTo>
                  <a:pt x="1094" y="812"/>
                </a:lnTo>
                <a:lnTo>
                  <a:pt x="1102" y="796"/>
                </a:lnTo>
                <a:lnTo>
                  <a:pt x="1104" y="796"/>
                </a:lnTo>
                <a:lnTo>
                  <a:pt x="1106" y="796"/>
                </a:lnTo>
                <a:lnTo>
                  <a:pt x="1122" y="796"/>
                </a:lnTo>
                <a:lnTo>
                  <a:pt x="1124" y="796"/>
                </a:lnTo>
                <a:lnTo>
                  <a:pt x="1126" y="796"/>
                </a:lnTo>
                <a:lnTo>
                  <a:pt x="1134" y="808"/>
                </a:lnTo>
                <a:lnTo>
                  <a:pt x="1134" y="810"/>
                </a:lnTo>
                <a:lnTo>
                  <a:pt x="1134" y="812"/>
                </a:lnTo>
                <a:lnTo>
                  <a:pt x="1136" y="828"/>
                </a:lnTo>
                <a:lnTo>
                  <a:pt x="1144" y="834"/>
                </a:lnTo>
                <a:lnTo>
                  <a:pt x="1154" y="824"/>
                </a:lnTo>
                <a:lnTo>
                  <a:pt x="1158" y="828"/>
                </a:lnTo>
                <a:lnTo>
                  <a:pt x="1162" y="834"/>
                </a:lnTo>
                <a:lnTo>
                  <a:pt x="1162" y="840"/>
                </a:lnTo>
                <a:lnTo>
                  <a:pt x="1162" y="854"/>
                </a:lnTo>
                <a:lnTo>
                  <a:pt x="1158" y="868"/>
                </a:lnTo>
                <a:lnTo>
                  <a:pt x="1162" y="876"/>
                </a:lnTo>
                <a:lnTo>
                  <a:pt x="1170" y="884"/>
                </a:lnTo>
                <a:lnTo>
                  <a:pt x="1202" y="888"/>
                </a:lnTo>
                <a:lnTo>
                  <a:pt x="1204" y="890"/>
                </a:lnTo>
                <a:lnTo>
                  <a:pt x="1206" y="890"/>
                </a:lnTo>
                <a:lnTo>
                  <a:pt x="1208" y="892"/>
                </a:lnTo>
                <a:lnTo>
                  <a:pt x="1218" y="880"/>
                </a:lnTo>
                <a:lnTo>
                  <a:pt x="1226" y="872"/>
                </a:lnTo>
                <a:lnTo>
                  <a:pt x="1222" y="860"/>
                </a:lnTo>
                <a:lnTo>
                  <a:pt x="1214" y="808"/>
                </a:lnTo>
                <a:lnTo>
                  <a:pt x="1238" y="820"/>
                </a:lnTo>
                <a:lnTo>
                  <a:pt x="1250" y="832"/>
                </a:lnTo>
                <a:lnTo>
                  <a:pt x="1256" y="838"/>
                </a:lnTo>
                <a:lnTo>
                  <a:pt x="1266" y="832"/>
                </a:lnTo>
                <a:lnTo>
                  <a:pt x="1298" y="796"/>
                </a:lnTo>
                <a:lnTo>
                  <a:pt x="1300" y="796"/>
                </a:lnTo>
                <a:lnTo>
                  <a:pt x="1312" y="786"/>
                </a:lnTo>
                <a:lnTo>
                  <a:pt x="1326" y="768"/>
                </a:lnTo>
                <a:lnTo>
                  <a:pt x="1326" y="766"/>
                </a:lnTo>
                <a:lnTo>
                  <a:pt x="1344" y="770"/>
                </a:lnTo>
                <a:lnTo>
                  <a:pt x="1354" y="770"/>
                </a:lnTo>
                <a:lnTo>
                  <a:pt x="1354" y="762"/>
                </a:lnTo>
                <a:lnTo>
                  <a:pt x="1356" y="756"/>
                </a:lnTo>
                <a:lnTo>
                  <a:pt x="1370" y="740"/>
                </a:lnTo>
                <a:lnTo>
                  <a:pt x="1374" y="736"/>
                </a:lnTo>
                <a:lnTo>
                  <a:pt x="1390" y="742"/>
                </a:lnTo>
                <a:lnTo>
                  <a:pt x="1408" y="740"/>
                </a:lnTo>
                <a:lnTo>
                  <a:pt x="1422" y="726"/>
                </a:lnTo>
                <a:lnTo>
                  <a:pt x="1428" y="714"/>
                </a:lnTo>
                <a:lnTo>
                  <a:pt x="1424" y="708"/>
                </a:lnTo>
                <a:lnTo>
                  <a:pt x="1412" y="714"/>
                </a:lnTo>
                <a:lnTo>
                  <a:pt x="1412" y="712"/>
                </a:lnTo>
                <a:lnTo>
                  <a:pt x="1410" y="712"/>
                </a:lnTo>
                <a:lnTo>
                  <a:pt x="1396" y="700"/>
                </a:lnTo>
                <a:lnTo>
                  <a:pt x="1396" y="698"/>
                </a:lnTo>
                <a:lnTo>
                  <a:pt x="1402" y="676"/>
                </a:lnTo>
                <a:lnTo>
                  <a:pt x="1402" y="660"/>
                </a:lnTo>
                <a:lnTo>
                  <a:pt x="1398" y="648"/>
                </a:lnTo>
                <a:lnTo>
                  <a:pt x="1388" y="644"/>
                </a:lnTo>
                <a:lnTo>
                  <a:pt x="1388" y="642"/>
                </a:lnTo>
                <a:lnTo>
                  <a:pt x="1386" y="642"/>
                </a:lnTo>
                <a:lnTo>
                  <a:pt x="1386" y="640"/>
                </a:lnTo>
                <a:lnTo>
                  <a:pt x="1376" y="622"/>
                </a:lnTo>
                <a:lnTo>
                  <a:pt x="1374" y="620"/>
                </a:lnTo>
                <a:lnTo>
                  <a:pt x="1362" y="636"/>
                </a:lnTo>
                <a:lnTo>
                  <a:pt x="1348" y="644"/>
                </a:lnTo>
                <a:lnTo>
                  <a:pt x="1344" y="646"/>
                </a:lnTo>
                <a:lnTo>
                  <a:pt x="1344" y="644"/>
                </a:lnTo>
                <a:lnTo>
                  <a:pt x="1342" y="644"/>
                </a:lnTo>
                <a:lnTo>
                  <a:pt x="1328" y="630"/>
                </a:lnTo>
                <a:lnTo>
                  <a:pt x="1328" y="628"/>
                </a:lnTo>
                <a:lnTo>
                  <a:pt x="1318" y="606"/>
                </a:lnTo>
                <a:lnTo>
                  <a:pt x="1314" y="590"/>
                </a:lnTo>
                <a:lnTo>
                  <a:pt x="1314" y="588"/>
                </a:lnTo>
                <a:lnTo>
                  <a:pt x="1314" y="564"/>
                </a:lnTo>
                <a:lnTo>
                  <a:pt x="1312" y="550"/>
                </a:lnTo>
                <a:lnTo>
                  <a:pt x="1300" y="546"/>
                </a:lnTo>
                <a:lnTo>
                  <a:pt x="1274" y="526"/>
                </a:lnTo>
                <a:lnTo>
                  <a:pt x="1276" y="524"/>
                </a:lnTo>
                <a:lnTo>
                  <a:pt x="1288" y="510"/>
                </a:lnTo>
                <a:lnTo>
                  <a:pt x="1288" y="508"/>
                </a:lnTo>
                <a:lnTo>
                  <a:pt x="1290" y="508"/>
                </a:lnTo>
                <a:lnTo>
                  <a:pt x="1302" y="508"/>
                </a:lnTo>
                <a:lnTo>
                  <a:pt x="1304" y="508"/>
                </a:lnTo>
                <a:lnTo>
                  <a:pt x="1310" y="510"/>
                </a:lnTo>
                <a:lnTo>
                  <a:pt x="1314" y="514"/>
                </a:lnTo>
                <a:lnTo>
                  <a:pt x="1326" y="522"/>
                </a:lnTo>
                <a:lnTo>
                  <a:pt x="1338" y="512"/>
                </a:lnTo>
                <a:lnTo>
                  <a:pt x="1346" y="500"/>
                </a:lnTo>
                <a:lnTo>
                  <a:pt x="1346" y="490"/>
                </a:lnTo>
                <a:lnTo>
                  <a:pt x="1344" y="464"/>
                </a:lnTo>
                <a:lnTo>
                  <a:pt x="1342" y="454"/>
                </a:lnTo>
                <a:lnTo>
                  <a:pt x="1324" y="452"/>
                </a:lnTo>
                <a:lnTo>
                  <a:pt x="1324" y="440"/>
                </a:lnTo>
                <a:lnTo>
                  <a:pt x="1308" y="420"/>
                </a:lnTo>
                <a:lnTo>
                  <a:pt x="1306" y="420"/>
                </a:lnTo>
                <a:lnTo>
                  <a:pt x="1298" y="406"/>
                </a:lnTo>
                <a:lnTo>
                  <a:pt x="1298" y="404"/>
                </a:lnTo>
                <a:lnTo>
                  <a:pt x="1298" y="402"/>
                </a:lnTo>
                <a:lnTo>
                  <a:pt x="1314" y="380"/>
                </a:lnTo>
                <a:lnTo>
                  <a:pt x="1314" y="378"/>
                </a:lnTo>
                <a:lnTo>
                  <a:pt x="1316" y="378"/>
                </a:lnTo>
                <a:lnTo>
                  <a:pt x="1316" y="376"/>
                </a:lnTo>
                <a:lnTo>
                  <a:pt x="1318" y="376"/>
                </a:lnTo>
                <a:lnTo>
                  <a:pt x="1324" y="376"/>
                </a:lnTo>
                <a:lnTo>
                  <a:pt x="1334" y="368"/>
                </a:lnTo>
                <a:lnTo>
                  <a:pt x="1344" y="336"/>
                </a:lnTo>
                <a:lnTo>
                  <a:pt x="1358" y="322"/>
                </a:lnTo>
                <a:lnTo>
                  <a:pt x="1358" y="320"/>
                </a:lnTo>
                <a:lnTo>
                  <a:pt x="1374" y="316"/>
                </a:lnTo>
                <a:lnTo>
                  <a:pt x="1374" y="318"/>
                </a:lnTo>
                <a:lnTo>
                  <a:pt x="1382" y="326"/>
                </a:lnTo>
                <a:lnTo>
                  <a:pt x="1386" y="328"/>
                </a:lnTo>
                <a:lnTo>
                  <a:pt x="1392" y="302"/>
                </a:lnTo>
                <a:lnTo>
                  <a:pt x="1386" y="284"/>
                </a:lnTo>
                <a:lnTo>
                  <a:pt x="1386" y="282"/>
                </a:lnTo>
                <a:lnTo>
                  <a:pt x="1388" y="262"/>
                </a:lnTo>
                <a:lnTo>
                  <a:pt x="1388" y="260"/>
                </a:lnTo>
                <a:lnTo>
                  <a:pt x="1398" y="250"/>
                </a:lnTo>
                <a:lnTo>
                  <a:pt x="1404" y="240"/>
                </a:lnTo>
                <a:lnTo>
                  <a:pt x="1404" y="230"/>
                </a:lnTo>
                <a:lnTo>
                  <a:pt x="1402" y="220"/>
                </a:lnTo>
                <a:lnTo>
                  <a:pt x="1398" y="204"/>
                </a:lnTo>
                <a:lnTo>
                  <a:pt x="1398" y="186"/>
                </a:lnTo>
                <a:lnTo>
                  <a:pt x="1398" y="184"/>
                </a:lnTo>
                <a:lnTo>
                  <a:pt x="1402" y="168"/>
                </a:lnTo>
                <a:lnTo>
                  <a:pt x="1398" y="158"/>
                </a:lnTo>
                <a:lnTo>
                  <a:pt x="1396" y="152"/>
                </a:lnTo>
                <a:lnTo>
                  <a:pt x="1398" y="12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9" name="甘肃"/>
          <p:cNvSpPr/>
          <p:nvPr/>
        </p:nvSpPr>
        <p:spPr bwMode="auto">
          <a:xfrm>
            <a:off x="2856065" y="3033095"/>
            <a:ext cx="1402397" cy="1187363"/>
          </a:xfrm>
          <a:custGeom>
            <a:avLst/>
            <a:gdLst>
              <a:gd name="T0" fmla="*/ 2147483646 w 912"/>
              <a:gd name="T1" fmla="*/ 2147483646 h 772"/>
              <a:gd name="T2" fmla="*/ 2147483646 w 912"/>
              <a:gd name="T3" fmla="*/ 2147483646 h 772"/>
              <a:gd name="T4" fmla="*/ 2147483646 w 912"/>
              <a:gd name="T5" fmla="*/ 2147483646 h 772"/>
              <a:gd name="T6" fmla="*/ 2147483646 w 912"/>
              <a:gd name="T7" fmla="*/ 2147483646 h 772"/>
              <a:gd name="T8" fmla="*/ 2147483646 w 912"/>
              <a:gd name="T9" fmla="*/ 2147483646 h 772"/>
              <a:gd name="T10" fmla="*/ 2147483646 w 912"/>
              <a:gd name="T11" fmla="*/ 2147483646 h 772"/>
              <a:gd name="T12" fmla="*/ 2147483646 w 912"/>
              <a:gd name="T13" fmla="*/ 2147483646 h 772"/>
              <a:gd name="T14" fmla="*/ 2147483646 w 912"/>
              <a:gd name="T15" fmla="*/ 2147483646 h 772"/>
              <a:gd name="T16" fmla="*/ 2147483646 w 912"/>
              <a:gd name="T17" fmla="*/ 2147483646 h 772"/>
              <a:gd name="T18" fmla="*/ 2147483646 w 912"/>
              <a:gd name="T19" fmla="*/ 2147483646 h 772"/>
              <a:gd name="T20" fmla="*/ 2147483646 w 912"/>
              <a:gd name="T21" fmla="*/ 2147483646 h 772"/>
              <a:gd name="T22" fmla="*/ 2147483646 w 912"/>
              <a:gd name="T23" fmla="*/ 2147483646 h 772"/>
              <a:gd name="T24" fmla="*/ 2147483646 w 912"/>
              <a:gd name="T25" fmla="*/ 2147483646 h 772"/>
              <a:gd name="T26" fmla="*/ 2147483646 w 912"/>
              <a:gd name="T27" fmla="*/ 2147483646 h 772"/>
              <a:gd name="T28" fmla="*/ 2147483646 w 912"/>
              <a:gd name="T29" fmla="*/ 2147483646 h 772"/>
              <a:gd name="T30" fmla="*/ 2147483646 w 912"/>
              <a:gd name="T31" fmla="*/ 2147483646 h 772"/>
              <a:gd name="T32" fmla="*/ 2147483646 w 912"/>
              <a:gd name="T33" fmla="*/ 2147483646 h 772"/>
              <a:gd name="T34" fmla="*/ 2147483646 w 912"/>
              <a:gd name="T35" fmla="*/ 2147483646 h 772"/>
              <a:gd name="T36" fmla="*/ 2147483646 w 912"/>
              <a:gd name="T37" fmla="*/ 2147483646 h 772"/>
              <a:gd name="T38" fmla="*/ 2147483646 w 912"/>
              <a:gd name="T39" fmla="*/ 2147483646 h 772"/>
              <a:gd name="T40" fmla="*/ 2147483646 w 912"/>
              <a:gd name="T41" fmla="*/ 2147483646 h 772"/>
              <a:gd name="T42" fmla="*/ 2147483646 w 912"/>
              <a:gd name="T43" fmla="*/ 2147483646 h 772"/>
              <a:gd name="T44" fmla="*/ 2147483646 w 912"/>
              <a:gd name="T45" fmla="*/ 2147483646 h 772"/>
              <a:gd name="T46" fmla="*/ 2147483646 w 912"/>
              <a:gd name="T47" fmla="*/ 2147483646 h 772"/>
              <a:gd name="T48" fmla="*/ 2147483646 w 912"/>
              <a:gd name="T49" fmla="*/ 2147483646 h 772"/>
              <a:gd name="T50" fmla="*/ 2147483646 w 912"/>
              <a:gd name="T51" fmla="*/ 2147483646 h 772"/>
              <a:gd name="T52" fmla="*/ 2147483646 w 912"/>
              <a:gd name="T53" fmla="*/ 2147483646 h 772"/>
              <a:gd name="T54" fmla="*/ 2147483646 w 912"/>
              <a:gd name="T55" fmla="*/ 2147483646 h 772"/>
              <a:gd name="T56" fmla="*/ 2147483646 w 912"/>
              <a:gd name="T57" fmla="*/ 2147483646 h 772"/>
              <a:gd name="T58" fmla="*/ 2147483646 w 912"/>
              <a:gd name="T59" fmla="*/ 2147483646 h 772"/>
              <a:gd name="T60" fmla="*/ 2147483646 w 912"/>
              <a:gd name="T61" fmla="*/ 2147483646 h 772"/>
              <a:gd name="T62" fmla="*/ 2147483646 w 912"/>
              <a:gd name="T63" fmla="*/ 2147483646 h 772"/>
              <a:gd name="T64" fmla="*/ 2147483646 w 912"/>
              <a:gd name="T65" fmla="*/ 2147483646 h 772"/>
              <a:gd name="T66" fmla="*/ 2147483646 w 912"/>
              <a:gd name="T67" fmla="*/ 2147483646 h 772"/>
              <a:gd name="T68" fmla="*/ 2147483646 w 912"/>
              <a:gd name="T69" fmla="*/ 2147483646 h 772"/>
              <a:gd name="T70" fmla="*/ 2147483646 w 912"/>
              <a:gd name="T71" fmla="*/ 2147483646 h 772"/>
              <a:gd name="T72" fmla="*/ 2147483646 w 912"/>
              <a:gd name="T73" fmla="*/ 2147483646 h 772"/>
              <a:gd name="T74" fmla="*/ 2147483646 w 912"/>
              <a:gd name="T75" fmla="*/ 2147483646 h 772"/>
              <a:gd name="T76" fmla="*/ 2147483646 w 912"/>
              <a:gd name="T77" fmla="*/ 2147483646 h 772"/>
              <a:gd name="T78" fmla="*/ 2147483646 w 912"/>
              <a:gd name="T79" fmla="*/ 2147483646 h 772"/>
              <a:gd name="T80" fmla="*/ 2147483646 w 912"/>
              <a:gd name="T81" fmla="*/ 2147483646 h 772"/>
              <a:gd name="T82" fmla="*/ 2147483646 w 912"/>
              <a:gd name="T83" fmla="*/ 2147483646 h 772"/>
              <a:gd name="T84" fmla="*/ 2147483646 w 912"/>
              <a:gd name="T85" fmla="*/ 2147483646 h 772"/>
              <a:gd name="T86" fmla="*/ 2147483646 w 912"/>
              <a:gd name="T87" fmla="*/ 2147483646 h 772"/>
              <a:gd name="T88" fmla="*/ 2147483646 w 912"/>
              <a:gd name="T89" fmla="*/ 2147483646 h 772"/>
              <a:gd name="T90" fmla="*/ 2147483646 w 912"/>
              <a:gd name="T91" fmla="*/ 2147483646 h 772"/>
              <a:gd name="T92" fmla="*/ 2147483646 w 912"/>
              <a:gd name="T93" fmla="*/ 2147483646 h 772"/>
              <a:gd name="T94" fmla="*/ 2147483646 w 912"/>
              <a:gd name="T95" fmla="*/ 2147483646 h 772"/>
              <a:gd name="T96" fmla="*/ 2147483646 w 912"/>
              <a:gd name="T97" fmla="*/ 2147483646 h 772"/>
              <a:gd name="T98" fmla="*/ 2147483646 w 912"/>
              <a:gd name="T99" fmla="*/ 2147483646 h 772"/>
              <a:gd name="T100" fmla="*/ 2147483646 w 912"/>
              <a:gd name="T101" fmla="*/ 2147483646 h 772"/>
              <a:gd name="T102" fmla="*/ 2147483646 w 912"/>
              <a:gd name="T103" fmla="*/ 2147483646 h 772"/>
              <a:gd name="T104" fmla="*/ 2147483646 w 912"/>
              <a:gd name="T105" fmla="*/ 2147483646 h 772"/>
              <a:gd name="T106" fmla="*/ 2147483646 w 912"/>
              <a:gd name="T107" fmla="*/ 2147483646 h 772"/>
              <a:gd name="T108" fmla="*/ 2147483646 w 912"/>
              <a:gd name="T109" fmla="*/ 2147483646 h 772"/>
              <a:gd name="T110" fmla="*/ 2147483646 w 912"/>
              <a:gd name="T111" fmla="*/ 2147483646 h 77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12" h="772">
                <a:moveTo>
                  <a:pt x="542" y="280"/>
                </a:moveTo>
                <a:lnTo>
                  <a:pt x="530" y="280"/>
                </a:lnTo>
                <a:lnTo>
                  <a:pt x="526" y="288"/>
                </a:lnTo>
                <a:lnTo>
                  <a:pt x="532" y="296"/>
                </a:lnTo>
                <a:lnTo>
                  <a:pt x="536" y="308"/>
                </a:lnTo>
                <a:lnTo>
                  <a:pt x="536" y="310"/>
                </a:lnTo>
                <a:lnTo>
                  <a:pt x="536" y="312"/>
                </a:lnTo>
                <a:lnTo>
                  <a:pt x="518" y="320"/>
                </a:lnTo>
                <a:lnTo>
                  <a:pt x="516" y="320"/>
                </a:lnTo>
                <a:lnTo>
                  <a:pt x="506" y="320"/>
                </a:lnTo>
                <a:lnTo>
                  <a:pt x="500" y="316"/>
                </a:lnTo>
                <a:lnTo>
                  <a:pt x="494" y="314"/>
                </a:lnTo>
                <a:lnTo>
                  <a:pt x="492" y="310"/>
                </a:lnTo>
                <a:lnTo>
                  <a:pt x="488" y="300"/>
                </a:lnTo>
                <a:lnTo>
                  <a:pt x="464" y="296"/>
                </a:lnTo>
                <a:lnTo>
                  <a:pt x="456" y="264"/>
                </a:lnTo>
                <a:lnTo>
                  <a:pt x="450" y="262"/>
                </a:lnTo>
                <a:lnTo>
                  <a:pt x="446" y="258"/>
                </a:lnTo>
                <a:lnTo>
                  <a:pt x="444" y="256"/>
                </a:lnTo>
                <a:lnTo>
                  <a:pt x="440" y="250"/>
                </a:lnTo>
                <a:lnTo>
                  <a:pt x="432" y="248"/>
                </a:lnTo>
                <a:lnTo>
                  <a:pt x="424" y="242"/>
                </a:lnTo>
                <a:lnTo>
                  <a:pt x="416" y="232"/>
                </a:lnTo>
                <a:lnTo>
                  <a:pt x="406" y="228"/>
                </a:lnTo>
                <a:lnTo>
                  <a:pt x="392" y="214"/>
                </a:lnTo>
                <a:lnTo>
                  <a:pt x="390" y="204"/>
                </a:lnTo>
                <a:lnTo>
                  <a:pt x="390" y="202"/>
                </a:lnTo>
                <a:lnTo>
                  <a:pt x="416" y="168"/>
                </a:lnTo>
                <a:lnTo>
                  <a:pt x="416" y="164"/>
                </a:lnTo>
                <a:lnTo>
                  <a:pt x="416" y="162"/>
                </a:lnTo>
                <a:lnTo>
                  <a:pt x="412" y="152"/>
                </a:lnTo>
                <a:lnTo>
                  <a:pt x="398" y="156"/>
                </a:lnTo>
                <a:lnTo>
                  <a:pt x="396" y="156"/>
                </a:lnTo>
                <a:lnTo>
                  <a:pt x="396" y="158"/>
                </a:lnTo>
                <a:lnTo>
                  <a:pt x="360" y="160"/>
                </a:lnTo>
                <a:lnTo>
                  <a:pt x="348" y="164"/>
                </a:lnTo>
                <a:lnTo>
                  <a:pt x="342" y="168"/>
                </a:lnTo>
                <a:lnTo>
                  <a:pt x="340" y="172"/>
                </a:lnTo>
                <a:lnTo>
                  <a:pt x="334" y="178"/>
                </a:lnTo>
                <a:lnTo>
                  <a:pt x="330" y="178"/>
                </a:lnTo>
                <a:lnTo>
                  <a:pt x="324" y="178"/>
                </a:lnTo>
                <a:lnTo>
                  <a:pt x="324" y="176"/>
                </a:lnTo>
                <a:lnTo>
                  <a:pt x="312" y="168"/>
                </a:lnTo>
                <a:lnTo>
                  <a:pt x="312" y="148"/>
                </a:lnTo>
                <a:lnTo>
                  <a:pt x="304" y="142"/>
                </a:lnTo>
                <a:lnTo>
                  <a:pt x="300" y="134"/>
                </a:lnTo>
                <a:lnTo>
                  <a:pt x="296" y="116"/>
                </a:lnTo>
                <a:lnTo>
                  <a:pt x="288" y="108"/>
                </a:lnTo>
                <a:lnTo>
                  <a:pt x="280" y="100"/>
                </a:lnTo>
                <a:lnTo>
                  <a:pt x="276" y="98"/>
                </a:lnTo>
                <a:lnTo>
                  <a:pt x="290" y="80"/>
                </a:lnTo>
                <a:lnTo>
                  <a:pt x="292" y="68"/>
                </a:lnTo>
                <a:lnTo>
                  <a:pt x="276" y="48"/>
                </a:lnTo>
                <a:lnTo>
                  <a:pt x="268" y="32"/>
                </a:lnTo>
                <a:lnTo>
                  <a:pt x="268" y="24"/>
                </a:lnTo>
                <a:lnTo>
                  <a:pt x="256" y="16"/>
                </a:lnTo>
                <a:lnTo>
                  <a:pt x="256" y="14"/>
                </a:lnTo>
                <a:lnTo>
                  <a:pt x="246" y="2"/>
                </a:lnTo>
                <a:lnTo>
                  <a:pt x="232" y="0"/>
                </a:lnTo>
                <a:lnTo>
                  <a:pt x="216" y="4"/>
                </a:lnTo>
                <a:lnTo>
                  <a:pt x="212" y="8"/>
                </a:lnTo>
                <a:lnTo>
                  <a:pt x="210" y="30"/>
                </a:lnTo>
                <a:lnTo>
                  <a:pt x="210" y="56"/>
                </a:lnTo>
                <a:lnTo>
                  <a:pt x="208" y="56"/>
                </a:lnTo>
                <a:lnTo>
                  <a:pt x="192" y="62"/>
                </a:lnTo>
                <a:lnTo>
                  <a:pt x="178" y="64"/>
                </a:lnTo>
                <a:lnTo>
                  <a:pt x="168" y="70"/>
                </a:lnTo>
                <a:lnTo>
                  <a:pt x="154" y="74"/>
                </a:lnTo>
                <a:lnTo>
                  <a:pt x="152" y="76"/>
                </a:lnTo>
                <a:lnTo>
                  <a:pt x="124" y="68"/>
                </a:lnTo>
                <a:lnTo>
                  <a:pt x="114" y="80"/>
                </a:lnTo>
                <a:lnTo>
                  <a:pt x="108" y="86"/>
                </a:lnTo>
                <a:lnTo>
                  <a:pt x="98" y="88"/>
                </a:lnTo>
                <a:lnTo>
                  <a:pt x="82" y="102"/>
                </a:lnTo>
                <a:lnTo>
                  <a:pt x="72" y="116"/>
                </a:lnTo>
                <a:lnTo>
                  <a:pt x="72" y="118"/>
                </a:lnTo>
                <a:lnTo>
                  <a:pt x="66" y="128"/>
                </a:lnTo>
                <a:lnTo>
                  <a:pt x="60" y="132"/>
                </a:lnTo>
                <a:lnTo>
                  <a:pt x="50" y="144"/>
                </a:lnTo>
                <a:lnTo>
                  <a:pt x="50" y="146"/>
                </a:lnTo>
                <a:lnTo>
                  <a:pt x="44" y="150"/>
                </a:lnTo>
                <a:lnTo>
                  <a:pt x="32" y="152"/>
                </a:lnTo>
                <a:lnTo>
                  <a:pt x="12" y="152"/>
                </a:lnTo>
                <a:lnTo>
                  <a:pt x="8" y="158"/>
                </a:lnTo>
                <a:lnTo>
                  <a:pt x="0" y="172"/>
                </a:lnTo>
                <a:lnTo>
                  <a:pt x="4" y="184"/>
                </a:lnTo>
                <a:lnTo>
                  <a:pt x="2" y="216"/>
                </a:lnTo>
                <a:lnTo>
                  <a:pt x="8" y="224"/>
                </a:lnTo>
                <a:lnTo>
                  <a:pt x="8" y="226"/>
                </a:lnTo>
                <a:lnTo>
                  <a:pt x="10" y="232"/>
                </a:lnTo>
                <a:lnTo>
                  <a:pt x="22" y="232"/>
                </a:lnTo>
                <a:lnTo>
                  <a:pt x="40" y="236"/>
                </a:lnTo>
                <a:lnTo>
                  <a:pt x="66" y="238"/>
                </a:lnTo>
                <a:lnTo>
                  <a:pt x="76" y="236"/>
                </a:lnTo>
                <a:lnTo>
                  <a:pt x="78" y="236"/>
                </a:lnTo>
                <a:lnTo>
                  <a:pt x="80" y="236"/>
                </a:lnTo>
                <a:lnTo>
                  <a:pt x="100" y="244"/>
                </a:lnTo>
                <a:lnTo>
                  <a:pt x="102" y="244"/>
                </a:lnTo>
                <a:lnTo>
                  <a:pt x="112" y="254"/>
                </a:lnTo>
                <a:lnTo>
                  <a:pt x="136" y="262"/>
                </a:lnTo>
                <a:lnTo>
                  <a:pt x="138" y="262"/>
                </a:lnTo>
                <a:lnTo>
                  <a:pt x="154" y="272"/>
                </a:lnTo>
                <a:lnTo>
                  <a:pt x="192" y="308"/>
                </a:lnTo>
                <a:lnTo>
                  <a:pt x="210" y="316"/>
                </a:lnTo>
                <a:lnTo>
                  <a:pt x="218" y="312"/>
                </a:lnTo>
                <a:lnTo>
                  <a:pt x="224" y="300"/>
                </a:lnTo>
                <a:lnTo>
                  <a:pt x="220" y="278"/>
                </a:lnTo>
                <a:lnTo>
                  <a:pt x="222" y="274"/>
                </a:lnTo>
                <a:lnTo>
                  <a:pt x="224" y="270"/>
                </a:lnTo>
                <a:lnTo>
                  <a:pt x="236" y="264"/>
                </a:lnTo>
                <a:lnTo>
                  <a:pt x="236" y="262"/>
                </a:lnTo>
                <a:lnTo>
                  <a:pt x="286" y="292"/>
                </a:lnTo>
                <a:lnTo>
                  <a:pt x="292" y="290"/>
                </a:lnTo>
                <a:lnTo>
                  <a:pt x="302" y="284"/>
                </a:lnTo>
                <a:lnTo>
                  <a:pt x="304" y="284"/>
                </a:lnTo>
                <a:lnTo>
                  <a:pt x="310" y="284"/>
                </a:lnTo>
                <a:lnTo>
                  <a:pt x="320" y="276"/>
                </a:lnTo>
                <a:lnTo>
                  <a:pt x="322" y="276"/>
                </a:lnTo>
                <a:lnTo>
                  <a:pt x="324" y="276"/>
                </a:lnTo>
                <a:lnTo>
                  <a:pt x="352" y="296"/>
                </a:lnTo>
                <a:lnTo>
                  <a:pt x="354" y="298"/>
                </a:lnTo>
                <a:lnTo>
                  <a:pt x="372" y="312"/>
                </a:lnTo>
                <a:lnTo>
                  <a:pt x="380" y="320"/>
                </a:lnTo>
                <a:lnTo>
                  <a:pt x="388" y="330"/>
                </a:lnTo>
                <a:lnTo>
                  <a:pt x="398" y="340"/>
                </a:lnTo>
                <a:lnTo>
                  <a:pt x="404" y="338"/>
                </a:lnTo>
                <a:lnTo>
                  <a:pt x="412" y="324"/>
                </a:lnTo>
                <a:lnTo>
                  <a:pt x="430" y="336"/>
                </a:lnTo>
                <a:lnTo>
                  <a:pt x="432" y="336"/>
                </a:lnTo>
                <a:lnTo>
                  <a:pt x="444" y="352"/>
                </a:lnTo>
                <a:lnTo>
                  <a:pt x="480" y="380"/>
                </a:lnTo>
                <a:lnTo>
                  <a:pt x="492" y="392"/>
                </a:lnTo>
                <a:lnTo>
                  <a:pt x="522" y="382"/>
                </a:lnTo>
                <a:lnTo>
                  <a:pt x="524" y="406"/>
                </a:lnTo>
                <a:lnTo>
                  <a:pt x="538" y="420"/>
                </a:lnTo>
                <a:lnTo>
                  <a:pt x="548" y="436"/>
                </a:lnTo>
                <a:lnTo>
                  <a:pt x="548" y="438"/>
                </a:lnTo>
                <a:lnTo>
                  <a:pt x="548" y="440"/>
                </a:lnTo>
                <a:lnTo>
                  <a:pt x="560" y="494"/>
                </a:lnTo>
                <a:lnTo>
                  <a:pt x="572" y="516"/>
                </a:lnTo>
                <a:lnTo>
                  <a:pt x="556" y="558"/>
                </a:lnTo>
                <a:lnTo>
                  <a:pt x="556" y="560"/>
                </a:lnTo>
                <a:lnTo>
                  <a:pt x="544" y="564"/>
                </a:lnTo>
                <a:lnTo>
                  <a:pt x="544" y="576"/>
                </a:lnTo>
                <a:lnTo>
                  <a:pt x="542" y="576"/>
                </a:lnTo>
                <a:lnTo>
                  <a:pt x="528" y="598"/>
                </a:lnTo>
                <a:lnTo>
                  <a:pt x="508" y="600"/>
                </a:lnTo>
                <a:lnTo>
                  <a:pt x="488" y="616"/>
                </a:lnTo>
                <a:lnTo>
                  <a:pt x="494" y="620"/>
                </a:lnTo>
                <a:lnTo>
                  <a:pt x="500" y="622"/>
                </a:lnTo>
                <a:lnTo>
                  <a:pt x="504" y="626"/>
                </a:lnTo>
                <a:lnTo>
                  <a:pt x="508" y="630"/>
                </a:lnTo>
                <a:lnTo>
                  <a:pt x="508" y="634"/>
                </a:lnTo>
                <a:lnTo>
                  <a:pt x="504" y="642"/>
                </a:lnTo>
                <a:lnTo>
                  <a:pt x="504" y="644"/>
                </a:lnTo>
                <a:lnTo>
                  <a:pt x="492" y="656"/>
                </a:lnTo>
                <a:lnTo>
                  <a:pt x="490" y="656"/>
                </a:lnTo>
                <a:lnTo>
                  <a:pt x="490" y="658"/>
                </a:lnTo>
                <a:lnTo>
                  <a:pt x="488" y="658"/>
                </a:lnTo>
                <a:lnTo>
                  <a:pt x="450" y="652"/>
                </a:lnTo>
                <a:lnTo>
                  <a:pt x="448" y="666"/>
                </a:lnTo>
                <a:lnTo>
                  <a:pt x="452" y="696"/>
                </a:lnTo>
                <a:lnTo>
                  <a:pt x="484" y="708"/>
                </a:lnTo>
                <a:lnTo>
                  <a:pt x="484" y="710"/>
                </a:lnTo>
                <a:lnTo>
                  <a:pt x="496" y="706"/>
                </a:lnTo>
                <a:lnTo>
                  <a:pt x="498" y="706"/>
                </a:lnTo>
                <a:lnTo>
                  <a:pt x="500" y="704"/>
                </a:lnTo>
                <a:lnTo>
                  <a:pt x="500" y="706"/>
                </a:lnTo>
                <a:lnTo>
                  <a:pt x="510" y="712"/>
                </a:lnTo>
                <a:lnTo>
                  <a:pt x="524" y="712"/>
                </a:lnTo>
                <a:lnTo>
                  <a:pt x="528" y="710"/>
                </a:lnTo>
                <a:lnTo>
                  <a:pt x="524" y="696"/>
                </a:lnTo>
                <a:lnTo>
                  <a:pt x="520" y="680"/>
                </a:lnTo>
                <a:lnTo>
                  <a:pt x="520" y="678"/>
                </a:lnTo>
                <a:lnTo>
                  <a:pt x="520" y="676"/>
                </a:lnTo>
                <a:lnTo>
                  <a:pt x="526" y="670"/>
                </a:lnTo>
                <a:lnTo>
                  <a:pt x="528" y="668"/>
                </a:lnTo>
                <a:lnTo>
                  <a:pt x="536" y="656"/>
                </a:lnTo>
                <a:lnTo>
                  <a:pt x="538" y="654"/>
                </a:lnTo>
                <a:lnTo>
                  <a:pt x="552" y="644"/>
                </a:lnTo>
                <a:lnTo>
                  <a:pt x="552" y="642"/>
                </a:lnTo>
                <a:lnTo>
                  <a:pt x="554" y="642"/>
                </a:lnTo>
                <a:lnTo>
                  <a:pt x="572" y="640"/>
                </a:lnTo>
                <a:lnTo>
                  <a:pt x="572" y="644"/>
                </a:lnTo>
                <a:lnTo>
                  <a:pt x="572" y="656"/>
                </a:lnTo>
                <a:lnTo>
                  <a:pt x="576" y="664"/>
                </a:lnTo>
                <a:lnTo>
                  <a:pt x="580" y="674"/>
                </a:lnTo>
                <a:lnTo>
                  <a:pt x="596" y="684"/>
                </a:lnTo>
                <a:lnTo>
                  <a:pt x="640" y="688"/>
                </a:lnTo>
                <a:lnTo>
                  <a:pt x="642" y="688"/>
                </a:lnTo>
                <a:lnTo>
                  <a:pt x="644" y="688"/>
                </a:lnTo>
                <a:lnTo>
                  <a:pt x="644" y="690"/>
                </a:lnTo>
                <a:lnTo>
                  <a:pt x="644" y="692"/>
                </a:lnTo>
                <a:lnTo>
                  <a:pt x="644" y="706"/>
                </a:lnTo>
                <a:lnTo>
                  <a:pt x="656" y="720"/>
                </a:lnTo>
                <a:lnTo>
                  <a:pt x="666" y="724"/>
                </a:lnTo>
                <a:lnTo>
                  <a:pt x="668" y="724"/>
                </a:lnTo>
                <a:lnTo>
                  <a:pt x="668" y="726"/>
                </a:lnTo>
                <a:lnTo>
                  <a:pt x="668" y="732"/>
                </a:lnTo>
                <a:lnTo>
                  <a:pt x="668" y="740"/>
                </a:lnTo>
                <a:lnTo>
                  <a:pt x="664" y="756"/>
                </a:lnTo>
                <a:lnTo>
                  <a:pt x="670" y="760"/>
                </a:lnTo>
                <a:lnTo>
                  <a:pt x="678" y="760"/>
                </a:lnTo>
                <a:lnTo>
                  <a:pt x="684" y="762"/>
                </a:lnTo>
                <a:lnTo>
                  <a:pt x="688" y="764"/>
                </a:lnTo>
                <a:lnTo>
                  <a:pt x="706" y="772"/>
                </a:lnTo>
                <a:lnTo>
                  <a:pt x="716" y="764"/>
                </a:lnTo>
                <a:lnTo>
                  <a:pt x="728" y="750"/>
                </a:lnTo>
                <a:lnTo>
                  <a:pt x="730" y="744"/>
                </a:lnTo>
                <a:lnTo>
                  <a:pt x="732" y="742"/>
                </a:lnTo>
                <a:lnTo>
                  <a:pt x="734" y="740"/>
                </a:lnTo>
                <a:lnTo>
                  <a:pt x="730" y="722"/>
                </a:lnTo>
                <a:lnTo>
                  <a:pt x="728" y="714"/>
                </a:lnTo>
                <a:lnTo>
                  <a:pt x="728" y="712"/>
                </a:lnTo>
                <a:lnTo>
                  <a:pt x="728" y="710"/>
                </a:lnTo>
                <a:lnTo>
                  <a:pt x="736" y="700"/>
                </a:lnTo>
                <a:lnTo>
                  <a:pt x="748" y="690"/>
                </a:lnTo>
                <a:lnTo>
                  <a:pt x="750" y="690"/>
                </a:lnTo>
                <a:lnTo>
                  <a:pt x="776" y="690"/>
                </a:lnTo>
                <a:lnTo>
                  <a:pt x="780" y="688"/>
                </a:lnTo>
                <a:lnTo>
                  <a:pt x="780" y="676"/>
                </a:lnTo>
                <a:lnTo>
                  <a:pt x="776" y="664"/>
                </a:lnTo>
                <a:lnTo>
                  <a:pt x="766" y="648"/>
                </a:lnTo>
                <a:lnTo>
                  <a:pt x="766" y="628"/>
                </a:lnTo>
                <a:lnTo>
                  <a:pt x="766" y="626"/>
                </a:lnTo>
                <a:lnTo>
                  <a:pt x="770" y="614"/>
                </a:lnTo>
                <a:lnTo>
                  <a:pt x="772" y="614"/>
                </a:lnTo>
                <a:lnTo>
                  <a:pt x="792" y="582"/>
                </a:lnTo>
                <a:lnTo>
                  <a:pt x="794" y="582"/>
                </a:lnTo>
                <a:lnTo>
                  <a:pt x="796" y="580"/>
                </a:lnTo>
                <a:lnTo>
                  <a:pt x="800" y="580"/>
                </a:lnTo>
                <a:lnTo>
                  <a:pt x="808" y="582"/>
                </a:lnTo>
                <a:lnTo>
                  <a:pt x="828" y="592"/>
                </a:lnTo>
                <a:lnTo>
                  <a:pt x="840" y="596"/>
                </a:lnTo>
                <a:lnTo>
                  <a:pt x="840" y="590"/>
                </a:lnTo>
                <a:lnTo>
                  <a:pt x="838" y="588"/>
                </a:lnTo>
                <a:lnTo>
                  <a:pt x="838" y="586"/>
                </a:lnTo>
                <a:lnTo>
                  <a:pt x="840" y="580"/>
                </a:lnTo>
                <a:lnTo>
                  <a:pt x="846" y="572"/>
                </a:lnTo>
                <a:lnTo>
                  <a:pt x="860" y="562"/>
                </a:lnTo>
                <a:lnTo>
                  <a:pt x="860" y="560"/>
                </a:lnTo>
                <a:lnTo>
                  <a:pt x="876" y="556"/>
                </a:lnTo>
                <a:lnTo>
                  <a:pt x="890" y="556"/>
                </a:lnTo>
                <a:lnTo>
                  <a:pt x="892" y="556"/>
                </a:lnTo>
                <a:lnTo>
                  <a:pt x="900" y="556"/>
                </a:lnTo>
                <a:lnTo>
                  <a:pt x="904" y="536"/>
                </a:lnTo>
                <a:lnTo>
                  <a:pt x="904" y="524"/>
                </a:lnTo>
                <a:lnTo>
                  <a:pt x="906" y="512"/>
                </a:lnTo>
                <a:lnTo>
                  <a:pt x="906" y="510"/>
                </a:lnTo>
                <a:lnTo>
                  <a:pt x="908" y="508"/>
                </a:lnTo>
                <a:lnTo>
                  <a:pt x="912" y="496"/>
                </a:lnTo>
                <a:lnTo>
                  <a:pt x="906" y="488"/>
                </a:lnTo>
                <a:lnTo>
                  <a:pt x="896" y="480"/>
                </a:lnTo>
                <a:lnTo>
                  <a:pt x="876" y="476"/>
                </a:lnTo>
                <a:lnTo>
                  <a:pt x="868" y="472"/>
                </a:lnTo>
                <a:lnTo>
                  <a:pt x="852" y="460"/>
                </a:lnTo>
                <a:lnTo>
                  <a:pt x="840" y="456"/>
                </a:lnTo>
                <a:lnTo>
                  <a:pt x="840" y="454"/>
                </a:lnTo>
                <a:lnTo>
                  <a:pt x="824" y="436"/>
                </a:lnTo>
                <a:lnTo>
                  <a:pt x="812" y="436"/>
                </a:lnTo>
                <a:lnTo>
                  <a:pt x="810" y="436"/>
                </a:lnTo>
                <a:lnTo>
                  <a:pt x="798" y="430"/>
                </a:lnTo>
                <a:lnTo>
                  <a:pt x="790" y="440"/>
                </a:lnTo>
                <a:lnTo>
                  <a:pt x="788" y="476"/>
                </a:lnTo>
                <a:lnTo>
                  <a:pt x="792" y="492"/>
                </a:lnTo>
                <a:lnTo>
                  <a:pt x="796" y="492"/>
                </a:lnTo>
                <a:lnTo>
                  <a:pt x="798" y="492"/>
                </a:lnTo>
                <a:lnTo>
                  <a:pt x="808" y="496"/>
                </a:lnTo>
                <a:lnTo>
                  <a:pt x="814" y="510"/>
                </a:lnTo>
                <a:lnTo>
                  <a:pt x="816" y="510"/>
                </a:lnTo>
                <a:lnTo>
                  <a:pt x="816" y="512"/>
                </a:lnTo>
                <a:lnTo>
                  <a:pt x="812" y="536"/>
                </a:lnTo>
                <a:lnTo>
                  <a:pt x="812" y="538"/>
                </a:lnTo>
                <a:lnTo>
                  <a:pt x="812" y="540"/>
                </a:lnTo>
                <a:lnTo>
                  <a:pt x="800" y="546"/>
                </a:lnTo>
                <a:lnTo>
                  <a:pt x="798" y="548"/>
                </a:lnTo>
                <a:lnTo>
                  <a:pt x="798" y="546"/>
                </a:lnTo>
                <a:lnTo>
                  <a:pt x="796" y="546"/>
                </a:lnTo>
                <a:lnTo>
                  <a:pt x="792" y="544"/>
                </a:lnTo>
                <a:lnTo>
                  <a:pt x="778" y="550"/>
                </a:lnTo>
                <a:lnTo>
                  <a:pt x="778" y="552"/>
                </a:lnTo>
                <a:lnTo>
                  <a:pt x="780" y="552"/>
                </a:lnTo>
                <a:lnTo>
                  <a:pt x="782" y="574"/>
                </a:lnTo>
                <a:lnTo>
                  <a:pt x="780" y="578"/>
                </a:lnTo>
                <a:lnTo>
                  <a:pt x="776" y="580"/>
                </a:lnTo>
                <a:lnTo>
                  <a:pt x="768" y="580"/>
                </a:lnTo>
                <a:lnTo>
                  <a:pt x="762" y="578"/>
                </a:lnTo>
                <a:lnTo>
                  <a:pt x="758" y="576"/>
                </a:lnTo>
                <a:lnTo>
                  <a:pt x="748" y="568"/>
                </a:lnTo>
                <a:lnTo>
                  <a:pt x="746" y="568"/>
                </a:lnTo>
                <a:lnTo>
                  <a:pt x="746" y="566"/>
                </a:lnTo>
                <a:lnTo>
                  <a:pt x="740" y="552"/>
                </a:lnTo>
                <a:lnTo>
                  <a:pt x="736" y="550"/>
                </a:lnTo>
                <a:lnTo>
                  <a:pt x="728" y="546"/>
                </a:lnTo>
                <a:lnTo>
                  <a:pt x="726" y="546"/>
                </a:lnTo>
                <a:lnTo>
                  <a:pt x="714" y="538"/>
                </a:lnTo>
                <a:lnTo>
                  <a:pt x="712" y="538"/>
                </a:lnTo>
                <a:lnTo>
                  <a:pt x="712" y="536"/>
                </a:lnTo>
                <a:lnTo>
                  <a:pt x="710" y="524"/>
                </a:lnTo>
                <a:lnTo>
                  <a:pt x="712" y="512"/>
                </a:lnTo>
                <a:lnTo>
                  <a:pt x="716" y="506"/>
                </a:lnTo>
                <a:lnTo>
                  <a:pt x="716" y="502"/>
                </a:lnTo>
                <a:lnTo>
                  <a:pt x="712" y="488"/>
                </a:lnTo>
                <a:lnTo>
                  <a:pt x="700" y="478"/>
                </a:lnTo>
                <a:lnTo>
                  <a:pt x="700" y="476"/>
                </a:lnTo>
                <a:lnTo>
                  <a:pt x="698" y="444"/>
                </a:lnTo>
                <a:lnTo>
                  <a:pt x="690" y="436"/>
                </a:lnTo>
                <a:lnTo>
                  <a:pt x="688" y="436"/>
                </a:lnTo>
                <a:lnTo>
                  <a:pt x="688" y="434"/>
                </a:lnTo>
                <a:lnTo>
                  <a:pt x="682" y="420"/>
                </a:lnTo>
                <a:lnTo>
                  <a:pt x="652" y="416"/>
                </a:lnTo>
                <a:lnTo>
                  <a:pt x="644" y="410"/>
                </a:lnTo>
                <a:lnTo>
                  <a:pt x="638" y="402"/>
                </a:lnTo>
                <a:lnTo>
                  <a:pt x="624" y="402"/>
                </a:lnTo>
                <a:lnTo>
                  <a:pt x="618" y="398"/>
                </a:lnTo>
                <a:lnTo>
                  <a:pt x="610" y="392"/>
                </a:lnTo>
                <a:lnTo>
                  <a:pt x="608" y="390"/>
                </a:lnTo>
                <a:lnTo>
                  <a:pt x="604" y="384"/>
                </a:lnTo>
                <a:lnTo>
                  <a:pt x="598" y="376"/>
                </a:lnTo>
                <a:lnTo>
                  <a:pt x="596" y="362"/>
                </a:lnTo>
                <a:lnTo>
                  <a:pt x="596" y="360"/>
                </a:lnTo>
                <a:lnTo>
                  <a:pt x="600" y="336"/>
                </a:lnTo>
                <a:lnTo>
                  <a:pt x="604" y="324"/>
                </a:lnTo>
                <a:lnTo>
                  <a:pt x="606" y="324"/>
                </a:lnTo>
                <a:lnTo>
                  <a:pt x="636" y="310"/>
                </a:lnTo>
                <a:lnTo>
                  <a:pt x="648" y="296"/>
                </a:lnTo>
                <a:lnTo>
                  <a:pt x="650" y="284"/>
                </a:lnTo>
                <a:lnTo>
                  <a:pt x="648" y="276"/>
                </a:lnTo>
                <a:lnTo>
                  <a:pt x="644" y="262"/>
                </a:lnTo>
                <a:lnTo>
                  <a:pt x="640" y="254"/>
                </a:lnTo>
                <a:lnTo>
                  <a:pt x="634" y="256"/>
                </a:lnTo>
                <a:lnTo>
                  <a:pt x="624" y="254"/>
                </a:lnTo>
                <a:lnTo>
                  <a:pt x="616" y="260"/>
                </a:lnTo>
                <a:lnTo>
                  <a:pt x="606" y="272"/>
                </a:lnTo>
                <a:lnTo>
                  <a:pt x="592" y="286"/>
                </a:lnTo>
                <a:lnTo>
                  <a:pt x="590" y="286"/>
                </a:lnTo>
                <a:lnTo>
                  <a:pt x="578" y="290"/>
                </a:lnTo>
                <a:lnTo>
                  <a:pt x="568" y="288"/>
                </a:lnTo>
                <a:lnTo>
                  <a:pt x="542" y="280"/>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0" name="宁夏"/>
          <p:cNvSpPr/>
          <p:nvPr/>
        </p:nvSpPr>
        <p:spPr bwMode="auto">
          <a:xfrm>
            <a:off x="3852435" y="3445800"/>
            <a:ext cx="283151" cy="467466"/>
          </a:xfrm>
          <a:custGeom>
            <a:avLst/>
            <a:gdLst>
              <a:gd name="T0" fmla="*/ 2147483646 w 184"/>
              <a:gd name="T1" fmla="*/ 2147483646 h 304"/>
              <a:gd name="T2" fmla="*/ 2147483646 w 184"/>
              <a:gd name="T3" fmla="*/ 2147483646 h 304"/>
              <a:gd name="T4" fmla="*/ 2147483646 w 184"/>
              <a:gd name="T5" fmla="*/ 2147483646 h 304"/>
              <a:gd name="T6" fmla="*/ 2147483646 w 184"/>
              <a:gd name="T7" fmla="*/ 2147483646 h 304"/>
              <a:gd name="T8" fmla="*/ 2147483646 w 184"/>
              <a:gd name="T9" fmla="*/ 2147483646 h 304"/>
              <a:gd name="T10" fmla="*/ 2147483646 w 184"/>
              <a:gd name="T11" fmla="*/ 2147483646 h 304"/>
              <a:gd name="T12" fmla="*/ 2147483646 w 184"/>
              <a:gd name="T13" fmla="*/ 2147483646 h 304"/>
              <a:gd name="T14" fmla="*/ 2147483646 w 184"/>
              <a:gd name="T15" fmla="*/ 2147483646 h 304"/>
              <a:gd name="T16" fmla="*/ 2147483646 w 184"/>
              <a:gd name="T17" fmla="*/ 2147483646 h 304"/>
              <a:gd name="T18" fmla="*/ 2147483646 w 184"/>
              <a:gd name="T19" fmla="*/ 2147483646 h 304"/>
              <a:gd name="T20" fmla="*/ 2147483646 w 184"/>
              <a:gd name="T21" fmla="*/ 2147483646 h 304"/>
              <a:gd name="T22" fmla="*/ 2147483646 w 184"/>
              <a:gd name="T23" fmla="*/ 2147483646 h 304"/>
              <a:gd name="T24" fmla="*/ 2147483646 w 184"/>
              <a:gd name="T25" fmla="*/ 2147483646 h 304"/>
              <a:gd name="T26" fmla="*/ 2147483646 w 184"/>
              <a:gd name="T27" fmla="*/ 2147483646 h 304"/>
              <a:gd name="T28" fmla="*/ 2147483646 w 184"/>
              <a:gd name="T29" fmla="*/ 2147483646 h 304"/>
              <a:gd name="T30" fmla="*/ 2147483646 w 184"/>
              <a:gd name="T31" fmla="*/ 2147483646 h 304"/>
              <a:gd name="T32" fmla="*/ 2147483646 w 184"/>
              <a:gd name="T33" fmla="*/ 2147483646 h 304"/>
              <a:gd name="T34" fmla="*/ 2147483646 w 184"/>
              <a:gd name="T35" fmla="*/ 2147483646 h 304"/>
              <a:gd name="T36" fmla="*/ 2147483646 w 184"/>
              <a:gd name="T37" fmla="*/ 2147483646 h 304"/>
              <a:gd name="T38" fmla="*/ 2147483646 w 184"/>
              <a:gd name="T39" fmla="*/ 2147483646 h 304"/>
              <a:gd name="T40" fmla="*/ 2147483646 w 184"/>
              <a:gd name="T41" fmla="*/ 2147483646 h 304"/>
              <a:gd name="T42" fmla="*/ 2147483646 w 184"/>
              <a:gd name="T43" fmla="*/ 2147483646 h 304"/>
              <a:gd name="T44" fmla="*/ 2147483646 w 184"/>
              <a:gd name="T45" fmla="*/ 2147483646 h 304"/>
              <a:gd name="T46" fmla="*/ 2147483646 w 184"/>
              <a:gd name="T47" fmla="*/ 2147483646 h 304"/>
              <a:gd name="T48" fmla="*/ 2147483646 w 184"/>
              <a:gd name="T49" fmla="*/ 2147483646 h 304"/>
              <a:gd name="T50" fmla="*/ 2147483646 w 184"/>
              <a:gd name="T51" fmla="*/ 2147483646 h 304"/>
              <a:gd name="T52" fmla="*/ 2147483646 w 184"/>
              <a:gd name="T53" fmla="*/ 2147483646 h 304"/>
              <a:gd name="T54" fmla="*/ 2147483646 w 184"/>
              <a:gd name="T55" fmla="*/ 2147483646 h 304"/>
              <a:gd name="T56" fmla="*/ 2147483646 w 184"/>
              <a:gd name="T57" fmla="*/ 2147483646 h 304"/>
              <a:gd name="T58" fmla="*/ 2147483646 w 184"/>
              <a:gd name="T59" fmla="*/ 2147483646 h 304"/>
              <a:gd name="T60" fmla="*/ 2147483646 w 184"/>
              <a:gd name="T61" fmla="*/ 2147483646 h 304"/>
              <a:gd name="T62" fmla="*/ 2147483646 w 184"/>
              <a:gd name="T63" fmla="*/ 2147483646 h 304"/>
              <a:gd name="T64" fmla="*/ 2147483646 w 184"/>
              <a:gd name="T65" fmla="*/ 2147483646 h 304"/>
              <a:gd name="T66" fmla="*/ 2147483646 w 184"/>
              <a:gd name="T67" fmla="*/ 2147483646 h 304"/>
              <a:gd name="T68" fmla="*/ 2147483646 w 184"/>
              <a:gd name="T69" fmla="*/ 2147483646 h 304"/>
              <a:gd name="T70" fmla="*/ 2147483646 w 184"/>
              <a:gd name="T71" fmla="*/ 2147483646 h 304"/>
              <a:gd name="T72" fmla="*/ 2147483646 w 184"/>
              <a:gd name="T73" fmla="*/ 2147483646 h 304"/>
              <a:gd name="T74" fmla="*/ 2147483646 w 184"/>
              <a:gd name="T75" fmla="*/ 2147483646 h 304"/>
              <a:gd name="T76" fmla="*/ 2147483646 w 184"/>
              <a:gd name="T77" fmla="*/ 2147483646 h 304"/>
              <a:gd name="T78" fmla="*/ 2147483646 w 184"/>
              <a:gd name="T79" fmla="*/ 2147483646 h 304"/>
              <a:gd name="T80" fmla="*/ 2147483646 w 184"/>
              <a:gd name="T81" fmla="*/ 2147483646 h 304"/>
              <a:gd name="T82" fmla="*/ 2147483646 w 184"/>
              <a:gd name="T83" fmla="*/ 2147483646 h 304"/>
              <a:gd name="T84" fmla="*/ 2147483646 w 184"/>
              <a:gd name="T85" fmla="*/ 2147483646 h 304"/>
              <a:gd name="T86" fmla="*/ 2147483646 w 184"/>
              <a:gd name="T87" fmla="*/ 2147483646 h 304"/>
              <a:gd name="T88" fmla="*/ 2147483646 w 184"/>
              <a:gd name="T89" fmla="*/ 2147483646 h 304"/>
              <a:gd name="T90" fmla="*/ 2147483646 w 184"/>
              <a:gd name="T91" fmla="*/ 2147483646 h 304"/>
              <a:gd name="T92" fmla="*/ 2147483646 w 184"/>
              <a:gd name="T93" fmla="*/ 2147483646 h 304"/>
              <a:gd name="T94" fmla="*/ 2147483646 w 184"/>
              <a:gd name="T95" fmla="*/ 2147483646 h 304"/>
              <a:gd name="T96" fmla="*/ 2147483646 w 184"/>
              <a:gd name="T97" fmla="*/ 2147483646 h 304"/>
              <a:gd name="T98" fmla="*/ 2147483646 w 184"/>
              <a:gd name="T99" fmla="*/ 0 h 3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84" h="304">
                <a:moveTo>
                  <a:pt x="108" y="18"/>
                </a:moveTo>
                <a:lnTo>
                  <a:pt x="92" y="58"/>
                </a:lnTo>
                <a:lnTo>
                  <a:pt x="92" y="84"/>
                </a:lnTo>
                <a:lnTo>
                  <a:pt x="92" y="86"/>
                </a:lnTo>
                <a:lnTo>
                  <a:pt x="84" y="100"/>
                </a:lnTo>
                <a:lnTo>
                  <a:pt x="84" y="108"/>
                </a:lnTo>
                <a:lnTo>
                  <a:pt x="84" y="112"/>
                </a:lnTo>
                <a:lnTo>
                  <a:pt x="82" y="116"/>
                </a:lnTo>
                <a:lnTo>
                  <a:pt x="80" y="120"/>
                </a:lnTo>
                <a:lnTo>
                  <a:pt x="76" y="122"/>
                </a:lnTo>
                <a:lnTo>
                  <a:pt x="76" y="124"/>
                </a:lnTo>
                <a:lnTo>
                  <a:pt x="74" y="124"/>
                </a:lnTo>
                <a:lnTo>
                  <a:pt x="74" y="122"/>
                </a:lnTo>
                <a:lnTo>
                  <a:pt x="54" y="120"/>
                </a:lnTo>
                <a:lnTo>
                  <a:pt x="44" y="130"/>
                </a:lnTo>
                <a:lnTo>
                  <a:pt x="12" y="134"/>
                </a:lnTo>
                <a:lnTo>
                  <a:pt x="0" y="134"/>
                </a:lnTo>
                <a:lnTo>
                  <a:pt x="8" y="140"/>
                </a:lnTo>
                <a:lnTo>
                  <a:pt x="36" y="144"/>
                </a:lnTo>
                <a:lnTo>
                  <a:pt x="38" y="144"/>
                </a:lnTo>
                <a:lnTo>
                  <a:pt x="40" y="144"/>
                </a:lnTo>
                <a:lnTo>
                  <a:pt x="48" y="162"/>
                </a:lnTo>
                <a:lnTo>
                  <a:pt x="56" y="168"/>
                </a:lnTo>
                <a:lnTo>
                  <a:pt x="60" y="174"/>
                </a:lnTo>
                <a:lnTo>
                  <a:pt x="60" y="184"/>
                </a:lnTo>
                <a:lnTo>
                  <a:pt x="60" y="206"/>
                </a:lnTo>
                <a:lnTo>
                  <a:pt x="70" y="216"/>
                </a:lnTo>
                <a:lnTo>
                  <a:pt x="72" y="216"/>
                </a:lnTo>
                <a:lnTo>
                  <a:pt x="76" y="232"/>
                </a:lnTo>
                <a:lnTo>
                  <a:pt x="76" y="240"/>
                </a:lnTo>
                <a:lnTo>
                  <a:pt x="72" y="248"/>
                </a:lnTo>
                <a:lnTo>
                  <a:pt x="70" y="256"/>
                </a:lnTo>
                <a:lnTo>
                  <a:pt x="72" y="264"/>
                </a:lnTo>
                <a:lnTo>
                  <a:pt x="82" y="270"/>
                </a:lnTo>
                <a:lnTo>
                  <a:pt x="94" y="276"/>
                </a:lnTo>
                <a:lnTo>
                  <a:pt x="100" y="280"/>
                </a:lnTo>
                <a:lnTo>
                  <a:pt x="106" y="292"/>
                </a:lnTo>
                <a:lnTo>
                  <a:pt x="114" y="298"/>
                </a:lnTo>
                <a:lnTo>
                  <a:pt x="116" y="302"/>
                </a:lnTo>
                <a:lnTo>
                  <a:pt x="124" y="304"/>
                </a:lnTo>
                <a:lnTo>
                  <a:pt x="122" y="288"/>
                </a:lnTo>
                <a:lnTo>
                  <a:pt x="122" y="282"/>
                </a:lnTo>
                <a:lnTo>
                  <a:pt x="122" y="278"/>
                </a:lnTo>
                <a:lnTo>
                  <a:pt x="126" y="274"/>
                </a:lnTo>
                <a:lnTo>
                  <a:pt x="128" y="272"/>
                </a:lnTo>
                <a:lnTo>
                  <a:pt x="140" y="268"/>
                </a:lnTo>
                <a:lnTo>
                  <a:pt x="142" y="268"/>
                </a:lnTo>
                <a:lnTo>
                  <a:pt x="144" y="268"/>
                </a:lnTo>
                <a:lnTo>
                  <a:pt x="148" y="270"/>
                </a:lnTo>
                <a:lnTo>
                  <a:pt x="156" y="266"/>
                </a:lnTo>
                <a:lnTo>
                  <a:pt x="156" y="264"/>
                </a:lnTo>
                <a:lnTo>
                  <a:pt x="158" y="244"/>
                </a:lnTo>
                <a:lnTo>
                  <a:pt x="154" y="236"/>
                </a:lnTo>
                <a:lnTo>
                  <a:pt x="148" y="232"/>
                </a:lnTo>
                <a:lnTo>
                  <a:pt x="140" y="232"/>
                </a:lnTo>
                <a:lnTo>
                  <a:pt x="138" y="232"/>
                </a:lnTo>
                <a:lnTo>
                  <a:pt x="136" y="230"/>
                </a:lnTo>
                <a:lnTo>
                  <a:pt x="132" y="210"/>
                </a:lnTo>
                <a:lnTo>
                  <a:pt x="134" y="168"/>
                </a:lnTo>
                <a:lnTo>
                  <a:pt x="136" y="168"/>
                </a:lnTo>
                <a:lnTo>
                  <a:pt x="148" y="150"/>
                </a:lnTo>
                <a:lnTo>
                  <a:pt x="164" y="160"/>
                </a:lnTo>
                <a:lnTo>
                  <a:pt x="176" y="160"/>
                </a:lnTo>
                <a:lnTo>
                  <a:pt x="184" y="108"/>
                </a:lnTo>
                <a:lnTo>
                  <a:pt x="180" y="100"/>
                </a:lnTo>
                <a:lnTo>
                  <a:pt x="174" y="96"/>
                </a:lnTo>
                <a:lnTo>
                  <a:pt x="168" y="96"/>
                </a:lnTo>
                <a:lnTo>
                  <a:pt x="166" y="96"/>
                </a:lnTo>
                <a:lnTo>
                  <a:pt x="154" y="98"/>
                </a:lnTo>
                <a:lnTo>
                  <a:pt x="152" y="96"/>
                </a:lnTo>
                <a:lnTo>
                  <a:pt x="144" y="84"/>
                </a:lnTo>
                <a:lnTo>
                  <a:pt x="142" y="84"/>
                </a:lnTo>
                <a:lnTo>
                  <a:pt x="142" y="64"/>
                </a:lnTo>
                <a:lnTo>
                  <a:pt x="146" y="52"/>
                </a:lnTo>
                <a:lnTo>
                  <a:pt x="148" y="48"/>
                </a:lnTo>
                <a:lnTo>
                  <a:pt x="150" y="42"/>
                </a:lnTo>
                <a:lnTo>
                  <a:pt x="152" y="36"/>
                </a:lnTo>
                <a:lnTo>
                  <a:pt x="156" y="32"/>
                </a:lnTo>
                <a:lnTo>
                  <a:pt x="156" y="20"/>
                </a:lnTo>
                <a:lnTo>
                  <a:pt x="144" y="8"/>
                </a:lnTo>
                <a:lnTo>
                  <a:pt x="128" y="0"/>
                </a:lnTo>
                <a:lnTo>
                  <a:pt x="108" y="1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1" name="新疆"/>
          <p:cNvSpPr/>
          <p:nvPr/>
        </p:nvSpPr>
        <p:spPr bwMode="auto">
          <a:xfrm>
            <a:off x="1174524" y="2215698"/>
            <a:ext cx="2004760" cy="1515924"/>
          </a:xfrm>
          <a:custGeom>
            <a:avLst/>
            <a:gdLst>
              <a:gd name="T0" fmla="*/ 2147483646 w 1304"/>
              <a:gd name="T1" fmla="*/ 2147483646 h 986"/>
              <a:gd name="T2" fmla="*/ 2147483646 w 1304"/>
              <a:gd name="T3" fmla="*/ 2147483646 h 986"/>
              <a:gd name="T4" fmla="*/ 2147483646 w 1304"/>
              <a:gd name="T5" fmla="*/ 2147483646 h 986"/>
              <a:gd name="T6" fmla="*/ 2147483646 w 1304"/>
              <a:gd name="T7" fmla="*/ 2147483646 h 986"/>
              <a:gd name="T8" fmla="*/ 2147483646 w 1304"/>
              <a:gd name="T9" fmla="*/ 2147483646 h 986"/>
              <a:gd name="T10" fmla="*/ 2147483646 w 1304"/>
              <a:gd name="T11" fmla="*/ 2147483646 h 986"/>
              <a:gd name="T12" fmla="*/ 2147483646 w 1304"/>
              <a:gd name="T13" fmla="*/ 2147483646 h 986"/>
              <a:gd name="T14" fmla="*/ 2147483646 w 1304"/>
              <a:gd name="T15" fmla="*/ 2147483646 h 986"/>
              <a:gd name="T16" fmla="*/ 2147483646 w 1304"/>
              <a:gd name="T17" fmla="*/ 2147483646 h 986"/>
              <a:gd name="T18" fmla="*/ 2147483646 w 1304"/>
              <a:gd name="T19" fmla="*/ 2147483646 h 986"/>
              <a:gd name="T20" fmla="*/ 2147483646 w 1304"/>
              <a:gd name="T21" fmla="*/ 2147483646 h 986"/>
              <a:gd name="T22" fmla="*/ 2147483646 w 1304"/>
              <a:gd name="T23" fmla="*/ 2147483646 h 986"/>
              <a:gd name="T24" fmla="*/ 2147483646 w 1304"/>
              <a:gd name="T25" fmla="*/ 2147483646 h 986"/>
              <a:gd name="T26" fmla="*/ 2147483646 w 1304"/>
              <a:gd name="T27" fmla="*/ 2147483646 h 986"/>
              <a:gd name="T28" fmla="*/ 2147483646 w 1304"/>
              <a:gd name="T29" fmla="*/ 2147483646 h 986"/>
              <a:gd name="T30" fmla="*/ 2147483646 w 1304"/>
              <a:gd name="T31" fmla="*/ 2147483646 h 986"/>
              <a:gd name="T32" fmla="*/ 2147483646 w 1304"/>
              <a:gd name="T33" fmla="*/ 2147483646 h 986"/>
              <a:gd name="T34" fmla="*/ 2147483646 w 1304"/>
              <a:gd name="T35" fmla="*/ 2147483646 h 986"/>
              <a:gd name="T36" fmla="*/ 2147483646 w 1304"/>
              <a:gd name="T37" fmla="*/ 2147483646 h 986"/>
              <a:gd name="T38" fmla="*/ 2147483646 w 1304"/>
              <a:gd name="T39" fmla="*/ 2147483646 h 986"/>
              <a:gd name="T40" fmla="*/ 2147483646 w 1304"/>
              <a:gd name="T41" fmla="*/ 2147483646 h 986"/>
              <a:gd name="T42" fmla="*/ 2147483646 w 1304"/>
              <a:gd name="T43" fmla="*/ 2147483646 h 986"/>
              <a:gd name="T44" fmla="*/ 2147483646 w 1304"/>
              <a:gd name="T45" fmla="*/ 2147483646 h 986"/>
              <a:gd name="T46" fmla="*/ 2147483646 w 1304"/>
              <a:gd name="T47" fmla="*/ 2147483646 h 986"/>
              <a:gd name="T48" fmla="*/ 2147483646 w 1304"/>
              <a:gd name="T49" fmla="*/ 2147483646 h 986"/>
              <a:gd name="T50" fmla="*/ 2147483646 w 1304"/>
              <a:gd name="T51" fmla="*/ 2147483646 h 986"/>
              <a:gd name="T52" fmla="*/ 2147483646 w 1304"/>
              <a:gd name="T53" fmla="*/ 2147483646 h 986"/>
              <a:gd name="T54" fmla="*/ 2147483646 w 1304"/>
              <a:gd name="T55" fmla="*/ 2147483646 h 986"/>
              <a:gd name="T56" fmla="*/ 2147483646 w 1304"/>
              <a:gd name="T57" fmla="*/ 2147483646 h 986"/>
              <a:gd name="T58" fmla="*/ 2147483646 w 1304"/>
              <a:gd name="T59" fmla="*/ 2147483646 h 986"/>
              <a:gd name="T60" fmla="*/ 2147483646 w 1304"/>
              <a:gd name="T61" fmla="*/ 2147483646 h 986"/>
              <a:gd name="T62" fmla="*/ 2147483646 w 1304"/>
              <a:gd name="T63" fmla="*/ 2147483646 h 986"/>
              <a:gd name="T64" fmla="*/ 2147483646 w 1304"/>
              <a:gd name="T65" fmla="*/ 2147483646 h 986"/>
              <a:gd name="T66" fmla="*/ 2147483646 w 1304"/>
              <a:gd name="T67" fmla="*/ 2147483646 h 986"/>
              <a:gd name="T68" fmla="*/ 2147483646 w 1304"/>
              <a:gd name="T69" fmla="*/ 2147483646 h 986"/>
              <a:gd name="T70" fmla="*/ 2147483646 w 1304"/>
              <a:gd name="T71" fmla="*/ 2147483646 h 986"/>
              <a:gd name="T72" fmla="*/ 2147483646 w 1304"/>
              <a:gd name="T73" fmla="*/ 2147483646 h 986"/>
              <a:gd name="T74" fmla="*/ 2147483646 w 1304"/>
              <a:gd name="T75" fmla="*/ 2147483646 h 986"/>
              <a:gd name="T76" fmla="*/ 2147483646 w 1304"/>
              <a:gd name="T77" fmla="*/ 2147483646 h 986"/>
              <a:gd name="T78" fmla="*/ 2147483646 w 1304"/>
              <a:gd name="T79" fmla="*/ 2147483646 h 986"/>
              <a:gd name="T80" fmla="*/ 2147483646 w 1304"/>
              <a:gd name="T81" fmla="*/ 2147483646 h 986"/>
              <a:gd name="T82" fmla="*/ 2147483646 w 1304"/>
              <a:gd name="T83" fmla="*/ 2147483646 h 986"/>
              <a:gd name="T84" fmla="*/ 2147483646 w 1304"/>
              <a:gd name="T85" fmla="*/ 2147483646 h 986"/>
              <a:gd name="T86" fmla="*/ 2147483646 w 1304"/>
              <a:gd name="T87" fmla="*/ 2147483646 h 986"/>
              <a:gd name="T88" fmla="*/ 2147483646 w 1304"/>
              <a:gd name="T89" fmla="*/ 2147483646 h 986"/>
              <a:gd name="T90" fmla="*/ 2147483646 w 1304"/>
              <a:gd name="T91" fmla="*/ 2147483646 h 986"/>
              <a:gd name="T92" fmla="*/ 2147483646 w 1304"/>
              <a:gd name="T93" fmla="*/ 2147483646 h 986"/>
              <a:gd name="T94" fmla="*/ 2147483646 w 1304"/>
              <a:gd name="T95" fmla="*/ 2147483646 h 986"/>
              <a:gd name="T96" fmla="*/ 2147483646 w 1304"/>
              <a:gd name="T97" fmla="*/ 2147483646 h 986"/>
              <a:gd name="T98" fmla="*/ 2147483646 w 1304"/>
              <a:gd name="T99" fmla="*/ 2147483646 h 986"/>
              <a:gd name="T100" fmla="*/ 2147483646 w 1304"/>
              <a:gd name="T101" fmla="*/ 2147483646 h 986"/>
              <a:gd name="T102" fmla="*/ 2147483646 w 1304"/>
              <a:gd name="T103" fmla="*/ 2147483646 h 986"/>
              <a:gd name="T104" fmla="*/ 2147483646 w 1304"/>
              <a:gd name="T105" fmla="*/ 2147483646 h 986"/>
              <a:gd name="T106" fmla="*/ 2147483646 w 1304"/>
              <a:gd name="T107" fmla="*/ 2147483646 h 986"/>
              <a:gd name="T108" fmla="*/ 2147483646 w 1304"/>
              <a:gd name="T109" fmla="*/ 2147483646 h 986"/>
              <a:gd name="T110" fmla="*/ 2147483646 w 1304"/>
              <a:gd name="T111" fmla="*/ 2147483646 h 986"/>
              <a:gd name="T112" fmla="*/ 2147483646 w 1304"/>
              <a:gd name="T113" fmla="*/ 2147483646 h 986"/>
              <a:gd name="T114" fmla="*/ 2147483646 w 1304"/>
              <a:gd name="T115" fmla="*/ 2147483646 h 9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304" h="986">
                <a:moveTo>
                  <a:pt x="1302" y="530"/>
                </a:moveTo>
                <a:lnTo>
                  <a:pt x="1304" y="530"/>
                </a:lnTo>
                <a:lnTo>
                  <a:pt x="1304" y="528"/>
                </a:lnTo>
                <a:lnTo>
                  <a:pt x="1278" y="456"/>
                </a:lnTo>
                <a:lnTo>
                  <a:pt x="1262" y="444"/>
                </a:lnTo>
                <a:lnTo>
                  <a:pt x="1262" y="442"/>
                </a:lnTo>
                <a:lnTo>
                  <a:pt x="1258" y="412"/>
                </a:lnTo>
                <a:lnTo>
                  <a:pt x="1226" y="408"/>
                </a:lnTo>
                <a:lnTo>
                  <a:pt x="1224" y="408"/>
                </a:lnTo>
                <a:lnTo>
                  <a:pt x="1222" y="408"/>
                </a:lnTo>
                <a:lnTo>
                  <a:pt x="1222" y="406"/>
                </a:lnTo>
                <a:lnTo>
                  <a:pt x="1222" y="404"/>
                </a:lnTo>
                <a:lnTo>
                  <a:pt x="1218" y="396"/>
                </a:lnTo>
                <a:lnTo>
                  <a:pt x="1212" y="386"/>
                </a:lnTo>
                <a:lnTo>
                  <a:pt x="1202" y="378"/>
                </a:lnTo>
                <a:lnTo>
                  <a:pt x="1192" y="368"/>
                </a:lnTo>
                <a:lnTo>
                  <a:pt x="1178" y="360"/>
                </a:lnTo>
                <a:lnTo>
                  <a:pt x="1166" y="354"/>
                </a:lnTo>
                <a:lnTo>
                  <a:pt x="1152" y="346"/>
                </a:lnTo>
                <a:lnTo>
                  <a:pt x="1140" y="340"/>
                </a:lnTo>
                <a:lnTo>
                  <a:pt x="1116" y="336"/>
                </a:lnTo>
                <a:lnTo>
                  <a:pt x="1084" y="334"/>
                </a:lnTo>
                <a:lnTo>
                  <a:pt x="1042" y="332"/>
                </a:lnTo>
                <a:lnTo>
                  <a:pt x="1040" y="332"/>
                </a:lnTo>
                <a:lnTo>
                  <a:pt x="1032" y="320"/>
                </a:lnTo>
                <a:lnTo>
                  <a:pt x="1028" y="310"/>
                </a:lnTo>
                <a:lnTo>
                  <a:pt x="1026" y="300"/>
                </a:lnTo>
                <a:lnTo>
                  <a:pt x="1028" y="288"/>
                </a:lnTo>
                <a:lnTo>
                  <a:pt x="1034" y="272"/>
                </a:lnTo>
                <a:lnTo>
                  <a:pt x="1044" y="246"/>
                </a:lnTo>
                <a:lnTo>
                  <a:pt x="1058" y="214"/>
                </a:lnTo>
                <a:lnTo>
                  <a:pt x="1048" y="180"/>
                </a:lnTo>
                <a:lnTo>
                  <a:pt x="1036" y="124"/>
                </a:lnTo>
                <a:lnTo>
                  <a:pt x="1032" y="118"/>
                </a:lnTo>
                <a:lnTo>
                  <a:pt x="1024" y="112"/>
                </a:lnTo>
                <a:lnTo>
                  <a:pt x="1012" y="106"/>
                </a:lnTo>
                <a:lnTo>
                  <a:pt x="996" y="100"/>
                </a:lnTo>
                <a:lnTo>
                  <a:pt x="990" y="98"/>
                </a:lnTo>
                <a:lnTo>
                  <a:pt x="982" y="94"/>
                </a:lnTo>
                <a:lnTo>
                  <a:pt x="976" y="90"/>
                </a:lnTo>
                <a:lnTo>
                  <a:pt x="970" y="86"/>
                </a:lnTo>
                <a:lnTo>
                  <a:pt x="966" y="80"/>
                </a:lnTo>
                <a:lnTo>
                  <a:pt x="964" y="74"/>
                </a:lnTo>
                <a:lnTo>
                  <a:pt x="960" y="68"/>
                </a:lnTo>
                <a:lnTo>
                  <a:pt x="954" y="60"/>
                </a:lnTo>
                <a:lnTo>
                  <a:pt x="948" y="54"/>
                </a:lnTo>
                <a:lnTo>
                  <a:pt x="940" y="50"/>
                </a:lnTo>
                <a:lnTo>
                  <a:pt x="938" y="50"/>
                </a:lnTo>
                <a:lnTo>
                  <a:pt x="938" y="48"/>
                </a:lnTo>
                <a:lnTo>
                  <a:pt x="928" y="0"/>
                </a:lnTo>
                <a:lnTo>
                  <a:pt x="890" y="4"/>
                </a:lnTo>
                <a:lnTo>
                  <a:pt x="886" y="14"/>
                </a:lnTo>
                <a:lnTo>
                  <a:pt x="882" y="24"/>
                </a:lnTo>
                <a:lnTo>
                  <a:pt x="878" y="32"/>
                </a:lnTo>
                <a:lnTo>
                  <a:pt x="876" y="36"/>
                </a:lnTo>
                <a:lnTo>
                  <a:pt x="870" y="38"/>
                </a:lnTo>
                <a:lnTo>
                  <a:pt x="846" y="46"/>
                </a:lnTo>
                <a:lnTo>
                  <a:pt x="828" y="56"/>
                </a:lnTo>
                <a:lnTo>
                  <a:pt x="822" y="60"/>
                </a:lnTo>
                <a:lnTo>
                  <a:pt x="816" y="66"/>
                </a:lnTo>
                <a:lnTo>
                  <a:pt x="814" y="74"/>
                </a:lnTo>
                <a:lnTo>
                  <a:pt x="810" y="92"/>
                </a:lnTo>
                <a:lnTo>
                  <a:pt x="806" y="110"/>
                </a:lnTo>
                <a:lnTo>
                  <a:pt x="802" y="122"/>
                </a:lnTo>
                <a:lnTo>
                  <a:pt x="798" y="130"/>
                </a:lnTo>
                <a:lnTo>
                  <a:pt x="792" y="136"/>
                </a:lnTo>
                <a:lnTo>
                  <a:pt x="786" y="142"/>
                </a:lnTo>
                <a:lnTo>
                  <a:pt x="778" y="144"/>
                </a:lnTo>
                <a:lnTo>
                  <a:pt x="770" y="146"/>
                </a:lnTo>
                <a:lnTo>
                  <a:pt x="760" y="146"/>
                </a:lnTo>
                <a:lnTo>
                  <a:pt x="750" y="144"/>
                </a:lnTo>
                <a:lnTo>
                  <a:pt x="738" y="140"/>
                </a:lnTo>
                <a:lnTo>
                  <a:pt x="724" y="134"/>
                </a:lnTo>
                <a:lnTo>
                  <a:pt x="708" y="126"/>
                </a:lnTo>
                <a:lnTo>
                  <a:pt x="674" y="104"/>
                </a:lnTo>
                <a:lnTo>
                  <a:pt x="608" y="188"/>
                </a:lnTo>
                <a:lnTo>
                  <a:pt x="616" y="224"/>
                </a:lnTo>
                <a:lnTo>
                  <a:pt x="618" y="224"/>
                </a:lnTo>
                <a:lnTo>
                  <a:pt x="616" y="226"/>
                </a:lnTo>
                <a:lnTo>
                  <a:pt x="610" y="232"/>
                </a:lnTo>
                <a:lnTo>
                  <a:pt x="602" y="236"/>
                </a:lnTo>
                <a:lnTo>
                  <a:pt x="598" y="236"/>
                </a:lnTo>
                <a:lnTo>
                  <a:pt x="594" y="234"/>
                </a:lnTo>
                <a:lnTo>
                  <a:pt x="582" y="230"/>
                </a:lnTo>
                <a:lnTo>
                  <a:pt x="576" y="226"/>
                </a:lnTo>
                <a:lnTo>
                  <a:pt x="564" y="224"/>
                </a:lnTo>
                <a:lnTo>
                  <a:pt x="548" y="220"/>
                </a:lnTo>
                <a:lnTo>
                  <a:pt x="528" y="220"/>
                </a:lnTo>
                <a:lnTo>
                  <a:pt x="514" y="218"/>
                </a:lnTo>
                <a:lnTo>
                  <a:pt x="494" y="216"/>
                </a:lnTo>
                <a:lnTo>
                  <a:pt x="474" y="220"/>
                </a:lnTo>
                <a:lnTo>
                  <a:pt x="482" y="234"/>
                </a:lnTo>
                <a:lnTo>
                  <a:pt x="492" y="248"/>
                </a:lnTo>
                <a:lnTo>
                  <a:pt x="494" y="252"/>
                </a:lnTo>
                <a:lnTo>
                  <a:pt x="494" y="256"/>
                </a:lnTo>
                <a:lnTo>
                  <a:pt x="484" y="308"/>
                </a:lnTo>
                <a:lnTo>
                  <a:pt x="488" y="336"/>
                </a:lnTo>
                <a:lnTo>
                  <a:pt x="490" y="336"/>
                </a:lnTo>
                <a:lnTo>
                  <a:pt x="488" y="336"/>
                </a:lnTo>
                <a:lnTo>
                  <a:pt x="472" y="388"/>
                </a:lnTo>
                <a:lnTo>
                  <a:pt x="470" y="394"/>
                </a:lnTo>
                <a:lnTo>
                  <a:pt x="468" y="396"/>
                </a:lnTo>
                <a:lnTo>
                  <a:pt x="466" y="396"/>
                </a:lnTo>
                <a:lnTo>
                  <a:pt x="466" y="394"/>
                </a:lnTo>
                <a:lnTo>
                  <a:pt x="464" y="390"/>
                </a:lnTo>
                <a:lnTo>
                  <a:pt x="460" y="384"/>
                </a:lnTo>
                <a:lnTo>
                  <a:pt x="460" y="382"/>
                </a:lnTo>
                <a:lnTo>
                  <a:pt x="458" y="382"/>
                </a:lnTo>
                <a:lnTo>
                  <a:pt x="454" y="384"/>
                </a:lnTo>
                <a:lnTo>
                  <a:pt x="452" y="392"/>
                </a:lnTo>
                <a:lnTo>
                  <a:pt x="450" y="404"/>
                </a:lnTo>
                <a:lnTo>
                  <a:pt x="444" y="414"/>
                </a:lnTo>
                <a:lnTo>
                  <a:pt x="436" y="422"/>
                </a:lnTo>
                <a:lnTo>
                  <a:pt x="426" y="432"/>
                </a:lnTo>
                <a:lnTo>
                  <a:pt x="412" y="444"/>
                </a:lnTo>
                <a:lnTo>
                  <a:pt x="406" y="448"/>
                </a:lnTo>
                <a:lnTo>
                  <a:pt x="404" y="448"/>
                </a:lnTo>
                <a:lnTo>
                  <a:pt x="352" y="448"/>
                </a:lnTo>
                <a:lnTo>
                  <a:pt x="332" y="468"/>
                </a:lnTo>
                <a:lnTo>
                  <a:pt x="330" y="468"/>
                </a:lnTo>
                <a:lnTo>
                  <a:pt x="274" y="460"/>
                </a:lnTo>
                <a:lnTo>
                  <a:pt x="268" y="466"/>
                </a:lnTo>
                <a:lnTo>
                  <a:pt x="260" y="470"/>
                </a:lnTo>
                <a:lnTo>
                  <a:pt x="254" y="470"/>
                </a:lnTo>
                <a:lnTo>
                  <a:pt x="248" y="470"/>
                </a:lnTo>
                <a:lnTo>
                  <a:pt x="240" y="470"/>
                </a:lnTo>
                <a:lnTo>
                  <a:pt x="232" y="470"/>
                </a:lnTo>
                <a:lnTo>
                  <a:pt x="206" y="478"/>
                </a:lnTo>
                <a:lnTo>
                  <a:pt x="184" y="504"/>
                </a:lnTo>
                <a:lnTo>
                  <a:pt x="184" y="506"/>
                </a:lnTo>
                <a:lnTo>
                  <a:pt x="148" y="508"/>
                </a:lnTo>
                <a:lnTo>
                  <a:pt x="148" y="478"/>
                </a:lnTo>
                <a:lnTo>
                  <a:pt x="126" y="478"/>
                </a:lnTo>
                <a:lnTo>
                  <a:pt x="122" y="490"/>
                </a:lnTo>
                <a:lnTo>
                  <a:pt x="106" y="494"/>
                </a:lnTo>
                <a:lnTo>
                  <a:pt x="104" y="494"/>
                </a:lnTo>
                <a:lnTo>
                  <a:pt x="102" y="494"/>
                </a:lnTo>
                <a:lnTo>
                  <a:pt x="86" y="486"/>
                </a:lnTo>
                <a:lnTo>
                  <a:pt x="66" y="480"/>
                </a:lnTo>
                <a:lnTo>
                  <a:pt x="60" y="482"/>
                </a:lnTo>
                <a:lnTo>
                  <a:pt x="54" y="484"/>
                </a:lnTo>
                <a:lnTo>
                  <a:pt x="38" y="496"/>
                </a:lnTo>
                <a:lnTo>
                  <a:pt x="20" y="512"/>
                </a:lnTo>
                <a:lnTo>
                  <a:pt x="14" y="520"/>
                </a:lnTo>
                <a:lnTo>
                  <a:pt x="10" y="528"/>
                </a:lnTo>
                <a:lnTo>
                  <a:pt x="12" y="530"/>
                </a:lnTo>
                <a:lnTo>
                  <a:pt x="14" y="536"/>
                </a:lnTo>
                <a:lnTo>
                  <a:pt x="16" y="546"/>
                </a:lnTo>
                <a:lnTo>
                  <a:pt x="16" y="554"/>
                </a:lnTo>
                <a:lnTo>
                  <a:pt x="14" y="562"/>
                </a:lnTo>
                <a:lnTo>
                  <a:pt x="10" y="568"/>
                </a:lnTo>
                <a:lnTo>
                  <a:pt x="6" y="570"/>
                </a:lnTo>
                <a:lnTo>
                  <a:pt x="4" y="574"/>
                </a:lnTo>
                <a:lnTo>
                  <a:pt x="0" y="590"/>
                </a:lnTo>
                <a:lnTo>
                  <a:pt x="14" y="598"/>
                </a:lnTo>
                <a:lnTo>
                  <a:pt x="30" y="580"/>
                </a:lnTo>
                <a:lnTo>
                  <a:pt x="54" y="604"/>
                </a:lnTo>
                <a:lnTo>
                  <a:pt x="54" y="606"/>
                </a:lnTo>
                <a:lnTo>
                  <a:pt x="58" y="650"/>
                </a:lnTo>
                <a:lnTo>
                  <a:pt x="58" y="652"/>
                </a:lnTo>
                <a:lnTo>
                  <a:pt x="44" y="712"/>
                </a:lnTo>
                <a:lnTo>
                  <a:pt x="42" y="712"/>
                </a:lnTo>
                <a:lnTo>
                  <a:pt x="18" y="712"/>
                </a:lnTo>
                <a:lnTo>
                  <a:pt x="12" y="714"/>
                </a:lnTo>
                <a:lnTo>
                  <a:pt x="6" y="716"/>
                </a:lnTo>
                <a:lnTo>
                  <a:pt x="8" y="720"/>
                </a:lnTo>
                <a:lnTo>
                  <a:pt x="12" y="724"/>
                </a:lnTo>
                <a:lnTo>
                  <a:pt x="28" y="736"/>
                </a:lnTo>
                <a:lnTo>
                  <a:pt x="40" y="734"/>
                </a:lnTo>
                <a:lnTo>
                  <a:pt x="42" y="734"/>
                </a:lnTo>
                <a:lnTo>
                  <a:pt x="70" y="760"/>
                </a:lnTo>
                <a:lnTo>
                  <a:pt x="72" y="764"/>
                </a:lnTo>
                <a:lnTo>
                  <a:pt x="76" y="768"/>
                </a:lnTo>
                <a:lnTo>
                  <a:pt x="76" y="778"/>
                </a:lnTo>
                <a:lnTo>
                  <a:pt x="74" y="792"/>
                </a:lnTo>
                <a:lnTo>
                  <a:pt x="66" y="806"/>
                </a:lnTo>
                <a:lnTo>
                  <a:pt x="70" y="832"/>
                </a:lnTo>
                <a:lnTo>
                  <a:pt x="80" y="834"/>
                </a:lnTo>
                <a:lnTo>
                  <a:pt x="120" y="834"/>
                </a:lnTo>
                <a:lnTo>
                  <a:pt x="100" y="852"/>
                </a:lnTo>
                <a:lnTo>
                  <a:pt x="112" y="860"/>
                </a:lnTo>
                <a:lnTo>
                  <a:pt x="128" y="868"/>
                </a:lnTo>
                <a:lnTo>
                  <a:pt x="170" y="886"/>
                </a:lnTo>
                <a:lnTo>
                  <a:pt x="172" y="888"/>
                </a:lnTo>
                <a:lnTo>
                  <a:pt x="174" y="888"/>
                </a:lnTo>
                <a:lnTo>
                  <a:pt x="178" y="952"/>
                </a:lnTo>
                <a:lnTo>
                  <a:pt x="180" y="962"/>
                </a:lnTo>
                <a:lnTo>
                  <a:pt x="186" y="970"/>
                </a:lnTo>
                <a:lnTo>
                  <a:pt x="194" y="976"/>
                </a:lnTo>
                <a:lnTo>
                  <a:pt x="206" y="982"/>
                </a:lnTo>
                <a:lnTo>
                  <a:pt x="210" y="980"/>
                </a:lnTo>
                <a:lnTo>
                  <a:pt x="212" y="980"/>
                </a:lnTo>
                <a:lnTo>
                  <a:pt x="256" y="986"/>
                </a:lnTo>
                <a:lnTo>
                  <a:pt x="260" y="986"/>
                </a:lnTo>
                <a:lnTo>
                  <a:pt x="260" y="984"/>
                </a:lnTo>
                <a:lnTo>
                  <a:pt x="268" y="968"/>
                </a:lnTo>
                <a:lnTo>
                  <a:pt x="268" y="966"/>
                </a:lnTo>
                <a:lnTo>
                  <a:pt x="268" y="960"/>
                </a:lnTo>
                <a:lnTo>
                  <a:pt x="270" y="956"/>
                </a:lnTo>
                <a:lnTo>
                  <a:pt x="274" y="952"/>
                </a:lnTo>
                <a:lnTo>
                  <a:pt x="278" y="948"/>
                </a:lnTo>
                <a:lnTo>
                  <a:pt x="286" y="940"/>
                </a:lnTo>
                <a:lnTo>
                  <a:pt x="290" y="932"/>
                </a:lnTo>
                <a:lnTo>
                  <a:pt x="294" y="928"/>
                </a:lnTo>
                <a:lnTo>
                  <a:pt x="298" y="926"/>
                </a:lnTo>
                <a:lnTo>
                  <a:pt x="306" y="926"/>
                </a:lnTo>
                <a:lnTo>
                  <a:pt x="314" y="928"/>
                </a:lnTo>
                <a:lnTo>
                  <a:pt x="316" y="928"/>
                </a:lnTo>
                <a:lnTo>
                  <a:pt x="330" y="936"/>
                </a:lnTo>
                <a:lnTo>
                  <a:pt x="382" y="946"/>
                </a:lnTo>
                <a:lnTo>
                  <a:pt x="412" y="944"/>
                </a:lnTo>
                <a:lnTo>
                  <a:pt x="434" y="934"/>
                </a:lnTo>
                <a:lnTo>
                  <a:pt x="440" y="928"/>
                </a:lnTo>
                <a:lnTo>
                  <a:pt x="444" y="924"/>
                </a:lnTo>
                <a:lnTo>
                  <a:pt x="452" y="924"/>
                </a:lnTo>
                <a:lnTo>
                  <a:pt x="460" y="930"/>
                </a:lnTo>
                <a:lnTo>
                  <a:pt x="464" y="932"/>
                </a:lnTo>
                <a:lnTo>
                  <a:pt x="468" y="938"/>
                </a:lnTo>
                <a:lnTo>
                  <a:pt x="472" y="948"/>
                </a:lnTo>
                <a:lnTo>
                  <a:pt x="488" y="960"/>
                </a:lnTo>
                <a:lnTo>
                  <a:pt x="500" y="960"/>
                </a:lnTo>
                <a:lnTo>
                  <a:pt x="502" y="960"/>
                </a:lnTo>
                <a:lnTo>
                  <a:pt x="504" y="960"/>
                </a:lnTo>
                <a:lnTo>
                  <a:pt x="520" y="968"/>
                </a:lnTo>
                <a:lnTo>
                  <a:pt x="552" y="964"/>
                </a:lnTo>
                <a:lnTo>
                  <a:pt x="570" y="960"/>
                </a:lnTo>
                <a:lnTo>
                  <a:pt x="614" y="964"/>
                </a:lnTo>
                <a:lnTo>
                  <a:pt x="634" y="958"/>
                </a:lnTo>
                <a:lnTo>
                  <a:pt x="658" y="948"/>
                </a:lnTo>
                <a:lnTo>
                  <a:pt x="666" y="944"/>
                </a:lnTo>
                <a:lnTo>
                  <a:pt x="676" y="940"/>
                </a:lnTo>
                <a:lnTo>
                  <a:pt x="720" y="940"/>
                </a:lnTo>
                <a:lnTo>
                  <a:pt x="736" y="934"/>
                </a:lnTo>
                <a:lnTo>
                  <a:pt x="746" y="930"/>
                </a:lnTo>
                <a:lnTo>
                  <a:pt x="754" y="928"/>
                </a:lnTo>
                <a:lnTo>
                  <a:pt x="778" y="928"/>
                </a:lnTo>
                <a:lnTo>
                  <a:pt x="790" y="936"/>
                </a:lnTo>
                <a:lnTo>
                  <a:pt x="826" y="944"/>
                </a:lnTo>
                <a:lnTo>
                  <a:pt x="830" y="944"/>
                </a:lnTo>
                <a:lnTo>
                  <a:pt x="832" y="948"/>
                </a:lnTo>
                <a:lnTo>
                  <a:pt x="842" y="956"/>
                </a:lnTo>
                <a:lnTo>
                  <a:pt x="858" y="964"/>
                </a:lnTo>
                <a:lnTo>
                  <a:pt x="858" y="966"/>
                </a:lnTo>
                <a:lnTo>
                  <a:pt x="892" y="968"/>
                </a:lnTo>
                <a:lnTo>
                  <a:pt x="908" y="976"/>
                </a:lnTo>
                <a:lnTo>
                  <a:pt x="928" y="980"/>
                </a:lnTo>
                <a:lnTo>
                  <a:pt x="946" y="982"/>
                </a:lnTo>
                <a:lnTo>
                  <a:pt x="950" y="972"/>
                </a:lnTo>
                <a:lnTo>
                  <a:pt x="942" y="956"/>
                </a:lnTo>
                <a:lnTo>
                  <a:pt x="940" y="940"/>
                </a:lnTo>
                <a:lnTo>
                  <a:pt x="938" y="940"/>
                </a:lnTo>
                <a:lnTo>
                  <a:pt x="942" y="936"/>
                </a:lnTo>
                <a:lnTo>
                  <a:pt x="952" y="922"/>
                </a:lnTo>
                <a:lnTo>
                  <a:pt x="952" y="920"/>
                </a:lnTo>
                <a:lnTo>
                  <a:pt x="954" y="920"/>
                </a:lnTo>
                <a:lnTo>
                  <a:pt x="964" y="912"/>
                </a:lnTo>
                <a:lnTo>
                  <a:pt x="962" y="908"/>
                </a:lnTo>
                <a:lnTo>
                  <a:pt x="958" y="892"/>
                </a:lnTo>
                <a:lnTo>
                  <a:pt x="956" y="888"/>
                </a:lnTo>
                <a:lnTo>
                  <a:pt x="950" y="884"/>
                </a:lnTo>
                <a:lnTo>
                  <a:pt x="938" y="872"/>
                </a:lnTo>
                <a:lnTo>
                  <a:pt x="922" y="858"/>
                </a:lnTo>
                <a:lnTo>
                  <a:pt x="922" y="856"/>
                </a:lnTo>
                <a:lnTo>
                  <a:pt x="920" y="856"/>
                </a:lnTo>
                <a:lnTo>
                  <a:pt x="922" y="856"/>
                </a:lnTo>
                <a:lnTo>
                  <a:pt x="922" y="854"/>
                </a:lnTo>
                <a:lnTo>
                  <a:pt x="924" y="838"/>
                </a:lnTo>
                <a:lnTo>
                  <a:pt x="924" y="828"/>
                </a:lnTo>
                <a:lnTo>
                  <a:pt x="916" y="808"/>
                </a:lnTo>
                <a:lnTo>
                  <a:pt x="934" y="804"/>
                </a:lnTo>
                <a:lnTo>
                  <a:pt x="944" y="796"/>
                </a:lnTo>
                <a:lnTo>
                  <a:pt x="966" y="796"/>
                </a:lnTo>
                <a:lnTo>
                  <a:pt x="988" y="792"/>
                </a:lnTo>
                <a:lnTo>
                  <a:pt x="990" y="792"/>
                </a:lnTo>
                <a:lnTo>
                  <a:pt x="1004" y="794"/>
                </a:lnTo>
                <a:lnTo>
                  <a:pt x="1022" y="788"/>
                </a:lnTo>
                <a:lnTo>
                  <a:pt x="1042" y="784"/>
                </a:lnTo>
                <a:lnTo>
                  <a:pt x="1054" y="780"/>
                </a:lnTo>
                <a:lnTo>
                  <a:pt x="1056" y="780"/>
                </a:lnTo>
                <a:lnTo>
                  <a:pt x="1090" y="772"/>
                </a:lnTo>
                <a:lnTo>
                  <a:pt x="1096" y="768"/>
                </a:lnTo>
                <a:lnTo>
                  <a:pt x="1094" y="760"/>
                </a:lnTo>
                <a:lnTo>
                  <a:pt x="1088" y="750"/>
                </a:lnTo>
                <a:lnTo>
                  <a:pt x="1088" y="748"/>
                </a:lnTo>
                <a:lnTo>
                  <a:pt x="1086" y="748"/>
                </a:lnTo>
                <a:lnTo>
                  <a:pt x="1088" y="736"/>
                </a:lnTo>
                <a:lnTo>
                  <a:pt x="1090" y="734"/>
                </a:lnTo>
                <a:lnTo>
                  <a:pt x="1090" y="718"/>
                </a:lnTo>
                <a:lnTo>
                  <a:pt x="1086" y="704"/>
                </a:lnTo>
                <a:lnTo>
                  <a:pt x="1086" y="702"/>
                </a:lnTo>
                <a:lnTo>
                  <a:pt x="1094" y="686"/>
                </a:lnTo>
                <a:lnTo>
                  <a:pt x="1100" y="678"/>
                </a:lnTo>
                <a:lnTo>
                  <a:pt x="1102" y="676"/>
                </a:lnTo>
                <a:lnTo>
                  <a:pt x="1106" y="676"/>
                </a:lnTo>
                <a:lnTo>
                  <a:pt x="1126" y="676"/>
                </a:lnTo>
                <a:lnTo>
                  <a:pt x="1132" y="676"/>
                </a:lnTo>
                <a:lnTo>
                  <a:pt x="1138" y="672"/>
                </a:lnTo>
                <a:lnTo>
                  <a:pt x="1170" y="630"/>
                </a:lnTo>
                <a:lnTo>
                  <a:pt x="1170" y="628"/>
                </a:lnTo>
                <a:lnTo>
                  <a:pt x="1186" y="614"/>
                </a:lnTo>
                <a:lnTo>
                  <a:pt x="1188" y="612"/>
                </a:lnTo>
                <a:lnTo>
                  <a:pt x="1196" y="610"/>
                </a:lnTo>
                <a:lnTo>
                  <a:pt x="1202" y="608"/>
                </a:lnTo>
                <a:lnTo>
                  <a:pt x="1206" y="604"/>
                </a:lnTo>
                <a:lnTo>
                  <a:pt x="1214" y="596"/>
                </a:lnTo>
                <a:lnTo>
                  <a:pt x="1218" y="592"/>
                </a:lnTo>
                <a:lnTo>
                  <a:pt x="1246" y="598"/>
                </a:lnTo>
                <a:lnTo>
                  <a:pt x="1270" y="588"/>
                </a:lnTo>
                <a:lnTo>
                  <a:pt x="1284" y="586"/>
                </a:lnTo>
                <a:lnTo>
                  <a:pt x="1296" y="580"/>
                </a:lnTo>
                <a:lnTo>
                  <a:pt x="1296" y="562"/>
                </a:lnTo>
                <a:lnTo>
                  <a:pt x="1298" y="540"/>
                </a:lnTo>
                <a:lnTo>
                  <a:pt x="1298" y="538"/>
                </a:lnTo>
                <a:lnTo>
                  <a:pt x="1302" y="532"/>
                </a:lnTo>
                <a:lnTo>
                  <a:pt x="1302" y="530"/>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4" name="青海"/>
          <p:cNvSpPr/>
          <p:nvPr/>
        </p:nvSpPr>
        <p:spPr bwMode="auto">
          <a:xfrm>
            <a:off x="2475415" y="3405732"/>
            <a:ext cx="1247466" cy="894863"/>
          </a:xfrm>
          <a:custGeom>
            <a:avLst/>
            <a:gdLst>
              <a:gd name="T0" fmla="*/ 2147483646 w 812"/>
              <a:gd name="T1" fmla="*/ 2147483646 h 582"/>
              <a:gd name="T2" fmla="*/ 2147483646 w 812"/>
              <a:gd name="T3" fmla="*/ 2147483646 h 582"/>
              <a:gd name="T4" fmla="*/ 2147483646 w 812"/>
              <a:gd name="T5" fmla="*/ 2147483646 h 582"/>
              <a:gd name="T6" fmla="*/ 2147483646 w 812"/>
              <a:gd name="T7" fmla="*/ 2147483646 h 582"/>
              <a:gd name="T8" fmla="*/ 2147483646 w 812"/>
              <a:gd name="T9" fmla="*/ 2147483646 h 582"/>
              <a:gd name="T10" fmla="*/ 2147483646 w 812"/>
              <a:gd name="T11" fmla="*/ 2147483646 h 582"/>
              <a:gd name="T12" fmla="*/ 2147483646 w 812"/>
              <a:gd name="T13" fmla="*/ 2147483646 h 582"/>
              <a:gd name="T14" fmla="*/ 2147483646 w 812"/>
              <a:gd name="T15" fmla="*/ 2147483646 h 582"/>
              <a:gd name="T16" fmla="*/ 2147483646 w 812"/>
              <a:gd name="T17" fmla="*/ 2147483646 h 582"/>
              <a:gd name="T18" fmla="*/ 2147483646 w 812"/>
              <a:gd name="T19" fmla="*/ 2147483646 h 582"/>
              <a:gd name="T20" fmla="*/ 2147483646 w 812"/>
              <a:gd name="T21" fmla="*/ 2147483646 h 582"/>
              <a:gd name="T22" fmla="*/ 2147483646 w 812"/>
              <a:gd name="T23" fmla="*/ 2147483646 h 582"/>
              <a:gd name="T24" fmla="*/ 2147483646 w 812"/>
              <a:gd name="T25" fmla="*/ 2147483646 h 582"/>
              <a:gd name="T26" fmla="*/ 2147483646 w 812"/>
              <a:gd name="T27" fmla="*/ 2147483646 h 582"/>
              <a:gd name="T28" fmla="*/ 2147483646 w 812"/>
              <a:gd name="T29" fmla="*/ 2147483646 h 582"/>
              <a:gd name="T30" fmla="*/ 2147483646 w 812"/>
              <a:gd name="T31" fmla="*/ 2147483646 h 582"/>
              <a:gd name="T32" fmla="*/ 2147483646 w 812"/>
              <a:gd name="T33" fmla="*/ 2147483646 h 582"/>
              <a:gd name="T34" fmla="*/ 0 w 812"/>
              <a:gd name="T35" fmla="*/ 2147483646 h 582"/>
              <a:gd name="T36" fmla="*/ 2147483646 w 812"/>
              <a:gd name="T37" fmla="*/ 2147483646 h 582"/>
              <a:gd name="T38" fmla="*/ 2147483646 w 812"/>
              <a:gd name="T39" fmla="*/ 2147483646 h 582"/>
              <a:gd name="T40" fmla="*/ 2147483646 w 812"/>
              <a:gd name="T41" fmla="*/ 2147483646 h 582"/>
              <a:gd name="T42" fmla="*/ 2147483646 w 812"/>
              <a:gd name="T43" fmla="*/ 2147483646 h 582"/>
              <a:gd name="T44" fmla="*/ 2147483646 w 812"/>
              <a:gd name="T45" fmla="*/ 2147483646 h 582"/>
              <a:gd name="T46" fmla="*/ 2147483646 w 812"/>
              <a:gd name="T47" fmla="*/ 2147483646 h 582"/>
              <a:gd name="T48" fmla="*/ 2147483646 w 812"/>
              <a:gd name="T49" fmla="*/ 2147483646 h 582"/>
              <a:gd name="T50" fmla="*/ 2147483646 w 812"/>
              <a:gd name="T51" fmla="*/ 2147483646 h 582"/>
              <a:gd name="T52" fmla="*/ 2147483646 w 812"/>
              <a:gd name="T53" fmla="*/ 2147483646 h 582"/>
              <a:gd name="T54" fmla="*/ 2147483646 w 812"/>
              <a:gd name="T55" fmla="*/ 2147483646 h 582"/>
              <a:gd name="T56" fmla="*/ 2147483646 w 812"/>
              <a:gd name="T57" fmla="*/ 2147483646 h 582"/>
              <a:gd name="T58" fmla="*/ 2147483646 w 812"/>
              <a:gd name="T59" fmla="*/ 2147483646 h 582"/>
              <a:gd name="T60" fmla="*/ 2147483646 w 812"/>
              <a:gd name="T61" fmla="*/ 2147483646 h 582"/>
              <a:gd name="T62" fmla="*/ 2147483646 w 812"/>
              <a:gd name="T63" fmla="*/ 2147483646 h 582"/>
              <a:gd name="T64" fmla="*/ 2147483646 w 812"/>
              <a:gd name="T65" fmla="*/ 2147483646 h 582"/>
              <a:gd name="T66" fmla="*/ 2147483646 w 812"/>
              <a:gd name="T67" fmla="*/ 2147483646 h 582"/>
              <a:gd name="T68" fmla="*/ 2147483646 w 812"/>
              <a:gd name="T69" fmla="*/ 2147483646 h 582"/>
              <a:gd name="T70" fmla="*/ 2147483646 w 812"/>
              <a:gd name="T71" fmla="*/ 2147483646 h 582"/>
              <a:gd name="T72" fmla="*/ 2147483646 w 812"/>
              <a:gd name="T73" fmla="*/ 2147483646 h 582"/>
              <a:gd name="T74" fmla="*/ 2147483646 w 812"/>
              <a:gd name="T75" fmla="*/ 2147483646 h 582"/>
              <a:gd name="T76" fmla="*/ 2147483646 w 812"/>
              <a:gd name="T77" fmla="*/ 2147483646 h 582"/>
              <a:gd name="T78" fmla="*/ 2147483646 w 812"/>
              <a:gd name="T79" fmla="*/ 2147483646 h 582"/>
              <a:gd name="T80" fmla="*/ 2147483646 w 812"/>
              <a:gd name="T81" fmla="*/ 2147483646 h 582"/>
              <a:gd name="T82" fmla="*/ 2147483646 w 812"/>
              <a:gd name="T83" fmla="*/ 2147483646 h 582"/>
              <a:gd name="T84" fmla="*/ 2147483646 w 812"/>
              <a:gd name="T85" fmla="*/ 2147483646 h 582"/>
              <a:gd name="T86" fmla="*/ 2147483646 w 812"/>
              <a:gd name="T87" fmla="*/ 2147483646 h 582"/>
              <a:gd name="T88" fmla="*/ 2147483646 w 812"/>
              <a:gd name="T89" fmla="*/ 2147483646 h 582"/>
              <a:gd name="T90" fmla="*/ 2147483646 w 812"/>
              <a:gd name="T91" fmla="*/ 2147483646 h 582"/>
              <a:gd name="T92" fmla="*/ 2147483646 w 812"/>
              <a:gd name="T93" fmla="*/ 2147483646 h 582"/>
              <a:gd name="T94" fmla="*/ 2147483646 w 812"/>
              <a:gd name="T95" fmla="*/ 2147483646 h 582"/>
              <a:gd name="T96" fmla="*/ 2147483646 w 812"/>
              <a:gd name="T97" fmla="*/ 2147483646 h 582"/>
              <a:gd name="T98" fmla="*/ 2147483646 w 812"/>
              <a:gd name="T99" fmla="*/ 2147483646 h 582"/>
              <a:gd name="T100" fmla="*/ 2147483646 w 812"/>
              <a:gd name="T101" fmla="*/ 2147483646 h 582"/>
              <a:gd name="T102" fmla="*/ 2147483646 w 812"/>
              <a:gd name="T103" fmla="*/ 2147483646 h 582"/>
              <a:gd name="T104" fmla="*/ 2147483646 w 812"/>
              <a:gd name="T105" fmla="*/ 2147483646 h 582"/>
              <a:gd name="T106" fmla="*/ 2147483646 w 812"/>
              <a:gd name="T107" fmla="*/ 2147483646 h 58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12" h="582">
                <a:moveTo>
                  <a:pt x="484" y="30"/>
                </a:moveTo>
                <a:lnTo>
                  <a:pt x="476" y="36"/>
                </a:lnTo>
                <a:lnTo>
                  <a:pt x="480" y="56"/>
                </a:lnTo>
                <a:lnTo>
                  <a:pt x="480" y="58"/>
                </a:lnTo>
                <a:lnTo>
                  <a:pt x="482" y="58"/>
                </a:lnTo>
                <a:lnTo>
                  <a:pt x="480" y="58"/>
                </a:lnTo>
                <a:lnTo>
                  <a:pt x="472" y="78"/>
                </a:lnTo>
                <a:lnTo>
                  <a:pt x="460" y="82"/>
                </a:lnTo>
                <a:lnTo>
                  <a:pt x="458" y="84"/>
                </a:lnTo>
                <a:lnTo>
                  <a:pt x="456" y="84"/>
                </a:lnTo>
                <a:lnTo>
                  <a:pt x="436" y="74"/>
                </a:lnTo>
                <a:lnTo>
                  <a:pt x="396" y="38"/>
                </a:lnTo>
                <a:lnTo>
                  <a:pt x="380" y="28"/>
                </a:lnTo>
                <a:lnTo>
                  <a:pt x="356" y="20"/>
                </a:lnTo>
                <a:lnTo>
                  <a:pt x="356" y="18"/>
                </a:lnTo>
                <a:lnTo>
                  <a:pt x="344" y="10"/>
                </a:lnTo>
                <a:lnTo>
                  <a:pt x="324" y="4"/>
                </a:lnTo>
                <a:lnTo>
                  <a:pt x="314" y="6"/>
                </a:lnTo>
                <a:lnTo>
                  <a:pt x="312" y="6"/>
                </a:lnTo>
                <a:lnTo>
                  <a:pt x="288" y="4"/>
                </a:lnTo>
                <a:lnTo>
                  <a:pt x="286" y="4"/>
                </a:lnTo>
                <a:lnTo>
                  <a:pt x="268" y="0"/>
                </a:lnTo>
                <a:lnTo>
                  <a:pt x="256" y="0"/>
                </a:lnTo>
                <a:lnTo>
                  <a:pt x="248" y="6"/>
                </a:lnTo>
                <a:lnTo>
                  <a:pt x="240" y="8"/>
                </a:lnTo>
                <a:lnTo>
                  <a:pt x="228" y="10"/>
                </a:lnTo>
                <a:lnTo>
                  <a:pt x="212" y="14"/>
                </a:lnTo>
                <a:lnTo>
                  <a:pt x="198" y="18"/>
                </a:lnTo>
                <a:lnTo>
                  <a:pt x="196" y="20"/>
                </a:lnTo>
                <a:lnTo>
                  <a:pt x="180" y="22"/>
                </a:lnTo>
                <a:lnTo>
                  <a:pt x="160" y="28"/>
                </a:lnTo>
                <a:lnTo>
                  <a:pt x="158" y="28"/>
                </a:lnTo>
                <a:lnTo>
                  <a:pt x="144" y="26"/>
                </a:lnTo>
                <a:lnTo>
                  <a:pt x="120" y="30"/>
                </a:lnTo>
                <a:lnTo>
                  <a:pt x="100" y="30"/>
                </a:lnTo>
                <a:lnTo>
                  <a:pt x="92" y="38"/>
                </a:lnTo>
                <a:lnTo>
                  <a:pt x="82" y="40"/>
                </a:lnTo>
                <a:lnTo>
                  <a:pt x="86" y="50"/>
                </a:lnTo>
                <a:lnTo>
                  <a:pt x="86" y="66"/>
                </a:lnTo>
                <a:lnTo>
                  <a:pt x="84" y="78"/>
                </a:lnTo>
                <a:lnTo>
                  <a:pt x="98" y="90"/>
                </a:lnTo>
                <a:lnTo>
                  <a:pt x="110" y="102"/>
                </a:lnTo>
                <a:lnTo>
                  <a:pt x="118" y="110"/>
                </a:lnTo>
                <a:lnTo>
                  <a:pt x="120" y="114"/>
                </a:lnTo>
                <a:lnTo>
                  <a:pt x="120" y="118"/>
                </a:lnTo>
                <a:lnTo>
                  <a:pt x="124" y="130"/>
                </a:lnTo>
                <a:lnTo>
                  <a:pt x="130" y="142"/>
                </a:lnTo>
                <a:lnTo>
                  <a:pt x="128" y="142"/>
                </a:lnTo>
                <a:lnTo>
                  <a:pt x="112" y="154"/>
                </a:lnTo>
                <a:lnTo>
                  <a:pt x="102" y="166"/>
                </a:lnTo>
                <a:lnTo>
                  <a:pt x="104" y="178"/>
                </a:lnTo>
                <a:lnTo>
                  <a:pt x="112" y="196"/>
                </a:lnTo>
                <a:lnTo>
                  <a:pt x="112" y="198"/>
                </a:lnTo>
                <a:lnTo>
                  <a:pt x="112" y="204"/>
                </a:lnTo>
                <a:lnTo>
                  <a:pt x="108" y="210"/>
                </a:lnTo>
                <a:lnTo>
                  <a:pt x="106" y="214"/>
                </a:lnTo>
                <a:lnTo>
                  <a:pt x="102" y="216"/>
                </a:lnTo>
                <a:lnTo>
                  <a:pt x="96" y="216"/>
                </a:lnTo>
                <a:lnTo>
                  <a:pt x="80" y="214"/>
                </a:lnTo>
                <a:lnTo>
                  <a:pt x="60" y="210"/>
                </a:lnTo>
                <a:lnTo>
                  <a:pt x="58" y="210"/>
                </a:lnTo>
                <a:lnTo>
                  <a:pt x="44" y="202"/>
                </a:lnTo>
                <a:lnTo>
                  <a:pt x="20" y="202"/>
                </a:lnTo>
                <a:lnTo>
                  <a:pt x="22" y="202"/>
                </a:lnTo>
                <a:lnTo>
                  <a:pt x="20" y="242"/>
                </a:lnTo>
                <a:lnTo>
                  <a:pt x="18" y="246"/>
                </a:lnTo>
                <a:lnTo>
                  <a:pt x="16" y="248"/>
                </a:lnTo>
                <a:lnTo>
                  <a:pt x="8" y="250"/>
                </a:lnTo>
                <a:lnTo>
                  <a:pt x="6" y="254"/>
                </a:lnTo>
                <a:lnTo>
                  <a:pt x="6" y="262"/>
                </a:lnTo>
                <a:lnTo>
                  <a:pt x="4" y="262"/>
                </a:lnTo>
                <a:lnTo>
                  <a:pt x="4" y="272"/>
                </a:lnTo>
                <a:lnTo>
                  <a:pt x="10" y="280"/>
                </a:lnTo>
                <a:lnTo>
                  <a:pt x="14" y="284"/>
                </a:lnTo>
                <a:lnTo>
                  <a:pt x="18" y="304"/>
                </a:lnTo>
                <a:lnTo>
                  <a:pt x="18" y="310"/>
                </a:lnTo>
                <a:lnTo>
                  <a:pt x="16" y="322"/>
                </a:lnTo>
                <a:lnTo>
                  <a:pt x="10" y="338"/>
                </a:lnTo>
                <a:lnTo>
                  <a:pt x="0" y="358"/>
                </a:lnTo>
                <a:lnTo>
                  <a:pt x="0" y="362"/>
                </a:lnTo>
                <a:lnTo>
                  <a:pt x="0" y="370"/>
                </a:lnTo>
                <a:lnTo>
                  <a:pt x="12" y="384"/>
                </a:lnTo>
                <a:lnTo>
                  <a:pt x="16" y="394"/>
                </a:lnTo>
                <a:lnTo>
                  <a:pt x="26" y="406"/>
                </a:lnTo>
                <a:lnTo>
                  <a:pt x="40" y="422"/>
                </a:lnTo>
                <a:lnTo>
                  <a:pt x="48" y="430"/>
                </a:lnTo>
                <a:lnTo>
                  <a:pt x="52" y="430"/>
                </a:lnTo>
                <a:lnTo>
                  <a:pt x="68" y="422"/>
                </a:lnTo>
                <a:lnTo>
                  <a:pt x="72" y="418"/>
                </a:lnTo>
                <a:lnTo>
                  <a:pt x="76" y="418"/>
                </a:lnTo>
                <a:lnTo>
                  <a:pt x="84" y="420"/>
                </a:lnTo>
                <a:lnTo>
                  <a:pt x="92" y="424"/>
                </a:lnTo>
                <a:lnTo>
                  <a:pt x="92" y="426"/>
                </a:lnTo>
                <a:lnTo>
                  <a:pt x="100" y="434"/>
                </a:lnTo>
                <a:lnTo>
                  <a:pt x="104" y="444"/>
                </a:lnTo>
                <a:lnTo>
                  <a:pt x="108" y="448"/>
                </a:lnTo>
                <a:lnTo>
                  <a:pt x="110" y="450"/>
                </a:lnTo>
                <a:lnTo>
                  <a:pt x="120" y="458"/>
                </a:lnTo>
                <a:lnTo>
                  <a:pt x="126" y="458"/>
                </a:lnTo>
                <a:lnTo>
                  <a:pt x="132" y="460"/>
                </a:lnTo>
                <a:lnTo>
                  <a:pt x="136" y="464"/>
                </a:lnTo>
                <a:lnTo>
                  <a:pt x="144" y="468"/>
                </a:lnTo>
                <a:lnTo>
                  <a:pt x="160" y="474"/>
                </a:lnTo>
                <a:lnTo>
                  <a:pt x="162" y="474"/>
                </a:lnTo>
                <a:lnTo>
                  <a:pt x="186" y="482"/>
                </a:lnTo>
                <a:lnTo>
                  <a:pt x="188" y="482"/>
                </a:lnTo>
                <a:lnTo>
                  <a:pt x="204" y="490"/>
                </a:lnTo>
                <a:lnTo>
                  <a:pt x="232" y="498"/>
                </a:lnTo>
                <a:lnTo>
                  <a:pt x="234" y="498"/>
                </a:lnTo>
                <a:lnTo>
                  <a:pt x="272" y="500"/>
                </a:lnTo>
                <a:lnTo>
                  <a:pt x="288" y="494"/>
                </a:lnTo>
                <a:lnTo>
                  <a:pt x="304" y="494"/>
                </a:lnTo>
                <a:lnTo>
                  <a:pt x="304" y="496"/>
                </a:lnTo>
                <a:lnTo>
                  <a:pt x="316" y="512"/>
                </a:lnTo>
                <a:lnTo>
                  <a:pt x="324" y="526"/>
                </a:lnTo>
                <a:lnTo>
                  <a:pt x="332" y="532"/>
                </a:lnTo>
                <a:lnTo>
                  <a:pt x="340" y="536"/>
                </a:lnTo>
                <a:lnTo>
                  <a:pt x="340" y="538"/>
                </a:lnTo>
                <a:lnTo>
                  <a:pt x="342" y="538"/>
                </a:lnTo>
                <a:lnTo>
                  <a:pt x="348" y="554"/>
                </a:lnTo>
                <a:lnTo>
                  <a:pt x="350" y="554"/>
                </a:lnTo>
                <a:lnTo>
                  <a:pt x="350" y="556"/>
                </a:lnTo>
                <a:lnTo>
                  <a:pt x="354" y="574"/>
                </a:lnTo>
                <a:lnTo>
                  <a:pt x="364" y="578"/>
                </a:lnTo>
                <a:lnTo>
                  <a:pt x="366" y="578"/>
                </a:lnTo>
                <a:lnTo>
                  <a:pt x="376" y="582"/>
                </a:lnTo>
                <a:lnTo>
                  <a:pt x="388" y="580"/>
                </a:lnTo>
                <a:lnTo>
                  <a:pt x="390" y="568"/>
                </a:lnTo>
                <a:lnTo>
                  <a:pt x="392" y="566"/>
                </a:lnTo>
                <a:lnTo>
                  <a:pt x="404" y="554"/>
                </a:lnTo>
                <a:lnTo>
                  <a:pt x="420" y="558"/>
                </a:lnTo>
                <a:lnTo>
                  <a:pt x="428" y="574"/>
                </a:lnTo>
                <a:lnTo>
                  <a:pt x="442" y="570"/>
                </a:lnTo>
                <a:lnTo>
                  <a:pt x="444" y="554"/>
                </a:lnTo>
                <a:lnTo>
                  <a:pt x="444" y="552"/>
                </a:lnTo>
                <a:lnTo>
                  <a:pt x="456" y="546"/>
                </a:lnTo>
                <a:lnTo>
                  <a:pt x="452" y="524"/>
                </a:lnTo>
                <a:lnTo>
                  <a:pt x="452" y="522"/>
                </a:lnTo>
                <a:lnTo>
                  <a:pt x="464" y="496"/>
                </a:lnTo>
                <a:lnTo>
                  <a:pt x="476" y="492"/>
                </a:lnTo>
                <a:lnTo>
                  <a:pt x="472" y="470"/>
                </a:lnTo>
                <a:lnTo>
                  <a:pt x="484" y="470"/>
                </a:lnTo>
                <a:lnTo>
                  <a:pt x="484" y="458"/>
                </a:lnTo>
                <a:lnTo>
                  <a:pt x="476" y="438"/>
                </a:lnTo>
                <a:lnTo>
                  <a:pt x="476" y="436"/>
                </a:lnTo>
                <a:lnTo>
                  <a:pt x="478" y="420"/>
                </a:lnTo>
                <a:lnTo>
                  <a:pt x="478" y="418"/>
                </a:lnTo>
                <a:lnTo>
                  <a:pt x="480" y="418"/>
                </a:lnTo>
                <a:lnTo>
                  <a:pt x="488" y="406"/>
                </a:lnTo>
                <a:lnTo>
                  <a:pt x="490" y="406"/>
                </a:lnTo>
                <a:lnTo>
                  <a:pt x="492" y="406"/>
                </a:lnTo>
                <a:lnTo>
                  <a:pt x="514" y="410"/>
                </a:lnTo>
                <a:lnTo>
                  <a:pt x="532" y="414"/>
                </a:lnTo>
                <a:lnTo>
                  <a:pt x="548" y="410"/>
                </a:lnTo>
                <a:lnTo>
                  <a:pt x="556" y="426"/>
                </a:lnTo>
                <a:lnTo>
                  <a:pt x="556" y="428"/>
                </a:lnTo>
                <a:lnTo>
                  <a:pt x="556" y="440"/>
                </a:lnTo>
                <a:lnTo>
                  <a:pt x="560" y="452"/>
                </a:lnTo>
                <a:lnTo>
                  <a:pt x="562" y="458"/>
                </a:lnTo>
                <a:lnTo>
                  <a:pt x="568" y="462"/>
                </a:lnTo>
                <a:lnTo>
                  <a:pt x="578" y="464"/>
                </a:lnTo>
                <a:lnTo>
                  <a:pt x="580" y="468"/>
                </a:lnTo>
                <a:lnTo>
                  <a:pt x="580" y="470"/>
                </a:lnTo>
                <a:lnTo>
                  <a:pt x="584" y="478"/>
                </a:lnTo>
                <a:lnTo>
                  <a:pt x="590" y="486"/>
                </a:lnTo>
                <a:lnTo>
                  <a:pt x="598" y="498"/>
                </a:lnTo>
                <a:lnTo>
                  <a:pt x="602" y="506"/>
                </a:lnTo>
                <a:lnTo>
                  <a:pt x="610" y="506"/>
                </a:lnTo>
                <a:lnTo>
                  <a:pt x="624" y="494"/>
                </a:lnTo>
                <a:lnTo>
                  <a:pt x="632" y="512"/>
                </a:lnTo>
                <a:lnTo>
                  <a:pt x="650" y="518"/>
                </a:lnTo>
                <a:lnTo>
                  <a:pt x="652" y="518"/>
                </a:lnTo>
                <a:lnTo>
                  <a:pt x="660" y="534"/>
                </a:lnTo>
                <a:lnTo>
                  <a:pt x="664" y="538"/>
                </a:lnTo>
                <a:lnTo>
                  <a:pt x="664" y="522"/>
                </a:lnTo>
                <a:lnTo>
                  <a:pt x="664" y="518"/>
                </a:lnTo>
                <a:lnTo>
                  <a:pt x="700" y="518"/>
                </a:lnTo>
                <a:lnTo>
                  <a:pt x="700" y="514"/>
                </a:lnTo>
                <a:lnTo>
                  <a:pt x="702" y="512"/>
                </a:lnTo>
                <a:lnTo>
                  <a:pt x="700" y="508"/>
                </a:lnTo>
                <a:lnTo>
                  <a:pt x="698" y="500"/>
                </a:lnTo>
                <a:lnTo>
                  <a:pt x="696" y="494"/>
                </a:lnTo>
                <a:lnTo>
                  <a:pt x="696" y="486"/>
                </a:lnTo>
                <a:lnTo>
                  <a:pt x="698" y="480"/>
                </a:lnTo>
                <a:lnTo>
                  <a:pt x="702" y="478"/>
                </a:lnTo>
                <a:lnTo>
                  <a:pt x="706" y="478"/>
                </a:lnTo>
                <a:lnTo>
                  <a:pt x="720" y="482"/>
                </a:lnTo>
                <a:lnTo>
                  <a:pt x="722" y="472"/>
                </a:lnTo>
                <a:lnTo>
                  <a:pt x="696" y="460"/>
                </a:lnTo>
                <a:lnTo>
                  <a:pt x="694" y="460"/>
                </a:lnTo>
                <a:lnTo>
                  <a:pt x="692" y="458"/>
                </a:lnTo>
                <a:lnTo>
                  <a:pt x="688" y="426"/>
                </a:lnTo>
                <a:lnTo>
                  <a:pt x="690" y="406"/>
                </a:lnTo>
                <a:lnTo>
                  <a:pt x="690" y="402"/>
                </a:lnTo>
                <a:lnTo>
                  <a:pt x="734" y="406"/>
                </a:lnTo>
                <a:lnTo>
                  <a:pt x="744" y="396"/>
                </a:lnTo>
                <a:lnTo>
                  <a:pt x="746" y="392"/>
                </a:lnTo>
                <a:lnTo>
                  <a:pt x="744" y="388"/>
                </a:lnTo>
                <a:lnTo>
                  <a:pt x="732" y="382"/>
                </a:lnTo>
                <a:lnTo>
                  <a:pt x="730" y="378"/>
                </a:lnTo>
                <a:lnTo>
                  <a:pt x="728" y="374"/>
                </a:lnTo>
                <a:lnTo>
                  <a:pt x="730" y="372"/>
                </a:lnTo>
                <a:lnTo>
                  <a:pt x="732" y="368"/>
                </a:lnTo>
                <a:lnTo>
                  <a:pt x="752" y="350"/>
                </a:lnTo>
                <a:lnTo>
                  <a:pt x="772" y="348"/>
                </a:lnTo>
                <a:lnTo>
                  <a:pt x="782" y="330"/>
                </a:lnTo>
                <a:lnTo>
                  <a:pt x="782" y="314"/>
                </a:lnTo>
                <a:lnTo>
                  <a:pt x="796" y="310"/>
                </a:lnTo>
                <a:lnTo>
                  <a:pt x="804" y="290"/>
                </a:lnTo>
                <a:lnTo>
                  <a:pt x="812" y="276"/>
                </a:lnTo>
                <a:lnTo>
                  <a:pt x="800" y="256"/>
                </a:lnTo>
                <a:lnTo>
                  <a:pt x="800" y="254"/>
                </a:lnTo>
                <a:lnTo>
                  <a:pt x="792" y="228"/>
                </a:lnTo>
                <a:lnTo>
                  <a:pt x="792" y="226"/>
                </a:lnTo>
                <a:lnTo>
                  <a:pt x="788" y="198"/>
                </a:lnTo>
                <a:lnTo>
                  <a:pt x="778" y="182"/>
                </a:lnTo>
                <a:lnTo>
                  <a:pt x="764" y="168"/>
                </a:lnTo>
                <a:lnTo>
                  <a:pt x="764" y="166"/>
                </a:lnTo>
                <a:lnTo>
                  <a:pt x="762" y="150"/>
                </a:lnTo>
                <a:lnTo>
                  <a:pt x="736" y="158"/>
                </a:lnTo>
                <a:lnTo>
                  <a:pt x="724" y="144"/>
                </a:lnTo>
                <a:lnTo>
                  <a:pt x="688" y="118"/>
                </a:lnTo>
                <a:lnTo>
                  <a:pt x="686" y="118"/>
                </a:lnTo>
                <a:lnTo>
                  <a:pt x="672" y="100"/>
                </a:lnTo>
                <a:lnTo>
                  <a:pt x="664" y="94"/>
                </a:lnTo>
                <a:lnTo>
                  <a:pt x="658" y="102"/>
                </a:lnTo>
                <a:lnTo>
                  <a:pt x="658" y="104"/>
                </a:lnTo>
                <a:lnTo>
                  <a:pt x="658" y="106"/>
                </a:lnTo>
                <a:lnTo>
                  <a:pt x="656" y="106"/>
                </a:lnTo>
                <a:lnTo>
                  <a:pt x="644" y="106"/>
                </a:lnTo>
                <a:lnTo>
                  <a:pt x="642" y="106"/>
                </a:lnTo>
                <a:lnTo>
                  <a:pt x="616" y="78"/>
                </a:lnTo>
                <a:lnTo>
                  <a:pt x="606" y="72"/>
                </a:lnTo>
                <a:lnTo>
                  <a:pt x="596" y="62"/>
                </a:lnTo>
                <a:lnTo>
                  <a:pt x="584" y="54"/>
                </a:lnTo>
                <a:lnTo>
                  <a:pt x="584" y="52"/>
                </a:lnTo>
                <a:lnTo>
                  <a:pt x="570" y="44"/>
                </a:lnTo>
                <a:lnTo>
                  <a:pt x="562" y="50"/>
                </a:lnTo>
                <a:lnTo>
                  <a:pt x="560" y="52"/>
                </a:lnTo>
                <a:lnTo>
                  <a:pt x="552" y="50"/>
                </a:lnTo>
                <a:lnTo>
                  <a:pt x="544" y="54"/>
                </a:lnTo>
                <a:lnTo>
                  <a:pt x="542" y="56"/>
                </a:lnTo>
                <a:lnTo>
                  <a:pt x="530" y="58"/>
                </a:lnTo>
                <a:lnTo>
                  <a:pt x="484" y="30"/>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5" name="四川"/>
          <p:cNvSpPr/>
          <p:nvPr/>
        </p:nvSpPr>
        <p:spPr bwMode="auto">
          <a:xfrm>
            <a:off x="3191305" y="4033472"/>
            <a:ext cx="1079178" cy="946952"/>
          </a:xfrm>
          <a:custGeom>
            <a:avLst/>
            <a:gdLst>
              <a:gd name="T0" fmla="*/ 2147483646 w 702"/>
              <a:gd name="T1" fmla="*/ 2147483646 h 616"/>
              <a:gd name="T2" fmla="*/ 2147483646 w 702"/>
              <a:gd name="T3" fmla="*/ 2147483646 h 616"/>
              <a:gd name="T4" fmla="*/ 2147483646 w 702"/>
              <a:gd name="T5" fmla="*/ 2147483646 h 616"/>
              <a:gd name="T6" fmla="*/ 2147483646 w 702"/>
              <a:gd name="T7" fmla="*/ 2147483646 h 616"/>
              <a:gd name="T8" fmla="*/ 2147483646 w 702"/>
              <a:gd name="T9" fmla="*/ 2147483646 h 616"/>
              <a:gd name="T10" fmla="*/ 2147483646 w 702"/>
              <a:gd name="T11" fmla="*/ 2147483646 h 616"/>
              <a:gd name="T12" fmla="*/ 2147483646 w 702"/>
              <a:gd name="T13" fmla="*/ 2147483646 h 616"/>
              <a:gd name="T14" fmla="*/ 2147483646 w 702"/>
              <a:gd name="T15" fmla="*/ 2147483646 h 616"/>
              <a:gd name="T16" fmla="*/ 2147483646 w 702"/>
              <a:gd name="T17" fmla="*/ 2147483646 h 616"/>
              <a:gd name="T18" fmla="*/ 2147483646 w 702"/>
              <a:gd name="T19" fmla="*/ 2147483646 h 616"/>
              <a:gd name="T20" fmla="*/ 2147483646 w 702"/>
              <a:gd name="T21" fmla="*/ 2147483646 h 616"/>
              <a:gd name="T22" fmla="*/ 2147483646 w 702"/>
              <a:gd name="T23" fmla="*/ 2147483646 h 616"/>
              <a:gd name="T24" fmla="*/ 2147483646 w 702"/>
              <a:gd name="T25" fmla="*/ 2147483646 h 616"/>
              <a:gd name="T26" fmla="*/ 2147483646 w 702"/>
              <a:gd name="T27" fmla="*/ 2147483646 h 616"/>
              <a:gd name="T28" fmla="*/ 2147483646 w 702"/>
              <a:gd name="T29" fmla="*/ 2147483646 h 616"/>
              <a:gd name="T30" fmla="*/ 2147483646 w 702"/>
              <a:gd name="T31" fmla="*/ 2147483646 h 616"/>
              <a:gd name="T32" fmla="*/ 2147483646 w 702"/>
              <a:gd name="T33" fmla="*/ 2147483646 h 616"/>
              <a:gd name="T34" fmla="*/ 2147483646 w 702"/>
              <a:gd name="T35" fmla="*/ 2147483646 h 616"/>
              <a:gd name="T36" fmla="*/ 2147483646 w 702"/>
              <a:gd name="T37" fmla="*/ 2147483646 h 616"/>
              <a:gd name="T38" fmla="*/ 2147483646 w 702"/>
              <a:gd name="T39" fmla="*/ 2147483646 h 616"/>
              <a:gd name="T40" fmla="*/ 2147483646 w 702"/>
              <a:gd name="T41" fmla="*/ 2147483646 h 616"/>
              <a:gd name="T42" fmla="*/ 2147483646 w 702"/>
              <a:gd name="T43" fmla="*/ 2147483646 h 616"/>
              <a:gd name="T44" fmla="*/ 2147483646 w 702"/>
              <a:gd name="T45" fmla="*/ 2147483646 h 616"/>
              <a:gd name="T46" fmla="*/ 2147483646 w 702"/>
              <a:gd name="T47" fmla="*/ 2147483646 h 616"/>
              <a:gd name="T48" fmla="*/ 2147483646 w 702"/>
              <a:gd name="T49" fmla="*/ 2147483646 h 616"/>
              <a:gd name="T50" fmla="*/ 2147483646 w 702"/>
              <a:gd name="T51" fmla="*/ 2147483646 h 616"/>
              <a:gd name="T52" fmla="*/ 2147483646 w 702"/>
              <a:gd name="T53" fmla="*/ 2147483646 h 616"/>
              <a:gd name="T54" fmla="*/ 2147483646 w 702"/>
              <a:gd name="T55" fmla="*/ 2147483646 h 616"/>
              <a:gd name="T56" fmla="*/ 2147483646 w 702"/>
              <a:gd name="T57" fmla="*/ 2147483646 h 616"/>
              <a:gd name="T58" fmla="*/ 2147483646 w 702"/>
              <a:gd name="T59" fmla="*/ 2147483646 h 616"/>
              <a:gd name="T60" fmla="*/ 2147483646 w 702"/>
              <a:gd name="T61" fmla="*/ 2147483646 h 616"/>
              <a:gd name="T62" fmla="*/ 2147483646 w 702"/>
              <a:gd name="T63" fmla="*/ 2147483646 h 616"/>
              <a:gd name="T64" fmla="*/ 2147483646 w 702"/>
              <a:gd name="T65" fmla="*/ 2147483646 h 616"/>
              <a:gd name="T66" fmla="*/ 2147483646 w 702"/>
              <a:gd name="T67" fmla="*/ 2147483646 h 616"/>
              <a:gd name="T68" fmla="*/ 2147483646 w 702"/>
              <a:gd name="T69" fmla="*/ 2147483646 h 616"/>
              <a:gd name="T70" fmla="*/ 2147483646 w 702"/>
              <a:gd name="T71" fmla="*/ 2147483646 h 616"/>
              <a:gd name="T72" fmla="*/ 2147483646 w 702"/>
              <a:gd name="T73" fmla="*/ 2147483646 h 616"/>
              <a:gd name="T74" fmla="*/ 2147483646 w 702"/>
              <a:gd name="T75" fmla="*/ 2147483646 h 616"/>
              <a:gd name="T76" fmla="*/ 2147483646 w 702"/>
              <a:gd name="T77" fmla="*/ 2147483646 h 616"/>
              <a:gd name="T78" fmla="*/ 2147483646 w 702"/>
              <a:gd name="T79" fmla="*/ 2147483646 h 616"/>
              <a:gd name="T80" fmla="*/ 2147483646 w 702"/>
              <a:gd name="T81" fmla="*/ 2147483646 h 616"/>
              <a:gd name="T82" fmla="*/ 2147483646 w 702"/>
              <a:gd name="T83" fmla="*/ 2147483646 h 616"/>
              <a:gd name="T84" fmla="*/ 2147483646 w 702"/>
              <a:gd name="T85" fmla="*/ 2147483646 h 616"/>
              <a:gd name="T86" fmla="*/ 2147483646 w 702"/>
              <a:gd name="T87" fmla="*/ 2147483646 h 616"/>
              <a:gd name="T88" fmla="*/ 2147483646 w 702"/>
              <a:gd name="T89" fmla="*/ 2147483646 h 616"/>
              <a:gd name="T90" fmla="*/ 2147483646 w 702"/>
              <a:gd name="T91" fmla="*/ 2147483646 h 616"/>
              <a:gd name="T92" fmla="*/ 2147483646 w 702"/>
              <a:gd name="T93" fmla="*/ 2147483646 h 616"/>
              <a:gd name="T94" fmla="*/ 2147483646 w 702"/>
              <a:gd name="T95" fmla="*/ 2147483646 h 616"/>
              <a:gd name="T96" fmla="*/ 2147483646 w 702"/>
              <a:gd name="T97" fmla="*/ 2147483646 h 616"/>
              <a:gd name="T98" fmla="*/ 2147483646 w 702"/>
              <a:gd name="T99" fmla="*/ 0 h 616"/>
              <a:gd name="T100" fmla="*/ 2147483646 w 702"/>
              <a:gd name="T101" fmla="*/ 2147483646 h 616"/>
              <a:gd name="T102" fmla="*/ 2147483646 w 702"/>
              <a:gd name="T103" fmla="*/ 2147483646 h 616"/>
              <a:gd name="T104" fmla="*/ 2147483646 w 702"/>
              <a:gd name="T105" fmla="*/ 2147483646 h 616"/>
              <a:gd name="T106" fmla="*/ 2147483646 w 702"/>
              <a:gd name="T107" fmla="*/ 2147483646 h 616"/>
              <a:gd name="T108" fmla="*/ 2147483646 w 702"/>
              <a:gd name="T109" fmla="*/ 2147483646 h 616"/>
              <a:gd name="T110" fmla="*/ 2147483646 w 702"/>
              <a:gd name="T111" fmla="*/ 2147483646 h 616"/>
              <a:gd name="T112" fmla="*/ 2147483646 w 702"/>
              <a:gd name="T113" fmla="*/ 2147483646 h 616"/>
              <a:gd name="T114" fmla="*/ 2147483646 w 702"/>
              <a:gd name="T115" fmla="*/ 2147483646 h 616"/>
              <a:gd name="T116" fmla="*/ 2147483646 w 702"/>
              <a:gd name="T117" fmla="*/ 2147483646 h 616"/>
              <a:gd name="T118" fmla="*/ 2147483646 w 702"/>
              <a:gd name="T119" fmla="*/ 2147483646 h 6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2" h="616">
                <a:moveTo>
                  <a:pt x="66" y="14"/>
                </a:moveTo>
                <a:lnTo>
                  <a:pt x="46" y="10"/>
                </a:lnTo>
                <a:lnTo>
                  <a:pt x="28" y="6"/>
                </a:lnTo>
                <a:lnTo>
                  <a:pt x="22" y="14"/>
                </a:lnTo>
                <a:lnTo>
                  <a:pt x="20" y="28"/>
                </a:lnTo>
                <a:lnTo>
                  <a:pt x="26" y="50"/>
                </a:lnTo>
                <a:lnTo>
                  <a:pt x="26" y="66"/>
                </a:lnTo>
                <a:lnTo>
                  <a:pt x="26" y="70"/>
                </a:lnTo>
                <a:lnTo>
                  <a:pt x="18" y="70"/>
                </a:lnTo>
                <a:lnTo>
                  <a:pt x="22" y="90"/>
                </a:lnTo>
                <a:lnTo>
                  <a:pt x="6" y="94"/>
                </a:lnTo>
                <a:lnTo>
                  <a:pt x="0" y="106"/>
                </a:lnTo>
                <a:lnTo>
                  <a:pt x="8" y="114"/>
                </a:lnTo>
                <a:lnTo>
                  <a:pt x="10" y="114"/>
                </a:lnTo>
                <a:lnTo>
                  <a:pt x="38" y="136"/>
                </a:lnTo>
                <a:lnTo>
                  <a:pt x="38" y="138"/>
                </a:lnTo>
                <a:lnTo>
                  <a:pt x="42" y="158"/>
                </a:lnTo>
                <a:lnTo>
                  <a:pt x="56" y="178"/>
                </a:lnTo>
                <a:lnTo>
                  <a:pt x="62" y="184"/>
                </a:lnTo>
                <a:lnTo>
                  <a:pt x="70" y="194"/>
                </a:lnTo>
                <a:lnTo>
                  <a:pt x="72" y="194"/>
                </a:lnTo>
                <a:lnTo>
                  <a:pt x="70" y="196"/>
                </a:lnTo>
                <a:lnTo>
                  <a:pt x="70" y="214"/>
                </a:lnTo>
                <a:lnTo>
                  <a:pt x="74" y="226"/>
                </a:lnTo>
                <a:lnTo>
                  <a:pt x="74" y="244"/>
                </a:lnTo>
                <a:lnTo>
                  <a:pt x="82" y="258"/>
                </a:lnTo>
                <a:lnTo>
                  <a:pt x="84" y="266"/>
                </a:lnTo>
                <a:lnTo>
                  <a:pt x="86" y="274"/>
                </a:lnTo>
                <a:lnTo>
                  <a:pt x="90" y="286"/>
                </a:lnTo>
                <a:lnTo>
                  <a:pt x="92" y="302"/>
                </a:lnTo>
                <a:lnTo>
                  <a:pt x="90" y="314"/>
                </a:lnTo>
                <a:lnTo>
                  <a:pt x="88" y="320"/>
                </a:lnTo>
                <a:lnTo>
                  <a:pt x="90" y="326"/>
                </a:lnTo>
                <a:lnTo>
                  <a:pt x="94" y="336"/>
                </a:lnTo>
                <a:lnTo>
                  <a:pt x="98" y="346"/>
                </a:lnTo>
                <a:lnTo>
                  <a:pt x="100" y="346"/>
                </a:lnTo>
                <a:lnTo>
                  <a:pt x="100" y="348"/>
                </a:lnTo>
                <a:lnTo>
                  <a:pt x="100" y="350"/>
                </a:lnTo>
                <a:lnTo>
                  <a:pt x="86" y="378"/>
                </a:lnTo>
                <a:lnTo>
                  <a:pt x="90" y="386"/>
                </a:lnTo>
                <a:lnTo>
                  <a:pt x="90" y="392"/>
                </a:lnTo>
                <a:lnTo>
                  <a:pt x="86" y="418"/>
                </a:lnTo>
                <a:lnTo>
                  <a:pt x="86" y="428"/>
                </a:lnTo>
                <a:lnTo>
                  <a:pt x="88" y="432"/>
                </a:lnTo>
                <a:lnTo>
                  <a:pt x="90" y="434"/>
                </a:lnTo>
                <a:lnTo>
                  <a:pt x="94" y="436"/>
                </a:lnTo>
                <a:lnTo>
                  <a:pt x="102" y="442"/>
                </a:lnTo>
                <a:lnTo>
                  <a:pt x="104" y="448"/>
                </a:lnTo>
                <a:lnTo>
                  <a:pt x="102" y="462"/>
                </a:lnTo>
                <a:lnTo>
                  <a:pt x="106" y="462"/>
                </a:lnTo>
                <a:lnTo>
                  <a:pt x="108" y="464"/>
                </a:lnTo>
                <a:lnTo>
                  <a:pt x="110" y="462"/>
                </a:lnTo>
                <a:lnTo>
                  <a:pt x="114" y="458"/>
                </a:lnTo>
                <a:lnTo>
                  <a:pt x="116" y="452"/>
                </a:lnTo>
                <a:lnTo>
                  <a:pt x="118" y="450"/>
                </a:lnTo>
                <a:lnTo>
                  <a:pt x="118" y="448"/>
                </a:lnTo>
                <a:lnTo>
                  <a:pt x="122" y="444"/>
                </a:lnTo>
                <a:lnTo>
                  <a:pt x="126" y="440"/>
                </a:lnTo>
                <a:lnTo>
                  <a:pt x="126" y="434"/>
                </a:lnTo>
                <a:lnTo>
                  <a:pt x="124" y="426"/>
                </a:lnTo>
                <a:lnTo>
                  <a:pt x="122" y="422"/>
                </a:lnTo>
                <a:lnTo>
                  <a:pt x="126" y="420"/>
                </a:lnTo>
                <a:lnTo>
                  <a:pt x="136" y="418"/>
                </a:lnTo>
                <a:lnTo>
                  <a:pt x="142" y="418"/>
                </a:lnTo>
                <a:lnTo>
                  <a:pt x="146" y="420"/>
                </a:lnTo>
                <a:lnTo>
                  <a:pt x="150" y="424"/>
                </a:lnTo>
                <a:lnTo>
                  <a:pt x="156" y="440"/>
                </a:lnTo>
                <a:lnTo>
                  <a:pt x="156" y="442"/>
                </a:lnTo>
                <a:lnTo>
                  <a:pt x="158" y="468"/>
                </a:lnTo>
                <a:lnTo>
                  <a:pt x="170" y="474"/>
                </a:lnTo>
                <a:lnTo>
                  <a:pt x="178" y="478"/>
                </a:lnTo>
                <a:lnTo>
                  <a:pt x="184" y="472"/>
                </a:lnTo>
                <a:lnTo>
                  <a:pt x="190" y="466"/>
                </a:lnTo>
                <a:lnTo>
                  <a:pt x="194" y="466"/>
                </a:lnTo>
                <a:lnTo>
                  <a:pt x="200" y="470"/>
                </a:lnTo>
                <a:lnTo>
                  <a:pt x="204" y="478"/>
                </a:lnTo>
                <a:lnTo>
                  <a:pt x="206" y="498"/>
                </a:lnTo>
                <a:lnTo>
                  <a:pt x="208" y="502"/>
                </a:lnTo>
                <a:lnTo>
                  <a:pt x="230" y="548"/>
                </a:lnTo>
                <a:lnTo>
                  <a:pt x="238" y="556"/>
                </a:lnTo>
                <a:lnTo>
                  <a:pt x="238" y="558"/>
                </a:lnTo>
                <a:lnTo>
                  <a:pt x="242" y="578"/>
                </a:lnTo>
                <a:lnTo>
                  <a:pt x="244" y="596"/>
                </a:lnTo>
                <a:lnTo>
                  <a:pt x="246" y="598"/>
                </a:lnTo>
                <a:lnTo>
                  <a:pt x="254" y="588"/>
                </a:lnTo>
                <a:lnTo>
                  <a:pt x="256" y="586"/>
                </a:lnTo>
                <a:lnTo>
                  <a:pt x="258" y="586"/>
                </a:lnTo>
                <a:lnTo>
                  <a:pt x="262" y="588"/>
                </a:lnTo>
                <a:lnTo>
                  <a:pt x="262" y="592"/>
                </a:lnTo>
                <a:lnTo>
                  <a:pt x="262" y="598"/>
                </a:lnTo>
                <a:lnTo>
                  <a:pt x="262" y="612"/>
                </a:lnTo>
                <a:lnTo>
                  <a:pt x="262" y="616"/>
                </a:lnTo>
                <a:lnTo>
                  <a:pt x="268" y="616"/>
                </a:lnTo>
                <a:lnTo>
                  <a:pt x="270" y="614"/>
                </a:lnTo>
                <a:lnTo>
                  <a:pt x="278" y="602"/>
                </a:lnTo>
                <a:lnTo>
                  <a:pt x="288" y="594"/>
                </a:lnTo>
                <a:lnTo>
                  <a:pt x="296" y="588"/>
                </a:lnTo>
                <a:lnTo>
                  <a:pt x="306" y="586"/>
                </a:lnTo>
                <a:lnTo>
                  <a:pt x="322" y="590"/>
                </a:lnTo>
                <a:lnTo>
                  <a:pt x="328" y="588"/>
                </a:lnTo>
                <a:lnTo>
                  <a:pt x="336" y="576"/>
                </a:lnTo>
                <a:lnTo>
                  <a:pt x="334" y="558"/>
                </a:lnTo>
                <a:lnTo>
                  <a:pt x="330" y="546"/>
                </a:lnTo>
                <a:lnTo>
                  <a:pt x="328" y="540"/>
                </a:lnTo>
                <a:lnTo>
                  <a:pt x="328" y="536"/>
                </a:lnTo>
                <a:lnTo>
                  <a:pt x="330" y="522"/>
                </a:lnTo>
                <a:lnTo>
                  <a:pt x="330" y="520"/>
                </a:lnTo>
                <a:lnTo>
                  <a:pt x="332" y="518"/>
                </a:lnTo>
                <a:lnTo>
                  <a:pt x="346" y="510"/>
                </a:lnTo>
                <a:lnTo>
                  <a:pt x="348" y="510"/>
                </a:lnTo>
                <a:lnTo>
                  <a:pt x="358" y="502"/>
                </a:lnTo>
                <a:lnTo>
                  <a:pt x="372" y="484"/>
                </a:lnTo>
                <a:lnTo>
                  <a:pt x="374" y="470"/>
                </a:lnTo>
                <a:lnTo>
                  <a:pt x="358" y="436"/>
                </a:lnTo>
                <a:lnTo>
                  <a:pt x="390" y="450"/>
                </a:lnTo>
                <a:lnTo>
                  <a:pt x="390" y="438"/>
                </a:lnTo>
                <a:lnTo>
                  <a:pt x="390" y="436"/>
                </a:lnTo>
                <a:lnTo>
                  <a:pt x="402" y="426"/>
                </a:lnTo>
                <a:lnTo>
                  <a:pt x="426" y="420"/>
                </a:lnTo>
                <a:lnTo>
                  <a:pt x="428" y="420"/>
                </a:lnTo>
                <a:lnTo>
                  <a:pt x="442" y="450"/>
                </a:lnTo>
                <a:lnTo>
                  <a:pt x="440" y="462"/>
                </a:lnTo>
                <a:lnTo>
                  <a:pt x="442" y="472"/>
                </a:lnTo>
                <a:lnTo>
                  <a:pt x="444" y="478"/>
                </a:lnTo>
                <a:lnTo>
                  <a:pt x="448" y="480"/>
                </a:lnTo>
                <a:lnTo>
                  <a:pt x="454" y="478"/>
                </a:lnTo>
                <a:lnTo>
                  <a:pt x="458" y="474"/>
                </a:lnTo>
                <a:lnTo>
                  <a:pt x="458" y="472"/>
                </a:lnTo>
                <a:lnTo>
                  <a:pt x="460" y="472"/>
                </a:lnTo>
                <a:lnTo>
                  <a:pt x="478" y="466"/>
                </a:lnTo>
                <a:lnTo>
                  <a:pt x="480" y="466"/>
                </a:lnTo>
                <a:lnTo>
                  <a:pt x="492" y="468"/>
                </a:lnTo>
                <a:lnTo>
                  <a:pt x="496" y="470"/>
                </a:lnTo>
                <a:lnTo>
                  <a:pt x="498" y="472"/>
                </a:lnTo>
                <a:lnTo>
                  <a:pt x="498" y="494"/>
                </a:lnTo>
                <a:lnTo>
                  <a:pt x="502" y="496"/>
                </a:lnTo>
                <a:lnTo>
                  <a:pt x="510" y="498"/>
                </a:lnTo>
                <a:lnTo>
                  <a:pt x="522" y="498"/>
                </a:lnTo>
                <a:lnTo>
                  <a:pt x="542" y="492"/>
                </a:lnTo>
                <a:lnTo>
                  <a:pt x="554" y="482"/>
                </a:lnTo>
                <a:lnTo>
                  <a:pt x="556" y="472"/>
                </a:lnTo>
                <a:lnTo>
                  <a:pt x="550" y="466"/>
                </a:lnTo>
                <a:lnTo>
                  <a:pt x="530" y="458"/>
                </a:lnTo>
                <a:lnTo>
                  <a:pt x="528" y="458"/>
                </a:lnTo>
                <a:lnTo>
                  <a:pt x="504" y="434"/>
                </a:lnTo>
                <a:lnTo>
                  <a:pt x="506" y="432"/>
                </a:lnTo>
                <a:lnTo>
                  <a:pt x="518" y="422"/>
                </a:lnTo>
                <a:lnTo>
                  <a:pt x="518" y="420"/>
                </a:lnTo>
                <a:lnTo>
                  <a:pt x="530" y="416"/>
                </a:lnTo>
                <a:lnTo>
                  <a:pt x="534" y="416"/>
                </a:lnTo>
                <a:lnTo>
                  <a:pt x="550" y="418"/>
                </a:lnTo>
                <a:lnTo>
                  <a:pt x="550" y="420"/>
                </a:lnTo>
                <a:lnTo>
                  <a:pt x="550" y="414"/>
                </a:lnTo>
                <a:lnTo>
                  <a:pt x="544" y="402"/>
                </a:lnTo>
                <a:lnTo>
                  <a:pt x="532" y="396"/>
                </a:lnTo>
                <a:lnTo>
                  <a:pt x="518" y="374"/>
                </a:lnTo>
                <a:lnTo>
                  <a:pt x="516" y="372"/>
                </a:lnTo>
                <a:lnTo>
                  <a:pt x="510" y="346"/>
                </a:lnTo>
                <a:lnTo>
                  <a:pt x="510" y="326"/>
                </a:lnTo>
                <a:lnTo>
                  <a:pt x="522" y="314"/>
                </a:lnTo>
                <a:lnTo>
                  <a:pt x="542" y="314"/>
                </a:lnTo>
                <a:lnTo>
                  <a:pt x="586" y="318"/>
                </a:lnTo>
                <a:lnTo>
                  <a:pt x="606" y="288"/>
                </a:lnTo>
                <a:lnTo>
                  <a:pt x="606" y="286"/>
                </a:lnTo>
                <a:lnTo>
                  <a:pt x="608" y="286"/>
                </a:lnTo>
                <a:lnTo>
                  <a:pt x="626" y="278"/>
                </a:lnTo>
                <a:lnTo>
                  <a:pt x="634" y="260"/>
                </a:lnTo>
                <a:lnTo>
                  <a:pt x="634" y="258"/>
                </a:lnTo>
                <a:lnTo>
                  <a:pt x="654" y="242"/>
                </a:lnTo>
                <a:lnTo>
                  <a:pt x="664" y="224"/>
                </a:lnTo>
                <a:lnTo>
                  <a:pt x="666" y="224"/>
                </a:lnTo>
                <a:lnTo>
                  <a:pt x="666" y="222"/>
                </a:lnTo>
                <a:lnTo>
                  <a:pt x="674" y="214"/>
                </a:lnTo>
                <a:lnTo>
                  <a:pt x="682" y="198"/>
                </a:lnTo>
                <a:lnTo>
                  <a:pt x="686" y="174"/>
                </a:lnTo>
                <a:lnTo>
                  <a:pt x="686" y="172"/>
                </a:lnTo>
                <a:lnTo>
                  <a:pt x="686" y="170"/>
                </a:lnTo>
                <a:lnTo>
                  <a:pt x="700" y="162"/>
                </a:lnTo>
                <a:lnTo>
                  <a:pt x="702" y="158"/>
                </a:lnTo>
                <a:lnTo>
                  <a:pt x="684" y="156"/>
                </a:lnTo>
                <a:lnTo>
                  <a:pt x="652" y="158"/>
                </a:lnTo>
                <a:lnTo>
                  <a:pt x="650" y="156"/>
                </a:lnTo>
                <a:lnTo>
                  <a:pt x="638" y="146"/>
                </a:lnTo>
                <a:lnTo>
                  <a:pt x="630" y="136"/>
                </a:lnTo>
                <a:lnTo>
                  <a:pt x="630" y="138"/>
                </a:lnTo>
                <a:lnTo>
                  <a:pt x="628" y="138"/>
                </a:lnTo>
                <a:lnTo>
                  <a:pt x="624" y="142"/>
                </a:lnTo>
                <a:lnTo>
                  <a:pt x="618" y="142"/>
                </a:lnTo>
                <a:lnTo>
                  <a:pt x="614" y="144"/>
                </a:lnTo>
                <a:lnTo>
                  <a:pt x="612" y="146"/>
                </a:lnTo>
                <a:lnTo>
                  <a:pt x="608" y="146"/>
                </a:lnTo>
                <a:lnTo>
                  <a:pt x="606" y="144"/>
                </a:lnTo>
                <a:lnTo>
                  <a:pt x="604" y="138"/>
                </a:lnTo>
                <a:lnTo>
                  <a:pt x="602" y="132"/>
                </a:lnTo>
                <a:lnTo>
                  <a:pt x="598" y="126"/>
                </a:lnTo>
                <a:lnTo>
                  <a:pt x="596" y="126"/>
                </a:lnTo>
                <a:lnTo>
                  <a:pt x="592" y="114"/>
                </a:lnTo>
                <a:lnTo>
                  <a:pt x="588" y="114"/>
                </a:lnTo>
                <a:lnTo>
                  <a:pt x="576" y="122"/>
                </a:lnTo>
                <a:lnTo>
                  <a:pt x="576" y="124"/>
                </a:lnTo>
                <a:lnTo>
                  <a:pt x="574" y="124"/>
                </a:lnTo>
                <a:lnTo>
                  <a:pt x="546" y="130"/>
                </a:lnTo>
                <a:lnTo>
                  <a:pt x="544" y="128"/>
                </a:lnTo>
                <a:lnTo>
                  <a:pt x="526" y="116"/>
                </a:lnTo>
                <a:lnTo>
                  <a:pt x="524" y="114"/>
                </a:lnTo>
                <a:lnTo>
                  <a:pt x="518" y="104"/>
                </a:lnTo>
                <a:lnTo>
                  <a:pt x="506" y="118"/>
                </a:lnTo>
                <a:lnTo>
                  <a:pt x="498" y="126"/>
                </a:lnTo>
                <a:lnTo>
                  <a:pt x="492" y="130"/>
                </a:lnTo>
                <a:lnTo>
                  <a:pt x="488" y="132"/>
                </a:lnTo>
                <a:lnTo>
                  <a:pt x="484" y="130"/>
                </a:lnTo>
                <a:lnTo>
                  <a:pt x="466" y="120"/>
                </a:lnTo>
                <a:lnTo>
                  <a:pt x="452" y="118"/>
                </a:lnTo>
                <a:lnTo>
                  <a:pt x="450" y="120"/>
                </a:lnTo>
                <a:lnTo>
                  <a:pt x="438" y="110"/>
                </a:lnTo>
                <a:lnTo>
                  <a:pt x="436" y="110"/>
                </a:lnTo>
                <a:lnTo>
                  <a:pt x="442" y="88"/>
                </a:lnTo>
                <a:lnTo>
                  <a:pt x="442" y="80"/>
                </a:lnTo>
                <a:lnTo>
                  <a:pt x="434" y="78"/>
                </a:lnTo>
                <a:lnTo>
                  <a:pt x="416" y="58"/>
                </a:lnTo>
                <a:lnTo>
                  <a:pt x="418" y="46"/>
                </a:lnTo>
                <a:lnTo>
                  <a:pt x="376" y="42"/>
                </a:lnTo>
                <a:lnTo>
                  <a:pt x="360" y="32"/>
                </a:lnTo>
                <a:lnTo>
                  <a:pt x="354" y="28"/>
                </a:lnTo>
                <a:lnTo>
                  <a:pt x="350" y="18"/>
                </a:lnTo>
                <a:lnTo>
                  <a:pt x="348" y="12"/>
                </a:lnTo>
                <a:lnTo>
                  <a:pt x="344" y="0"/>
                </a:lnTo>
                <a:lnTo>
                  <a:pt x="338" y="0"/>
                </a:lnTo>
                <a:lnTo>
                  <a:pt x="326" y="10"/>
                </a:lnTo>
                <a:lnTo>
                  <a:pt x="310" y="30"/>
                </a:lnTo>
                <a:lnTo>
                  <a:pt x="314" y="42"/>
                </a:lnTo>
                <a:lnTo>
                  <a:pt x="318" y="60"/>
                </a:lnTo>
                <a:lnTo>
                  <a:pt x="318" y="62"/>
                </a:lnTo>
                <a:lnTo>
                  <a:pt x="320" y="62"/>
                </a:lnTo>
                <a:lnTo>
                  <a:pt x="318" y="62"/>
                </a:lnTo>
                <a:lnTo>
                  <a:pt x="318" y="66"/>
                </a:lnTo>
                <a:lnTo>
                  <a:pt x="314" y="68"/>
                </a:lnTo>
                <a:lnTo>
                  <a:pt x="306" y="70"/>
                </a:lnTo>
                <a:lnTo>
                  <a:pt x="290" y="70"/>
                </a:lnTo>
                <a:lnTo>
                  <a:pt x="280" y="66"/>
                </a:lnTo>
                <a:lnTo>
                  <a:pt x="268" y="70"/>
                </a:lnTo>
                <a:lnTo>
                  <a:pt x="266" y="70"/>
                </a:lnTo>
                <a:lnTo>
                  <a:pt x="264" y="70"/>
                </a:lnTo>
                <a:lnTo>
                  <a:pt x="262" y="82"/>
                </a:lnTo>
                <a:lnTo>
                  <a:pt x="262" y="86"/>
                </a:lnTo>
                <a:lnTo>
                  <a:pt x="258" y="86"/>
                </a:lnTo>
                <a:lnTo>
                  <a:pt x="238" y="78"/>
                </a:lnTo>
                <a:lnTo>
                  <a:pt x="240" y="88"/>
                </a:lnTo>
                <a:lnTo>
                  <a:pt x="242" y="96"/>
                </a:lnTo>
                <a:lnTo>
                  <a:pt x="246" y="104"/>
                </a:lnTo>
                <a:lnTo>
                  <a:pt x="244" y="110"/>
                </a:lnTo>
                <a:lnTo>
                  <a:pt x="242" y="116"/>
                </a:lnTo>
                <a:lnTo>
                  <a:pt x="234" y="118"/>
                </a:lnTo>
                <a:lnTo>
                  <a:pt x="222" y="118"/>
                </a:lnTo>
                <a:lnTo>
                  <a:pt x="208" y="118"/>
                </a:lnTo>
                <a:lnTo>
                  <a:pt x="206" y="142"/>
                </a:lnTo>
                <a:lnTo>
                  <a:pt x="190" y="134"/>
                </a:lnTo>
                <a:lnTo>
                  <a:pt x="188" y="134"/>
                </a:lnTo>
                <a:lnTo>
                  <a:pt x="178" y="118"/>
                </a:lnTo>
                <a:lnTo>
                  <a:pt x="160" y="110"/>
                </a:lnTo>
                <a:lnTo>
                  <a:pt x="154" y="100"/>
                </a:lnTo>
                <a:lnTo>
                  <a:pt x="148" y="106"/>
                </a:lnTo>
                <a:lnTo>
                  <a:pt x="146" y="106"/>
                </a:lnTo>
                <a:lnTo>
                  <a:pt x="134" y="108"/>
                </a:lnTo>
                <a:lnTo>
                  <a:pt x="132" y="108"/>
                </a:lnTo>
                <a:lnTo>
                  <a:pt x="126" y="94"/>
                </a:lnTo>
                <a:lnTo>
                  <a:pt x="118" y="86"/>
                </a:lnTo>
                <a:lnTo>
                  <a:pt x="118" y="84"/>
                </a:lnTo>
                <a:lnTo>
                  <a:pt x="110" y="74"/>
                </a:lnTo>
                <a:lnTo>
                  <a:pt x="106" y="66"/>
                </a:lnTo>
                <a:lnTo>
                  <a:pt x="106" y="64"/>
                </a:lnTo>
                <a:lnTo>
                  <a:pt x="102" y="62"/>
                </a:lnTo>
                <a:lnTo>
                  <a:pt x="98" y="62"/>
                </a:lnTo>
                <a:lnTo>
                  <a:pt x="90" y="56"/>
                </a:lnTo>
                <a:lnTo>
                  <a:pt x="86" y="46"/>
                </a:lnTo>
                <a:lnTo>
                  <a:pt x="82" y="34"/>
                </a:lnTo>
                <a:lnTo>
                  <a:pt x="82" y="22"/>
                </a:lnTo>
                <a:lnTo>
                  <a:pt x="78" y="12"/>
                </a:lnTo>
                <a:lnTo>
                  <a:pt x="68" y="14"/>
                </a:lnTo>
                <a:lnTo>
                  <a:pt x="66" y="14"/>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6" name="西藏"/>
          <p:cNvSpPr/>
          <p:nvPr/>
        </p:nvSpPr>
        <p:spPr bwMode="auto">
          <a:xfrm>
            <a:off x="1398908" y="3648814"/>
            <a:ext cx="1931302" cy="1175342"/>
          </a:xfrm>
          <a:custGeom>
            <a:avLst/>
            <a:gdLst>
              <a:gd name="T0" fmla="*/ 2147483646 w 1256"/>
              <a:gd name="T1" fmla="*/ 2147483646 h 764"/>
              <a:gd name="T2" fmla="*/ 2147483646 w 1256"/>
              <a:gd name="T3" fmla="*/ 2147483646 h 764"/>
              <a:gd name="T4" fmla="*/ 2147483646 w 1256"/>
              <a:gd name="T5" fmla="*/ 2147483646 h 764"/>
              <a:gd name="T6" fmla="*/ 2147483646 w 1256"/>
              <a:gd name="T7" fmla="*/ 2147483646 h 764"/>
              <a:gd name="T8" fmla="*/ 2147483646 w 1256"/>
              <a:gd name="T9" fmla="*/ 2147483646 h 764"/>
              <a:gd name="T10" fmla="*/ 2147483646 w 1256"/>
              <a:gd name="T11" fmla="*/ 2147483646 h 764"/>
              <a:gd name="T12" fmla="*/ 2147483646 w 1256"/>
              <a:gd name="T13" fmla="*/ 2147483646 h 764"/>
              <a:gd name="T14" fmla="*/ 2147483646 w 1256"/>
              <a:gd name="T15" fmla="*/ 2147483646 h 764"/>
              <a:gd name="T16" fmla="*/ 2147483646 w 1256"/>
              <a:gd name="T17" fmla="*/ 2147483646 h 764"/>
              <a:gd name="T18" fmla="*/ 2147483646 w 1256"/>
              <a:gd name="T19" fmla="*/ 2147483646 h 764"/>
              <a:gd name="T20" fmla="*/ 2147483646 w 1256"/>
              <a:gd name="T21" fmla="*/ 2147483646 h 764"/>
              <a:gd name="T22" fmla="*/ 2147483646 w 1256"/>
              <a:gd name="T23" fmla="*/ 2147483646 h 764"/>
              <a:gd name="T24" fmla="*/ 2147483646 w 1256"/>
              <a:gd name="T25" fmla="*/ 2147483646 h 764"/>
              <a:gd name="T26" fmla="*/ 2147483646 w 1256"/>
              <a:gd name="T27" fmla="*/ 2147483646 h 764"/>
              <a:gd name="T28" fmla="*/ 2147483646 w 1256"/>
              <a:gd name="T29" fmla="*/ 2147483646 h 764"/>
              <a:gd name="T30" fmla="*/ 2147483646 w 1256"/>
              <a:gd name="T31" fmla="*/ 2147483646 h 764"/>
              <a:gd name="T32" fmla="*/ 2147483646 w 1256"/>
              <a:gd name="T33" fmla="*/ 2147483646 h 764"/>
              <a:gd name="T34" fmla="*/ 2147483646 w 1256"/>
              <a:gd name="T35" fmla="*/ 2147483646 h 764"/>
              <a:gd name="T36" fmla="*/ 2147483646 w 1256"/>
              <a:gd name="T37" fmla="*/ 2147483646 h 764"/>
              <a:gd name="T38" fmla="*/ 2147483646 w 1256"/>
              <a:gd name="T39" fmla="*/ 2147483646 h 764"/>
              <a:gd name="T40" fmla="*/ 2147483646 w 1256"/>
              <a:gd name="T41" fmla="*/ 2147483646 h 764"/>
              <a:gd name="T42" fmla="*/ 2147483646 w 1256"/>
              <a:gd name="T43" fmla="*/ 2147483646 h 764"/>
              <a:gd name="T44" fmla="*/ 2147483646 w 1256"/>
              <a:gd name="T45" fmla="*/ 2147483646 h 764"/>
              <a:gd name="T46" fmla="*/ 2147483646 w 1256"/>
              <a:gd name="T47" fmla="*/ 2147483646 h 764"/>
              <a:gd name="T48" fmla="*/ 2147483646 w 1256"/>
              <a:gd name="T49" fmla="*/ 2147483646 h 764"/>
              <a:gd name="T50" fmla="*/ 2147483646 w 1256"/>
              <a:gd name="T51" fmla="*/ 2147483646 h 764"/>
              <a:gd name="T52" fmla="*/ 2147483646 w 1256"/>
              <a:gd name="T53" fmla="*/ 2147483646 h 764"/>
              <a:gd name="T54" fmla="*/ 2147483646 w 1256"/>
              <a:gd name="T55" fmla="*/ 2147483646 h 764"/>
              <a:gd name="T56" fmla="*/ 2147483646 w 1256"/>
              <a:gd name="T57" fmla="*/ 2147483646 h 764"/>
              <a:gd name="T58" fmla="*/ 2147483646 w 1256"/>
              <a:gd name="T59" fmla="*/ 2147483646 h 764"/>
              <a:gd name="T60" fmla="*/ 2147483646 w 1256"/>
              <a:gd name="T61" fmla="*/ 2147483646 h 764"/>
              <a:gd name="T62" fmla="*/ 2147483646 w 1256"/>
              <a:gd name="T63" fmla="*/ 2147483646 h 764"/>
              <a:gd name="T64" fmla="*/ 2147483646 w 1256"/>
              <a:gd name="T65" fmla="*/ 2147483646 h 764"/>
              <a:gd name="T66" fmla="*/ 2147483646 w 1256"/>
              <a:gd name="T67" fmla="*/ 2147483646 h 764"/>
              <a:gd name="T68" fmla="*/ 2147483646 w 1256"/>
              <a:gd name="T69" fmla="*/ 2147483646 h 764"/>
              <a:gd name="T70" fmla="*/ 2147483646 w 1256"/>
              <a:gd name="T71" fmla="*/ 2147483646 h 764"/>
              <a:gd name="T72" fmla="*/ 2147483646 w 1256"/>
              <a:gd name="T73" fmla="*/ 2147483646 h 764"/>
              <a:gd name="T74" fmla="*/ 2147483646 w 1256"/>
              <a:gd name="T75" fmla="*/ 2147483646 h 764"/>
              <a:gd name="T76" fmla="*/ 2147483646 w 1256"/>
              <a:gd name="T77" fmla="*/ 2147483646 h 764"/>
              <a:gd name="T78" fmla="*/ 2147483646 w 1256"/>
              <a:gd name="T79" fmla="*/ 2147483646 h 764"/>
              <a:gd name="T80" fmla="*/ 2147483646 w 1256"/>
              <a:gd name="T81" fmla="*/ 2147483646 h 764"/>
              <a:gd name="T82" fmla="*/ 2147483646 w 1256"/>
              <a:gd name="T83" fmla="*/ 2147483646 h 764"/>
              <a:gd name="T84" fmla="*/ 2147483646 w 1256"/>
              <a:gd name="T85" fmla="*/ 2147483646 h 764"/>
              <a:gd name="T86" fmla="*/ 2147483646 w 1256"/>
              <a:gd name="T87" fmla="*/ 2147483646 h 764"/>
              <a:gd name="T88" fmla="*/ 2147483646 w 1256"/>
              <a:gd name="T89" fmla="*/ 2147483646 h 764"/>
              <a:gd name="T90" fmla="*/ 2147483646 w 1256"/>
              <a:gd name="T91" fmla="*/ 2147483646 h 764"/>
              <a:gd name="T92" fmla="*/ 2147483646 w 1256"/>
              <a:gd name="T93" fmla="*/ 2147483646 h 764"/>
              <a:gd name="T94" fmla="*/ 2147483646 w 1256"/>
              <a:gd name="T95" fmla="*/ 2147483646 h 764"/>
              <a:gd name="T96" fmla="*/ 2147483646 w 1256"/>
              <a:gd name="T97" fmla="*/ 2147483646 h 764"/>
              <a:gd name="T98" fmla="*/ 2147483646 w 1256"/>
              <a:gd name="T99" fmla="*/ 2147483646 h 764"/>
              <a:gd name="T100" fmla="*/ 2147483646 w 1256"/>
              <a:gd name="T101" fmla="*/ 2147483646 h 764"/>
              <a:gd name="T102" fmla="*/ 2147483646 w 1256"/>
              <a:gd name="T103" fmla="*/ 2147483646 h 764"/>
              <a:gd name="T104" fmla="*/ 2147483646 w 1256"/>
              <a:gd name="T105" fmla="*/ 2147483646 h 764"/>
              <a:gd name="T106" fmla="*/ 2147483646 w 1256"/>
              <a:gd name="T107" fmla="*/ 2147483646 h 764"/>
              <a:gd name="T108" fmla="*/ 2147483646 w 1256"/>
              <a:gd name="T109" fmla="*/ 2147483646 h 764"/>
              <a:gd name="T110" fmla="*/ 2147483646 w 1256"/>
              <a:gd name="T111" fmla="*/ 2147483646 h 764"/>
              <a:gd name="T112" fmla="*/ 2147483646 w 1256"/>
              <a:gd name="T113" fmla="*/ 2147483646 h 764"/>
              <a:gd name="T114" fmla="*/ 2147483646 w 1256"/>
              <a:gd name="T115" fmla="*/ 2147483646 h 764"/>
              <a:gd name="T116" fmla="*/ 2147483646 w 1256"/>
              <a:gd name="T117" fmla="*/ 2147483646 h 764"/>
              <a:gd name="T118" fmla="*/ 2147483646 w 1256"/>
              <a:gd name="T119" fmla="*/ 2147483646 h 764"/>
              <a:gd name="T120" fmla="*/ 2147483646 w 1256"/>
              <a:gd name="T121" fmla="*/ 2147483646 h 764"/>
              <a:gd name="T122" fmla="*/ 2147483646 w 1256"/>
              <a:gd name="T123" fmla="*/ 2147483646 h 764"/>
              <a:gd name="T124" fmla="*/ 2147483646 w 1256"/>
              <a:gd name="T125" fmla="*/ 2147483646 h 7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56" h="764">
                <a:moveTo>
                  <a:pt x="152" y="4"/>
                </a:moveTo>
                <a:lnTo>
                  <a:pt x="152" y="4"/>
                </a:lnTo>
                <a:lnTo>
                  <a:pt x="146" y="14"/>
                </a:lnTo>
                <a:lnTo>
                  <a:pt x="138" y="22"/>
                </a:lnTo>
                <a:lnTo>
                  <a:pt x="132" y="26"/>
                </a:lnTo>
                <a:lnTo>
                  <a:pt x="132" y="32"/>
                </a:lnTo>
                <a:lnTo>
                  <a:pt x="132" y="36"/>
                </a:lnTo>
                <a:lnTo>
                  <a:pt x="130" y="44"/>
                </a:lnTo>
                <a:lnTo>
                  <a:pt x="122" y="56"/>
                </a:lnTo>
                <a:lnTo>
                  <a:pt x="122" y="60"/>
                </a:lnTo>
                <a:lnTo>
                  <a:pt x="118" y="62"/>
                </a:lnTo>
                <a:lnTo>
                  <a:pt x="112" y="64"/>
                </a:lnTo>
                <a:lnTo>
                  <a:pt x="66" y="58"/>
                </a:lnTo>
                <a:lnTo>
                  <a:pt x="62" y="68"/>
                </a:lnTo>
                <a:lnTo>
                  <a:pt x="62" y="70"/>
                </a:lnTo>
                <a:lnTo>
                  <a:pt x="48" y="92"/>
                </a:lnTo>
                <a:lnTo>
                  <a:pt x="42" y="100"/>
                </a:lnTo>
                <a:lnTo>
                  <a:pt x="40" y="108"/>
                </a:lnTo>
                <a:lnTo>
                  <a:pt x="42" y="112"/>
                </a:lnTo>
                <a:lnTo>
                  <a:pt x="44" y="122"/>
                </a:lnTo>
                <a:lnTo>
                  <a:pt x="56" y="150"/>
                </a:lnTo>
                <a:lnTo>
                  <a:pt x="62" y="168"/>
                </a:lnTo>
                <a:lnTo>
                  <a:pt x="64" y="174"/>
                </a:lnTo>
                <a:lnTo>
                  <a:pt x="64" y="180"/>
                </a:lnTo>
                <a:lnTo>
                  <a:pt x="60" y="188"/>
                </a:lnTo>
                <a:lnTo>
                  <a:pt x="56" y="196"/>
                </a:lnTo>
                <a:lnTo>
                  <a:pt x="42" y="210"/>
                </a:lnTo>
                <a:lnTo>
                  <a:pt x="18" y="210"/>
                </a:lnTo>
                <a:lnTo>
                  <a:pt x="12" y="184"/>
                </a:lnTo>
                <a:lnTo>
                  <a:pt x="6" y="216"/>
                </a:lnTo>
                <a:lnTo>
                  <a:pt x="16" y="232"/>
                </a:lnTo>
                <a:lnTo>
                  <a:pt x="16" y="236"/>
                </a:lnTo>
                <a:lnTo>
                  <a:pt x="16" y="238"/>
                </a:lnTo>
                <a:lnTo>
                  <a:pt x="10" y="246"/>
                </a:lnTo>
                <a:lnTo>
                  <a:pt x="2" y="262"/>
                </a:lnTo>
                <a:lnTo>
                  <a:pt x="0" y="272"/>
                </a:lnTo>
                <a:lnTo>
                  <a:pt x="0" y="280"/>
                </a:lnTo>
                <a:lnTo>
                  <a:pt x="4" y="290"/>
                </a:lnTo>
                <a:lnTo>
                  <a:pt x="10" y="300"/>
                </a:lnTo>
                <a:lnTo>
                  <a:pt x="28" y="300"/>
                </a:lnTo>
                <a:lnTo>
                  <a:pt x="34" y="302"/>
                </a:lnTo>
                <a:lnTo>
                  <a:pt x="42" y="308"/>
                </a:lnTo>
                <a:lnTo>
                  <a:pt x="58" y="330"/>
                </a:lnTo>
                <a:lnTo>
                  <a:pt x="60" y="332"/>
                </a:lnTo>
                <a:lnTo>
                  <a:pt x="62" y="338"/>
                </a:lnTo>
                <a:lnTo>
                  <a:pt x="66" y="344"/>
                </a:lnTo>
                <a:lnTo>
                  <a:pt x="108" y="384"/>
                </a:lnTo>
                <a:lnTo>
                  <a:pt x="128" y="408"/>
                </a:lnTo>
                <a:lnTo>
                  <a:pt x="138" y="408"/>
                </a:lnTo>
                <a:lnTo>
                  <a:pt x="150" y="386"/>
                </a:lnTo>
                <a:lnTo>
                  <a:pt x="152" y="384"/>
                </a:lnTo>
                <a:lnTo>
                  <a:pt x="182" y="392"/>
                </a:lnTo>
                <a:lnTo>
                  <a:pt x="182" y="394"/>
                </a:lnTo>
                <a:lnTo>
                  <a:pt x="186" y="414"/>
                </a:lnTo>
                <a:lnTo>
                  <a:pt x="222" y="454"/>
                </a:lnTo>
                <a:lnTo>
                  <a:pt x="234" y="460"/>
                </a:lnTo>
                <a:lnTo>
                  <a:pt x="240" y="464"/>
                </a:lnTo>
                <a:lnTo>
                  <a:pt x="268" y="504"/>
                </a:lnTo>
                <a:lnTo>
                  <a:pt x="288" y="500"/>
                </a:lnTo>
                <a:lnTo>
                  <a:pt x="290" y="500"/>
                </a:lnTo>
                <a:lnTo>
                  <a:pt x="292" y="500"/>
                </a:lnTo>
                <a:lnTo>
                  <a:pt x="292" y="502"/>
                </a:lnTo>
                <a:lnTo>
                  <a:pt x="294" y="504"/>
                </a:lnTo>
                <a:lnTo>
                  <a:pt x="312" y="542"/>
                </a:lnTo>
                <a:lnTo>
                  <a:pt x="334" y="556"/>
                </a:lnTo>
                <a:lnTo>
                  <a:pt x="352" y="560"/>
                </a:lnTo>
                <a:lnTo>
                  <a:pt x="362" y="584"/>
                </a:lnTo>
                <a:lnTo>
                  <a:pt x="376" y="584"/>
                </a:lnTo>
                <a:lnTo>
                  <a:pt x="376" y="586"/>
                </a:lnTo>
                <a:lnTo>
                  <a:pt x="404" y="602"/>
                </a:lnTo>
                <a:lnTo>
                  <a:pt x="406" y="604"/>
                </a:lnTo>
                <a:lnTo>
                  <a:pt x="426" y="628"/>
                </a:lnTo>
                <a:lnTo>
                  <a:pt x="456" y="624"/>
                </a:lnTo>
                <a:lnTo>
                  <a:pt x="458" y="624"/>
                </a:lnTo>
                <a:lnTo>
                  <a:pt x="470" y="628"/>
                </a:lnTo>
                <a:lnTo>
                  <a:pt x="490" y="644"/>
                </a:lnTo>
                <a:lnTo>
                  <a:pt x="524" y="648"/>
                </a:lnTo>
                <a:lnTo>
                  <a:pt x="544" y="644"/>
                </a:lnTo>
                <a:lnTo>
                  <a:pt x="564" y="642"/>
                </a:lnTo>
                <a:lnTo>
                  <a:pt x="580" y="642"/>
                </a:lnTo>
                <a:lnTo>
                  <a:pt x="590" y="644"/>
                </a:lnTo>
                <a:lnTo>
                  <a:pt x="596" y="648"/>
                </a:lnTo>
                <a:lnTo>
                  <a:pt x="598" y="654"/>
                </a:lnTo>
                <a:lnTo>
                  <a:pt x="598" y="658"/>
                </a:lnTo>
                <a:lnTo>
                  <a:pt x="594" y="664"/>
                </a:lnTo>
                <a:lnTo>
                  <a:pt x="588" y="670"/>
                </a:lnTo>
                <a:lnTo>
                  <a:pt x="580" y="678"/>
                </a:lnTo>
                <a:lnTo>
                  <a:pt x="580" y="682"/>
                </a:lnTo>
                <a:lnTo>
                  <a:pt x="582" y="686"/>
                </a:lnTo>
                <a:lnTo>
                  <a:pt x="586" y="692"/>
                </a:lnTo>
                <a:lnTo>
                  <a:pt x="592" y="698"/>
                </a:lnTo>
                <a:lnTo>
                  <a:pt x="592" y="700"/>
                </a:lnTo>
                <a:lnTo>
                  <a:pt x="598" y="704"/>
                </a:lnTo>
                <a:lnTo>
                  <a:pt x="600" y="702"/>
                </a:lnTo>
                <a:lnTo>
                  <a:pt x="616" y="676"/>
                </a:lnTo>
                <a:lnTo>
                  <a:pt x="628" y="658"/>
                </a:lnTo>
                <a:lnTo>
                  <a:pt x="638" y="646"/>
                </a:lnTo>
                <a:lnTo>
                  <a:pt x="648" y="640"/>
                </a:lnTo>
                <a:lnTo>
                  <a:pt x="654" y="638"/>
                </a:lnTo>
                <a:lnTo>
                  <a:pt x="660" y="638"/>
                </a:lnTo>
                <a:lnTo>
                  <a:pt x="676" y="644"/>
                </a:lnTo>
                <a:lnTo>
                  <a:pt x="698" y="654"/>
                </a:lnTo>
                <a:lnTo>
                  <a:pt x="724" y="670"/>
                </a:lnTo>
                <a:lnTo>
                  <a:pt x="772" y="678"/>
                </a:lnTo>
                <a:lnTo>
                  <a:pt x="772" y="680"/>
                </a:lnTo>
                <a:lnTo>
                  <a:pt x="772" y="682"/>
                </a:lnTo>
                <a:lnTo>
                  <a:pt x="768" y="704"/>
                </a:lnTo>
                <a:lnTo>
                  <a:pt x="792" y="708"/>
                </a:lnTo>
                <a:lnTo>
                  <a:pt x="792" y="738"/>
                </a:lnTo>
                <a:lnTo>
                  <a:pt x="802" y="754"/>
                </a:lnTo>
                <a:lnTo>
                  <a:pt x="808" y="762"/>
                </a:lnTo>
                <a:lnTo>
                  <a:pt x="816" y="764"/>
                </a:lnTo>
                <a:lnTo>
                  <a:pt x="830" y="764"/>
                </a:lnTo>
                <a:lnTo>
                  <a:pt x="880" y="762"/>
                </a:lnTo>
                <a:lnTo>
                  <a:pt x="904" y="748"/>
                </a:lnTo>
                <a:lnTo>
                  <a:pt x="928" y="716"/>
                </a:lnTo>
                <a:lnTo>
                  <a:pt x="956" y="714"/>
                </a:lnTo>
                <a:lnTo>
                  <a:pt x="970" y="710"/>
                </a:lnTo>
                <a:lnTo>
                  <a:pt x="1022" y="680"/>
                </a:lnTo>
                <a:lnTo>
                  <a:pt x="1024" y="680"/>
                </a:lnTo>
                <a:lnTo>
                  <a:pt x="1060" y="676"/>
                </a:lnTo>
                <a:lnTo>
                  <a:pt x="1070" y="678"/>
                </a:lnTo>
                <a:lnTo>
                  <a:pt x="1076" y="680"/>
                </a:lnTo>
                <a:lnTo>
                  <a:pt x="1112" y="708"/>
                </a:lnTo>
                <a:lnTo>
                  <a:pt x="1122" y="712"/>
                </a:lnTo>
                <a:lnTo>
                  <a:pt x="1124" y="714"/>
                </a:lnTo>
                <a:lnTo>
                  <a:pt x="1136" y="720"/>
                </a:lnTo>
                <a:lnTo>
                  <a:pt x="1138" y="720"/>
                </a:lnTo>
                <a:lnTo>
                  <a:pt x="1138" y="718"/>
                </a:lnTo>
                <a:lnTo>
                  <a:pt x="1138" y="716"/>
                </a:lnTo>
                <a:lnTo>
                  <a:pt x="1144" y="692"/>
                </a:lnTo>
                <a:lnTo>
                  <a:pt x="1142" y="682"/>
                </a:lnTo>
                <a:lnTo>
                  <a:pt x="1144" y="674"/>
                </a:lnTo>
                <a:lnTo>
                  <a:pt x="1148" y="668"/>
                </a:lnTo>
                <a:lnTo>
                  <a:pt x="1156" y="666"/>
                </a:lnTo>
                <a:lnTo>
                  <a:pt x="1164" y="666"/>
                </a:lnTo>
                <a:lnTo>
                  <a:pt x="1172" y="672"/>
                </a:lnTo>
                <a:lnTo>
                  <a:pt x="1182" y="682"/>
                </a:lnTo>
                <a:lnTo>
                  <a:pt x="1190" y="696"/>
                </a:lnTo>
                <a:lnTo>
                  <a:pt x="1192" y="696"/>
                </a:lnTo>
                <a:lnTo>
                  <a:pt x="1212" y="688"/>
                </a:lnTo>
                <a:lnTo>
                  <a:pt x="1214" y="686"/>
                </a:lnTo>
                <a:lnTo>
                  <a:pt x="1216" y="684"/>
                </a:lnTo>
                <a:lnTo>
                  <a:pt x="1218" y="680"/>
                </a:lnTo>
                <a:lnTo>
                  <a:pt x="1214" y="664"/>
                </a:lnTo>
                <a:lnTo>
                  <a:pt x="1214" y="660"/>
                </a:lnTo>
                <a:lnTo>
                  <a:pt x="1214" y="656"/>
                </a:lnTo>
                <a:lnTo>
                  <a:pt x="1216" y="652"/>
                </a:lnTo>
                <a:lnTo>
                  <a:pt x="1220" y="650"/>
                </a:lnTo>
                <a:lnTo>
                  <a:pt x="1228" y="644"/>
                </a:lnTo>
                <a:lnTo>
                  <a:pt x="1244" y="624"/>
                </a:lnTo>
                <a:lnTo>
                  <a:pt x="1256" y="598"/>
                </a:lnTo>
                <a:lnTo>
                  <a:pt x="1250" y="586"/>
                </a:lnTo>
                <a:lnTo>
                  <a:pt x="1246" y="576"/>
                </a:lnTo>
                <a:lnTo>
                  <a:pt x="1246" y="568"/>
                </a:lnTo>
                <a:lnTo>
                  <a:pt x="1246" y="562"/>
                </a:lnTo>
                <a:lnTo>
                  <a:pt x="1248" y="540"/>
                </a:lnTo>
                <a:lnTo>
                  <a:pt x="1244" y="528"/>
                </a:lnTo>
                <a:lnTo>
                  <a:pt x="1242" y="518"/>
                </a:lnTo>
                <a:lnTo>
                  <a:pt x="1240" y="510"/>
                </a:lnTo>
                <a:lnTo>
                  <a:pt x="1232" y="498"/>
                </a:lnTo>
                <a:lnTo>
                  <a:pt x="1232" y="496"/>
                </a:lnTo>
                <a:lnTo>
                  <a:pt x="1228" y="468"/>
                </a:lnTo>
                <a:lnTo>
                  <a:pt x="1228" y="458"/>
                </a:lnTo>
                <a:lnTo>
                  <a:pt x="1228" y="448"/>
                </a:lnTo>
                <a:lnTo>
                  <a:pt x="1220" y="440"/>
                </a:lnTo>
                <a:lnTo>
                  <a:pt x="1214" y="432"/>
                </a:lnTo>
                <a:lnTo>
                  <a:pt x="1202" y="416"/>
                </a:lnTo>
                <a:lnTo>
                  <a:pt x="1200" y="414"/>
                </a:lnTo>
                <a:lnTo>
                  <a:pt x="1200" y="412"/>
                </a:lnTo>
                <a:lnTo>
                  <a:pt x="1196" y="392"/>
                </a:lnTo>
                <a:lnTo>
                  <a:pt x="1184" y="382"/>
                </a:lnTo>
                <a:lnTo>
                  <a:pt x="1184" y="384"/>
                </a:lnTo>
                <a:lnTo>
                  <a:pt x="1162" y="364"/>
                </a:lnTo>
                <a:lnTo>
                  <a:pt x="1162" y="366"/>
                </a:lnTo>
                <a:lnTo>
                  <a:pt x="1164" y="392"/>
                </a:lnTo>
                <a:lnTo>
                  <a:pt x="1164" y="394"/>
                </a:lnTo>
                <a:lnTo>
                  <a:pt x="1152" y="400"/>
                </a:lnTo>
                <a:lnTo>
                  <a:pt x="1152" y="416"/>
                </a:lnTo>
                <a:lnTo>
                  <a:pt x="1152" y="418"/>
                </a:lnTo>
                <a:lnTo>
                  <a:pt x="1124" y="428"/>
                </a:lnTo>
                <a:lnTo>
                  <a:pt x="1114" y="406"/>
                </a:lnTo>
                <a:lnTo>
                  <a:pt x="1108" y="404"/>
                </a:lnTo>
                <a:lnTo>
                  <a:pt x="1100" y="414"/>
                </a:lnTo>
                <a:lnTo>
                  <a:pt x="1094" y="430"/>
                </a:lnTo>
                <a:lnTo>
                  <a:pt x="1074" y="436"/>
                </a:lnTo>
                <a:lnTo>
                  <a:pt x="1062" y="428"/>
                </a:lnTo>
                <a:lnTo>
                  <a:pt x="1046" y="422"/>
                </a:lnTo>
                <a:lnTo>
                  <a:pt x="1042" y="400"/>
                </a:lnTo>
                <a:lnTo>
                  <a:pt x="1036" y="386"/>
                </a:lnTo>
                <a:lnTo>
                  <a:pt x="1026" y="382"/>
                </a:lnTo>
                <a:lnTo>
                  <a:pt x="1024" y="380"/>
                </a:lnTo>
                <a:lnTo>
                  <a:pt x="1018" y="372"/>
                </a:lnTo>
                <a:lnTo>
                  <a:pt x="1010" y="360"/>
                </a:lnTo>
                <a:lnTo>
                  <a:pt x="1000" y="344"/>
                </a:lnTo>
                <a:lnTo>
                  <a:pt x="990" y="344"/>
                </a:lnTo>
                <a:lnTo>
                  <a:pt x="974" y="350"/>
                </a:lnTo>
                <a:lnTo>
                  <a:pt x="972" y="352"/>
                </a:lnTo>
                <a:lnTo>
                  <a:pt x="932" y="348"/>
                </a:lnTo>
                <a:lnTo>
                  <a:pt x="900" y="342"/>
                </a:lnTo>
                <a:lnTo>
                  <a:pt x="884" y="332"/>
                </a:lnTo>
                <a:lnTo>
                  <a:pt x="860" y="324"/>
                </a:lnTo>
                <a:lnTo>
                  <a:pt x="838" y="318"/>
                </a:lnTo>
                <a:lnTo>
                  <a:pt x="832" y="314"/>
                </a:lnTo>
                <a:lnTo>
                  <a:pt x="828" y="312"/>
                </a:lnTo>
                <a:lnTo>
                  <a:pt x="824" y="308"/>
                </a:lnTo>
                <a:lnTo>
                  <a:pt x="820" y="308"/>
                </a:lnTo>
                <a:lnTo>
                  <a:pt x="804" y="300"/>
                </a:lnTo>
                <a:lnTo>
                  <a:pt x="804" y="298"/>
                </a:lnTo>
                <a:lnTo>
                  <a:pt x="796" y="290"/>
                </a:lnTo>
                <a:lnTo>
                  <a:pt x="794" y="282"/>
                </a:lnTo>
                <a:lnTo>
                  <a:pt x="788" y="272"/>
                </a:lnTo>
                <a:lnTo>
                  <a:pt x="776" y="268"/>
                </a:lnTo>
                <a:lnTo>
                  <a:pt x="772" y="270"/>
                </a:lnTo>
                <a:lnTo>
                  <a:pt x="768" y="274"/>
                </a:lnTo>
                <a:lnTo>
                  <a:pt x="766" y="276"/>
                </a:lnTo>
                <a:lnTo>
                  <a:pt x="760" y="280"/>
                </a:lnTo>
                <a:lnTo>
                  <a:pt x="756" y="280"/>
                </a:lnTo>
                <a:lnTo>
                  <a:pt x="750" y="282"/>
                </a:lnTo>
                <a:lnTo>
                  <a:pt x="746" y="280"/>
                </a:lnTo>
                <a:lnTo>
                  <a:pt x="740" y="276"/>
                </a:lnTo>
                <a:lnTo>
                  <a:pt x="736" y="272"/>
                </a:lnTo>
                <a:lnTo>
                  <a:pt x="720" y="256"/>
                </a:lnTo>
                <a:lnTo>
                  <a:pt x="714" y="246"/>
                </a:lnTo>
                <a:lnTo>
                  <a:pt x="708" y="238"/>
                </a:lnTo>
                <a:lnTo>
                  <a:pt x="704" y="232"/>
                </a:lnTo>
                <a:lnTo>
                  <a:pt x="698" y="224"/>
                </a:lnTo>
                <a:lnTo>
                  <a:pt x="692" y="216"/>
                </a:lnTo>
                <a:lnTo>
                  <a:pt x="690" y="206"/>
                </a:lnTo>
                <a:lnTo>
                  <a:pt x="692" y="196"/>
                </a:lnTo>
                <a:lnTo>
                  <a:pt x="702" y="178"/>
                </a:lnTo>
                <a:lnTo>
                  <a:pt x="708" y="160"/>
                </a:lnTo>
                <a:lnTo>
                  <a:pt x="710" y="148"/>
                </a:lnTo>
                <a:lnTo>
                  <a:pt x="706" y="128"/>
                </a:lnTo>
                <a:lnTo>
                  <a:pt x="694" y="118"/>
                </a:lnTo>
                <a:lnTo>
                  <a:pt x="696" y="104"/>
                </a:lnTo>
                <a:lnTo>
                  <a:pt x="698" y="96"/>
                </a:lnTo>
                <a:lnTo>
                  <a:pt x="700" y="90"/>
                </a:lnTo>
                <a:lnTo>
                  <a:pt x="704" y="86"/>
                </a:lnTo>
                <a:lnTo>
                  <a:pt x="708" y="84"/>
                </a:lnTo>
                <a:lnTo>
                  <a:pt x="712" y="84"/>
                </a:lnTo>
                <a:lnTo>
                  <a:pt x="712" y="80"/>
                </a:lnTo>
                <a:lnTo>
                  <a:pt x="712" y="78"/>
                </a:lnTo>
                <a:lnTo>
                  <a:pt x="712" y="62"/>
                </a:lnTo>
                <a:lnTo>
                  <a:pt x="712" y="44"/>
                </a:lnTo>
                <a:lnTo>
                  <a:pt x="710" y="42"/>
                </a:lnTo>
                <a:lnTo>
                  <a:pt x="708" y="40"/>
                </a:lnTo>
                <a:lnTo>
                  <a:pt x="706" y="40"/>
                </a:lnTo>
                <a:lnTo>
                  <a:pt x="692" y="30"/>
                </a:lnTo>
                <a:lnTo>
                  <a:pt x="680" y="20"/>
                </a:lnTo>
                <a:lnTo>
                  <a:pt x="642" y="14"/>
                </a:lnTo>
                <a:lnTo>
                  <a:pt x="630" y="4"/>
                </a:lnTo>
                <a:lnTo>
                  <a:pt x="608" y="4"/>
                </a:lnTo>
                <a:lnTo>
                  <a:pt x="602" y="6"/>
                </a:lnTo>
                <a:lnTo>
                  <a:pt x="596" y="10"/>
                </a:lnTo>
                <a:lnTo>
                  <a:pt x="594" y="10"/>
                </a:lnTo>
                <a:lnTo>
                  <a:pt x="576" y="16"/>
                </a:lnTo>
                <a:lnTo>
                  <a:pt x="532" y="16"/>
                </a:lnTo>
                <a:lnTo>
                  <a:pt x="524" y="20"/>
                </a:lnTo>
                <a:lnTo>
                  <a:pt x="518" y="24"/>
                </a:lnTo>
                <a:lnTo>
                  <a:pt x="508" y="28"/>
                </a:lnTo>
                <a:lnTo>
                  <a:pt x="492" y="34"/>
                </a:lnTo>
                <a:lnTo>
                  <a:pt x="472" y="40"/>
                </a:lnTo>
                <a:lnTo>
                  <a:pt x="470" y="40"/>
                </a:lnTo>
                <a:lnTo>
                  <a:pt x="440" y="36"/>
                </a:lnTo>
                <a:lnTo>
                  <a:pt x="438" y="36"/>
                </a:lnTo>
                <a:lnTo>
                  <a:pt x="428" y="36"/>
                </a:lnTo>
                <a:lnTo>
                  <a:pt x="410" y="40"/>
                </a:lnTo>
                <a:lnTo>
                  <a:pt x="374" y="44"/>
                </a:lnTo>
                <a:lnTo>
                  <a:pt x="372" y="44"/>
                </a:lnTo>
                <a:lnTo>
                  <a:pt x="356" y="36"/>
                </a:lnTo>
                <a:lnTo>
                  <a:pt x="340" y="36"/>
                </a:lnTo>
                <a:lnTo>
                  <a:pt x="330" y="32"/>
                </a:lnTo>
                <a:lnTo>
                  <a:pt x="320" y="20"/>
                </a:lnTo>
                <a:lnTo>
                  <a:pt x="318" y="20"/>
                </a:lnTo>
                <a:lnTo>
                  <a:pt x="316" y="12"/>
                </a:lnTo>
                <a:lnTo>
                  <a:pt x="314" y="8"/>
                </a:lnTo>
                <a:lnTo>
                  <a:pt x="310" y="4"/>
                </a:lnTo>
                <a:lnTo>
                  <a:pt x="302" y="0"/>
                </a:lnTo>
                <a:lnTo>
                  <a:pt x="296" y="8"/>
                </a:lnTo>
                <a:lnTo>
                  <a:pt x="270" y="20"/>
                </a:lnTo>
                <a:lnTo>
                  <a:pt x="268" y="20"/>
                </a:lnTo>
                <a:lnTo>
                  <a:pt x="236" y="22"/>
                </a:lnTo>
                <a:lnTo>
                  <a:pt x="226" y="20"/>
                </a:lnTo>
                <a:lnTo>
                  <a:pt x="210" y="16"/>
                </a:lnTo>
                <a:lnTo>
                  <a:pt x="184" y="12"/>
                </a:lnTo>
                <a:lnTo>
                  <a:pt x="182" y="12"/>
                </a:lnTo>
                <a:lnTo>
                  <a:pt x="166" y="4"/>
                </a:lnTo>
                <a:lnTo>
                  <a:pt x="152" y="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7" name="云南"/>
          <p:cNvSpPr/>
          <p:nvPr/>
        </p:nvSpPr>
        <p:spPr bwMode="auto">
          <a:xfrm>
            <a:off x="3157914" y="4626485"/>
            <a:ext cx="873493" cy="910890"/>
          </a:xfrm>
          <a:custGeom>
            <a:avLst/>
            <a:gdLst>
              <a:gd name="T0" fmla="*/ 2147483646 w 568"/>
              <a:gd name="T1" fmla="*/ 2147483646 h 592"/>
              <a:gd name="T2" fmla="*/ 2147483646 w 568"/>
              <a:gd name="T3" fmla="*/ 2147483646 h 592"/>
              <a:gd name="T4" fmla="*/ 2147483646 w 568"/>
              <a:gd name="T5" fmla="*/ 2147483646 h 592"/>
              <a:gd name="T6" fmla="*/ 2147483646 w 568"/>
              <a:gd name="T7" fmla="*/ 2147483646 h 592"/>
              <a:gd name="T8" fmla="*/ 2147483646 w 568"/>
              <a:gd name="T9" fmla="*/ 2147483646 h 592"/>
              <a:gd name="T10" fmla="*/ 2147483646 w 568"/>
              <a:gd name="T11" fmla="*/ 2147483646 h 592"/>
              <a:gd name="T12" fmla="*/ 2147483646 w 568"/>
              <a:gd name="T13" fmla="*/ 2147483646 h 592"/>
              <a:gd name="T14" fmla="*/ 2147483646 w 568"/>
              <a:gd name="T15" fmla="*/ 2147483646 h 592"/>
              <a:gd name="T16" fmla="*/ 2147483646 w 568"/>
              <a:gd name="T17" fmla="*/ 2147483646 h 592"/>
              <a:gd name="T18" fmla="*/ 2147483646 w 568"/>
              <a:gd name="T19" fmla="*/ 2147483646 h 592"/>
              <a:gd name="T20" fmla="*/ 2147483646 w 568"/>
              <a:gd name="T21" fmla="*/ 2147483646 h 592"/>
              <a:gd name="T22" fmla="*/ 2147483646 w 568"/>
              <a:gd name="T23" fmla="*/ 2147483646 h 592"/>
              <a:gd name="T24" fmla="*/ 2147483646 w 568"/>
              <a:gd name="T25" fmla="*/ 2147483646 h 592"/>
              <a:gd name="T26" fmla="*/ 2147483646 w 568"/>
              <a:gd name="T27" fmla="*/ 2147483646 h 592"/>
              <a:gd name="T28" fmla="*/ 2147483646 w 568"/>
              <a:gd name="T29" fmla="*/ 2147483646 h 592"/>
              <a:gd name="T30" fmla="*/ 2147483646 w 568"/>
              <a:gd name="T31" fmla="*/ 2147483646 h 592"/>
              <a:gd name="T32" fmla="*/ 2147483646 w 568"/>
              <a:gd name="T33" fmla="*/ 2147483646 h 592"/>
              <a:gd name="T34" fmla="*/ 2147483646 w 568"/>
              <a:gd name="T35" fmla="*/ 2147483646 h 592"/>
              <a:gd name="T36" fmla="*/ 2147483646 w 568"/>
              <a:gd name="T37" fmla="*/ 2147483646 h 592"/>
              <a:gd name="T38" fmla="*/ 2147483646 w 568"/>
              <a:gd name="T39" fmla="*/ 2147483646 h 592"/>
              <a:gd name="T40" fmla="*/ 2147483646 w 568"/>
              <a:gd name="T41" fmla="*/ 2147483646 h 592"/>
              <a:gd name="T42" fmla="*/ 2147483646 w 568"/>
              <a:gd name="T43" fmla="*/ 2147483646 h 592"/>
              <a:gd name="T44" fmla="*/ 2147483646 w 568"/>
              <a:gd name="T45" fmla="*/ 2147483646 h 592"/>
              <a:gd name="T46" fmla="*/ 2147483646 w 568"/>
              <a:gd name="T47" fmla="*/ 2147483646 h 592"/>
              <a:gd name="T48" fmla="*/ 2147483646 w 568"/>
              <a:gd name="T49" fmla="*/ 2147483646 h 592"/>
              <a:gd name="T50" fmla="*/ 2147483646 w 568"/>
              <a:gd name="T51" fmla="*/ 2147483646 h 592"/>
              <a:gd name="T52" fmla="*/ 2147483646 w 568"/>
              <a:gd name="T53" fmla="*/ 2147483646 h 592"/>
              <a:gd name="T54" fmla="*/ 2147483646 w 568"/>
              <a:gd name="T55" fmla="*/ 2147483646 h 592"/>
              <a:gd name="T56" fmla="*/ 2147483646 w 568"/>
              <a:gd name="T57" fmla="*/ 2147483646 h 592"/>
              <a:gd name="T58" fmla="*/ 2147483646 w 568"/>
              <a:gd name="T59" fmla="*/ 2147483646 h 592"/>
              <a:gd name="T60" fmla="*/ 2147483646 w 568"/>
              <a:gd name="T61" fmla="*/ 2147483646 h 592"/>
              <a:gd name="T62" fmla="*/ 2147483646 w 568"/>
              <a:gd name="T63" fmla="*/ 2147483646 h 592"/>
              <a:gd name="T64" fmla="*/ 2147483646 w 568"/>
              <a:gd name="T65" fmla="*/ 2147483646 h 592"/>
              <a:gd name="T66" fmla="*/ 2147483646 w 568"/>
              <a:gd name="T67" fmla="*/ 2147483646 h 592"/>
              <a:gd name="T68" fmla="*/ 2147483646 w 568"/>
              <a:gd name="T69" fmla="*/ 2147483646 h 592"/>
              <a:gd name="T70" fmla="*/ 2147483646 w 568"/>
              <a:gd name="T71" fmla="*/ 2147483646 h 592"/>
              <a:gd name="T72" fmla="*/ 2147483646 w 568"/>
              <a:gd name="T73" fmla="*/ 2147483646 h 592"/>
              <a:gd name="T74" fmla="*/ 2147483646 w 568"/>
              <a:gd name="T75" fmla="*/ 2147483646 h 592"/>
              <a:gd name="T76" fmla="*/ 2147483646 w 568"/>
              <a:gd name="T77" fmla="*/ 2147483646 h 592"/>
              <a:gd name="T78" fmla="*/ 2147483646 w 568"/>
              <a:gd name="T79" fmla="*/ 2147483646 h 592"/>
              <a:gd name="T80" fmla="*/ 2147483646 w 568"/>
              <a:gd name="T81" fmla="*/ 2147483646 h 592"/>
              <a:gd name="T82" fmla="*/ 2147483646 w 568"/>
              <a:gd name="T83" fmla="*/ 2147483646 h 592"/>
              <a:gd name="T84" fmla="*/ 2147483646 w 568"/>
              <a:gd name="T85" fmla="*/ 2147483646 h 592"/>
              <a:gd name="T86" fmla="*/ 2147483646 w 568"/>
              <a:gd name="T87" fmla="*/ 2147483646 h 592"/>
              <a:gd name="T88" fmla="*/ 2147483646 w 568"/>
              <a:gd name="T89" fmla="*/ 2147483646 h 592"/>
              <a:gd name="T90" fmla="*/ 2147483646 w 568"/>
              <a:gd name="T91" fmla="*/ 2147483646 h 592"/>
              <a:gd name="T92" fmla="*/ 2147483646 w 568"/>
              <a:gd name="T93" fmla="*/ 2147483646 h 592"/>
              <a:gd name="T94" fmla="*/ 2147483646 w 568"/>
              <a:gd name="T95" fmla="*/ 2147483646 h 592"/>
              <a:gd name="T96" fmla="*/ 2147483646 w 568"/>
              <a:gd name="T97" fmla="*/ 2147483646 h 592"/>
              <a:gd name="T98" fmla="*/ 2147483646 w 568"/>
              <a:gd name="T99" fmla="*/ 2147483646 h 592"/>
              <a:gd name="T100" fmla="*/ 2147483646 w 568"/>
              <a:gd name="T101" fmla="*/ 2147483646 h 592"/>
              <a:gd name="T102" fmla="*/ 2147483646 w 568"/>
              <a:gd name="T103" fmla="*/ 2147483646 h 592"/>
              <a:gd name="T104" fmla="*/ 2147483646 w 568"/>
              <a:gd name="T105" fmla="*/ 2147483646 h 592"/>
              <a:gd name="T106" fmla="*/ 2147483646 w 568"/>
              <a:gd name="T107" fmla="*/ 2147483646 h 59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68" h="592">
                <a:moveTo>
                  <a:pt x="4" y="364"/>
                </a:moveTo>
                <a:lnTo>
                  <a:pt x="0" y="374"/>
                </a:lnTo>
                <a:lnTo>
                  <a:pt x="10" y="372"/>
                </a:lnTo>
                <a:lnTo>
                  <a:pt x="18" y="366"/>
                </a:lnTo>
                <a:lnTo>
                  <a:pt x="20" y="364"/>
                </a:lnTo>
                <a:lnTo>
                  <a:pt x="52" y="360"/>
                </a:lnTo>
                <a:lnTo>
                  <a:pt x="74" y="350"/>
                </a:lnTo>
                <a:lnTo>
                  <a:pt x="82" y="362"/>
                </a:lnTo>
                <a:lnTo>
                  <a:pt x="84" y="362"/>
                </a:lnTo>
                <a:lnTo>
                  <a:pt x="74" y="378"/>
                </a:lnTo>
                <a:lnTo>
                  <a:pt x="84" y="388"/>
                </a:lnTo>
                <a:lnTo>
                  <a:pt x="84" y="390"/>
                </a:lnTo>
                <a:lnTo>
                  <a:pt x="84" y="392"/>
                </a:lnTo>
                <a:lnTo>
                  <a:pt x="76" y="426"/>
                </a:lnTo>
                <a:lnTo>
                  <a:pt x="98" y="440"/>
                </a:lnTo>
                <a:lnTo>
                  <a:pt x="136" y="442"/>
                </a:lnTo>
                <a:lnTo>
                  <a:pt x="130" y="450"/>
                </a:lnTo>
                <a:lnTo>
                  <a:pt x="104" y="486"/>
                </a:lnTo>
                <a:lnTo>
                  <a:pt x="98" y="496"/>
                </a:lnTo>
                <a:lnTo>
                  <a:pt x="96" y="502"/>
                </a:lnTo>
                <a:lnTo>
                  <a:pt x="110" y="506"/>
                </a:lnTo>
                <a:lnTo>
                  <a:pt x="122" y="508"/>
                </a:lnTo>
                <a:lnTo>
                  <a:pt x="132" y="510"/>
                </a:lnTo>
                <a:lnTo>
                  <a:pt x="140" y="516"/>
                </a:lnTo>
                <a:lnTo>
                  <a:pt x="144" y="520"/>
                </a:lnTo>
                <a:lnTo>
                  <a:pt x="152" y="534"/>
                </a:lnTo>
                <a:lnTo>
                  <a:pt x="158" y="550"/>
                </a:lnTo>
                <a:lnTo>
                  <a:pt x="180" y="562"/>
                </a:lnTo>
                <a:lnTo>
                  <a:pt x="192" y="564"/>
                </a:lnTo>
                <a:lnTo>
                  <a:pt x="220" y="540"/>
                </a:lnTo>
                <a:lnTo>
                  <a:pt x="236" y="562"/>
                </a:lnTo>
                <a:lnTo>
                  <a:pt x="236" y="564"/>
                </a:lnTo>
                <a:lnTo>
                  <a:pt x="240" y="584"/>
                </a:lnTo>
                <a:lnTo>
                  <a:pt x="252" y="586"/>
                </a:lnTo>
                <a:lnTo>
                  <a:pt x="272" y="592"/>
                </a:lnTo>
                <a:lnTo>
                  <a:pt x="276" y="592"/>
                </a:lnTo>
                <a:lnTo>
                  <a:pt x="276" y="590"/>
                </a:lnTo>
                <a:lnTo>
                  <a:pt x="272" y="570"/>
                </a:lnTo>
                <a:lnTo>
                  <a:pt x="272" y="568"/>
                </a:lnTo>
                <a:lnTo>
                  <a:pt x="262" y="522"/>
                </a:lnTo>
                <a:lnTo>
                  <a:pt x="262" y="520"/>
                </a:lnTo>
                <a:lnTo>
                  <a:pt x="268" y="488"/>
                </a:lnTo>
                <a:lnTo>
                  <a:pt x="270" y="488"/>
                </a:lnTo>
                <a:lnTo>
                  <a:pt x="272" y="488"/>
                </a:lnTo>
                <a:lnTo>
                  <a:pt x="294" y="490"/>
                </a:lnTo>
                <a:lnTo>
                  <a:pt x="320" y="470"/>
                </a:lnTo>
                <a:lnTo>
                  <a:pt x="324" y="472"/>
                </a:lnTo>
                <a:lnTo>
                  <a:pt x="342" y="486"/>
                </a:lnTo>
                <a:lnTo>
                  <a:pt x="352" y="498"/>
                </a:lnTo>
                <a:lnTo>
                  <a:pt x="362" y="490"/>
                </a:lnTo>
                <a:lnTo>
                  <a:pt x="378" y="474"/>
                </a:lnTo>
                <a:lnTo>
                  <a:pt x="378" y="472"/>
                </a:lnTo>
                <a:lnTo>
                  <a:pt x="380" y="472"/>
                </a:lnTo>
                <a:lnTo>
                  <a:pt x="420" y="482"/>
                </a:lnTo>
                <a:lnTo>
                  <a:pt x="438" y="468"/>
                </a:lnTo>
                <a:lnTo>
                  <a:pt x="438" y="466"/>
                </a:lnTo>
                <a:lnTo>
                  <a:pt x="440" y="466"/>
                </a:lnTo>
                <a:lnTo>
                  <a:pt x="458" y="470"/>
                </a:lnTo>
                <a:lnTo>
                  <a:pt x="512" y="422"/>
                </a:lnTo>
                <a:lnTo>
                  <a:pt x="528" y="426"/>
                </a:lnTo>
                <a:lnTo>
                  <a:pt x="530" y="428"/>
                </a:lnTo>
                <a:lnTo>
                  <a:pt x="532" y="428"/>
                </a:lnTo>
                <a:lnTo>
                  <a:pt x="536" y="436"/>
                </a:lnTo>
                <a:lnTo>
                  <a:pt x="540" y="432"/>
                </a:lnTo>
                <a:lnTo>
                  <a:pt x="540" y="430"/>
                </a:lnTo>
                <a:lnTo>
                  <a:pt x="556" y="422"/>
                </a:lnTo>
                <a:lnTo>
                  <a:pt x="568" y="410"/>
                </a:lnTo>
                <a:lnTo>
                  <a:pt x="566" y="386"/>
                </a:lnTo>
                <a:lnTo>
                  <a:pt x="564" y="382"/>
                </a:lnTo>
                <a:lnTo>
                  <a:pt x="548" y="388"/>
                </a:lnTo>
                <a:lnTo>
                  <a:pt x="542" y="392"/>
                </a:lnTo>
                <a:lnTo>
                  <a:pt x="534" y="392"/>
                </a:lnTo>
                <a:lnTo>
                  <a:pt x="516" y="392"/>
                </a:lnTo>
                <a:lnTo>
                  <a:pt x="510" y="390"/>
                </a:lnTo>
                <a:lnTo>
                  <a:pt x="504" y="386"/>
                </a:lnTo>
                <a:lnTo>
                  <a:pt x="504" y="360"/>
                </a:lnTo>
                <a:lnTo>
                  <a:pt x="496" y="358"/>
                </a:lnTo>
                <a:lnTo>
                  <a:pt x="492" y="356"/>
                </a:lnTo>
                <a:lnTo>
                  <a:pt x="488" y="358"/>
                </a:lnTo>
                <a:lnTo>
                  <a:pt x="484" y="360"/>
                </a:lnTo>
                <a:lnTo>
                  <a:pt x="472" y="364"/>
                </a:lnTo>
                <a:lnTo>
                  <a:pt x="468" y="364"/>
                </a:lnTo>
                <a:lnTo>
                  <a:pt x="468" y="362"/>
                </a:lnTo>
                <a:lnTo>
                  <a:pt x="462" y="350"/>
                </a:lnTo>
                <a:lnTo>
                  <a:pt x="460" y="340"/>
                </a:lnTo>
                <a:lnTo>
                  <a:pt x="468" y="310"/>
                </a:lnTo>
                <a:lnTo>
                  <a:pt x="468" y="308"/>
                </a:lnTo>
                <a:lnTo>
                  <a:pt x="476" y="294"/>
                </a:lnTo>
                <a:lnTo>
                  <a:pt x="452" y="274"/>
                </a:lnTo>
                <a:lnTo>
                  <a:pt x="452" y="272"/>
                </a:lnTo>
                <a:lnTo>
                  <a:pt x="452" y="248"/>
                </a:lnTo>
                <a:lnTo>
                  <a:pt x="464" y="212"/>
                </a:lnTo>
                <a:lnTo>
                  <a:pt x="456" y="192"/>
                </a:lnTo>
                <a:lnTo>
                  <a:pt x="450" y="190"/>
                </a:lnTo>
                <a:lnTo>
                  <a:pt x="440" y="190"/>
                </a:lnTo>
                <a:lnTo>
                  <a:pt x="432" y="204"/>
                </a:lnTo>
                <a:lnTo>
                  <a:pt x="420" y="196"/>
                </a:lnTo>
                <a:lnTo>
                  <a:pt x="410" y="190"/>
                </a:lnTo>
                <a:lnTo>
                  <a:pt x="400" y="168"/>
                </a:lnTo>
                <a:lnTo>
                  <a:pt x="398" y="152"/>
                </a:lnTo>
                <a:lnTo>
                  <a:pt x="398" y="150"/>
                </a:lnTo>
                <a:lnTo>
                  <a:pt x="396" y="148"/>
                </a:lnTo>
                <a:lnTo>
                  <a:pt x="400" y="148"/>
                </a:lnTo>
                <a:lnTo>
                  <a:pt x="410" y="132"/>
                </a:lnTo>
                <a:lnTo>
                  <a:pt x="412" y="132"/>
                </a:lnTo>
                <a:lnTo>
                  <a:pt x="420" y="130"/>
                </a:lnTo>
                <a:lnTo>
                  <a:pt x="430" y="128"/>
                </a:lnTo>
                <a:lnTo>
                  <a:pt x="472" y="126"/>
                </a:lnTo>
                <a:lnTo>
                  <a:pt x="478" y="128"/>
                </a:lnTo>
                <a:lnTo>
                  <a:pt x="480" y="128"/>
                </a:lnTo>
                <a:lnTo>
                  <a:pt x="486" y="132"/>
                </a:lnTo>
                <a:lnTo>
                  <a:pt x="496" y="126"/>
                </a:lnTo>
                <a:lnTo>
                  <a:pt x="506" y="120"/>
                </a:lnTo>
                <a:lnTo>
                  <a:pt x="512" y="112"/>
                </a:lnTo>
                <a:lnTo>
                  <a:pt x="512" y="108"/>
                </a:lnTo>
                <a:lnTo>
                  <a:pt x="512" y="90"/>
                </a:lnTo>
                <a:lnTo>
                  <a:pt x="502" y="88"/>
                </a:lnTo>
                <a:lnTo>
                  <a:pt x="486" y="94"/>
                </a:lnTo>
                <a:lnTo>
                  <a:pt x="478" y="100"/>
                </a:lnTo>
                <a:lnTo>
                  <a:pt x="474" y="102"/>
                </a:lnTo>
                <a:lnTo>
                  <a:pt x="470" y="104"/>
                </a:lnTo>
                <a:lnTo>
                  <a:pt x="466" y="102"/>
                </a:lnTo>
                <a:lnTo>
                  <a:pt x="462" y="100"/>
                </a:lnTo>
                <a:lnTo>
                  <a:pt x="454" y="90"/>
                </a:lnTo>
                <a:lnTo>
                  <a:pt x="454" y="88"/>
                </a:lnTo>
                <a:lnTo>
                  <a:pt x="452" y="78"/>
                </a:lnTo>
                <a:lnTo>
                  <a:pt x="452" y="76"/>
                </a:lnTo>
                <a:lnTo>
                  <a:pt x="454" y="66"/>
                </a:lnTo>
                <a:lnTo>
                  <a:pt x="444" y="44"/>
                </a:lnTo>
                <a:lnTo>
                  <a:pt x="428" y="48"/>
                </a:lnTo>
                <a:lnTo>
                  <a:pt x="420" y="56"/>
                </a:lnTo>
                <a:lnTo>
                  <a:pt x="424" y="80"/>
                </a:lnTo>
                <a:lnTo>
                  <a:pt x="396" y="68"/>
                </a:lnTo>
                <a:lnTo>
                  <a:pt x="404" y="82"/>
                </a:lnTo>
                <a:lnTo>
                  <a:pt x="404" y="84"/>
                </a:lnTo>
                <a:lnTo>
                  <a:pt x="402" y="100"/>
                </a:lnTo>
                <a:lnTo>
                  <a:pt x="402" y="102"/>
                </a:lnTo>
                <a:lnTo>
                  <a:pt x="400" y="102"/>
                </a:lnTo>
                <a:lnTo>
                  <a:pt x="386" y="124"/>
                </a:lnTo>
                <a:lnTo>
                  <a:pt x="360" y="138"/>
                </a:lnTo>
                <a:lnTo>
                  <a:pt x="358" y="152"/>
                </a:lnTo>
                <a:lnTo>
                  <a:pt x="360" y="160"/>
                </a:lnTo>
                <a:lnTo>
                  <a:pt x="364" y="170"/>
                </a:lnTo>
                <a:lnTo>
                  <a:pt x="366" y="170"/>
                </a:lnTo>
                <a:lnTo>
                  <a:pt x="366" y="172"/>
                </a:lnTo>
                <a:lnTo>
                  <a:pt x="368" y="192"/>
                </a:lnTo>
                <a:lnTo>
                  <a:pt x="368" y="194"/>
                </a:lnTo>
                <a:lnTo>
                  <a:pt x="366" y="196"/>
                </a:lnTo>
                <a:lnTo>
                  <a:pt x="356" y="208"/>
                </a:lnTo>
                <a:lnTo>
                  <a:pt x="348" y="214"/>
                </a:lnTo>
                <a:lnTo>
                  <a:pt x="346" y="214"/>
                </a:lnTo>
                <a:lnTo>
                  <a:pt x="344" y="214"/>
                </a:lnTo>
                <a:lnTo>
                  <a:pt x="326" y="210"/>
                </a:lnTo>
                <a:lnTo>
                  <a:pt x="322" y="210"/>
                </a:lnTo>
                <a:lnTo>
                  <a:pt x="316" y="214"/>
                </a:lnTo>
                <a:lnTo>
                  <a:pt x="308" y="224"/>
                </a:lnTo>
                <a:lnTo>
                  <a:pt x="300" y="232"/>
                </a:lnTo>
                <a:lnTo>
                  <a:pt x="298" y="236"/>
                </a:lnTo>
                <a:lnTo>
                  <a:pt x="294" y="238"/>
                </a:lnTo>
                <a:lnTo>
                  <a:pt x="288" y="240"/>
                </a:lnTo>
                <a:lnTo>
                  <a:pt x="282" y="238"/>
                </a:lnTo>
                <a:lnTo>
                  <a:pt x="280" y="238"/>
                </a:lnTo>
                <a:lnTo>
                  <a:pt x="278" y="234"/>
                </a:lnTo>
                <a:lnTo>
                  <a:pt x="276" y="230"/>
                </a:lnTo>
                <a:lnTo>
                  <a:pt x="276" y="224"/>
                </a:lnTo>
                <a:lnTo>
                  <a:pt x="276" y="220"/>
                </a:lnTo>
                <a:lnTo>
                  <a:pt x="276" y="214"/>
                </a:lnTo>
                <a:lnTo>
                  <a:pt x="272" y="218"/>
                </a:lnTo>
                <a:lnTo>
                  <a:pt x="270" y="220"/>
                </a:lnTo>
                <a:lnTo>
                  <a:pt x="264" y="222"/>
                </a:lnTo>
                <a:lnTo>
                  <a:pt x="260" y="218"/>
                </a:lnTo>
                <a:lnTo>
                  <a:pt x="258" y="212"/>
                </a:lnTo>
                <a:lnTo>
                  <a:pt x="256" y="192"/>
                </a:lnTo>
                <a:lnTo>
                  <a:pt x="252" y="176"/>
                </a:lnTo>
                <a:lnTo>
                  <a:pt x="244" y="168"/>
                </a:lnTo>
                <a:lnTo>
                  <a:pt x="244" y="166"/>
                </a:lnTo>
                <a:lnTo>
                  <a:pt x="226" y="128"/>
                </a:lnTo>
                <a:lnTo>
                  <a:pt x="220" y="116"/>
                </a:lnTo>
                <a:lnTo>
                  <a:pt x="220" y="114"/>
                </a:lnTo>
                <a:lnTo>
                  <a:pt x="216" y="94"/>
                </a:lnTo>
                <a:lnTo>
                  <a:pt x="214" y="90"/>
                </a:lnTo>
                <a:lnTo>
                  <a:pt x="212" y="92"/>
                </a:lnTo>
                <a:lnTo>
                  <a:pt x="204" y="100"/>
                </a:lnTo>
                <a:lnTo>
                  <a:pt x="200" y="104"/>
                </a:lnTo>
                <a:lnTo>
                  <a:pt x="196" y="102"/>
                </a:lnTo>
                <a:lnTo>
                  <a:pt x="188" y="96"/>
                </a:lnTo>
                <a:lnTo>
                  <a:pt x="176" y="90"/>
                </a:lnTo>
                <a:lnTo>
                  <a:pt x="174" y="88"/>
                </a:lnTo>
                <a:lnTo>
                  <a:pt x="172" y="88"/>
                </a:lnTo>
                <a:lnTo>
                  <a:pt x="172" y="86"/>
                </a:lnTo>
                <a:lnTo>
                  <a:pt x="172" y="70"/>
                </a:lnTo>
                <a:lnTo>
                  <a:pt x="168" y="58"/>
                </a:lnTo>
                <a:lnTo>
                  <a:pt x="162" y="42"/>
                </a:lnTo>
                <a:lnTo>
                  <a:pt x="156" y="42"/>
                </a:lnTo>
                <a:lnTo>
                  <a:pt x="156" y="50"/>
                </a:lnTo>
                <a:lnTo>
                  <a:pt x="154" y="58"/>
                </a:lnTo>
                <a:lnTo>
                  <a:pt x="150" y="64"/>
                </a:lnTo>
                <a:lnTo>
                  <a:pt x="144" y="70"/>
                </a:lnTo>
                <a:lnTo>
                  <a:pt x="142" y="78"/>
                </a:lnTo>
                <a:lnTo>
                  <a:pt x="138" y="82"/>
                </a:lnTo>
                <a:lnTo>
                  <a:pt x="134" y="86"/>
                </a:lnTo>
                <a:lnTo>
                  <a:pt x="130" y="86"/>
                </a:lnTo>
                <a:lnTo>
                  <a:pt x="128" y="86"/>
                </a:lnTo>
                <a:lnTo>
                  <a:pt x="124" y="84"/>
                </a:lnTo>
                <a:lnTo>
                  <a:pt x="122" y="84"/>
                </a:lnTo>
                <a:lnTo>
                  <a:pt x="118" y="82"/>
                </a:lnTo>
                <a:lnTo>
                  <a:pt x="118" y="78"/>
                </a:lnTo>
                <a:lnTo>
                  <a:pt x="116" y="66"/>
                </a:lnTo>
                <a:lnTo>
                  <a:pt x="116" y="62"/>
                </a:lnTo>
                <a:lnTo>
                  <a:pt x="106" y="56"/>
                </a:lnTo>
                <a:lnTo>
                  <a:pt x="104" y="54"/>
                </a:lnTo>
                <a:lnTo>
                  <a:pt x="102" y="50"/>
                </a:lnTo>
                <a:lnTo>
                  <a:pt x="100" y="42"/>
                </a:lnTo>
                <a:lnTo>
                  <a:pt x="104" y="6"/>
                </a:lnTo>
                <a:lnTo>
                  <a:pt x="102" y="0"/>
                </a:lnTo>
                <a:lnTo>
                  <a:pt x="88" y="14"/>
                </a:lnTo>
                <a:lnTo>
                  <a:pt x="80" y="20"/>
                </a:lnTo>
                <a:lnTo>
                  <a:pt x="78" y="26"/>
                </a:lnTo>
                <a:lnTo>
                  <a:pt x="82" y="36"/>
                </a:lnTo>
                <a:lnTo>
                  <a:pt x="82" y="44"/>
                </a:lnTo>
                <a:lnTo>
                  <a:pt x="82" y="48"/>
                </a:lnTo>
                <a:lnTo>
                  <a:pt x="80" y="54"/>
                </a:lnTo>
                <a:lnTo>
                  <a:pt x="76" y="58"/>
                </a:lnTo>
                <a:lnTo>
                  <a:pt x="72" y="60"/>
                </a:lnTo>
                <a:lnTo>
                  <a:pt x="56" y="66"/>
                </a:lnTo>
                <a:lnTo>
                  <a:pt x="52" y="68"/>
                </a:lnTo>
                <a:lnTo>
                  <a:pt x="52" y="74"/>
                </a:lnTo>
                <a:lnTo>
                  <a:pt x="52" y="96"/>
                </a:lnTo>
                <a:lnTo>
                  <a:pt x="54" y="104"/>
                </a:lnTo>
                <a:lnTo>
                  <a:pt x="54" y="106"/>
                </a:lnTo>
                <a:lnTo>
                  <a:pt x="56" y="108"/>
                </a:lnTo>
                <a:lnTo>
                  <a:pt x="64" y="108"/>
                </a:lnTo>
                <a:lnTo>
                  <a:pt x="68" y="108"/>
                </a:lnTo>
                <a:lnTo>
                  <a:pt x="72" y="106"/>
                </a:lnTo>
                <a:lnTo>
                  <a:pt x="76" y="104"/>
                </a:lnTo>
                <a:lnTo>
                  <a:pt x="92" y="138"/>
                </a:lnTo>
                <a:lnTo>
                  <a:pt x="92" y="140"/>
                </a:lnTo>
                <a:lnTo>
                  <a:pt x="88" y="184"/>
                </a:lnTo>
                <a:lnTo>
                  <a:pt x="82" y="216"/>
                </a:lnTo>
                <a:lnTo>
                  <a:pt x="78" y="238"/>
                </a:lnTo>
                <a:lnTo>
                  <a:pt x="72" y="250"/>
                </a:lnTo>
                <a:lnTo>
                  <a:pt x="68" y="254"/>
                </a:lnTo>
                <a:lnTo>
                  <a:pt x="62" y="256"/>
                </a:lnTo>
                <a:lnTo>
                  <a:pt x="54" y="254"/>
                </a:lnTo>
                <a:lnTo>
                  <a:pt x="48" y="252"/>
                </a:lnTo>
                <a:lnTo>
                  <a:pt x="22" y="298"/>
                </a:lnTo>
                <a:lnTo>
                  <a:pt x="12" y="312"/>
                </a:lnTo>
                <a:lnTo>
                  <a:pt x="6" y="318"/>
                </a:lnTo>
                <a:lnTo>
                  <a:pt x="8" y="318"/>
                </a:lnTo>
                <a:lnTo>
                  <a:pt x="6" y="320"/>
                </a:lnTo>
                <a:lnTo>
                  <a:pt x="4" y="326"/>
                </a:lnTo>
                <a:lnTo>
                  <a:pt x="4" y="348"/>
                </a:lnTo>
                <a:lnTo>
                  <a:pt x="8" y="352"/>
                </a:lnTo>
                <a:lnTo>
                  <a:pt x="10" y="352"/>
                </a:lnTo>
                <a:lnTo>
                  <a:pt x="12" y="354"/>
                </a:lnTo>
                <a:lnTo>
                  <a:pt x="4" y="36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8" name="贵州"/>
          <p:cNvSpPr/>
          <p:nvPr/>
        </p:nvSpPr>
        <p:spPr bwMode="auto">
          <a:xfrm>
            <a:off x="3784319" y="4614465"/>
            <a:ext cx="590343" cy="511541"/>
          </a:xfrm>
          <a:custGeom>
            <a:avLst/>
            <a:gdLst>
              <a:gd name="T0" fmla="*/ 2147483646 w 384"/>
              <a:gd name="T1" fmla="*/ 2147483646 h 332"/>
              <a:gd name="T2" fmla="*/ 2147483646 w 384"/>
              <a:gd name="T3" fmla="*/ 2147483646 h 332"/>
              <a:gd name="T4" fmla="*/ 2147483646 w 384"/>
              <a:gd name="T5" fmla="*/ 2147483646 h 332"/>
              <a:gd name="T6" fmla="*/ 2147483646 w 384"/>
              <a:gd name="T7" fmla="*/ 2147483646 h 332"/>
              <a:gd name="T8" fmla="*/ 2147483646 w 384"/>
              <a:gd name="T9" fmla="*/ 2147483646 h 332"/>
              <a:gd name="T10" fmla="*/ 2147483646 w 384"/>
              <a:gd name="T11" fmla="*/ 2147483646 h 332"/>
              <a:gd name="T12" fmla="*/ 2147483646 w 384"/>
              <a:gd name="T13" fmla="*/ 2147483646 h 332"/>
              <a:gd name="T14" fmla="*/ 2147483646 w 384"/>
              <a:gd name="T15" fmla="*/ 2147483646 h 332"/>
              <a:gd name="T16" fmla="*/ 2147483646 w 384"/>
              <a:gd name="T17" fmla="*/ 2147483646 h 332"/>
              <a:gd name="T18" fmla="*/ 2147483646 w 384"/>
              <a:gd name="T19" fmla="*/ 2147483646 h 332"/>
              <a:gd name="T20" fmla="*/ 2147483646 w 384"/>
              <a:gd name="T21" fmla="*/ 2147483646 h 332"/>
              <a:gd name="T22" fmla="*/ 2147483646 w 384"/>
              <a:gd name="T23" fmla="*/ 2147483646 h 332"/>
              <a:gd name="T24" fmla="*/ 2147483646 w 384"/>
              <a:gd name="T25" fmla="*/ 2147483646 h 332"/>
              <a:gd name="T26" fmla="*/ 2147483646 w 384"/>
              <a:gd name="T27" fmla="*/ 2147483646 h 332"/>
              <a:gd name="T28" fmla="*/ 2147483646 w 384"/>
              <a:gd name="T29" fmla="*/ 2147483646 h 332"/>
              <a:gd name="T30" fmla="*/ 2147483646 w 384"/>
              <a:gd name="T31" fmla="*/ 2147483646 h 332"/>
              <a:gd name="T32" fmla="*/ 2147483646 w 384"/>
              <a:gd name="T33" fmla="*/ 2147483646 h 332"/>
              <a:gd name="T34" fmla="*/ 2147483646 w 384"/>
              <a:gd name="T35" fmla="*/ 2147483646 h 332"/>
              <a:gd name="T36" fmla="*/ 2147483646 w 384"/>
              <a:gd name="T37" fmla="*/ 2147483646 h 332"/>
              <a:gd name="T38" fmla="*/ 2147483646 w 384"/>
              <a:gd name="T39" fmla="*/ 2147483646 h 332"/>
              <a:gd name="T40" fmla="*/ 2147483646 w 384"/>
              <a:gd name="T41" fmla="*/ 2147483646 h 332"/>
              <a:gd name="T42" fmla="*/ 0 w 384"/>
              <a:gd name="T43" fmla="*/ 2147483646 h 332"/>
              <a:gd name="T44" fmla="*/ 2147483646 w 384"/>
              <a:gd name="T45" fmla="*/ 2147483646 h 332"/>
              <a:gd name="T46" fmla="*/ 2147483646 w 384"/>
              <a:gd name="T47" fmla="*/ 2147483646 h 332"/>
              <a:gd name="T48" fmla="*/ 2147483646 w 384"/>
              <a:gd name="T49" fmla="*/ 2147483646 h 332"/>
              <a:gd name="T50" fmla="*/ 2147483646 w 384"/>
              <a:gd name="T51" fmla="*/ 2147483646 h 332"/>
              <a:gd name="T52" fmla="*/ 2147483646 w 384"/>
              <a:gd name="T53" fmla="*/ 2147483646 h 332"/>
              <a:gd name="T54" fmla="*/ 2147483646 w 384"/>
              <a:gd name="T55" fmla="*/ 2147483646 h 332"/>
              <a:gd name="T56" fmla="*/ 2147483646 w 384"/>
              <a:gd name="T57" fmla="*/ 2147483646 h 332"/>
              <a:gd name="T58" fmla="*/ 2147483646 w 384"/>
              <a:gd name="T59" fmla="*/ 2147483646 h 332"/>
              <a:gd name="T60" fmla="*/ 2147483646 w 384"/>
              <a:gd name="T61" fmla="*/ 2147483646 h 332"/>
              <a:gd name="T62" fmla="*/ 2147483646 w 384"/>
              <a:gd name="T63" fmla="*/ 2147483646 h 332"/>
              <a:gd name="T64" fmla="*/ 2147483646 w 384"/>
              <a:gd name="T65" fmla="*/ 2147483646 h 332"/>
              <a:gd name="T66" fmla="*/ 2147483646 w 384"/>
              <a:gd name="T67" fmla="*/ 2147483646 h 332"/>
              <a:gd name="T68" fmla="*/ 2147483646 w 384"/>
              <a:gd name="T69" fmla="*/ 2147483646 h 332"/>
              <a:gd name="T70" fmla="*/ 2147483646 w 384"/>
              <a:gd name="T71" fmla="*/ 2147483646 h 332"/>
              <a:gd name="T72" fmla="*/ 2147483646 w 384"/>
              <a:gd name="T73" fmla="*/ 2147483646 h 332"/>
              <a:gd name="T74" fmla="*/ 2147483646 w 384"/>
              <a:gd name="T75" fmla="*/ 2147483646 h 332"/>
              <a:gd name="T76" fmla="*/ 2147483646 w 384"/>
              <a:gd name="T77" fmla="*/ 2147483646 h 332"/>
              <a:gd name="T78" fmla="*/ 2147483646 w 384"/>
              <a:gd name="T79" fmla="*/ 2147483646 h 332"/>
              <a:gd name="T80" fmla="*/ 2147483646 w 384"/>
              <a:gd name="T81" fmla="*/ 2147483646 h 332"/>
              <a:gd name="T82" fmla="*/ 2147483646 w 384"/>
              <a:gd name="T83" fmla="*/ 2147483646 h 332"/>
              <a:gd name="T84" fmla="*/ 2147483646 w 384"/>
              <a:gd name="T85" fmla="*/ 2147483646 h 332"/>
              <a:gd name="T86" fmla="*/ 2147483646 w 384"/>
              <a:gd name="T87" fmla="*/ 2147483646 h 332"/>
              <a:gd name="T88" fmla="*/ 2147483646 w 384"/>
              <a:gd name="T89" fmla="*/ 2147483646 h 332"/>
              <a:gd name="T90" fmla="*/ 2147483646 w 384"/>
              <a:gd name="T91" fmla="*/ 2147483646 h 332"/>
              <a:gd name="T92" fmla="*/ 2147483646 w 384"/>
              <a:gd name="T93" fmla="*/ 2147483646 h 332"/>
              <a:gd name="T94" fmla="*/ 2147483646 w 384"/>
              <a:gd name="T95" fmla="*/ 2147483646 h 332"/>
              <a:gd name="T96" fmla="*/ 2147483646 w 384"/>
              <a:gd name="T97" fmla="*/ 2147483646 h 332"/>
              <a:gd name="T98" fmla="*/ 2147483646 w 384"/>
              <a:gd name="T99" fmla="*/ 2147483646 h 332"/>
              <a:gd name="T100" fmla="*/ 2147483646 w 384"/>
              <a:gd name="T101" fmla="*/ 2147483646 h 332"/>
              <a:gd name="T102" fmla="*/ 2147483646 w 384"/>
              <a:gd name="T103" fmla="*/ 2147483646 h 332"/>
              <a:gd name="T104" fmla="*/ 2147483646 w 384"/>
              <a:gd name="T105" fmla="*/ 2147483646 h 332"/>
              <a:gd name="T106" fmla="*/ 2147483646 w 384"/>
              <a:gd name="T107" fmla="*/ 2147483646 h 332"/>
              <a:gd name="T108" fmla="*/ 2147483646 w 384"/>
              <a:gd name="T109" fmla="*/ 2147483646 h 332"/>
              <a:gd name="T110" fmla="*/ 2147483646 w 384"/>
              <a:gd name="T111" fmla="*/ 2147483646 h 332"/>
              <a:gd name="T112" fmla="*/ 2147483646 w 384"/>
              <a:gd name="T113" fmla="*/ 2147483646 h 332"/>
              <a:gd name="T114" fmla="*/ 2147483646 w 384"/>
              <a:gd name="T115" fmla="*/ 2147483646 h 332"/>
              <a:gd name="T116" fmla="*/ 2147483646 w 384"/>
              <a:gd name="T117" fmla="*/ 2147483646 h 33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4" h="332">
                <a:moveTo>
                  <a:pt x="300" y="6"/>
                </a:moveTo>
                <a:lnTo>
                  <a:pt x="296" y="4"/>
                </a:lnTo>
                <a:lnTo>
                  <a:pt x="288" y="8"/>
                </a:lnTo>
                <a:lnTo>
                  <a:pt x="284" y="14"/>
                </a:lnTo>
                <a:lnTo>
                  <a:pt x="280" y="22"/>
                </a:lnTo>
                <a:lnTo>
                  <a:pt x="276" y="24"/>
                </a:lnTo>
                <a:lnTo>
                  <a:pt x="272" y="26"/>
                </a:lnTo>
                <a:lnTo>
                  <a:pt x="268" y="24"/>
                </a:lnTo>
                <a:lnTo>
                  <a:pt x="264" y="20"/>
                </a:lnTo>
                <a:lnTo>
                  <a:pt x="262" y="20"/>
                </a:lnTo>
                <a:lnTo>
                  <a:pt x="260" y="12"/>
                </a:lnTo>
                <a:lnTo>
                  <a:pt x="260" y="10"/>
                </a:lnTo>
                <a:lnTo>
                  <a:pt x="258" y="0"/>
                </a:lnTo>
                <a:lnTo>
                  <a:pt x="254" y="0"/>
                </a:lnTo>
                <a:lnTo>
                  <a:pt x="252" y="0"/>
                </a:lnTo>
                <a:lnTo>
                  <a:pt x="250" y="8"/>
                </a:lnTo>
                <a:lnTo>
                  <a:pt x="250" y="20"/>
                </a:lnTo>
                <a:lnTo>
                  <a:pt x="248" y="20"/>
                </a:lnTo>
                <a:lnTo>
                  <a:pt x="240" y="34"/>
                </a:lnTo>
                <a:lnTo>
                  <a:pt x="238" y="36"/>
                </a:lnTo>
                <a:lnTo>
                  <a:pt x="236" y="36"/>
                </a:lnTo>
                <a:lnTo>
                  <a:pt x="216" y="34"/>
                </a:lnTo>
                <a:lnTo>
                  <a:pt x="216" y="36"/>
                </a:lnTo>
                <a:lnTo>
                  <a:pt x="208" y="44"/>
                </a:lnTo>
                <a:lnTo>
                  <a:pt x="212" y="50"/>
                </a:lnTo>
                <a:lnTo>
                  <a:pt x="206" y="58"/>
                </a:lnTo>
                <a:lnTo>
                  <a:pt x="188" y="58"/>
                </a:lnTo>
                <a:lnTo>
                  <a:pt x="188" y="56"/>
                </a:lnTo>
                <a:lnTo>
                  <a:pt x="188" y="54"/>
                </a:lnTo>
                <a:lnTo>
                  <a:pt x="184" y="52"/>
                </a:lnTo>
                <a:lnTo>
                  <a:pt x="182" y="58"/>
                </a:lnTo>
                <a:lnTo>
                  <a:pt x="180" y="60"/>
                </a:lnTo>
                <a:lnTo>
                  <a:pt x="168" y="60"/>
                </a:lnTo>
                <a:lnTo>
                  <a:pt x="160" y="54"/>
                </a:lnTo>
                <a:lnTo>
                  <a:pt x="160" y="52"/>
                </a:lnTo>
                <a:lnTo>
                  <a:pt x="160" y="50"/>
                </a:lnTo>
                <a:lnTo>
                  <a:pt x="146" y="48"/>
                </a:lnTo>
                <a:lnTo>
                  <a:pt x="136" y="52"/>
                </a:lnTo>
                <a:lnTo>
                  <a:pt x="132" y="56"/>
                </a:lnTo>
                <a:lnTo>
                  <a:pt x="148" y="74"/>
                </a:lnTo>
                <a:lnTo>
                  <a:pt x="168" y="80"/>
                </a:lnTo>
                <a:lnTo>
                  <a:pt x="170" y="82"/>
                </a:lnTo>
                <a:lnTo>
                  <a:pt x="180" y="92"/>
                </a:lnTo>
                <a:lnTo>
                  <a:pt x="176" y="108"/>
                </a:lnTo>
                <a:lnTo>
                  <a:pt x="176" y="110"/>
                </a:lnTo>
                <a:lnTo>
                  <a:pt x="162" y="120"/>
                </a:lnTo>
                <a:lnTo>
                  <a:pt x="162" y="122"/>
                </a:lnTo>
                <a:lnTo>
                  <a:pt x="160" y="122"/>
                </a:lnTo>
                <a:lnTo>
                  <a:pt x="138" y="128"/>
                </a:lnTo>
                <a:lnTo>
                  <a:pt x="124" y="130"/>
                </a:lnTo>
                <a:lnTo>
                  <a:pt x="114" y="126"/>
                </a:lnTo>
                <a:lnTo>
                  <a:pt x="110" y="126"/>
                </a:lnTo>
                <a:lnTo>
                  <a:pt x="104" y="134"/>
                </a:lnTo>
                <a:lnTo>
                  <a:pt x="94" y="142"/>
                </a:lnTo>
                <a:lnTo>
                  <a:pt x="92" y="142"/>
                </a:lnTo>
                <a:lnTo>
                  <a:pt x="78" y="148"/>
                </a:lnTo>
                <a:lnTo>
                  <a:pt x="60" y="142"/>
                </a:lnTo>
                <a:lnTo>
                  <a:pt x="24" y="144"/>
                </a:lnTo>
                <a:lnTo>
                  <a:pt x="16" y="146"/>
                </a:lnTo>
                <a:lnTo>
                  <a:pt x="16" y="148"/>
                </a:lnTo>
                <a:lnTo>
                  <a:pt x="8" y="148"/>
                </a:lnTo>
                <a:lnTo>
                  <a:pt x="0" y="160"/>
                </a:lnTo>
                <a:lnTo>
                  <a:pt x="0" y="172"/>
                </a:lnTo>
                <a:lnTo>
                  <a:pt x="8" y="192"/>
                </a:lnTo>
                <a:lnTo>
                  <a:pt x="18" y="196"/>
                </a:lnTo>
                <a:lnTo>
                  <a:pt x="22" y="200"/>
                </a:lnTo>
                <a:lnTo>
                  <a:pt x="28" y="192"/>
                </a:lnTo>
                <a:lnTo>
                  <a:pt x="28" y="190"/>
                </a:lnTo>
                <a:lnTo>
                  <a:pt x="30" y="190"/>
                </a:lnTo>
                <a:lnTo>
                  <a:pt x="42" y="188"/>
                </a:lnTo>
                <a:lnTo>
                  <a:pt x="44" y="188"/>
                </a:lnTo>
                <a:lnTo>
                  <a:pt x="56" y="192"/>
                </a:lnTo>
                <a:lnTo>
                  <a:pt x="68" y="220"/>
                </a:lnTo>
                <a:lnTo>
                  <a:pt x="66" y="220"/>
                </a:lnTo>
                <a:lnTo>
                  <a:pt x="62" y="236"/>
                </a:lnTo>
                <a:lnTo>
                  <a:pt x="58" y="244"/>
                </a:lnTo>
                <a:lnTo>
                  <a:pt x="58" y="246"/>
                </a:lnTo>
                <a:lnTo>
                  <a:pt x="52" y="260"/>
                </a:lnTo>
                <a:lnTo>
                  <a:pt x="52" y="276"/>
                </a:lnTo>
                <a:lnTo>
                  <a:pt x="62" y="286"/>
                </a:lnTo>
                <a:lnTo>
                  <a:pt x="76" y="296"/>
                </a:lnTo>
                <a:lnTo>
                  <a:pt x="76" y="298"/>
                </a:lnTo>
                <a:lnTo>
                  <a:pt x="78" y="298"/>
                </a:lnTo>
                <a:lnTo>
                  <a:pt x="68" y="320"/>
                </a:lnTo>
                <a:lnTo>
                  <a:pt x="66" y="332"/>
                </a:lnTo>
                <a:lnTo>
                  <a:pt x="68" y="330"/>
                </a:lnTo>
                <a:lnTo>
                  <a:pt x="70" y="330"/>
                </a:lnTo>
                <a:lnTo>
                  <a:pt x="78" y="326"/>
                </a:lnTo>
                <a:lnTo>
                  <a:pt x="92" y="318"/>
                </a:lnTo>
                <a:lnTo>
                  <a:pt x="108" y="320"/>
                </a:lnTo>
                <a:lnTo>
                  <a:pt x="110" y="320"/>
                </a:lnTo>
                <a:lnTo>
                  <a:pt x="134" y="330"/>
                </a:lnTo>
                <a:lnTo>
                  <a:pt x="160" y="330"/>
                </a:lnTo>
                <a:lnTo>
                  <a:pt x="168" y="320"/>
                </a:lnTo>
                <a:lnTo>
                  <a:pt x="182" y="312"/>
                </a:lnTo>
                <a:lnTo>
                  <a:pt x="196" y="302"/>
                </a:lnTo>
                <a:lnTo>
                  <a:pt x="196" y="300"/>
                </a:lnTo>
                <a:lnTo>
                  <a:pt x="206" y="298"/>
                </a:lnTo>
                <a:lnTo>
                  <a:pt x="216" y="290"/>
                </a:lnTo>
                <a:lnTo>
                  <a:pt x="228" y="274"/>
                </a:lnTo>
                <a:lnTo>
                  <a:pt x="246" y="280"/>
                </a:lnTo>
                <a:lnTo>
                  <a:pt x="248" y="280"/>
                </a:lnTo>
                <a:lnTo>
                  <a:pt x="248" y="282"/>
                </a:lnTo>
                <a:lnTo>
                  <a:pt x="252" y="290"/>
                </a:lnTo>
                <a:lnTo>
                  <a:pt x="256" y="292"/>
                </a:lnTo>
                <a:lnTo>
                  <a:pt x="266" y="292"/>
                </a:lnTo>
                <a:lnTo>
                  <a:pt x="268" y="292"/>
                </a:lnTo>
                <a:lnTo>
                  <a:pt x="274" y="292"/>
                </a:lnTo>
                <a:lnTo>
                  <a:pt x="276" y="292"/>
                </a:lnTo>
                <a:lnTo>
                  <a:pt x="276" y="294"/>
                </a:lnTo>
                <a:lnTo>
                  <a:pt x="288" y="298"/>
                </a:lnTo>
                <a:lnTo>
                  <a:pt x="292" y="298"/>
                </a:lnTo>
                <a:lnTo>
                  <a:pt x="294" y="296"/>
                </a:lnTo>
                <a:lnTo>
                  <a:pt x="296" y="290"/>
                </a:lnTo>
                <a:lnTo>
                  <a:pt x="296" y="288"/>
                </a:lnTo>
                <a:lnTo>
                  <a:pt x="302" y="284"/>
                </a:lnTo>
                <a:lnTo>
                  <a:pt x="312" y="276"/>
                </a:lnTo>
                <a:lnTo>
                  <a:pt x="314" y="276"/>
                </a:lnTo>
                <a:lnTo>
                  <a:pt x="322" y="276"/>
                </a:lnTo>
                <a:lnTo>
                  <a:pt x="324" y="268"/>
                </a:lnTo>
                <a:lnTo>
                  <a:pt x="330" y="262"/>
                </a:lnTo>
                <a:lnTo>
                  <a:pt x="336" y="258"/>
                </a:lnTo>
                <a:lnTo>
                  <a:pt x="342" y="256"/>
                </a:lnTo>
                <a:lnTo>
                  <a:pt x="346" y="252"/>
                </a:lnTo>
                <a:lnTo>
                  <a:pt x="348" y="252"/>
                </a:lnTo>
                <a:lnTo>
                  <a:pt x="352" y="248"/>
                </a:lnTo>
                <a:lnTo>
                  <a:pt x="352" y="246"/>
                </a:lnTo>
                <a:lnTo>
                  <a:pt x="354" y="246"/>
                </a:lnTo>
                <a:lnTo>
                  <a:pt x="366" y="244"/>
                </a:lnTo>
                <a:lnTo>
                  <a:pt x="374" y="244"/>
                </a:lnTo>
                <a:lnTo>
                  <a:pt x="376" y="240"/>
                </a:lnTo>
                <a:lnTo>
                  <a:pt x="380" y="236"/>
                </a:lnTo>
                <a:lnTo>
                  <a:pt x="384" y="228"/>
                </a:lnTo>
                <a:lnTo>
                  <a:pt x="382" y="228"/>
                </a:lnTo>
                <a:lnTo>
                  <a:pt x="376" y="218"/>
                </a:lnTo>
                <a:lnTo>
                  <a:pt x="372" y="206"/>
                </a:lnTo>
                <a:lnTo>
                  <a:pt x="372" y="204"/>
                </a:lnTo>
                <a:lnTo>
                  <a:pt x="376" y="188"/>
                </a:lnTo>
                <a:lnTo>
                  <a:pt x="376" y="180"/>
                </a:lnTo>
                <a:lnTo>
                  <a:pt x="380" y="174"/>
                </a:lnTo>
                <a:lnTo>
                  <a:pt x="380" y="160"/>
                </a:lnTo>
                <a:lnTo>
                  <a:pt x="378" y="158"/>
                </a:lnTo>
                <a:lnTo>
                  <a:pt x="372" y="156"/>
                </a:lnTo>
                <a:lnTo>
                  <a:pt x="348" y="166"/>
                </a:lnTo>
                <a:lnTo>
                  <a:pt x="348" y="140"/>
                </a:lnTo>
                <a:lnTo>
                  <a:pt x="350" y="136"/>
                </a:lnTo>
                <a:lnTo>
                  <a:pt x="356" y="132"/>
                </a:lnTo>
                <a:lnTo>
                  <a:pt x="372" y="120"/>
                </a:lnTo>
                <a:lnTo>
                  <a:pt x="366" y="92"/>
                </a:lnTo>
                <a:lnTo>
                  <a:pt x="366" y="84"/>
                </a:lnTo>
                <a:lnTo>
                  <a:pt x="366" y="78"/>
                </a:lnTo>
                <a:lnTo>
                  <a:pt x="368" y="74"/>
                </a:lnTo>
                <a:lnTo>
                  <a:pt x="372" y="68"/>
                </a:lnTo>
                <a:lnTo>
                  <a:pt x="372" y="64"/>
                </a:lnTo>
                <a:lnTo>
                  <a:pt x="364" y="64"/>
                </a:lnTo>
                <a:lnTo>
                  <a:pt x="360" y="64"/>
                </a:lnTo>
                <a:lnTo>
                  <a:pt x="356" y="76"/>
                </a:lnTo>
                <a:lnTo>
                  <a:pt x="352" y="80"/>
                </a:lnTo>
                <a:lnTo>
                  <a:pt x="348" y="82"/>
                </a:lnTo>
                <a:lnTo>
                  <a:pt x="346" y="82"/>
                </a:lnTo>
                <a:lnTo>
                  <a:pt x="338" y="76"/>
                </a:lnTo>
                <a:lnTo>
                  <a:pt x="336" y="76"/>
                </a:lnTo>
                <a:lnTo>
                  <a:pt x="336" y="74"/>
                </a:lnTo>
                <a:lnTo>
                  <a:pt x="334" y="68"/>
                </a:lnTo>
                <a:lnTo>
                  <a:pt x="332" y="60"/>
                </a:lnTo>
                <a:lnTo>
                  <a:pt x="332" y="64"/>
                </a:lnTo>
                <a:lnTo>
                  <a:pt x="316" y="64"/>
                </a:lnTo>
                <a:lnTo>
                  <a:pt x="316" y="60"/>
                </a:lnTo>
                <a:lnTo>
                  <a:pt x="312" y="52"/>
                </a:lnTo>
                <a:lnTo>
                  <a:pt x="312" y="40"/>
                </a:lnTo>
                <a:lnTo>
                  <a:pt x="304" y="24"/>
                </a:lnTo>
                <a:lnTo>
                  <a:pt x="304" y="12"/>
                </a:lnTo>
                <a:lnTo>
                  <a:pt x="300" y="6"/>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9" name="广西"/>
          <p:cNvSpPr/>
          <p:nvPr/>
        </p:nvSpPr>
        <p:spPr bwMode="auto">
          <a:xfrm>
            <a:off x="3880483" y="4928335"/>
            <a:ext cx="771986" cy="587671"/>
          </a:xfrm>
          <a:custGeom>
            <a:avLst/>
            <a:gdLst>
              <a:gd name="T0" fmla="*/ 2147483646 w 502"/>
              <a:gd name="T1" fmla="*/ 2147483646 h 382"/>
              <a:gd name="T2" fmla="*/ 2147483646 w 502"/>
              <a:gd name="T3" fmla="*/ 2147483646 h 382"/>
              <a:gd name="T4" fmla="*/ 2147483646 w 502"/>
              <a:gd name="T5" fmla="*/ 2147483646 h 382"/>
              <a:gd name="T6" fmla="*/ 2147483646 w 502"/>
              <a:gd name="T7" fmla="*/ 2147483646 h 382"/>
              <a:gd name="T8" fmla="*/ 2147483646 w 502"/>
              <a:gd name="T9" fmla="*/ 2147483646 h 382"/>
              <a:gd name="T10" fmla="*/ 2147483646 w 502"/>
              <a:gd name="T11" fmla="*/ 2147483646 h 382"/>
              <a:gd name="T12" fmla="*/ 2147483646 w 502"/>
              <a:gd name="T13" fmla="*/ 2147483646 h 382"/>
              <a:gd name="T14" fmla="*/ 2147483646 w 502"/>
              <a:gd name="T15" fmla="*/ 2147483646 h 382"/>
              <a:gd name="T16" fmla="*/ 2147483646 w 502"/>
              <a:gd name="T17" fmla="*/ 2147483646 h 382"/>
              <a:gd name="T18" fmla="*/ 2147483646 w 502"/>
              <a:gd name="T19" fmla="*/ 2147483646 h 382"/>
              <a:gd name="T20" fmla="*/ 2147483646 w 502"/>
              <a:gd name="T21" fmla="*/ 2147483646 h 382"/>
              <a:gd name="T22" fmla="*/ 2147483646 w 502"/>
              <a:gd name="T23" fmla="*/ 2147483646 h 382"/>
              <a:gd name="T24" fmla="*/ 2147483646 w 502"/>
              <a:gd name="T25" fmla="*/ 2147483646 h 382"/>
              <a:gd name="T26" fmla="*/ 2147483646 w 502"/>
              <a:gd name="T27" fmla="*/ 2147483646 h 382"/>
              <a:gd name="T28" fmla="*/ 2147483646 w 502"/>
              <a:gd name="T29" fmla="*/ 2147483646 h 382"/>
              <a:gd name="T30" fmla="*/ 2147483646 w 502"/>
              <a:gd name="T31" fmla="*/ 2147483646 h 382"/>
              <a:gd name="T32" fmla="*/ 2147483646 w 502"/>
              <a:gd name="T33" fmla="*/ 2147483646 h 382"/>
              <a:gd name="T34" fmla="*/ 2147483646 w 502"/>
              <a:gd name="T35" fmla="*/ 2147483646 h 382"/>
              <a:gd name="T36" fmla="*/ 2147483646 w 502"/>
              <a:gd name="T37" fmla="*/ 2147483646 h 382"/>
              <a:gd name="T38" fmla="*/ 2147483646 w 502"/>
              <a:gd name="T39" fmla="*/ 2147483646 h 382"/>
              <a:gd name="T40" fmla="*/ 2147483646 w 502"/>
              <a:gd name="T41" fmla="*/ 2147483646 h 382"/>
              <a:gd name="T42" fmla="*/ 2147483646 w 502"/>
              <a:gd name="T43" fmla="*/ 2147483646 h 382"/>
              <a:gd name="T44" fmla="*/ 2147483646 w 502"/>
              <a:gd name="T45" fmla="*/ 2147483646 h 382"/>
              <a:gd name="T46" fmla="*/ 2147483646 w 502"/>
              <a:gd name="T47" fmla="*/ 2147483646 h 382"/>
              <a:gd name="T48" fmla="*/ 2147483646 w 502"/>
              <a:gd name="T49" fmla="*/ 2147483646 h 382"/>
              <a:gd name="T50" fmla="*/ 2147483646 w 502"/>
              <a:gd name="T51" fmla="*/ 2147483646 h 382"/>
              <a:gd name="T52" fmla="*/ 2147483646 w 502"/>
              <a:gd name="T53" fmla="*/ 2147483646 h 382"/>
              <a:gd name="T54" fmla="*/ 2147483646 w 502"/>
              <a:gd name="T55" fmla="*/ 2147483646 h 382"/>
              <a:gd name="T56" fmla="*/ 2147483646 w 502"/>
              <a:gd name="T57" fmla="*/ 2147483646 h 382"/>
              <a:gd name="T58" fmla="*/ 2147483646 w 502"/>
              <a:gd name="T59" fmla="*/ 2147483646 h 382"/>
              <a:gd name="T60" fmla="*/ 2147483646 w 502"/>
              <a:gd name="T61" fmla="*/ 2147483646 h 382"/>
              <a:gd name="T62" fmla="*/ 2147483646 w 502"/>
              <a:gd name="T63" fmla="*/ 2147483646 h 382"/>
              <a:gd name="T64" fmla="*/ 2147483646 w 502"/>
              <a:gd name="T65" fmla="*/ 2147483646 h 382"/>
              <a:gd name="T66" fmla="*/ 2147483646 w 502"/>
              <a:gd name="T67" fmla="*/ 2147483646 h 382"/>
              <a:gd name="T68" fmla="*/ 2147483646 w 502"/>
              <a:gd name="T69" fmla="*/ 2147483646 h 382"/>
              <a:gd name="T70" fmla="*/ 2147483646 w 502"/>
              <a:gd name="T71" fmla="*/ 2147483646 h 382"/>
              <a:gd name="T72" fmla="*/ 2147483646 w 502"/>
              <a:gd name="T73" fmla="*/ 2147483646 h 382"/>
              <a:gd name="T74" fmla="*/ 2147483646 w 502"/>
              <a:gd name="T75" fmla="*/ 2147483646 h 382"/>
              <a:gd name="T76" fmla="*/ 2147483646 w 502"/>
              <a:gd name="T77" fmla="*/ 2147483646 h 382"/>
              <a:gd name="T78" fmla="*/ 2147483646 w 502"/>
              <a:gd name="T79" fmla="*/ 2147483646 h 382"/>
              <a:gd name="T80" fmla="*/ 2147483646 w 502"/>
              <a:gd name="T81" fmla="*/ 2147483646 h 382"/>
              <a:gd name="T82" fmla="*/ 2147483646 w 502"/>
              <a:gd name="T83" fmla="*/ 2147483646 h 382"/>
              <a:gd name="T84" fmla="*/ 2147483646 w 502"/>
              <a:gd name="T85" fmla="*/ 2147483646 h 382"/>
              <a:gd name="T86" fmla="*/ 2147483646 w 502"/>
              <a:gd name="T87" fmla="*/ 2147483646 h 382"/>
              <a:gd name="T88" fmla="*/ 2147483646 w 502"/>
              <a:gd name="T89" fmla="*/ 2147483646 h 382"/>
              <a:gd name="T90" fmla="*/ 2147483646 w 502"/>
              <a:gd name="T91" fmla="*/ 2147483646 h 382"/>
              <a:gd name="T92" fmla="*/ 2147483646 w 502"/>
              <a:gd name="T93" fmla="*/ 2147483646 h 382"/>
              <a:gd name="T94" fmla="*/ 2147483646 w 502"/>
              <a:gd name="T95" fmla="*/ 2147483646 h 382"/>
              <a:gd name="T96" fmla="*/ 2147483646 w 502"/>
              <a:gd name="T97" fmla="*/ 2147483646 h 382"/>
              <a:gd name="T98" fmla="*/ 2147483646 w 502"/>
              <a:gd name="T99" fmla="*/ 2147483646 h 382"/>
              <a:gd name="T100" fmla="*/ 2147483646 w 502"/>
              <a:gd name="T101" fmla="*/ 2147483646 h 382"/>
              <a:gd name="T102" fmla="*/ 2147483646 w 502"/>
              <a:gd name="T103" fmla="*/ 2147483646 h 382"/>
              <a:gd name="T104" fmla="*/ 2147483646 w 502"/>
              <a:gd name="T105" fmla="*/ 2147483646 h 382"/>
              <a:gd name="T106" fmla="*/ 2147483646 w 502"/>
              <a:gd name="T107" fmla="*/ 2147483646 h 382"/>
              <a:gd name="T108" fmla="*/ 2147483646 w 502"/>
              <a:gd name="T109" fmla="*/ 2147483646 h 382"/>
              <a:gd name="T110" fmla="*/ 2147483646 w 502"/>
              <a:gd name="T111" fmla="*/ 2147483646 h 38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02" h="382">
                <a:moveTo>
                  <a:pt x="402" y="8"/>
                </a:moveTo>
                <a:lnTo>
                  <a:pt x="402" y="10"/>
                </a:lnTo>
                <a:lnTo>
                  <a:pt x="404" y="12"/>
                </a:lnTo>
                <a:lnTo>
                  <a:pt x="394" y="28"/>
                </a:lnTo>
                <a:lnTo>
                  <a:pt x="386" y="34"/>
                </a:lnTo>
                <a:lnTo>
                  <a:pt x="378" y="36"/>
                </a:lnTo>
                <a:lnTo>
                  <a:pt x="376" y="36"/>
                </a:lnTo>
                <a:lnTo>
                  <a:pt x="368" y="30"/>
                </a:lnTo>
                <a:lnTo>
                  <a:pt x="360" y="32"/>
                </a:lnTo>
                <a:lnTo>
                  <a:pt x="344" y="44"/>
                </a:lnTo>
                <a:lnTo>
                  <a:pt x="340" y="44"/>
                </a:lnTo>
                <a:lnTo>
                  <a:pt x="336" y="42"/>
                </a:lnTo>
                <a:lnTo>
                  <a:pt x="328" y="32"/>
                </a:lnTo>
                <a:lnTo>
                  <a:pt x="322" y="42"/>
                </a:lnTo>
                <a:lnTo>
                  <a:pt x="316" y="48"/>
                </a:lnTo>
                <a:lnTo>
                  <a:pt x="306" y="48"/>
                </a:lnTo>
                <a:lnTo>
                  <a:pt x="294" y="52"/>
                </a:lnTo>
                <a:lnTo>
                  <a:pt x="282" y="60"/>
                </a:lnTo>
                <a:lnTo>
                  <a:pt x="278" y="60"/>
                </a:lnTo>
                <a:lnTo>
                  <a:pt x="274" y="64"/>
                </a:lnTo>
                <a:lnTo>
                  <a:pt x="270" y="70"/>
                </a:lnTo>
                <a:lnTo>
                  <a:pt x="270" y="72"/>
                </a:lnTo>
                <a:lnTo>
                  <a:pt x="270" y="74"/>
                </a:lnTo>
                <a:lnTo>
                  <a:pt x="276" y="82"/>
                </a:lnTo>
                <a:lnTo>
                  <a:pt x="254" y="80"/>
                </a:lnTo>
                <a:lnTo>
                  <a:pt x="242" y="90"/>
                </a:lnTo>
                <a:lnTo>
                  <a:pt x="240" y="94"/>
                </a:lnTo>
                <a:lnTo>
                  <a:pt x="238" y="100"/>
                </a:lnTo>
                <a:lnTo>
                  <a:pt x="236" y="102"/>
                </a:lnTo>
                <a:lnTo>
                  <a:pt x="224" y="102"/>
                </a:lnTo>
                <a:lnTo>
                  <a:pt x="210" y="96"/>
                </a:lnTo>
                <a:lnTo>
                  <a:pt x="206" y="96"/>
                </a:lnTo>
                <a:lnTo>
                  <a:pt x="194" y="98"/>
                </a:lnTo>
                <a:lnTo>
                  <a:pt x="190" y="96"/>
                </a:lnTo>
                <a:lnTo>
                  <a:pt x="186" y="94"/>
                </a:lnTo>
                <a:lnTo>
                  <a:pt x="178" y="84"/>
                </a:lnTo>
                <a:lnTo>
                  <a:pt x="170" y="80"/>
                </a:lnTo>
                <a:lnTo>
                  <a:pt x="162" y="92"/>
                </a:lnTo>
                <a:lnTo>
                  <a:pt x="160" y="92"/>
                </a:lnTo>
                <a:lnTo>
                  <a:pt x="150" y="100"/>
                </a:lnTo>
                <a:lnTo>
                  <a:pt x="148" y="100"/>
                </a:lnTo>
                <a:lnTo>
                  <a:pt x="148" y="102"/>
                </a:lnTo>
                <a:lnTo>
                  <a:pt x="146" y="102"/>
                </a:lnTo>
                <a:lnTo>
                  <a:pt x="138" y="104"/>
                </a:lnTo>
                <a:lnTo>
                  <a:pt x="126" y="116"/>
                </a:lnTo>
                <a:lnTo>
                  <a:pt x="112" y="122"/>
                </a:lnTo>
                <a:lnTo>
                  <a:pt x="102" y="134"/>
                </a:lnTo>
                <a:lnTo>
                  <a:pt x="70" y="134"/>
                </a:lnTo>
                <a:lnTo>
                  <a:pt x="46" y="124"/>
                </a:lnTo>
                <a:lnTo>
                  <a:pt x="32" y="124"/>
                </a:lnTo>
                <a:lnTo>
                  <a:pt x="20" y="130"/>
                </a:lnTo>
                <a:lnTo>
                  <a:pt x="18" y="130"/>
                </a:lnTo>
                <a:lnTo>
                  <a:pt x="10" y="132"/>
                </a:lnTo>
                <a:lnTo>
                  <a:pt x="2" y="138"/>
                </a:lnTo>
                <a:lnTo>
                  <a:pt x="0" y="142"/>
                </a:lnTo>
                <a:lnTo>
                  <a:pt x="0" y="152"/>
                </a:lnTo>
                <a:lnTo>
                  <a:pt x="4" y="158"/>
                </a:lnTo>
                <a:lnTo>
                  <a:pt x="22" y="152"/>
                </a:lnTo>
                <a:lnTo>
                  <a:pt x="30" y="154"/>
                </a:lnTo>
                <a:lnTo>
                  <a:pt x="40" y="158"/>
                </a:lnTo>
                <a:lnTo>
                  <a:pt x="42" y="158"/>
                </a:lnTo>
                <a:lnTo>
                  <a:pt x="42" y="160"/>
                </a:lnTo>
                <a:lnTo>
                  <a:pt x="42" y="186"/>
                </a:lnTo>
                <a:lnTo>
                  <a:pt x="46" y="188"/>
                </a:lnTo>
                <a:lnTo>
                  <a:pt x="64" y="188"/>
                </a:lnTo>
                <a:lnTo>
                  <a:pt x="74" y="184"/>
                </a:lnTo>
                <a:lnTo>
                  <a:pt x="76" y="184"/>
                </a:lnTo>
                <a:lnTo>
                  <a:pt x="86" y="180"/>
                </a:lnTo>
                <a:lnTo>
                  <a:pt x="94" y="176"/>
                </a:lnTo>
                <a:lnTo>
                  <a:pt x="98" y="176"/>
                </a:lnTo>
                <a:lnTo>
                  <a:pt x="100" y="178"/>
                </a:lnTo>
                <a:lnTo>
                  <a:pt x="104" y="188"/>
                </a:lnTo>
                <a:lnTo>
                  <a:pt x="106" y="216"/>
                </a:lnTo>
                <a:lnTo>
                  <a:pt x="106" y="218"/>
                </a:lnTo>
                <a:lnTo>
                  <a:pt x="92" y="232"/>
                </a:lnTo>
                <a:lnTo>
                  <a:pt x="92" y="234"/>
                </a:lnTo>
                <a:lnTo>
                  <a:pt x="74" y="242"/>
                </a:lnTo>
                <a:lnTo>
                  <a:pt x="70" y="248"/>
                </a:lnTo>
                <a:lnTo>
                  <a:pt x="72" y="252"/>
                </a:lnTo>
                <a:lnTo>
                  <a:pt x="106" y="256"/>
                </a:lnTo>
                <a:lnTo>
                  <a:pt x="108" y="258"/>
                </a:lnTo>
                <a:lnTo>
                  <a:pt x="122" y="266"/>
                </a:lnTo>
                <a:lnTo>
                  <a:pt x="152" y="264"/>
                </a:lnTo>
                <a:lnTo>
                  <a:pt x="152" y="268"/>
                </a:lnTo>
                <a:lnTo>
                  <a:pt x="154" y="284"/>
                </a:lnTo>
                <a:lnTo>
                  <a:pt x="154" y="286"/>
                </a:lnTo>
                <a:lnTo>
                  <a:pt x="140" y="300"/>
                </a:lnTo>
                <a:lnTo>
                  <a:pt x="140" y="312"/>
                </a:lnTo>
                <a:lnTo>
                  <a:pt x="142" y="320"/>
                </a:lnTo>
                <a:lnTo>
                  <a:pt x="144" y="326"/>
                </a:lnTo>
                <a:lnTo>
                  <a:pt x="150" y="330"/>
                </a:lnTo>
                <a:lnTo>
                  <a:pt x="174" y="344"/>
                </a:lnTo>
                <a:lnTo>
                  <a:pt x="194" y="356"/>
                </a:lnTo>
                <a:lnTo>
                  <a:pt x="212" y="348"/>
                </a:lnTo>
                <a:lnTo>
                  <a:pt x="214" y="348"/>
                </a:lnTo>
                <a:lnTo>
                  <a:pt x="216" y="348"/>
                </a:lnTo>
                <a:lnTo>
                  <a:pt x="242" y="368"/>
                </a:lnTo>
                <a:lnTo>
                  <a:pt x="246" y="368"/>
                </a:lnTo>
                <a:lnTo>
                  <a:pt x="252" y="360"/>
                </a:lnTo>
                <a:lnTo>
                  <a:pt x="254" y="360"/>
                </a:lnTo>
                <a:lnTo>
                  <a:pt x="254" y="358"/>
                </a:lnTo>
                <a:lnTo>
                  <a:pt x="256" y="358"/>
                </a:lnTo>
                <a:lnTo>
                  <a:pt x="270" y="360"/>
                </a:lnTo>
                <a:lnTo>
                  <a:pt x="274" y="334"/>
                </a:lnTo>
                <a:lnTo>
                  <a:pt x="294" y="368"/>
                </a:lnTo>
                <a:lnTo>
                  <a:pt x="310" y="370"/>
                </a:lnTo>
                <a:lnTo>
                  <a:pt x="312" y="370"/>
                </a:lnTo>
                <a:lnTo>
                  <a:pt x="314" y="370"/>
                </a:lnTo>
                <a:lnTo>
                  <a:pt x="314" y="372"/>
                </a:lnTo>
                <a:lnTo>
                  <a:pt x="314" y="382"/>
                </a:lnTo>
                <a:lnTo>
                  <a:pt x="320" y="380"/>
                </a:lnTo>
                <a:lnTo>
                  <a:pt x="346" y="346"/>
                </a:lnTo>
                <a:lnTo>
                  <a:pt x="358" y="362"/>
                </a:lnTo>
                <a:lnTo>
                  <a:pt x="358" y="356"/>
                </a:lnTo>
                <a:lnTo>
                  <a:pt x="366" y="340"/>
                </a:lnTo>
                <a:lnTo>
                  <a:pt x="372" y="328"/>
                </a:lnTo>
                <a:lnTo>
                  <a:pt x="392" y="328"/>
                </a:lnTo>
                <a:lnTo>
                  <a:pt x="396" y="304"/>
                </a:lnTo>
                <a:lnTo>
                  <a:pt x="398" y="304"/>
                </a:lnTo>
                <a:lnTo>
                  <a:pt x="400" y="306"/>
                </a:lnTo>
                <a:lnTo>
                  <a:pt x="414" y="308"/>
                </a:lnTo>
                <a:lnTo>
                  <a:pt x="416" y="300"/>
                </a:lnTo>
                <a:lnTo>
                  <a:pt x="410" y="288"/>
                </a:lnTo>
                <a:lnTo>
                  <a:pt x="410" y="286"/>
                </a:lnTo>
                <a:lnTo>
                  <a:pt x="414" y="276"/>
                </a:lnTo>
                <a:lnTo>
                  <a:pt x="414" y="274"/>
                </a:lnTo>
                <a:lnTo>
                  <a:pt x="416" y="274"/>
                </a:lnTo>
                <a:lnTo>
                  <a:pt x="458" y="252"/>
                </a:lnTo>
                <a:lnTo>
                  <a:pt x="456" y="230"/>
                </a:lnTo>
                <a:lnTo>
                  <a:pt x="456" y="228"/>
                </a:lnTo>
                <a:lnTo>
                  <a:pt x="464" y="212"/>
                </a:lnTo>
                <a:lnTo>
                  <a:pt x="466" y="210"/>
                </a:lnTo>
                <a:lnTo>
                  <a:pt x="478" y="180"/>
                </a:lnTo>
                <a:lnTo>
                  <a:pt x="490" y="168"/>
                </a:lnTo>
                <a:lnTo>
                  <a:pt x="496" y="156"/>
                </a:lnTo>
                <a:lnTo>
                  <a:pt x="502" y="146"/>
                </a:lnTo>
                <a:lnTo>
                  <a:pt x="496" y="134"/>
                </a:lnTo>
                <a:lnTo>
                  <a:pt x="496" y="132"/>
                </a:lnTo>
                <a:lnTo>
                  <a:pt x="496" y="120"/>
                </a:lnTo>
                <a:lnTo>
                  <a:pt x="490" y="120"/>
                </a:lnTo>
                <a:lnTo>
                  <a:pt x="478" y="126"/>
                </a:lnTo>
                <a:lnTo>
                  <a:pt x="472" y="128"/>
                </a:lnTo>
                <a:lnTo>
                  <a:pt x="468" y="128"/>
                </a:lnTo>
                <a:lnTo>
                  <a:pt x="460" y="126"/>
                </a:lnTo>
                <a:lnTo>
                  <a:pt x="454" y="122"/>
                </a:lnTo>
                <a:lnTo>
                  <a:pt x="452" y="118"/>
                </a:lnTo>
                <a:lnTo>
                  <a:pt x="450" y="114"/>
                </a:lnTo>
                <a:lnTo>
                  <a:pt x="452" y="98"/>
                </a:lnTo>
                <a:lnTo>
                  <a:pt x="446" y="98"/>
                </a:lnTo>
                <a:lnTo>
                  <a:pt x="442" y="102"/>
                </a:lnTo>
                <a:lnTo>
                  <a:pt x="432" y="112"/>
                </a:lnTo>
                <a:lnTo>
                  <a:pt x="428" y="114"/>
                </a:lnTo>
                <a:lnTo>
                  <a:pt x="424" y="114"/>
                </a:lnTo>
                <a:lnTo>
                  <a:pt x="422" y="108"/>
                </a:lnTo>
                <a:lnTo>
                  <a:pt x="422" y="100"/>
                </a:lnTo>
                <a:lnTo>
                  <a:pt x="422" y="92"/>
                </a:lnTo>
                <a:lnTo>
                  <a:pt x="424" y="88"/>
                </a:lnTo>
                <a:lnTo>
                  <a:pt x="426" y="86"/>
                </a:lnTo>
                <a:lnTo>
                  <a:pt x="428" y="86"/>
                </a:lnTo>
                <a:lnTo>
                  <a:pt x="444" y="58"/>
                </a:lnTo>
                <a:lnTo>
                  <a:pt x="448" y="48"/>
                </a:lnTo>
                <a:lnTo>
                  <a:pt x="450" y="36"/>
                </a:lnTo>
                <a:lnTo>
                  <a:pt x="442" y="28"/>
                </a:lnTo>
                <a:lnTo>
                  <a:pt x="440" y="22"/>
                </a:lnTo>
                <a:lnTo>
                  <a:pt x="440" y="12"/>
                </a:lnTo>
                <a:lnTo>
                  <a:pt x="440" y="8"/>
                </a:lnTo>
                <a:lnTo>
                  <a:pt x="438" y="4"/>
                </a:lnTo>
                <a:lnTo>
                  <a:pt x="434" y="0"/>
                </a:lnTo>
                <a:lnTo>
                  <a:pt x="432" y="2"/>
                </a:lnTo>
                <a:lnTo>
                  <a:pt x="430" y="6"/>
                </a:lnTo>
                <a:lnTo>
                  <a:pt x="426" y="8"/>
                </a:lnTo>
                <a:lnTo>
                  <a:pt x="422" y="10"/>
                </a:lnTo>
                <a:lnTo>
                  <a:pt x="416" y="8"/>
                </a:lnTo>
                <a:lnTo>
                  <a:pt x="410" y="8"/>
                </a:lnTo>
                <a:lnTo>
                  <a:pt x="402" y="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0" name="重庆"/>
          <p:cNvSpPr/>
          <p:nvPr/>
        </p:nvSpPr>
        <p:spPr bwMode="auto">
          <a:xfrm>
            <a:off x="3987332" y="4281896"/>
            <a:ext cx="436746" cy="443425"/>
          </a:xfrm>
          <a:custGeom>
            <a:avLst/>
            <a:gdLst>
              <a:gd name="T0" fmla="*/ 2147483646 w 284"/>
              <a:gd name="T1" fmla="*/ 2147483646 h 288"/>
              <a:gd name="T2" fmla="*/ 2147483646 w 284"/>
              <a:gd name="T3" fmla="*/ 2147483646 h 288"/>
              <a:gd name="T4" fmla="*/ 2147483646 w 284"/>
              <a:gd name="T5" fmla="*/ 2147483646 h 288"/>
              <a:gd name="T6" fmla="*/ 2147483646 w 284"/>
              <a:gd name="T7" fmla="*/ 2147483646 h 288"/>
              <a:gd name="T8" fmla="*/ 2147483646 w 284"/>
              <a:gd name="T9" fmla="*/ 2147483646 h 288"/>
              <a:gd name="T10" fmla="*/ 2147483646 w 284"/>
              <a:gd name="T11" fmla="*/ 2147483646 h 288"/>
              <a:gd name="T12" fmla="*/ 2147483646 w 284"/>
              <a:gd name="T13" fmla="*/ 2147483646 h 288"/>
              <a:gd name="T14" fmla="*/ 2147483646 w 284"/>
              <a:gd name="T15" fmla="*/ 2147483646 h 288"/>
              <a:gd name="T16" fmla="*/ 2147483646 w 284"/>
              <a:gd name="T17" fmla="*/ 2147483646 h 288"/>
              <a:gd name="T18" fmla="*/ 2147483646 w 284"/>
              <a:gd name="T19" fmla="*/ 2147483646 h 288"/>
              <a:gd name="T20" fmla="*/ 2147483646 w 284"/>
              <a:gd name="T21" fmla="*/ 2147483646 h 288"/>
              <a:gd name="T22" fmla="*/ 2147483646 w 284"/>
              <a:gd name="T23" fmla="*/ 2147483646 h 288"/>
              <a:gd name="T24" fmla="*/ 2147483646 w 284"/>
              <a:gd name="T25" fmla="*/ 2147483646 h 288"/>
              <a:gd name="T26" fmla="*/ 2147483646 w 284"/>
              <a:gd name="T27" fmla="*/ 2147483646 h 288"/>
              <a:gd name="T28" fmla="*/ 2147483646 w 284"/>
              <a:gd name="T29" fmla="*/ 2147483646 h 288"/>
              <a:gd name="T30" fmla="*/ 2147483646 w 284"/>
              <a:gd name="T31" fmla="*/ 2147483646 h 288"/>
              <a:gd name="T32" fmla="*/ 2147483646 w 284"/>
              <a:gd name="T33" fmla="*/ 2147483646 h 288"/>
              <a:gd name="T34" fmla="*/ 2147483646 w 284"/>
              <a:gd name="T35" fmla="*/ 2147483646 h 288"/>
              <a:gd name="T36" fmla="*/ 2147483646 w 284"/>
              <a:gd name="T37" fmla="*/ 2147483646 h 288"/>
              <a:gd name="T38" fmla="*/ 2147483646 w 284"/>
              <a:gd name="T39" fmla="*/ 2147483646 h 288"/>
              <a:gd name="T40" fmla="*/ 2147483646 w 284"/>
              <a:gd name="T41" fmla="*/ 2147483646 h 288"/>
              <a:gd name="T42" fmla="*/ 2147483646 w 284"/>
              <a:gd name="T43" fmla="*/ 2147483646 h 288"/>
              <a:gd name="T44" fmla="*/ 2147483646 w 284"/>
              <a:gd name="T45" fmla="*/ 2147483646 h 288"/>
              <a:gd name="T46" fmla="*/ 2147483646 w 284"/>
              <a:gd name="T47" fmla="*/ 2147483646 h 288"/>
              <a:gd name="T48" fmla="*/ 2147483646 w 284"/>
              <a:gd name="T49" fmla="*/ 2147483646 h 288"/>
              <a:gd name="T50" fmla="*/ 2147483646 w 284"/>
              <a:gd name="T51" fmla="*/ 2147483646 h 288"/>
              <a:gd name="T52" fmla="*/ 2147483646 w 284"/>
              <a:gd name="T53" fmla="*/ 2147483646 h 288"/>
              <a:gd name="T54" fmla="*/ 2147483646 w 284"/>
              <a:gd name="T55" fmla="*/ 2147483646 h 288"/>
              <a:gd name="T56" fmla="*/ 2147483646 w 284"/>
              <a:gd name="T57" fmla="*/ 2147483646 h 288"/>
              <a:gd name="T58" fmla="*/ 2147483646 w 284"/>
              <a:gd name="T59" fmla="*/ 2147483646 h 288"/>
              <a:gd name="T60" fmla="*/ 2147483646 w 284"/>
              <a:gd name="T61" fmla="*/ 2147483646 h 288"/>
              <a:gd name="T62" fmla="*/ 2147483646 w 284"/>
              <a:gd name="T63" fmla="*/ 2147483646 h 288"/>
              <a:gd name="T64" fmla="*/ 2147483646 w 284"/>
              <a:gd name="T65" fmla="*/ 2147483646 h 288"/>
              <a:gd name="T66" fmla="*/ 2147483646 w 284"/>
              <a:gd name="T67" fmla="*/ 2147483646 h 288"/>
              <a:gd name="T68" fmla="*/ 2147483646 w 284"/>
              <a:gd name="T69" fmla="*/ 2147483646 h 288"/>
              <a:gd name="T70" fmla="*/ 2147483646 w 284"/>
              <a:gd name="T71" fmla="*/ 2147483646 h 288"/>
              <a:gd name="T72" fmla="*/ 2147483646 w 284"/>
              <a:gd name="T73" fmla="*/ 2147483646 h 288"/>
              <a:gd name="T74" fmla="*/ 2147483646 w 284"/>
              <a:gd name="T75" fmla="*/ 2147483646 h 288"/>
              <a:gd name="T76" fmla="*/ 2147483646 w 284"/>
              <a:gd name="T77" fmla="*/ 2147483646 h 288"/>
              <a:gd name="T78" fmla="*/ 2147483646 w 284"/>
              <a:gd name="T79" fmla="*/ 2147483646 h 288"/>
              <a:gd name="T80" fmla="*/ 2147483646 w 284"/>
              <a:gd name="T81" fmla="*/ 2147483646 h 288"/>
              <a:gd name="T82" fmla="*/ 2147483646 w 284"/>
              <a:gd name="T83" fmla="*/ 2147483646 h 288"/>
              <a:gd name="T84" fmla="*/ 2147483646 w 284"/>
              <a:gd name="T85" fmla="*/ 2147483646 h 288"/>
              <a:gd name="T86" fmla="*/ 2147483646 w 284"/>
              <a:gd name="T87" fmla="*/ 2147483646 h 288"/>
              <a:gd name="T88" fmla="*/ 2147483646 w 284"/>
              <a:gd name="T89" fmla="*/ 2147483646 h 288"/>
              <a:gd name="T90" fmla="*/ 2147483646 w 284"/>
              <a:gd name="T91" fmla="*/ 2147483646 h 288"/>
              <a:gd name="T92" fmla="*/ 2147483646 w 284"/>
              <a:gd name="T93" fmla="*/ 2147483646 h 288"/>
              <a:gd name="T94" fmla="*/ 2147483646 w 284"/>
              <a:gd name="T95" fmla="*/ 2147483646 h 288"/>
              <a:gd name="T96" fmla="*/ 2147483646 w 284"/>
              <a:gd name="T97" fmla="*/ 2147483646 h 288"/>
              <a:gd name="T98" fmla="*/ 2147483646 w 284"/>
              <a:gd name="T99" fmla="*/ 2147483646 h 288"/>
              <a:gd name="T100" fmla="*/ 2147483646 w 284"/>
              <a:gd name="T101" fmla="*/ 2147483646 h 288"/>
              <a:gd name="T102" fmla="*/ 2147483646 w 284"/>
              <a:gd name="T103" fmla="*/ 2147483646 h 2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4" h="288">
                <a:moveTo>
                  <a:pt x="284" y="58"/>
                </a:moveTo>
                <a:lnTo>
                  <a:pt x="278" y="44"/>
                </a:lnTo>
                <a:lnTo>
                  <a:pt x="268" y="32"/>
                </a:lnTo>
                <a:lnTo>
                  <a:pt x="260" y="30"/>
                </a:lnTo>
                <a:lnTo>
                  <a:pt x="258" y="30"/>
                </a:lnTo>
                <a:lnTo>
                  <a:pt x="258" y="28"/>
                </a:lnTo>
                <a:lnTo>
                  <a:pt x="250" y="24"/>
                </a:lnTo>
                <a:lnTo>
                  <a:pt x="248" y="24"/>
                </a:lnTo>
                <a:lnTo>
                  <a:pt x="244" y="26"/>
                </a:lnTo>
                <a:lnTo>
                  <a:pt x="234" y="28"/>
                </a:lnTo>
                <a:lnTo>
                  <a:pt x="232" y="26"/>
                </a:lnTo>
                <a:lnTo>
                  <a:pt x="222" y="22"/>
                </a:lnTo>
                <a:lnTo>
                  <a:pt x="220" y="22"/>
                </a:lnTo>
                <a:lnTo>
                  <a:pt x="220" y="20"/>
                </a:lnTo>
                <a:lnTo>
                  <a:pt x="212" y="12"/>
                </a:lnTo>
                <a:lnTo>
                  <a:pt x="204" y="4"/>
                </a:lnTo>
                <a:lnTo>
                  <a:pt x="196" y="0"/>
                </a:lnTo>
                <a:lnTo>
                  <a:pt x="188" y="8"/>
                </a:lnTo>
                <a:lnTo>
                  <a:pt x="176" y="16"/>
                </a:lnTo>
                <a:lnTo>
                  <a:pt x="172" y="40"/>
                </a:lnTo>
                <a:lnTo>
                  <a:pt x="162" y="58"/>
                </a:lnTo>
                <a:lnTo>
                  <a:pt x="162" y="60"/>
                </a:lnTo>
                <a:lnTo>
                  <a:pt x="154" y="68"/>
                </a:lnTo>
                <a:lnTo>
                  <a:pt x="144" y="86"/>
                </a:lnTo>
                <a:lnTo>
                  <a:pt x="144" y="88"/>
                </a:lnTo>
                <a:lnTo>
                  <a:pt x="124" y="104"/>
                </a:lnTo>
                <a:lnTo>
                  <a:pt x="116" y="118"/>
                </a:lnTo>
                <a:lnTo>
                  <a:pt x="114" y="120"/>
                </a:lnTo>
                <a:lnTo>
                  <a:pt x="110" y="124"/>
                </a:lnTo>
                <a:lnTo>
                  <a:pt x="96" y="132"/>
                </a:lnTo>
                <a:lnTo>
                  <a:pt x="88" y="144"/>
                </a:lnTo>
                <a:lnTo>
                  <a:pt x="74" y="164"/>
                </a:lnTo>
                <a:lnTo>
                  <a:pt x="72" y="164"/>
                </a:lnTo>
                <a:lnTo>
                  <a:pt x="8" y="160"/>
                </a:lnTo>
                <a:lnTo>
                  <a:pt x="0" y="168"/>
                </a:lnTo>
                <a:lnTo>
                  <a:pt x="0" y="180"/>
                </a:lnTo>
                <a:lnTo>
                  <a:pt x="6" y="208"/>
                </a:lnTo>
                <a:lnTo>
                  <a:pt x="20" y="226"/>
                </a:lnTo>
                <a:lnTo>
                  <a:pt x="32" y="232"/>
                </a:lnTo>
                <a:lnTo>
                  <a:pt x="32" y="234"/>
                </a:lnTo>
                <a:lnTo>
                  <a:pt x="40" y="244"/>
                </a:lnTo>
                <a:lnTo>
                  <a:pt x="42" y="252"/>
                </a:lnTo>
                <a:lnTo>
                  <a:pt x="42" y="262"/>
                </a:lnTo>
                <a:lnTo>
                  <a:pt x="38" y="266"/>
                </a:lnTo>
                <a:lnTo>
                  <a:pt x="40" y="268"/>
                </a:lnTo>
                <a:lnTo>
                  <a:pt x="44" y="268"/>
                </a:lnTo>
                <a:lnTo>
                  <a:pt x="48" y="258"/>
                </a:lnTo>
                <a:lnTo>
                  <a:pt x="50" y="258"/>
                </a:lnTo>
                <a:lnTo>
                  <a:pt x="62" y="262"/>
                </a:lnTo>
                <a:lnTo>
                  <a:pt x="64" y="266"/>
                </a:lnTo>
                <a:lnTo>
                  <a:pt x="70" y="266"/>
                </a:lnTo>
                <a:lnTo>
                  <a:pt x="68" y="260"/>
                </a:lnTo>
                <a:lnTo>
                  <a:pt x="76" y="246"/>
                </a:lnTo>
                <a:lnTo>
                  <a:pt x="78" y="244"/>
                </a:lnTo>
                <a:lnTo>
                  <a:pt x="80" y="242"/>
                </a:lnTo>
                <a:lnTo>
                  <a:pt x="88" y="242"/>
                </a:lnTo>
                <a:lnTo>
                  <a:pt x="102" y="242"/>
                </a:lnTo>
                <a:lnTo>
                  <a:pt x="110" y="232"/>
                </a:lnTo>
                <a:lnTo>
                  <a:pt x="110" y="222"/>
                </a:lnTo>
                <a:lnTo>
                  <a:pt x="112" y="212"/>
                </a:lnTo>
                <a:lnTo>
                  <a:pt x="114" y="210"/>
                </a:lnTo>
                <a:lnTo>
                  <a:pt x="120" y="206"/>
                </a:lnTo>
                <a:lnTo>
                  <a:pt x="122" y="206"/>
                </a:lnTo>
                <a:lnTo>
                  <a:pt x="134" y="208"/>
                </a:lnTo>
                <a:lnTo>
                  <a:pt x="134" y="210"/>
                </a:lnTo>
                <a:lnTo>
                  <a:pt x="136" y="220"/>
                </a:lnTo>
                <a:lnTo>
                  <a:pt x="136" y="224"/>
                </a:lnTo>
                <a:lnTo>
                  <a:pt x="138" y="232"/>
                </a:lnTo>
                <a:lnTo>
                  <a:pt x="140" y="232"/>
                </a:lnTo>
                <a:lnTo>
                  <a:pt x="144" y="226"/>
                </a:lnTo>
                <a:lnTo>
                  <a:pt x="152" y="216"/>
                </a:lnTo>
                <a:lnTo>
                  <a:pt x="160" y="212"/>
                </a:lnTo>
                <a:lnTo>
                  <a:pt x="162" y="212"/>
                </a:lnTo>
                <a:lnTo>
                  <a:pt x="162" y="210"/>
                </a:lnTo>
                <a:lnTo>
                  <a:pt x="172" y="214"/>
                </a:lnTo>
                <a:lnTo>
                  <a:pt x="174" y="214"/>
                </a:lnTo>
                <a:lnTo>
                  <a:pt x="176" y="214"/>
                </a:lnTo>
                <a:lnTo>
                  <a:pt x="180" y="226"/>
                </a:lnTo>
                <a:lnTo>
                  <a:pt x="180" y="236"/>
                </a:lnTo>
                <a:lnTo>
                  <a:pt x="188" y="252"/>
                </a:lnTo>
                <a:lnTo>
                  <a:pt x="188" y="254"/>
                </a:lnTo>
                <a:lnTo>
                  <a:pt x="188" y="264"/>
                </a:lnTo>
                <a:lnTo>
                  <a:pt x="192" y="270"/>
                </a:lnTo>
                <a:lnTo>
                  <a:pt x="194" y="270"/>
                </a:lnTo>
                <a:lnTo>
                  <a:pt x="196" y="266"/>
                </a:lnTo>
                <a:lnTo>
                  <a:pt x="198" y="264"/>
                </a:lnTo>
                <a:lnTo>
                  <a:pt x="208" y="270"/>
                </a:lnTo>
                <a:lnTo>
                  <a:pt x="208" y="272"/>
                </a:lnTo>
                <a:lnTo>
                  <a:pt x="212" y="286"/>
                </a:lnTo>
                <a:lnTo>
                  <a:pt x="216" y="288"/>
                </a:lnTo>
                <a:lnTo>
                  <a:pt x="216" y="286"/>
                </a:lnTo>
                <a:lnTo>
                  <a:pt x="220" y="276"/>
                </a:lnTo>
                <a:lnTo>
                  <a:pt x="222" y="274"/>
                </a:lnTo>
                <a:lnTo>
                  <a:pt x="224" y="274"/>
                </a:lnTo>
                <a:lnTo>
                  <a:pt x="228" y="270"/>
                </a:lnTo>
                <a:lnTo>
                  <a:pt x="230" y="270"/>
                </a:lnTo>
                <a:lnTo>
                  <a:pt x="236" y="270"/>
                </a:lnTo>
                <a:lnTo>
                  <a:pt x="236" y="266"/>
                </a:lnTo>
                <a:lnTo>
                  <a:pt x="236" y="264"/>
                </a:lnTo>
                <a:lnTo>
                  <a:pt x="232" y="226"/>
                </a:lnTo>
                <a:lnTo>
                  <a:pt x="216" y="202"/>
                </a:lnTo>
                <a:lnTo>
                  <a:pt x="188" y="168"/>
                </a:lnTo>
                <a:lnTo>
                  <a:pt x="186" y="168"/>
                </a:lnTo>
                <a:lnTo>
                  <a:pt x="184" y="146"/>
                </a:lnTo>
                <a:lnTo>
                  <a:pt x="176" y="128"/>
                </a:lnTo>
                <a:lnTo>
                  <a:pt x="174" y="128"/>
                </a:lnTo>
                <a:lnTo>
                  <a:pt x="176" y="126"/>
                </a:lnTo>
                <a:lnTo>
                  <a:pt x="180" y="104"/>
                </a:lnTo>
                <a:lnTo>
                  <a:pt x="182" y="104"/>
                </a:lnTo>
                <a:lnTo>
                  <a:pt x="184" y="104"/>
                </a:lnTo>
                <a:lnTo>
                  <a:pt x="234" y="102"/>
                </a:lnTo>
                <a:lnTo>
                  <a:pt x="260" y="88"/>
                </a:lnTo>
                <a:lnTo>
                  <a:pt x="262" y="86"/>
                </a:lnTo>
                <a:lnTo>
                  <a:pt x="274" y="82"/>
                </a:lnTo>
                <a:lnTo>
                  <a:pt x="278" y="78"/>
                </a:lnTo>
                <a:lnTo>
                  <a:pt x="280" y="76"/>
                </a:lnTo>
                <a:lnTo>
                  <a:pt x="282" y="68"/>
                </a:lnTo>
                <a:lnTo>
                  <a:pt x="284" y="5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1" name="陕西"/>
          <p:cNvSpPr/>
          <p:nvPr/>
        </p:nvSpPr>
        <p:spPr bwMode="auto">
          <a:xfrm>
            <a:off x="3987332" y="3421759"/>
            <a:ext cx="498185" cy="888185"/>
          </a:xfrm>
          <a:custGeom>
            <a:avLst/>
            <a:gdLst>
              <a:gd name="T0" fmla="*/ 2147483646 w 324"/>
              <a:gd name="T1" fmla="*/ 2147483646 h 578"/>
              <a:gd name="T2" fmla="*/ 2147483646 w 324"/>
              <a:gd name="T3" fmla="*/ 2147483646 h 578"/>
              <a:gd name="T4" fmla="*/ 2147483646 w 324"/>
              <a:gd name="T5" fmla="*/ 2147483646 h 578"/>
              <a:gd name="T6" fmla="*/ 2147483646 w 324"/>
              <a:gd name="T7" fmla="*/ 2147483646 h 578"/>
              <a:gd name="T8" fmla="*/ 2147483646 w 324"/>
              <a:gd name="T9" fmla="*/ 2147483646 h 578"/>
              <a:gd name="T10" fmla="*/ 2147483646 w 324"/>
              <a:gd name="T11" fmla="*/ 2147483646 h 578"/>
              <a:gd name="T12" fmla="*/ 2147483646 w 324"/>
              <a:gd name="T13" fmla="*/ 2147483646 h 578"/>
              <a:gd name="T14" fmla="*/ 2147483646 w 324"/>
              <a:gd name="T15" fmla="*/ 2147483646 h 578"/>
              <a:gd name="T16" fmla="*/ 2147483646 w 324"/>
              <a:gd name="T17" fmla="*/ 2147483646 h 578"/>
              <a:gd name="T18" fmla="*/ 2147483646 w 324"/>
              <a:gd name="T19" fmla="*/ 2147483646 h 578"/>
              <a:gd name="T20" fmla="*/ 2147483646 w 324"/>
              <a:gd name="T21" fmla="*/ 2147483646 h 578"/>
              <a:gd name="T22" fmla="*/ 2147483646 w 324"/>
              <a:gd name="T23" fmla="*/ 2147483646 h 578"/>
              <a:gd name="T24" fmla="*/ 2147483646 w 324"/>
              <a:gd name="T25" fmla="*/ 2147483646 h 578"/>
              <a:gd name="T26" fmla="*/ 2147483646 w 324"/>
              <a:gd name="T27" fmla="*/ 2147483646 h 578"/>
              <a:gd name="T28" fmla="*/ 2147483646 w 324"/>
              <a:gd name="T29" fmla="*/ 2147483646 h 578"/>
              <a:gd name="T30" fmla="*/ 2147483646 w 324"/>
              <a:gd name="T31" fmla="*/ 2147483646 h 578"/>
              <a:gd name="T32" fmla="*/ 2147483646 w 324"/>
              <a:gd name="T33" fmla="*/ 2147483646 h 578"/>
              <a:gd name="T34" fmla="*/ 2147483646 w 324"/>
              <a:gd name="T35" fmla="*/ 2147483646 h 578"/>
              <a:gd name="T36" fmla="*/ 2147483646 w 324"/>
              <a:gd name="T37" fmla="*/ 2147483646 h 578"/>
              <a:gd name="T38" fmla="*/ 2147483646 w 324"/>
              <a:gd name="T39" fmla="*/ 2147483646 h 578"/>
              <a:gd name="T40" fmla="*/ 2147483646 w 324"/>
              <a:gd name="T41" fmla="*/ 2147483646 h 578"/>
              <a:gd name="T42" fmla="*/ 2147483646 w 324"/>
              <a:gd name="T43" fmla="*/ 2147483646 h 578"/>
              <a:gd name="T44" fmla="*/ 2147483646 w 324"/>
              <a:gd name="T45" fmla="*/ 2147483646 h 578"/>
              <a:gd name="T46" fmla="*/ 2147483646 w 324"/>
              <a:gd name="T47" fmla="*/ 2147483646 h 578"/>
              <a:gd name="T48" fmla="*/ 2147483646 w 324"/>
              <a:gd name="T49" fmla="*/ 2147483646 h 578"/>
              <a:gd name="T50" fmla="*/ 2147483646 w 324"/>
              <a:gd name="T51" fmla="*/ 2147483646 h 578"/>
              <a:gd name="T52" fmla="*/ 2147483646 w 324"/>
              <a:gd name="T53" fmla="*/ 2147483646 h 578"/>
              <a:gd name="T54" fmla="*/ 2147483646 w 324"/>
              <a:gd name="T55" fmla="*/ 2147483646 h 578"/>
              <a:gd name="T56" fmla="*/ 2147483646 w 324"/>
              <a:gd name="T57" fmla="*/ 2147483646 h 578"/>
              <a:gd name="T58" fmla="*/ 2147483646 w 324"/>
              <a:gd name="T59" fmla="*/ 2147483646 h 578"/>
              <a:gd name="T60" fmla="*/ 2147483646 w 324"/>
              <a:gd name="T61" fmla="*/ 2147483646 h 578"/>
              <a:gd name="T62" fmla="*/ 2147483646 w 324"/>
              <a:gd name="T63" fmla="*/ 2147483646 h 578"/>
              <a:gd name="T64" fmla="*/ 2147483646 w 324"/>
              <a:gd name="T65" fmla="*/ 2147483646 h 578"/>
              <a:gd name="T66" fmla="*/ 2147483646 w 324"/>
              <a:gd name="T67" fmla="*/ 2147483646 h 578"/>
              <a:gd name="T68" fmla="*/ 2147483646 w 324"/>
              <a:gd name="T69" fmla="*/ 2147483646 h 578"/>
              <a:gd name="T70" fmla="*/ 2147483646 w 324"/>
              <a:gd name="T71" fmla="*/ 2147483646 h 578"/>
              <a:gd name="T72" fmla="*/ 2147483646 w 324"/>
              <a:gd name="T73" fmla="*/ 2147483646 h 578"/>
              <a:gd name="T74" fmla="*/ 2147483646 w 324"/>
              <a:gd name="T75" fmla="*/ 2147483646 h 578"/>
              <a:gd name="T76" fmla="*/ 2147483646 w 324"/>
              <a:gd name="T77" fmla="*/ 2147483646 h 578"/>
              <a:gd name="T78" fmla="*/ 2147483646 w 324"/>
              <a:gd name="T79" fmla="*/ 2147483646 h 578"/>
              <a:gd name="T80" fmla="*/ 2147483646 w 324"/>
              <a:gd name="T81" fmla="*/ 2147483646 h 578"/>
              <a:gd name="T82" fmla="*/ 2147483646 w 324"/>
              <a:gd name="T83" fmla="*/ 2147483646 h 578"/>
              <a:gd name="T84" fmla="*/ 2147483646 w 324"/>
              <a:gd name="T85" fmla="*/ 2147483646 h 578"/>
              <a:gd name="T86" fmla="*/ 2147483646 w 324"/>
              <a:gd name="T87" fmla="*/ 2147483646 h 578"/>
              <a:gd name="T88" fmla="*/ 2147483646 w 324"/>
              <a:gd name="T89" fmla="*/ 2147483646 h 578"/>
              <a:gd name="T90" fmla="*/ 2147483646 w 324"/>
              <a:gd name="T91" fmla="*/ 2147483646 h 578"/>
              <a:gd name="T92" fmla="*/ 2147483646 w 324"/>
              <a:gd name="T93" fmla="*/ 2147483646 h 578"/>
              <a:gd name="T94" fmla="*/ 2147483646 w 324"/>
              <a:gd name="T95" fmla="*/ 2147483646 h 578"/>
              <a:gd name="T96" fmla="*/ 2147483646 w 324"/>
              <a:gd name="T97" fmla="*/ 2147483646 h 578"/>
              <a:gd name="T98" fmla="*/ 2147483646 w 324"/>
              <a:gd name="T99" fmla="*/ 2147483646 h 578"/>
              <a:gd name="T100" fmla="*/ 2147483646 w 324"/>
              <a:gd name="T101" fmla="*/ 2147483646 h 5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24" h="578">
                <a:moveTo>
                  <a:pt x="108" y="132"/>
                </a:moveTo>
                <a:lnTo>
                  <a:pt x="104" y="130"/>
                </a:lnTo>
                <a:lnTo>
                  <a:pt x="96" y="180"/>
                </a:lnTo>
                <a:lnTo>
                  <a:pt x="108" y="196"/>
                </a:lnTo>
                <a:lnTo>
                  <a:pt x="122" y="200"/>
                </a:lnTo>
                <a:lnTo>
                  <a:pt x="124" y="202"/>
                </a:lnTo>
                <a:lnTo>
                  <a:pt x="140" y="216"/>
                </a:lnTo>
                <a:lnTo>
                  <a:pt x="164" y="220"/>
                </a:lnTo>
                <a:lnTo>
                  <a:pt x="176" y="228"/>
                </a:lnTo>
                <a:lnTo>
                  <a:pt x="176" y="230"/>
                </a:lnTo>
                <a:lnTo>
                  <a:pt x="186" y="244"/>
                </a:lnTo>
                <a:lnTo>
                  <a:pt x="188" y="244"/>
                </a:lnTo>
                <a:lnTo>
                  <a:pt x="186" y="246"/>
                </a:lnTo>
                <a:lnTo>
                  <a:pt x="178" y="260"/>
                </a:lnTo>
                <a:lnTo>
                  <a:pt x="178" y="264"/>
                </a:lnTo>
                <a:lnTo>
                  <a:pt x="176" y="272"/>
                </a:lnTo>
                <a:lnTo>
                  <a:pt x="178" y="272"/>
                </a:lnTo>
                <a:lnTo>
                  <a:pt x="178" y="286"/>
                </a:lnTo>
                <a:lnTo>
                  <a:pt x="176" y="288"/>
                </a:lnTo>
                <a:lnTo>
                  <a:pt x="170" y="312"/>
                </a:lnTo>
                <a:lnTo>
                  <a:pt x="168" y="316"/>
                </a:lnTo>
                <a:lnTo>
                  <a:pt x="164" y="314"/>
                </a:lnTo>
                <a:lnTo>
                  <a:pt x="154" y="312"/>
                </a:lnTo>
                <a:lnTo>
                  <a:pt x="140" y="312"/>
                </a:lnTo>
                <a:lnTo>
                  <a:pt x="128" y="316"/>
                </a:lnTo>
                <a:lnTo>
                  <a:pt x="116" y="328"/>
                </a:lnTo>
                <a:lnTo>
                  <a:pt x="112" y="332"/>
                </a:lnTo>
                <a:lnTo>
                  <a:pt x="130" y="340"/>
                </a:lnTo>
                <a:lnTo>
                  <a:pt x="128" y="344"/>
                </a:lnTo>
                <a:lnTo>
                  <a:pt x="124" y="350"/>
                </a:lnTo>
                <a:lnTo>
                  <a:pt x="116" y="354"/>
                </a:lnTo>
                <a:lnTo>
                  <a:pt x="106" y="354"/>
                </a:lnTo>
                <a:lnTo>
                  <a:pt x="88" y="348"/>
                </a:lnTo>
                <a:lnTo>
                  <a:pt x="70" y="338"/>
                </a:lnTo>
                <a:lnTo>
                  <a:pt x="64" y="338"/>
                </a:lnTo>
                <a:lnTo>
                  <a:pt x="44" y="366"/>
                </a:lnTo>
                <a:lnTo>
                  <a:pt x="40" y="376"/>
                </a:lnTo>
                <a:lnTo>
                  <a:pt x="40" y="392"/>
                </a:lnTo>
                <a:lnTo>
                  <a:pt x="48" y="406"/>
                </a:lnTo>
                <a:lnTo>
                  <a:pt x="48" y="408"/>
                </a:lnTo>
                <a:lnTo>
                  <a:pt x="52" y="420"/>
                </a:lnTo>
                <a:lnTo>
                  <a:pt x="52" y="422"/>
                </a:lnTo>
                <a:lnTo>
                  <a:pt x="52" y="440"/>
                </a:lnTo>
                <a:lnTo>
                  <a:pt x="52" y="442"/>
                </a:lnTo>
                <a:lnTo>
                  <a:pt x="54" y="444"/>
                </a:lnTo>
                <a:lnTo>
                  <a:pt x="40" y="446"/>
                </a:lnTo>
                <a:lnTo>
                  <a:pt x="16" y="446"/>
                </a:lnTo>
                <a:lnTo>
                  <a:pt x="6" y="454"/>
                </a:lnTo>
                <a:lnTo>
                  <a:pt x="0" y="462"/>
                </a:lnTo>
                <a:lnTo>
                  <a:pt x="2" y="462"/>
                </a:lnTo>
                <a:lnTo>
                  <a:pt x="6" y="486"/>
                </a:lnTo>
                <a:lnTo>
                  <a:pt x="8" y="486"/>
                </a:lnTo>
                <a:lnTo>
                  <a:pt x="8" y="496"/>
                </a:lnTo>
                <a:lnTo>
                  <a:pt x="12" y="508"/>
                </a:lnTo>
                <a:lnTo>
                  <a:pt x="30" y="518"/>
                </a:lnTo>
                <a:lnTo>
                  <a:pt x="54" y="512"/>
                </a:lnTo>
                <a:lnTo>
                  <a:pt x="66" y="504"/>
                </a:lnTo>
                <a:lnTo>
                  <a:pt x="68" y="504"/>
                </a:lnTo>
                <a:lnTo>
                  <a:pt x="80" y="504"/>
                </a:lnTo>
                <a:lnTo>
                  <a:pt x="86" y="520"/>
                </a:lnTo>
                <a:lnTo>
                  <a:pt x="92" y="526"/>
                </a:lnTo>
                <a:lnTo>
                  <a:pt x="94" y="532"/>
                </a:lnTo>
                <a:lnTo>
                  <a:pt x="100" y="532"/>
                </a:lnTo>
                <a:lnTo>
                  <a:pt x="102" y="532"/>
                </a:lnTo>
                <a:lnTo>
                  <a:pt x="104" y="532"/>
                </a:lnTo>
                <a:lnTo>
                  <a:pt x="104" y="530"/>
                </a:lnTo>
                <a:lnTo>
                  <a:pt x="116" y="520"/>
                </a:lnTo>
                <a:lnTo>
                  <a:pt x="126" y="540"/>
                </a:lnTo>
                <a:lnTo>
                  <a:pt x="136" y="546"/>
                </a:lnTo>
                <a:lnTo>
                  <a:pt x="152" y="546"/>
                </a:lnTo>
                <a:lnTo>
                  <a:pt x="164" y="544"/>
                </a:lnTo>
                <a:lnTo>
                  <a:pt x="168" y="544"/>
                </a:lnTo>
                <a:lnTo>
                  <a:pt x="196" y="548"/>
                </a:lnTo>
                <a:lnTo>
                  <a:pt x="196" y="550"/>
                </a:lnTo>
                <a:lnTo>
                  <a:pt x="208" y="556"/>
                </a:lnTo>
                <a:lnTo>
                  <a:pt x="208" y="558"/>
                </a:lnTo>
                <a:lnTo>
                  <a:pt x="220" y="566"/>
                </a:lnTo>
                <a:lnTo>
                  <a:pt x="226" y="574"/>
                </a:lnTo>
                <a:lnTo>
                  <a:pt x="234" y="578"/>
                </a:lnTo>
                <a:lnTo>
                  <a:pt x="248" y="576"/>
                </a:lnTo>
                <a:lnTo>
                  <a:pt x="248" y="560"/>
                </a:lnTo>
                <a:lnTo>
                  <a:pt x="240" y="548"/>
                </a:lnTo>
                <a:lnTo>
                  <a:pt x="236" y="526"/>
                </a:lnTo>
                <a:lnTo>
                  <a:pt x="246" y="516"/>
                </a:lnTo>
                <a:lnTo>
                  <a:pt x="248" y="514"/>
                </a:lnTo>
                <a:lnTo>
                  <a:pt x="258" y="512"/>
                </a:lnTo>
                <a:lnTo>
                  <a:pt x="268" y="512"/>
                </a:lnTo>
                <a:lnTo>
                  <a:pt x="272" y="508"/>
                </a:lnTo>
                <a:lnTo>
                  <a:pt x="264" y="500"/>
                </a:lnTo>
                <a:lnTo>
                  <a:pt x="242" y="484"/>
                </a:lnTo>
                <a:lnTo>
                  <a:pt x="236" y="476"/>
                </a:lnTo>
                <a:lnTo>
                  <a:pt x="234" y="474"/>
                </a:lnTo>
                <a:lnTo>
                  <a:pt x="236" y="472"/>
                </a:lnTo>
                <a:lnTo>
                  <a:pt x="242" y="460"/>
                </a:lnTo>
                <a:lnTo>
                  <a:pt x="244" y="462"/>
                </a:lnTo>
                <a:lnTo>
                  <a:pt x="260" y="466"/>
                </a:lnTo>
                <a:lnTo>
                  <a:pt x="302" y="464"/>
                </a:lnTo>
                <a:lnTo>
                  <a:pt x="302" y="466"/>
                </a:lnTo>
                <a:lnTo>
                  <a:pt x="304" y="466"/>
                </a:lnTo>
                <a:lnTo>
                  <a:pt x="316" y="470"/>
                </a:lnTo>
                <a:lnTo>
                  <a:pt x="324" y="462"/>
                </a:lnTo>
                <a:lnTo>
                  <a:pt x="320" y="438"/>
                </a:lnTo>
                <a:lnTo>
                  <a:pt x="304" y="428"/>
                </a:lnTo>
                <a:lnTo>
                  <a:pt x="300" y="424"/>
                </a:lnTo>
                <a:lnTo>
                  <a:pt x="296" y="420"/>
                </a:lnTo>
                <a:lnTo>
                  <a:pt x="292" y="410"/>
                </a:lnTo>
                <a:lnTo>
                  <a:pt x="290" y="394"/>
                </a:lnTo>
                <a:lnTo>
                  <a:pt x="290" y="374"/>
                </a:lnTo>
                <a:lnTo>
                  <a:pt x="276" y="368"/>
                </a:lnTo>
                <a:lnTo>
                  <a:pt x="274" y="368"/>
                </a:lnTo>
                <a:lnTo>
                  <a:pt x="274" y="366"/>
                </a:lnTo>
                <a:lnTo>
                  <a:pt x="274" y="364"/>
                </a:lnTo>
                <a:lnTo>
                  <a:pt x="272" y="344"/>
                </a:lnTo>
                <a:lnTo>
                  <a:pt x="288" y="262"/>
                </a:lnTo>
                <a:lnTo>
                  <a:pt x="280" y="232"/>
                </a:lnTo>
                <a:lnTo>
                  <a:pt x="278" y="214"/>
                </a:lnTo>
                <a:lnTo>
                  <a:pt x="276" y="190"/>
                </a:lnTo>
                <a:lnTo>
                  <a:pt x="278" y="164"/>
                </a:lnTo>
                <a:lnTo>
                  <a:pt x="278" y="162"/>
                </a:lnTo>
                <a:lnTo>
                  <a:pt x="280" y="160"/>
                </a:lnTo>
                <a:lnTo>
                  <a:pt x="296" y="148"/>
                </a:lnTo>
                <a:lnTo>
                  <a:pt x="296" y="136"/>
                </a:lnTo>
                <a:lnTo>
                  <a:pt x="294" y="130"/>
                </a:lnTo>
                <a:lnTo>
                  <a:pt x="290" y="122"/>
                </a:lnTo>
                <a:lnTo>
                  <a:pt x="280" y="110"/>
                </a:lnTo>
                <a:lnTo>
                  <a:pt x="278" y="110"/>
                </a:lnTo>
                <a:lnTo>
                  <a:pt x="278" y="108"/>
                </a:lnTo>
                <a:lnTo>
                  <a:pt x="276" y="88"/>
                </a:lnTo>
                <a:lnTo>
                  <a:pt x="276" y="86"/>
                </a:lnTo>
                <a:lnTo>
                  <a:pt x="298" y="60"/>
                </a:lnTo>
                <a:lnTo>
                  <a:pt x="298" y="48"/>
                </a:lnTo>
                <a:lnTo>
                  <a:pt x="292" y="36"/>
                </a:lnTo>
                <a:lnTo>
                  <a:pt x="290" y="34"/>
                </a:lnTo>
                <a:lnTo>
                  <a:pt x="300" y="20"/>
                </a:lnTo>
                <a:lnTo>
                  <a:pt x="302" y="20"/>
                </a:lnTo>
                <a:lnTo>
                  <a:pt x="312" y="12"/>
                </a:lnTo>
                <a:lnTo>
                  <a:pt x="312" y="0"/>
                </a:lnTo>
                <a:lnTo>
                  <a:pt x="306" y="0"/>
                </a:lnTo>
                <a:lnTo>
                  <a:pt x="296" y="0"/>
                </a:lnTo>
                <a:lnTo>
                  <a:pt x="292" y="18"/>
                </a:lnTo>
                <a:lnTo>
                  <a:pt x="290" y="18"/>
                </a:lnTo>
                <a:lnTo>
                  <a:pt x="268" y="10"/>
                </a:lnTo>
                <a:lnTo>
                  <a:pt x="256" y="8"/>
                </a:lnTo>
                <a:lnTo>
                  <a:pt x="260" y="28"/>
                </a:lnTo>
                <a:lnTo>
                  <a:pt x="244" y="32"/>
                </a:lnTo>
                <a:lnTo>
                  <a:pt x="218" y="46"/>
                </a:lnTo>
                <a:lnTo>
                  <a:pt x="210" y="56"/>
                </a:lnTo>
                <a:lnTo>
                  <a:pt x="210" y="58"/>
                </a:lnTo>
                <a:lnTo>
                  <a:pt x="208" y="58"/>
                </a:lnTo>
                <a:lnTo>
                  <a:pt x="196" y="70"/>
                </a:lnTo>
                <a:lnTo>
                  <a:pt x="192" y="88"/>
                </a:lnTo>
                <a:lnTo>
                  <a:pt x="192" y="90"/>
                </a:lnTo>
                <a:lnTo>
                  <a:pt x="186" y="118"/>
                </a:lnTo>
                <a:lnTo>
                  <a:pt x="184" y="130"/>
                </a:lnTo>
                <a:lnTo>
                  <a:pt x="184" y="132"/>
                </a:lnTo>
                <a:lnTo>
                  <a:pt x="182" y="132"/>
                </a:lnTo>
                <a:lnTo>
                  <a:pt x="174" y="144"/>
                </a:lnTo>
                <a:lnTo>
                  <a:pt x="172" y="144"/>
                </a:lnTo>
                <a:lnTo>
                  <a:pt x="172" y="146"/>
                </a:lnTo>
                <a:lnTo>
                  <a:pt x="152" y="148"/>
                </a:lnTo>
                <a:lnTo>
                  <a:pt x="122" y="138"/>
                </a:lnTo>
                <a:lnTo>
                  <a:pt x="108" y="132"/>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2" name="山西"/>
          <p:cNvSpPr/>
          <p:nvPr/>
        </p:nvSpPr>
        <p:spPr bwMode="auto">
          <a:xfrm>
            <a:off x="4418736" y="3254808"/>
            <a:ext cx="331233" cy="729247"/>
          </a:xfrm>
          <a:custGeom>
            <a:avLst/>
            <a:gdLst>
              <a:gd name="T0" fmla="*/ 2147483646 w 216"/>
              <a:gd name="T1" fmla="*/ 2147483646 h 474"/>
              <a:gd name="T2" fmla="*/ 2147483646 w 216"/>
              <a:gd name="T3" fmla="*/ 2147483646 h 474"/>
              <a:gd name="T4" fmla="*/ 2147483646 w 216"/>
              <a:gd name="T5" fmla="*/ 2147483646 h 474"/>
              <a:gd name="T6" fmla="*/ 2147483646 w 216"/>
              <a:gd name="T7" fmla="*/ 2147483646 h 474"/>
              <a:gd name="T8" fmla="*/ 2147483646 w 216"/>
              <a:gd name="T9" fmla="*/ 2147483646 h 474"/>
              <a:gd name="T10" fmla="*/ 2147483646 w 216"/>
              <a:gd name="T11" fmla="*/ 2147483646 h 474"/>
              <a:gd name="T12" fmla="*/ 2147483646 w 216"/>
              <a:gd name="T13" fmla="*/ 2147483646 h 474"/>
              <a:gd name="T14" fmla="*/ 2147483646 w 216"/>
              <a:gd name="T15" fmla="*/ 2147483646 h 474"/>
              <a:gd name="T16" fmla="*/ 2147483646 w 216"/>
              <a:gd name="T17" fmla="*/ 2147483646 h 474"/>
              <a:gd name="T18" fmla="*/ 2147483646 w 216"/>
              <a:gd name="T19" fmla="*/ 2147483646 h 474"/>
              <a:gd name="T20" fmla="*/ 2147483646 w 216"/>
              <a:gd name="T21" fmla="*/ 2147483646 h 474"/>
              <a:gd name="T22" fmla="*/ 2147483646 w 216"/>
              <a:gd name="T23" fmla="*/ 2147483646 h 474"/>
              <a:gd name="T24" fmla="*/ 2147483646 w 216"/>
              <a:gd name="T25" fmla="*/ 2147483646 h 474"/>
              <a:gd name="T26" fmla="*/ 2147483646 w 216"/>
              <a:gd name="T27" fmla="*/ 2147483646 h 474"/>
              <a:gd name="T28" fmla="*/ 2147483646 w 216"/>
              <a:gd name="T29" fmla="*/ 2147483646 h 474"/>
              <a:gd name="T30" fmla="*/ 2147483646 w 216"/>
              <a:gd name="T31" fmla="*/ 2147483646 h 474"/>
              <a:gd name="T32" fmla="*/ 2147483646 w 216"/>
              <a:gd name="T33" fmla="*/ 2147483646 h 474"/>
              <a:gd name="T34" fmla="*/ 2147483646 w 216"/>
              <a:gd name="T35" fmla="*/ 2147483646 h 474"/>
              <a:gd name="T36" fmla="*/ 2147483646 w 216"/>
              <a:gd name="T37" fmla="*/ 2147483646 h 474"/>
              <a:gd name="T38" fmla="*/ 2147483646 w 216"/>
              <a:gd name="T39" fmla="*/ 2147483646 h 474"/>
              <a:gd name="T40" fmla="*/ 2147483646 w 216"/>
              <a:gd name="T41" fmla="*/ 2147483646 h 474"/>
              <a:gd name="T42" fmla="*/ 2147483646 w 216"/>
              <a:gd name="T43" fmla="*/ 2147483646 h 474"/>
              <a:gd name="T44" fmla="*/ 2147483646 w 216"/>
              <a:gd name="T45" fmla="*/ 2147483646 h 474"/>
              <a:gd name="T46" fmla="*/ 2147483646 w 216"/>
              <a:gd name="T47" fmla="*/ 2147483646 h 474"/>
              <a:gd name="T48" fmla="*/ 2147483646 w 216"/>
              <a:gd name="T49" fmla="*/ 2147483646 h 474"/>
              <a:gd name="T50" fmla="*/ 2147483646 w 216"/>
              <a:gd name="T51" fmla="*/ 2147483646 h 474"/>
              <a:gd name="T52" fmla="*/ 2147483646 w 216"/>
              <a:gd name="T53" fmla="*/ 2147483646 h 474"/>
              <a:gd name="T54" fmla="*/ 2147483646 w 216"/>
              <a:gd name="T55" fmla="*/ 2147483646 h 474"/>
              <a:gd name="T56" fmla="*/ 2147483646 w 216"/>
              <a:gd name="T57" fmla="*/ 2147483646 h 474"/>
              <a:gd name="T58" fmla="*/ 2147483646 w 216"/>
              <a:gd name="T59" fmla="*/ 2147483646 h 474"/>
              <a:gd name="T60" fmla="*/ 2147483646 w 216"/>
              <a:gd name="T61" fmla="*/ 2147483646 h 474"/>
              <a:gd name="T62" fmla="*/ 2147483646 w 216"/>
              <a:gd name="T63" fmla="*/ 2147483646 h 474"/>
              <a:gd name="T64" fmla="*/ 2147483646 w 216"/>
              <a:gd name="T65" fmla="*/ 2147483646 h 474"/>
              <a:gd name="T66" fmla="*/ 2147483646 w 216"/>
              <a:gd name="T67" fmla="*/ 2147483646 h 474"/>
              <a:gd name="T68" fmla="*/ 2147483646 w 216"/>
              <a:gd name="T69" fmla="*/ 2147483646 h 474"/>
              <a:gd name="T70" fmla="*/ 2147483646 w 216"/>
              <a:gd name="T71" fmla="*/ 2147483646 h 474"/>
              <a:gd name="T72" fmla="*/ 2147483646 w 216"/>
              <a:gd name="T73" fmla="*/ 2147483646 h 474"/>
              <a:gd name="T74" fmla="*/ 2147483646 w 216"/>
              <a:gd name="T75" fmla="*/ 2147483646 h 474"/>
              <a:gd name="T76" fmla="*/ 2147483646 w 216"/>
              <a:gd name="T77" fmla="*/ 2147483646 h 474"/>
              <a:gd name="T78" fmla="*/ 2147483646 w 216"/>
              <a:gd name="T79" fmla="*/ 2147483646 h 474"/>
              <a:gd name="T80" fmla="*/ 2147483646 w 216"/>
              <a:gd name="T81" fmla="*/ 2147483646 h 474"/>
              <a:gd name="T82" fmla="*/ 2147483646 w 216"/>
              <a:gd name="T83" fmla="*/ 2147483646 h 474"/>
              <a:gd name="T84" fmla="*/ 2147483646 w 216"/>
              <a:gd name="T85" fmla="*/ 2147483646 h 474"/>
              <a:gd name="T86" fmla="*/ 2147483646 w 216"/>
              <a:gd name="T87" fmla="*/ 2147483646 h 474"/>
              <a:gd name="T88" fmla="*/ 2147483646 w 216"/>
              <a:gd name="T89" fmla="*/ 2147483646 h 474"/>
              <a:gd name="T90" fmla="*/ 2147483646 w 216"/>
              <a:gd name="T91" fmla="*/ 2147483646 h 474"/>
              <a:gd name="T92" fmla="*/ 2147483646 w 216"/>
              <a:gd name="T93" fmla="*/ 2147483646 h 474"/>
              <a:gd name="T94" fmla="*/ 2147483646 w 216"/>
              <a:gd name="T95" fmla="*/ 2147483646 h 474"/>
              <a:gd name="T96" fmla="*/ 2147483646 w 216"/>
              <a:gd name="T97" fmla="*/ 2147483646 h 47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16" h="474">
                <a:moveTo>
                  <a:pt x="202" y="24"/>
                </a:moveTo>
                <a:lnTo>
                  <a:pt x="204" y="20"/>
                </a:lnTo>
                <a:lnTo>
                  <a:pt x="200" y="8"/>
                </a:lnTo>
                <a:lnTo>
                  <a:pt x="194" y="0"/>
                </a:lnTo>
                <a:lnTo>
                  <a:pt x="188" y="12"/>
                </a:lnTo>
                <a:lnTo>
                  <a:pt x="176" y="24"/>
                </a:lnTo>
                <a:lnTo>
                  <a:pt x="174" y="24"/>
                </a:lnTo>
                <a:lnTo>
                  <a:pt x="156" y="30"/>
                </a:lnTo>
                <a:lnTo>
                  <a:pt x="154" y="30"/>
                </a:lnTo>
                <a:lnTo>
                  <a:pt x="136" y="28"/>
                </a:lnTo>
                <a:lnTo>
                  <a:pt x="124" y="30"/>
                </a:lnTo>
                <a:lnTo>
                  <a:pt x="122" y="40"/>
                </a:lnTo>
                <a:lnTo>
                  <a:pt x="112" y="46"/>
                </a:lnTo>
                <a:lnTo>
                  <a:pt x="112" y="48"/>
                </a:lnTo>
                <a:lnTo>
                  <a:pt x="110" y="48"/>
                </a:lnTo>
                <a:lnTo>
                  <a:pt x="94" y="46"/>
                </a:lnTo>
                <a:lnTo>
                  <a:pt x="92" y="48"/>
                </a:lnTo>
                <a:lnTo>
                  <a:pt x="92" y="64"/>
                </a:lnTo>
                <a:lnTo>
                  <a:pt x="84" y="76"/>
                </a:lnTo>
                <a:lnTo>
                  <a:pt x="82" y="76"/>
                </a:lnTo>
                <a:lnTo>
                  <a:pt x="68" y="92"/>
                </a:lnTo>
                <a:lnTo>
                  <a:pt x="66" y="92"/>
                </a:lnTo>
                <a:lnTo>
                  <a:pt x="50" y="96"/>
                </a:lnTo>
                <a:lnTo>
                  <a:pt x="40" y="106"/>
                </a:lnTo>
                <a:lnTo>
                  <a:pt x="42" y="120"/>
                </a:lnTo>
                <a:lnTo>
                  <a:pt x="42" y="124"/>
                </a:lnTo>
                <a:lnTo>
                  <a:pt x="40" y="124"/>
                </a:lnTo>
                <a:lnTo>
                  <a:pt x="28" y="136"/>
                </a:lnTo>
                <a:lnTo>
                  <a:pt x="20" y="144"/>
                </a:lnTo>
                <a:lnTo>
                  <a:pt x="26" y="154"/>
                </a:lnTo>
                <a:lnTo>
                  <a:pt x="26" y="156"/>
                </a:lnTo>
                <a:lnTo>
                  <a:pt x="26" y="170"/>
                </a:lnTo>
                <a:lnTo>
                  <a:pt x="26" y="172"/>
                </a:lnTo>
                <a:lnTo>
                  <a:pt x="16" y="184"/>
                </a:lnTo>
                <a:lnTo>
                  <a:pt x="4" y="198"/>
                </a:lnTo>
                <a:lnTo>
                  <a:pt x="6" y="214"/>
                </a:lnTo>
                <a:lnTo>
                  <a:pt x="16" y="224"/>
                </a:lnTo>
                <a:lnTo>
                  <a:pt x="22" y="236"/>
                </a:lnTo>
                <a:lnTo>
                  <a:pt x="24" y="244"/>
                </a:lnTo>
                <a:lnTo>
                  <a:pt x="24" y="262"/>
                </a:lnTo>
                <a:lnTo>
                  <a:pt x="22" y="264"/>
                </a:lnTo>
                <a:lnTo>
                  <a:pt x="6" y="276"/>
                </a:lnTo>
                <a:lnTo>
                  <a:pt x="4" y="300"/>
                </a:lnTo>
                <a:lnTo>
                  <a:pt x="6" y="324"/>
                </a:lnTo>
                <a:lnTo>
                  <a:pt x="10" y="340"/>
                </a:lnTo>
                <a:lnTo>
                  <a:pt x="18" y="368"/>
                </a:lnTo>
                <a:lnTo>
                  <a:pt x="18" y="370"/>
                </a:lnTo>
                <a:lnTo>
                  <a:pt x="18" y="372"/>
                </a:lnTo>
                <a:lnTo>
                  <a:pt x="0" y="452"/>
                </a:lnTo>
                <a:lnTo>
                  <a:pt x="2" y="468"/>
                </a:lnTo>
                <a:lnTo>
                  <a:pt x="14" y="474"/>
                </a:lnTo>
                <a:lnTo>
                  <a:pt x="32" y="456"/>
                </a:lnTo>
                <a:lnTo>
                  <a:pt x="34" y="456"/>
                </a:lnTo>
                <a:lnTo>
                  <a:pt x="96" y="432"/>
                </a:lnTo>
                <a:lnTo>
                  <a:pt x="112" y="416"/>
                </a:lnTo>
                <a:lnTo>
                  <a:pt x="114" y="416"/>
                </a:lnTo>
                <a:lnTo>
                  <a:pt x="116" y="416"/>
                </a:lnTo>
                <a:lnTo>
                  <a:pt x="150" y="420"/>
                </a:lnTo>
                <a:lnTo>
                  <a:pt x="162" y="416"/>
                </a:lnTo>
                <a:lnTo>
                  <a:pt x="180" y="408"/>
                </a:lnTo>
                <a:lnTo>
                  <a:pt x="180" y="392"/>
                </a:lnTo>
                <a:lnTo>
                  <a:pt x="182" y="392"/>
                </a:lnTo>
                <a:lnTo>
                  <a:pt x="192" y="382"/>
                </a:lnTo>
                <a:lnTo>
                  <a:pt x="190" y="372"/>
                </a:lnTo>
                <a:lnTo>
                  <a:pt x="190" y="370"/>
                </a:lnTo>
                <a:lnTo>
                  <a:pt x="190" y="368"/>
                </a:lnTo>
                <a:lnTo>
                  <a:pt x="194" y="364"/>
                </a:lnTo>
                <a:lnTo>
                  <a:pt x="192" y="360"/>
                </a:lnTo>
                <a:lnTo>
                  <a:pt x="190" y="356"/>
                </a:lnTo>
                <a:lnTo>
                  <a:pt x="190" y="352"/>
                </a:lnTo>
                <a:lnTo>
                  <a:pt x="194" y="340"/>
                </a:lnTo>
                <a:lnTo>
                  <a:pt x="198" y="336"/>
                </a:lnTo>
                <a:lnTo>
                  <a:pt x="196" y="324"/>
                </a:lnTo>
                <a:lnTo>
                  <a:pt x="184" y="310"/>
                </a:lnTo>
                <a:lnTo>
                  <a:pt x="182" y="306"/>
                </a:lnTo>
                <a:lnTo>
                  <a:pt x="180" y="302"/>
                </a:lnTo>
                <a:lnTo>
                  <a:pt x="180" y="298"/>
                </a:lnTo>
                <a:lnTo>
                  <a:pt x="182" y="294"/>
                </a:lnTo>
                <a:lnTo>
                  <a:pt x="184" y="288"/>
                </a:lnTo>
                <a:lnTo>
                  <a:pt x="190" y="280"/>
                </a:lnTo>
                <a:lnTo>
                  <a:pt x="192" y="268"/>
                </a:lnTo>
                <a:lnTo>
                  <a:pt x="202" y="248"/>
                </a:lnTo>
                <a:lnTo>
                  <a:pt x="204" y="240"/>
                </a:lnTo>
                <a:lnTo>
                  <a:pt x="216" y="216"/>
                </a:lnTo>
                <a:lnTo>
                  <a:pt x="208" y="200"/>
                </a:lnTo>
                <a:lnTo>
                  <a:pt x="184" y="184"/>
                </a:lnTo>
                <a:lnTo>
                  <a:pt x="182" y="184"/>
                </a:lnTo>
                <a:lnTo>
                  <a:pt x="176" y="170"/>
                </a:lnTo>
                <a:lnTo>
                  <a:pt x="176" y="168"/>
                </a:lnTo>
                <a:lnTo>
                  <a:pt x="180" y="146"/>
                </a:lnTo>
                <a:lnTo>
                  <a:pt x="184" y="130"/>
                </a:lnTo>
                <a:lnTo>
                  <a:pt x="184" y="122"/>
                </a:lnTo>
                <a:lnTo>
                  <a:pt x="188" y="116"/>
                </a:lnTo>
                <a:lnTo>
                  <a:pt x="190" y="114"/>
                </a:lnTo>
                <a:lnTo>
                  <a:pt x="194" y="114"/>
                </a:lnTo>
                <a:lnTo>
                  <a:pt x="208" y="112"/>
                </a:lnTo>
                <a:lnTo>
                  <a:pt x="212" y="102"/>
                </a:lnTo>
                <a:lnTo>
                  <a:pt x="216" y="76"/>
                </a:lnTo>
                <a:lnTo>
                  <a:pt x="214" y="66"/>
                </a:lnTo>
                <a:lnTo>
                  <a:pt x="200" y="64"/>
                </a:lnTo>
                <a:lnTo>
                  <a:pt x="184" y="56"/>
                </a:lnTo>
                <a:lnTo>
                  <a:pt x="182" y="54"/>
                </a:lnTo>
                <a:lnTo>
                  <a:pt x="182" y="52"/>
                </a:lnTo>
                <a:lnTo>
                  <a:pt x="180" y="32"/>
                </a:lnTo>
                <a:lnTo>
                  <a:pt x="180" y="28"/>
                </a:lnTo>
                <a:lnTo>
                  <a:pt x="202" y="2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3" name="湖南"/>
          <p:cNvSpPr/>
          <p:nvPr/>
        </p:nvSpPr>
        <p:spPr bwMode="auto">
          <a:xfrm>
            <a:off x="4331922" y="4498266"/>
            <a:ext cx="528904" cy="614384"/>
          </a:xfrm>
          <a:custGeom>
            <a:avLst/>
            <a:gdLst>
              <a:gd name="T0" fmla="*/ 2147483646 w 344"/>
              <a:gd name="T1" fmla="*/ 2147483646 h 400"/>
              <a:gd name="T2" fmla="*/ 2147483646 w 344"/>
              <a:gd name="T3" fmla="*/ 2147483646 h 400"/>
              <a:gd name="T4" fmla="*/ 2147483646 w 344"/>
              <a:gd name="T5" fmla="*/ 2147483646 h 400"/>
              <a:gd name="T6" fmla="*/ 2147483646 w 344"/>
              <a:gd name="T7" fmla="*/ 2147483646 h 400"/>
              <a:gd name="T8" fmla="*/ 2147483646 w 344"/>
              <a:gd name="T9" fmla="*/ 2147483646 h 400"/>
              <a:gd name="T10" fmla="*/ 2147483646 w 344"/>
              <a:gd name="T11" fmla="*/ 2147483646 h 400"/>
              <a:gd name="T12" fmla="*/ 2147483646 w 344"/>
              <a:gd name="T13" fmla="*/ 2147483646 h 400"/>
              <a:gd name="T14" fmla="*/ 2147483646 w 344"/>
              <a:gd name="T15" fmla="*/ 2147483646 h 400"/>
              <a:gd name="T16" fmla="*/ 2147483646 w 344"/>
              <a:gd name="T17" fmla="*/ 2147483646 h 400"/>
              <a:gd name="T18" fmla="*/ 2147483646 w 344"/>
              <a:gd name="T19" fmla="*/ 2147483646 h 400"/>
              <a:gd name="T20" fmla="*/ 2147483646 w 344"/>
              <a:gd name="T21" fmla="*/ 0 h 400"/>
              <a:gd name="T22" fmla="*/ 2147483646 w 344"/>
              <a:gd name="T23" fmla="*/ 2147483646 h 400"/>
              <a:gd name="T24" fmla="*/ 2147483646 w 344"/>
              <a:gd name="T25" fmla="*/ 2147483646 h 400"/>
              <a:gd name="T26" fmla="*/ 2147483646 w 344"/>
              <a:gd name="T27" fmla="*/ 2147483646 h 400"/>
              <a:gd name="T28" fmla="*/ 2147483646 w 344"/>
              <a:gd name="T29" fmla="*/ 2147483646 h 400"/>
              <a:gd name="T30" fmla="*/ 2147483646 w 344"/>
              <a:gd name="T31" fmla="*/ 2147483646 h 400"/>
              <a:gd name="T32" fmla="*/ 2147483646 w 344"/>
              <a:gd name="T33" fmla="*/ 2147483646 h 400"/>
              <a:gd name="T34" fmla="*/ 2147483646 w 344"/>
              <a:gd name="T35" fmla="*/ 2147483646 h 400"/>
              <a:gd name="T36" fmla="*/ 2147483646 w 344"/>
              <a:gd name="T37" fmla="*/ 2147483646 h 400"/>
              <a:gd name="T38" fmla="*/ 2147483646 w 344"/>
              <a:gd name="T39" fmla="*/ 2147483646 h 400"/>
              <a:gd name="T40" fmla="*/ 2147483646 w 344"/>
              <a:gd name="T41" fmla="*/ 2147483646 h 400"/>
              <a:gd name="T42" fmla="*/ 2147483646 w 344"/>
              <a:gd name="T43" fmla="*/ 2147483646 h 400"/>
              <a:gd name="T44" fmla="*/ 2147483646 w 344"/>
              <a:gd name="T45" fmla="*/ 2147483646 h 400"/>
              <a:gd name="T46" fmla="*/ 2147483646 w 344"/>
              <a:gd name="T47" fmla="*/ 2147483646 h 400"/>
              <a:gd name="T48" fmla="*/ 2147483646 w 344"/>
              <a:gd name="T49" fmla="*/ 2147483646 h 400"/>
              <a:gd name="T50" fmla="*/ 2147483646 w 344"/>
              <a:gd name="T51" fmla="*/ 2147483646 h 400"/>
              <a:gd name="T52" fmla="*/ 2147483646 w 344"/>
              <a:gd name="T53" fmla="*/ 2147483646 h 400"/>
              <a:gd name="T54" fmla="*/ 2147483646 w 344"/>
              <a:gd name="T55" fmla="*/ 2147483646 h 400"/>
              <a:gd name="T56" fmla="*/ 2147483646 w 344"/>
              <a:gd name="T57" fmla="*/ 2147483646 h 400"/>
              <a:gd name="T58" fmla="*/ 2147483646 w 344"/>
              <a:gd name="T59" fmla="*/ 2147483646 h 400"/>
              <a:gd name="T60" fmla="*/ 2147483646 w 344"/>
              <a:gd name="T61" fmla="*/ 2147483646 h 400"/>
              <a:gd name="T62" fmla="*/ 2147483646 w 344"/>
              <a:gd name="T63" fmla="*/ 2147483646 h 400"/>
              <a:gd name="T64" fmla="*/ 2147483646 w 344"/>
              <a:gd name="T65" fmla="*/ 2147483646 h 400"/>
              <a:gd name="T66" fmla="*/ 2147483646 w 344"/>
              <a:gd name="T67" fmla="*/ 2147483646 h 400"/>
              <a:gd name="T68" fmla="*/ 2147483646 w 344"/>
              <a:gd name="T69" fmla="*/ 2147483646 h 400"/>
              <a:gd name="T70" fmla="*/ 2147483646 w 344"/>
              <a:gd name="T71" fmla="*/ 2147483646 h 400"/>
              <a:gd name="T72" fmla="*/ 2147483646 w 344"/>
              <a:gd name="T73" fmla="*/ 2147483646 h 400"/>
              <a:gd name="T74" fmla="*/ 2147483646 w 344"/>
              <a:gd name="T75" fmla="*/ 2147483646 h 400"/>
              <a:gd name="T76" fmla="*/ 2147483646 w 344"/>
              <a:gd name="T77" fmla="*/ 2147483646 h 400"/>
              <a:gd name="T78" fmla="*/ 2147483646 w 344"/>
              <a:gd name="T79" fmla="*/ 2147483646 h 400"/>
              <a:gd name="T80" fmla="*/ 2147483646 w 344"/>
              <a:gd name="T81" fmla="*/ 2147483646 h 400"/>
              <a:gd name="T82" fmla="*/ 2147483646 w 344"/>
              <a:gd name="T83" fmla="*/ 2147483646 h 400"/>
              <a:gd name="T84" fmla="*/ 2147483646 w 344"/>
              <a:gd name="T85" fmla="*/ 2147483646 h 400"/>
              <a:gd name="T86" fmla="*/ 2147483646 w 344"/>
              <a:gd name="T87" fmla="*/ 2147483646 h 400"/>
              <a:gd name="T88" fmla="*/ 2147483646 w 344"/>
              <a:gd name="T89" fmla="*/ 2147483646 h 400"/>
              <a:gd name="T90" fmla="*/ 2147483646 w 344"/>
              <a:gd name="T91" fmla="*/ 2147483646 h 400"/>
              <a:gd name="T92" fmla="*/ 2147483646 w 344"/>
              <a:gd name="T93" fmla="*/ 2147483646 h 400"/>
              <a:gd name="T94" fmla="*/ 2147483646 w 344"/>
              <a:gd name="T95" fmla="*/ 2147483646 h 400"/>
              <a:gd name="T96" fmla="*/ 2147483646 w 344"/>
              <a:gd name="T97" fmla="*/ 2147483646 h 400"/>
              <a:gd name="T98" fmla="*/ 2147483646 w 344"/>
              <a:gd name="T99" fmla="*/ 2147483646 h 400"/>
              <a:gd name="T100" fmla="*/ 2147483646 w 344"/>
              <a:gd name="T101" fmla="*/ 2147483646 h 400"/>
              <a:gd name="T102" fmla="*/ 2147483646 w 344"/>
              <a:gd name="T103" fmla="*/ 2147483646 h 400"/>
              <a:gd name="T104" fmla="*/ 2147483646 w 344"/>
              <a:gd name="T105" fmla="*/ 2147483646 h 4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4" h="400">
                <a:moveTo>
                  <a:pt x="300" y="68"/>
                </a:moveTo>
                <a:lnTo>
                  <a:pt x="300" y="68"/>
                </a:lnTo>
                <a:lnTo>
                  <a:pt x="300" y="66"/>
                </a:lnTo>
                <a:lnTo>
                  <a:pt x="292" y="54"/>
                </a:lnTo>
                <a:lnTo>
                  <a:pt x="292" y="52"/>
                </a:lnTo>
                <a:lnTo>
                  <a:pt x="294" y="32"/>
                </a:lnTo>
                <a:lnTo>
                  <a:pt x="292" y="28"/>
                </a:lnTo>
                <a:lnTo>
                  <a:pt x="286" y="24"/>
                </a:lnTo>
                <a:lnTo>
                  <a:pt x="282" y="24"/>
                </a:lnTo>
                <a:lnTo>
                  <a:pt x="274" y="34"/>
                </a:lnTo>
                <a:lnTo>
                  <a:pt x="272" y="34"/>
                </a:lnTo>
                <a:lnTo>
                  <a:pt x="252" y="44"/>
                </a:lnTo>
                <a:lnTo>
                  <a:pt x="250" y="30"/>
                </a:lnTo>
                <a:lnTo>
                  <a:pt x="250" y="28"/>
                </a:lnTo>
                <a:lnTo>
                  <a:pt x="252" y="22"/>
                </a:lnTo>
                <a:lnTo>
                  <a:pt x="250" y="14"/>
                </a:lnTo>
                <a:lnTo>
                  <a:pt x="248" y="12"/>
                </a:lnTo>
                <a:lnTo>
                  <a:pt x="244" y="20"/>
                </a:lnTo>
                <a:lnTo>
                  <a:pt x="218" y="42"/>
                </a:lnTo>
                <a:lnTo>
                  <a:pt x="218" y="44"/>
                </a:lnTo>
                <a:lnTo>
                  <a:pt x="216" y="44"/>
                </a:lnTo>
                <a:lnTo>
                  <a:pt x="214" y="44"/>
                </a:lnTo>
                <a:lnTo>
                  <a:pt x="206" y="40"/>
                </a:lnTo>
                <a:lnTo>
                  <a:pt x="198" y="32"/>
                </a:lnTo>
                <a:lnTo>
                  <a:pt x="184" y="28"/>
                </a:lnTo>
                <a:lnTo>
                  <a:pt x="184" y="26"/>
                </a:lnTo>
                <a:lnTo>
                  <a:pt x="176" y="20"/>
                </a:lnTo>
                <a:lnTo>
                  <a:pt x="150" y="16"/>
                </a:lnTo>
                <a:lnTo>
                  <a:pt x="148" y="16"/>
                </a:lnTo>
                <a:lnTo>
                  <a:pt x="132" y="6"/>
                </a:lnTo>
                <a:lnTo>
                  <a:pt x="132" y="8"/>
                </a:lnTo>
                <a:lnTo>
                  <a:pt x="118" y="0"/>
                </a:lnTo>
                <a:lnTo>
                  <a:pt x="100" y="0"/>
                </a:lnTo>
                <a:lnTo>
                  <a:pt x="94" y="0"/>
                </a:lnTo>
                <a:lnTo>
                  <a:pt x="100" y="30"/>
                </a:lnTo>
                <a:lnTo>
                  <a:pt x="96" y="30"/>
                </a:lnTo>
                <a:lnTo>
                  <a:pt x="80" y="32"/>
                </a:lnTo>
                <a:lnTo>
                  <a:pt x="70" y="32"/>
                </a:lnTo>
                <a:lnTo>
                  <a:pt x="68" y="32"/>
                </a:lnTo>
                <a:lnTo>
                  <a:pt x="60" y="24"/>
                </a:lnTo>
                <a:lnTo>
                  <a:pt x="44" y="32"/>
                </a:lnTo>
                <a:lnTo>
                  <a:pt x="28" y="52"/>
                </a:lnTo>
                <a:lnTo>
                  <a:pt x="16" y="86"/>
                </a:lnTo>
                <a:lnTo>
                  <a:pt x="20" y="124"/>
                </a:lnTo>
                <a:lnTo>
                  <a:pt x="26" y="144"/>
                </a:lnTo>
                <a:lnTo>
                  <a:pt x="26" y="148"/>
                </a:lnTo>
                <a:lnTo>
                  <a:pt x="24" y="150"/>
                </a:lnTo>
                <a:lnTo>
                  <a:pt x="20" y="152"/>
                </a:lnTo>
                <a:lnTo>
                  <a:pt x="20" y="156"/>
                </a:lnTo>
                <a:lnTo>
                  <a:pt x="18" y="166"/>
                </a:lnTo>
                <a:lnTo>
                  <a:pt x="26" y="198"/>
                </a:lnTo>
                <a:lnTo>
                  <a:pt x="24" y="200"/>
                </a:lnTo>
                <a:lnTo>
                  <a:pt x="8" y="210"/>
                </a:lnTo>
                <a:lnTo>
                  <a:pt x="4" y="214"/>
                </a:lnTo>
                <a:lnTo>
                  <a:pt x="2" y="218"/>
                </a:lnTo>
                <a:lnTo>
                  <a:pt x="0" y="228"/>
                </a:lnTo>
                <a:lnTo>
                  <a:pt x="14" y="224"/>
                </a:lnTo>
                <a:lnTo>
                  <a:pt x="14" y="222"/>
                </a:lnTo>
                <a:lnTo>
                  <a:pt x="16" y="222"/>
                </a:lnTo>
                <a:lnTo>
                  <a:pt x="22" y="224"/>
                </a:lnTo>
                <a:lnTo>
                  <a:pt x="26" y="226"/>
                </a:lnTo>
                <a:lnTo>
                  <a:pt x="30" y="228"/>
                </a:lnTo>
                <a:lnTo>
                  <a:pt x="32" y="234"/>
                </a:lnTo>
                <a:lnTo>
                  <a:pt x="34" y="252"/>
                </a:lnTo>
                <a:lnTo>
                  <a:pt x="32" y="254"/>
                </a:lnTo>
                <a:lnTo>
                  <a:pt x="32" y="256"/>
                </a:lnTo>
                <a:lnTo>
                  <a:pt x="28" y="260"/>
                </a:lnTo>
                <a:lnTo>
                  <a:pt x="28" y="264"/>
                </a:lnTo>
                <a:lnTo>
                  <a:pt x="24" y="282"/>
                </a:lnTo>
                <a:lnTo>
                  <a:pt x="28" y="290"/>
                </a:lnTo>
                <a:lnTo>
                  <a:pt x="32" y="296"/>
                </a:lnTo>
                <a:lnTo>
                  <a:pt x="48" y="316"/>
                </a:lnTo>
                <a:lnTo>
                  <a:pt x="64" y="304"/>
                </a:lnTo>
                <a:lnTo>
                  <a:pt x="76" y="302"/>
                </a:lnTo>
                <a:lnTo>
                  <a:pt x="76" y="304"/>
                </a:lnTo>
                <a:lnTo>
                  <a:pt x="84" y="306"/>
                </a:lnTo>
                <a:lnTo>
                  <a:pt x="88" y="306"/>
                </a:lnTo>
                <a:lnTo>
                  <a:pt x="92" y="302"/>
                </a:lnTo>
                <a:lnTo>
                  <a:pt x="100" y="292"/>
                </a:lnTo>
                <a:lnTo>
                  <a:pt x="98" y="286"/>
                </a:lnTo>
                <a:lnTo>
                  <a:pt x="100" y="282"/>
                </a:lnTo>
                <a:lnTo>
                  <a:pt x="104" y="280"/>
                </a:lnTo>
                <a:lnTo>
                  <a:pt x="124" y="280"/>
                </a:lnTo>
                <a:lnTo>
                  <a:pt x="128" y="280"/>
                </a:lnTo>
                <a:lnTo>
                  <a:pt x="130" y="280"/>
                </a:lnTo>
                <a:lnTo>
                  <a:pt x="134" y="274"/>
                </a:lnTo>
                <a:lnTo>
                  <a:pt x="136" y="270"/>
                </a:lnTo>
                <a:lnTo>
                  <a:pt x="142" y="270"/>
                </a:lnTo>
                <a:lnTo>
                  <a:pt x="146" y="272"/>
                </a:lnTo>
                <a:lnTo>
                  <a:pt x="152" y="280"/>
                </a:lnTo>
                <a:lnTo>
                  <a:pt x="154" y="284"/>
                </a:lnTo>
                <a:lnTo>
                  <a:pt x="156" y="288"/>
                </a:lnTo>
                <a:lnTo>
                  <a:pt x="154" y="302"/>
                </a:lnTo>
                <a:lnTo>
                  <a:pt x="156" y="304"/>
                </a:lnTo>
                <a:lnTo>
                  <a:pt x="162" y="310"/>
                </a:lnTo>
                <a:lnTo>
                  <a:pt x="164" y="316"/>
                </a:lnTo>
                <a:lnTo>
                  <a:pt x="162" y="330"/>
                </a:lnTo>
                <a:lnTo>
                  <a:pt x="158" y="340"/>
                </a:lnTo>
                <a:lnTo>
                  <a:pt x="154" y="344"/>
                </a:lnTo>
                <a:lnTo>
                  <a:pt x="142" y="370"/>
                </a:lnTo>
                <a:lnTo>
                  <a:pt x="146" y="372"/>
                </a:lnTo>
                <a:lnTo>
                  <a:pt x="164" y="372"/>
                </a:lnTo>
                <a:lnTo>
                  <a:pt x="168" y="374"/>
                </a:lnTo>
                <a:lnTo>
                  <a:pt x="168" y="376"/>
                </a:lnTo>
                <a:lnTo>
                  <a:pt x="164" y="388"/>
                </a:lnTo>
                <a:lnTo>
                  <a:pt x="164" y="394"/>
                </a:lnTo>
                <a:lnTo>
                  <a:pt x="172" y="398"/>
                </a:lnTo>
                <a:lnTo>
                  <a:pt x="176" y="400"/>
                </a:lnTo>
                <a:lnTo>
                  <a:pt x="178" y="398"/>
                </a:lnTo>
                <a:lnTo>
                  <a:pt x="188" y="394"/>
                </a:lnTo>
                <a:lnTo>
                  <a:pt x="194" y="392"/>
                </a:lnTo>
                <a:lnTo>
                  <a:pt x="204" y="392"/>
                </a:lnTo>
                <a:lnTo>
                  <a:pt x="216" y="380"/>
                </a:lnTo>
                <a:lnTo>
                  <a:pt x="216" y="366"/>
                </a:lnTo>
                <a:lnTo>
                  <a:pt x="216" y="360"/>
                </a:lnTo>
                <a:lnTo>
                  <a:pt x="216" y="356"/>
                </a:lnTo>
                <a:lnTo>
                  <a:pt x="220" y="354"/>
                </a:lnTo>
                <a:lnTo>
                  <a:pt x="224" y="354"/>
                </a:lnTo>
                <a:lnTo>
                  <a:pt x="230" y="356"/>
                </a:lnTo>
                <a:lnTo>
                  <a:pt x="236" y="360"/>
                </a:lnTo>
                <a:lnTo>
                  <a:pt x="256" y="372"/>
                </a:lnTo>
                <a:lnTo>
                  <a:pt x="264" y="376"/>
                </a:lnTo>
                <a:lnTo>
                  <a:pt x="270" y="378"/>
                </a:lnTo>
                <a:lnTo>
                  <a:pt x="270" y="376"/>
                </a:lnTo>
                <a:lnTo>
                  <a:pt x="270" y="370"/>
                </a:lnTo>
                <a:lnTo>
                  <a:pt x="266" y="360"/>
                </a:lnTo>
                <a:lnTo>
                  <a:pt x="256" y="344"/>
                </a:lnTo>
                <a:lnTo>
                  <a:pt x="256" y="342"/>
                </a:lnTo>
                <a:lnTo>
                  <a:pt x="256" y="340"/>
                </a:lnTo>
                <a:lnTo>
                  <a:pt x="264" y="332"/>
                </a:lnTo>
                <a:lnTo>
                  <a:pt x="274" y="326"/>
                </a:lnTo>
                <a:lnTo>
                  <a:pt x="282" y="324"/>
                </a:lnTo>
                <a:lnTo>
                  <a:pt x="292" y="326"/>
                </a:lnTo>
                <a:lnTo>
                  <a:pt x="320" y="340"/>
                </a:lnTo>
                <a:lnTo>
                  <a:pt x="332" y="332"/>
                </a:lnTo>
                <a:lnTo>
                  <a:pt x="334" y="332"/>
                </a:lnTo>
                <a:lnTo>
                  <a:pt x="334" y="330"/>
                </a:lnTo>
                <a:lnTo>
                  <a:pt x="332" y="328"/>
                </a:lnTo>
                <a:lnTo>
                  <a:pt x="334" y="326"/>
                </a:lnTo>
                <a:lnTo>
                  <a:pt x="340" y="314"/>
                </a:lnTo>
                <a:lnTo>
                  <a:pt x="344" y="304"/>
                </a:lnTo>
                <a:lnTo>
                  <a:pt x="344" y="298"/>
                </a:lnTo>
                <a:lnTo>
                  <a:pt x="344" y="292"/>
                </a:lnTo>
                <a:lnTo>
                  <a:pt x="338" y="286"/>
                </a:lnTo>
                <a:lnTo>
                  <a:pt x="334" y="284"/>
                </a:lnTo>
                <a:lnTo>
                  <a:pt x="332" y="284"/>
                </a:lnTo>
                <a:lnTo>
                  <a:pt x="330" y="276"/>
                </a:lnTo>
                <a:lnTo>
                  <a:pt x="332" y="276"/>
                </a:lnTo>
                <a:lnTo>
                  <a:pt x="338" y="272"/>
                </a:lnTo>
                <a:lnTo>
                  <a:pt x="340" y="268"/>
                </a:lnTo>
                <a:lnTo>
                  <a:pt x="338" y="264"/>
                </a:lnTo>
                <a:lnTo>
                  <a:pt x="326" y="252"/>
                </a:lnTo>
                <a:lnTo>
                  <a:pt x="326" y="250"/>
                </a:lnTo>
                <a:lnTo>
                  <a:pt x="320" y="232"/>
                </a:lnTo>
                <a:lnTo>
                  <a:pt x="316" y="214"/>
                </a:lnTo>
                <a:lnTo>
                  <a:pt x="316" y="196"/>
                </a:lnTo>
                <a:lnTo>
                  <a:pt x="316" y="188"/>
                </a:lnTo>
                <a:lnTo>
                  <a:pt x="308" y="196"/>
                </a:lnTo>
                <a:lnTo>
                  <a:pt x="302" y="204"/>
                </a:lnTo>
                <a:lnTo>
                  <a:pt x="300" y="170"/>
                </a:lnTo>
                <a:lnTo>
                  <a:pt x="300" y="168"/>
                </a:lnTo>
                <a:lnTo>
                  <a:pt x="322" y="138"/>
                </a:lnTo>
                <a:lnTo>
                  <a:pt x="334" y="124"/>
                </a:lnTo>
                <a:lnTo>
                  <a:pt x="326" y="100"/>
                </a:lnTo>
                <a:lnTo>
                  <a:pt x="322" y="76"/>
                </a:lnTo>
                <a:lnTo>
                  <a:pt x="308" y="70"/>
                </a:lnTo>
                <a:lnTo>
                  <a:pt x="300" y="6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4" name="湖北"/>
          <p:cNvSpPr/>
          <p:nvPr/>
        </p:nvSpPr>
        <p:spPr bwMode="auto">
          <a:xfrm>
            <a:off x="4270483" y="4144328"/>
            <a:ext cx="750617" cy="470137"/>
          </a:xfrm>
          <a:custGeom>
            <a:avLst/>
            <a:gdLst>
              <a:gd name="T0" fmla="*/ 2147483646 w 488"/>
              <a:gd name="T1" fmla="*/ 2147483646 h 306"/>
              <a:gd name="T2" fmla="*/ 2147483646 w 488"/>
              <a:gd name="T3" fmla="*/ 2147483646 h 306"/>
              <a:gd name="T4" fmla="*/ 2147483646 w 488"/>
              <a:gd name="T5" fmla="*/ 2147483646 h 306"/>
              <a:gd name="T6" fmla="*/ 2147483646 w 488"/>
              <a:gd name="T7" fmla="*/ 2147483646 h 306"/>
              <a:gd name="T8" fmla="*/ 2147483646 w 488"/>
              <a:gd name="T9" fmla="*/ 2147483646 h 306"/>
              <a:gd name="T10" fmla="*/ 2147483646 w 488"/>
              <a:gd name="T11" fmla="*/ 2147483646 h 306"/>
              <a:gd name="T12" fmla="*/ 2147483646 w 488"/>
              <a:gd name="T13" fmla="*/ 2147483646 h 306"/>
              <a:gd name="T14" fmla="*/ 2147483646 w 488"/>
              <a:gd name="T15" fmla="*/ 2147483646 h 306"/>
              <a:gd name="T16" fmla="*/ 2147483646 w 488"/>
              <a:gd name="T17" fmla="*/ 2147483646 h 306"/>
              <a:gd name="T18" fmla="*/ 2147483646 w 488"/>
              <a:gd name="T19" fmla="*/ 2147483646 h 306"/>
              <a:gd name="T20" fmla="*/ 2147483646 w 488"/>
              <a:gd name="T21" fmla="*/ 2147483646 h 306"/>
              <a:gd name="T22" fmla="*/ 2147483646 w 488"/>
              <a:gd name="T23" fmla="*/ 2147483646 h 306"/>
              <a:gd name="T24" fmla="*/ 2147483646 w 488"/>
              <a:gd name="T25" fmla="*/ 2147483646 h 306"/>
              <a:gd name="T26" fmla="*/ 2147483646 w 488"/>
              <a:gd name="T27" fmla="*/ 2147483646 h 306"/>
              <a:gd name="T28" fmla="*/ 2147483646 w 488"/>
              <a:gd name="T29" fmla="*/ 2147483646 h 306"/>
              <a:gd name="T30" fmla="*/ 2147483646 w 488"/>
              <a:gd name="T31" fmla="*/ 2147483646 h 306"/>
              <a:gd name="T32" fmla="*/ 2147483646 w 488"/>
              <a:gd name="T33" fmla="*/ 2147483646 h 306"/>
              <a:gd name="T34" fmla="*/ 2147483646 w 488"/>
              <a:gd name="T35" fmla="*/ 2147483646 h 306"/>
              <a:gd name="T36" fmla="*/ 2147483646 w 488"/>
              <a:gd name="T37" fmla="*/ 2147483646 h 306"/>
              <a:gd name="T38" fmla="*/ 2147483646 w 488"/>
              <a:gd name="T39" fmla="*/ 2147483646 h 306"/>
              <a:gd name="T40" fmla="*/ 2147483646 w 488"/>
              <a:gd name="T41" fmla="*/ 2147483646 h 306"/>
              <a:gd name="T42" fmla="*/ 2147483646 w 488"/>
              <a:gd name="T43" fmla="*/ 2147483646 h 306"/>
              <a:gd name="T44" fmla="*/ 2147483646 w 488"/>
              <a:gd name="T45" fmla="*/ 2147483646 h 306"/>
              <a:gd name="T46" fmla="*/ 2147483646 w 488"/>
              <a:gd name="T47" fmla="*/ 2147483646 h 306"/>
              <a:gd name="T48" fmla="*/ 2147483646 w 488"/>
              <a:gd name="T49" fmla="*/ 2147483646 h 306"/>
              <a:gd name="T50" fmla="*/ 2147483646 w 488"/>
              <a:gd name="T51" fmla="*/ 2147483646 h 306"/>
              <a:gd name="T52" fmla="*/ 2147483646 w 488"/>
              <a:gd name="T53" fmla="*/ 2147483646 h 306"/>
              <a:gd name="T54" fmla="*/ 2147483646 w 488"/>
              <a:gd name="T55" fmla="*/ 2147483646 h 306"/>
              <a:gd name="T56" fmla="*/ 2147483646 w 488"/>
              <a:gd name="T57" fmla="*/ 2147483646 h 306"/>
              <a:gd name="T58" fmla="*/ 2147483646 w 488"/>
              <a:gd name="T59" fmla="*/ 2147483646 h 306"/>
              <a:gd name="T60" fmla="*/ 2147483646 w 488"/>
              <a:gd name="T61" fmla="*/ 2147483646 h 306"/>
              <a:gd name="T62" fmla="*/ 2147483646 w 488"/>
              <a:gd name="T63" fmla="*/ 2147483646 h 306"/>
              <a:gd name="T64" fmla="*/ 2147483646 w 488"/>
              <a:gd name="T65" fmla="*/ 2147483646 h 306"/>
              <a:gd name="T66" fmla="*/ 2147483646 w 488"/>
              <a:gd name="T67" fmla="*/ 2147483646 h 306"/>
              <a:gd name="T68" fmla="*/ 2147483646 w 488"/>
              <a:gd name="T69" fmla="*/ 2147483646 h 306"/>
              <a:gd name="T70" fmla="*/ 2147483646 w 488"/>
              <a:gd name="T71" fmla="*/ 2147483646 h 306"/>
              <a:gd name="T72" fmla="*/ 2147483646 w 488"/>
              <a:gd name="T73" fmla="*/ 2147483646 h 306"/>
              <a:gd name="T74" fmla="*/ 2147483646 w 488"/>
              <a:gd name="T75" fmla="*/ 2147483646 h 306"/>
              <a:gd name="T76" fmla="*/ 2147483646 w 488"/>
              <a:gd name="T77" fmla="*/ 2147483646 h 306"/>
              <a:gd name="T78" fmla="*/ 2147483646 w 488"/>
              <a:gd name="T79" fmla="*/ 2147483646 h 306"/>
              <a:gd name="T80" fmla="*/ 2147483646 w 488"/>
              <a:gd name="T81" fmla="*/ 2147483646 h 306"/>
              <a:gd name="T82" fmla="*/ 2147483646 w 488"/>
              <a:gd name="T83" fmla="*/ 2147483646 h 306"/>
              <a:gd name="T84" fmla="*/ 2147483646 w 488"/>
              <a:gd name="T85" fmla="*/ 2147483646 h 306"/>
              <a:gd name="T86" fmla="*/ 2147483646 w 488"/>
              <a:gd name="T87" fmla="*/ 2147483646 h 306"/>
              <a:gd name="T88" fmla="*/ 2147483646 w 488"/>
              <a:gd name="T89" fmla="*/ 2147483646 h 306"/>
              <a:gd name="T90" fmla="*/ 2147483646 w 488"/>
              <a:gd name="T91" fmla="*/ 2147483646 h 306"/>
              <a:gd name="T92" fmla="*/ 2147483646 w 488"/>
              <a:gd name="T93" fmla="*/ 2147483646 h 306"/>
              <a:gd name="T94" fmla="*/ 2147483646 w 488"/>
              <a:gd name="T95" fmla="*/ 2147483646 h 306"/>
              <a:gd name="T96" fmla="*/ 2147483646 w 488"/>
              <a:gd name="T97" fmla="*/ 2147483646 h 306"/>
              <a:gd name="T98" fmla="*/ 2147483646 w 488"/>
              <a:gd name="T99" fmla="*/ 2147483646 h 306"/>
              <a:gd name="T100" fmla="*/ 2147483646 w 488"/>
              <a:gd name="T101" fmla="*/ 2147483646 h 306"/>
              <a:gd name="T102" fmla="*/ 2147483646 w 488"/>
              <a:gd name="T103" fmla="*/ 2147483646 h 306"/>
              <a:gd name="T104" fmla="*/ 2147483646 w 488"/>
              <a:gd name="T105" fmla="*/ 2147483646 h 306"/>
              <a:gd name="T106" fmla="*/ 2147483646 w 488"/>
              <a:gd name="T107" fmla="*/ 2147483646 h 306"/>
              <a:gd name="T108" fmla="*/ 2147483646 w 488"/>
              <a:gd name="T109" fmla="*/ 2147483646 h 306"/>
              <a:gd name="T110" fmla="*/ 2147483646 w 488"/>
              <a:gd name="T111" fmla="*/ 2147483646 h 306"/>
              <a:gd name="T112" fmla="*/ 2147483646 w 488"/>
              <a:gd name="T113" fmla="*/ 2147483646 h 306"/>
              <a:gd name="T114" fmla="*/ 2147483646 w 488"/>
              <a:gd name="T115" fmla="*/ 2147483646 h 30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88" h="306">
                <a:moveTo>
                  <a:pt x="62" y="2"/>
                </a:moveTo>
                <a:lnTo>
                  <a:pt x="60" y="4"/>
                </a:lnTo>
                <a:lnTo>
                  <a:pt x="64" y="10"/>
                </a:lnTo>
                <a:lnTo>
                  <a:pt x="86" y="24"/>
                </a:lnTo>
                <a:lnTo>
                  <a:pt x="100" y="38"/>
                </a:lnTo>
                <a:lnTo>
                  <a:pt x="98" y="40"/>
                </a:lnTo>
                <a:lnTo>
                  <a:pt x="90" y="50"/>
                </a:lnTo>
                <a:lnTo>
                  <a:pt x="88" y="50"/>
                </a:lnTo>
                <a:lnTo>
                  <a:pt x="88" y="52"/>
                </a:lnTo>
                <a:lnTo>
                  <a:pt x="74" y="52"/>
                </a:lnTo>
                <a:lnTo>
                  <a:pt x="66" y="54"/>
                </a:lnTo>
                <a:lnTo>
                  <a:pt x="60" y="58"/>
                </a:lnTo>
                <a:lnTo>
                  <a:pt x="64" y="66"/>
                </a:lnTo>
                <a:lnTo>
                  <a:pt x="64" y="74"/>
                </a:lnTo>
                <a:lnTo>
                  <a:pt x="72" y="86"/>
                </a:lnTo>
                <a:lnTo>
                  <a:pt x="72" y="108"/>
                </a:lnTo>
                <a:lnTo>
                  <a:pt x="78" y="110"/>
                </a:lnTo>
                <a:lnTo>
                  <a:pt x="88" y="114"/>
                </a:lnTo>
                <a:lnTo>
                  <a:pt x="90" y="114"/>
                </a:lnTo>
                <a:lnTo>
                  <a:pt x="92" y="116"/>
                </a:lnTo>
                <a:lnTo>
                  <a:pt x="102" y="130"/>
                </a:lnTo>
                <a:lnTo>
                  <a:pt x="108" y="146"/>
                </a:lnTo>
                <a:lnTo>
                  <a:pt x="108" y="156"/>
                </a:lnTo>
                <a:lnTo>
                  <a:pt x="106" y="164"/>
                </a:lnTo>
                <a:lnTo>
                  <a:pt x="104" y="170"/>
                </a:lnTo>
                <a:lnTo>
                  <a:pt x="94" y="178"/>
                </a:lnTo>
                <a:lnTo>
                  <a:pt x="80" y="184"/>
                </a:lnTo>
                <a:lnTo>
                  <a:pt x="54" y="200"/>
                </a:lnTo>
                <a:lnTo>
                  <a:pt x="52" y="200"/>
                </a:lnTo>
                <a:lnTo>
                  <a:pt x="4" y="204"/>
                </a:lnTo>
                <a:lnTo>
                  <a:pt x="0" y="216"/>
                </a:lnTo>
                <a:lnTo>
                  <a:pt x="8" y="232"/>
                </a:lnTo>
                <a:lnTo>
                  <a:pt x="8" y="234"/>
                </a:lnTo>
                <a:lnTo>
                  <a:pt x="12" y="254"/>
                </a:lnTo>
                <a:lnTo>
                  <a:pt x="38" y="286"/>
                </a:lnTo>
                <a:lnTo>
                  <a:pt x="40" y="286"/>
                </a:lnTo>
                <a:lnTo>
                  <a:pt x="50" y="306"/>
                </a:lnTo>
                <a:lnTo>
                  <a:pt x="52" y="302"/>
                </a:lnTo>
                <a:lnTo>
                  <a:pt x="60" y="278"/>
                </a:lnTo>
                <a:lnTo>
                  <a:pt x="60" y="276"/>
                </a:lnTo>
                <a:lnTo>
                  <a:pt x="76" y="256"/>
                </a:lnTo>
                <a:lnTo>
                  <a:pt x="78" y="254"/>
                </a:lnTo>
                <a:lnTo>
                  <a:pt x="98" y="246"/>
                </a:lnTo>
                <a:lnTo>
                  <a:pt x="100" y="246"/>
                </a:lnTo>
                <a:lnTo>
                  <a:pt x="112" y="254"/>
                </a:lnTo>
                <a:lnTo>
                  <a:pt x="128" y="252"/>
                </a:lnTo>
                <a:lnTo>
                  <a:pt x="124" y="224"/>
                </a:lnTo>
                <a:lnTo>
                  <a:pt x="126" y="222"/>
                </a:lnTo>
                <a:lnTo>
                  <a:pt x="142" y="222"/>
                </a:lnTo>
                <a:lnTo>
                  <a:pt x="158" y="222"/>
                </a:lnTo>
                <a:lnTo>
                  <a:pt x="160" y="222"/>
                </a:lnTo>
                <a:lnTo>
                  <a:pt x="192" y="238"/>
                </a:lnTo>
                <a:lnTo>
                  <a:pt x="218" y="242"/>
                </a:lnTo>
                <a:lnTo>
                  <a:pt x="220" y="242"/>
                </a:lnTo>
                <a:lnTo>
                  <a:pt x="228" y="250"/>
                </a:lnTo>
                <a:lnTo>
                  <a:pt x="242" y="254"/>
                </a:lnTo>
                <a:lnTo>
                  <a:pt x="250" y="262"/>
                </a:lnTo>
                <a:lnTo>
                  <a:pt x="254" y="264"/>
                </a:lnTo>
                <a:lnTo>
                  <a:pt x="264" y="256"/>
                </a:lnTo>
                <a:lnTo>
                  <a:pt x="264" y="254"/>
                </a:lnTo>
                <a:lnTo>
                  <a:pt x="276" y="244"/>
                </a:lnTo>
                <a:lnTo>
                  <a:pt x="284" y="230"/>
                </a:lnTo>
                <a:lnTo>
                  <a:pt x="296" y="238"/>
                </a:lnTo>
                <a:lnTo>
                  <a:pt x="296" y="240"/>
                </a:lnTo>
                <a:lnTo>
                  <a:pt x="300" y="250"/>
                </a:lnTo>
                <a:lnTo>
                  <a:pt x="300" y="252"/>
                </a:lnTo>
                <a:lnTo>
                  <a:pt x="298" y="258"/>
                </a:lnTo>
                <a:lnTo>
                  <a:pt x="300" y="260"/>
                </a:lnTo>
                <a:lnTo>
                  <a:pt x="308" y="256"/>
                </a:lnTo>
                <a:lnTo>
                  <a:pt x="318" y="246"/>
                </a:lnTo>
                <a:lnTo>
                  <a:pt x="328" y="246"/>
                </a:lnTo>
                <a:lnTo>
                  <a:pt x="330" y="246"/>
                </a:lnTo>
                <a:lnTo>
                  <a:pt x="336" y="250"/>
                </a:lnTo>
                <a:lnTo>
                  <a:pt x="342" y="258"/>
                </a:lnTo>
                <a:lnTo>
                  <a:pt x="342" y="260"/>
                </a:lnTo>
                <a:lnTo>
                  <a:pt x="342" y="264"/>
                </a:lnTo>
                <a:lnTo>
                  <a:pt x="340" y="282"/>
                </a:lnTo>
                <a:lnTo>
                  <a:pt x="346" y="290"/>
                </a:lnTo>
                <a:lnTo>
                  <a:pt x="348" y="290"/>
                </a:lnTo>
                <a:lnTo>
                  <a:pt x="360" y="278"/>
                </a:lnTo>
                <a:lnTo>
                  <a:pt x="372" y="268"/>
                </a:lnTo>
                <a:lnTo>
                  <a:pt x="380" y="262"/>
                </a:lnTo>
                <a:lnTo>
                  <a:pt x="388" y="260"/>
                </a:lnTo>
                <a:lnTo>
                  <a:pt x="408" y="260"/>
                </a:lnTo>
                <a:lnTo>
                  <a:pt x="414" y="250"/>
                </a:lnTo>
                <a:lnTo>
                  <a:pt x="430" y="242"/>
                </a:lnTo>
                <a:lnTo>
                  <a:pt x="432" y="242"/>
                </a:lnTo>
                <a:lnTo>
                  <a:pt x="452" y="240"/>
                </a:lnTo>
                <a:lnTo>
                  <a:pt x="474" y="228"/>
                </a:lnTo>
                <a:lnTo>
                  <a:pt x="488" y="228"/>
                </a:lnTo>
                <a:lnTo>
                  <a:pt x="484" y="222"/>
                </a:lnTo>
                <a:lnTo>
                  <a:pt x="486" y="220"/>
                </a:lnTo>
                <a:lnTo>
                  <a:pt x="488" y="216"/>
                </a:lnTo>
                <a:lnTo>
                  <a:pt x="460" y="154"/>
                </a:lnTo>
                <a:lnTo>
                  <a:pt x="460" y="152"/>
                </a:lnTo>
                <a:lnTo>
                  <a:pt x="458" y="150"/>
                </a:lnTo>
                <a:lnTo>
                  <a:pt x="472" y="134"/>
                </a:lnTo>
                <a:lnTo>
                  <a:pt x="468" y="130"/>
                </a:lnTo>
                <a:lnTo>
                  <a:pt x="446" y="126"/>
                </a:lnTo>
                <a:lnTo>
                  <a:pt x="444" y="126"/>
                </a:lnTo>
                <a:lnTo>
                  <a:pt x="444" y="124"/>
                </a:lnTo>
                <a:lnTo>
                  <a:pt x="430" y="110"/>
                </a:lnTo>
                <a:lnTo>
                  <a:pt x="430" y="106"/>
                </a:lnTo>
                <a:lnTo>
                  <a:pt x="428" y="108"/>
                </a:lnTo>
                <a:lnTo>
                  <a:pt x="416" y="100"/>
                </a:lnTo>
                <a:lnTo>
                  <a:pt x="408" y="108"/>
                </a:lnTo>
                <a:lnTo>
                  <a:pt x="400" y="114"/>
                </a:lnTo>
                <a:lnTo>
                  <a:pt x="394" y="114"/>
                </a:lnTo>
                <a:lnTo>
                  <a:pt x="388" y="110"/>
                </a:lnTo>
                <a:lnTo>
                  <a:pt x="382" y="104"/>
                </a:lnTo>
                <a:lnTo>
                  <a:pt x="372" y="94"/>
                </a:lnTo>
                <a:lnTo>
                  <a:pt x="366" y="86"/>
                </a:lnTo>
                <a:lnTo>
                  <a:pt x="362" y="86"/>
                </a:lnTo>
                <a:lnTo>
                  <a:pt x="352" y="90"/>
                </a:lnTo>
                <a:lnTo>
                  <a:pt x="334" y="94"/>
                </a:lnTo>
                <a:lnTo>
                  <a:pt x="328" y="94"/>
                </a:lnTo>
                <a:lnTo>
                  <a:pt x="324" y="94"/>
                </a:lnTo>
                <a:lnTo>
                  <a:pt x="322" y="90"/>
                </a:lnTo>
                <a:lnTo>
                  <a:pt x="320" y="84"/>
                </a:lnTo>
                <a:lnTo>
                  <a:pt x="320" y="70"/>
                </a:lnTo>
                <a:lnTo>
                  <a:pt x="322" y="60"/>
                </a:lnTo>
                <a:lnTo>
                  <a:pt x="320" y="54"/>
                </a:lnTo>
                <a:lnTo>
                  <a:pt x="216" y="50"/>
                </a:lnTo>
                <a:lnTo>
                  <a:pt x="202" y="44"/>
                </a:lnTo>
                <a:lnTo>
                  <a:pt x="194" y="38"/>
                </a:lnTo>
                <a:lnTo>
                  <a:pt x="178" y="34"/>
                </a:lnTo>
                <a:lnTo>
                  <a:pt x="172" y="30"/>
                </a:lnTo>
                <a:lnTo>
                  <a:pt x="164" y="24"/>
                </a:lnTo>
                <a:lnTo>
                  <a:pt x="144" y="0"/>
                </a:lnTo>
                <a:lnTo>
                  <a:pt x="132" y="10"/>
                </a:lnTo>
                <a:lnTo>
                  <a:pt x="116" y="4"/>
                </a:lnTo>
                <a:lnTo>
                  <a:pt x="74" y="6"/>
                </a:lnTo>
                <a:lnTo>
                  <a:pt x="62" y="2"/>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5" name="广东"/>
          <p:cNvSpPr/>
          <p:nvPr/>
        </p:nvSpPr>
        <p:spPr bwMode="auto">
          <a:xfrm>
            <a:off x="4436100" y="5008472"/>
            <a:ext cx="781335" cy="618391"/>
          </a:xfrm>
          <a:custGeom>
            <a:avLst/>
            <a:gdLst>
              <a:gd name="T0" fmla="*/ 2147483646 w 508"/>
              <a:gd name="T1" fmla="*/ 2147483646 h 402"/>
              <a:gd name="T2" fmla="*/ 2147483646 w 508"/>
              <a:gd name="T3" fmla="*/ 2147483646 h 402"/>
              <a:gd name="T4" fmla="*/ 2147483646 w 508"/>
              <a:gd name="T5" fmla="*/ 2147483646 h 402"/>
              <a:gd name="T6" fmla="*/ 2147483646 w 508"/>
              <a:gd name="T7" fmla="*/ 2147483646 h 402"/>
              <a:gd name="T8" fmla="*/ 2147483646 w 508"/>
              <a:gd name="T9" fmla="*/ 2147483646 h 402"/>
              <a:gd name="T10" fmla="*/ 2147483646 w 508"/>
              <a:gd name="T11" fmla="*/ 2147483646 h 402"/>
              <a:gd name="T12" fmla="*/ 2147483646 w 508"/>
              <a:gd name="T13" fmla="*/ 2147483646 h 402"/>
              <a:gd name="T14" fmla="*/ 2147483646 w 508"/>
              <a:gd name="T15" fmla="*/ 2147483646 h 402"/>
              <a:gd name="T16" fmla="*/ 2147483646 w 508"/>
              <a:gd name="T17" fmla="*/ 2147483646 h 402"/>
              <a:gd name="T18" fmla="*/ 2147483646 w 508"/>
              <a:gd name="T19" fmla="*/ 2147483646 h 402"/>
              <a:gd name="T20" fmla="*/ 2147483646 w 508"/>
              <a:gd name="T21" fmla="*/ 2147483646 h 402"/>
              <a:gd name="T22" fmla="*/ 2147483646 w 508"/>
              <a:gd name="T23" fmla="*/ 2147483646 h 402"/>
              <a:gd name="T24" fmla="*/ 2147483646 w 508"/>
              <a:gd name="T25" fmla="*/ 2147483646 h 402"/>
              <a:gd name="T26" fmla="*/ 2147483646 w 508"/>
              <a:gd name="T27" fmla="*/ 2147483646 h 402"/>
              <a:gd name="T28" fmla="*/ 2147483646 w 508"/>
              <a:gd name="T29" fmla="*/ 2147483646 h 402"/>
              <a:gd name="T30" fmla="*/ 2147483646 w 508"/>
              <a:gd name="T31" fmla="*/ 2147483646 h 402"/>
              <a:gd name="T32" fmla="*/ 2147483646 w 508"/>
              <a:gd name="T33" fmla="*/ 2147483646 h 402"/>
              <a:gd name="T34" fmla="*/ 2147483646 w 508"/>
              <a:gd name="T35" fmla="*/ 2147483646 h 402"/>
              <a:gd name="T36" fmla="*/ 2147483646 w 508"/>
              <a:gd name="T37" fmla="*/ 2147483646 h 402"/>
              <a:gd name="T38" fmla="*/ 2147483646 w 508"/>
              <a:gd name="T39" fmla="*/ 2147483646 h 402"/>
              <a:gd name="T40" fmla="*/ 2147483646 w 508"/>
              <a:gd name="T41" fmla="*/ 2147483646 h 402"/>
              <a:gd name="T42" fmla="*/ 2147483646 w 508"/>
              <a:gd name="T43" fmla="*/ 2147483646 h 402"/>
              <a:gd name="T44" fmla="*/ 2147483646 w 508"/>
              <a:gd name="T45" fmla="*/ 2147483646 h 402"/>
              <a:gd name="T46" fmla="*/ 2147483646 w 508"/>
              <a:gd name="T47" fmla="*/ 2147483646 h 402"/>
              <a:gd name="T48" fmla="*/ 2147483646 w 508"/>
              <a:gd name="T49" fmla="*/ 2147483646 h 402"/>
              <a:gd name="T50" fmla="*/ 2147483646 w 508"/>
              <a:gd name="T51" fmla="*/ 2147483646 h 402"/>
              <a:gd name="T52" fmla="*/ 2147483646 w 508"/>
              <a:gd name="T53" fmla="*/ 2147483646 h 402"/>
              <a:gd name="T54" fmla="*/ 2147483646 w 508"/>
              <a:gd name="T55" fmla="*/ 2147483646 h 402"/>
              <a:gd name="T56" fmla="*/ 2147483646 w 508"/>
              <a:gd name="T57" fmla="*/ 2147483646 h 402"/>
              <a:gd name="T58" fmla="*/ 2147483646 w 508"/>
              <a:gd name="T59" fmla="*/ 2147483646 h 402"/>
              <a:gd name="T60" fmla="*/ 2147483646 w 508"/>
              <a:gd name="T61" fmla="*/ 2147483646 h 402"/>
              <a:gd name="T62" fmla="*/ 2147483646 w 508"/>
              <a:gd name="T63" fmla="*/ 2147483646 h 402"/>
              <a:gd name="T64" fmla="*/ 2147483646 w 508"/>
              <a:gd name="T65" fmla="*/ 2147483646 h 402"/>
              <a:gd name="T66" fmla="*/ 2147483646 w 508"/>
              <a:gd name="T67" fmla="*/ 2147483646 h 402"/>
              <a:gd name="T68" fmla="*/ 2147483646 w 508"/>
              <a:gd name="T69" fmla="*/ 2147483646 h 402"/>
              <a:gd name="T70" fmla="*/ 2147483646 w 508"/>
              <a:gd name="T71" fmla="*/ 2147483646 h 402"/>
              <a:gd name="T72" fmla="*/ 2147483646 w 508"/>
              <a:gd name="T73" fmla="*/ 2147483646 h 402"/>
              <a:gd name="T74" fmla="*/ 2147483646 w 508"/>
              <a:gd name="T75" fmla="*/ 2147483646 h 402"/>
              <a:gd name="T76" fmla="*/ 2147483646 w 508"/>
              <a:gd name="T77" fmla="*/ 2147483646 h 402"/>
              <a:gd name="T78" fmla="*/ 2147483646 w 508"/>
              <a:gd name="T79" fmla="*/ 2147483646 h 402"/>
              <a:gd name="T80" fmla="*/ 2147483646 w 508"/>
              <a:gd name="T81" fmla="*/ 2147483646 h 402"/>
              <a:gd name="T82" fmla="*/ 2147483646 w 508"/>
              <a:gd name="T83" fmla="*/ 2147483646 h 402"/>
              <a:gd name="T84" fmla="*/ 2147483646 w 508"/>
              <a:gd name="T85" fmla="*/ 2147483646 h 402"/>
              <a:gd name="T86" fmla="*/ 2147483646 w 508"/>
              <a:gd name="T87" fmla="*/ 2147483646 h 402"/>
              <a:gd name="T88" fmla="*/ 2147483646 w 508"/>
              <a:gd name="T89" fmla="*/ 2147483646 h 402"/>
              <a:gd name="T90" fmla="*/ 2147483646 w 508"/>
              <a:gd name="T91" fmla="*/ 2147483646 h 402"/>
              <a:gd name="T92" fmla="*/ 2147483646 w 508"/>
              <a:gd name="T93" fmla="*/ 2147483646 h 402"/>
              <a:gd name="T94" fmla="*/ 2147483646 w 508"/>
              <a:gd name="T95" fmla="*/ 2147483646 h 402"/>
              <a:gd name="T96" fmla="*/ 2147483646 w 508"/>
              <a:gd name="T97" fmla="*/ 2147483646 h 402"/>
              <a:gd name="T98" fmla="*/ 2147483646 w 508"/>
              <a:gd name="T99" fmla="*/ 2147483646 h 402"/>
              <a:gd name="T100" fmla="*/ 2147483646 w 508"/>
              <a:gd name="T101" fmla="*/ 2147483646 h 4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08" h="402">
                <a:moveTo>
                  <a:pt x="476" y="138"/>
                </a:moveTo>
                <a:lnTo>
                  <a:pt x="476" y="138"/>
                </a:lnTo>
                <a:lnTo>
                  <a:pt x="484" y="134"/>
                </a:lnTo>
                <a:lnTo>
                  <a:pt x="488" y="130"/>
                </a:lnTo>
                <a:lnTo>
                  <a:pt x="488" y="128"/>
                </a:lnTo>
                <a:lnTo>
                  <a:pt x="490" y="126"/>
                </a:lnTo>
                <a:lnTo>
                  <a:pt x="492" y="126"/>
                </a:lnTo>
                <a:lnTo>
                  <a:pt x="508" y="126"/>
                </a:lnTo>
                <a:lnTo>
                  <a:pt x="508" y="116"/>
                </a:lnTo>
                <a:lnTo>
                  <a:pt x="502" y="114"/>
                </a:lnTo>
                <a:lnTo>
                  <a:pt x="496" y="110"/>
                </a:lnTo>
                <a:lnTo>
                  <a:pt x="472" y="88"/>
                </a:lnTo>
                <a:lnTo>
                  <a:pt x="460" y="58"/>
                </a:lnTo>
                <a:lnTo>
                  <a:pt x="446" y="44"/>
                </a:lnTo>
                <a:lnTo>
                  <a:pt x="424" y="42"/>
                </a:lnTo>
                <a:lnTo>
                  <a:pt x="406" y="44"/>
                </a:lnTo>
                <a:lnTo>
                  <a:pt x="402" y="44"/>
                </a:lnTo>
                <a:lnTo>
                  <a:pt x="404" y="54"/>
                </a:lnTo>
                <a:lnTo>
                  <a:pt x="404" y="56"/>
                </a:lnTo>
                <a:lnTo>
                  <a:pt x="404" y="58"/>
                </a:lnTo>
                <a:lnTo>
                  <a:pt x="400" y="58"/>
                </a:lnTo>
                <a:lnTo>
                  <a:pt x="388" y="64"/>
                </a:lnTo>
                <a:lnTo>
                  <a:pt x="386" y="62"/>
                </a:lnTo>
                <a:lnTo>
                  <a:pt x="372" y="50"/>
                </a:lnTo>
                <a:lnTo>
                  <a:pt x="368" y="50"/>
                </a:lnTo>
                <a:lnTo>
                  <a:pt x="364" y="50"/>
                </a:lnTo>
                <a:lnTo>
                  <a:pt x="332" y="64"/>
                </a:lnTo>
                <a:lnTo>
                  <a:pt x="322" y="68"/>
                </a:lnTo>
                <a:lnTo>
                  <a:pt x="316" y="66"/>
                </a:lnTo>
                <a:lnTo>
                  <a:pt x="310" y="70"/>
                </a:lnTo>
                <a:lnTo>
                  <a:pt x="304" y="76"/>
                </a:lnTo>
                <a:lnTo>
                  <a:pt x="300" y="80"/>
                </a:lnTo>
                <a:lnTo>
                  <a:pt x="298" y="76"/>
                </a:lnTo>
                <a:lnTo>
                  <a:pt x="288" y="66"/>
                </a:lnTo>
                <a:lnTo>
                  <a:pt x="286" y="62"/>
                </a:lnTo>
                <a:lnTo>
                  <a:pt x="286" y="58"/>
                </a:lnTo>
                <a:lnTo>
                  <a:pt x="290" y="50"/>
                </a:lnTo>
                <a:lnTo>
                  <a:pt x="300" y="38"/>
                </a:lnTo>
                <a:lnTo>
                  <a:pt x="314" y="22"/>
                </a:lnTo>
                <a:lnTo>
                  <a:pt x="318" y="16"/>
                </a:lnTo>
                <a:lnTo>
                  <a:pt x="316" y="12"/>
                </a:lnTo>
                <a:lnTo>
                  <a:pt x="312" y="12"/>
                </a:lnTo>
                <a:lnTo>
                  <a:pt x="308" y="14"/>
                </a:lnTo>
                <a:lnTo>
                  <a:pt x="298" y="20"/>
                </a:lnTo>
                <a:lnTo>
                  <a:pt x="288" y="26"/>
                </a:lnTo>
                <a:lnTo>
                  <a:pt x="282" y="28"/>
                </a:lnTo>
                <a:lnTo>
                  <a:pt x="280" y="26"/>
                </a:lnTo>
                <a:lnTo>
                  <a:pt x="278" y="20"/>
                </a:lnTo>
                <a:lnTo>
                  <a:pt x="276" y="20"/>
                </a:lnTo>
                <a:lnTo>
                  <a:pt x="270" y="6"/>
                </a:lnTo>
                <a:lnTo>
                  <a:pt x="254" y="16"/>
                </a:lnTo>
                <a:lnTo>
                  <a:pt x="252" y="18"/>
                </a:lnTo>
                <a:lnTo>
                  <a:pt x="252" y="16"/>
                </a:lnTo>
                <a:lnTo>
                  <a:pt x="236" y="8"/>
                </a:lnTo>
                <a:lnTo>
                  <a:pt x="220" y="2"/>
                </a:lnTo>
                <a:lnTo>
                  <a:pt x="214" y="0"/>
                </a:lnTo>
                <a:lnTo>
                  <a:pt x="208" y="2"/>
                </a:lnTo>
                <a:lnTo>
                  <a:pt x="204" y="6"/>
                </a:lnTo>
                <a:lnTo>
                  <a:pt x="198" y="12"/>
                </a:lnTo>
                <a:lnTo>
                  <a:pt x="204" y="24"/>
                </a:lnTo>
                <a:lnTo>
                  <a:pt x="210" y="38"/>
                </a:lnTo>
                <a:lnTo>
                  <a:pt x="210" y="44"/>
                </a:lnTo>
                <a:lnTo>
                  <a:pt x="210" y="48"/>
                </a:lnTo>
                <a:lnTo>
                  <a:pt x="208" y="52"/>
                </a:lnTo>
                <a:lnTo>
                  <a:pt x="204" y="54"/>
                </a:lnTo>
                <a:lnTo>
                  <a:pt x="200" y="54"/>
                </a:lnTo>
                <a:lnTo>
                  <a:pt x="194" y="54"/>
                </a:lnTo>
                <a:lnTo>
                  <a:pt x="188" y="50"/>
                </a:lnTo>
                <a:lnTo>
                  <a:pt x="182" y="46"/>
                </a:lnTo>
                <a:lnTo>
                  <a:pt x="164" y="36"/>
                </a:lnTo>
                <a:lnTo>
                  <a:pt x="156" y="32"/>
                </a:lnTo>
                <a:lnTo>
                  <a:pt x="156" y="34"/>
                </a:lnTo>
                <a:lnTo>
                  <a:pt x="156" y="52"/>
                </a:lnTo>
                <a:lnTo>
                  <a:pt x="144" y="66"/>
                </a:lnTo>
                <a:lnTo>
                  <a:pt x="144" y="80"/>
                </a:lnTo>
                <a:lnTo>
                  <a:pt x="148" y="94"/>
                </a:lnTo>
                <a:lnTo>
                  <a:pt x="150" y="94"/>
                </a:lnTo>
                <a:lnTo>
                  <a:pt x="140" y="108"/>
                </a:lnTo>
                <a:lnTo>
                  <a:pt x="136" y="120"/>
                </a:lnTo>
                <a:lnTo>
                  <a:pt x="136" y="122"/>
                </a:lnTo>
                <a:lnTo>
                  <a:pt x="124" y="134"/>
                </a:lnTo>
                <a:lnTo>
                  <a:pt x="104" y="180"/>
                </a:lnTo>
                <a:lnTo>
                  <a:pt x="104" y="204"/>
                </a:lnTo>
                <a:lnTo>
                  <a:pt x="60" y="230"/>
                </a:lnTo>
                <a:lnTo>
                  <a:pt x="58" y="234"/>
                </a:lnTo>
                <a:lnTo>
                  <a:pt x="64" y="248"/>
                </a:lnTo>
                <a:lnTo>
                  <a:pt x="60" y="266"/>
                </a:lnTo>
                <a:lnTo>
                  <a:pt x="42" y="264"/>
                </a:lnTo>
                <a:lnTo>
                  <a:pt x="38" y="284"/>
                </a:lnTo>
                <a:lnTo>
                  <a:pt x="16" y="284"/>
                </a:lnTo>
                <a:lnTo>
                  <a:pt x="10" y="292"/>
                </a:lnTo>
                <a:lnTo>
                  <a:pt x="4" y="306"/>
                </a:lnTo>
                <a:lnTo>
                  <a:pt x="0" y="356"/>
                </a:lnTo>
                <a:lnTo>
                  <a:pt x="4" y="368"/>
                </a:lnTo>
                <a:lnTo>
                  <a:pt x="6" y="368"/>
                </a:lnTo>
                <a:lnTo>
                  <a:pt x="6" y="380"/>
                </a:lnTo>
                <a:lnTo>
                  <a:pt x="16" y="392"/>
                </a:lnTo>
                <a:lnTo>
                  <a:pt x="16" y="402"/>
                </a:lnTo>
                <a:lnTo>
                  <a:pt x="42" y="400"/>
                </a:lnTo>
                <a:lnTo>
                  <a:pt x="44" y="398"/>
                </a:lnTo>
                <a:lnTo>
                  <a:pt x="44" y="396"/>
                </a:lnTo>
                <a:lnTo>
                  <a:pt x="52" y="388"/>
                </a:lnTo>
                <a:lnTo>
                  <a:pt x="36" y="372"/>
                </a:lnTo>
                <a:lnTo>
                  <a:pt x="34" y="372"/>
                </a:lnTo>
                <a:lnTo>
                  <a:pt x="24" y="364"/>
                </a:lnTo>
                <a:lnTo>
                  <a:pt x="24" y="362"/>
                </a:lnTo>
                <a:lnTo>
                  <a:pt x="24" y="346"/>
                </a:lnTo>
                <a:lnTo>
                  <a:pt x="36" y="346"/>
                </a:lnTo>
                <a:lnTo>
                  <a:pt x="38" y="340"/>
                </a:lnTo>
                <a:lnTo>
                  <a:pt x="32" y="324"/>
                </a:lnTo>
                <a:lnTo>
                  <a:pt x="64" y="324"/>
                </a:lnTo>
                <a:lnTo>
                  <a:pt x="120" y="298"/>
                </a:lnTo>
                <a:lnTo>
                  <a:pt x="126" y="286"/>
                </a:lnTo>
                <a:lnTo>
                  <a:pt x="128" y="282"/>
                </a:lnTo>
                <a:lnTo>
                  <a:pt x="140" y="288"/>
                </a:lnTo>
                <a:lnTo>
                  <a:pt x="140" y="290"/>
                </a:lnTo>
                <a:lnTo>
                  <a:pt x="146" y="296"/>
                </a:lnTo>
                <a:lnTo>
                  <a:pt x="152" y="294"/>
                </a:lnTo>
                <a:lnTo>
                  <a:pt x="150" y="282"/>
                </a:lnTo>
                <a:lnTo>
                  <a:pt x="168" y="282"/>
                </a:lnTo>
                <a:lnTo>
                  <a:pt x="186" y="286"/>
                </a:lnTo>
                <a:lnTo>
                  <a:pt x="192" y="274"/>
                </a:lnTo>
                <a:lnTo>
                  <a:pt x="194" y="272"/>
                </a:lnTo>
                <a:lnTo>
                  <a:pt x="196" y="272"/>
                </a:lnTo>
                <a:lnTo>
                  <a:pt x="214" y="266"/>
                </a:lnTo>
                <a:lnTo>
                  <a:pt x="218" y="238"/>
                </a:lnTo>
                <a:lnTo>
                  <a:pt x="238" y="256"/>
                </a:lnTo>
                <a:lnTo>
                  <a:pt x="246" y="256"/>
                </a:lnTo>
                <a:lnTo>
                  <a:pt x="250" y="252"/>
                </a:lnTo>
                <a:lnTo>
                  <a:pt x="248" y="192"/>
                </a:lnTo>
                <a:lnTo>
                  <a:pt x="248" y="190"/>
                </a:lnTo>
                <a:lnTo>
                  <a:pt x="248" y="186"/>
                </a:lnTo>
                <a:lnTo>
                  <a:pt x="260" y="188"/>
                </a:lnTo>
                <a:lnTo>
                  <a:pt x="262" y="188"/>
                </a:lnTo>
                <a:lnTo>
                  <a:pt x="264" y="190"/>
                </a:lnTo>
                <a:lnTo>
                  <a:pt x="286" y="230"/>
                </a:lnTo>
                <a:lnTo>
                  <a:pt x="312" y="226"/>
                </a:lnTo>
                <a:lnTo>
                  <a:pt x="318" y="224"/>
                </a:lnTo>
                <a:lnTo>
                  <a:pt x="322" y="216"/>
                </a:lnTo>
                <a:lnTo>
                  <a:pt x="314" y="208"/>
                </a:lnTo>
                <a:lnTo>
                  <a:pt x="312" y="206"/>
                </a:lnTo>
                <a:lnTo>
                  <a:pt x="330" y="200"/>
                </a:lnTo>
                <a:lnTo>
                  <a:pt x="332" y="198"/>
                </a:lnTo>
                <a:lnTo>
                  <a:pt x="340" y="206"/>
                </a:lnTo>
                <a:lnTo>
                  <a:pt x="346" y="202"/>
                </a:lnTo>
                <a:lnTo>
                  <a:pt x="346" y="190"/>
                </a:lnTo>
                <a:lnTo>
                  <a:pt x="350" y="190"/>
                </a:lnTo>
                <a:lnTo>
                  <a:pt x="364" y="190"/>
                </a:lnTo>
                <a:lnTo>
                  <a:pt x="370" y="192"/>
                </a:lnTo>
                <a:lnTo>
                  <a:pt x="376" y="194"/>
                </a:lnTo>
                <a:lnTo>
                  <a:pt x="382" y="198"/>
                </a:lnTo>
                <a:lnTo>
                  <a:pt x="386" y="202"/>
                </a:lnTo>
                <a:lnTo>
                  <a:pt x="388" y="206"/>
                </a:lnTo>
                <a:lnTo>
                  <a:pt x="392" y="186"/>
                </a:lnTo>
                <a:lnTo>
                  <a:pt x="396" y="184"/>
                </a:lnTo>
                <a:lnTo>
                  <a:pt x="400" y="182"/>
                </a:lnTo>
                <a:lnTo>
                  <a:pt x="406" y="182"/>
                </a:lnTo>
                <a:lnTo>
                  <a:pt x="412" y="184"/>
                </a:lnTo>
                <a:lnTo>
                  <a:pt x="414" y="186"/>
                </a:lnTo>
                <a:lnTo>
                  <a:pt x="414" y="188"/>
                </a:lnTo>
                <a:lnTo>
                  <a:pt x="418" y="188"/>
                </a:lnTo>
                <a:lnTo>
                  <a:pt x="432" y="180"/>
                </a:lnTo>
                <a:lnTo>
                  <a:pt x="460" y="160"/>
                </a:lnTo>
                <a:lnTo>
                  <a:pt x="460" y="152"/>
                </a:lnTo>
                <a:lnTo>
                  <a:pt x="464" y="146"/>
                </a:lnTo>
                <a:lnTo>
                  <a:pt x="470" y="140"/>
                </a:lnTo>
                <a:lnTo>
                  <a:pt x="476" y="138"/>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6" name="江西"/>
          <p:cNvSpPr/>
          <p:nvPr/>
        </p:nvSpPr>
        <p:spPr bwMode="auto">
          <a:xfrm>
            <a:off x="4806065" y="4472890"/>
            <a:ext cx="467466" cy="637089"/>
          </a:xfrm>
          <a:custGeom>
            <a:avLst/>
            <a:gdLst>
              <a:gd name="T0" fmla="*/ 2147483646 w 304"/>
              <a:gd name="T1" fmla="*/ 0 h 414"/>
              <a:gd name="T2" fmla="*/ 2147483646 w 304"/>
              <a:gd name="T3" fmla="*/ 2147483646 h 414"/>
              <a:gd name="T4" fmla="*/ 2147483646 w 304"/>
              <a:gd name="T5" fmla="*/ 2147483646 h 414"/>
              <a:gd name="T6" fmla="*/ 2147483646 w 304"/>
              <a:gd name="T7" fmla="*/ 2147483646 h 414"/>
              <a:gd name="T8" fmla="*/ 2147483646 w 304"/>
              <a:gd name="T9" fmla="*/ 2147483646 h 414"/>
              <a:gd name="T10" fmla="*/ 2147483646 w 304"/>
              <a:gd name="T11" fmla="*/ 2147483646 h 414"/>
              <a:gd name="T12" fmla="*/ 2147483646 w 304"/>
              <a:gd name="T13" fmla="*/ 2147483646 h 414"/>
              <a:gd name="T14" fmla="*/ 2147483646 w 304"/>
              <a:gd name="T15" fmla="*/ 2147483646 h 414"/>
              <a:gd name="T16" fmla="*/ 2147483646 w 304"/>
              <a:gd name="T17" fmla="*/ 2147483646 h 414"/>
              <a:gd name="T18" fmla="*/ 2147483646 w 304"/>
              <a:gd name="T19" fmla="*/ 2147483646 h 414"/>
              <a:gd name="T20" fmla="*/ 2147483646 w 304"/>
              <a:gd name="T21" fmla="*/ 2147483646 h 414"/>
              <a:gd name="T22" fmla="*/ 2147483646 w 304"/>
              <a:gd name="T23" fmla="*/ 2147483646 h 414"/>
              <a:gd name="T24" fmla="*/ 2147483646 w 304"/>
              <a:gd name="T25" fmla="*/ 2147483646 h 414"/>
              <a:gd name="T26" fmla="*/ 2147483646 w 304"/>
              <a:gd name="T27" fmla="*/ 2147483646 h 414"/>
              <a:gd name="T28" fmla="*/ 0 w 304"/>
              <a:gd name="T29" fmla="*/ 2147483646 h 414"/>
              <a:gd name="T30" fmla="*/ 2147483646 w 304"/>
              <a:gd name="T31" fmla="*/ 2147483646 h 414"/>
              <a:gd name="T32" fmla="*/ 2147483646 w 304"/>
              <a:gd name="T33" fmla="*/ 2147483646 h 414"/>
              <a:gd name="T34" fmla="*/ 2147483646 w 304"/>
              <a:gd name="T35" fmla="*/ 2147483646 h 414"/>
              <a:gd name="T36" fmla="*/ 2147483646 w 304"/>
              <a:gd name="T37" fmla="*/ 2147483646 h 414"/>
              <a:gd name="T38" fmla="*/ 2147483646 w 304"/>
              <a:gd name="T39" fmla="*/ 2147483646 h 414"/>
              <a:gd name="T40" fmla="*/ 2147483646 w 304"/>
              <a:gd name="T41" fmla="*/ 2147483646 h 414"/>
              <a:gd name="T42" fmla="*/ 2147483646 w 304"/>
              <a:gd name="T43" fmla="*/ 2147483646 h 414"/>
              <a:gd name="T44" fmla="*/ 2147483646 w 304"/>
              <a:gd name="T45" fmla="*/ 2147483646 h 414"/>
              <a:gd name="T46" fmla="*/ 2147483646 w 304"/>
              <a:gd name="T47" fmla="*/ 2147483646 h 414"/>
              <a:gd name="T48" fmla="*/ 2147483646 w 304"/>
              <a:gd name="T49" fmla="*/ 2147483646 h 414"/>
              <a:gd name="T50" fmla="*/ 2147483646 w 304"/>
              <a:gd name="T51" fmla="*/ 2147483646 h 414"/>
              <a:gd name="T52" fmla="*/ 2147483646 w 304"/>
              <a:gd name="T53" fmla="*/ 2147483646 h 414"/>
              <a:gd name="T54" fmla="*/ 2147483646 w 304"/>
              <a:gd name="T55" fmla="*/ 2147483646 h 414"/>
              <a:gd name="T56" fmla="*/ 2147483646 w 304"/>
              <a:gd name="T57" fmla="*/ 2147483646 h 414"/>
              <a:gd name="T58" fmla="*/ 2147483646 w 304"/>
              <a:gd name="T59" fmla="*/ 2147483646 h 414"/>
              <a:gd name="T60" fmla="*/ 2147483646 w 304"/>
              <a:gd name="T61" fmla="*/ 2147483646 h 414"/>
              <a:gd name="T62" fmla="*/ 2147483646 w 304"/>
              <a:gd name="T63" fmla="*/ 2147483646 h 414"/>
              <a:gd name="T64" fmla="*/ 2147483646 w 304"/>
              <a:gd name="T65" fmla="*/ 2147483646 h 414"/>
              <a:gd name="T66" fmla="*/ 2147483646 w 304"/>
              <a:gd name="T67" fmla="*/ 2147483646 h 414"/>
              <a:gd name="T68" fmla="*/ 2147483646 w 304"/>
              <a:gd name="T69" fmla="*/ 2147483646 h 414"/>
              <a:gd name="T70" fmla="*/ 2147483646 w 304"/>
              <a:gd name="T71" fmla="*/ 2147483646 h 414"/>
              <a:gd name="T72" fmla="*/ 2147483646 w 304"/>
              <a:gd name="T73" fmla="*/ 2147483646 h 414"/>
              <a:gd name="T74" fmla="*/ 2147483646 w 304"/>
              <a:gd name="T75" fmla="*/ 2147483646 h 414"/>
              <a:gd name="T76" fmla="*/ 2147483646 w 304"/>
              <a:gd name="T77" fmla="*/ 2147483646 h 414"/>
              <a:gd name="T78" fmla="*/ 2147483646 w 304"/>
              <a:gd name="T79" fmla="*/ 2147483646 h 414"/>
              <a:gd name="T80" fmla="*/ 2147483646 w 304"/>
              <a:gd name="T81" fmla="*/ 2147483646 h 414"/>
              <a:gd name="T82" fmla="*/ 2147483646 w 304"/>
              <a:gd name="T83" fmla="*/ 2147483646 h 414"/>
              <a:gd name="T84" fmla="*/ 2147483646 w 304"/>
              <a:gd name="T85" fmla="*/ 2147483646 h 414"/>
              <a:gd name="T86" fmla="*/ 2147483646 w 304"/>
              <a:gd name="T87" fmla="*/ 2147483646 h 414"/>
              <a:gd name="T88" fmla="*/ 2147483646 w 304"/>
              <a:gd name="T89" fmla="*/ 2147483646 h 414"/>
              <a:gd name="T90" fmla="*/ 2147483646 w 304"/>
              <a:gd name="T91" fmla="*/ 2147483646 h 414"/>
              <a:gd name="T92" fmla="*/ 2147483646 w 304"/>
              <a:gd name="T93" fmla="*/ 2147483646 h 414"/>
              <a:gd name="T94" fmla="*/ 2147483646 w 304"/>
              <a:gd name="T95" fmla="*/ 2147483646 h 414"/>
              <a:gd name="T96" fmla="*/ 2147483646 w 304"/>
              <a:gd name="T97" fmla="*/ 2147483646 h 414"/>
              <a:gd name="T98" fmla="*/ 2147483646 w 304"/>
              <a:gd name="T99" fmla="*/ 2147483646 h 414"/>
              <a:gd name="T100" fmla="*/ 2147483646 w 304"/>
              <a:gd name="T101" fmla="*/ 2147483646 h 414"/>
              <a:gd name="T102" fmla="*/ 2147483646 w 304"/>
              <a:gd name="T103" fmla="*/ 2147483646 h 414"/>
              <a:gd name="T104" fmla="*/ 2147483646 w 304"/>
              <a:gd name="T105" fmla="*/ 2147483646 h 414"/>
              <a:gd name="T106" fmla="*/ 2147483646 w 304"/>
              <a:gd name="T107" fmla="*/ 2147483646 h 414"/>
              <a:gd name="T108" fmla="*/ 2147483646 w 304"/>
              <a:gd name="T109" fmla="*/ 2147483646 h 414"/>
              <a:gd name="T110" fmla="*/ 2147483646 w 304"/>
              <a:gd name="T111" fmla="*/ 2147483646 h 414"/>
              <a:gd name="T112" fmla="*/ 2147483646 w 304"/>
              <a:gd name="T113" fmla="*/ 2147483646 h 414"/>
              <a:gd name="T114" fmla="*/ 2147483646 w 304"/>
              <a:gd name="T115" fmla="*/ 2147483646 h 414"/>
              <a:gd name="T116" fmla="*/ 2147483646 w 304"/>
              <a:gd name="T117" fmla="*/ 2147483646 h 4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04" h="414">
                <a:moveTo>
                  <a:pt x="240" y="16"/>
                </a:moveTo>
                <a:lnTo>
                  <a:pt x="238" y="16"/>
                </a:lnTo>
                <a:lnTo>
                  <a:pt x="220" y="0"/>
                </a:lnTo>
                <a:lnTo>
                  <a:pt x="212" y="6"/>
                </a:lnTo>
                <a:lnTo>
                  <a:pt x="206" y="16"/>
                </a:lnTo>
                <a:lnTo>
                  <a:pt x="200" y="24"/>
                </a:lnTo>
                <a:lnTo>
                  <a:pt x="192" y="28"/>
                </a:lnTo>
                <a:lnTo>
                  <a:pt x="184" y="32"/>
                </a:lnTo>
                <a:lnTo>
                  <a:pt x="180" y="34"/>
                </a:lnTo>
                <a:lnTo>
                  <a:pt x="176" y="32"/>
                </a:lnTo>
                <a:lnTo>
                  <a:pt x="174" y="28"/>
                </a:lnTo>
                <a:lnTo>
                  <a:pt x="174" y="22"/>
                </a:lnTo>
                <a:lnTo>
                  <a:pt x="180" y="4"/>
                </a:lnTo>
                <a:lnTo>
                  <a:pt x="152" y="22"/>
                </a:lnTo>
                <a:lnTo>
                  <a:pt x="152" y="24"/>
                </a:lnTo>
                <a:lnTo>
                  <a:pt x="128" y="24"/>
                </a:lnTo>
                <a:lnTo>
                  <a:pt x="108" y="34"/>
                </a:lnTo>
                <a:lnTo>
                  <a:pt x="108" y="36"/>
                </a:lnTo>
                <a:lnTo>
                  <a:pt x="84" y="36"/>
                </a:lnTo>
                <a:lnTo>
                  <a:pt x="72" y="42"/>
                </a:lnTo>
                <a:lnTo>
                  <a:pt x="68" y="54"/>
                </a:lnTo>
                <a:lnTo>
                  <a:pt x="66" y="56"/>
                </a:lnTo>
                <a:lnTo>
                  <a:pt x="40" y="56"/>
                </a:lnTo>
                <a:lnTo>
                  <a:pt x="34" y="56"/>
                </a:lnTo>
                <a:lnTo>
                  <a:pt x="28" y="62"/>
                </a:lnTo>
                <a:lnTo>
                  <a:pt x="8" y="80"/>
                </a:lnTo>
                <a:lnTo>
                  <a:pt x="16" y="84"/>
                </a:lnTo>
                <a:lnTo>
                  <a:pt x="20" y="88"/>
                </a:lnTo>
                <a:lnTo>
                  <a:pt x="22" y="94"/>
                </a:lnTo>
                <a:lnTo>
                  <a:pt x="22" y="92"/>
                </a:lnTo>
                <a:lnTo>
                  <a:pt x="34" y="138"/>
                </a:lnTo>
                <a:lnTo>
                  <a:pt x="34" y="140"/>
                </a:lnTo>
                <a:lnTo>
                  <a:pt x="34" y="144"/>
                </a:lnTo>
                <a:lnTo>
                  <a:pt x="32" y="144"/>
                </a:lnTo>
                <a:lnTo>
                  <a:pt x="0" y="188"/>
                </a:lnTo>
                <a:lnTo>
                  <a:pt x="0" y="200"/>
                </a:lnTo>
                <a:lnTo>
                  <a:pt x="8" y="196"/>
                </a:lnTo>
                <a:lnTo>
                  <a:pt x="12" y="196"/>
                </a:lnTo>
                <a:lnTo>
                  <a:pt x="16" y="198"/>
                </a:lnTo>
                <a:lnTo>
                  <a:pt x="18" y="202"/>
                </a:lnTo>
                <a:lnTo>
                  <a:pt x="16" y="214"/>
                </a:lnTo>
                <a:lnTo>
                  <a:pt x="16" y="226"/>
                </a:lnTo>
                <a:lnTo>
                  <a:pt x="18" y="238"/>
                </a:lnTo>
                <a:lnTo>
                  <a:pt x="20" y="250"/>
                </a:lnTo>
                <a:lnTo>
                  <a:pt x="24" y="262"/>
                </a:lnTo>
                <a:lnTo>
                  <a:pt x="36" y="274"/>
                </a:lnTo>
                <a:lnTo>
                  <a:pt x="40" y="280"/>
                </a:lnTo>
                <a:lnTo>
                  <a:pt x="40" y="286"/>
                </a:lnTo>
                <a:lnTo>
                  <a:pt x="36" y="294"/>
                </a:lnTo>
                <a:lnTo>
                  <a:pt x="42" y="304"/>
                </a:lnTo>
                <a:lnTo>
                  <a:pt x="44" y="310"/>
                </a:lnTo>
                <a:lnTo>
                  <a:pt x="44" y="320"/>
                </a:lnTo>
                <a:lnTo>
                  <a:pt x="40" y="330"/>
                </a:lnTo>
                <a:lnTo>
                  <a:pt x="34" y="344"/>
                </a:lnTo>
                <a:lnTo>
                  <a:pt x="44" y="362"/>
                </a:lnTo>
                <a:lnTo>
                  <a:pt x="46" y="366"/>
                </a:lnTo>
                <a:lnTo>
                  <a:pt x="52" y="362"/>
                </a:lnTo>
                <a:lnTo>
                  <a:pt x="60" y="356"/>
                </a:lnTo>
                <a:lnTo>
                  <a:pt x="66" y="352"/>
                </a:lnTo>
                <a:lnTo>
                  <a:pt x="72" y="352"/>
                </a:lnTo>
                <a:lnTo>
                  <a:pt x="78" y="352"/>
                </a:lnTo>
                <a:lnTo>
                  <a:pt x="84" y="356"/>
                </a:lnTo>
                <a:lnTo>
                  <a:pt x="86" y="362"/>
                </a:lnTo>
                <a:lnTo>
                  <a:pt x="86" y="366"/>
                </a:lnTo>
                <a:lnTo>
                  <a:pt x="82" y="374"/>
                </a:lnTo>
                <a:lnTo>
                  <a:pt x="66" y="392"/>
                </a:lnTo>
                <a:lnTo>
                  <a:pt x="56" y="406"/>
                </a:lnTo>
                <a:lnTo>
                  <a:pt x="60" y="414"/>
                </a:lnTo>
                <a:lnTo>
                  <a:pt x="72" y="408"/>
                </a:lnTo>
                <a:lnTo>
                  <a:pt x="76" y="406"/>
                </a:lnTo>
                <a:lnTo>
                  <a:pt x="80" y="406"/>
                </a:lnTo>
                <a:lnTo>
                  <a:pt x="94" y="402"/>
                </a:lnTo>
                <a:lnTo>
                  <a:pt x="120" y="390"/>
                </a:lnTo>
                <a:lnTo>
                  <a:pt x="126" y="388"/>
                </a:lnTo>
                <a:lnTo>
                  <a:pt x="134" y="390"/>
                </a:lnTo>
                <a:lnTo>
                  <a:pt x="142" y="394"/>
                </a:lnTo>
                <a:lnTo>
                  <a:pt x="150" y="402"/>
                </a:lnTo>
                <a:lnTo>
                  <a:pt x="154" y="400"/>
                </a:lnTo>
                <a:lnTo>
                  <a:pt x="154" y="390"/>
                </a:lnTo>
                <a:lnTo>
                  <a:pt x="152" y="388"/>
                </a:lnTo>
                <a:lnTo>
                  <a:pt x="152" y="384"/>
                </a:lnTo>
                <a:lnTo>
                  <a:pt x="154" y="380"/>
                </a:lnTo>
                <a:lnTo>
                  <a:pt x="150" y="366"/>
                </a:lnTo>
                <a:lnTo>
                  <a:pt x="150" y="362"/>
                </a:lnTo>
                <a:lnTo>
                  <a:pt x="150" y="358"/>
                </a:lnTo>
                <a:lnTo>
                  <a:pt x="158" y="352"/>
                </a:lnTo>
                <a:lnTo>
                  <a:pt x="166" y="346"/>
                </a:lnTo>
                <a:lnTo>
                  <a:pt x="162" y="336"/>
                </a:lnTo>
                <a:lnTo>
                  <a:pt x="162" y="334"/>
                </a:lnTo>
                <a:lnTo>
                  <a:pt x="166" y="328"/>
                </a:lnTo>
                <a:lnTo>
                  <a:pt x="164" y="324"/>
                </a:lnTo>
                <a:lnTo>
                  <a:pt x="164" y="320"/>
                </a:lnTo>
                <a:lnTo>
                  <a:pt x="164" y="316"/>
                </a:lnTo>
                <a:lnTo>
                  <a:pt x="170" y="308"/>
                </a:lnTo>
                <a:lnTo>
                  <a:pt x="180" y="300"/>
                </a:lnTo>
                <a:lnTo>
                  <a:pt x="178" y="298"/>
                </a:lnTo>
                <a:lnTo>
                  <a:pt x="176" y="296"/>
                </a:lnTo>
                <a:lnTo>
                  <a:pt x="186" y="292"/>
                </a:lnTo>
                <a:lnTo>
                  <a:pt x="186" y="278"/>
                </a:lnTo>
                <a:lnTo>
                  <a:pt x="186" y="274"/>
                </a:lnTo>
                <a:lnTo>
                  <a:pt x="190" y="270"/>
                </a:lnTo>
                <a:lnTo>
                  <a:pt x="194" y="266"/>
                </a:lnTo>
                <a:lnTo>
                  <a:pt x="200" y="260"/>
                </a:lnTo>
                <a:lnTo>
                  <a:pt x="206" y="256"/>
                </a:lnTo>
                <a:lnTo>
                  <a:pt x="194" y="242"/>
                </a:lnTo>
                <a:lnTo>
                  <a:pt x="192" y="238"/>
                </a:lnTo>
                <a:lnTo>
                  <a:pt x="192" y="232"/>
                </a:lnTo>
                <a:lnTo>
                  <a:pt x="194" y="228"/>
                </a:lnTo>
                <a:lnTo>
                  <a:pt x="198" y="222"/>
                </a:lnTo>
                <a:lnTo>
                  <a:pt x="198" y="220"/>
                </a:lnTo>
                <a:lnTo>
                  <a:pt x="224" y="200"/>
                </a:lnTo>
                <a:lnTo>
                  <a:pt x="224" y="194"/>
                </a:lnTo>
                <a:lnTo>
                  <a:pt x="222" y="192"/>
                </a:lnTo>
                <a:lnTo>
                  <a:pt x="220" y="186"/>
                </a:lnTo>
                <a:lnTo>
                  <a:pt x="220" y="178"/>
                </a:lnTo>
                <a:lnTo>
                  <a:pt x="220" y="170"/>
                </a:lnTo>
                <a:lnTo>
                  <a:pt x="224" y="156"/>
                </a:lnTo>
                <a:lnTo>
                  <a:pt x="230" y="146"/>
                </a:lnTo>
                <a:lnTo>
                  <a:pt x="238" y="138"/>
                </a:lnTo>
                <a:lnTo>
                  <a:pt x="250" y="136"/>
                </a:lnTo>
                <a:lnTo>
                  <a:pt x="252" y="136"/>
                </a:lnTo>
                <a:lnTo>
                  <a:pt x="262" y="140"/>
                </a:lnTo>
                <a:lnTo>
                  <a:pt x="272" y="140"/>
                </a:lnTo>
                <a:lnTo>
                  <a:pt x="284" y="128"/>
                </a:lnTo>
                <a:lnTo>
                  <a:pt x="296" y="120"/>
                </a:lnTo>
                <a:lnTo>
                  <a:pt x="296" y="108"/>
                </a:lnTo>
                <a:lnTo>
                  <a:pt x="296" y="106"/>
                </a:lnTo>
                <a:lnTo>
                  <a:pt x="296" y="104"/>
                </a:lnTo>
                <a:lnTo>
                  <a:pt x="300" y="102"/>
                </a:lnTo>
                <a:lnTo>
                  <a:pt x="304" y="98"/>
                </a:lnTo>
                <a:lnTo>
                  <a:pt x="304" y="96"/>
                </a:lnTo>
                <a:lnTo>
                  <a:pt x="296" y="84"/>
                </a:lnTo>
                <a:lnTo>
                  <a:pt x="286" y="68"/>
                </a:lnTo>
                <a:lnTo>
                  <a:pt x="276" y="52"/>
                </a:lnTo>
                <a:lnTo>
                  <a:pt x="274" y="46"/>
                </a:lnTo>
                <a:lnTo>
                  <a:pt x="274" y="40"/>
                </a:lnTo>
                <a:lnTo>
                  <a:pt x="276" y="34"/>
                </a:lnTo>
                <a:lnTo>
                  <a:pt x="280" y="28"/>
                </a:lnTo>
                <a:lnTo>
                  <a:pt x="264" y="20"/>
                </a:lnTo>
                <a:lnTo>
                  <a:pt x="240" y="16"/>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7" name="福建"/>
          <p:cNvSpPr/>
          <p:nvPr/>
        </p:nvSpPr>
        <p:spPr bwMode="auto">
          <a:xfrm>
            <a:off x="5049147" y="4642513"/>
            <a:ext cx="432740" cy="528904"/>
          </a:xfrm>
          <a:custGeom>
            <a:avLst/>
            <a:gdLst>
              <a:gd name="T0" fmla="*/ 2147483646 w 282"/>
              <a:gd name="T1" fmla="*/ 2147483646 h 344"/>
              <a:gd name="T2" fmla="*/ 2147483646 w 282"/>
              <a:gd name="T3" fmla="*/ 2147483646 h 344"/>
              <a:gd name="T4" fmla="*/ 2147483646 w 282"/>
              <a:gd name="T5" fmla="*/ 2147483646 h 344"/>
              <a:gd name="T6" fmla="*/ 2147483646 w 282"/>
              <a:gd name="T7" fmla="*/ 2147483646 h 344"/>
              <a:gd name="T8" fmla="*/ 2147483646 w 282"/>
              <a:gd name="T9" fmla="*/ 2147483646 h 344"/>
              <a:gd name="T10" fmla="*/ 2147483646 w 282"/>
              <a:gd name="T11" fmla="*/ 2147483646 h 344"/>
              <a:gd name="T12" fmla="*/ 2147483646 w 282"/>
              <a:gd name="T13" fmla="*/ 2147483646 h 344"/>
              <a:gd name="T14" fmla="*/ 2147483646 w 282"/>
              <a:gd name="T15" fmla="*/ 2147483646 h 344"/>
              <a:gd name="T16" fmla="*/ 2147483646 w 282"/>
              <a:gd name="T17" fmla="*/ 2147483646 h 344"/>
              <a:gd name="T18" fmla="*/ 2147483646 w 282"/>
              <a:gd name="T19" fmla="*/ 2147483646 h 344"/>
              <a:gd name="T20" fmla="*/ 2147483646 w 282"/>
              <a:gd name="T21" fmla="*/ 2147483646 h 344"/>
              <a:gd name="T22" fmla="*/ 2147483646 w 282"/>
              <a:gd name="T23" fmla="*/ 2147483646 h 344"/>
              <a:gd name="T24" fmla="*/ 2147483646 w 282"/>
              <a:gd name="T25" fmla="*/ 2147483646 h 344"/>
              <a:gd name="T26" fmla="*/ 2147483646 w 282"/>
              <a:gd name="T27" fmla="*/ 2147483646 h 344"/>
              <a:gd name="T28" fmla="*/ 2147483646 w 282"/>
              <a:gd name="T29" fmla="*/ 2147483646 h 344"/>
              <a:gd name="T30" fmla="*/ 2147483646 w 282"/>
              <a:gd name="T31" fmla="*/ 2147483646 h 344"/>
              <a:gd name="T32" fmla="*/ 2147483646 w 282"/>
              <a:gd name="T33" fmla="*/ 2147483646 h 344"/>
              <a:gd name="T34" fmla="*/ 0 w 282"/>
              <a:gd name="T35" fmla="*/ 2147483646 h 344"/>
              <a:gd name="T36" fmla="*/ 2147483646 w 282"/>
              <a:gd name="T37" fmla="*/ 2147483646 h 344"/>
              <a:gd name="T38" fmla="*/ 2147483646 w 282"/>
              <a:gd name="T39" fmla="*/ 2147483646 h 344"/>
              <a:gd name="T40" fmla="*/ 2147483646 w 282"/>
              <a:gd name="T41" fmla="*/ 2147483646 h 344"/>
              <a:gd name="T42" fmla="*/ 2147483646 w 282"/>
              <a:gd name="T43" fmla="*/ 2147483646 h 344"/>
              <a:gd name="T44" fmla="*/ 2147483646 w 282"/>
              <a:gd name="T45" fmla="*/ 2147483646 h 344"/>
              <a:gd name="T46" fmla="*/ 2147483646 w 282"/>
              <a:gd name="T47" fmla="*/ 2147483646 h 344"/>
              <a:gd name="T48" fmla="*/ 2147483646 w 282"/>
              <a:gd name="T49" fmla="*/ 2147483646 h 344"/>
              <a:gd name="T50" fmla="*/ 2147483646 w 282"/>
              <a:gd name="T51" fmla="*/ 2147483646 h 344"/>
              <a:gd name="T52" fmla="*/ 2147483646 w 282"/>
              <a:gd name="T53" fmla="*/ 2147483646 h 344"/>
              <a:gd name="T54" fmla="*/ 2147483646 w 282"/>
              <a:gd name="T55" fmla="*/ 2147483646 h 344"/>
              <a:gd name="T56" fmla="*/ 2147483646 w 282"/>
              <a:gd name="T57" fmla="*/ 2147483646 h 344"/>
              <a:gd name="T58" fmla="*/ 2147483646 w 282"/>
              <a:gd name="T59" fmla="*/ 2147483646 h 344"/>
              <a:gd name="T60" fmla="*/ 2147483646 w 282"/>
              <a:gd name="T61" fmla="*/ 2147483646 h 344"/>
              <a:gd name="T62" fmla="*/ 2147483646 w 282"/>
              <a:gd name="T63" fmla="*/ 2147483646 h 344"/>
              <a:gd name="T64" fmla="*/ 2147483646 w 282"/>
              <a:gd name="T65" fmla="*/ 2147483646 h 344"/>
              <a:gd name="T66" fmla="*/ 2147483646 w 282"/>
              <a:gd name="T67" fmla="*/ 2147483646 h 344"/>
              <a:gd name="T68" fmla="*/ 2147483646 w 282"/>
              <a:gd name="T69" fmla="*/ 2147483646 h 344"/>
              <a:gd name="T70" fmla="*/ 2147483646 w 282"/>
              <a:gd name="T71" fmla="*/ 2147483646 h 344"/>
              <a:gd name="T72" fmla="*/ 2147483646 w 282"/>
              <a:gd name="T73" fmla="*/ 2147483646 h 344"/>
              <a:gd name="T74" fmla="*/ 2147483646 w 282"/>
              <a:gd name="T75" fmla="*/ 2147483646 h 344"/>
              <a:gd name="T76" fmla="*/ 2147483646 w 282"/>
              <a:gd name="T77" fmla="*/ 2147483646 h 344"/>
              <a:gd name="T78" fmla="*/ 2147483646 w 282"/>
              <a:gd name="T79" fmla="*/ 2147483646 h 344"/>
              <a:gd name="T80" fmla="*/ 2147483646 w 282"/>
              <a:gd name="T81" fmla="*/ 2147483646 h 344"/>
              <a:gd name="T82" fmla="*/ 2147483646 w 282"/>
              <a:gd name="T83" fmla="*/ 2147483646 h 344"/>
              <a:gd name="T84" fmla="*/ 2147483646 w 282"/>
              <a:gd name="T85" fmla="*/ 2147483646 h 344"/>
              <a:gd name="T86" fmla="*/ 2147483646 w 282"/>
              <a:gd name="T87" fmla="*/ 2147483646 h 344"/>
              <a:gd name="T88" fmla="*/ 2147483646 w 282"/>
              <a:gd name="T89" fmla="*/ 2147483646 h 344"/>
              <a:gd name="T90" fmla="*/ 2147483646 w 282"/>
              <a:gd name="T91" fmla="*/ 2147483646 h 344"/>
              <a:gd name="T92" fmla="*/ 2147483646 w 282"/>
              <a:gd name="T93" fmla="*/ 2147483646 h 344"/>
              <a:gd name="T94" fmla="*/ 2147483646 w 282"/>
              <a:gd name="T95" fmla="*/ 2147483646 h 344"/>
              <a:gd name="T96" fmla="*/ 2147483646 w 282"/>
              <a:gd name="T97" fmla="*/ 2147483646 h 344"/>
              <a:gd name="T98" fmla="*/ 2147483646 w 282"/>
              <a:gd name="T99" fmla="*/ 2147483646 h 344"/>
              <a:gd name="T100" fmla="*/ 2147483646 w 282"/>
              <a:gd name="T101" fmla="*/ 2147483646 h 344"/>
              <a:gd name="T102" fmla="*/ 2147483646 w 282"/>
              <a:gd name="T103" fmla="*/ 0 h 3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2" h="344">
                <a:moveTo>
                  <a:pt x="146" y="14"/>
                </a:moveTo>
                <a:lnTo>
                  <a:pt x="146" y="14"/>
                </a:lnTo>
                <a:lnTo>
                  <a:pt x="132" y="24"/>
                </a:lnTo>
                <a:lnTo>
                  <a:pt x="120" y="38"/>
                </a:lnTo>
                <a:lnTo>
                  <a:pt x="118" y="38"/>
                </a:lnTo>
                <a:lnTo>
                  <a:pt x="118" y="40"/>
                </a:lnTo>
                <a:lnTo>
                  <a:pt x="102" y="40"/>
                </a:lnTo>
                <a:lnTo>
                  <a:pt x="92" y="34"/>
                </a:lnTo>
                <a:lnTo>
                  <a:pt x="84" y="38"/>
                </a:lnTo>
                <a:lnTo>
                  <a:pt x="78" y="42"/>
                </a:lnTo>
                <a:lnTo>
                  <a:pt x="74" y="50"/>
                </a:lnTo>
                <a:lnTo>
                  <a:pt x="70" y="60"/>
                </a:lnTo>
                <a:lnTo>
                  <a:pt x="70" y="74"/>
                </a:lnTo>
                <a:lnTo>
                  <a:pt x="80" y="66"/>
                </a:lnTo>
                <a:lnTo>
                  <a:pt x="74" y="92"/>
                </a:lnTo>
                <a:lnTo>
                  <a:pt x="74" y="94"/>
                </a:lnTo>
                <a:lnTo>
                  <a:pt x="46" y="116"/>
                </a:lnTo>
                <a:lnTo>
                  <a:pt x="42" y="124"/>
                </a:lnTo>
                <a:lnTo>
                  <a:pt x="42" y="128"/>
                </a:lnTo>
                <a:lnTo>
                  <a:pt x="48" y="134"/>
                </a:lnTo>
                <a:lnTo>
                  <a:pt x="54" y="140"/>
                </a:lnTo>
                <a:lnTo>
                  <a:pt x="56" y="142"/>
                </a:lnTo>
                <a:lnTo>
                  <a:pt x="56" y="146"/>
                </a:lnTo>
                <a:lnTo>
                  <a:pt x="56" y="148"/>
                </a:lnTo>
                <a:lnTo>
                  <a:pt x="54" y="152"/>
                </a:lnTo>
                <a:lnTo>
                  <a:pt x="36" y="166"/>
                </a:lnTo>
                <a:lnTo>
                  <a:pt x="38" y="174"/>
                </a:lnTo>
                <a:lnTo>
                  <a:pt x="36" y="184"/>
                </a:lnTo>
                <a:lnTo>
                  <a:pt x="36" y="186"/>
                </a:lnTo>
                <a:lnTo>
                  <a:pt x="30" y="190"/>
                </a:lnTo>
                <a:lnTo>
                  <a:pt x="28" y="194"/>
                </a:lnTo>
                <a:lnTo>
                  <a:pt x="24" y="200"/>
                </a:lnTo>
                <a:lnTo>
                  <a:pt x="14" y="208"/>
                </a:lnTo>
                <a:lnTo>
                  <a:pt x="14" y="210"/>
                </a:lnTo>
                <a:lnTo>
                  <a:pt x="16" y="216"/>
                </a:lnTo>
                <a:lnTo>
                  <a:pt x="14" y="226"/>
                </a:lnTo>
                <a:lnTo>
                  <a:pt x="16" y="236"/>
                </a:lnTo>
                <a:lnTo>
                  <a:pt x="16" y="238"/>
                </a:lnTo>
                <a:lnTo>
                  <a:pt x="14" y="242"/>
                </a:lnTo>
                <a:lnTo>
                  <a:pt x="6" y="250"/>
                </a:lnTo>
                <a:lnTo>
                  <a:pt x="4" y="250"/>
                </a:lnTo>
                <a:lnTo>
                  <a:pt x="0" y="252"/>
                </a:lnTo>
                <a:lnTo>
                  <a:pt x="0" y="254"/>
                </a:lnTo>
                <a:lnTo>
                  <a:pt x="6" y="272"/>
                </a:lnTo>
                <a:lnTo>
                  <a:pt x="28" y="272"/>
                </a:lnTo>
                <a:lnTo>
                  <a:pt x="50" y="272"/>
                </a:lnTo>
                <a:lnTo>
                  <a:pt x="52" y="272"/>
                </a:lnTo>
                <a:lnTo>
                  <a:pt x="52" y="274"/>
                </a:lnTo>
                <a:lnTo>
                  <a:pt x="70" y="290"/>
                </a:lnTo>
                <a:lnTo>
                  <a:pt x="70" y="292"/>
                </a:lnTo>
                <a:lnTo>
                  <a:pt x="82" y="322"/>
                </a:lnTo>
                <a:lnTo>
                  <a:pt x="102" y="342"/>
                </a:lnTo>
                <a:lnTo>
                  <a:pt x="112" y="344"/>
                </a:lnTo>
                <a:lnTo>
                  <a:pt x="112" y="320"/>
                </a:lnTo>
                <a:lnTo>
                  <a:pt x="132" y="340"/>
                </a:lnTo>
                <a:lnTo>
                  <a:pt x="136" y="336"/>
                </a:lnTo>
                <a:lnTo>
                  <a:pt x="150" y="306"/>
                </a:lnTo>
                <a:lnTo>
                  <a:pt x="152" y="290"/>
                </a:lnTo>
                <a:lnTo>
                  <a:pt x="154" y="290"/>
                </a:lnTo>
                <a:lnTo>
                  <a:pt x="156" y="290"/>
                </a:lnTo>
                <a:lnTo>
                  <a:pt x="172" y="292"/>
                </a:lnTo>
                <a:lnTo>
                  <a:pt x="170" y="280"/>
                </a:lnTo>
                <a:lnTo>
                  <a:pt x="170" y="278"/>
                </a:lnTo>
                <a:lnTo>
                  <a:pt x="170" y="276"/>
                </a:lnTo>
                <a:lnTo>
                  <a:pt x="174" y="276"/>
                </a:lnTo>
                <a:lnTo>
                  <a:pt x="194" y="276"/>
                </a:lnTo>
                <a:lnTo>
                  <a:pt x="200" y="270"/>
                </a:lnTo>
                <a:lnTo>
                  <a:pt x="204" y="262"/>
                </a:lnTo>
                <a:lnTo>
                  <a:pt x="208" y="256"/>
                </a:lnTo>
                <a:lnTo>
                  <a:pt x="208" y="250"/>
                </a:lnTo>
                <a:lnTo>
                  <a:pt x="206" y="222"/>
                </a:lnTo>
                <a:lnTo>
                  <a:pt x="222" y="226"/>
                </a:lnTo>
                <a:lnTo>
                  <a:pt x="228" y="218"/>
                </a:lnTo>
                <a:lnTo>
                  <a:pt x="220" y="210"/>
                </a:lnTo>
                <a:lnTo>
                  <a:pt x="218" y="208"/>
                </a:lnTo>
                <a:lnTo>
                  <a:pt x="234" y="192"/>
                </a:lnTo>
                <a:lnTo>
                  <a:pt x="234" y="194"/>
                </a:lnTo>
                <a:lnTo>
                  <a:pt x="236" y="194"/>
                </a:lnTo>
                <a:lnTo>
                  <a:pt x="246" y="198"/>
                </a:lnTo>
                <a:lnTo>
                  <a:pt x="246" y="196"/>
                </a:lnTo>
                <a:lnTo>
                  <a:pt x="238" y="182"/>
                </a:lnTo>
                <a:lnTo>
                  <a:pt x="242" y="180"/>
                </a:lnTo>
                <a:lnTo>
                  <a:pt x="246" y="178"/>
                </a:lnTo>
                <a:lnTo>
                  <a:pt x="244" y="172"/>
                </a:lnTo>
                <a:lnTo>
                  <a:pt x="236" y="156"/>
                </a:lnTo>
                <a:lnTo>
                  <a:pt x="238" y="156"/>
                </a:lnTo>
                <a:lnTo>
                  <a:pt x="238" y="154"/>
                </a:lnTo>
                <a:lnTo>
                  <a:pt x="260" y="142"/>
                </a:lnTo>
                <a:lnTo>
                  <a:pt x="262" y="134"/>
                </a:lnTo>
                <a:lnTo>
                  <a:pt x="240" y="120"/>
                </a:lnTo>
                <a:lnTo>
                  <a:pt x="236" y="116"/>
                </a:lnTo>
                <a:lnTo>
                  <a:pt x="234" y="112"/>
                </a:lnTo>
                <a:lnTo>
                  <a:pt x="236" y="108"/>
                </a:lnTo>
                <a:lnTo>
                  <a:pt x="242" y="108"/>
                </a:lnTo>
                <a:lnTo>
                  <a:pt x="266" y="112"/>
                </a:lnTo>
                <a:lnTo>
                  <a:pt x="266" y="98"/>
                </a:lnTo>
                <a:lnTo>
                  <a:pt x="266" y="96"/>
                </a:lnTo>
                <a:lnTo>
                  <a:pt x="278" y="84"/>
                </a:lnTo>
                <a:lnTo>
                  <a:pt x="282" y="74"/>
                </a:lnTo>
                <a:lnTo>
                  <a:pt x="276" y="72"/>
                </a:lnTo>
                <a:lnTo>
                  <a:pt x="270" y="66"/>
                </a:lnTo>
                <a:lnTo>
                  <a:pt x="270" y="64"/>
                </a:lnTo>
                <a:lnTo>
                  <a:pt x="270" y="60"/>
                </a:lnTo>
                <a:lnTo>
                  <a:pt x="270" y="58"/>
                </a:lnTo>
                <a:lnTo>
                  <a:pt x="268" y="58"/>
                </a:lnTo>
                <a:lnTo>
                  <a:pt x="266" y="58"/>
                </a:lnTo>
                <a:lnTo>
                  <a:pt x="262" y="62"/>
                </a:lnTo>
                <a:lnTo>
                  <a:pt x="256" y="64"/>
                </a:lnTo>
                <a:lnTo>
                  <a:pt x="250" y="62"/>
                </a:lnTo>
                <a:lnTo>
                  <a:pt x="244" y="62"/>
                </a:lnTo>
                <a:lnTo>
                  <a:pt x="234" y="54"/>
                </a:lnTo>
                <a:lnTo>
                  <a:pt x="226" y="42"/>
                </a:lnTo>
                <a:lnTo>
                  <a:pt x="226" y="44"/>
                </a:lnTo>
                <a:lnTo>
                  <a:pt x="222" y="50"/>
                </a:lnTo>
                <a:lnTo>
                  <a:pt x="216" y="58"/>
                </a:lnTo>
                <a:lnTo>
                  <a:pt x="208" y="60"/>
                </a:lnTo>
                <a:lnTo>
                  <a:pt x="200" y="62"/>
                </a:lnTo>
                <a:lnTo>
                  <a:pt x="194" y="62"/>
                </a:lnTo>
                <a:lnTo>
                  <a:pt x="186" y="60"/>
                </a:lnTo>
                <a:lnTo>
                  <a:pt x="182" y="58"/>
                </a:lnTo>
                <a:lnTo>
                  <a:pt x="178" y="54"/>
                </a:lnTo>
                <a:lnTo>
                  <a:pt x="174" y="46"/>
                </a:lnTo>
                <a:lnTo>
                  <a:pt x="170" y="30"/>
                </a:lnTo>
                <a:lnTo>
                  <a:pt x="166" y="12"/>
                </a:lnTo>
                <a:lnTo>
                  <a:pt x="164" y="6"/>
                </a:lnTo>
                <a:lnTo>
                  <a:pt x="160" y="2"/>
                </a:lnTo>
                <a:lnTo>
                  <a:pt x="154" y="0"/>
                </a:lnTo>
                <a:lnTo>
                  <a:pt x="146" y="0"/>
                </a:lnTo>
                <a:lnTo>
                  <a:pt x="148" y="14"/>
                </a:lnTo>
                <a:lnTo>
                  <a:pt x="146" y="1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8" name="浙江"/>
          <p:cNvSpPr/>
          <p:nvPr/>
        </p:nvSpPr>
        <p:spPr bwMode="auto">
          <a:xfrm>
            <a:off x="5242812" y="4307273"/>
            <a:ext cx="371301" cy="430068"/>
          </a:xfrm>
          <a:custGeom>
            <a:avLst/>
            <a:gdLst>
              <a:gd name="T0" fmla="*/ 2147483646 w 242"/>
              <a:gd name="T1" fmla="*/ 2147483646 h 280"/>
              <a:gd name="T2" fmla="*/ 2147483646 w 242"/>
              <a:gd name="T3" fmla="*/ 2147483646 h 280"/>
              <a:gd name="T4" fmla="*/ 2147483646 w 242"/>
              <a:gd name="T5" fmla="*/ 2147483646 h 280"/>
              <a:gd name="T6" fmla="*/ 2147483646 w 242"/>
              <a:gd name="T7" fmla="*/ 2147483646 h 280"/>
              <a:gd name="T8" fmla="*/ 2147483646 w 242"/>
              <a:gd name="T9" fmla="*/ 2147483646 h 280"/>
              <a:gd name="T10" fmla="*/ 2147483646 w 242"/>
              <a:gd name="T11" fmla="*/ 2147483646 h 280"/>
              <a:gd name="T12" fmla="*/ 2147483646 w 242"/>
              <a:gd name="T13" fmla="*/ 2147483646 h 280"/>
              <a:gd name="T14" fmla="*/ 2147483646 w 242"/>
              <a:gd name="T15" fmla="*/ 2147483646 h 280"/>
              <a:gd name="T16" fmla="*/ 2147483646 w 242"/>
              <a:gd name="T17" fmla="*/ 2147483646 h 280"/>
              <a:gd name="T18" fmla="*/ 0 w 242"/>
              <a:gd name="T19" fmla="*/ 2147483646 h 280"/>
              <a:gd name="T20" fmla="*/ 2147483646 w 242"/>
              <a:gd name="T21" fmla="*/ 2147483646 h 280"/>
              <a:gd name="T22" fmla="*/ 2147483646 w 242"/>
              <a:gd name="T23" fmla="*/ 2147483646 h 280"/>
              <a:gd name="T24" fmla="*/ 2147483646 w 242"/>
              <a:gd name="T25" fmla="*/ 2147483646 h 280"/>
              <a:gd name="T26" fmla="*/ 2147483646 w 242"/>
              <a:gd name="T27" fmla="*/ 2147483646 h 280"/>
              <a:gd name="T28" fmla="*/ 2147483646 w 242"/>
              <a:gd name="T29" fmla="*/ 2147483646 h 280"/>
              <a:gd name="T30" fmla="*/ 2147483646 w 242"/>
              <a:gd name="T31" fmla="*/ 2147483646 h 280"/>
              <a:gd name="T32" fmla="*/ 2147483646 w 242"/>
              <a:gd name="T33" fmla="*/ 2147483646 h 280"/>
              <a:gd name="T34" fmla="*/ 2147483646 w 242"/>
              <a:gd name="T35" fmla="*/ 2147483646 h 280"/>
              <a:gd name="T36" fmla="*/ 2147483646 w 242"/>
              <a:gd name="T37" fmla="*/ 2147483646 h 280"/>
              <a:gd name="T38" fmla="*/ 2147483646 w 242"/>
              <a:gd name="T39" fmla="*/ 2147483646 h 280"/>
              <a:gd name="T40" fmla="*/ 2147483646 w 242"/>
              <a:gd name="T41" fmla="*/ 2147483646 h 280"/>
              <a:gd name="T42" fmla="*/ 2147483646 w 242"/>
              <a:gd name="T43" fmla="*/ 2147483646 h 280"/>
              <a:gd name="T44" fmla="*/ 2147483646 w 242"/>
              <a:gd name="T45" fmla="*/ 2147483646 h 280"/>
              <a:gd name="T46" fmla="*/ 2147483646 w 242"/>
              <a:gd name="T47" fmla="*/ 2147483646 h 280"/>
              <a:gd name="T48" fmla="*/ 2147483646 w 242"/>
              <a:gd name="T49" fmla="*/ 2147483646 h 280"/>
              <a:gd name="T50" fmla="*/ 2147483646 w 242"/>
              <a:gd name="T51" fmla="*/ 2147483646 h 280"/>
              <a:gd name="T52" fmla="*/ 2147483646 w 242"/>
              <a:gd name="T53" fmla="*/ 2147483646 h 280"/>
              <a:gd name="T54" fmla="*/ 2147483646 w 242"/>
              <a:gd name="T55" fmla="*/ 2147483646 h 280"/>
              <a:gd name="T56" fmla="*/ 2147483646 w 242"/>
              <a:gd name="T57" fmla="*/ 2147483646 h 280"/>
              <a:gd name="T58" fmla="*/ 2147483646 w 242"/>
              <a:gd name="T59" fmla="*/ 2147483646 h 280"/>
              <a:gd name="T60" fmla="*/ 2147483646 w 242"/>
              <a:gd name="T61" fmla="*/ 2147483646 h 280"/>
              <a:gd name="T62" fmla="*/ 2147483646 w 242"/>
              <a:gd name="T63" fmla="*/ 2147483646 h 280"/>
              <a:gd name="T64" fmla="*/ 2147483646 w 242"/>
              <a:gd name="T65" fmla="*/ 2147483646 h 280"/>
              <a:gd name="T66" fmla="*/ 2147483646 w 242"/>
              <a:gd name="T67" fmla="*/ 2147483646 h 280"/>
              <a:gd name="T68" fmla="*/ 2147483646 w 242"/>
              <a:gd name="T69" fmla="*/ 2147483646 h 280"/>
              <a:gd name="T70" fmla="*/ 2147483646 w 242"/>
              <a:gd name="T71" fmla="*/ 2147483646 h 280"/>
              <a:gd name="T72" fmla="*/ 2147483646 w 242"/>
              <a:gd name="T73" fmla="*/ 2147483646 h 280"/>
              <a:gd name="T74" fmla="*/ 2147483646 w 242"/>
              <a:gd name="T75" fmla="*/ 2147483646 h 280"/>
              <a:gd name="T76" fmla="*/ 2147483646 w 242"/>
              <a:gd name="T77" fmla="*/ 2147483646 h 280"/>
              <a:gd name="T78" fmla="*/ 2147483646 w 242"/>
              <a:gd name="T79" fmla="*/ 2147483646 h 280"/>
              <a:gd name="T80" fmla="*/ 2147483646 w 242"/>
              <a:gd name="T81" fmla="*/ 2147483646 h 280"/>
              <a:gd name="T82" fmla="*/ 2147483646 w 242"/>
              <a:gd name="T83" fmla="*/ 2147483646 h 280"/>
              <a:gd name="T84" fmla="*/ 2147483646 w 242"/>
              <a:gd name="T85" fmla="*/ 2147483646 h 280"/>
              <a:gd name="T86" fmla="*/ 2147483646 w 242"/>
              <a:gd name="T87" fmla="*/ 2147483646 h 280"/>
              <a:gd name="T88" fmla="*/ 2147483646 w 242"/>
              <a:gd name="T89" fmla="*/ 2147483646 h 280"/>
              <a:gd name="T90" fmla="*/ 2147483646 w 242"/>
              <a:gd name="T91" fmla="*/ 2147483646 h 28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42" h="280">
                <a:moveTo>
                  <a:pt x="148" y="4"/>
                </a:moveTo>
                <a:lnTo>
                  <a:pt x="148" y="4"/>
                </a:lnTo>
                <a:lnTo>
                  <a:pt x="136" y="8"/>
                </a:lnTo>
                <a:lnTo>
                  <a:pt x="126" y="12"/>
                </a:lnTo>
                <a:lnTo>
                  <a:pt x="116" y="10"/>
                </a:lnTo>
                <a:lnTo>
                  <a:pt x="102" y="6"/>
                </a:lnTo>
                <a:lnTo>
                  <a:pt x="84" y="4"/>
                </a:lnTo>
                <a:lnTo>
                  <a:pt x="78" y="6"/>
                </a:lnTo>
                <a:lnTo>
                  <a:pt x="74" y="12"/>
                </a:lnTo>
                <a:lnTo>
                  <a:pt x="62" y="28"/>
                </a:lnTo>
                <a:lnTo>
                  <a:pt x="74" y="52"/>
                </a:lnTo>
                <a:lnTo>
                  <a:pt x="54" y="64"/>
                </a:lnTo>
                <a:lnTo>
                  <a:pt x="38" y="60"/>
                </a:lnTo>
                <a:lnTo>
                  <a:pt x="44" y="74"/>
                </a:lnTo>
                <a:lnTo>
                  <a:pt x="44" y="78"/>
                </a:lnTo>
                <a:lnTo>
                  <a:pt x="44" y="82"/>
                </a:lnTo>
                <a:lnTo>
                  <a:pt x="42" y="88"/>
                </a:lnTo>
                <a:lnTo>
                  <a:pt x="36" y="100"/>
                </a:lnTo>
                <a:lnTo>
                  <a:pt x="32" y="106"/>
                </a:lnTo>
                <a:lnTo>
                  <a:pt x="4" y="132"/>
                </a:lnTo>
                <a:lnTo>
                  <a:pt x="10" y="136"/>
                </a:lnTo>
                <a:lnTo>
                  <a:pt x="6" y="140"/>
                </a:lnTo>
                <a:lnTo>
                  <a:pt x="2" y="144"/>
                </a:lnTo>
                <a:lnTo>
                  <a:pt x="0" y="148"/>
                </a:lnTo>
                <a:lnTo>
                  <a:pt x="0" y="152"/>
                </a:lnTo>
                <a:lnTo>
                  <a:pt x="0" y="156"/>
                </a:lnTo>
                <a:lnTo>
                  <a:pt x="20" y="186"/>
                </a:lnTo>
                <a:lnTo>
                  <a:pt x="30" y="202"/>
                </a:lnTo>
                <a:lnTo>
                  <a:pt x="30" y="204"/>
                </a:lnTo>
                <a:lnTo>
                  <a:pt x="30" y="206"/>
                </a:lnTo>
                <a:lnTo>
                  <a:pt x="30" y="208"/>
                </a:lnTo>
                <a:lnTo>
                  <a:pt x="28" y="210"/>
                </a:lnTo>
                <a:lnTo>
                  <a:pt x="34" y="210"/>
                </a:lnTo>
                <a:lnTo>
                  <a:pt x="40" y="214"/>
                </a:lnTo>
                <a:lnTo>
                  <a:pt x="44" y="218"/>
                </a:lnTo>
                <a:lnTo>
                  <a:pt x="48" y="224"/>
                </a:lnTo>
                <a:lnTo>
                  <a:pt x="50" y="234"/>
                </a:lnTo>
                <a:lnTo>
                  <a:pt x="52" y="246"/>
                </a:lnTo>
                <a:lnTo>
                  <a:pt x="56" y="262"/>
                </a:lnTo>
                <a:lnTo>
                  <a:pt x="58" y="266"/>
                </a:lnTo>
                <a:lnTo>
                  <a:pt x="64" y="270"/>
                </a:lnTo>
                <a:lnTo>
                  <a:pt x="68" y="272"/>
                </a:lnTo>
                <a:lnTo>
                  <a:pt x="74" y="272"/>
                </a:lnTo>
                <a:lnTo>
                  <a:pt x="80" y="270"/>
                </a:lnTo>
                <a:lnTo>
                  <a:pt x="84" y="268"/>
                </a:lnTo>
                <a:lnTo>
                  <a:pt x="90" y="264"/>
                </a:lnTo>
                <a:lnTo>
                  <a:pt x="90" y="260"/>
                </a:lnTo>
                <a:lnTo>
                  <a:pt x="90" y="258"/>
                </a:lnTo>
                <a:lnTo>
                  <a:pt x="104" y="248"/>
                </a:lnTo>
                <a:lnTo>
                  <a:pt x="104" y="250"/>
                </a:lnTo>
                <a:lnTo>
                  <a:pt x="116" y="268"/>
                </a:lnTo>
                <a:lnTo>
                  <a:pt x="122" y="270"/>
                </a:lnTo>
                <a:lnTo>
                  <a:pt x="130" y="272"/>
                </a:lnTo>
                <a:lnTo>
                  <a:pt x="134" y="272"/>
                </a:lnTo>
                <a:lnTo>
                  <a:pt x="130" y="262"/>
                </a:lnTo>
                <a:lnTo>
                  <a:pt x="146" y="268"/>
                </a:lnTo>
                <a:lnTo>
                  <a:pt x="150" y="268"/>
                </a:lnTo>
                <a:lnTo>
                  <a:pt x="152" y="270"/>
                </a:lnTo>
                <a:lnTo>
                  <a:pt x="166" y="280"/>
                </a:lnTo>
                <a:lnTo>
                  <a:pt x="170" y="274"/>
                </a:lnTo>
                <a:lnTo>
                  <a:pt x="168" y="248"/>
                </a:lnTo>
                <a:lnTo>
                  <a:pt x="170" y="246"/>
                </a:lnTo>
                <a:lnTo>
                  <a:pt x="180" y="234"/>
                </a:lnTo>
                <a:lnTo>
                  <a:pt x="180" y="232"/>
                </a:lnTo>
                <a:lnTo>
                  <a:pt x="176" y="226"/>
                </a:lnTo>
                <a:lnTo>
                  <a:pt x="172" y="224"/>
                </a:lnTo>
                <a:lnTo>
                  <a:pt x="174" y="222"/>
                </a:lnTo>
                <a:lnTo>
                  <a:pt x="176" y="220"/>
                </a:lnTo>
                <a:lnTo>
                  <a:pt x="178" y="220"/>
                </a:lnTo>
                <a:lnTo>
                  <a:pt x="198" y="186"/>
                </a:lnTo>
                <a:lnTo>
                  <a:pt x="200" y="188"/>
                </a:lnTo>
                <a:lnTo>
                  <a:pt x="204" y="188"/>
                </a:lnTo>
                <a:lnTo>
                  <a:pt x="204" y="190"/>
                </a:lnTo>
                <a:lnTo>
                  <a:pt x="204" y="204"/>
                </a:lnTo>
                <a:lnTo>
                  <a:pt x="228" y="184"/>
                </a:lnTo>
                <a:lnTo>
                  <a:pt x="226" y="172"/>
                </a:lnTo>
                <a:lnTo>
                  <a:pt x="222" y="172"/>
                </a:lnTo>
                <a:lnTo>
                  <a:pt x="214" y="174"/>
                </a:lnTo>
                <a:lnTo>
                  <a:pt x="228" y="136"/>
                </a:lnTo>
                <a:lnTo>
                  <a:pt x="216" y="136"/>
                </a:lnTo>
                <a:lnTo>
                  <a:pt x="214" y="136"/>
                </a:lnTo>
                <a:lnTo>
                  <a:pt x="214" y="134"/>
                </a:lnTo>
                <a:lnTo>
                  <a:pt x="210" y="128"/>
                </a:lnTo>
                <a:lnTo>
                  <a:pt x="208" y="122"/>
                </a:lnTo>
                <a:lnTo>
                  <a:pt x="210" y="116"/>
                </a:lnTo>
                <a:lnTo>
                  <a:pt x="230" y="116"/>
                </a:lnTo>
                <a:lnTo>
                  <a:pt x="242" y="116"/>
                </a:lnTo>
                <a:lnTo>
                  <a:pt x="240" y="106"/>
                </a:lnTo>
                <a:lnTo>
                  <a:pt x="232" y="92"/>
                </a:lnTo>
                <a:lnTo>
                  <a:pt x="216" y="86"/>
                </a:lnTo>
                <a:lnTo>
                  <a:pt x="232" y="70"/>
                </a:lnTo>
                <a:lnTo>
                  <a:pt x="232" y="66"/>
                </a:lnTo>
                <a:lnTo>
                  <a:pt x="224" y="68"/>
                </a:lnTo>
                <a:lnTo>
                  <a:pt x="220" y="68"/>
                </a:lnTo>
                <a:lnTo>
                  <a:pt x="220" y="66"/>
                </a:lnTo>
                <a:lnTo>
                  <a:pt x="220" y="64"/>
                </a:lnTo>
                <a:lnTo>
                  <a:pt x="218" y="58"/>
                </a:lnTo>
                <a:lnTo>
                  <a:pt x="214" y="54"/>
                </a:lnTo>
                <a:lnTo>
                  <a:pt x="210" y="50"/>
                </a:lnTo>
                <a:lnTo>
                  <a:pt x="204" y="48"/>
                </a:lnTo>
                <a:lnTo>
                  <a:pt x="172" y="48"/>
                </a:lnTo>
                <a:lnTo>
                  <a:pt x="160" y="64"/>
                </a:lnTo>
                <a:lnTo>
                  <a:pt x="156" y="64"/>
                </a:lnTo>
                <a:lnTo>
                  <a:pt x="104" y="48"/>
                </a:lnTo>
                <a:lnTo>
                  <a:pt x="154" y="36"/>
                </a:lnTo>
                <a:lnTo>
                  <a:pt x="158" y="34"/>
                </a:lnTo>
                <a:lnTo>
                  <a:pt x="162" y="30"/>
                </a:lnTo>
                <a:lnTo>
                  <a:pt x="178" y="12"/>
                </a:lnTo>
                <a:lnTo>
                  <a:pt x="162" y="0"/>
                </a:lnTo>
                <a:lnTo>
                  <a:pt x="148" y="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9" name="安徽"/>
          <p:cNvSpPr/>
          <p:nvPr/>
        </p:nvSpPr>
        <p:spPr bwMode="auto">
          <a:xfrm>
            <a:off x="4879524" y="3934636"/>
            <a:ext cx="470137" cy="575651"/>
          </a:xfrm>
          <a:custGeom>
            <a:avLst/>
            <a:gdLst>
              <a:gd name="T0" fmla="*/ 2147483646 w 306"/>
              <a:gd name="T1" fmla="*/ 2147483646 h 374"/>
              <a:gd name="T2" fmla="*/ 2147483646 w 306"/>
              <a:gd name="T3" fmla="*/ 2147483646 h 374"/>
              <a:gd name="T4" fmla="*/ 2147483646 w 306"/>
              <a:gd name="T5" fmla="*/ 2147483646 h 374"/>
              <a:gd name="T6" fmla="*/ 2147483646 w 306"/>
              <a:gd name="T7" fmla="*/ 2147483646 h 374"/>
              <a:gd name="T8" fmla="*/ 2147483646 w 306"/>
              <a:gd name="T9" fmla="*/ 2147483646 h 374"/>
              <a:gd name="T10" fmla="*/ 2147483646 w 306"/>
              <a:gd name="T11" fmla="*/ 2147483646 h 374"/>
              <a:gd name="T12" fmla="*/ 2147483646 w 306"/>
              <a:gd name="T13" fmla="*/ 2147483646 h 374"/>
              <a:gd name="T14" fmla="*/ 2147483646 w 306"/>
              <a:gd name="T15" fmla="*/ 2147483646 h 374"/>
              <a:gd name="T16" fmla="*/ 2147483646 w 306"/>
              <a:gd name="T17" fmla="*/ 2147483646 h 374"/>
              <a:gd name="T18" fmla="*/ 2147483646 w 306"/>
              <a:gd name="T19" fmla="*/ 2147483646 h 374"/>
              <a:gd name="T20" fmla="*/ 2147483646 w 306"/>
              <a:gd name="T21" fmla="*/ 2147483646 h 374"/>
              <a:gd name="T22" fmla="*/ 2147483646 w 306"/>
              <a:gd name="T23" fmla="*/ 2147483646 h 374"/>
              <a:gd name="T24" fmla="*/ 2147483646 w 306"/>
              <a:gd name="T25" fmla="*/ 2147483646 h 374"/>
              <a:gd name="T26" fmla="*/ 2147483646 w 306"/>
              <a:gd name="T27" fmla="*/ 2147483646 h 374"/>
              <a:gd name="T28" fmla="*/ 2147483646 w 306"/>
              <a:gd name="T29" fmla="*/ 2147483646 h 374"/>
              <a:gd name="T30" fmla="*/ 2147483646 w 306"/>
              <a:gd name="T31" fmla="*/ 2147483646 h 374"/>
              <a:gd name="T32" fmla="*/ 2147483646 w 306"/>
              <a:gd name="T33" fmla="*/ 2147483646 h 374"/>
              <a:gd name="T34" fmla="*/ 2147483646 w 306"/>
              <a:gd name="T35" fmla="*/ 2147483646 h 374"/>
              <a:gd name="T36" fmla="*/ 2147483646 w 306"/>
              <a:gd name="T37" fmla="*/ 2147483646 h 374"/>
              <a:gd name="T38" fmla="*/ 2147483646 w 306"/>
              <a:gd name="T39" fmla="*/ 2147483646 h 374"/>
              <a:gd name="T40" fmla="*/ 2147483646 w 306"/>
              <a:gd name="T41" fmla="*/ 2147483646 h 374"/>
              <a:gd name="T42" fmla="*/ 2147483646 w 306"/>
              <a:gd name="T43" fmla="*/ 2147483646 h 374"/>
              <a:gd name="T44" fmla="*/ 2147483646 w 306"/>
              <a:gd name="T45" fmla="*/ 2147483646 h 374"/>
              <a:gd name="T46" fmla="*/ 2147483646 w 306"/>
              <a:gd name="T47" fmla="*/ 2147483646 h 374"/>
              <a:gd name="T48" fmla="*/ 2147483646 w 306"/>
              <a:gd name="T49" fmla="*/ 2147483646 h 374"/>
              <a:gd name="T50" fmla="*/ 2147483646 w 306"/>
              <a:gd name="T51" fmla="*/ 2147483646 h 374"/>
              <a:gd name="T52" fmla="*/ 2147483646 w 306"/>
              <a:gd name="T53" fmla="*/ 2147483646 h 374"/>
              <a:gd name="T54" fmla="*/ 2147483646 w 306"/>
              <a:gd name="T55" fmla="*/ 2147483646 h 374"/>
              <a:gd name="T56" fmla="*/ 2147483646 w 306"/>
              <a:gd name="T57" fmla="*/ 2147483646 h 374"/>
              <a:gd name="T58" fmla="*/ 2147483646 w 306"/>
              <a:gd name="T59" fmla="*/ 2147483646 h 374"/>
              <a:gd name="T60" fmla="*/ 2147483646 w 306"/>
              <a:gd name="T61" fmla="*/ 2147483646 h 374"/>
              <a:gd name="T62" fmla="*/ 2147483646 w 306"/>
              <a:gd name="T63" fmla="*/ 2147483646 h 374"/>
              <a:gd name="T64" fmla="*/ 2147483646 w 306"/>
              <a:gd name="T65" fmla="*/ 2147483646 h 374"/>
              <a:gd name="T66" fmla="*/ 2147483646 w 306"/>
              <a:gd name="T67" fmla="*/ 2147483646 h 374"/>
              <a:gd name="T68" fmla="*/ 2147483646 w 306"/>
              <a:gd name="T69" fmla="*/ 2147483646 h 374"/>
              <a:gd name="T70" fmla="*/ 2147483646 w 306"/>
              <a:gd name="T71" fmla="*/ 2147483646 h 374"/>
              <a:gd name="T72" fmla="*/ 2147483646 w 306"/>
              <a:gd name="T73" fmla="*/ 2147483646 h 374"/>
              <a:gd name="T74" fmla="*/ 2147483646 w 306"/>
              <a:gd name="T75" fmla="*/ 2147483646 h 374"/>
              <a:gd name="T76" fmla="*/ 2147483646 w 306"/>
              <a:gd name="T77" fmla="*/ 2147483646 h 374"/>
              <a:gd name="T78" fmla="*/ 2147483646 w 306"/>
              <a:gd name="T79" fmla="*/ 2147483646 h 374"/>
              <a:gd name="T80" fmla="*/ 2147483646 w 306"/>
              <a:gd name="T81" fmla="*/ 2147483646 h 374"/>
              <a:gd name="T82" fmla="*/ 2147483646 w 306"/>
              <a:gd name="T83" fmla="*/ 2147483646 h 374"/>
              <a:gd name="T84" fmla="*/ 2147483646 w 306"/>
              <a:gd name="T85" fmla="*/ 2147483646 h 374"/>
              <a:gd name="T86" fmla="*/ 2147483646 w 306"/>
              <a:gd name="T87" fmla="*/ 2147483646 h 374"/>
              <a:gd name="T88" fmla="*/ 2147483646 w 306"/>
              <a:gd name="T89" fmla="*/ 2147483646 h 374"/>
              <a:gd name="T90" fmla="*/ 2147483646 w 306"/>
              <a:gd name="T91" fmla="*/ 2147483646 h 374"/>
              <a:gd name="T92" fmla="*/ 2147483646 w 306"/>
              <a:gd name="T93" fmla="*/ 2147483646 h 374"/>
              <a:gd name="T94" fmla="*/ 2147483646 w 306"/>
              <a:gd name="T95" fmla="*/ 2147483646 h 374"/>
              <a:gd name="T96" fmla="*/ 2147483646 w 306"/>
              <a:gd name="T97" fmla="*/ 2147483646 h 374"/>
              <a:gd name="T98" fmla="*/ 2147483646 w 306"/>
              <a:gd name="T99" fmla="*/ 2147483646 h 374"/>
              <a:gd name="T100" fmla="*/ 2147483646 w 306"/>
              <a:gd name="T101" fmla="*/ 2147483646 h 374"/>
              <a:gd name="T102" fmla="*/ 2147483646 w 306"/>
              <a:gd name="T103" fmla="*/ 2147483646 h 374"/>
              <a:gd name="T104" fmla="*/ 2147483646 w 306"/>
              <a:gd name="T105" fmla="*/ 2147483646 h 374"/>
              <a:gd name="T106" fmla="*/ 2147483646 w 306"/>
              <a:gd name="T107" fmla="*/ 2147483646 h 374"/>
              <a:gd name="T108" fmla="*/ 2147483646 w 306"/>
              <a:gd name="T109" fmla="*/ 2147483646 h 374"/>
              <a:gd name="T110" fmla="*/ 2147483646 w 306"/>
              <a:gd name="T111" fmla="*/ 2147483646 h 374"/>
              <a:gd name="T112" fmla="*/ 2147483646 w 306"/>
              <a:gd name="T113" fmla="*/ 2147483646 h 374"/>
              <a:gd name="T114" fmla="*/ 2147483646 w 306"/>
              <a:gd name="T115" fmla="*/ 2147483646 h 3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6" h="374">
                <a:moveTo>
                  <a:pt x="192" y="106"/>
                </a:moveTo>
                <a:lnTo>
                  <a:pt x="192" y="106"/>
                </a:lnTo>
                <a:lnTo>
                  <a:pt x="186" y="86"/>
                </a:lnTo>
                <a:lnTo>
                  <a:pt x="180" y="70"/>
                </a:lnTo>
                <a:lnTo>
                  <a:pt x="174" y="60"/>
                </a:lnTo>
                <a:lnTo>
                  <a:pt x="170" y="56"/>
                </a:lnTo>
                <a:lnTo>
                  <a:pt x="142" y="46"/>
                </a:lnTo>
                <a:lnTo>
                  <a:pt x="122" y="40"/>
                </a:lnTo>
                <a:lnTo>
                  <a:pt x="110" y="34"/>
                </a:lnTo>
                <a:lnTo>
                  <a:pt x="104" y="30"/>
                </a:lnTo>
                <a:lnTo>
                  <a:pt x="96" y="22"/>
                </a:lnTo>
                <a:lnTo>
                  <a:pt x="80" y="0"/>
                </a:lnTo>
                <a:lnTo>
                  <a:pt x="74" y="0"/>
                </a:lnTo>
                <a:lnTo>
                  <a:pt x="76" y="2"/>
                </a:lnTo>
                <a:lnTo>
                  <a:pt x="82" y="14"/>
                </a:lnTo>
                <a:lnTo>
                  <a:pt x="96" y="34"/>
                </a:lnTo>
                <a:lnTo>
                  <a:pt x="98" y="36"/>
                </a:lnTo>
                <a:lnTo>
                  <a:pt x="98" y="38"/>
                </a:lnTo>
                <a:lnTo>
                  <a:pt x="86" y="60"/>
                </a:lnTo>
                <a:lnTo>
                  <a:pt x="78" y="70"/>
                </a:lnTo>
                <a:lnTo>
                  <a:pt x="74" y="72"/>
                </a:lnTo>
                <a:lnTo>
                  <a:pt x="72" y="72"/>
                </a:lnTo>
                <a:lnTo>
                  <a:pt x="64" y="66"/>
                </a:lnTo>
                <a:lnTo>
                  <a:pt x="52" y="50"/>
                </a:lnTo>
                <a:lnTo>
                  <a:pt x="38" y="46"/>
                </a:lnTo>
                <a:lnTo>
                  <a:pt x="40" y="54"/>
                </a:lnTo>
                <a:lnTo>
                  <a:pt x="46" y="70"/>
                </a:lnTo>
                <a:lnTo>
                  <a:pt x="46" y="72"/>
                </a:lnTo>
                <a:lnTo>
                  <a:pt x="46" y="74"/>
                </a:lnTo>
                <a:lnTo>
                  <a:pt x="44" y="82"/>
                </a:lnTo>
                <a:lnTo>
                  <a:pt x="28" y="88"/>
                </a:lnTo>
                <a:lnTo>
                  <a:pt x="24" y="90"/>
                </a:lnTo>
                <a:lnTo>
                  <a:pt x="22" y="94"/>
                </a:lnTo>
                <a:lnTo>
                  <a:pt x="22" y="102"/>
                </a:lnTo>
                <a:lnTo>
                  <a:pt x="24" y="116"/>
                </a:lnTo>
                <a:lnTo>
                  <a:pt x="20" y="124"/>
                </a:lnTo>
                <a:lnTo>
                  <a:pt x="18" y="126"/>
                </a:lnTo>
                <a:lnTo>
                  <a:pt x="16" y="126"/>
                </a:lnTo>
                <a:lnTo>
                  <a:pt x="0" y="122"/>
                </a:lnTo>
                <a:lnTo>
                  <a:pt x="2" y="126"/>
                </a:lnTo>
                <a:lnTo>
                  <a:pt x="8" y="130"/>
                </a:lnTo>
                <a:lnTo>
                  <a:pt x="18" y="144"/>
                </a:lnTo>
                <a:lnTo>
                  <a:pt x="28" y="160"/>
                </a:lnTo>
                <a:lnTo>
                  <a:pt x="28" y="162"/>
                </a:lnTo>
                <a:lnTo>
                  <a:pt x="36" y="162"/>
                </a:lnTo>
                <a:lnTo>
                  <a:pt x="42" y="160"/>
                </a:lnTo>
                <a:lnTo>
                  <a:pt x="48" y="162"/>
                </a:lnTo>
                <a:lnTo>
                  <a:pt x="54" y="164"/>
                </a:lnTo>
                <a:lnTo>
                  <a:pt x="60" y="166"/>
                </a:lnTo>
                <a:lnTo>
                  <a:pt x="70" y="178"/>
                </a:lnTo>
                <a:lnTo>
                  <a:pt x="68" y="200"/>
                </a:lnTo>
                <a:lnTo>
                  <a:pt x="72" y="204"/>
                </a:lnTo>
                <a:lnTo>
                  <a:pt x="72" y="210"/>
                </a:lnTo>
                <a:lnTo>
                  <a:pt x="68" y="214"/>
                </a:lnTo>
                <a:lnTo>
                  <a:pt x="60" y="218"/>
                </a:lnTo>
                <a:lnTo>
                  <a:pt x="56" y="218"/>
                </a:lnTo>
                <a:lnTo>
                  <a:pt x="54" y="220"/>
                </a:lnTo>
                <a:lnTo>
                  <a:pt x="52" y="224"/>
                </a:lnTo>
                <a:lnTo>
                  <a:pt x="50" y="230"/>
                </a:lnTo>
                <a:lnTo>
                  <a:pt x="44" y="244"/>
                </a:lnTo>
                <a:lnTo>
                  <a:pt x="52" y="254"/>
                </a:lnTo>
                <a:lnTo>
                  <a:pt x="74" y="258"/>
                </a:lnTo>
                <a:lnTo>
                  <a:pt x="76" y="258"/>
                </a:lnTo>
                <a:lnTo>
                  <a:pt x="86" y="268"/>
                </a:lnTo>
                <a:lnTo>
                  <a:pt x="72" y="288"/>
                </a:lnTo>
                <a:lnTo>
                  <a:pt x="102" y="352"/>
                </a:lnTo>
                <a:lnTo>
                  <a:pt x="104" y="354"/>
                </a:lnTo>
                <a:lnTo>
                  <a:pt x="98" y="358"/>
                </a:lnTo>
                <a:lnTo>
                  <a:pt x="100" y="364"/>
                </a:lnTo>
                <a:lnTo>
                  <a:pt x="156" y="330"/>
                </a:lnTo>
                <a:lnTo>
                  <a:pt x="146" y="346"/>
                </a:lnTo>
                <a:lnTo>
                  <a:pt x="138" y="362"/>
                </a:lnTo>
                <a:lnTo>
                  <a:pt x="134" y="374"/>
                </a:lnTo>
                <a:lnTo>
                  <a:pt x="140" y="372"/>
                </a:lnTo>
                <a:lnTo>
                  <a:pt x="146" y="366"/>
                </a:lnTo>
                <a:lnTo>
                  <a:pt x="152" y="360"/>
                </a:lnTo>
                <a:lnTo>
                  <a:pt x="156" y="350"/>
                </a:lnTo>
                <a:lnTo>
                  <a:pt x="158" y="350"/>
                </a:lnTo>
                <a:lnTo>
                  <a:pt x="172" y="342"/>
                </a:lnTo>
                <a:lnTo>
                  <a:pt x="174" y="340"/>
                </a:lnTo>
                <a:lnTo>
                  <a:pt x="196" y="358"/>
                </a:lnTo>
                <a:lnTo>
                  <a:pt x="220" y="360"/>
                </a:lnTo>
                <a:lnTo>
                  <a:pt x="232" y="368"/>
                </a:lnTo>
                <a:lnTo>
                  <a:pt x="260" y="342"/>
                </a:lnTo>
                <a:lnTo>
                  <a:pt x="264" y="336"/>
                </a:lnTo>
                <a:lnTo>
                  <a:pt x="268" y="326"/>
                </a:lnTo>
                <a:lnTo>
                  <a:pt x="272" y="320"/>
                </a:lnTo>
                <a:lnTo>
                  <a:pt x="270" y="312"/>
                </a:lnTo>
                <a:lnTo>
                  <a:pt x="260" y="296"/>
                </a:lnTo>
                <a:lnTo>
                  <a:pt x="254" y="286"/>
                </a:lnTo>
                <a:lnTo>
                  <a:pt x="288" y="298"/>
                </a:lnTo>
                <a:lnTo>
                  <a:pt x="300" y="292"/>
                </a:lnTo>
                <a:lnTo>
                  <a:pt x="288" y="270"/>
                </a:lnTo>
                <a:lnTo>
                  <a:pt x="288" y="268"/>
                </a:lnTo>
                <a:lnTo>
                  <a:pt x="306" y="246"/>
                </a:lnTo>
                <a:lnTo>
                  <a:pt x="298" y="234"/>
                </a:lnTo>
                <a:lnTo>
                  <a:pt x="290" y="226"/>
                </a:lnTo>
                <a:lnTo>
                  <a:pt x="284" y="222"/>
                </a:lnTo>
                <a:lnTo>
                  <a:pt x="282" y="222"/>
                </a:lnTo>
                <a:lnTo>
                  <a:pt x="272" y="232"/>
                </a:lnTo>
                <a:lnTo>
                  <a:pt x="272" y="230"/>
                </a:lnTo>
                <a:lnTo>
                  <a:pt x="270" y="230"/>
                </a:lnTo>
                <a:lnTo>
                  <a:pt x="256" y="226"/>
                </a:lnTo>
                <a:lnTo>
                  <a:pt x="252" y="214"/>
                </a:lnTo>
                <a:lnTo>
                  <a:pt x="244" y="210"/>
                </a:lnTo>
                <a:lnTo>
                  <a:pt x="236" y="204"/>
                </a:lnTo>
                <a:lnTo>
                  <a:pt x="226" y="198"/>
                </a:lnTo>
                <a:lnTo>
                  <a:pt x="218" y="192"/>
                </a:lnTo>
                <a:lnTo>
                  <a:pt x="216" y="190"/>
                </a:lnTo>
                <a:lnTo>
                  <a:pt x="216" y="186"/>
                </a:lnTo>
                <a:lnTo>
                  <a:pt x="214" y="184"/>
                </a:lnTo>
                <a:lnTo>
                  <a:pt x="216" y="180"/>
                </a:lnTo>
                <a:lnTo>
                  <a:pt x="220" y="170"/>
                </a:lnTo>
                <a:lnTo>
                  <a:pt x="230" y="152"/>
                </a:lnTo>
                <a:lnTo>
                  <a:pt x="232" y="144"/>
                </a:lnTo>
                <a:lnTo>
                  <a:pt x="234" y="138"/>
                </a:lnTo>
                <a:lnTo>
                  <a:pt x="234" y="128"/>
                </a:lnTo>
                <a:lnTo>
                  <a:pt x="240" y="128"/>
                </a:lnTo>
                <a:lnTo>
                  <a:pt x="258" y="130"/>
                </a:lnTo>
                <a:lnTo>
                  <a:pt x="260" y="122"/>
                </a:lnTo>
                <a:lnTo>
                  <a:pt x="264" y="106"/>
                </a:lnTo>
                <a:lnTo>
                  <a:pt x="260" y="104"/>
                </a:lnTo>
                <a:lnTo>
                  <a:pt x="242" y="116"/>
                </a:lnTo>
                <a:lnTo>
                  <a:pt x="230" y="122"/>
                </a:lnTo>
                <a:lnTo>
                  <a:pt x="222" y="122"/>
                </a:lnTo>
                <a:lnTo>
                  <a:pt x="214" y="120"/>
                </a:lnTo>
                <a:lnTo>
                  <a:pt x="204" y="114"/>
                </a:lnTo>
                <a:lnTo>
                  <a:pt x="194" y="108"/>
                </a:lnTo>
                <a:lnTo>
                  <a:pt x="194" y="106"/>
                </a:lnTo>
                <a:lnTo>
                  <a:pt x="192" y="106"/>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0" name="天津"/>
          <p:cNvSpPr/>
          <p:nvPr/>
        </p:nvSpPr>
        <p:spPr bwMode="auto">
          <a:xfrm>
            <a:off x="4971681" y="3270835"/>
            <a:ext cx="122877" cy="177637"/>
          </a:xfrm>
          <a:custGeom>
            <a:avLst/>
            <a:gdLst>
              <a:gd name="T0" fmla="*/ 2147483646 w 80"/>
              <a:gd name="T1" fmla="*/ 2147483646 h 116"/>
              <a:gd name="T2" fmla="*/ 2147483646 w 80"/>
              <a:gd name="T3" fmla="*/ 0 h 116"/>
              <a:gd name="T4" fmla="*/ 2147483646 w 80"/>
              <a:gd name="T5" fmla="*/ 0 h 116"/>
              <a:gd name="T6" fmla="*/ 2147483646 w 80"/>
              <a:gd name="T7" fmla="*/ 2147483646 h 116"/>
              <a:gd name="T8" fmla="*/ 2147483646 w 80"/>
              <a:gd name="T9" fmla="*/ 2147483646 h 116"/>
              <a:gd name="T10" fmla="*/ 2147483646 w 80"/>
              <a:gd name="T11" fmla="*/ 2147483646 h 116"/>
              <a:gd name="T12" fmla="*/ 2147483646 w 80"/>
              <a:gd name="T13" fmla="*/ 2147483646 h 116"/>
              <a:gd name="T14" fmla="*/ 2147483646 w 80"/>
              <a:gd name="T15" fmla="*/ 2147483646 h 116"/>
              <a:gd name="T16" fmla="*/ 2147483646 w 80"/>
              <a:gd name="T17" fmla="*/ 2147483646 h 116"/>
              <a:gd name="T18" fmla="*/ 2147483646 w 80"/>
              <a:gd name="T19" fmla="*/ 2147483646 h 116"/>
              <a:gd name="T20" fmla="*/ 2147483646 w 80"/>
              <a:gd name="T21" fmla="*/ 2147483646 h 116"/>
              <a:gd name="T22" fmla="*/ 2147483646 w 80"/>
              <a:gd name="T23" fmla="*/ 2147483646 h 116"/>
              <a:gd name="T24" fmla="*/ 2147483646 w 80"/>
              <a:gd name="T25" fmla="*/ 2147483646 h 116"/>
              <a:gd name="T26" fmla="*/ 2147483646 w 80"/>
              <a:gd name="T27" fmla="*/ 2147483646 h 116"/>
              <a:gd name="T28" fmla="*/ 2147483646 w 80"/>
              <a:gd name="T29" fmla="*/ 2147483646 h 116"/>
              <a:gd name="T30" fmla="*/ 2147483646 w 80"/>
              <a:gd name="T31" fmla="*/ 2147483646 h 116"/>
              <a:gd name="T32" fmla="*/ 2147483646 w 80"/>
              <a:gd name="T33" fmla="*/ 2147483646 h 116"/>
              <a:gd name="T34" fmla="*/ 0 w 80"/>
              <a:gd name="T35" fmla="*/ 2147483646 h 116"/>
              <a:gd name="T36" fmla="*/ 0 w 80"/>
              <a:gd name="T37" fmla="*/ 2147483646 h 116"/>
              <a:gd name="T38" fmla="*/ 0 w 80"/>
              <a:gd name="T39" fmla="*/ 2147483646 h 116"/>
              <a:gd name="T40" fmla="*/ 0 w 80"/>
              <a:gd name="T41" fmla="*/ 2147483646 h 116"/>
              <a:gd name="T42" fmla="*/ 2147483646 w 80"/>
              <a:gd name="T43" fmla="*/ 2147483646 h 116"/>
              <a:gd name="T44" fmla="*/ 2147483646 w 80"/>
              <a:gd name="T45" fmla="*/ 2147483646 h 116"/>
              <a:gd name="T46" fmla="*/ 2147483646 w 80"/>
              <a:gd name="T47" fmla="*/ 2147483646 h 116"/>
              <a:gd name="T48" fmla="*/ 2147483646 w 80"/>
              <a:gd name="T49" fmla="*/ 2147483646 h 116"/>
              <a:gd name="T50" fmla="*/ 2147483646 w 80"/>
              <a:gd name="T51" fmla="*/ 2147483646 h 116"/>
              <a:gd name="T52" fmla="*/ 2147483646 w 80"/>
              <a:gd name="T53" fmla="*/ 2147483646 h 116"/>
              <a:gd name="T54" fmla="*/ 2147483646 w 80"/>
              <a:gd name="T55" fmla="*/ 2147483646 h 116"/>
              <a:gd name="T56" fmla="*/ 2147483646 w 80"/>
              <a:gd name="T57" fmla="*/ 2147483646 h 116"/>
              <a:gd name="T58" fmla="*/ 2147483646 w 80"/>
              <a:gd name="T59" fmla="*/ 2147483646 h 116"/>
              <a:gd name="T60" fmla="*/ 2147483646 w 80"/>
              <a:gd name="T61" fmla="*/ 2147483646 h 116"/>
              <a:gd name="T62" fmla="*/ 2147483646 w 80"/>
              <a:gd name="T63" fmla="*/ 2147483646 h 116"/>
              <a:gd name="T64" fmla="*/ 2147483646 w 80"/>
              <a:gd name="T65" fmla="*/ 2147483646 h 116"/>
              <a:gd name="T66" fmla="*/ 2147483646 w 80"/>
              <a:gd name="T67" fmla="*/ 2147483646 h 116"/>
              <a:gd name="T68" fmla="*/ 2147483646 w 80"/>
              <a:gd name="T69" fmla="*/ 2147483646 h 116"/>
              <a:gd name="T70" fmla="*/ 2147483646 w 80"/>
              <a:gd name="T71" fmla="*/ 2147483646 h 116"/>
              <a:gd name="T72" fmla="*/ 2147483646 w 80"/>
              <a:gd name="T73" fmla="*/ 2147483646 h 116"/>
              <a:gd name="T74" fmla="*/ 2147483646 w 80"/>
              <a:gd name="T75" fmla="*/ 2147483646 h 116"/>
              <a:gd name="T76" fmla="*/ 2147483646 w 80"/>
              <a:gd name="T77" fmla="*/ 2147483646 h 116"/>
              <a:gd name="T78" fmla="*/ 2147483646 w 80"/>
              <a:gd name="T79" fmla="*/ 2147483646 h 116"/>
              <a:gd name="T80" fmla="*/ 2147483646 w 80"/>
              <a:gd name="T81" fmla="*/ 2147483646 h 116"/>
              <a:gd name="T82" fmla="*/ 2147483646 w 80"/>
              <a:gd name="T83" fmla="*/ 2147483646 h 116"/>
              <a:gd name="T84" fmla="*/ 2147483646 w 80"/>
              <a:gd name="T85" fmla="*/ 2147483646 h 116"/>
              <a:gd name="T86" fmla="*/ 2147483646 w 80"/>
              <a:gd name="T87" fmla="*/ 2147483646 h 116"/>
              <a:gd name="T88" fmla="*/ 2147483646 w 80"/>
              <a:gd name="T89" fmla="*/ 2147483646 h 116"/>
              <a:gd name="T90" fmla="*/ 2147483646 w 80"/>
              <a:gd name="T91" fmla="*/ 2147483646 h 116"/>
              <a:gd name="T92" fmla="*/ 2147483646 w 80"/>
              <a:gd name="T93" fmla="*/ 2147483646 h 116"/>
              <a:gd name="T94" fmla="*/ 2147483646 w 80"/>
              <a:gd name="T95" fmla="*/ 2147483646 h 1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0" h="116">
                <a:moveTo>
                  <a:pt x="46" y="2"/>
                </a:moveTo>
                <a:lnTo>
                  <a:pt x="44" y="0"/>
                </a:lnTo>
                <a:lnTo>
                  <a:pt x="40" y="2"/>
                </a:lnTo>
                <a:lnTo>
                  <a:pt x="38" y="4"/>
                </a:lnTo>
                <a:lnTo>
                  <a:pt x="32" y="14"/>
                </a:lnTo>
                <a:lnTo>
                  <a:pt x="28" y="12"/>
                </a:lnTo>
                <a:lnTo>
                  <a:pt x="28" y="14"/>
                </a:lnTo>
                <a:lnTo>
                  <a:pt x="22" y="20"/>
                </a:lnTo>
                <a:lnTo>
                  <a:pt x="18" y="22"/>
                </a:lnTo>
                <a:lnTo>
                  <a:pt x="10" y="26"/>
                </a:lnTo>
                <a:lnTo>
                  <a:pt x="8" y="32"/>
                </a:lnTo>
                <a:lnTo>
                  <a:pt x="8" y="44"/>
                </a:lnTo>
                <a:lnTo>
                  <a:pt x="6" y="48"/>
                </a:lnTo>
                <a:lnTo>
                  <a:pt x="4" y="50"/>
                </a:lnTo>
                <a:lnTo>
                  <a:pt x="0" y="60"/>
                </a:lnTo>
                <a:lnTo>
                  <a:pt x="0" y="66"/>
                </a:lnTo>
                <a:lnTo>
                  <a:pt x="0" y="78"/>
                </a:lnTo>
                <a:lnTo>
                  <a:pt x="4" y="102"/>
                </a:lnTo>
                <a:lnTo>
                  <a:pt x="8" y="106"/>
                </a:lnTo>
                <a:lnTo>
                  <a:pt x="18" y="112"/>
                </a:lnTo>
                <a:lnTo>
                  <a:pt x="36" y="116"/>
                </a:lnTo>
                <a:lnTo>
                  <a:pt x="44" y="114"/>
                </a:lnTo>
                <a:lnTo>
                  <a:pt x="54" y="110"/>
                </a:lnTo>
                <a:lnTo>
                  <a:pt x="50" y="100"/>
                </a:lnTo>
                <a:lnTo>
                  <a:pt x="50" y="98"/>
                </a:lnTo>
                <a:lnTo>
                  <a:pt x="52" y="90"/>
                </a:lnTo>
                <a:lnTo>
                  <a:pt x="60" y="74"/>
                </a:lnTo>
                <a:lnTo>
                  <a:pt x="76" y="74"/>
                </a:lnTo>
                <a:lnTo>
                  <a:pt x="80" y="74"/>
                </a:lnTo>
                <a:lnTo>
                  <a:pt x="74" y="64"/>
                </a:lnTo>
                <a:lnTo>
                  <a:pt x="64" y="48"/>
                </a:lnTo>
                <a:lnTo>
                  <a:pt x="58" y="40"/>
                </a:lnTo>
                <a:lnTo>
                  <a:pt x="54" y="30"/>
                </a:lnTo>
                <a:lnTo>
                  <a:pt x="52" y="18"/>
                </a:lnTo>
                <a:lnTo>
                  <a:pt x="48" y="8"/>
                </a:lnTo>
                <a:lnTo>
                  <a:pt x="46" y="2"/>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1" name="北京"/>
          <p:cNvSpPr/>
          <p:nvPr/>
        </p:nvSpPr>
        <p:spPr bwMode="auto">
          <a:xfrm>
            <a:off x="4848805" y="3190698"/>
            <a:ext cx="162945" cy="174965"/>
          </a:xfrm>
          <a:custGeom>
            <a:avLst/>
            <a:gdLst>
              <a:gd name="T0" fmla="*/ 2147483646 w 106"/>
              <a:gd name="T1" fmla="*/ 2147483646 h 114"/>
              <a:gd name="T2" fmla="*/ 2147483646 w 106"/>
              <a:gd name="T3" fmla="*/ 2147483646 h 114"/>
              <a:gd name="T4" fmla="*/ 2147483646 w 106"/>
              <a:gd name="T5" fmla="*/ 2147483646 h 114"/>
              <a:gd name="T6" fmla="*/ 2147483646 w 106"/>
              <a:gd name="T7" fmla="*/ 2147483646 h 114"/>
              <a:gd name="T8" fmla="*/ 2147483646 w 106"/>
              <a:gd name="T9" fmla="*/ 2147483646 h 114"/>
              <a:gd name="T10" fmla="*/ 2147483646 w 106"/>
              <a:gd name="T11" fmla="*/ 2147483646 h 114"/>
              <a:gd name="T12" fmla="*/ 2147483646 w 106"/>
              <a:gd name="T13" fmla="*/ 2147483646 h 114"/>
              <a:gd name="T14" fmla="*/ 2147483646 w 106"/>
              <a:gd name="T15" fmla="*/ 2147483646 h 114"/>
              <a:gd name="T16" fmla="*/ 2147483646 w 106"/>
              <a:gd name="T17" fmla="*/ 2147483646 h 114"/>
              <a:gd name="T18" fmla="*/ 0 w 106"/>
              <a:gd name="T19" fmla="*/ 2147483646 h 114"/>
              <a:gd name="T20" fmla="*/ 2147483646 w 106"/>
              <a:gd name="T21" fmla="*/ 2147483646 h 114"/>
              <a:gd name="T22" fmla="*/ 2147483646 w 106"/>
              <a:gd name="T23" fmla="*/ 2147483646 h 114"/>
              <a:gd name="T24" fmla="*/ 2147483646 w 106"/>
              <a:gd name="T25" fmla="*/ 2147483646 h 114"/>
              <a:gd name="T26" fmla="*/ 2147483646 w 106"/>
              <a:gd name="T27" fmla="*/ 2147483646 h 114"/>
              <a:gd name="T28" fmla="*/ 2147483646 w 106"/>
              <a:gd name="T29" fmla="*/ 2147483646 h 114"/>
              <a:gd name="T30" fmla="*/ 2147483646 w 106"/>
              <a:gd name="T31" fmla="*/ 2147483646 h 114"/>
              <a:gd name="T32" fmla="*/ 2147483646 w 106"/>
              <a:gd name="T33" fmla="*/ 2147483646 h 114"/>
              <a:gd name="T34" fmla="*/ 2147483646 w 106"/>
              <a:gd name="T35" fmla="*/ 2147483646 h 114"/>
              <a:gd name="T36" fmla="*/ 2147483646 w 106"/>
              <a:gd name="T37" fmla="*/ 2147483646 h 114"/>
              <a:gd name="T38" fmla="*/ 2147483646 w 106"/>
              <a:gd name="T39" fmla="*/ 2147483646 h 114"/>
              <a:gd name="T40" fmla="*/ 2147483646 w 106"/>
              <a:gd name="T41" fmla="*/ 2147483646 h 114"/>
              <a:gd name="T42" fmla="*/ 2147483646 w 106"/>
              <a:gd name="T43" fmla="*/ 2147483646 h 114"/>
              <a:gd name="T44" fmla="*/ 2147483646 w 106"/>
              <a:gd name="T45" fmla="*/ 2147483646 h 114"/>
              <a:gd name="T46" fmla="*/ 2147483646 w 106"/>
              <a:gd name="T47" fmla="*/ 2147483646 h 114"/>
              <a:gd name="T48" fmla="*/ 2147483646 w 106"/>
              <a:gd name="T49" fmla="*/ 2147483646 h 114"/>
              <a:gd name="T50" fmla="*/ 2147483646 w 106"/>
              <a:gd name="T51" fmla="*/ 2147483646 h 114"/>
              <a:gd name="T52" fmla="*/ 2147483646 w 106"/>
              <a:gd name="T53" fmla="*/ 2147483646 h 114"/>
              <a:gd name="T54" fmla="*/ 2147483646 w 106"/>
              <a:gd name="T55" fmla="*/ 2147483646 h 114"/>
              <a:gd name="T56" fmla="*/ 2147483646 w 106"/>
              <a:gd name="T57" fmla="*/ 2147483646 h 114"/>
              <a:gd name="T58" fmla="*/ 2147483646 w 106"/>
              <a:gd name="T59" fmla="*/ 2147483646 h 114"/>
              <a:gd name="T60" fmla="*/ 2147483646 w 106"/>
              <a:gd name="T61" fmla="*/ 2147483646 h 114"/>
              <a:gd name="T62" fmla="*/ 2147483646 w 106"/>
              <a:gd name="T63" fmla="*/ 2147483646 h 1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6" h="114">
                <a:moveTo>
                  <a:pt x="52" y="24"/>
                </a:moveTo>
                <a:lnTo>
                  <a:pt x="52" y="26"/>
                </a:lnTo>
                <a:lnTo>
                  <a:pt x="48" y="26"/>
                </a:lnTo>
                <a:lnTo>
                  <a:pt x="38" y="24"/>
                </a:lnTo>
                <a:lnTo>
                  <a:pt x="38" y="28"/>
                </a:lnTo>
                <a:lnTo>
                  <a:pt x="38" y="30"/>
                </a:lnTo>
                <a:lnTo>
                  <a:pt x="36" y="30"/>
                </a:lnTo>
                <a:lnTo>
                  <a:pt x="18" y="38"/>
                </a:lnTo>
                <a:lnTo>
                  <a:pt x="18" y="40"/>
                </a:lnTo>
                <a:lnTo>
                  <a:pt x="16" y="44"/>
                </a:lnTo>
                <a:lnTo>
                  <a:pt x="18" y="48"/>
                </a:lnTo>
                <a:lnTo>
                  <a:pt x="24" y="56"/>
                </a:lnTo>
                <a:lnTo>
                  <a:pt x="24" y="58"/>
                </a:lnTo>
                <a:lnTo>
                  <a:pt x="24" y="60"/>
                </a:lnTo>
                <a:lnTo>
                  <a:pt x="14" y="72"/>
                </a:lnTo>
                <a:lnTo>
                  <a:pt x="4" y="82"/>
                </a:lnTo>
                <a:lnTo>
                  <a:pt x="0" y="86"/>
                </a:lnTo>
                <a:lnTo>
                  <a:pt x="0" y="90"/>
                </a:lnTo>
                <a:lnTo>
                  <a:pt x="4" y="96"/>
                </a:lnTo>
                <a:lnTo>
                  <a:pt x="14" y="100"/>
                </a:lnTo>
                <a:lnTo>
                  <a:pt x="20" y="100"/>
                </a:lnTo>
                <a:lnTo>
                  <a:pt x="32" y="102"/>
                </a:lnTo>
                <a:lnTo>
                  <a:pt x="36" y="102"/>
                </a:lnTo>
                <a:lnTo>
                  <a:pt x="40" y="106"/>
                </a:lnTo>
                <a:lnTo>
                  <a:pt x="48" y="110"/>
                </a:lnTo>
                <a:lnTo>
                  <a:pt x="56" y="114"/>
                </a:lnTo>
                <a:lnTo>
                  <a:pt x="62" y="114"/>
                </a:lnTo>
                <a:lnTo>
                  <a:pt x="66" y="112"/>
                </a:lnTo>
                <a:lnTo>
                  <a:pt x="72" y="106"/>
                </a:lnTo>
                <a:lnTo>
                  <a:pt x="78" y="98"/>
                </a:lnTo>
                <a:lnTo>
                  <a:pt x="84" y="84"/>
                </a:lnTo>
                <a:lnTo>
                  <a:pt x="80" y="66"/>
                </a:lnTo>
                <a:lnTo>
                  <a:pt x="86" y="68"/>
                </a:lnTo>
                <a:lnTo>
                  <a:pt x="96" y="68"/>
                </a:lnTo>
                <a:lnTo>
                  <a:pt x="100" y="66"/>
                </a:lnTo>
                <a:lnTo>
                  <a:pt x="102" y="62"/>
                </a:lnTo>
                <a:lnTo>
                  <a:pt x="94" y="38"/>
                </a:lnTo>
                <a:lnTo>
                  <a:pt x="96" y="30"/>
                </a:lnTo>
                <a:lnTo>
                  <a:pt x="102" y="26"/>
                </a:lnTo>
                <a:lnTo>
                  <a:pt x="106" y="22"/>
                </a:lnTo>
                <a:lnTo>
                  <a:pt x="104" y="18"/>
                </a:lnTo>
                <a:lnTo>
                  <a:pt x="86" y="18"/>
                </a:lnTo>
                <a:lnTo>
                  <a:pt x="68" y="6"/>
                </a:lnTo>
                <a:lnTo>
                  <a:pt x="62" y="2"/>
                </a:lnTo>
                <a:lnTo>
                  <a:pt x="58" y="0"/>
                </a:lnTo>
                <a:lnTo>
                  <a:pt x="48" y="2"/>
                </a:lnTo>
                <a:lnTo>
                  <a:pt x="44" y="2"/>
                </a:lnTo>
                <a:lnTo>
                  <a:pt x="44" y="8"/>
                </a:lnTo>
                <a:lnTo>
                  <a:pt x="50" y="10"/>
                </a:lnTo>
                <a:lnTo>
                  <a:pt x="54" y="16"/>
                </a:lnTo>
                <a:lnTo>
                  <a:pt x="54" y="20"/>
                </a:lnTo>
                <a:lnTo>
                  <a:pt x="52" y="24"/>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2" name="辽宁"/>
          <p:cNvSpPr/>
          <p:nvPr/>
        </p:nvSpPr>
        <p:spPr bwMode="auto">
          <a:xfrm>
            <a:off x="5125278" y="2843438"/>
            <a:ext cx="578322" cy="550274"/>
          </a:xfrm>
          <a:custGeom>
            <a:avLst/>
            <a:gdLst>
              <a:gd name="T0" fmla="*/ 2147483646 w 376"/>
              <a:gd name="T1" fmla="*/ 2147483646 h 358"/>
              <a:gd name="T2" fmla="*/ 2147483646 w 376"/>
              <a:gd name="T3" fmla="*/ 2147483646 h 358"/>
              <a:gd name="T4" fmla="*/ 2147483646 w 376"/>
              <a:gd name="T5" fmla="*/ 2147483646 h 358"/>
              <a:gd name="T6" fmla="*/ 2147483646 w 376"/>
              <a:gd name="T7" fmla="*/ 2147483646 h 358"/>
              <a:gd name="T8" fmla="*/ 2147483646 w 376"/>
              <a:gd name="T9" fmla="*/ 2147483646 h 358"/>
              <a:gd name="T10" fmla="*/ 2147483646 w 376"/>
              <a:gd name="T11" fmla="*/ 2147483646 h 358"/>
              <a:gd name="T12" fmla="*/ 2147483646 w 376"/>
              <a:gd name="T13" fmla="*/ 2147483646 h 358"/>
              <a:gd name="T14" fmla="*/ 2147483646 w 376"/>
              <a:gd name="T15" fmla="*/ 2147483646 h 358"/>
              <a:gd name="T16" fmla="*/ 2147483646 w 376"/>
              <a:gd name="T17" fmla="*/ 2147483646 h 358"/>
              <a:gd name="T18" fmla="*/ 2147483646 w 376"/>
              <a:gd name="T19" fmla="*/ 2147483646 h 358"/>
              <a:gd name="T20" fmla="*/ 2147483646 w 376"/>
              <a:gd name="T21" fmla="*/ 2147483646 h 358"/>
              <a:gd name="T22" fmla="*/ 2147483646 w 376"/>
              <a:gd name="T23" fmla="*/ 2147483646 h 358"/>
              <a:gd name="T24" fmla="*/ 2147483646 w 376"/>
              <a:gd name="T25" fmla="*/ 2147483646 h 358"/>
              <a:gd name="T26" fmla="*/ 2147483646 w 376"/>
              <a:gd name="T27" fmla="*/ 2147483646 h 358"/>
              <a:gd name="T28" fmla="*/ 2147483646 w 376"/>
              <a:gd name="T29" fmla="*/ 2147483646 h 358"/>
              <a:gd name="T30" fmla="*/ 2147483646 w 376"/>
              <a:gd name="T31" fmla="*/ 2147483646 h 358"/>
              <a:gd name="T32" fmla="*/ 2147483646 w 376"/>
              <a:gd name="T33" fmla="*/ 2147483646 h 358"/>
              <a:gd name="T34" fmla="*/ 2147483646 w 376"/>
              <a:gd name="T35" fmla="*/ 2147483646 h 358"/>
              <a:gd name="T36" fmla="*/ 2147483646 w 376"/>
              <a:gd name="T37" fmla="*/ 2147483646 h 358"/>
              <a:gd name="T38" fmla="*/ 2147483646 w 376"/>
              <a:gd name="T39" fmla="*/ 2147483646 h 358"/>
              <a:gd name="T40" fmla="*/ 2147483646 w 376"/>
              <a:gd name="T41" fmla="*/ 2147483646 h 358"/>
              <a:gd name="T42" fmla="*/ 2147483646 w 376"/>
              <a:gd name="T43" fmla="*/ 2147483646 h 358"/>
              <a:gd name="T44" fmla="*/ 2147483646 w 376"/>
              <a:gd name="T45" fmla="*/ 2147483646 h 358"/>
              <a:gd name="T46" fmla="*/ 2147483646 w 376"/>
              <a:gd name="T47" fmla="*/ 2147483646 h 358"/>
              <a:gd name="T48" fmla="*/ 2147483646 w 376"/>
              <a:gd name="T49" fmla="*/ 2147483646 h 358"/>
              <a:gd name="T50" fmla="*/ 2147483646 w 376"/>
              <a:gd name="T51" fmla="*/ 2147483646 h 358"/>
              <a:gd name="T52" fmla="*/ 2147483646 w 376"/>
              <a:gd name="T53" fmla="*/ 2147483646 h 358"/>
              <a:gd name="T54" fmla="*/ 2147483646 w 376"/>
              <a:gd name="T55" fmla="*/ 2147483646 h 358"/>
              <a:gd name="T56" fmla="*/ 2147483646 w 376"/>
              <a:gd name="T57" fmla="*/ 2147483646 h 358"/>
              <a:gd name="T58" fmla="*/ 2147483646 w 376"/>
              <a:gd name="T59" fmla="*/ 2147483646 h 358"/>
              <a:gd name="T60" fmla="*/ 2147483646 w 376"/>
              <a:gd name="T61" fmla="*/ 2147483646 h 358"/>
              <a:gd name="T62" fmla="*/ 2147483646 w 376"/>
              <a:gd name="T63" fmla="*/ 2147483646 h 358"/>
              <a:gd name="T64" fmla="*/ 2147483646 w 376"/>
              <a:gd name="T65" fmla="*/ 2147483646 h 358"/>
              <a:gd name="T66" fmla="*/ 2147483646 w 376"/>
              <a:gd name="T67" fmla="*/ 2147483646 h 358"/>
              <a:gd name="T68" fmla="*/ 2147483646 w 376"/>
              <a:gd name="T69" fmla="*/ 2147483646 h 358"/>
              <a:gd name="T70" fmla="*/ 2147483646 w 376"/>
              <a:gd name="T71" fmla="*/ 2147483646 h 358"/>
              <a:gd name="T72" fmla="*/ 2147483646 w 376"/>
              <a:gd name="T73" fmla="*/ 2147483646 h 358"/>
              <a:gd name="T74" fmla="*/ 2147483646 w 376"/>
              <a:gd name="T75" fmla="*/ 2147483646 h 358"/>
              <a:gd name="T76" fmla="*/ 2147483646 w 376"/>
              <a:gd name="T77" fmla="*/ 2147483646 h 358"/>
              <a:gd name="T78" fmla="*/ 2147483646 w 376"/>
              <a:gd name="T79" fmla="*/ 2147483646 h 358"/>
              <a:gd name="T80" fmla="*/ 2147483646 w 376"/>
              <a:gd name="T81" fmla="*/ 2147483646 h 358"/>
              <a:gd name="T82" fmla="*/ 2147483646 w 376"/>
              <a:gd name="T83" fmla="*/ 2147483646 h 358"/>
              <a:gd name="T84" fmla="*/ 2147483646 w 376"/>
              <a:gd name="T85" fmla="*/ 2147483646 h 358"/>
              <a:gd name="T86" fmla="*/ 2147483646 w 376"/>
              <a:gd name="T87" fmla="*/ 2147483646 h 358"/>
              <a:gd name="T88" fmla="*/ 2147483646 w 376"/>
              <a:gd name="T89" fmla="*/ 2147483646 h 358"/>
              <a:gd name="T90" fmla="*/ 2147483646 w 376"/>
              <a:gd name="T91" fmla="*/ 2147483646 h 358"/>
              <a:gd name="T92" fmla="*/ 2147483646 w 376"/>
              <a:gd name="T93" fmla="*/ 2147483646 h 358"/>
              <a:gd name="T94" fmla="*/ 2147483646 w 376"/>
              <a:gd name="T95" fmla="*/ 2147483646 h 358"/>
              <a:gd name="T96" fmla="*/ 2147483646 w 376"/>
              <a:gd name="T97" fmla="*/ 2147483646 h 358"/>
              <a:gd name="T98" fmla="*/ 2147483646 w 376"/>
              <a:gd name="T99" fmla="*/ 2147483646 h 358"/>
              <a:gd name="T100" fmla="*/ 2147483646 w 376"/>
              <a:gd name="T101" fmla="*/ 2147483646 h 358"/>
              <a:gd name="T102" fmla="*/ 2147483646 w 376"/>
              <a:gd name="T103" fmla="*/ 2147483646 h 358"/>
              <a:gd name="T104" fmla="*/ 2147483646 w 376"/>
              <a:gd name="T105" fmla="*/ 0 h 358"/>
              <a:gd name="T106" fmla="*/ 2147483646 w 376"/>
              <a:gd name="T107" fmla="*/ 2147483646 h 358"/>
              <a:gd name="T108" fmla="*/ 2147483646 w 376"/>
              <a:gd name="T109" fmla="*/ 2147483646 h 358"/>
              <a:gd name="T110" fmla="*/ 2147483646 w 376"/>
              <a:gd name="T111" fmla="*/ 2147483646 h 358"/>
              <a:gd name="T112" fmla="*/ 2147483646 w 376"/>
              <a:gd name="T113" fmla="*/ 2147483646 h 3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76" h="358">
                <a:moveTo>
                  <a:pt x="172" y="46"/>
                </a:moveTo>
                <a:lnTo>
                  <a:pt x="162" y="60"/>
                </a:lnTo>
                <a:lnTo>
                  <a:pt x="160" y="64"/>
                </a:lnTo>
                <a:lnTo>
                  <a:pt x="160" y="74"/>
                </a:lnTo>
                <a:lnTo>
                  <a:pt x="160" y="80"/>
                </a:lnTo>
                <a:lnTo>
                  <a:pt x="142" y="80"/>
                </a:lnTo>
                <a:lnTo>
                  <a:pt x="140" y="80"/>
                </a:lnTo>
                <a:lnTo>
                  <a:pt x="128" y="76"/>
                </a:lnTo>
                <a:lnTo>
                  <a:pt x="116" y="92"/>
                </a:lnTo>
                <a:lnTo>
                  <a:pt x="102" y="100"/>
                </a:lnTo>
                <a:lnTo>
                  <a:pt x="92" y="112"/>
                </a:lnTo>
                <a:lnTo>
                  <a:pt x="90" y="116"/>
                </a:lnTo>
                <a:lnTo>
                  <a:pt x="70" y="138"/>
                </a:lnTo>
                <a:lnTo>
                  <a:pt x="70" y="140"/>
                </a:lnTo>
                <a:lnTo>
                  <a:pt x="68" y="140"/>
                </a:lnTo>
                <a:lnTo>
                  <a:pt x="54" y="148"/>
                </a:lnTo>
                <a:lnTo>
                  <a:pt x="42" y="140"/>
                </a:lnTo>
                <a:lnTo>
                  <a:pt x="42" y="138"/>
                </a:lnTo>
                <a:lnTo>
                  <a:pt x="30" y="126"/>
                </a:lnTo>
                <a:lnTo>
                  <a:pt x="24" y="122"/>
                </a:lnTo>
                <a:lnTo>
                  <a:pt x="28" y="156"/>
                </a:lnTo>
                <a:lnTo>
                  <a:pt x="34" y="172"/>
                </a:lnTo>
                <a:lnTo>
                  <a:pt x="22" y="184"/>
                </a:lnTo>
                <a:lnTo>
                  <a:pt x="4" y="208"/>
                </a:lnTo>
                <a:lnTo>
                  <a:pt x="4" y="220"/>
                </a:lnTo>
                <a:lnTo>
                  <a:pt x="0" y="226"/>
                </a:lnTo>
                <a:lnTo>
                  <a:pt x="2" y="232"/>
                </a:lnTo>
                <a:lnTo>
                  <a:pt x="8" y="232"/>
                </a:lnTo>
                <a:lnTo>
                  <a:pt x="32" y="238"/>
                </a:lnTo>
                <a:lnTo>
                  <a:pt x="34" y="238"/>
                </a:lnTo>
                <a:lnTo>
                  <a:pt x="34" y="240"/>
                </a:lnTo>
                <a:lnTo>
                  <a:pt x="40" y="244"/>
                </a:lnTo>
                <a:lnTo>
                  <a:pt x="46" y="248"/>
                </a:lnTo>
                <a:lnTo>
                  <a:pt x="48" y="248"/>
                </a:lnTo>
                <a:lnTo>
                  <a:pt x="50" y="252"/>
                </a:lnTo>
                <a:lnTo>
                  <a:pt x="52" y="258"/>
                </a:lnTo>
                <a:lnTo>
                  <a:pt x="54" y="264"/>
                </a:lnTo>
                <a:lnTo>
                  <a:pt x="78" y="272"/>
                </a:lnTo>
                <a:lnTo>
                  <a:pt x="86" y="270"/>
                </a:lnTo>
                <a:lnTo>
                  <a:pt x="92" y="260"/>
                </a:lnTo>
                <a:lnTo>
                  <a:pt x="112" y="224"/>
                </a:lnTo>
                <a:lnTo>
                  <a:pt x="122" y="212"/>
                </a:lnTo>
                <a:lnTo>
                  <a:pt x="122" y="210"/>
                </a:lnTo>
                <a:lnTo>
                  <a:pt x="138" y="204"/>
                </a:lnTo>
                <a:lnTo>
                  <a:pt x="148" y="202"/>
                </a:lnTo>
                <a:lnTo>
                  <a:pt x="154" y="196"/>
                </a:lnTo>
                <a:lnTo>
                  <a:pt x="160" y="192"/>
                </a:lnTo>
                <a:lnTo>
                  <a:pt x="164" y="194"/>
                </a:lnTo>
                <a:lnTo>
                  <a:pt x="172" y="198"/>
                </a:lnTo>
                <a:lnTo>
                  <a:pt x="174" y="198"/>
                </a:lnTo>
                <a:lnTo>
                  <a:pt x="174" y="200"/>
                </a:lnTo>
                <a:lnTo>
                  <a:pt x="188" y="220"/>
                </a:lnTo>
                <a:lnTo>
                  <a:pt x="188" y="222"/>
                </a:lnTo>
                <a:lnTo>
                  <a:pt x="190" y="238"/>
                </a:lnTo>
                <a:lnTo>
                  <a:pt x="188" y="254"/>
                </a:lnTo>
                <a:lnTo>
                  <a:pt x="184" y="268"/>
                </a:lnTo>
                <a:lnTo>
                  <a:pt x="184" y="270"/>
                </a:lnTo>
                <a:lnTo>
                  <a:pt x="174" y="284"/>
                </a:lnTo>
                <a:lnTo>
                  <a:pt x="168" y="294"/>
                </a:lnTo>
                <a:lnTo>
                  <a:pt x="170" y="312"/>
                </a:lnTo>
                <a:lnTo>
                  <a:pt x="172" y="312"/>
                </a:lnTo>
                <a:lnTo>
                  <a:pt x="176" y="308"/>
                </a:lnTo>
                <a:lnTo>
                  <a:pt x="184" y="304"/>
                </a:lnTo>
                <a:lnTo>
                  <a:pt x="184" y="302"/>
                </a:lnTo>
                <a:lnTo>
                  <a:pt x="186" y="300"/>
                </a:lnTo>
                <a:lnTo>
                  <a:pt x="194" y="308"/>
                </a:lnTo>
                <a:lnTo>
                  <a:pt x="194" y="320"/>
                </a:lnTo>
                <a:lnTo>
                  <a:pt x="192" y="320"/>
                </a:lnTo>
                <a:lnTo>
                  <a:pt x="186" y="324"/>
                </a:lnTo>
                <a:lnTo>
                  <a:pt x="184" y="328"/>
                </a:lnTo>
                <a:lnTo>
                  <a:pt x="184" y="334"/>
                </a:lnTo>
                <a:lnTo>
                  <a:pt x="182" y="336"/>
                </a:lnTo>
                <a:lnTo>
                  <a:pt x="178" y="344"/>
                </a:lnTo>
                <a:lnTo>
                  <a:pt x="176" y="344"/>
                </a:lnTo>
                <a:lnTo>
                  <a:pt x="168" y="346"/>
                </a:lnTo>
                <a:lnTo>
                  <a:pt x="162" y="348"/>
                </a:lnTo>
                <a:lnTo>
                  <a:pt x="158" y="356"/>
                </a:lnTo>
                <a:lnTo>
                  <a:pt x="158" y="358"/>
                </a:lnTo>
                <a:lnTo>
                  <a:pt x="184" y="354"/>
                </a:lnTo>
                <a:lnTo>
                  <a:pt x="190" y="350"/>
                </a:lnTo>
                <a:lnTo>
                  <a:pt x="198" y="328"/>
                </a:lnTo>
                <a:lnTo>
                  <a:pt x="258" y="266"/>
                </a:lnTo>
                <a:lnTo>
                  <a:pt x="260" y="266"/>
                </a:lnTo>
                <a:lnTo>
                  <a:pt x="272" y="260"/>
                </a:lnTo>
                <a:lnTo>
                  <a:pt x="284" y="260"/>
                </a:lnTo>
                <a:lnTo>
                  <a:pt x="294" y="258"/>
                </a:lnTo>
                <a:lnTo>
                  <a:pt x="304" y="252"/>
                </a:lnTo>
                <a:lnTo>
                  <a:pt x="312" y="244"/>
                </a:lnTo>
                <a:lnTo>
                  <a:pt x="326" y="208"/>
                </a:lnTo>
                <a:lnTo>
                  <a:pt x="376" y="156"/>
                </a:lnTo>
                <a:lnTo>
                  <a:pt x="372" y="128"/>
                </a:lnTo>
                <a:lnTo>
                  <a:pt x="368" y="126"/>
                </a:lnTo>
                <a:lnTo>
                  <a:pt x="364" y="122"/>
                </a:lnTo>
                <a:lnTo>
                  <a:pt x="364" y="120"/>
                </a:lnTo>
                <a:lnTo>
                  <a:pt x="364" y="122"/>
                </a:lnTo>
                <a:lnTo>
                  <a:pt x="356" y="122"/>
                </a:lnTo>
                <a:lnTo>
                  <a:pt x="350" y="120"/>
                </a:lnTo>
                <a:lnTo>
                  <a:pt x="346" y="116"/>
                </a:lnTo>
                <a:lnTo>
                  <a:pt x="344" y="110"/>
                </a:lnTo>
                <a:lnTo>
                  <a:pt x="342" y="108"/>
                </a:lnTo>
                <a:lnTo>
                  <a:pt x="342" y="66"/>
                </a:lnTo>
                <a:lnTo>
                  <a:pt x="336" y="62"/>
                </a:lnTo>
                <a:lnTo>
                  <a:pt x="328" y="56"/>
                </a:lnTo>
                <a:lnTo>
                  <a:pt x="316" y="44"/>
                </a:lnTo>
                <a:lnTo>
                  <a:pt x="308" y="30"/>
                </a:lnTo>
                <a:lnTo>
                  <a:pt x="306" y="24"/>
                </a:lnTo>
                <a:lnTo>
                  <a:pt x="306" y="16"/>
                </a:lnTo>
                <a:lnTo>
                  <a:pt x="308" y="12"/>
                </a:lnTo>
                <a:lnTo>
                  <a:pt x="302" y="4"/>
                </a:lnTo>
                <a:lnTo>
                  <a:pt x="300" y="10"/>
                </a:lnTo>
                <a:lnTo>
                  <a:pt x="294" y="24"/>
                </a:lnTo>
                <a:lnTo>
                  <a:pt x="292" y="24"/>
                </a:lnTo>
                <a:lnTo>
                  <a:pt x="282" y="24"/>
                </a:lnTo>
                <a:lnTo>
                  <a:pt x="274" y="20"/>
                </a:lnTo>
                <a:lnTo>
                  <a:pt x="270" y="16"/>
                </a:lnTo>
                <a:lnTo>
                  <a:pt x="268" y="10"/>
                </a:lnTo>
                <a:lnTo>
                  <a:pt x="268" y="8"/>
                </a:lnTo>
                <a:lnTo>
                  <a:pt x="264" y="8"/>
                </a:lnTo>
                <a:lnTo>
                  <a:pt x="248" y="12"/>
                </a:lnTo>
                <a:lnTo>
                  <a:pt x="236" y="0"/>
                </a:lnTo>
                <a:lnTo>
                  <a:pt x="232" y="0"/>
                </a:lnTo>
                <a:lnTo>
                  <a:pt x="228" y="4"/>
                </a:lnTo>
                <a:lnTo>
                  <a:pt x="234" y="12"/>
                </a:lnTo>
                <a:lnTo>
                  <a:pt x="236" y="14"/>
                </a:lnTo>
                <a:lnTo>
                  <a:pt x="228" y="30"/>
                </a:lnTo>
                <a:lnTo>
                  <a:pt x="226" y="30"/>
                </a:lnTo>
                <a:lnTo>
                  <a:pt x="226" y="32"/>
                </a:lnTo>
                <a:lnTo>
                  <a:pt x="212" y="48"/>
                </a:lnTo>
                <a:lnTo>
                  <a:pt x="210" y="48"/>
                </a:lnTo>
                <a:lnTo>
                  <a:pt x="208" y="48"/>
                </a:lnTo>
                <a:lnTo>
                  <a:pt x="186" y="50"/>
                </a:lnTo>
                <a:lnTo>
                  <a:pt x="172" y="46"/>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3" name="吉林"/>
          <p:cNvSpPr/>
          <p:nvPr/>
        </p:nvSpPr>
        <p:spPr bwMode="auto">
          <a:xfrm>
            <a:off x="5254832" y="2510869"/>
            <a:ext cx="824076" cy="559624"/>
          </a:xfrm>
          <a:custGeom>
            <a:avLst/>
            <a:gdLst>
              <a:gd name="T0" fmla="*/ 2147483646 w 536"/>
              <a:gd name="T1" fmla="*/ 2147483646 h 364"/>
              <a:gd name="T2" fmla="*/ 2147483646 w 536"/>
              <a:gd name="T3" fmla="*/ 2147483646 h 364"/>
              <a:gd name="T4" fmla="*/ 2147483646 w 536"/>
              <a:gd name="T5" fmla="*/ 2147483646 h 364"/>
              <a:gd name="T6" fmla="*/ 2147483646 w 536"/>
              <a:gd name="T7" fmla="*/ 2147483646 h 364"/>
              <a:gd name="T8" fmla="*/ 2147483646 w 536"/>
              <a:gd name="T9" fmla="*/ 2147483646 h 364"/>
              <a:gd name="T10" fmla="*/ 2147483646 w 536"/>
              <a:gd name="T11" fmla="*/ 2147483646 h 364"/>
              <a:gd name="T12" fmla="*/ 2147483646 w 536"/>
              <a:gd name="T13" fmla="*/ 2147483646 h 364"/>
              <a:gd name="T14" fmla="*/ 2147483646 w 536"/>
              <a:gd name="T15" fmla="*/ 2147483646 h 364"/>
              <a:gd name="T16" fmla="*/ 2147483646 w 536"/>
              <a:gd name="T17" fmla="*/ 2147483646 h 364"/>
              <a:gd name="T18" fmla="*/ 2147483646 w 536"/>
              <a:gd name="T19" fmla="*/ 2147483646 h 364"/>
              <a:gd name="T20" fmla="*/ 2147483646 w 536"/>
              <a:gd name="T21" fmla="*/ 2147483646 h 364"/>
              <a:gd name="T22" fmla="*/ 2147483646 w 536"/>
              <a:gd name="T23" fmla="*/ 2147483646 h 364"/>
              <a:gd name="T24" fmla="*/ 2147483646 w 536"/>
              <a:gd name="T25" fmla="*/ 2147483646 h 364"/>
              <a:gd name="T26" fmla="*/ 2147483646 w 536"/>
              <a:gd name="T27" fmla="*/ 2147483646 h 364"/>
              <a:gd name="T28" fmla="*/ 2147483646 w 536"/>
              <a:gd name="T29" fmla="*/ 2147483646 h 364"/>
              <a:gd name="T30" fmla="*/ 2147483646 w 536"/>
              <a:gd name="T31" fmla="*/ 2147483646 h 364"/>
              <a:gd name="T32" fmla="*/ 2147483646 w 536"/>
              <a:gd name="T33" fmla="*/ 2147483646 h 364"/>
              <a:gd name="T34" fmla="*/ 2147483646 w 536"/>
              <a:gd name="T35" fmla="*/ 2147483646 h 364"/>
              <a:gd name="T36" fmla="*/ 2147483646 w 536"/>
              <a:gd name="T37" fmla="*/ 2147483646 h 364"/>
              <a:gd name="T38" fmla="*/ 2147483646 w 536"/>
              <a:gd name="T39" fmla="*/ 2147483646 h 364"/>
              <a:gd name="T40" fmla="*/ 2147483646 w 536"/>
              <a:gd name="T41" fmla="*/ 2147483646 h 364"/>
              <a:gd name="T42" fmla="*/ 2147483646 w 536"/>
              <a:gd name="T43" fmla="*/ 2147483646 h 364"/>
              <a:gd name="T44" fmla="*/ 2147483646 w 536"/>
              <a:gd name="T45" fmla="*/ 2147483646 h 364"/>
              <a:gd name="T46" fmla="*/ 2147483646 w 536"/>
              <a:gd name="T47" fmla="*/ 2147483646 h 364"/>
              <a:gd name="T48" fmla="*/ 2147483646 w 536"/>
              <a:gd name="T49" fmla="*/ 2147483646 h 364"/>
              <a:gd name="T50" fmla="*/ 2147483646 w 536"/>
              <a:gd name="T51" fmla="*/ 2147483646 h 364"/>
              <a:gd name="T52" fmla="*/ 2147483646 w 536"/>
              <a:gd name="T53" fmla="*/ 2147483646 h 364"/>
              <a:gd name="T54" fmla="*/ 2147483646 w 536"/>
              <a:gd name="T55" fmla="*/ 2147483646 h 364"/>
              <a:gd name="T56" fmla="*/ 2147483646 w 536"/>
              <a:gd name="T57" fmla="*/ 2147483646 h 364"/>
              <a:gd name="T58" fmla="*/ 2147483646 w 536"/>
              <a:gd name="T59" fmla="*/ 2147483646 h 364"/>
              <a:gd name="T60" fmla="*/ 2147483646 w 536"/>
              <a:gd name="T61" fmla="*/ 2147483646 h 364"/>
              <a:gd name="T62" fmla="*/ 2147483646 w 536"/>
              <a:gd name="T63" fmla="*/ 2147483646 h 364"/>
              <a:gd name="T64" fmla="*/ 2147483646 w 536"/>
              <a:gd name="T65" fmla="*/ 2147483646 h 364"/>
              <a:gd name="T66" fmla="*/ 2147483646 w 536"/>
              <a:gd name="T67" fmla="*/ 2147483646 h 364"/>
              <a:gd name="T68" fmla="*/ 2147483646 w 536"/>
              <a:gd name="T69" fmla="*/ 2147483646 h 364"/>
              <a:gd name="T70" fmla="*/ 2147483646 w 536"/>
              <a:gd name="T71" fmla="*/ 2147483646 h 364"/>
              <a:gd name="T72" fmla="*/ 2147483646 w 536"/>
              <a:gd name="T73" fmla="*/ 2147483646 h 364"/>
              <a:gd name="T74" fmla="*/ 2147483646 w 536"/>
              <a:gd name="T75" fmla="*/ 2147483646 h 364"/>
              <a:gd name="T76" fmla="*/ 2147483646 w 536"/>
              <a:gd name="T77" fmla="*/ 2147483646 h 364"/>
              <a:gd name="T78" fmla="*/ 2147483646 w 536"/>
              <a:gd name="T79" fmla="*/ 2147483646 h 364"/>
              <a:gd name="T80" fmla="*/ 2147483646 w 536"/>
              <a:gd name="T81" fmla="*/ 2147483646 h 364"/>
              <a:gd name="T82" fmla="*/ 2147483646 w 536"/>
              <a:gd name="T83" fmla="*/ 2147483646 h 364"/>
              <a:gd name="T84" fmla="*/ 2147483646 w 536"/>
              <a:gd name="T85" fmla="*/ 2147483646 h 364"/>
              <a:gd name="T86" fmla="*/ 2147483646 w 536"/>
              <a:gd name="T87" fmla="*/ 2147483646 h 364"/>
              <a:gd name="T88" fmla="*/ 2147483646 w 536"/>
              <a:gd name="T89" fmla="*/ 2147483646 h 364"/>
              <a:gd name="T90" fmla="*/ 2147483646 w 536"/>
              <a:gd name="T91" fmla="*/ 2147483646 h 364"/>
              <a:gd name="T92" fmla="*/ 2147483646 w 536"/>
              <a:gd name="T93" fmla="*/ 2147483646 h 364"/>
              <a:gd name="T94" fmla="*/ 2147483646 w 536"/>
              <a:gd name="T95" fmla="*/ 2147483646 h 364"/>
              <a:gd name="T96" fmla="*/ 2147483646 w 536"/>
              <a:gd name="T97" fmla="*/ 2147483646 h 364"/>
              <a:gd name="T98" fmla="*/ 2147483646 w 536"/>
              <a:gd name="T99" fmla="*/ 2147483646 h 364"/>
              <a:gd name="T100" fmla="*/ 2147483646 w 536"/>
              <a:gd name="T101" fmla="*/ 2147483646 h 364"/>
              <a:gd name="T102" fmla="*/ 2147483646 w 536"/>
              <a:gd name="T103" fmla="*/ 2147483646 h 36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36" h="364">
                <a:moveTo>
                  <a:pt x="104" y="18"/>
                </a:moveTo>
                <a:lnTo>
                  <a:pt x="102" y="0"/>
                </a:lnTo>
                <a:lnTo>
                  <a:pt x="94" y="6"/>
                </a:lnTo>
                <a:lnTo>
                  <a:pt x="92" y="6"/>
                </a:lnTo>
                <a:lnTo>
                  <a:pt x="74" y="12"/>
                </a:lnTo>
                <a:lnTo>
                  <a:pt x="72" y="12"/>
                </a:lnTo>
                <a:lnTo>
                  <a:pt x="70" y="10"/>
                </a:lnTo>
                <a:lnTo>
                  <a:pt x="70" y="20"/>
                </a:lnTo>
                <a:lnTo>
                  <a:pt x="68" y="20"/>
                </a:lnTo>
                <a:lnTo>
                  <a:pt x="60" y="34"/>
                </a:lnTo>
                <a:lnTo>
                  <a:pt x="58" y="34"/>
                </a:lnTo>
                <a:lnTo>
                  <a:pt x="58" y="36"/>
                </a:lnTo>
                <a:lnTo>
                  <a:pt x="44" y="48"/>
                </a:lnTo>
                <a:lnTo>
                  <a:pt x="42" y="48"/>
                </a:lnTo>
                <a:lnTo>
                  <a:pt x="40" y="48"/>
                </a:lnTo>
                <a:lnTo>
                  <a:pt x="28" y="40"/>
                </a:lnTo>
                <a:lnTo>
                  <a:pt x="22" y="34"/>
                </a:lnTo>
                <a:lnTo>
                  <a:pt x="18" y="32"/>
                </a:lnTo>
                <a:lnTo>
                  <a:pt x="8" y="34"/>
                </a:lnTo>
                <a:lnTo>
                  <a:pt x="0" y="40"/>
                </a:lnTo>
                <a:lnTo>
                  <a:pt x="18" y="54"/>
                </a:lnTo>
                <a:lnTo>
                  <a:pt x="32" y="60"/>
                </a:lnTo>
                <a:lnTo>
                  <a:pt x="34" y="62"/>
                </a:lnTo>
                <a:lnTo>
                  <a:pt x="34" y="64"/>
                </a:lnTo>
                <a:lnTo>
                  <a:pt x="36" y="80"/>
                </a:lnTo>
                <a:lnTo>
                  <a:pt x="36" y="104"/>
                </a:lnTo>
                <a:lnTo>
                  <a:pt x="40" y="118"/>
                </a:lnTo>
                <a:lnTo>
                  <a:pt x="50" y="140"/>
                </a:lnTo>
                <a:lnTo>
                  <a:pt x="60" y="152"/>
                </a:lnTo>
                <a:lnTo>
                  <a:pt x="70" y="144"/>
                </a:lnTo>
                <a:lnTo>
                  <a:pt x="76" y="136"/>
                </a:lnTo>
                <a:lnTo>
                  <a:pt x="88" y="122"/>
                </a:lnTo>
                <a:lnTo>
                  <a:pt x="98" y="132"/>
                </a:lnTo>
                <a:lnTo>
                  <a:pt x="108" y="152"/>
                </a:lnTo>
                <a:lnTo>
                  <a:pt x="120" y="156"/>
                </a:lnTo>
                <a:lnTo>
                  <a:pt x="126" y="176"/>
                </a:lnTo>
                <a:lnTo>
                  <a:pt x="124" y="194"/>
                </a:lnTo>
                <a:lnTo>
                  <a:pt x="124" y="196"/>
                </a:lnTo>
                <a:lnTo>
                  <a:pt x="120" y="212"/>
                </a:lnTo>
                <a:lnTo>
                  <a:pt x="128" y="220"/>
                </a:lnTo>
                <a:lnTo>
                  <a:pt x="138" y="214"/>
                </a:lnTo>
                <a:lnTo>
                  <a:pt x="148" y="204"/>
                </a:lnTo>
                <a:lnTo>
                  <a:pt x="150" y="206"/>
                </a:lnTo>
                <a:lnTo>
                  <a:pt x="158" y="208"/>
                </a:lnTo>
                <a:lnTo>
                  <a:pt x="168" y="218"/>
                </a:lnTo>
                <a:lnTo>
                  <a:pt x="178" y="216"/>
                </a:lnTo>
                <a:lnTo>
                  <a:pt x="184" y="214"/>
                </a:lnTo>
                <a:lnTo>
                  <a:pt x="188" y="216"/>
                </a:lnTo>
                <a:lnTo>
                  <a:pt x="190" y="218"/>
                </a:lnTo>
                <a:lnTo>
                  <a:pt x="192" y="220"/>
                </a:lnTo>
                <a:lnTo>
                  <a:pt x="192" y="228"/>
                </a:lnTo>
                <a:lnTo>
                  <a:pt x="194" y="228"/>
                </a:lnTo>
                <a:lnTo>
                  <a:pt x="204" y="232"/>
                </a:lnTo>
                <a:lnTo>
                  <a:pt x="210" y="222"/>
                </a:lnTo>
                <a:lnTo>
                  <a:pt x="210" y="218"/>
                </a:lnTo>
                <a:lnTo>
                  <a:pt x="210" y="214"/>
                </a:lnTo>
                <a:lnTo>
                  <a:pt x="212" y="210"/>
                </a:lnTo>
                <a:lnTo>
                  <a:pt x="220" y="212"/>
                </a:lnTo>
                <a:lnTo>
                  <a:pt x="226" y="214"/>
                </a:lnTo>
                <a:lnTo>
                  <a:pt x="230" y="218"/>
                </a:lnTo>
                <a:lnTo>
                  <a:pt x="232" y="222"/>
                </a:lnTo>
                <a:lnTo>
                  <a:pt x="232" y="228"/>
                </a:lnTo>
                <a:lnTo>
                  <a:pt x="232" y="232"/>
                </a:lnTo>
                <a:lnTo>
                  <a:pt x="232" y="242"/>
                </a:lnTo>
                <a:lnTo>
                  <a:pt x="240" y="256"/>
                </a:lnTo>
                <a:lnTo>
                  <a:pt x="250" y="266"/>
                </a:lnTo>
                <a:lnTo>
                  <a:pt x="256" y="272"/>
                </a:lnTo>
                <a:lnTo>
                  <a:pt x="262" y="274"/>
                </a:lnTo>
                <a:lnTo>
                  <a:pt x="264" y="274"/>
                </a:lnTo>
                <a:lnTo>
                  <a:pt x="266" y="278"/>
                </a:lnTo>
                <a:lnTo>
                  <a:pt x="268" y="288"/>
                </a:lnTo>
                <a:lnTo>
                  <a:pt x="268" y="324"/>
                </a:lnTo>
                <a:lnTo>
                  <a:pt x="270" y="328"/>
                </a:lnTo>
                <a:lnTo>
                  <a:pt x="274" y="330"/>
                </a:lnTo>
                <a:lnTo>
                  <a:pt x="276" y="330"/>
                </a:lnTo>
                <a:lnTo>
                  <a:pt x="282" y="330"/>
                </a:lnTo>
                <a:lnTo>
                  <a:pt x="288" y="332"/>
                </a:lnTo>
                <a:lnTo>
                  <a:pt x="290" y="334"/>
                </a:lnTo>
                <a:lnTo>
                  <a:pt x="294" y="338"/>
                </a:lnTo>
                <a:lnTo>
                  <a:pt x="298" y="344"/>
                </a:lnTo>
                <a:lnTo>
                  <a:pt x="300" y="364"/>
                </a:lnTo>
                <a:lnTo>
                  <a:pt x="318" y="328"/>
                </a:lnTo>
                <a:lnTo>
                  <a:pt x="322" y="314"/>
                </a:lnTo>
                <a:lnTo>
                  <a:pt x="326" y="304"/>
                </a:lnTo>
                <a:lnTo>
                  <a:pt x="332" y="296"/>
                </a:lnTo>
                <a:lnTo>
                  <a:pt x="338" y="294"/>
                </a:lnTo>
                <a:lnTo>
                  <a:pt x="344" y="294"/>
                </a:lnTo>
                <a:lnTo>
                  <a:pt x="352" y="294"/>
                </a:lnTo>
                <a:lnTo>
                  <a:pt x="372" y="304"/>
                </a:lnTo>
                <a:lnTo>
                  <a:pt x="424" y="308"/>
                </a:lnTo>
                <a:lnTo>
                  <a:pt x="424" y="296"/>
                </a:lnTo>
                <a:lnTo>
                  <a:pt x="400" y="272"/>
                </a:lnTo>
                <a:lnTo>
                  <a:pt x="388" y="264"/>
                </a:lnTo>
                <a:lnTo>
                  <a:pt x="386" y="262"/>
                </a:lnTo>
                <a:lnTo>
                  <a:pt x="386" y="258"/>
                </a:lnTo>
                <a:lnTo>
                  <a:pt x="404" y="260"/>
                </a:lnTo>
                <a:lnTo>
                  <a:pt x="412" y="260"/>
                </a:lnTo>
                <a:lnTo>
                  <a:pt x="418" y="260"/>
                </a:lnTo>
                <a:lnTo>
                  <a:pt x="424" y="260"/>
                </a:lnTo>
                <a:lnTo>
                  <a:pt x="430" y="256"/>
                </a:lnTo>
                <a:lnTo>
                  <a:pt x="436" y="252"/>
                </a:lnTo>
                <a:lnTo>
                  <a:pt x="442" y="246"/>
                </a:lnTo>
                <a:lnTo>
                  <a:pt x="452" y="228"/>
                </a:lnTo>
                <a:lnTo>
                  <a:pt x="454" y="228"/>
                </a:lnTo>
                <a:lnTo>
                  <a:pt x="472" y="212"/>
                </a:lnTo>
                <a:lnTo>
                  <a:pt x="474" y="174"/>
                </a:lnTo>
                <a:lnTo>
                  <a:pt x="474" y="170"/>
                </a:lnTo>
                <a:lnTo>
                  <a:pt x="476" y="170"/>
                </a:lnTo>
                <a:lnTo>
                  <a:pt x="478" y="170"/>
                </a:lnTo>
                <a:lnTo>
                  <a:pt x="492" y="168"/>
                </a:lnTo>
                <a:lnTo>
                  <a:pt x="494" y="168"/>
                </a:lnTo>
                <a:lnTo>
                  <a:pt x="496" y="168"/>
                </a:lnTo>
                <a:lnTo>
                  <a:pt x="524" y="198"/>
                </a:lnTo>
                <a:lnTo>
                  <a:pt x="532" y="196"/>
                </a:lnTo>
                <a:lnTo>
                  <a:pt x="532" y="190"/>
                </a:lnTo>
                <a:lnTo>
                  <a:pt x="518" y="176"/>
                </a:lnTo>
                <a:lnTo>
                  <a:pt x="516" y="174"/>
                </a:lnTo>
                <a:lnTo>
                  <a:pt x="514" y="172"/>
                </a:lnTo>
                <a:lnTo>
                  <a:pt x="536" y="158"/>
                </a:lnTo>
                <a:lnTo>
                  <a:pt x="536" y="124"/>
                </a:lnTo>
                <a:lnTo>
                  <a:pt x="526" y="126"/>
                </a:lnTo>
                <a:lnTo>
                  <a:pt x="524" y="126"/>
                </a:lnTo>
                <a:lnTo>
                  <a:pt x="512" y="120"/>
                </a:lnTo>
                <a:lnTo>
                  <a:pt x="504" y="118"/>
                </a:lnTo>
                <a:lnTo>
                  <a:pt x="492" y="110"/>
                </a:lnTo>
                <a:lnTo>
                  <a:pt x="486" y="106"/>
                </a:lnTo>
                <a:lnTo>
                  <a:pt x="484" y="102"/>
                </a:lnTo>
                <a:lnTo>
                  <a:pt x="484" y="104"/>
                </a:lnTo>
                <a:lnTo>
                  <a:pt x="482" y="108"/>
                </a:lnTo>
                <a:lnTo>
                  <a:pt x="480" y="108"/>
                </a:lnTo>
                <a:lnTo>
                  <a:pt x="476" y="110"/>
                </a:lnTo>
                <a:lnTo>
                  <a:pt x="470" y="112"/>
                </a:lnTo>
                <a:lnTo>
                  <a:pt x="468" y="112"/>
                </a:lnTo>
                <a:lnTo>
                  <a:pt x="468" y="110"/>
                </a:lnTo>
                <a:lnTo>
                  <a:pt x="456" y="102"/>
                </a:lnTo>
                <a:lnTo>
                  <a:pt x="446" y="110"/>
                </a:lnTo>
                <a:lnTo>
                  <a:pt x="440" y="116"/>
                </a:lnTo>
                <a:lnTo>
                  <a:pt x="438" y="120"/>
                </a:lnTo>
                <a:lnTo>
                  <a:pt x="444" y="132"/>
                </a:lnTo>
                <a:lnTo>
                  <a:pt x="446" y="136"/>
                </a:lnTo>
                <a:lnTo>
                  <a:pt x="444" y="138"/>
                </a:lnTo>
                <a:lnTo>
                  <a:pt x="440" y="142"/>
                </a:lnTo>
                <a:lnTo>
                  <a:pt x="434" y="144"/>
                </a:lnTo>
                <a:lnTo>
                  <a:pt x="428" y="146"/>
                </a:lnTo>
                <a:lnTo>
                  <a:pt x="422" y="148"/>
                </a:lnTo>
                <a:lnTo>
                  <a:pt x="418" y="146"/>
                </a:lnTo>
                <a:lnTo>
                  <a:pt x="416" y="144"/>
                </a:lnTo>
                <a:lnTo>
                  <a:pt x="414" y="140"/>
                </a:lnTo>
                <a:lnTo>
                  <a:pt x="392" y="120"/>
                </a:lnTo>
                <a:lnTo>
                  <a:pt x="382" y="114"/>
                </a:lnTo>
                <a:lnTo>
                  <a:pt x="376" y="108"/>
                </a:lnTo>
                <a:lnTo>
                  <a:pt x="374" y="104"/>
                </a:lnTo>
                <a:lnTo>
                  <a:pt x="374" y="100"/>
                </a:lnTo>
                <a:lnTo>
                  <a:pt x="372" y="92"/>
                </a:lnTo>
                <a:lnTo>
                  <a:pt x="370" y="86"/>
                </a:lnTo>
                <a:lnTo>
                  <a:pt x="366" y="88"/>
                </a:lnTo>
                <a:lnTo>
                  <a:pt x="364" y="90"/>
                </a:lnTo>
                <a:lnTo>
                  <a:pt x="366" y="94"/>
                </a:lnTo>
                <a:lnTo>
                  <a:pt x="368" y="98"/>
                </a:lnTo>
                <a:lnTo>
                  <a:pt x="368" y="100"/>
                </a:lnTo>
                <a:lnTo>
                  <a:pt x="370" y="100"/>
                </a:lnTo>
                <a:lnTo>
                  <a:pt x="368" y="102"/>
                </a:lnTo>
                <a:lnTo>
                  <a:pt x="358" y="120"/>
                </a:lnTo>
                <a:lnTo>
                  <a:pt x="340" y="116"/>
                </a:lnTo>
                <a:lnTo>
                  <a:pt x="336" y="114"/>
                </a:lnTo>
                <a:lnTo>
                  <a:pt x="336" y="112"/>
                </a:lnTo>
                <a:lnTo>
                  <a:pt x="336" y="106"/>
                </a:lnTo>
                <a:lnTo>
                  <a:pt x="336" y="100"/>
                </a:lnTo>
                <a:lnTo>
                  <a:pt x="332" y="94"/>
                </a:lnTo>
                <a:lnTo>
                  <a:pt x="318" y="84"/>
                </a:lnTo>
                <a:lnTo>
                  <a:pt x="316" y="82"/>
                </a:lnTo>
                <a:lnTo>
                  <a:pt x="314" y="84"/>
                </a:lnTo>
                <a:lnTo>
                  <a:pt x="312" y="86"/>
                </a:lnTo>
                <a:lnTo>
                  <a:pt x="298" y="84"/>
                </a:lnTo>
                <a:lnTo>
                  <a:pt x="292" y="82"/>
                </a:lnTo>
                <a:lnTo>
                  <a:pt x="288" y="80"/>
                </a:lnTo>
                <a:lnTo>
                  <a:pt x="288" y="76"/>
                </a:lnTo>
                <a:lnTo>
                  <a:pt x="288" y="70"/>
                </a:lnTo>
                <a:lnTo>
                  <a:pt x="290" y="68"/>
                </a:lnTo>
                <a:lnTo>
                  <a:pt x="284" y="56"/>
                </a:lnTo>
                <a:lnTo>
                  <a:pt x="256" y="58"/>
                </a:lnTo>
                <a:lnTo>
                  <a:pt x="256" y="64"/>
                </a:lnTo>
                <a:lnTo>
                  <a:pt x="254" y="68"/>
                </a:lnTo>
                <a:lnTo>
                  <a:pt x="252" y="70"/>
                </a:lnTo>
                <a:lnTo>
                  <a:pt x="248" y="72"/>
                </a:lnTo>
                <a:lnTo>
                  <a:pt x="240" y="72"/>
                </a:lnTo>
                <a:lnTo>
                  <a:pt x="234" y="68"/>
                </a:lnTo>
                <a:lnTo>
                  <a:pt x="234" y="66"/>
                </a:lnTo>
                <a:lnTo>
                  <a:pt x="226" y="56"/>
                </a:lnTo>
                <a:lnTo>
                  <a:pt x="224" y="48"/>
                </a:lnTo>
                <a:lnTo>
                  <a:pt x="220" y="40"/>
                </a:lnTo>
                <a:lnTo>
                  <a:pt x="212" y="46"/>
                </a:lnTo>
                <a:lnTo>
                  <a:pt x="202" y="50"/>
                </a:lnTo>
                <a:lnTo>
                  <a:pt x="200" y="50"/>
                </a:lnTo>
                <a:lnTo>
                  <a:pt x="196" y="48"/>
                </a:lnTo>
                <a:lnTo>
                  <a:pt x="194" y="46"/>
                </a:lnTo>
                <a:lnTo>
                  <a:pt x="186" y="48"/>
                </a:lnTo>
                <a:lnTo>
                  <a:pt x="164" y="54"/>
                </a:lnTo>
                <a:lnTo>
                  <a:pt x="158" y="58"/>
                </a:lnTo>
                <a:lnTo>
                  <a:pt x="152" y="58"/>
                </a:lnTo>
                <a:lnTo>
                  <a:pt x="150" y="58"/>
                </a:lnTo>
                <a:lnTo>
                  <a:pt x="140" y="56"/>
                </a:lnTo>
                <a:lnTo>
                  <a:pt x="134" y="52"/>
                </a:lnTo>
                <a:lnTo>
                  <a:pt x="120" y="42"/>
                </a:lnTo>
                <a:lnTo>
                  <a:pt x="104" y="18"/>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4" name="黑龙江"/>
          <p:cNvSpPr/>
          <p:nvPr/>
        </p:nvSpPr>
        <p:spPr bwMode="auto">
          <a:xfrm>
            <a:off x="5079867" y="1720184"/>
            <a:ext cx="1103219" cy="1003048"/>
          </a:xfrm>
          <a:custGeom>
            <a:avLst/>
            <a:gdLst>
              <a:gd name="T0" fmla="*/ 2147483646 w 718"/>
              <a:gd name="T1" fmla="*/ 2147483646 h 652"/>
              <a:gd name="T2" fmla="*/ 2147483646 w 718"/>
              <a:gd name="T3" fmla="*/ 2147483646 h 652"/>
              <a:gd name="T4" fmla="*/ 2147483646 w 718"/>
              <a:gd name="T5" fmla="*/ 2147483646 h 652"/>
              <a:gd name="T6" fmla="*/ 2147483646 w 718"/>
              <a:gd name="T7" fmla="*/ 2147483646 h 652"/>
              <a:gd name="T8" fmla="*/ 2147483646 w 718"/>
              <a:gd name="T9" fmla="*/ 2147483646 h 652"/>
              <a:gd name="T10" fmla="*/ 2147483646 w 718"/>
              <a:gd name="T11" fmla="*/ 2147483646 h 652"/>
              <a:gd name="T12" fmla="*/ 2147483646 w 718"/>
              <a:gd name="T13" fmla="*/ 2147483646 h 652"/>
              <a:gd name="T14" fmla="*/ 2147483646 w 718"/>
              <a:gd name="T15" fmla="*/ 2147483646 h 652"/>
              <a:gd name="T16" fmla="*/ 2147483646 w 718"/>
              <a:gd name="T17" fmla="*/ 2147483646 h 652"/>
              <a:gd name="T18" fmla="*/ 2147483646 w 718"/>
              <a:gd name="T19" fmla="*/ 2147483646 h 652"/>
              <a:gd name="T20" fmla="*/ 2147483646 w 718"/>
              <a:gd name="T21" fmla="*/ 2147483646 h 652"/>
              <a:gd name="T22" fmla="*/ 2147483646 w 718"/>
              <a:gd name="T23" fmla="*/ 2147483646 h 652"/>
              <a:gd name="T24" fmla="*/ 2147483646 w 718"/>
              <a:gd name="T25" fmla="*/ 2147483646 h 652"/>
              <a:gd name="T26" fmla="*/ 2147483646 w 718"/>
              <a:gd name="T27" fmla="*/ 0 h 652"/>
              <a:gd name="T28" fmla="*/ 2147483646 w 718"/>
              <a:gd name="T29" fmla="*/ 2147483646 h 652"/>
              <a:gd name="T30" fmla="*/ 2147483646 w 718"/>
              <a:gd name="T31" fmla="*/ 2147483646 h 652"/>
              <a:gd name="T32" fmla="*/ 0 w 718"/>
              <a:gd name="T33" fmla="*/ 2147483646 h 652"/>
              <a:gd name="T34" fmla="*/ 2147483646 w 718"/>
              <a:gd name="T35" fmla="*/ 2147483646 h 652"/>
              <a:gd name="T36" fmla="*/ 2147483646 w 718"/>
              <a:gd name="T37" fmla="*/ 2147483646 h 652"/>
              <a:gd name="T38" fmla="*/ 2147483646 w 718"/>
              <a:gd name="T39" fmla="*/ 2147483646 h 652"/>
              <a:gd name="T40" fmla="*/ 2147483646 w 718"/>
              <a:gd name="T41" fmla="*/ 2147483646 h 652"/>
              <a:gd name="T42" fmla="*/ 2147483646 w 718"/>
              <a:gd name="T43" fmla="*/ 2147483646 h 652"/>
              <a:gd name="T44" fmla="*/ 2147483646 w 718"/>
              <a:gd name="T45" fmla="*/ 2147483646 h 652"/>
              <a:gd name="T46" fmla="*/ 2147483646 w 718"/>
              <a:gd name="T47" fmla="*/ 2147483646 h 652"/>
              <a:gd name="T48" fmla="*/ 2147483646 w 718"/>
              <a:gd name="T49" fmla="*/ 2147483646 h 652"/>
              <a:gd name="T50" fmla="*/ 2147483646 w 718"/>
              <a:gd name="T51" fmla="*/ 2147483646 h 652"/>
              <a:gd name="T52" fmla="*/ 2147483646 w 718"/>
              <a:gd name="T53" fmla="*/ 2147483646 h 652"/>
              <a:gd name="T54" fmla="*/ 2147483646 w 718"/>
              <a:gd name="T55" fmla="*/ 2147483646 h 652"/>
              <a:gd name="T56" fmla="*/ 2147483646 w 718"/>
              <a:gd name="T57" fmla="*/ 2147483646 h 652"/>
              <a:gd name="T58" fmla="*/ 2147483646 w 718"/>
              <a:gd name="T59" fmla="*/ 2147483646 h 652"/>
              <a:gd name="T60" fmla="*/ 2147483646 w 718"/>
              <a:gd name="T61" fmla="*/ 2147483646 h 652"/>
              <a:gd name="T62" fmla="*/ 2147483646 w 718"/>
              <a:gd name="T63" fmla="*/ 2147483646 h 652"/>
              <a:gd name="T64" fmla="*/ 2147483646 w 718"/>
              <a:gd name="T65" fmla="*/ 2147483646 h 652"/>
              <a:gd name="T66" fmla="*/ 2147483646 w 718"/>
              <a:gd name="T67" fmla="*/ 2147483646 h 652"/>
              <a:gd name="T68" fmla="*/ 2147483646 w 718"/>
              <a:gd name="T69" fmla="*/ 2147483646 h 652"/>
              <a:gd name="T70" fmla="*/ 2147483646 w 718"/>
              <a:gd name="T71" fmla="*/ 2147483646 h 652"/>
              <a:gd name="T72" fmla="*/ 2147483646 w 718"/>
              <a:gd name="T73" fmla="*/ 2147483646 h 652"/>
              <a:gd name="T74" fmla="*/ 2147483646 w 718"/>
              <a:gd name="T75" fmla="*/ 2147483646 h 652"/>
              <a:gd name="T76" fmla="*/ 2147483646 w 718"/>
              <a:gd name="T77" fmla="*/ 2147483646 h 652"/>
              <a:gd name="T78" fmla="*/ 2147483646 w 718"/>
              <a:gd name="T79" fmla="*/ 2147483646 h 652"/>
              <a:gd name="T80" fmla="*/ 2147483646 w 718"/>
              <a:gd name="T81" fmla="*/ 2147483646 h 652"/>
              <a:gd name="T82" fmla="*/ 2147483646 w 718"/>
              <a:gd name="T83" fmla="*/ 2147483646 h 652"/>
              <a:gd name="T84" fmla="*/ 2147483646 w 718"/>
              <a:gd name="T85" fmla="*/ 2147483646 h 652"/>
              <a:gd name="T86" fmla="*/ 2147483646 w 718"/>
              <a:gd name="T87" fmla="*/ 2147483646 h 652"/>
              <a:gd name="T88" fmla="*/ 2147483646 w 718"/>
              <a:gd name="T89" fmla="*/ 2147483646 h 652"/>
              <a:gd name="T90" fmla="*/ 2147483646 w 718"/>
              <a:gd name="T91" fmla="*/ 2147483646 h 652"/>
              <a:gd name="T92" fmla="*/ 2147483646 w 718"/>
              <a:gd name="T93" fmla="*/ 2147483646 h 652"/>
              <a:gd name="T94" fmla="*/ 2147483646 w 718"/>
              <a:gd name="T95" fmla="*/ 2147483646 h 652"/>
              <a:gd name="T96" fmla="*/ 2147483646 w 718"/>
              <a:gd name="T97" fmla="*/ 2147483646 h 652"/>
              <a:gd name="T98" fmla="*/ 2147483646 w 718"/>
              <a:gd name="T99" fmla="*/ 2147483646 h 652"/>
              <a:gd name="T100" fmla="*/ 2147483646 w 718"/>
              <a:gd name="T101" fmla="*/ 2147483646 h 652"/>
              <a:gd name="T102" fmla="*/ 2147483646 w 718"/>
              <a:gd name="T103" fmla="*/ 2147483646 h 652"/>
              <a:gd name="T104" fmla="*/ 2147483646 w 718"/>
              <a:gd name="T105" fmla="*/ 2147483646 h 652"/>
              <a:gd name="T106" fmla="*/ 2147483646 w 718"/>
              <a:gd name="T107" fmla="*/ 2147483646 h 652"/>
              <a:gd name="T108" fmla="*/ 2147483646 w 718"/>
              <a:gd name="T109" fmla="*/ 2147483646 h 652"/>
              <a:gd name="T110" fmla="*/ 2147483646 w 718"/>
              <a:gd name="T111" fmla="*/ 2147483646 h 652"/>
              <a:gd name="T112" fmla="*/ 2147483646 w 718"/>
              <a:gd name="T113" fmla="*/ 2147483646 h 652"/>
              <a:gd name="T114" fmla="*/ 2147483646 w 718"/>
              <a:gd name="T115" fmla="*/ 2147483646 h 652"/>
              <a:gd name="T116" fmla="*/ 2147483646 w 718"/>
              <a:gd name="T117" fmla="*/ 2147483646 h 652"/>
              <a:gd name="T118" fmla="*/ 2147483646 w 718"/>
              <a:gd name="T119" fmla="*/ 2147483646 h 652"/>
              <a:gd name="T120" fmla="*/ 2147483646 w 718"/>
              <a:gd name="T121" fmla="*/ 2147483646 h 652"/>
              <a:gd name="T122" fmla="*/ 2147483646 w 718"/>
              <a:gd name="T123" fmla="*/ 2147483646 h 6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18" h="652">
                <a:moveTo>
                  <a:pt x="716" y="382"/>
                </a:moveTo>
                <a:lnTo>
                  <a:pt x="704" y="302"/>
                </a:lnTo>
                <a:lnTo>
                  <a:pt x="706" y="302"/>
                </a:lnTo>
                <a:lnTo>
                  <a:pt x="712" y="290"/>
                </a:lnTo>
                <a:lnTo>
                  <a:pt x="714" y="284"/>
                </a:lnTo>
                <a:lnTo>
                  <a:pt x="714" y="280"/>
                </a:lnTo>
                <a:lnTo>
                  <a:pt x="710" y="274"/>
                </a:lnTo>
                <a:lnTo>
                  <a:pt x="704" y="270"/>
                </a:lnTo>
                <a:lnTo>
                  <a:pt x="700" y="260"/>
                </a:lnTo>
                <a:lnTo>
                  <a:pt x="700" y="250"/>
                </a:lnTo>
                <a:lnTo>
                  <a:pt x="700" y="234"/>
                </a:lnTo>
                <a:lnTo>
                  <a:pt x="692" y="234"/>
                </a:lnTo>
                <a:lnTo>
                  <a:pt x="684" y="236"/>
                </a:lnTo>
                <a:lnTo>
                  <a:pt x="674" y="240"/>
                </a:lnTo>
                <a:lnTo>
                  <a:pt x="666" y="248"/>
                </a:lnTo>
                <a:lnTo>
                  <a:pt x="662" y="254"/>
                </a:lnTo>
                <a:lnTo>
                  <a:pt x="660" y="262"/>
                </a:lnTo>
                <a:lnTo>
                  <a:pt x="652" y="268"/>
                </a:lnTo>
                <a:lnTo>
                  <a:pt x="644" y="272"/>
                </a:lnTo>
                <a:lnTo>
                  <a:pt x="632" y="276"/>
                </a:lnTo>
                <a:lnTo>
                  <a:pt x="628" y="302"/>
                </a:lnTo>
                <a:lnTo>
                  <a:pt x="626" y="302"/>
                </a:lnTo>
                <a:lnTo>
                  <a:pt x="618" y="318"/>
                </a:lnTo>
                <a:lnTo>
                  <a:pt x="618" y="320"/>
                </a:lnTo>
                <a:lnTo>
                  <a:pt x="616" y="320"/>
                </a:lnTo>
                <a:lnTo>
                  <a:pt x="536" y="334"/>
                </a:lnTo>
                <a:lnTo>
                  <a:pt x="534" y="334"/>
                </a:lnTo>
                <a:lnTo>
                  <a:pt x="510" y="308"/>
                </a:lnTo>
                <a:lnTo>
                  <a:pt x="518" y="302"/>
                </a:lnTo>
                <a:lnTo>
                  <a:pt x="508" y="290"/>
                </a:lnTo>
                <a:lnTo>
                  <a:pt x="498" y="282"/>
                </a:lnTo>
                <a:lnTo>
                  <a:pt x="496" y="280"/>
                </a:lnTo>
                <a:lnTo>
                  <a:pt x="496" y="278"/>
                </a:lnTo>
                <a:lnTo>
                  <a:pt x="492" y="258"/>
                </a:lnTo>
                <a:lnTo>
                  <a:pt x="470" y="258"/>
                </a:lnTo>
                <a:lnTo>
                  <a:pt x="452" y="246"/>
                </a:lnTo>
                <a:lnTo>
                  <a:pt x="388" y="236"/>
                </a:lnTo>
                <a:lnTo>
                  <a:pt x="336" y="234"/>
                </a:lnTo>
                <a:lnTo>
                  <a:pt x="334" y="234"/>
                </a:lnTo>
                <a:lnTo>
                  <a:pt x="332" y="234"/>
                </a:lnTo>
                <a:lnTo>
                  <a:pt x="330" y="232"/>
                </a:lnTo>
                <a:lnTo>
                  <a:pt x="298" y="164"/>
                </a:lnTo>
                <a:lnTo>
                  <a:pt x="286" y="146"/>
                </a:lnTo>
                <a:lnTo>
                  <a:pt x="258" y="110"/>
                </a:lnTo>
                <a:lnTo>
                  <a:pt x="230" y="76"/>
                </a:lnTo>
                <a:lnTo>
                  <a:pt x="216" y="62"/>
                </a:lnTo>
                <a:lnTo>
                  <a:pt x="170" y="18"/>
                </a:lnTo>
                <a:lnTo>
                  <a:pt x="164" y="14"/>
                </a:lnTo>
                <a:lnTo>
                  <a:pt x="108" y="12"/>
                </a:lnTo>
                <a:lnTo>
                  <a:pt x="106" y="12"/>
                </a:lnTo>
                <a:lnTo>
                  <a:pt x="106" y="10"/>
                </a:lnTo>
                <a:lnTo>
                  <a:pt x="94" y="6"/>
                </a:lnTo>
                <a:lnTo>
                  <a:pt x="80" y="0"/>
                </a:lnTo>
                <a:lnTo>
                  <a:pt x="76" y="0"/>
                </a:lnTo>
                <a:lnTo>
                  <a:pt x="70" y="0"/>
                </a:lnTo>
                <a:lnTo>
                  <a:pt x="54" y="4"/>
                </a:lnTo>
                <a:lnTo>
                  <a:pt x="34" y="12"/>
                </a:lnTo>
                <a:lnTo>
                  <a:pt x="8" y="24"/>
                </a:lnTo>
                <a:lnTo>
                  <a:pt x="6" y="26"/>
                </a:lnTo>
                <a:lnTo>
                  <a:pt x="8" y="36"/>
                </a:lnTo>
                <a:lnTo>
                  <a:pt x="8" y="38"/>
                </a:lnTo>
                <a:lnTo>
                  <a:pt x="2" y="52"/>
                </a:lnTo>
                <a:lnTo>
                  <a:pt x="0" y="52"/>
                </a:lnTo>
                <a:lnTo>
                  <a:pt x="0" y="62"/>
                </a:lnTo>
                <a:lnTo>
                  <a:pt x="0" y="72"/>
                </a:lnTo>
                <a:lnTo>
                  <a:pt x="4" y="82"/>
                </a:lnTo>
                <a:lnTo>
                  <a:pt x="10" y="86"/>
                </a:lnTo>
                <a:lnTo>
                  <a:pt x="22" y="86"/>
                </a:lnTo>
                <a:lnTo>
                  <a:pt x="32" y="88"/>
                </a:lnTo>
                <a:lnTo>
                  <a:pt x="36" y="86"/>
                </a:lnTo>
                <a:lnTo>
                  <a:pt x="38" y="76"/>
                </a:lnTo>
                <a:lnTo>
                  <a:pt x="42" y="70"/>
                </a:lnTo>
                <a:lnTo>
                  <a:pt x="50" y="70"/>
                </a:lnTo>
                <a:lnTo>
                  <a:pt x="78" y="78"/>
                </a:lnTo>
                <a:lnTo>
                  <a:pt x="84" y="80"/>
                </a:lnTo>
                <a:lnTo>
                  <a:pt x="74" y="94"/>
                </a:lnTo>
                <a:lnTo>
                  <a:pt x="74" y="114"/>
                </a:lnTo>
                <a:lnTo>
                  <a:pt x="76" y="118"/>
                </a:lnTo>
                <a:lnTo>
                  <a:pt x="80" y="124"/>
                </a:lnTo>
                <a:lnTo>
                  <a:pt x="96" y="140"/>
                </a:lnTo>
                <a:lnTo>
                  <a:pt x="108" y="148"/>
                </a:lnTo>
                <a:lnTo>
                  <a:pt x="116" y="150"/>
                </a:lnTo>
                <a:lnTo>
                  <a:pt x="120" y="150"/>
                </a:lnTo>
                <a:lnTo>
                  <a:pt x="124" y="148"/>
                </a:lnTo>
                <a:lnTo>
                  <a:pt x="138" y="134"/>
                </a:lnTo>
                <a:lnTo>
                  <a:pt x="148" y="128"/>
                </a:lnTo>
                <a:lnTo>
                  <a:pt x="170" y="124"/>
                </a:lnTo>
                <a:lnTo>
                  <a:pt x="176" y="110"/>
                </a:lnTo>
                <a:lnTo>
                  <a:pt x="194" y="100"/>
                </a:lnTo>
                <a:lnTo>
                  <a:pt x="212" y="110"/>
                </a:lnTo>
                <a:lnTo>
                  <a:pt x="214" y="110"/>
                </a:lnTo>
                <a:lnTo>
                  <a:pt x="230" y="138"/>
                </a:lnTo>
                <a:lnTo>
                  <a:pt x="236" y="156"/>
                </a:lnTo>
                <a:lnTo>
                  <a:pt x="236" y="158"/>
                </a:lnTo>
                <a:lnTo>
                  <a:pt x="232" y="182"/>
                </a:lnTo>
                <a:lnTo>
                  <a:pt x="238" y="196"/>
                </a:lnTo>
                <a:lnTo>
                  <a:pt x="238" y="198"/>
                </a:lnTo>
                <a:lnTo>
                  <a:pt x="234" y="216"/>
                </a:lnTo>
                <a:lnTo>
                  <a:pt x="234" y="232"/>
                </a:lnTo>
                <a:lnTo>
                  <a:pt x="240" y="250"/>
                </a:lnTo>
                <a:lnTo>
                  <a:pt x="242" y="258"/>
                </a:lnTo>
                <a:lnTo>
                  <a:pt x="240" y="272"/>
                </a:lnTo>
                <a:lnTo>
                  <a:pt x="240" y="274"/>
                </a:lnTo>
                <a:lnTo>
                  <a:pt x="232" y="284"/>
                </a:lnTo>
                <a:lnTo>
                  <a:pt x="232" y="286"/>
                </a:lnTo>
                <a:lnTo>
                  <a:pt x="224" y="294"/>
                </a:lnTo>
                <a:lnTo>
                  <a:pt x="222" y="312"/>
                </a:lnTo>
                <a:lnTo>
                  <a:pt x="228" y="330"/>
                </a:lnTo>
                <a:lnTo>
                  <a:pt x="228" y="332"/>
                </a:lnTo>
                <a:lnTo>
                  <a:pt x="222" y="360"/>
                </a:lnTo>
                <a:lnTo>
                  <a:pt x="218" y="364"/>
                </a:lnTo>
                <a:lnTo>
                  <a:pt x="214" y="366"/>
                </a:lnTo>
                <a:lnTo>
                  <a:pt x="206" y="364"/>
                </a:lnTo>
                <a:lnTo>
                  <a:pt x="198" y="356"/>
                </a:lnTo>
                <a:lnTo>
                  <a:pt x="190" y="358"/>
                </a:lnTo>
                <a:lnTo>
                  <a:pt x="180" y="370"/>
                </a:lnTo>
                <a:lnTo>
                  <a:pt x="168" y="402"/>
                </a:lnTo>
                <a:lnTo>
                  <a:pt x="168" y="404"/>
                </a:lnTo>
                <a:lnTo>
                  <a:pt x="156" y="414"/>
                </a:lnTo>
                <a:lnTo>
                  <a:pt x="154" y="414"/>
                </a:lnTo>
                <a:lnTo>
                  <a:pt x="148" y="414"/>
                </a:lnTo>
                <a:lnTo>
                  <a:pt x="136" y="434"/>
                </a:lnTo>
                <a:lnTo>
                  <a:pt x="142" y="446"/>
                </a:lnTo>
                <a:lnTo>
                  <a:pt x="144" y="446"/>
                </a:lnTo>
                <a:lnTo>
                  <a:pt x="160" y="466"/>
                </a:lnTo>
                <a:lnTo>
                  <a:pt x="160" y="468"/>
                </a:lnTo>
                <a:lnTo>
                  <a:pt x="160" y="474"/>
                </a:lnTo>
                <a:lnTo>
                  <a:pt x="178" y="476"/>
                </a:lnTo>
                <a:lnTo>
                  <a:pt x="180" y="492"/>
                </a:lnTo>
                <a:lnTo>
                  <a:pt x="180" y="494"/>
                </a:lnTo>
                <a:lnTo>
                  <a:pt x="182" y="512"/>
                </a:lnTo>
                <a:lnTo>
                  <a:pt x="188" y="516"/>
                </a:lnTo>
                <a:lnTo>
                  <a:pt x="204" y="512"/>
                </a:lnTo>
                <a:lnTo>
                  <a:pt x="218" y="502"/>
                </a:lnTo>
                <a:lnTo>
                  <a:pt x="222" y="502"/>
                </a:lnTo>
                <a:lnTo>
                  <a:pt x="226" y="528"/>
                </a:lnTo>
                <a:lnTo>
                  <a:pt x="234" y="538"/>
                </a:lnTo>
                <a:lnTo>
                  <a:pt x="236" y="540"/>
                </a:lnTo>
                <a:lnTo>
                  <a:pt x="242" y="550"/>
                </a:lnTo>
                <a:lnTo>
                  <a:pt x="254" y="560"/>
                </a:lnTo>
                <a:lnTo>
                  <a:pt x="258" y="562"/>
                </a:lnTo>
                <a:lnTo>
                  <a:pt x="262" y="562"/>
                </a:lnTo>
                <a:lnTo>
                  <a:pt x="266" y="564"/>
                </a:lnTo>
                <a:lnTo>
                  <a:pt x="274" y="560"/>
                </a:lnTo>
                <a:lnTo>
                  <a:pt x="282" y="558"/>
                </a:lnTo>
                <a:lnTo>
                  <a:pt x="292" y="554"/>
                </a:lnTo>
                <a:lnTo>
                  <a:pt x="296" y="552"/>
                </a:lnTo>
                <a:lnTo>
                  <a:pt x="308" y="552"/>
                </a:lnTo>
                <a:lnTo>
                  <a:pt x="312" y="552"/>
                </a:lnTo>
                <a:lnTo>
                  <a:pt x="316" y="554"/>
                </a:lnTo>
                <a:lnTo>
                  <a:pt x="332" y="544"/>
                </a:lnTo>
                <a:lnTo>
                  <a:pt x="334" y="544"/>
                </a:lnTo>
                <a:lnTo>
                  <a:pt x="334" y="546"/>
                </a:lnTo>
                <a:lnTo>
                  <a:pt x="336" y="544"/>
                </a:lnTo>
                <a:lnTo>
                  <a:pt x="338" y="546"/>
                </a:lnTo>
                <a:lnTo>
                  <a:pt x="344" y="556"/>
                </a:lnTo>
                <a:lnTo>
                  <a:pt x="346" y="562"/>
                </a:lnTo>
                <a:lnTo>
                  <a:pt x="354" y="574"/>
                </a:lnTo>
                <a:lnTo>
                  <a:pt x="360" y="576"/>
                </a:lnTo>
                <a:lnTo>
                  <a:pt x="362" y="576"/>
                </a:lnTo>
                <a:lnTo>
                  <a:pt x="360" y="574"/>
                </a:lnTo>
                <a:lnTo>
                  <a:pt x="360" y="570"/>
                </a:lnTo>
                <a:lnTo>
                  <a:pt x="360" y="566"/>
                </a:lnTo>
                <a:lnTo>
                  <a:pt x="364" y="564"/>
                </a:lnTo>
                <a:lnTo>
                  <a:pt x="370" y="562"/>
                </a:lnTo>
                <a:lnTo>
                  <a:pt x="398" y="562"/>
                </a:lnTo>
                <a:lnTo>
                  <a:pt x="400" y="562"/>
                </a:lnTo>
                <a:lnTo>
                  <a:pt x="402" y="562"/>
                </a:lnTo>
                <a:lnTo>
                  <a:pt x="412" y="580"/>
                </a:lnTo>
                <a:lnTo>
                  <a:pt x="410" y="588"/>
                </a:lnTo>
                <a:lnTo>
                  <a:pt x="422" y="590"/>
                </a:lnTo>
                <a:lnTo>
                  <a:pt x="422" y="588"/>
                </a:lnTo>
                <a:lnTo>
                  <a:pt x="422" y="586"/>
                </a:lnTo>
                <a:lnTo>
                  <a:pt x="426" y="584"/>
                </a:lnTo>
                <a:lnTo>
                  <a:pt x="454" y="602"/>
                </a:lnTo>
                <a:lnTo>
                  <a:pt x="456" y="608"/>
                </a:lnTo>
                <a:lnTo>
                  <a:pt x="458" y="612"/>
                </a:lnTo>
                <a:lnTo>
                  <a:pt x="458" y="624"/>
                </a:lnTo>
                <a:lnTo>
                  <a:pt x="468" y="626"/>
                </a:lnTo>
                <a:lnTo>
                  <a:pt x="474" y="616"/>
                </a:lnTo>
                <a:lnTo>
                  <a:pt x="470" y="608"/>
                </a:lnTo>
                <a:lnTo>
                  <a:pt x="470" y="602"/>
                </a:lnTo>
                <a:lnTo>
                  <a:pt x="472" y="598"/>
                </a:lnTo>
                <a:lnTo>
                  <a:pt x="474" y="596"/>
                </a:lnTo>
                <a:lnTo>
                  <a:pt x="478" y="594"/>
                </a:lnTo>
                <a:lnTo>
                  <a:pt x="478" y="592"/>
                </a:lnTo>
                <a:lnTo>
                  <a:pt x="480" y="590"/>
                </a:lnTo>
                <a:lnTo>
                  <a:pt x="486" y="590"/>
                </a:lnTo>
                <a:lnTo>
                  <a:pt x="490" y="594"/>
                </a:lnTo>
                <a:lnTo>
                  <a:pt x="492" y="598"/>
                </a:lnTo>
                <a:lnTo>
                  <a:pt x="496" y="614"/>
                </a:lnTo>
                <a:lnTo>
                  <a:pt x="496" y="616"/>
                </a:lnTo>
                <a:lnTo>
                  <a:pt x="498" y="618"/>
                </a:lnTo>
                <a:lnTo>
                  <a:pt x="502" y="622"/>
                </a:lnTo>
                <a:lnTo>
                  <a:pt x="510" y="626"/>
                </a:lnTo>
                <a:lnTo>
                  <a:pt x="512" y="626"/>
                </a:lnTo>
                <a:lnTo>
                  <a:pt x="538" y="652"/>
                </a:lnTo>
                <a:lnTo>
                  <a:pt x="550" y="648"/>
                </a:lnTo>
                <a:lnTo>
                  <a:pt x="548" y="644"/>
                </a:lnTo>
                <a:lnTo>
                  <a:pt x="544" y="638"/>
                </a:lnTo>
                <a:lnTo>
                  <a:pt x="544" y="634"/>
                </a:lnTo>
                <a:lnTo>
                  <a:pt x="544" y="630"/>
                </a:lnTo>
                <a:lnTo>
                  <a:pt x="546" y="626"/>
                </a:lnTo>
                <a:lnTo>
                  <a:pt x="556" y="618"/>
                </a:lnTo>
                <a:lnTo>
                  <a:pt x="570" y="606"/>
                </a:lnTo>
                <a:lnTo>
                  <a:pt x="586" y="616"/>
                </a:lnTo>
                <a:lnTo>
                  <a:pt x="588" y="616"/>
                </a:lnTo>
                <a:lnTo>
                  <a:pt x="592" y="598"/>
                </a:lnTo>
                <a:lnTo>
                  <a:pt x="592" y="596"/>
                </a:lnTo>
                <a:lnTo>
                  <a:pt x="594" y="594"/>
                </a:lnTo>
                <a:lnTo>
                  <a:pt x="608" y="596"/>
                </a:lnTo>
                <a:lnTo>
                  <a:pt x="610" y="600"/>
                </a:lnTo>
                <a:lnTo>
                  <a:pt x="612" y="606"/>
                </a:lnTo>
                <a:lnTo>
                  <a:pt x="610" y="610"/>
                </a:lnTo>
                <a:lnTo>
                  <a:pt x="606" y="616"/>
                </a:lnTo>
                <a:lnTo>
                  <a:pt x="610" y="618"/>
                </a:lnTo>
                <a:lnTo>
                  <a:pt x="620" y="622"/>
                </a:lnTo>
                <a:lnTo>
                  <a:pt x="628" y="626"/>
                </a:lnTo>
                <a:lnTo>
                  <a:pt x="630" y="626"/>
                </a:lnTo>
                <a:lnTo>
                  <a:pt x="640" y="630"/>
                </a:lnTo>
                <a:lnTo>
                  <a:pt x="648" y="630"/>
                </a:lnTo>
                <a:lnTo>
                  <a:pt x="636" y="572"/>
                </a:lnTo>
                <a:lnTo>
                  <a:pt x="630" y="568"/>
                </a:lnTo>
                <a:lnTo>
                  <a:pt x="624" y="562"/>
                </a:lnTo>
                <a:lnTo>
                  <a:pt x="614" y="546"/>
                </a:lnTo>
                <a:lnTo>
                  <a:pt x="610" y="538"/>
                </a:lnTo>
                <a:lnTo>
                  <a:pt x="612" y="528"/>
                </a:lnTo>
                <a:lnTo>
                  <a:pt x="616" y="518"/>
                </a:lnTo>
                <a:lnTo>
                  <a:pt x="624" y="506"/>
                </a:lnTo>
                <a:lnTo>
                  <a:pt x="636" y="494"/>
                </a:lnTo>
                <a:lnTo>
                  <a:pt x="650" y="482"/>
                </a:lnTo>
                <a:lnTo>
                  <a:pt x="662" y="482"/>
                </a:lnTo>
                <a:lnTo>
                  <a:pt x="672" y="486"/>
                </a:lnTo>
                <a:lnTo>
                  <a:pt x="692" y="486"/>
                </a:lnTo>
                <a:lnTo>
                  <a:pt x="698" y="482"/>
                </a:lnTo>
                <a:lnTo>
                  <a:pt x="704" y="476"/>
                </a:lnTo>
                <a:lnTo>
                  <a:pt x="714" y="452"/>
                </a:lnTo>
                <a:lnTo>
                  <a:pt x="718" y="442"/>
                </a:lnTo>
                <a:lnTo>
                  <a:pt x="718" y="426"/>
                </a:lnTo>
                <a:lnTo>
                  <a:pt x="716" y="382"/>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5" name="山东"/>
          <p:cNvSpPr/>
          <p:nvPr/>
        </p:nvSpPr>
        <p:spPr bwMode="auto">
          <a:xfrm>
            <a:off x="4860826" y="3519260"/>
            <a:ext cx="667808" cy="419384"/>
          </a:xfrm>
          <a:custGeom>
            <a:avLst/>
            <a:gdLst>
              <a:gd name="T0" fmla="*/ 2147483646 w 434"/>
              <a:gd name="T1" fmla="*/ 2147483646 h 272"/>
              <a:gd name="T2" fmla="*/ 2147483646 w 434"/>
              <a:gd name="T3" fmla="*/ 2147483646 h 272"/>
              <a:gd name="T4" fmla="*/ 2147483646 w 434"/>
              <a:gd name="T5" fmla="*/ 0 h 272"/>
              <a:gd name="T6" fmla="*/ 2147483646 w 434"/>
              <a:gd name="T7" fmla="*/ 2147483646 h 272"/>
              <a:gd name="T8" fmla="*/ 2147483646 w 434"/>
              <a:gd name="T9" fmla="*/ 2147483646 h 272"/>
              <a:gd name="T10" fmla="*/ 2147483646 w 434"/>
              <a:gd name="T11" fmla="*/ 2147483646 h 272"/>
              <a:gd name="T12" fmla="*/ 2147483646 w 434"/>
              <a:gd name="T13" fmla="*/ 2147483646 h 272"/>
              <a:gd name="T14" fmla="*/ 2147483646 w 434"/>
              <a:gd name="T15" fmla="*/ 2147483646 h 272"/>
              <a:gd name="T16" fmla="*/ 2147483646 w 434"/>
              <a:gd name="T17" fmla="*/ 0 h 272"/>
              <a:gd name="T18" fmla="*/ 2147483646 w 434"/>
              <a:gd name="T19" fmla="*/ 2147483646 h 272"/>
              <a:gd name="T20" fmla="*/ 2147483646 w 434"/>
              <a:gd name="T21" fmla="*/ 2147483646 h 272"/>
              <a:gd name="T22" fmla="*/ 2147483646 w 434"/>
              <a:gd name="T23" fmla="*/ 2147483646 h 272"/>
              <a:gd name="T24" fmla="*/ 2147483646 w 434"/>
              <a:gd name="T25" fmla="*/ 2147483646 h 272"/>
              <a:gd name="T26" fmla="*/ 2147483646 w 434"/>
              <a:gd name="T27" fmla="*/ 2147483646 h 272"/>
              <a:gd name="T28" fmla="*/ 2147483646 w 434"/>
              <a:gd name="T29" fmla="*/ 2147483646 h 272"/>
              <a:gd name="T30" fmla="*/ 2147483646 w 434"/>
              <a:gd name="T31" fmla="*/ 2147483646 h 272"/>
              <a:gd name="T32" fmla="*/ 0 w 434"/>
              <a:gd name="T33" fmla="*/ 2147483646 h 272"/>
              <a:gd name="T34" fmla="*/ 2147483646 w 434"/>
              <a:gd name="T35" fmla="*/ 2147483646 h 272"/>
              <a:gd name="T36" fmla="*/ 2147483646 w 434"/>
              <a:gd name="T37" fmla="*/ 2147483646 h 272"/>
              <a:gd name="T38" fmla="*/ 2147483646 w 434"/>
              <a:gd name="T39" fmla="*/ 2147483646 h 272"/>
              <a:gd name="T40" fmla="*/ 2147483646 w 434"/>
              <a:gd name="T41" fmla="*/ 2147483646 h 272"/>
              <a:gd name="T42" fmla="*/ 2147483646 w 434"/>
              <a:gd name="T43" fmla="*/ 2147483646 h 272"/>
              <a:gd name="T44" fmla="*/ 2147483646 w 434"/>
              <a:gd name="T45" fmla="*/ 2147483646 h 272"/>
              <a:gd name="T46" fmla="*/ 2147483646 w 434"/>
              <a:gd name="T47" fmla="*/ 2147483646 h 272"/>
              <a:gd name="T48" fmla="*/ 2147483646 w 434"/>
              <a:gd name="T49" fmla="*/ 2147483646 h 272"/>
              <a:gd name="T50" fmla="*/ 2147483646 w 434"/>
              <a:gd name="T51" fmla="*/ 2147483646 h 272"/>
              <a:gd name="T52" fmla="*/ 2147483646 w 434"/>
              <a:gd name="T53" fmla="*/ 2147483646 h 272"/>
              <a:gd name="T54" fmla="*/ 2147483646 w 434"/>
              <a:gd name="T55" fmla="*/ 2147483646 h 272"/>
              <a:gd name="T56" fmla="*/ 2147483646 w 434"/>
              <a:gd name="T57" fmla="*/ 2147483646 h 272"/>
              <a:gd name="T58" fmla="*/ 2147483646 w 434"/>
              <a:gd name="T59" fmla="*/ 2147483646 h 272"/>
              <a:gd name="T60" fmla="*/ 2147483646 w 434"/>
              <a:gd name="T61" fmla="*/ 2147483646 h 272"/>
              <a:gd name="T62" fmla="*/ 2147483646 w 434"/>
              <a:gd name="T63" fmla="*/ 2147483646 h 272"/>
              <a:gd name="T64" fmla="*/ 2147483646 w 434"/>
              <a:gd name="T65" fmla="*/ 2147483646 h 272"/>
              <a:gd name="T66" fmla="*/ 2147483646 w 434"/>
              <a:gd name="T67" fmla="*/ 2147483646 h 272"/>
              <a:gd name="T68" fmla="*/ 2147483646 w 434"/>
              <a:gd name="T69" fmla="*/ 2147483646 h 272"/>
              <a:gd name="T70" fmla="*/ 2147483646 w 434"/>
              <a:gd name="T71" fmla="*/ 2147483646 h 272"/>
              <a:gd name="T72" fmla="*/ 2147483646 w 434"/>
              <a:gd name="T73" fmla="*/ 2147483646 h 272"/>
              <a:gd name="T74" fmla="*/ 2147483646 w 434"/>
              <a:gd name="T75" fmla="*/ 2147483646 h 272"/>
              <a:gd name="T76" fmla="*/ 2147483646 w 434"/>
              <a:gd name="T77" fmla="*/ 2147483646 h 272"/>
              <a:gd name="T78" fmla="*/ 2147483646 w 434"/>
              <a:gd name="T79" fmla="*/ 2147483646 h 272"/>
              <a:gd name="T80" fmla="*/ 2147483646 w 434"/>
              <a:gd name="T81" fmla="*/ 2147483646 h 272"/>
              <a:gd name="T82" fmla="*/ 2147483646 w 434"/>
              <a:gd name="T83" fmla="*/ 2147483646 h 272"/>
              <a:gd name="T84" fmla="*/ 2147483646 w 434"/>
              <a:gd name="T85" fmla="*/ 2147483646 h 272"/>
              <a:gd name="T86" fmla="*/ 2147483646 w 434"/>
              <a:gd name="T87" fmla="*/ 2147483646 h 272"/>
              <a:gd name="T88" fmla="*/ 2147483646 w 434"/>
              <a:gd name="T89" fmla="*/ 2147483646 h 272"/>
              <a:gd name="T90" fmla="*/ 2147483646 w 434"/>
              <a:gd name="T91" fmla="*/ 2147483646 h 272"/>
              <a:gd name="T92" fmla="*/ 2147483646 w 434"/>
              <a:gd name="T93" fmla="*/ 2147483646 h 272"/>
              <a:gd name="T94" fmla="*/ 2147483646 w 434"/>
              <a:gd name="T95" fmla="*/ 2147483646 h 272"/>
              <a:gd name="T96" fmla="*/ 2147483646 w 434"/>
              <a:gd name="T97" fmla="*/ 2147483646 h 272"/>
              <a:gd name="T98" fmla="*/ 2147483646 w 434"/>
              <a:gd name="T99" fmla="*/ 2147483646 h 272"/>
              <a:gd name="T100" fmla="*/ 2147483646 w 434"/>
              <a:gd name="T101" fmla="*/ 2147483646 h 2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34" h="272">
                <a:moveTo>
                  <a:pt x="396" y="8"/>
                </a:moveTo>
                <a:lnTo>
                  <a:pt x="396" y="8"/>
                </a:lnTo>
                <a:lnTo>
                  <a:pt x="394" y="12"/>
                </a:lnTo>
                <a:lnTo>
                  <a:pt x="388" y="14"/>
                </a:lnTo>
                <a:lnTo>
                  <a:pt x="358" y="12"/>
                </a:lnTo>
                <a:lnTo>
                  <a:pt x="330" y="6"/>
                </a:lnTo>
                <a:lnTo>
                  <a:pt x="314" y="0"/>
                </a:lnTo>
                <a:lnTo>
                  <a:pt x="270" y="42"/>
                </a:lnTo>
                <a:lnTo>
                  <a:pt x="272" y="60"/>
                </a:lnTo>
                <a:lnTo>
                  <a:pt x="268" y="62"/>
                </a:lnTo>
                <a:lnTo>
                  <a:pt x="246" y="64"/>
                </a:lnTo>
                <a:lnTo>
                  <a:pt x="228" y="62"/>
                </a:lnTo>
                <a:lnTo>
                  <a:pt x="222" y="62"/>
                </a:lnTo>
                <a:lnTo>
                  <a:pt x="218" y="60"/>
                </a:lnTo>
                <a:lnTo>
                  <a:pt x="214" y="56"/>
                </a:lnTo>
                <a:lnTo>
                  <a:pt x="212" y="52"/>
                </a:lnTo>
                <a:lnTo>
                  <a:pt x="208" y="2"/>
                </a:lnTo>
                <a:lnTo>
                  <a:pt x="168" y="0"/>
                </a:lnTo>
                <a:lnTo>
                  <a:pt x="152" y="36"/>
                </a:lnTo>
                <a:lnTo>
                  <a:pt x="150" y="20"/>
                </a:lnTo>
                <a:lnTo>
                  <a:pt x="148" y="6"/>
                </a:lnTo>
                <a:lnTo>
                  <a:pt x="144" y="0"/>
                </a:lnTo>
                <a:lnTo>
                  <a:pt x="128" y="8"/>
                </a:lnTo>
                <a:lnTo>
                  <a:pt x="120" y="18"/>
                </a:lnTo>
                <a:lnTo>
                  <a:pt x="118" y="20"/>
                </a:lnTo>
                <a:lnTo>
                  <a:pt x="102" y="24"/>
                </a:lnTo>
                <a:lnTo>
                  <a:pt x="78" y="48"/>
                </a:lnTo>
                <a:lnTo>
                  <a:pt x="56" y="70"/>
                </a:lnTo>
                <a:lnTo>
                  <a:pt x="12" y="128"/>
                </a:lnTo>
                <a:lnTo>
                  <a:pt x="22" y="148"/>
                </a:lnTo>
                <a:lnTo>
                  <a:pt x="22" y="152"/>
                </a:lnTo>
                <a:lnTo>
                  <a:pt x="20" y="152"/>
                </a:lnTo>
                <a:lnTo>
                  <a:pt x="20" y="156"/>
                </a:lnTo>
                <a:lnTo>
                  <a:pt x="20" y="160"/>
                </a:lnTo>
                <a:lnTo>
                  <a:pt x="24" y="172"/>
                </a:lnTo>
                <a:lnTo>
                  <a:pt x="32" y="188"/>
                </a:lnTo>
                <a:lnTo>
                  <a:pt x="34" y="198"/>
                </a:lnTo>
                <a:lnTo>
                  <a:pt x="34" y="206"/>
                </a:lnTo>
                <a:lnTo>
                  <a:pt x="34" y="208"/>
                </a:lnTo>
                <a:lnTo>
                  <a:pt x="0" y="228"/>
                </a:lnTo>
                <a:lnTo>
                  <a:pt x="0" y="236"/>
                </a:lnTo>
                <a:lnTo>
                  <a:pt x="16" y="244"/>
                </a:lnTo>
                <a:lnTo>
                  <a:pt x="18" y="248"/>
                </a:lnTo>
                <a:lnTo>
                  <a:pt x="18" y="252"/>
                </a:lnTo>
                <a:lnTo>
                  <a:pt x="22" y="256"/>
                </a:lnTo>
                <a:lnTo>
                  <a:pt x="36" y="264"/>
                </a:lnTo>
                <a:lnTo>
                  <a:pt x="64" y="272"/>
                </a:lnTo>
                <a:lnTo>
                  <a:pt x="74" y="266"/>
                </a:lnTo>
                <a:lnTo>
                  <a:pt x="84" y="252"/>
                </a:lnTo>
                <a:lnTo>
                  <a:pt x="92" y="230"/>
                </a:lnTo>
                <a:lnTo>
                  <a:pt x="114" y="238"/>
                </a:lnTo>
                <a:lnTo>
                  <a:pt x="118" y="240"/>
                </a:lnTo>
                <a:lnTo>
                  <a:pt x="118" y="242"/>
                </a:lnTo>
                <a:lnTo>
                  <a:pt x="118" y="244"/>
                </a:lnTo>
                <a:lnTo>
                  <a:pt x="116" y="250"/>
                </a:lnTo>
                <a:lnTo>
                  <a:pt x="116" y="256"/>
                </a:lnTo>
                <a:lnTo>
                  <a:pt x="118" y="260"/>
                </a:lnTo>
                <a:lnTo>
                  <a:pt x="124" y="264"/>
                </a:lnTo>
                <a:lnTo>
                  <a:pt x="148" y="264"/>
                </a:lnTo>
                <a:lnTo>
                  <a:pt x="160" y="260"/>
                </a:lnTo>
                <a:lnTo>
                  <a:pt x="170" y="256"/>
                </a:lnTo>
                <a:lnTo>
                  <a:pt x="172" y="252"/>
                </a:lnTo>
                <a:lnTo>
                  <a:pt x="176" y="252"/>
                </a:lnTo>
                <a:lnTo>
                  <a:pt x="184" y="252"/>
                </a:lnTo>
                <a:lnTo>
                  <a:pt x="198" y="256"/>
                </a:lnTo>
                <a:lnTo>
                  <a:pt x="202" y="258"/>
                </a:lnTo>
                <a:lnTo>
                  <a:pt x="208" y="264"/>
                </a:lnTo>
                <a:lnTo>
                  <a:pt x="212" y="250"/>
                </a:lnTo>
                <a:lnTo>
                  <a:pt x="214" y="248"/>
                </a:lnTo>
                <a:lnTo>
                  <a:pt x="216" y="248"/>
                </a:lnTo>
                <a:lnTo>
                  <a:pt x="220" y="242"/>
                </a:lnTo>
                <a:lnTo>
                  <a:pt x="224" y="236"/>
                </a:lnTo>
                <a:lnTo>
                  <a:pt x="230" y="228"/>
                </a:lnTo>
                <a:lnTo>
                  <a:pt x="238" y="220"/>
                </a:lnTo>
                <a:lnTo>
                  <a:pt x="248" y="214"/>
                </a:lnTo>
                <a:lnTo>
                  <a:pt x="250" y="212"/>
                </a:lnTo>
                <a:lnTo>
                  <a:pt x="250" y="214"/>
                </a:lnTo>
                <a:lnTo>
                  <a:pt x="252" y="214"/>
                </a:lnTo>
                <a:lnTo>
                  <a:pt x="258" y="216"/>
                </a:lnTo>
                <a:lnTo>
                  <a:pt x="260" y="216"/>
                </a:lnTo>
                <a:lnTo>
                  <a:pt x="268" y="176"/>
                </a:lnTo>
                <a:lnTo>
                  <a:pt x="280" y="172"/>
                </a:lnTo>
                <a:lnTo>
                  <a:pt x="290" y="166"/>
                </a:lnTo>
                <a:lnTo>
                  <a:pt x="296" y="160"/>
                </a:lnTo>
                <a:lnTo>
                  <a:pt x="298" y="156"/>
                </a:lnTo>
                <a:lnTo>
                  <a:pt x="300" y="150"/>
                </a:lnTo>
                <a:lnTo>
                  <a:pt x="296" y="138"/>
                </a:lnTo>
                <a:lnTo>
                  <a:pt x="294" y="128"/>
                </a:lnTo>
                <a:lnTo>
                  <a:pt x="296" y="122"/>
                </a:lnTo>
                <a:lnTo>
                  <a:pt x="298" y="120"/>
                </a:lnTo>
                <a:lnTo>
                  <a:pt x="302" y="120"/>
                </a:lnTo>
                <a:lnTo>
                  <a:pt x="310" y="120"/>
                </a:lnTo>
                <a:lnTo>
                  <a:pt x="320" y="124"/>
                </a:lnTo>
                <a:lnTo>
                  <a:pt x="322" y="112"/>
                </a:lnTo>
                <a:lnTo>
                  <a:pt x="322" y="110"/>
                </a:lnTo>
                <a:lnTo>
                  <a:pt x="322" y="108"/>
                </a:lnTo>
                <a:lnTo>
                  <a:pt x="336" y="102"/>
                </a:lnTo>
                <a:lnTo>
                  <a:pt x="338" y="96"/>
                </a:lnTo>
                <a:lnTo>
                  <a:pt x="330" y="96"/>
                </a:lnTo>
                <a:lnTo>
                  <a:pt x="328" y="94"/>
                </a:lnTo>
                <a:lnTo>
                  <a:pt x="328" y="90"/>
                </a:lnTo>
                <a:lnTo>
                  <a:pt x="328" y="88"/>
                </a:lnTo>
                <a:lnTo>
                  <a:pt x="330" y="86"/>
                </a:lnTo>
                <a:lnTo>
                  <a:pt x="332" y="86"/>
                </a:lnTo>
                <a:lnTo>
                  <a:pt x="334" y="86"/>
                </a:lnTo>
                <a:lnTo>
                  <a:pt x="342" y="84"/>
                </a:lnTo>
                <a:lnTo>
                  <a:pt x="352" y="76"/>
                </a:lnTo>
                <a:lnTo>
                  <a:pt x="404" y="40"/>
                </a:lnTo>
                <a:lnTo>
                  <a:pt x="420" y="48"/>
                </a:lnTo>
                <a:lnTo>
                  <a:pt x="428" y="48"/>
                </a:lnTo>
                <a:lnTo>
                  <a:pt x="424" y="30"/>
                </a:lnTo>
                <a:lnTo>
                  <a:pt x="424" y="28"/>
                </a:lnTo>
                <a:lnTo>
                  <a:pt x="434" y="12"/>
                </a:lnTo>
                <a:lnTo>
                  <a:pt x="432" y="12"/>
                </a:lnTo>
                <a:lnTo>
                  <a:pt x="426" y="12"/>
                </a:lnTo>
                <a:lnTo>
                  <a:pt x="426" y="14"/>
                </a:lnTo>
                <a:lnTo>
                  <a:pt x="424" y="14"/>
                </a:lnTo>
                <a:lnTo>
                  <a:pt x="408" y="16"/>
                </a:lnTo>
                <a:lnTo>
                  <a:pt x="404" y="16"/>
                </a:lnTo>
                <a:lnTo>
                  <a:pt x="404" y="12"/>
                </a:lnTo>
                <a:lnTo>
                  <a:pt x="400" y="8"/>
                </a:lnTo>
                <a:lnTo>
                  <a:pt x="396" y="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6" name="上海"/>
          <p:cNvSpPr/>
          <p:nvPr/>
        </p:nvSpPr>
        <p:spPr bwMode="auto">
          <a:xfrm>
            <a:off x="5484558" y="4215116"/>
            <a:ext cx="105514" cy="92158"/>
          </a:xfrm>
          <a:custGeom>
            <a:avLst/>
            <a:gdLst>
              <a:gd name="T0" fmla="*/ 2147483646 w 68"/>
              <a:gd name="T1" fmla="*/ 2147483646 h 60"/>
              <a:gd name="T2" fmla="*/ 2147483646 w 68"/>
              <a:gd name="T3" fmla="*/ 2147483646 h 60"/>
              <a:gd name="T4" fmla="*/ 2147483646 w 68"/>
              <a:gd name="T5" fmla="*/ 2147483646 h 60"/>
              <a:gd name="T6" fmla="*/ 2147483646 w 68"/>
              <a:gd name="T7" fmla="*/ 2147483646 h 60"/>
              <a:gd name="T8" fmla="*/ 2147483646 w 68"/>
              <a:gd name="T9" fmla="*/ 2147483646 h 60"/>
              <a:gd name="T10" fmla="*/ 2147483646 w 68"/>
              <a:gd name="T11" fmla="*/ 2147483646 h 60"/>
              <a:gd name="T12" fmla="*/ 2147483646 w 68"/>
              <a:gd name="T13" fmla="*/ 2147483646 h 60"/>
              <a:gd name="T14" fmla="*/ 2147483646 w 68"/>
              <a:gd name="T15" fmla="*/ 2147483646 h 60"/>
              <a:gd name="T16" fmla="*/ 2147483646 w 68"/>
              <a:gd name="T17" fmla="*/ 0 h 60"/>
              <a:gd name="T18" fmla="*/ 2147483646 w 68"/>
              <a:gd name="T19" fmla="*/ 0 h 60"/>
              <a:gd name="T20" fmla="*/ 2147483646 w 68"/>
              <a:gd name="T21" fmla="*/ 0 h 60"/>
              <a:gd name="T22" fmla="*/ 2147483646 w 68"/>
              <a:gd name="T23" fmla="*/ 2147483646 h 60"/>
              <a:gd name="T24" fmla="*/ 2147483646 w 68"/>
              <a:gd name="T25" fmla="*/ 2147483646 h 60"/>
              <a:gd name="T26" fmla="*/ 2147483646 w 68"/>
              <a:gd name="T27" fmla="*/ 2147483646 h 60"/>
              <a:gd name="T28" fmla="*/ 2147483646 w 68"/>
              <a:gd name="T29" fmla="*/ 2147483646 h 60"/>
              <a:gd name="T30" fmla="*/ 2147483646 w 68"/>
              <a:gd name="T31" fmla="*/ 2147483646 h 60"/>
              <a:gd name="T32" fmla="*/ 0 w 68"/>
              <a:gd name="T33" fmla="*/ 2147483646 h 60"/>
              <a:gd name="T34" fmla="*/ 2147483646 w 68"/>
              <a:gd name="T35" fmla="*/ 2147483646 h 60"/>
              <a:gd name="T36" fmla="*/ 2147483646 w 68"/>
              <a:gd name="T37" fmla="*/ 2147483646 h 60"/>
              <a:gd name="T38" fmla="*/ 2147483646 w 68"/>
              <a:gd name="T39" fmla="*/ 2147483646 h 60"/>
              <a:gd name="T40" fmla="*/ 2147483646 w 68"/>
              <a:gd name="T41" fmla="*/ 2147483646 h 60"/>
              <a:gd name="T42" fmla="*/ 2147483646 w 68"/>
              <a:gd name="T43" fmla="*/ 2147483646 h 60"/>
              <a:gd name="T44" fmla="*/ 2147483646 w 68"/>
              <a:gd name="T45" fmla="*/ 2147483646 h 60"/>
              <a:gd name="T46" fmla="*/ 2147483646 w 68"/>
              <a:gd name="T47" fmla="*/ 2147483646 h 60"/>
              <a:gd name="T48" fmla="*/ 2147483646 w 68"/>
              <a:gd name="T49" fmla="*/ 2147483646 h 60"/>
              <a:gd name="T50" fmla="*/ 2147483646 w 68"/>
              <a:gd name="T51" fmla="*/ 2147483646 h 60"/>
              <a:gd name="T52" fmla="*/ 2147483646 w 68"/>
              <a:gd name="T53" fmla="*/ 2147483646 h 60"/>
              <a:gd name="T54" fmla="*/ 2147483646 w 68"/>
              <a:gd name="T55" fmla="*/ 2147483646 h 60"/>
              <a:gd name="T56" fmla="*/ 2147483646 w 68"/>
              <a:gd name="T57" fmla="*/ 2147483646 h 60"/>
              <a:gd name="T58" fmla="*/ 2147483646 w 68"/>
              <a:gd name="T59" fmla="*/ 2147483646 h 60"/>
              <a:gd name="T60" fmla="*/ 2147483646 w 68"/>
              <a:gd name="T61" fmla="*/ 2147483646 h 60"/>
              <a:gd name="T62" fmla="*/ 2147483646 w 68"/>
              <a:gd name="T63" fmla="*/ 2147483646 h 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8" h="60">
                <a:moveTo>
                  <a:pt x="62" y="32"/>
                </a:moveTo>
                <a:lnTo>
                  <a:pt x="68" y="24"/>
                </a:lnTo>
                <a:lnTo>
                  <a:pt x="48" y="8"/>
                </a:lnTo>
                <a:lnTo>
                  <a:pt x="40" y="4"/>
                </a:lnTo>
                <a:lnTo>
                  <a:pt x="34" y="0"/>
                </a:lnTo>
                <a:lnTo>
                  <a:pt x="28" y="0"/>
                </a:lnTo>
                <a:lnTo>
                  <a:pt x="22" y="0"/>
                </a:lnTo>
                <a:lnTo>
                  <a:pt x="14" y="2"/>
                </a:lnTo>
                <a:lnTo>
                  <a:pt x="14" y="20"/>
                </a:lnTo>
                <a:lnTo>
                  <a:pt x="10" y="28"/>
                </a:lnTo>
                <a:lnTo>
                  <a:pt x="4" y="36"/>
                </a:lnTo>
                <a:lnTo>
                  <a:pt x="0" y="40"/>
                </a:lnTo>
                <a:lnTo>
                  <a:pt x="8" y="48"/>
                </a:lnTo>
                <a:lnTo>
                  <a:pt x="10" y="48"/>
                </a:lnTo>
                <a:lnTo>
                  <a:pt x="12" y="56"/>
                </a:lnTo>
                <a:lnTo>
                  <a:pt x="22" y="60"/>
                </a:lnTo>
                <a:lnTo>
                  <a:pt x="28" y="56"/>
                </a:lnTo>
                <a:lnTo>
                  <a:pt x="34" y="54"/>
                </a:lnTo>
                <a:lnTo>
                  <a:pt x="52" y="58"/>
                </a:lnTo>
                <a:lnTo>
                  <a:pt x="52" y="52"/>
                </a:lnTo>
                <a:lnTo>
                  <a:pt x="54" y="44"/>
                </a:lnTo>
                <a:lnTo>
                  <a:pt x="56" y="38"/>
                </a:lnTo>
                <a:lnTo>
                  <a:pt x="58" y="34"/>
                </a:lnTo>
                <a:lnTo>
                  <a:pt x="62" y="32"/>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7" name="江苏"/>
          <p:cNvSpPr/>
          <p:nvPr/>
        </p:nvSpPr>
        <p:spPr bwMode="auto">
          <a:xfrm>
            <a:off x="4995723" y="3861178"/>
            <a:ext cx="582329" cy="448767"/>
          </a:xfrm>
          <a:custGeom>
            <a:avLst/>
            <a:gdLst>
              <a:gd name="T0" fmla="*/ 2147483646 w 378"/>
              <a:gd name="T1" fmla="*/ 2147483646 h 292"/>
              <a:gd name="T2" fmla="*/ 2147483646 w 378"/>
              <a:gd name="T3" fmla="*/ 2147483646 h 292"/>
              <a:gd name="T4" fmla="*/ 2147483646 w 378"/>
              <a:gd name="T5" fmla="*/ 2147483646 h 292"/>
              <a:gd name="T6" fmla="*/ 2147483646 w 378"/>
              <a:gd name="T7" fmla="*/ 2147483646 h 292"/>
              <a:gd name="T8" fmla="*/ 2147483646 w 378"/>
              <a:gd name="T9" fmla="*/ 2147483646 h 292"/>
              <a:gd name="T10" fmla="*/ 2147483646 w 378"/>
              <a:gd name="T11" fmla="*/ 0 h 292"/>
              <a:gd name="T12" fmla="*/ 2147483646 w 378"/>
              <a:gd name="T13" fmla="*/ 2147483646 h 292"/>
              <a:gd name="T14" fmla="*/ 2147483646 w 378"/>
              <a:gd name="T15" fmla="*/ 2147483646 h 292"/>
              <a:gd name="T16" fmla="*/ 2147483646 w 378"/>
              <a:gd name="T17" fmla="*/ 2147483646 h 292"/>
              <a:gd name="T18" fmla="*/ 2147483646 w 378"/>
              <a:gd name="T19" fmla="*/ 2147483646 h 292"/>
              <a:gd name="T20" fmla="*/ 2147483646 w 378"/>
              <a:gd name="T21" fmla="*/ 2147483646 h 292"/>
              <a:gd name="T22" fmla="*/ 2147483646 w 378"/>
              <a:gd name="T23" fmla="*/ 2147483646 h 292"/>
              <a:gd name="T24" fmla="*/ 2147483646 w 378"/>
              <a:gd name="T25" fmla="*/ 2147483646 h 292"/>
              <a:gd name="T26" fmla="*/ 2147483646 w 378"/>
              <a:gd name="T27" fmla="*/ 2147483646 h 292"/>
              <a:gd name="T28" fmla="*/ 2147483646 w 378"/>
              <a:gd name="T29" fmla="*/ 2147483646 h 292"/>
              <a:gd name="T30" fmla="*/ 2147483646 w 378"/>
              <a:gd name="T31" fmla="*/ 2147483646 h 292"/>
              <a:gd name="T32" fmla="*/ 2147483646 w 378"/>
              <a:gd name="T33" fmla="*/ 2147483646 h 292"/>
              <a:gd name="T34" fmla="*/ 2147483646 w 378"/>
              <a:gd name="T35" fmla="*/ 2147483646 h 292"/>
              <a:gd name="T36" fmla="*/ 2147483646 w 378"/>
              <a:gd name="T37" fmla="*/ 2147483646 h 292"/>
              <a:gd name="T38" fmla="*/ 2147483646 w 378"/>
              <a:gd name="T39" fmla="*/ 2147483646 h 292"/>
              <a:gd name="T40" fmla="*/ 2147483646 w 378"/>
              <a:gd name="T41" fmla="*/ 2147483646 h 292"/>
              <a:gd name="T42" fmla="*/ 2147483646 w 378"/>
              <a:gd name="T43" fmla="*/ 2147483646 h 292"/>
              <a:gd name="T44" fmla="*/ 2147483646 w 378"/>
              <a:gd name="T45" fmla="*/ 2147483646 h 292"/>
              <a:gd name="T46" fmla="*/ 2147483646 w 378"/>
              <a:gd name="T47" fmla="*/ 2147483646 h 292"/>
              <a:gd name="T48" fmla="*/ 2147483646 w 378"/>
              <a:gd name="T49" fmla="*/ 2147483646 h 292"/>
              <a:gd name="T50" fmla="*/ 2147483646 w 378"/>
              <a:gd name="T51" fmla="*/ 2147483646 h 292"/>
              <a:gd name="T52" fmla="*/ 2147483646 w 378"/>
              <a:gd name="T53" fmla="*/ 2147483646 h 292"/>
              <a:gd name="T54" fmla="*/ 2147483646 w 378"/>
              <a:gd name="T55" fmla="*/ 2147483646 h 292"/>
              <a:gd name="T56" fmla="*/ 2147483646 w 378"/>
              <a:gd name="T57" fmla="*/ 2147483646 h 292"/>
              <a:gd name="T58" fmla="*/ 2147483646 w 378"/>
              <a:gd name="T59" fmla="*/ 2147483646 h 292"/>
              <a:gd name="T60" fmla="*/ 2147483646 w 378"/>
              <a:gd name="T61" fmla="*/ 2147483646 h 292"/>
              <a:gd name="T62" fmla="*/ 2147483646 w 378"/>
              <a:gd name="T63" fmla="*/ 2147483646 h 292"/>
              <a:gd name="T64" fmla="*/ 2147483646 w 378"/>
              <a:gd name="T65" fmla="*/ 2147483646 h 292"/>
              <a:gd name="T66" fmla="*/ 2147483646 w 378"/>
              <a:gd name="T67" fmla="*/ 2147483646 h 292"/>
              <a:gd name="T68" fmla="*/ 2147483646 w 378"/>
              <a:gd name="T69" fmla="*/ 2147483646 h 292"/>
              <a:gd name="T70" fmla="*/ 2147483646 w 378"/>
              <a:gd name="T71" fmla="*/ 2147483646 h 292"/>
              <a:gd name="T72" fmla="*/ 2147483646 w 378"/>
              <a:gd name="T73" fmla="*/ 2147483646 h 292"/>
              <a:gd name="T74" fmla="*/ 2147483646 w 378"/>
              <a:gd name="T75" fmla="*/ 2147483646 h 292"/>
              <a:gd name="T76" fmla="*/ 2147483646 w 378"/>
              <a:gd name="T77" fmla="*/ 2147483646 h 292"/>
              <a:gd name="T78" fmla="*/ 2147483646 w 378"/>
              <a:gd name="T79" fmla="*/ 2147483646 h 292"/>
              <a:gd name="T80" fmla="*/ 2147483646 w 378"/>
              <a:gd name="T81" fmla="*/ 2147483646 h 292"/>
              <a:gd name="T82" fmla="*/ 2147483646 w 378"/>
              <a:gd name="T83" fmla="*/ 2147483646 h 292"/>
              <a:gd name="T84" fmla="*/ 2147483646 w 378"/>
              <a:gd name="T85" fmla="*/ 2147483646 h 292"/>
              <a:gd name="T86" fmla="*/ 2147483646 w 378"/>
              <a:gd name="T87" fmla="*/ 2147483646 h 292"/>
              <a:gd name="T88" fmla="*/ 2147483646 w 378"/>
              <a:gd name="T89" fmla="*/ 2147483646 h 292"/>
              <a:gd name="T90" fmla="*/ 2147483646 w 378"/>
              <a:gd name="T91" fmla="*/ 2147483646 h 292"/>
              <a:gd name="T92" fmla="*/ 2147483646 w 378"/>
              <a:gd name="T93" fmla="*/ 2147483646 h 292"/>
              <a:gd name="T94" fmla="*/ 2147483646 w 378"/>
              <a:gd name="T95" fmla="*/ 2147483646 h 292"/>
              <a:gd name="T96" fmla="*/ 2147483646 w 378"/>
              <a:gd name="T97" fmla="*/ 2147483646 h 292"/>
              <a:gd name="T98" fmla="*/ 2147483646 w 378"/>
              <a:gd name="T99" fmla="*/ 2147483646 h 292"/>
              <a:gd name="T100" fmla="*/ 2147483646 w 378"/>
              <a:gd name="T101" fmla="*/ 2147483646 h 2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78" h="292">
                <a:moveTo>
                  <a:pt x="264" y="86"/>
                </a:moveTo>
                <a:lnTo>
                  <a:pt x="264" y="86"/>
                </a:lnTo>
                <a:lnTo>
                  <a:pt x="258" y="78"/>
                </a:lnTo>
                <a:lnTo>
                  <a:pt x="252" y="70"/>
                </a:lnTo>
                <a:lnTo>
                  <a:pt x="240" y="46"/>
                </a:lnTo>
                <a:lnTo>
                  <a:pt x="226" y="44"/>
                </a:lnTo>
                <a:lnTo>
                  <a:pt x="214" y="42"/>
                </a:lnTo>
                <a:lnTo>
                  <a:pt x="204" y="38"/>
                </a:lnTo>
                <a:lnTo>
                  <a:pt x="198" y="34"/>
                </a:lnTo>
                <a:lnTo>
                  <a:pt x="194" y="28"/>
                </a:lnTo>
                <a:lnTo>
                  <a:pt x="188" y="24"/>
                </a:lnTo>
                <a:lnTo>
                  <a:pt x="170" y="18"/>
                </a:lnTo>
                <a:lnTo>
                  <a:pt x="166" y="16"/>
                </a:lnTo>
                <a:lnTo>
                  <a:pt x="170" y="2"/>
                </a:lnTo>
                <a:lnTo>
                  <a:pt x="168" y="2"/>
                </a:lnTo>
                <a:lnTo>
                  <a:pt x="164" y="0"/>
                </a:lnTo>
                <a:lnTo>
                  <a:pt x="152" y="8"/>
                </a:lnTo>
                <a:lnTo>
                  <a:pt x="148" y="12"/>
                </a:lnTo>
                <a:lnTo>
                  <a:pt x="144" y="16"/>
                </a:lnTo>
                <a:lnTo>
                  <a:pt x="140" y="26"/>
                </a:lnTo>
                <a:lnTo>
                  <a:pt x="132" y="32"/>
                </a:lnTo>
                <a:lnTo>
                  <a:pt x="126" y="46"/>
                </a:lnTo>
                <a:lnTo>
                  <a:pt x="124" y="50"/>
                </a:lnTo>
                <a:lnTo>
                  <a:pt x="120" y="52"/>
                </a:lnTo>
                <a:lnTo>
                  <a:pt x="118" y="52"/>
                </a:lnTo>
                <a:lnTo>
                  <a:pt x="116" y="48"/>
                </a:lnTo>
                <a:lnTo>
                  <a:pt x="108" y="42"/>
                </a:lnTo>
                <a:lnTo>
                  <a:pt x="102" y="40"/>
                </a:lnTo>
                <a:lnTo>
                  <a:pt x="96" y="38"/>
                </a:lnTo>
                <a:lnTo>
                  <a:pt x="88" y="40"/>
                </a:lnTo>
                <a:lnTo>
                  <a:pt x="76" y="46"/>
                </a:lnTo>
                <a:lnTo>
                  <a:pt x="62" y="50"/>
                </a:lnTo>
                <a:lnTo>
                  <a:pt x="32" y="50"/>
                </a:lnTo>
                <a:lnTo>
                  <a:pt x="26" y="44"/>
                </a:lnTo>
                <a:lnTo>
                  <a:pt x="22" y="38"/>
                </a:lnTo>
                <a:lnTo>
                  <a:pt x="20" y="32"/>
                </a:lnTo>
                <a:lnTo>
                  <a:pt x="20" y="22"/>
                </a:lnTo>
                <a:lnTo>
                  <a:pt x="8" y="18"/>
                </a:lnTo>
                <a:lnTo>
                  <a:pt x="4" y="34"/>
                </a:lnTo>
                <a:lnTo>
                  <a:pt x="4" y="36"/>
                </a:lnTo>
                <a:lnTo>
                  <a:pt x="2" y="36"/>
                </a:lnTo>
                <a:lnTo>
                  <a:pt x="0" y="40"/>
                </a:lnTo>
                <a:lnTo>
                  <a:pt x="8" y="42"/>
                </a:lnTo>
                <a:lnTo>
                  <a:pt x="10" y="42"/>
                </a:lnTo>
                <a:lnTo>
                  <a:pt x="28" y="66"/>
                </a:lnTo>
                <a:lnTo>
                  <a:pt x="40" y="76"/>
                </a:lnTo>
                <a:lnTo>
                  <a:pt x="68" y="86"/>
                </a:lnTo>
                <a:lnTo>
                  <a:pt x="98" y="96"/>
                </a:lnTo>
                <a:lnTo>
                  <a:pt x="104" y="102"/>
                </a:lnTo>
                <a:lnTo>
                  <a:pt x="112" y="112"/>
                </a:lnTo>
                <a:lnTo>
                  <a:pt x="118" y="128"/>
                </a:lnTo>
                <a:lnTo>
                  <a:pt x="124" y="150"/>
                </a:lnTo>
                <a:lnTo>
                  <a:pt x="140" y="158"/>
                </a:lnTo>
                <a:lnTo>
                  <a:pt x="146" y="162"/>
                </a:lnTo>
                <a:lnTo>
                  <a:pt x="152" y="162"/>
                </a:lnTo>
                <a:lnTo>
                  <a:pt x="180" y="144"/>
                </a:lnTo>
                <a:lnTo>
                  <a:pt x="182" y="142"/>
                </a:lnTo>
                <a:lnTo>
                  <a:pt x="184" y="144"/>
                </a:lnTo>
                <a:lnTo>
                  <a:pt x="198" y="146"/>
                </a:lnTo>
                <a:lnTo>
                  <a:pt x="200" y="146"/>
                </a:lnTo>
                <a:lnTo>
                  <a:pt x="200" y="150"/>
                </a:lnTo>
                <a:lnTo>
                  <a:pt x="198" y="152"/>
                </a:lnTo>
                <a:lnTo>
                  <a:pt x="192" y="174"/>
                </a:lnTo>
                <a:lnTo>
                  <a:pt x="186" y="186"/>
                </a:lnTo>
                <a:lnTo>
                  <a:pt x="168" y="186"/>
                </a:lnTo>
                <a:lnTo>
                  <a:pt x="166" y="194"/>
                </a:lnTo>
                <a:lnTo>
                  <a:pt x="164" y="202"/>
                </a:lnTo>
                <a:lnTo>
                  <a:pt x="152" y="222"/>
                </a:lnTo>
                <a:lnTo>
                  <a:pt x="148" y="228"/>
                </a:lnTo>
                <a:lnTo>
                  <a:pt x="148" y="234"/>
                </a:lnTo>
                <a:lnTo>
                  <a:pt x="166" y="246"/>
                </a:lnTo>
                <a:lnTo>
                  <a:pt x="172" y="252"/>
                </a:lnTo>
                <a:lnTo>
                  <a:pt x="178" y="254"/>
                </a:lnTo>
                <a:lnTo>
                  <a:pt x="182" y="254"/>
                </a:lnTo>
                <a:lnTo>
                  <a:pt x="186" y="266"/>
                </a:lnTo>
                <a:lnTo>
                  <a:pt x="194" y="270"/>
                </a:lnTo>
                <a:lnTo>
                  <a:pt x="200" y="266"/>
                </a:lnTo>
                <a:lnTo>
                  <a:pt x="204" y="262"/>
                </a:lnTo>
                <a:lnTo>
                  <a:pt x="208" y="262"/>
                </a:lnTo>
                <a:lnTo>
                  <a:pt x="214" y="264"/>
                </a:lnTo>
                <a:lnTo>
                  <a:pt x="218" y="266"/>
                </a:lnTo>
                <a:lnTo>
                  <a:pt x="224" y="270"/>
                </a:lnTo>
                <a:lnTo>
                  <a:pt x="230" y="278"/>
                </a:lnTo>
                <a:lnTo>
                  <a:pt x="236" y="286"/>
                </a:lnTo>
                <a:lnTo>
                  <a:pt x="238" y="286"/>
                </a:lnTo>
                <a:lnTo>
                  <a:pt x="242" y="284"/>
                </a:lnTo>
                <a:lnTo>
                  <a:pt x="248" y="284"/>
                </a:lnTo>
                <a:lnTo>
                  <a:pt x="264" y="288"/>
                </a:lnTo>
                <a:lnTo>
                  <a:pt x="284" y="292"/>
                </a:lnTo>
                <a:lnTo>
                  <a:pt x="304" y="286"/>
                </a:lnTo>
                <a:lnTo>
                  <a:pt x="312" y="282"/>
                </a:lnTo>
                <a:lnTo>
                  <a:pt x="318" y="278"/>
                </a:lnTo>
                <a:lnTo>
                  <a:pt x="312" y="272"/>
                </a:lnTo>
                <a:lnTo>
                  <a:pt x="312" y="268"/>
                </a:lnTo>
                <a:lnTo>
                  <a:pt x="316" y="262"/>
                </a:lnTo>
                <a:lnTo>
                  <a:pt x="322" y="256"/>
                </a:lnTo>
                <a:lnTo>
                  <a:pt x="324" y="248"/>
                </a:lnTo>
                <a:lnTo>
                  <a:pt x="324" y="238"/>
                </a:lnTo>
                <a:lnTo>
                  <a:pt x="324" y="232"/>
                </a:lnTo>
                <a:lnTo>
                  <a:pt x="326" y="230"/>
                </a:lnTo>
                <a:lnTo>
                  <a:pt x="330" y="226"/>
                </a:lnTo>
                <a:lnTo>
                  <a:pt x="340" y="222"/>
                </a:lnTo>
                <a:lnTo>
                  <a:pt x="348" y="222"/>
                </a:lnTo>
                <a:lnTo>
                  <a:pt x="356" y="226"/>
                </a:lnTo>
                <a:lnTo>
                  <a:pt x="366" y="230"/>
                </a:lnTo>
                <a:lnTo>
                  <a:pt x="378" y="238"/>
                </a:lnTo>
                <a:lnTo>
                  <a:pt x="372" y="222"/>
                </a:lnTo>
                <a:lnTo>
                  <a:pt x="364" y="210"/>
                </a:lnTo>
                <a:lnTo>
                  <a:pt x="362" y="196"/>
                </a:lnTo>
                <a:lnTo>
                  <a:pt x="348" y="194"/>
                </a:lnTo>
                <a:lnTo>
                  <a:pt x="312" y="172"/>
                </a:lnTo>
                <a:lnTo>
                  <a:pt x="294" y="170"/>
                </a:lnTo>
                <a:lnTo>
                  <a:pt x="294" y="166"/>
                </a:lnTo>
                <a:lnTo>
                  <a:pt x="292" y="146"/>
                </a:lnTo>
                <a:lnTo>
                  <a:pt x="276" y="106"/>
                </a:lnTo>
                <a:lnTo>
                  <a:pt x="270" y="94"/>
                </a:lnTo>
                <a:lnTo>
                  <a:pt x="264" y="86"/>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8" name="河北"/>
          <p:cNvSpPr/>
          <p:nvPr/>
        </p:nvSpPr>
        <p:spPr bwMode="auto">
          <a:xfrm>
            <a:off x="4692538" y="3002376"/>
            <a:ext cx="540924" cy="771986"/>
          </a:xfrm>
          <a:custGeom>
            <a:avLst/>
            <a:gdLst>
              <a:gd name="T0" fmla="*/ 2147483646 w 352"/>
              <a:gd name="T1" fmla="*/ 2147483646 h 502"/>
              <a:gd name="T2" fmla="*/ 2147483646 w 352"/>
              <a:gd name="T3" fmla="*/ 2147483646 h 502"/>
              <a:gd name="T4" fmla="*/ 2147483646 w 352"/>
              <a:gd name="T5" fmla="*/ 2147483646 h 502"/>
              <a:gd name="T6" fmla="*/ 2147483646 w 352"/>
              <a:gd name="T7" fmla="*/ 2147483646 h 502"/>
              <a:gd name="T8" fmla="*/ 2147483646 w 352"/>
              <a:gd name="T9" fmla="*/ 2147483646 h 502"/>
              <a:gd name="T10" fmla="*/ 2147483646 w 352"/>
              <a:gd name="T11" fmla="*/ 2147483646 h 502"/>
              <a:gd name="T12" fmla="*/ 2147483646 w 352"/>
              <a:gd name="T13" fmla="*/ 2147483646 h 502"/>
              <a:gd name="T14" fmla="*/ 2147483646 w 352"/>
              <a:gd name="T15" fmla="*/ 2147483646 h 502"/>
              <a:gd name="T16" fmla="*/ 2147483646 w 352"/>
              <a:gd name="T17" fmla="*/ 2147483646 h 502"/>
              <a:gd name="T18" fmla="*/ 2147483646 w 352"/>
              <a:gd name="T19" fmla="*/ 2147483646 h 502"/>
              <a:gd name="T20" fmla="*/ 2147483646 w 352"/>
              <a:gd name="T21" fmla="*/ 2147483646 h 502"/>
              <a:gd name="T22" fmla="*/ 2147483646 w 352"/>
              <a:gd name="T23" fmla="*/ 2147483646 h 502"/>
              <a:gd name="T24" fmla="*/ 2147483646 w 352"/>
              <a:gd name="T25" fmla="*/ 2147483646 h 502"/>
              <a:gd name="T26" fmla="*/ 2147483646 w 352"/>
              <a:gd name="T27" fmla="*/ 2147483646 h 502"/>
              <a:gd name="T28" fmla="*/ 2147483646 w 352"/>
              <a:gd name="T29" fmla="*/ 2147483646 h 502"/>
              <a:gd name="T30" fmla="*/ 2147483646 w 352"/>
              <a:gd name="T31" fmla="*/ 2147483646 h 502"/>
              <a:gd name="T32" fmla="*/ 2147483646 w 352"/>
              <a:gd name="T33" fmla="*/ 2147483646 h 502"/>
              <a:gd name="T34" fmla="*/ 2147483646 w 352"/>
              <a:gd name="T35" fmla="*/ 2147483646 h 502"/>
              <a:gd name="T36" fmla="*/ 2147483646 w 352"/>
              <a:gd name="T37" fmla="*/ 2147483646 h 502"/>
              <a:gd name="T38" fmla="*/ 2147483646 w 352"/>
              <a:gd name="T39" fmla="*/ 2147483646 h 502"/>
              <a:gd name="T40" fmla="*/ 2147483646 w 352"/>
              <a:gd name="T41" fmla="*/ 2147483646 h 502"/>
              <a:gd name="T42" fmla="*/ 2147483646 w 352"/>
              <a:gd name="T43" fmla="*/ 2147483646 h 502"/>
              <a:gd name="T44" fmla="*/ 2147483646 w 352"/>
              <a:gd name="T45" fmla="*/ 2147483646 h 502"/>
              <a:gd name="T46" fmla="*/ 2147483646 w 352"/>
              <a:gd name="T47" fmla="*/ 2147483646 h 502"/>
              <a:gd name="T48" fmla="*/ 2147483646 w 352"/>
              <a:gd name="T49" fmla="*/ 2147483646 h 502"/>
              <a:gd name="T50" fmla="*/ 2147483646 w 352"/>
              <a:gd name="T51" fmla="*/ 2147483646 h 502"/>
              <a:gd name="T52" fmla="*/ 2147483646 w 352"/>
              <a:gd name="T53" fmla="*/ 2147483646 h 502"/>
              <a:gd name="T54" fmla="*/ 2147483646 w 352"/>
              <a:gd name="T55" fmla="*/ 2147483646 h 502"/>
              <a:gd name="T56" fmla="*/ 2147483646 w 352"/>
              <a:gd name="T57" fmla="*/ 2147483646 h 502"/>
              <a:gd name="T58" fmla="*/ 2147483646 w 352"/>
              <a:gd name="T59" fmla="*/ 2147483646 h 502"/>
              <a:gd name="T60" fmla="*/ 2147483646 w 352"/>
              <a:gd name="T61" fmla="*/ 2147483646 h 502"/>
              <a:gd name="T62" fmla="*/ 2147483646 w 352"/>
              <a:gd name="T63" fmla="*/ 2147483646 h 502"/>
              <a:gd name="T64" fmla="*/ 2147483646 w 352"/>
              <a:gd name="T65" fmla="*/ 2147483646 h 502"/>
              <a:gd name="T66" fmla="*/ 2147483646 w 352"/>
              <a:gd name="T67" fmla="*/ 2147483646 h 502"/>
              <a:gd name="T68" fmla="*/ 2147483646 w 352"/>
              <a:gd name="T69" fmla="*/ 2147483646 h 502"/>
              <a:gd name="T70" fmla="*/ 2147483646 w 352"/>
              <a:gd name="T71" fmla="*/ 2147483646 h 502"/>
              <a:gd name="T72" fmla="*/ 2147483646 w 352"/>
              <a:gd name="T73" fmla="*/ 2147483646 h 502"/>
              <a:gd name="T74" fmla="*/ 2147483646 w 352"/>
              <a:gd name="T75" fmla="*/ 2147483646 h 502"/>
              <a:gd name="T76" fmla="*/ 2147483646 w 352"/>
              <a:gd name="T77" fmla="*/ 2147483646 h 502"/>
              <a:gd name="T78" fmla="*/ 2147483646 w 352"/>
              <a:gd name="T79" fmla="*/ 2147483646 h 502"/>
              <a:gd name="T80" fmla="*/ 2147483646 w 352"/>
              <a:gd name="T81" fmla="*/ 2147483646 h 502"/>
              <a:gd name="T82" fmla="*/ 2147483646 w 352"/>
              <a:gd name="T83" fmla="*/ 2147483646 h 502"/>
              <a:gd name="T84" fmla="*/ 2147483646 w 352"/>
              <a:gd name="T85" fmla="*/ 2147483646 h 502"/>
              <a:gd name="T86" fmla="*/ 2147483646 w 352"/>
              <a:gd name="T87" fmla="*/ 2147483646 h 502"/>
              <a:gd name="T88" fmla="*/ 2147483646 w 352"/>
              <a:gd name="T89" fmla="*/ 2147483646 h 502"/>
              <a:gd name="T90" fmla="*/ 2147483646 w 352"/>
              <a:gd name="T91" fmla="*/ 2147483646 h 502"/>
              <a:gd name="T92" fmla="*/ 2147483646 w 352"/>
              <a:gd name="T93" fmla="*/ 2147483646 h 502"/>
              <a:gd name="T94" fmla="*/ 2147483646 w 352"/>
              <a:gd name="T95" fmla="*/ 2147483646 h 502"/>
              <a:gd name="T96" fmla="*/ 2147483646 w 352"/>
              <a:gd name="T97" fmla="*/ 2147483646 h 502"/>
              <a:gd name="T98" fmla="*/ 2147483646 w 352"/>
              <a:gd name="T99" fmla="*/ 2147483646 h 502"/>
              <a:gd name="T100" fmla="*/ 2147483646 w 352"/>
              <a:gd name="T101" fmla="*/ 2147483646 h 502"/>
              <a:gd name="T102" fmla="*/ 2147483646 w 352"/>
              <a:gd name="T103" fmla="*/ 2147483646 h 502"/>
              <a:gd name="T104" fmla="*/ 2147483646 w 352"/>
              <a:gd name="T105" fmla="*/ 2147483646 h 502"/>
              <a:gd name="T106" fmla="*/ 2147483646 w 352"/>
              <a:gd name="T107" fmla="*/ 2147483646 h 502"/>
              <a:gd name="T108" fmla="*/ 2147483646 w 352"/>
              <a:gd name="T109" fmla="*/ 2147483646 h 50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2" h="502">
                <a:moveTo>
                  <a:pt x="324" y="152"/>
                </a:moveTo>
                <a:lnTo>
                  <a:pt x="318" y="148"/>
                </a:lnTo>
                <a:lnTo>
                  <a:pt x="316" y="148"/>
                </a:lnTo>
                <a:lnTo>
                  <a:pt x="312" y="144"/>
                </a:lnTo>
                <a:lnTo>
                  <a:pt x="290" y="136"/>
                </a:lnTo>
                <a:lnTo>
                  <a:pt x="284" y="136"/>
                </a:lnTo>
                <a:lnTo>
                  <a:pt x="280" y="138"/>
                </a:lnTo>
                <a:lnTo>
                  <a:pt x="270" y="122"/>
                </a:lnTo>
                <a:lnTo>
                  <a:pt x="272" y="120"/>
                </a:lnTo>
                <a:lnTo>
                  <a:pt x="278" y="112"/>
                </a:lnTo>
                <a:lnTo>
                  <a:pt x="278" y="104"/>
                </a:lnTo>
                <a:lnTo>
                  <a:pt x="278" y="102"/>
                </a:lnTo>
                <a:lnTo>
                  <a:pt x="282" y="96"/>
                </a:lnTo>
                <a:lnTo>
                  <a:pt x="280" y="94"/>
                </a:lnTo>
                <a:lnTo>
                  <a:pt x="268" y="92"/>
                </a:lnTo>
                <a:lnTo>
                  <a:pt x="246" y="88"/>
                </a:lnTo>
                <a:lnTo>
                  <a:pt x="234" y="76"/>
                </a:lnTo>
                <a:lnTo>
                  <a:pt x="230" y="68"/>
                </a:lnTo>
                <a:lnTo>
                  <a:pt x="228" y="64"/>
                </a:lnTo>
                <a:lnTo>
                  <a:pt x="234" y="48"/>
                </a:lnTo>
                <a:lnTo>
                  <a:pt x="234" y="36"/>
                </a:lnTo>
                <a:lnTo>
                  <a:pt x="234" y="32"/>
                </a:lnTo>
                <a:lnTo>
                  <a:pt x="228" y="40"/>
                </a:lnTo>
                <a:lnTo>
                  <a:pt x="226" y="40"/>
                </a:lnTo>
                <a:lnTo>
                  <a:pt x="226" y="42"/>
                </a:lnTo>
                <a:lnTo>
                  <a:pt x="224" y="40"/>
                </a:lnTo>
                <a:lnTo>
                  <a:pt x="222" y="40"/>
                </a:lnTo>
                <a:lnTo>
                  <a:pt x="210" y="30"/>
                </a:lnTo>
                <a:lnTo>
                  <a:pt x="208" y="28"/>
                </a:lnTo>
                <a:lnTo>
                  <a:pt x="208" y="26"/>
                </a:lnTo>
                <a:lnTo>
                  <a:pt x="206" y="8"/>
                </a:lnTo>
                <a:lnTo>
                  <a:pt x="200" y="0"/>
                </a:lnTo>
                <a:lnTo>
                  <a:pt x="188" y="0"/>
                </a:lnTo>
                <a:lnTo>
                  <a:pt x="180" y="14"/>
                </a:lnTo>
                <a:lnTo>
                  <a:pt x="180" y="16"/>
                </a:lnTo>
                <a:lnTo>
                  <a:pt x="178" y="16"/>
                </a:lnTo>
                <a:lnTo>
                  <a:pt x="160" y="12"/>
                </a:lnTo>
                <a:lnTo>
                  <a:pt x="156" y="30"/>
                </a:lnTo>
                <a:lnTo>
                  <a:pt x="156" y="48"/>
                </a:lnTo>
                <a:lnTo>
                  <a:pt x="146" y="64"/>
                </a:lnTo>
                <a:lnTo>
                  <a:pt x="146" y="66"/>
                </a:lnTo>
                <a:lnTo>
                  <a:pt x="144" y="66"/>
                </a:lnTo>
                <a:lnTo>
                  <a:pt x="142" y="66"/>
                </a:lnTo>
                <a:lnTo>
                  <a:pt x="130" y="68"/>
                </a:lnTo>
                <a:lnTo>
                  <a:pt x="118" y="76"/>
                </a:lnTo>
                <a:lnTo>
                  <a:pt x="118" y="78"/>
                </a:lnTo>
                <a:lnTo>
                  <a:pt x="116" y="78"/>
                </a:lnTo>
                <a:lnTo>
                  <a:pt x="114" y="78"/>
                </a:lnTo>
                <a:lnTo>
                  <a:pt x="92" y="70"/>
                </a:lnTo>
                <a:lnTo>
                  <a:pt x="90" y="78"/>
                </a:lnTo>
                <a:lnTo>
                  <a:pt x="90" y="80"/>
                </a:lnTo>
                <a:lnTo>
                  <a:pt x="80" y="96"/>
                </a:lnTo>
                <a:lnTo>
                  <a:pt x="76" y="100"/>
                </a:lnTo>
                <a:lnTo>
                  <a:pt x="74" y="100"/>
                </a:lnTo>
                <a:lnTo>
                  <a:pt x="64" y="100"/>
                </a:lnTo>
                <a:lnTo>
                  <a:pt x="50" y="94"/>
                </a:lnTo>
                <a:lnTo>
                  <a:pt x="48" y="92"/>
                </a:lnTo>
                <a:lnTo>
                  <a:pt x="48" y="90"/>
                </a:lnTo>
                <a:lnTo>
                  <a:pt x="46" y="72"/>
                </a:lnTo>
                <a:lnTo>
                  <a:pt x="42" y="56"/>
                </a:lnTo>
                <a:lnTo>
                  <a:pt x="38" y="52"/>
                </a:lnTo>
                <a:lnTo>
                  <a:pt x="34" y="64"/>
                </a:lnTo>
                <a:lnTo>
                  <a:pt x="24" y="76"/>
                </a:lnTo>
                <a:lnTo>
                  <a:pt x="16" y="96"/>
                </a:lnTo>
                <a:lnTo>
                  <a:pt x="14" y="96"/>
                </a:lnTo>
                <a:lnTo>
                  <a:pt x="8" y="108"/>
                </a:lnTo>
                <a:lnTo>
                  <a:pt x="6" y="114"/>
                </a:lnTo>
                <a:lnTo>
                  <a:pt x="0" y="122"/>
                </a:lnTo>
                <a:lnTo>
                  <a:pt x="6" y="140"/>
                </a:lnTo>
                <a:lnTo>
                  <a:pt x="30" y="168"/>
                </a:lnTo>
                <a:lnTo>
                  <a:pt x="38" y="184"/>
                </a:lnTo>
                <a:lnTo>
                  <a:pt x="38" y="186"/>
                </a:lnTo>
                <a:lnTo>
                  <a:pt x="36" y="188"/>
                </a:lnTo>
                <a:lnTo>
                  <a:pt x="30" y="196"/>
                </a:lnTo>
                <a:lnTo>
                  <a:pt x="28" y="196"/>
                </a:lnTo>
                <a:lnTo>
                  <a:pt x="12" y="200"/>
                </a:lnTo>
                <a:lnTo>
                  <a:pt x="14" y="212"/>
                </a:lnTo>
                <a:lnTo>
                  <a:pt x="26" y="220"/>
                </a:lnTo>
                <a:lnTo>
                  <a:pt x="42" y="224"/>
                </a:lnTo>
                <a:lnTo>
                  <a:pt x="48" y="240"/>
                </a:lnTo>
                <a:lnTo>
                  <a:pt x="44" y="268"/>
                </a:lnTo>
                <a:lnTo>
                  <a:pt x="38" y="280"/>
                </a:lnTo>
                <a:lnTo>
                  <a:pt x="38" y="284"/>
                </a:lnTo>
                <a:lnTo>
                  <a:pt x="36" y="284"/>
                </a:lnTo>
                <a:lnTo>
                  <a:pt x="16" y="286"/>
                </a:lnTo>
                <a:lnTo>
                  <a:pt x="16" y="294"/>
                </a:lnTo>
                <a:lnTo>
                  <a:pt x="10" y="312"/>
                </a:lnTo>
                <a:lnTo>
                  <a:pt x="8" y="332"/>
                </a:lnTo>
                <a:lnTo>
                  <a:pt x="12" y="344"/>
                </a:lnTo>
                <a:lnTo>
                  <a:pt x="36" y="358"/>
                </a:lnTo>
                <a:lnTo>
                  <a:pt x="38" y="360"/>
                </a:lnTo>
                <a:lnTo>
                  <a:pt x="48" y="376"/>
                </a:lnTo>
                <a:lnTo>
                  <a:pt x="48" y="378"/>
                </a:lnTo>
                <a:lnTo>
                  <a:pt x="48" y="380"/>
                </a:lnTo>
                <a:lnTo>
                  <a:pt x="34" y="408"/>
                </a:lnTo>
                <a:lnTo>
                  <a:pt x="32" y="416"/>
                </a:lnTo>
                <a:lnTo>
                  <a:pt x="24" y="434"/>
                </a:lnTo>
                <a:lnTo>
                  <a:pt x="20" y="448"/>
                </a:lnTo>
                <a:lnTo>
                  <a:pt x="20" y="450"/>
                </a:lnTo>
                <a:lnTo>
                  <a:pt x="14" y="456"/>
                </a:lnTo>
                <a:lnTo>
                  <a:pt x="12" y="462"/>
                </a:lnTo>
                <a:lnTo>
                  <a:pt x="12" y="464"/>
                </a:lnTo>
                <a:lnTo>
                  <a:pt x="12" y="466"/>
                </a:lnTo>
                <a:lnTo>
                  <a:pt x="14" y="468"/>
                </a:lnTo>
                <a:lnTo>
                  <a:pt x="22" y="476"/>
                </a:lnTo>
                <a:lnTo>
                  <a:pt x="26" y="482"/>
                </a:lnTo>
                <a:lnTo>
                  <a:pt x="28" y="484"/>
                </a:lnTo>
                <a:lnTo>
                  <a:pt x="28" y="488"/>
                </a:lnTo>
                <a:lnTo>
                  <a:pt x="30" y="492"/>
                </a:lnTo>
                <a:lnTo>
                  <a:pt x="36" y="496"/>
                </a:lnTo>
                <a:lnTo>
                  <a:pt x="66" y="502"/>
                </a:lnTo>
                <a:lnTo>
                  <a:pt x="80" y="500"/>
                </a:lnTo>
                <a:lnTo>
                  <a:pt x="94" y="496"/>
                </a:lnTo>
                <a:lnTo>
                  <a:pt x="108" y="492"/>
                </a:lnTo>
                <a:lnTo>
                  <a:pt x="122" y="492"/>
                </a:lnTo>
                <a:lnTo>
                  <a:pt x="122" y="486"/>
                </a:lnTo>
                <a:lnTo>
                  <a:pt x="114" y="464"/>
                </a:lnTo>
                <a:lnTo>
                  <a:pt x="112" y="464"/>
                </a:lnTo>
                <a:lnTo>
                  <a:pt x="114" y="464"/>
                </a:lnTo>
                <a:lnTo>
                  <a:pt x="158" y="400"/>
                </a:lnTo>
                <a:lnTo>
                  <a:pt x="208" y="352"/>
                </a:lnTo>
                <a:lnTo>
                  <a:pt x="224" y="348"/>
                </a:lnTo>
                <a:lnTo>
                  <a:pt x="232" y="338"/>
                </a:lnTo>
                <a:lnTo>
                  <a:pt x="240" y="332"/>
                </a:lnTo>
                <a:lnTo>
                  <a:pt x="250" y="328"/>
                </a:lnTo>
                <a:lnTo>
                  <a:pt x="246" y="324"/>
                </a:lnTo>
                <a:lnTo>
                  <a:pt x="234" y="312"/>
                </a:lnTo>
                <a:lnTo>
                  <a:pt x="226" y="302"/>
                </a:lnTo>
                <a:lnTo>
                  <a:pt x="226" y="300"/>
                </a:lnTo>
                <a:lnTo>
                  <a:pt x="230" y="294"/>
                </a:lnTo>
                <a:lnTo>
                  <a:pt x="218" y="296"/>
                </a:lnTo>
                <a:lnTo>
                  <a:pt x="196" y="292"/>
                </a:lnTo>
                <a:lnTo>
                  <a:pt x="186" y="284"/>
                </a:lnTo>
                <a:lnTo>
                  <a:pt x="182" y="280"/>
                </a:lnTo>
                <a:lnTo>
                  <a:pt x="180" y="276"/>
                </a:lnTo>
                <a:lnTo>
                  <a:pt x="176" y="256"/>
                </a:lnTo>
                <a:lnTo>
                  <a:pt x="174" y="238"/>
                </a:lnTo>
                <a:lnTo>
                  <a:pt x="170" y="242"/>
                </a:lnTo>
                <a:lnTo>
                  <a:pt x="164" y="244"/>
                </a:lnTo>
                <a:lnTo>
                  <a:pt x="146" y="240"/>
                </a:lnTo>
                <a:lnTo>
                  <a:pt x="136" y="232"/>
                </a:lnTo>
                <a:lnTo>
                  <a:pt x="122" y="228"/>
                </a:lnTo>
                <a:lnTo>
                  <a:pt x="116" y="228"/>
                </a:lnTo>
                <a:lnTo>
                  <a:pt x="110" y="226"/>
                </a:lnTo>
                <a:lnTo>
                  <a:pt x="104" y="224"/>
                </a:lnTo>
                <a:lnTo>
                  <a:pt x="98" y="218"/>
                </a:lnTo>
                <a:lnTo>
                  <a:pt x="96" y="214"/>
                </a:lnTo>
                <a:lnTo>
                  <a:pt x="96" y="210"/>
                </a:lnTo>
                <a:lnTo>
                  <a:pt x="96" y="206"/>
                </a:lnTo>
                <a:lnTo>
                  <a:pt x="98" y="202"/>
                </a:lnTo>
                <a:lnTo>
                  <a:pt x="102" y="200"/>
                </a:lnTo>
                <a:lnTo>
                  <a:pt x="110" y="192"/>
                </a:lnTo>
                <a:lnTo>
                  <a:pt x="118" y="180"/>
                </a:lnTo>
                <a:lnTo>
                  <a:pt x="116" y="176"/>
                </a:lnTo>
                <a:lnTo>
                  <a:pt x="114" y="170"/>
                </a:lnTo>
                <a:lnTo>
                  <a:pt x="112" y="164"/>
                </a:lnTo>
                <a:lnTo>
                  <a:pt x="114" y="160"/>
                </a:lnTo>
                <a:lnTo>
                  <a:pt x="114" y="158"/>
                </a:lnTo>
                <a:lnTo>
                  <a:pt x="116" y="156"/>
                </a:lnTo>
                <a:lnTo>
                  <a:pt x="120" y="152"/>
                </a:lnTo>
                <a:lnTo>
                  <a:pt x="134" y="148"/>
                </a:lnTo>
                <a:lnTo>
                  <a:pt x="136" y="142"/>
                </a:lnTo>
                <a:lnTo>
                  <a:pt x="138" y="140"/>
                </a:lnTo>
                <a:lnTo>
                  <a:pt x="150" y="140"/>
                </a:lnTo>
                <a:lnTo>
                  <a:pt x="148" y="140"/>
                </a:lnTo>
                <a:lnTo>
                  <a:pt x="142" y="136"/>
                </a:lnTo>
                <a:lnTo>
                  <a:pt x="140" y="132"/>
                </a:lnTo>
                <a:lnTo>
                  <a:pt x="140" y="128"/>
                </a:lnTo>
                <a:lnTo>
                  <a:pt x="142" y="122"/>
                </a:lnTo>
                <a:lnTo>
                  <a:pt x="148" y="118"/>
                </a:lnTo>
                <a:lnTo>
                  <a:pt x="154" y="116"/>
                </a:lnTo>
                <a:lnTo>
                  <a:pt x="160" y="116"/>
                </a:lnTo>
                <a:lnTo>
                  <a:pt x="166" y="118"/>
                </a:lnTo>
                <a:lnTo>
                  <a:pt x="172" y="120"/>
                </a:lnTo>
                <a:lnTo>
                  <a:pt x="190" y="134"/>
                </a:lnTo>
                <a:lnTo>
                  <a:pt x="208" y="134"/>
                </a:lnTo>
                <a:lnTo>
                  <a:pt x="214" y="138"/>
                </a:lnTo>
                <a:lnTo>
                  <a:pt x="214" y="144"/>
                </a:lnTo>
                <a:lnTo>
                  <a:pt x="214" y="150"/>
                </a:lnTo>
                <a:lnTo>
                  <a:pt x="210" y="152"/>
                </a:lnTo>
                <a:lnTo>
                  <a:pt x="206" y="152"/>
                </a:lnTo>
                <a:lnTo>
                  <a:pt x="204" y="154"/>
                </a:lnTo>
                <a:lnTo>
                  <a:pt x="202" y="160"/>
                </a:lnTo>
                <a:lnTo>
                  <a:pt x="210" y="180"/>
                </a:lnTo>
                <a:lnTo>
                  <a:pt x="218" y="170"/>
                </a:lnTo>
                <a:lnTo>
                  <a:pt x="226" y="168"/>
                </a:lnTo>
                <a:lnTo>
                  <a:pt x="230" y="168"/>
                </a:lnTo>
                <a:lnTo>
                  <a:pt x="234" y="172"/>
                </a:lnTo>
                <a:lnTo>
                  <a:pt x="236" y="180"/>
                </a:lnTo>
                <a:lnTo>
                  <a:pt x="240" y="190"/>
                </a:lnTo>
                <a:lnTo>
                  <a:pt x="242" y="202"/>
                </a:lnTo>
                <a:lnTo>
                  <a:pt x="246" y="210"/>
                </a:lnTo>
                <a:lnTo>
                  <a:pt x="252" y="220"/>
                </a:lnTo>
                <a:lnTo>
                  <a:pt x="264" y="236"/>
                </a:lnTo>
                <a:lnTo>
                  <a:pt x="268" y="248"/>
                </a:lnTo>
                <a:lnTo>
                  <a:pt x="300" y="244"/>
                </a:lnTo>
                <a:lnTo>
                  <a:pt x="314" y="236"/>
                </a:lnTo>
                <a:lnTo>
                  <a:pt x="326" y="220"/>
                </a:lnTo>
                <a:lnTo>
                  <a:pt x="332" y="204"/>
                </a:lnTo>
                <a:lnTo>
                  <a:pt x="336" y="188"/>
                </a:lnTo>
                <a:lnTo>
                  <a:pt x="336" y="186"/>
                </a:lnTo>
                <a:lnTo>
                  <a:pt x="336" y="184"/>
                </a:lnTo>
                <a:lnTo>
                  <a:pt x="338" y="184"/>
                </a:lnTo>
                <a:lnTo>
                  <a:pt x="350" y="176"/>
                </a:lnTo>
                <a:lnTo>
                  <a:pt x="352" y="176"/>
                </a:lnTo>
                <a:lnTo>
                  <a:pt x="350" y="174"/>
                </a:lnTo>
                <a:lnTo>
                  <a:pt x="330" y="168"/>
                </a:lnTo>
                <a:lnTo>
                  <a:pt x="326" y="156"/>
                </a:lnTo>
                <a:lnTo>
                  <a:pt x="324" y="152"/>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9" name="河南"/>
          <p:cNvSpPr/>
          <p:nvPr/>
        </p:nvSpPr>
        <p:spPr bwMode="auto">
          <a:xfrm>
            <a:off x="4445449" y="3743643"/>
            <a:ext cx="568973" cy="563630"/>
          </a:xfrm>
          <a:custGeom>
            <a:avLst/>
            <a:gdLst>
              <a:gd name="T0" fmla="*/ 2147483646 w 370"/>
              <a:gd name="T1" fmla="*/ 2147483646 h 366"/>
              <a:gd name="T2" fmla="*/ 0 w 370"/>
              <a:gd name="T3" fmla="*/ 2147483646 h 366"/>
              <a:gd name="T4" fmla="*/ 2147483646 w 370"/>
              <a:gd name="T5" fmla="*/ 2147483646 h 366"/>
              <a:gd name="T6" fmla="*/ 2147483646 w 370"/>
              <a:gd name="T7" fmla="*/ 2147483646 h 366"/>
              <a:gd name="T8" fmla="*/ 2147483646 w 370"/>
              <a:gd name="T9" fmla="*/ 2147483646 h 366"/>
              <a:gd name="T10" fmla="*/ 2147483646 w 370"/>
              <a:gd name="T11" fmla="*/ 2147483646 h 366"/>
              <a:gd name="T12" fmla="*/ 2147483646 w 370"/>
              <a:gd name="T13" fmla="*/ 2147483646 h 366"/>
              <a:gd name="T14" fmla="*/ 2147483646 w 370"/>
              <a:gd name="T15" fmla="*/ 2147483646 h 366"/>
              <a:gd name="T16" fmla="*/ 2147483646 w 370"/>
              <a:gd name="T17" fmla="*/ 2147483646 h 366"/>
              <a:gd name="T18" fmla="*/ 2147483646 w 370"/>
              <a:gd name="T19" fmla="*/ 2147483646 h 366"/>
              <a:gd name="T20" fmla="*/ 2147483646 w 370"/>
              <a:gd name="T21" fmla="*/ 2147483646 h 366"/>
              <a:gd name="T22" fmla="*/ 2147483646 w 370"/>
              <a:gd name="T23" fmla="*/ 2147483646 h 366"/>
              <a:gd name="T24" fmla="*/ 2147483646 w 370"/>
              <a:gd name="T25" fmla="*/ 2147483646 h 366"/>
              <a:gd name="T26" fmla="*/ 2147483646 w 370"/>
              <a:gd name="T27" fmla="*/ 2147483646 h 366"/>
              <a:gd name="T28" fmla="*/ 2147483646 w 370"/>
              <a:gd name="T29" fmla="*/ 2147483646 h 366"/>
              <a:gd name="T30" fmla="*/ 2147483646 w 370"/>
              <a:gd name="T31" fmla="*/ 2147483646 h 366"/>
              <a:gd name="T32" fmla="*/ 2147483646 w 370"/>
              <a:gd name="T33" fmla="*/ 2147483646 h 366"/>
              <a:gd name="T34" fmla="*/ 2147483646 w 370"/>
              <a:gd name="T35" fmla="*/ 2147483646 h 366"/>
              <a:gd name="T36" fmla="*/ 2147483646 w 370"/>
              <a:gd name="T37" fmla="*/ 2147483646 h 366"/>
              <a:gd name="T38" fmla="*/ 2147483646 w 370"/>
              <a:gd name="T39" fmla="*/ 2147483646 h 366"/>
              <a:gd name="T40" fmla="*/ 2147483646 w 370"/>
              <a:gd name="T41" fmla="*/ 2147483646 h 366"/>
              <a:gd name="T42" fmla="*/ 2147483646 w 370"/>
              <a:gd name="T43" fmla="*/ 2147483646 h 366"/>
              <a:gd name="T44" fmla="*/ 2147483646 w 370"/>
              <a:gd name="T45" fmla="*/ 2147483646 h 366"/>
              <a:gd name="T46" fmla="*/ 2147483646 w 370"/>
              <a:gd name="T47" fmla="*/ 2147483646 h 366"/>
              <a:gd name="T48" fmla="*/ 2147483646 w 370"/>
              <a:gd name="T49" fmla="*/ 2147483646 h 366"/>
              <a:gd name="T50" fmla="*/ 2147483646 w 370"/>
              <a:gd name="T51" fmla="*/ 2147483646 h 366"/>
              <a:gd name="T52" fmla="*/ 2147483646 w 370"/>
              <a:gd name="T53" fmla="*/ 2147483646 h 366"/>
              <a:gd name="T54" fmla="*/ 2147483646 w 370"/>
              <a:gd name="T55" fmla="*/ 2147483646 h 366"/>
              <a:gd name="T56" fmla="*/ 2147483646 w 370"/>
              <a:gd name="T57" fmla="*/ 2147483646 h 366"/>
              <a:gd name="T58" fmla="*/ 2147483646 w 370"/>
              <a:gd name="T59" fmla="*/ 2147483646 h 366"/>
              <a:gd name="T60" fmla="*/ 2147483646 w 370"/>
              <a:gd name="T61" fmla="*/ 2147483646 h 366"/>
              <a:gd name="T62" fmla="*/ 2147483646 w 370"/>
              <a:gd name="T63" fmla="*/ 2147483646 h 366"/>
              <a:gd name="T64" fmla="*/ 2147483646 w 370"/>
              <a:gd name="T65" fmla="*/ 2147483646 h 366"/>
              <a:gd name="T66" fmla="*/ 2147483646 w 370"/>
              <a:gd name="T67" fmla="*/ 2147483646 h 366"/>
              <a:gd name="T68" fmla="*/ 2147483646 w 370"/>
              <a:gd name="T69" fmla="*/ 2147483646 h 366"/>
              <a:gd name="T70" fmla="*/ 2147483646 w 370"/>
              <a:gd name="T71" fmla="*/ 2147483646 h 366"/>
              <a:gd name="T72" fmla="*/ 2147483646 w 370"/>
              <a:gd name="T73" fmla="*/ 2147483646 h 366"/>
              <a:gd name="T74" fmla="*/ 2147483646 w 370"/>
              <a:gd name="T75" fmla="*/ 2147483646 h 366"/>
              <a:gd name="T76" fmla="*/ 2147483646 w 370"/>
              <a:gd name="T77" fmla="*/ 2147483646 h 366"/>
              <a:gd name="T78" fmla="*/ 2147483646 w 370"/>
              <a:gd name="T79" fmla="*/ 2147483646 h 366"/>
              <a:gd name="T80" fmla="*/ 2147483646 w 370"/>
              <a:gd name="T81" fmla="*/ 2147483646 h 366"/>
              <a:gd name="T82" fmla="*/ 2147483646 w 370"/>
              <a:gd name="T83" fmla="*/ 2147483646 h 366"/>
              <a:gd name="T84" fmla="*/ 2147483646 w 370"/>
              <a:gd name="T85" fmla="*/ 2147483646 h 366"/>
              <a:gd name="T86" fmla="*/ 2147483646 w 370"/>
              <a:gd name="T87" fmla="*/ 2147483646 h 366"/>
              <a:gd name="T88" fmla="*/ 2147483646 w 370"/>
              <a:gd name="T89" fmla="*/ 2147483646 h 366"/>
              <a:gd name="T90" fmla="*/ 2147483646 w 370"/>
              <a:gd name="T91" fmla="*/ 2147483646 h 366"/>
              <a:gd name="T92" fmla="*/ 2147483646 w 370"/>
              <a:gd name="T93" fmla="*/ 2147483646 h 366"/>
              <a:gd name="T94" fmla="*/ 2147483646 w 370"/>
              <a:gd name="T95" fmla="*/ 0 h 366"/>
              <a:gd name="T96" fmla="*/ 2147483646 w 370"/>
              <a:gd name="T97" fmla="*/ 2147483646 h 366"/>
              <a:gd name="T98" fmla="*/ 2147483646 w 370"/>
              <a:gd name="T99" fmla="*/ 2147483646 h 366"/>
              <a:gd name="T100" fmla="*/ 2147483646 w 370"/>
              <a:gd name="T101" fmla="*/ 2147483646 h 366"/>
              <a:gd name="T102" fmla="*/ 2147483646 w 370"/>
              <a:gd name="T103" fmla="*/ 2147483646 h 366"/>
              <a:gd name="T104" fmla="*/ 2147483646 w 370"/>
              <a:gd name="T105" fmla="*/ 2147483646 h 366"/>
              <a:gd name="T106" fmla="*/ 2147483646 w 370"/>
              <a:gd name="T107" fmla="*/ 2147483646 h 366"/>
              <a:gd name="T108" fmla="*/ 2147483646 w 370"/>
              <a:gd name="T109" fmla="*/ 2147483646 h 3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70" h="366">
                <a:moveTo>
                  <a:pt x="82" y="120"/>
                </a:moveTo>
                <a:lnTo>
                  <a:pt x="80" y="120"/>
                </a:lnTo>
                <a:lnTo>
                  <a:pt x="20" y="146"/>
                </a:lnTo>
                <a:lnTo>
                  <a:pt x="2" y="162"/>
                </a:lnTo>
                <a:lnTo>
                  <a:pt x="0" y="182"/>
                </a:lnTo>
                <a:lnTo>
                  <a:pt x="2" y="196"/>
                </a:lnTo>
                <a:lnTo>
                  <a:pt x="4" y="206"/>
                </a:lnTo>
                <a:lnTo>
                  <a:pt x="10" y="210"/>
                </a:lnTo>
                <a:lnTo>
                  <a:pt x="28" y="222"/>
                </a:lnTo>
                <a:lnTo>
                  <a:pt x="30" y="222"/>
                </a:lnTo>
                <a:lnTo>
                  <a:pt x="34" y="252"/>
                </a:lnTo>
                <a:lnTo>
                  <a:pt x="54" y="276"/>
                </a:lnTo>
                <a:lnTo>
                  <a:pt x="60" y="282"/>
                </a:lnTo>
                <a:lnTo>
                  <a:pt x="66" y="286"/>
                </a:lnTo>
                <a:lnTo>
                  <a:pt x="82" y="290"/>
                </a:lnTo>
                <a:lnTo>
                  <a:pt x="86" y="290"/>
                </a:lnTo>
                <a:lnTo>
                  <a:pt x="92" y="296"/>
                </a:lnTo>
                <a:lnTo>
                  <a:pt x="104" y="300"/>
                </a:lnTo>
                <a:lnTo>
                  <a:pt x="152" y="302"/>
                </a:lnTo>
                <a:lnTo>
                  <a:pt x="194" y="304"/>
                </a:lnTo>
                <a:lnTo>
                  <a:pt x="204" y="306"/>
                </a:lnTo>
                <a:lnTo>
                  <a:pt x="210" y="310"/>
                </a:lnTo>
                <a:lnTo>
                  <a:pt x="214" y="312"/>
                </a:lnTo>
                <a:lnTo>
                  <a:pt x="214" y="318"/>
                </a:lnTo>
                <a:lnTo>
                  <a:pt x="214" y="332"/>
                </a:lnTo>
                <a:lnTo>
                  <a:pt x="214" y="342"/>
                </a:lnTo>
                <a:lnTo>
                  <a:pt x="216" y="346"/>
                </a:lnTo>
                <a:lnTo>
                  <a:pt x="234" y="342"/>
                </a:lnTo>
                <a:lnTo>
                  <a:pt x="242" y="340"/>
                </a:lnTo>
                <a:lnTo>
                  <a:pt x="250" y="338"/>
                </a:lnTo>
                <a:lnTo>
                  <a:pt x="256" y="340"/>
                </a:lnTo>
                <a:lnTo>
                  <a:pt x="258" y="342"/>
                </a:lnTo>
                <a:lnTo>
                  <a:pt x="266" y="350"/>
                </a:lnTo>
                <a:lnTo>
                  <a:pt x="278" y="362"/>
                </a:lnTo>
                <a:lnTo>
                  <a:pt x="280" y="364"/>
                </a:lnTo>
                <a:lnTo>
                  <a:pt x="282" y="366"/>
                </a:lnTo>
                <a:lnTo>
                  <a:pt x="290" y="360"/>
                </a:lnTo>
                <a:lnTo>
                  <a:pt x="298" y="350"/>
                </a:lnTo>
                <a:lnTo>
                  <a:pt x="300" y="348"/>
                </a:lnTo>
                <a:lnTo>
                  <a:pt x="314" y="358"/>
                </a:lnTo>
                <a:lnTo>
                  <a:pt x="324" y="350"/>
                </a:lnTo>
                <a:lnTo>
                  <a:pt x="326" y="342"/>
                </a:lnTo>
                <a:lnTo>
                  <a:pt x="330" y="338"/>
                </a:lnTo>
                <a:lnTo>
                  <a:pt x="334" y="334"/>
                </a:lnTo>
                <a:lnTo>
                  <a:pt x="342" y="332"/>
                </a:lnTo>
                <a:lnTo>
                  <a:pt x="346" y="330"/>
                </a:lnTo>
                <a:lnTo>
                  <a:pt x="344" y="328"/>
                </a:lnTo>
                <a:lnTo>
                  <a:pt x="342" y="326"/>
                </a:lnTo>
                <a:lnTo>
                  <a:pt x="344" y="306"/>
                </a:lnTo>
                <a:lnTo>
                  <a:pt x="338" y="300"/>
                </a:lnTo>
                <a:lnTo>
                  <a:pt x="334" y="296"/>
                </a:lnTo>
                <a:lnTo>
                  <a:pt x="328" y="294"/>
                </a:lnTo>
                <a:lnTo>
                  <a:pt x="320" y="294"/>
                </a:lnTo>
                <a:lnTo>
                  <a:pt x="310" y="296"/>
                </a:lnTo>
                <a:lnTo>
                  <a:pt x="306" y="296"/>
                </a:lnTo>
                <a:lnTo>
                  <a:pt x="302" y="294"/>
                </a:lnTo>
                <a:lnTo>
                  <a:pt x="302" y="290"/>
                </a:lnTo>
                <a:lnTo>
                  <a:pt x="302" y="286"/>
                </a:lnTo>
                <a:lnTo>
                  <a:pt x="292" y="272"/>
                </a:lnTo>
                <a:lnTo>
                  <a:pt x="282" y="262"/>
                </a:lnTo>
                <a:lnTo>
                  <a:pt x="278" y="256"/>
                </a:lnTo>
                <a:lnTo>
                  <a:pt x="274" y="250"/>
                </a:lnTo>
                <a:lnTo>
                  <a:pt x="272" y="244"/>
                </a:lnTo>
                <a:lnTo>
                  <a:pt x="274" y="238"/>
                </a:lnTo>
                <a:lnTo>
                  <a:pt x="274" y="236"/>
                </a:lnTo>
                <a:lnTo>
                  <a:pt x="298" y="240"/>
                </a:lnTo>
                <a:lnTo>
                  <a:pt x="296" y="226"/>
                </a:lnTo>
                <a:lnTo>
                  <a:pt x="296" y="216"/>
                </a:lnTo>
                <a:lnTo>
                  <a:pt x="298" y="212"/>
                </a:lnTo>
                <a:lnTo>
                  <a:pt x="300" y="210"/>
                </a:lnTo>
                <a:lnTo>
                  <a:pt x="304" y="206"/>
                </a:lnTo>
                <a:lnTo>
                  <a:pt x="310" y="204"/>
                </a:lnTo>
                <a:lnTo>
                  <a:pt x="318" y="200"/>
                </a:lnTo>
                <a:lnTo>
                  <a:pt x="318" y="196"/>
                </a:lnTo>
                <a:lnTo>
                  <a:pt x="312" y="178"/>
                </a:lnTo>
                <a:lnTo>
                  <a:pt x="312" y="170"/>
                </a:lnTo>
                <a:lnTo>
                  <a:pt x="312" y="166"/>
                </a:lnTo>
                <a:lnTo>
                  <a:pt x="318" y="162"/>
                </a:lnTo>
                <a:lnTo>
                  <a:pt x="324" y="162"/>
                </a:lnTo>
                <a:lnTo>
                  <a:pt x="338" y="166"/>
                </a:lnTo>
                <a:lnTo>
                  <a:pt x="340" y="166"/>
                </a:lnTo>
                <a:lnTo>
                  <a:pt x="340" y="168"/>
                </a:lnTo>
                <a:lnTo>
                  <a:pt x="356" y="186"/>
                </a:lnTo>
                <a:lnTo>
                  <a:pt x="370" y="162"/>
                </a:lnTo>
                <a:lnTo>
                  <a:pt x="356" y="140"/>
                </a:lnTo>
                <a:lnTo>
                  <a:pt x="348" y="128"/>
                </a:lnTo>
                <a:lnTo>
                  <a:pt x="336" y="136"/>
                </a:lnTo>
                <a:lnTo>
                  <a:pt x="334" y="134"/>
                </a:lnTo>
                <a:lnTo>
                  <a:pt x="302" y="126"/>
                </a:lnTo>
                <a:lnTo>
                  <a:pt x="292" y="122"/>
                </a:lnTo>
                <a:lnTo>
                  <a:pt x="286" y="116"/>
                </a:lnTo>
                <a:lnTo>
                  <a:pt x="280" y="110"/>
                </a:lnTo>
                <a:lnTo>
                  <a:pt x="278" y="106"/>
                </a:lnTo>
                <a:lnTo>
                  <a:pt x="260" y="96"/>
                </a:lnTo>
                <a:lnTo>
                  <a:pt x="260" y="78"/>
                </a:lnTo>
                <a:lnTo>
                  <a:pt x="294" y="58"/>
                </a:lnTo>
                <a:lnTo>
                  <a:pt x="292" y="44"/>
                </a:lnTo>
                <a:lnTo>
                  <a:pt x="286" y="30"/>
                </a:lnTo>
                <a:lnTo>
                  <a:pt x="282" y="18"/>
                </a:lnTo>
                <a:lnTo>
                  <a:pt x="258" y="22"/>
                </a:lnTo>
                <a:lnTo>
                  <a:pt x="242" y="26"/>
                </a:lnTo>
                <a:lnTo>
                  <a:pt x="226" y="28"/>
                </a:lnTo>
                <a:lnTo>
                  <a:pt x="200" y="22"/>
                </a:lnTo>
                <a:lnTo>
                  <a:pt x="200" y="14"/>
                </a:lnTo>
                <a:lnTo>
                  <a:pt x="196" y="14"/>
                </a:lnTo>
                <a:lnTo>
                  <a:pt x="190" y="10"/>
                </a:lnTo>
                <a:lnTo>
                  <a:pt x="188" y="6"/>
                </a:lnTo>
                <a:lnTo>
                  <a:pt x="186" y="2"/>
                </a:lnTo>
                <a:lnTo>
                  <a:pt x="186" y="0"/>
                </a:lnTo>
                <a:lnTo>
                  <a:pt x="184" y="22"/>
                </a:lnTo>
                <a:lnTo>
                  <a:pt x="182" y="28"/>
                </a:lnTo>
                <a:lnTo>
                  <a:pt x="180" y="34"/>
                </a:lnTo>
                <a:lnTo>
                  <a:pt x="182" y="36"/>
                </a:lnTo>
                <a:lnTo>
                  <a:pt x="184" y="40"/>
                </a:lnTo>
                <a:lnTo>
                  <a:pt x="184" y="46"/>
                </a:lnTo>
                <a:lnTo>
                  <a:pt x="182" y="50"/>
                </a:lnTo>
                <a:lnTo>
                  <a:pt x="180" y="54"/>
                </a:lnTo>
                <a:lnTo>
                  <a:pt x="184" y="68"/>
                </a:lnTo>
                <a:lnTo>
                  <a:pt x="182" y="68"/>
                </a:lnTo>
                <a:lnTo>
                  <a:pt x="182" y="70"/>
                </a:lnTo>
                <a:lnTo>
                  <a:pt x="172" y="78"/>
                </a:lnTo>
                <a:lnTo>
                  <a:pt x="172" y="96"/>
                </a:lnTo>
                <a:lnTo>
                  <a:pt x="170" y="98"/>
                </a:lnTo>
                <a:lnTo>
                  <a:pt x="148" y="106"/>
                </a:lnTo>
                <a:lnTo>
                  <a:pt x="132" y="110"/>
                </a:lnTo>
                <a:lnTo>
                  <a:pt x="98" y="106"/>
                </a:lnTo>
                <a:lnTo>
                  <a:pt x="82" y="120"/>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40" name="台湾"/>
          <p:cNvSpPr/>
          <p:nvPr/>
        </p:nvSpPr>
        <p:spPr bwMode="auto">
          <a:xfrm>
            <a:off x="5515278" y="4947033"/>
            <a:ext cx="162945" cy="394007"/>
          </a:xfrm>
          <a:custGeom>
            <a:avLst/>
            <a:gdLst>
              <a:gd name="T0" fmla="*/ 2147483646 w 106"/>
              <a:gd name="T1" fmla="*/ 0 h 256"/>
              <a:gd name="T2" fmla="*/ 2147483646 w 106"/>
              <a:gd name="T3" fmla="*/ 0 h 256"/>
              <a:gd name="T4" fmla="*/ 2147483646 w 106"/>
              <a:gd name="T5" fmla="*/ 2147483646 h 256"/>
              <a:gd name="T6" fmla="*/ 2147483646 w 106"/>
              <a:gd name="T7" fmla="*/ 2147483646 h 256"/>
              <a:gd name="T8" fmla="*/ 2147483646 w 106"/>
              <a:gd name="T9" fmla="*/ 2147483646 h 256"/>
              <a:gd name="T10" fmla="*/ 2147483646 w 106"/>
              <a:gd name="T11" fmla="*/ 2147483646 h 256"/>
              <a:gd name="T12" fmla="*/ 2147483646 w 106"/>
              <a:gd name="T13" fmla="*/ 2147483646 h 256"/>
              <a:gd name="T14" fmla="*/ 2147483646 w 106"/>
              <a:gd name="T15" fmla="*/ 2147483646 h 256"/>
              <a:gd name="T16" fmla="*/ 2147483646 w 106"/>
              <a:gd name="T17" fmla="*/ 2147483646 h 256"/>
              <a:gd name="T18" fmla="*/ 0 w 106"/>
              <a:gd name="T19" fmla="*/ 2147483646 h 256"/>
              <a:gd name="T20" fmla="*/ 2147483646 w 106"/>
              <a:gd name="T21" fmla="*/ 2147483646 h 256"/>
              <a:gd name="T22" fmla="*/ 2147483646 w 106"/>
              <a:gd name="T23" fmla="*/ 2147483646 h 256"/>
              <a:gd name="T24" fmla="*/ 2147483646 w 106"/>
              <a:gd name="T25" fmla="*/ 2147483646 h 256"/>
              <a:gd name="T26" fmla="*/ 2147483646 w 106"/>
              <a:gd name="T27" fmla="*/ 2147483646 h 256"/>
              <a:gd name="T28" fmla="*/ 2147483646 w 106"/>
              <a:gd name="T29" fmla="*/ 2147483646 h 256"/>
              <a:gd name="T30" fmla="*/ 2147483646 w 106"/>
              <a:gd name="T31" fmla="*/ 2147483646 h 256"/>
              <a:gd name="T32" fmla="*/ 2147483646 w 106"/>
              <a:gd name="T33" fmla="*/ 2147483646 h 256"/>
              <a:gd name="T34" fmla="*/ 2147483646 w 106"/>
              <a:gd name="T35" fmla="*/ 2147483646 h 256"/>
              <a:gd name="T36" fmla="*/ 2147483646 w 106"/>
              <a:gd name="T37" fmla="*/ 2147483646 h 256"/>
              <a:gd name="T38" fmla="*/ 2147483646 w 106"/>
              <a:gd name="T39" fmla="*/ 2147483646 h 256"/>
              <a:gd name="T40" fmla="*/ 2147483646 w 106"/>
              <a:gd name="T41" fmla="*/ 2147483646 h 256"/>
              <a:gd name="T42" fmla="*/ 2147483646 w 106"/>
              <a:gd name="T43" fmla="*/ 2147483646 h 256"/>
              <a:gd name="T44" fmla="*/ 2147483646 w 106"/>
              <a:gd name="T45" fmla="*/ 2147483646 h 256"/>
              <a:gd name="T46" fmla="*/ 2147483646 w 106"/>
              <a:gd name="T47" fmla="*/ 2147483646 h 256"/>
              <a:gd name="T48" fmla="*/ 2147483646 w 106"/>
              <a:gd name="T49" fmla="*/ 2147483646 h 256"/>
              <a:gd name="T50" fmla="*/ 2147483646 w 106"/>
              <a:gd name="T51" fmla="*/ 2147483646 h 256"/>
              <a:gd name="T52" fmla="*/ 2147483646 w 106"/>
              <a:gd name="T53" fmla="*/ 2147483646 h 256"/>
              <a:gd name="T54" fmla="*/ 2147483646 w 106"/>
              <a:gd name="T55" fmla="*/ 2147483646 h 256"/>
              <a:gd name="T56" fmla="*/ 2147483646 w 106"/>
              <a:gd name="T57" fmla="*/ 2147483646 h 256"/>
              <a:gd name="T58" fmla="*/ 2147483646 w 106"/>
              <a:gd name="T59" fmla="*/ 2147483646 h 256"/>
              <a:gd name="T60" fmla="*/ 2147483646 w 106"/>
              <a:gd name="T61" fmla="*/ 2147483646 h 256"/>
              <a:gd name="T62" fmla="*/ 2147483646 w 106"/>
              <a:gd name="T63" fmla="*/ 2147483646 h 256"/>
              <a:gd name="T64" fmla="*/ 2147483646 w 106"/>
              <a:gd name="T65" fmla="*/ 2147483646 h 256"/>
              <a:gd name="T66" fmla="*/ 2147483646 w 106"/>
              <a:gd name="T67" fmla="*/ 2147483646 h 256"/>
              <a:gd name="T68" fmla="*/ 2147483646 w 106"/>
              <a:gd name="T69" fmla="*/ 2147483646 h 256"/>
              <a:gd name="T70" fmla="*/ 2147483646 w 106"/>
              <a:gd name="T71" fmla="*/ 2147483646 h 256"/>
              <a:gd name="T72" fmla="*/ 2147483646 w 106"/>
              <a:gd name="T73" fmla="*/ 2147483646 h 256"/>
              <a:gd name="T74" fmla="*/ 2147483646 w 106"/>
              <a:gd name="T75" fmla="*/ 2147483646 h 256"/>
              <a:gd name="T76" fmla="*/ 2147483646 w 106"/>
              <a:gd name="T77" fmla="*/ 2147483646 h 256"/>
              <a:gd name="T78" fmla="*/ 2147483646 w 106"/>
              <a:gd name="T79" fmla="*/ 2147483646 h 256"/>
              <a:gd name="T80" fmla="*/ 2147483646 w 106"/>
              <a:gd name="T81" fmla="*/ 2147483646 h 256"/>
              <a:gd name="T82" fmla="*/ 2147483646 w 106"/>
              <a:gd name="T83" fmla="*/ 2147483646 h 256"/>
              <a:gd name="T84" fmla="*/ 2147483646 w 106"/>
              <a:gd name="T85" fmla="*/ 2147483646 h 256"/>
              <a:gd name="T86" fmla="*/ 2147483646 w 106"/>
              <a:gd name="T87" fmla="*/ 2147483646 h 256"/>
              <a:gd name="T88" fmla="*/ 2147483646 w 106"/>
              <a:gd name="T89" fmla="*/ 0 h 2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6" h="256">
                <a:moveTo>
                  <a:pt x="80" y="0"/>
                </a:moveTo>
                <a:lnTo>
                  <a:pt x="80" y="0"/>
                </a:lnTo>
                <a:lnTo>
                  <a:pt x="62" y="14"/>
                </a:lnTo>
                <a:lnTo>
                  <a:pt x="46" y="32"/>
                </a:lnTo>
                <a:lnTo>
                  <a:pt x="34" y="50"/>
                </a:lnTo>
                <a:lnTo>
                  <a:pt x="24" y="70"/>
                </a:lnTo>
                <a:lnTo>
                  <a:pt x="10" y="98"/>
                </a:lnTo>
                <a:lnTo>
                  <a:pt x="4" y="104"/>
                </a:lnTo>
                <a:lnTo>
                  <a:pt x="0" y="108"/>
                </a:lnTo>
                <a:lnTo>
                  <a:pt x="6" y="152"/>
                </a:lnTo>
                <a:lnTo>
                  <a:pt x="6" y="154"/>
                </a:lnTo>
                <a:lnTo>
                  <a:pt x="2" y="184"/>
                </a:lnTo>
                <a:lnTo>
                  <a:pt x="2" y="196"/>
                </a:lnTo>
                <a:lnTo>
                  <a:pt x="2" y="200"/>
                </a:lnTo>
                <a:lnTo>
                  <a:pt x="4" y="202"/>
                </a:lnTo>
                <a:lnTo>
                  <a:pt x="36" y="224"/>
                </a:lnTo>
                <a:lnTo>
                  <a:pt x="38" y="224"/>
                </a:lnTo>
                <a:lnTo>
                  <a:pt x="38" y="226"/>
                </a:lnTo>
                <a:lnTo>
                  <a:pt x="42" y="236"/>
                </a:lnTo>
                <a:lnTo>
                  <a:pt x="50" y="248"/>
                </a:lnTo>
                <a:lnTo>
                  <a:pt x="56" y="252"/>
                </a:lnTo>
                <a:lnTo>
                  <a:pt x="62" y="256"/>
                </a:lnTo>
                <a:lnTo>
                  <a:pt x="66" y="204"/>
                </a:lnTo>
                <a:lnTo>
                  <a:pt x="66" y="202"/>
                </a:lnTo>
                <a:lnTo>
                  <a:pt x="90" y="146"/>
                </a:lnTo>
                <a:lnTo>
                  <a:pt x="98" y="80"/>
                </a:lnTo>
                <a:lnTo>
                  <a:pt x="98" y="78"/>
                </a:lnTo>
                <a:lnTo>
                  <a:pt x="106" y="60"/>
                </a:lnTo>
                <a:lnTo>
                  <a:pt x="100" y="44"/>
                </a:lnTo>
                <a:lnTo>
                  <a:pt x="98" y="44"/>
                </a:lnTo>
                <a:lnTo>
                  <a:pt x="98" y="24"/>
                </a:lnTo>
                <a:lnTo>
                  <a:pt x="98" y="22"/>
                </a:lnTo>
                <a:lnTo>
                  <a:pt x="102" y="16"/>
                </a:lnTo>
                <a:lnTo>
                  <a:pt x="106" y="12"/>
                </a:lnTo>
                <a:lnTo>
                  <a:pt x="80" y="0"/>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41" name="海南"/>
          <p:cNvSpPr/>
          <p:nvPr/>
        </p:nvSpPr>
        <p:spPr bwMode="auto">
          <a:xfrm>
            <a:off x="4317229" y="5645561"/>
            <a:ext cx="245753" cy="215034"/>
          </a:xfrm>
          <a:custGeom>
            <a:avLst/>
            <a:gdLst>
              <a:gd name="T0" fmla="*/ 2147483646 w 160"/>
              <a:gd name="T1" fmla="*/ 2147483646 h 140"/>
              <a:gd name="T2" fmla="*/ 2147483646 w 160"/>
              <a:gd name="T3" fmla="*/ 2147483646 h 140"/>
              <a:gd name="T4" fmla="*/ 2147483646 w 160"/>
              <a:gd name="T5" fmla="*/ 2147483646 h 140"/>
              <a:gd name="T6" fmla="*/ 2147483646 w 160"/>
              <a:gd name="T7" fmla="*/ 2147483646 h 140"/>
              <a:gd name="T8" fmla="*/ 2147483646 w 160"/>
              <a:gd name="T9" fmla="*/ 2147483646 h 140"/>
              <a:gd name="T10" fmla="*/ 2147483646 w 160"/>
              <a:gd name="T11" fmla="*/ 2147483646 h 140"/>
              <a:gd name="T12" fmla="*/ 2147483646 w 160"/>
              <a:gd name="T13" fmla="*/ 2147483646 h 140"/>
              <a:gd name="T14" fmla="*/ 2147483646 w 160"/>
              <a:gd name="T15" fmla="*/ 2147483646 h 140"/>
              <a:gd name="T16" fmla="*/ 2147483646 w 160"/>
              <a:gd name="T17" fmla="*/ 2147483646 h 140"/>
              <a:gd name="T18" fmla="*/ 2147483646 w 160"/>
              <a:gd name="T19" fmla="*/ 2147483646 h 140"/>
              <a:gd name="T20" fmla="*/ 2147483646 w 160"/>
              <a:gd name="T21" fmla="*/ 2147483646 h 140"/>
              <a:gd name="T22" fmla="*/ 2147483646 w 160"/>
              <a:gd name="T23" fmla="*/ 2147483646 h 140"/>
              <a:gd name="T24" fmla="*/ 2147483646 w 160"/>
              <a:gd name="T25" fmla="*/ 2147483646 h 140"/>
              <a:gd name="T26" fmla="*/ 0 w 160"/>
              <a:gd name="T27" fmla="*/ 2147483646 h 140"/>
              <a:gd name="T28" fmla="*/ 2147483646 w 160"/>
              <a:gd name="T29" fmla="*/ 2147483646 h 140"/>
              <a:gd name="T30" fmla="*/ 2147483646 w 160"/>
              <a:gd name="T31" fmla="*/ 2147483646 h 140"/>
              <a:gd name="T32" fmla="*/ 2147483646 w 160"/>
              <a:gd name="T33" fmla="*/ 2147483646 h 140"/>
              <a:gd name="T34" fmla="*/ 2147483646 w 160"/>
              <a:gd name="T35" fmla="*/ 2147483646 h 140"/>
              <a:gd name="T36" fmla="*/ 2147483646 w 160"/>
              <a:gd name="T37" fmla="*/ 2147483646 h 140"/>
              <a:gd name="T38" fmla="*/ 2147483646 w 160"/>
              <a:gd name="T39" fmla="*/ 2147483646 h 140"/>
              <a:gd name="T40" fmla="*/ 2147483646 w 160"/>
              <a:gd name="T41" fmla="*/ 2147483646 h 140"/>
              <a:gd name="T42" fmla="*/ 2147483646 w 160"/>
              <a:gd name="T43" fmla="*/ 2147483646 h 140"/>
              <a:gd name="T44" fmla="*/ 2147483646 w 160"/>
              <a:gd name="T45" fmla="*/ 2147483646 h 140"/>
              <a:gd name="T46" fmla="*/ 2147483646 w 160"/>
              <a:gd name="T47" fmla="*/ 2147483646 h 140"/>
              <a:gd name="T48" fmla="*/ 2147483646 w 160"/>
              <a:gd name="T49" fmla="*/ 2147483646 h 140"/>
              <a:gd name="T50" fmla="*/ 2147483646 w 160"/>
              <a:gd name="T51" fmla="*/ 2147483646 h 140"/>
              <a:gd name="T52" fmla="*/ 2147483646 w 160"/>
              <a:gd name="T53" fmla="*/ 2147483646 h 140"/>
              <a:gd name="T54" fmla="*/ 2147483646 w 160"/>
              <a:gd name="T55" fmla="*/ 2147483646 h 140"/>
              <a:gd name="T56" fmla="*/ 2147483646 w 160"/>
              <a:gd name="T57" fmla="*/ 2147483646 h 140"/>
              <a:gd name="T58" fmla="*/ 2147483646 w 160"/>
              <a:gd name="T59" fmla="*/ 2147483646 h 140"/>
              <a:gd name="T60" fmla="*/ 2147483646 w 160"/>
              <a:gd name="T61" fmla="*/ 2147483646 h 140"/>
              <a:gd name="T62" fmla="*/ 2147483646 w 160"/>
              <a:gd name="T63" fmla="*/ 2147483646 h 140"/>
              <a:gd name="T64" fmla="*/ 2147483646 w 160"/>
              <a:gd name="T65" fmla="*/ 2147483646 h 140"/>
              <a:gd name="T66" fmla="*/ 2147483646 w 160"/>
              <a:gd name="T67" fmla="*/ 2147483646 h 140"/>
              <a:gd name="T68" fmla="*/ 2147483646 w 160"/>
              <a:gd name="T69" fmla="*/ 2147483646 h 140"/>
              <a:gd name="T70" fmla="*/ 2147483646 w 160"/>
              <a:gd name="T71" fmla="*/ 2147483646 h 140"/>
              <a:gd name="T72" fmla="*/ 2147483646 w 160"/>
              <a:gd name="T73" fmla="*/ 2147483646 h 140"/>
              <a:gd name="T74" fmla="*/ 2147483646 w 160"/>
              <a:gd name="T75" fmla="*/ 2147483646 h 140"/>
              <a:gd name="T76" fmla="*/ 2147483646 w 160"/>
              <a:gd name="T77" fmla="*/ 2147483646 h 140"/>
              <a:gd name="T78" fmla="*/ 2147483646 w 160"/>
              <a:gd name="T79" fmla="*/ 2147483646 h 140"/>
              <a:gd name="T80" fmla="*/ 2147483646 w 160"/>
              <a:gd name="T81" fmla="*/ 2147483646 h 140"/>
              <a:gd name="T82" fmla="*/ 2147483646 w 160"/>
              <a:gd name="T83" fmla="*/ 0 h 140"/>
              <a:gd name="T84" fmla="*/ 2147483646 w 160"/>
              <a:gd name="T85" fmla="*/ 2147483646 h 140"/>
              <a:gd name="T86" fmla="*/ 2147483646 w 160"/>
              <a:gd name="T87" fmla="*/ 2147483646 h 140"/>
              <a:gd name="T88" fmla="*/ 2147483646 w 160"/>
              <a:gd name="T89" fmla="*/ 2147483646 h 140"/>
              <a:gd name="T90" fmla="*/ 2147483646 w 160"/>
              <a:gd name="T91" fmla="*/ 2147483646 h 140"/>
              <a:gd name="T92" fmla="*/ 2147483646 w 160"/>
              <a:gd name="T93" fmla="*/ 2147483646 h 140"/>
              <a:gd name="T94" fmla="*/ 2147483646 w 160"/>
              <a:gd name="T95" fmla="*/ 2147483646 h 1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60" h="140">
                <a:moveTo>
                  <a:pt x="72" y="14"/>
                </a:moveTo>
                <a:lnTo>
                  <a:pt x="70" y="18"/>
                </a:lnTo>
                <a:lnTo>
                  <a:pt x="68" y="20"/>
                </a:lnTo>
                <a:lnTo>
                  <a:pt x="36" y="28"/>
                </a:lnTo>
                <a:lnTo>
                  <a:pt x="38" y="32"/>
                </a:lnTo>
                <a:lnTo>
                  <a:pt x="48" y="44"/>
                </a:lnTo>
                <a:lnTo>
                  <a:pt x="44" y="46"/>
                </a:lnTo>
                <a:lnTo>
                  <a:pt x="30" y="54"/>
                </a:lnTo>
                <a:lnTo>
                  <a:pt x="6" y="72"/>
                </a:lnTo>
                <a:lnTo>
                  <a:pt x="2" y="80"/>
                </a:lnTo>
                <a:lnTo>
                  <a:pt x="0" y="92"/>
                </a:lnTo>
                <a:lnTo>
                  <a:pt x="4" y="108"/>
                </a:lnTo>
                <a:lnTo>
                  <a:pt x="10" y="126"/>
                </a:lnTo>
                <a:lnTo>
                  <a:pt x="34" y="128"/>
                </a:lnTo>
                <a:lnTo>
                  <a:pt x="36" y="128"/>
                </a:lnTo>
                <a:lnTo>
                  <a:pt x="60" y="140"/>
                </a:lnTo>
                <a:lnTo>
                  <a:pt x="86" y="136"/>
                </a:lnTo>
                <a:lnTo>
                  <a:pt x="94" y="132"/>
                </a:lnTo>
                <a:lnTo>
                  <a:pt x="102" y="126"/>
                </a:lnTo>
                <a:lnTo>
                  <a:pt x="112" y="118"/>
                </a:lnTo>
                <a:lnTo>
                  <a:pt x="122" y="106"/>
                </a:lnTo>
                <a:lnTo>
                  <a:pt x="124" y="106"/>
                </a:lnTo>
                <a:lnTo>
                  <a:pt x="126" y="104"/>
                </a:lnTo>
                <a:lnTo>
                  <a:pt x="136" y="100"/>
                </a:lnTo>
                <a:lnTo>
                  <a:pt x="134" y="66"/>
                </a:lnTo>
                <a:lnTo>
                  <a:pt x="148" y="44"/>
                </a:lnTo>
                <a:lnTo>
                  <a:pt x="160" y="34"/>
                </a:lnTo>
                <a:lnTo>
                  <a:pt x="160" y="22"/>
                </a:lnTo>
                <a:lnTo>
                  <a:pt x="158" y="14"/>
                </a:lnTo>
                <a:lnTo>
                  <a:pt x="156" y="10"/>
                </a:lnTo>
                <a:lnTo>
                  <a:pt x="152" y="2"/>
                </a:lnTo>
                <a:lnTo>
                  <a:pt x="146" y="0"/>
                </a:lnTo>
                <a:lnTo>
                  <a:pt x="146" y="12"/>
                </a:lnTo>
                <a:lnTo>
                  <a:pt x="126" y="8"/>
                </a:lnTo>
                <a:lnTo>
                  <a:pt x="116" y="14"/>
                </a:lnTo>
                <a:lnTo>
                  <a:pt x="114" y="14"/>
                </a:lnTo>
                <a:lnTo>
                  <a:pt x="72" y="1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37" name="四川"/>
          <p:cNvSpPr/>
          <p:nvPr/>
        </p:nvSpPr>
        <p:spPr bwMode="auto">
          <a:xfrm>
            <a:off x="9701167" y="4033673"/>
            <a:ext cx="1387261" cy="1217287"/>
          </a:xfrm>
          <a:custGeom>
            <a:avLst/>
            <a:gdLst>
              <a:gd name="T0" fmla="*/ 2147483646 w 702"/>
              <a:gd name="T1" fmla="*/ 2147483646 h 616"/>
              <a:gd name="T2" fmla="*/ 2147483646 w 702"/>
              <a:gd name="T3" fmla="*/ 2147483646 h 616"/>
              <a:gd name="T4" fmla="*/ 2147483646 w 702"/>
              <a:gd name="T5" fmla="*/ 2147483646 h 616"/>
              <a:gd name="T6" fmla="*/ 2147483646 w 702"/>
              <a:gd name="T7" fmla="*/ 2147483646 h 616"/>
              <a:gd name="T8" fmla="*/ 2147483646 w 702"/>
              <a:gd name="T9" fmla="*/ 2147483646 h 616"/>
              <a:gd name="T10" fmla="*/ 2147483646 w 702"/>
              <a:gd name="T11" fmla="*/ 2147483646 h 616"/>
              <a:gd name="T12" fmla="*/ 2147483646 w 702"/>
              <a:gd name="T13" fmla="*/ 2147483646 h 616"/>
              <a:gd name="T14" fmla="*/ 2147483646 w 702"/>
              <a:gd name="T15" fmla="*/ 2147483646 h 616"/>
              <a:gd name="T16" fmla="*/ 2147483646 w 702"/>
              <a:gd name="T17" fmla="*/ 2147483646 h 616"/>
              <a:gd name="T18" fmla="*/ 2147483646 w 702"/>
              <a:gd name="T19" fmla="*/ 2147483646 h 616"/>
              <a:gd name="T20" fmla="*/ 2147483646 w 702"/>
              <a:gd name="T21" fmla="*/ 2147483646 h 616"/>
              <a:gd name="T22" fmla="*/ 2147483646 w 702"/>
              <a:gd name="T23" fmla="*/ 2147483646 h 616"/>
              <a:gd name="T24" fmla="*/ 2147483646 w 702"/>
              <a:gd name="T25" fmla="*/ 2147483646 h 616"/>
              <a:gd name="T26" fmla="*/ 2147483646 w 702"/>
              <a:gd name="T27" fmla="*/ 2147483646 h 616"/>
              <a:gd name="T28" fmla="*/ 2147483646 w 702"/>
              <a:gd name="T29" fmla="*/ 2147483646 h 616"/>
              <a:gd name="T30" fmla="*/ 2147483646 w 702"/>
              <a:gd name="T31" fmla="*/ 2147483646 h 616"/>
              <a:gd name="T32" fmla="*/ 2147483646 w 702"/>
              <a:gd name="T33" fmla="*/ 2147483646 h 616"/>
              <a:gd name="T34" fmla="*/ 2147483646 w 702"/>
              <a:gd name="T35" fmla="*/ 2147483646 h 616"/>
              <a:gd name="T36" fmla="*/ 2147483646 w 702"/>
              <a:gd name="T37" fmla="*/ 2147483646 h 616"/>
              <a:gd name="T38" fmla="*/ 2147483646 w 702"/>
              <a:gd name="T39" fmla="*/ 2147483646 h 616"/>
              <a:gd name="T40" fmla="*/ 2147483646 w 702"/>
              <a:gd name="T41" fmla="*/ 2147483646 h 616"/>
              <a:gd name="T42" fmla="*/ 2147483646 w 702"/>
              <a:gd name="T43" fmla="*/ 2147483646 h 616"/>
              <a:gd name="T44" fmla="*/ 2147483646 w 702"/>
              <a:gd name="T45" fmla="*/ 2147483646 h 616"/>
              <a:gd name="T46" fmla="*/ 2147483646 w 702"/>
              <a:gd name="T47" fmla="*/ 2147483646 h 616"/>
              <a:gd name="T48" fmla="*/ 2147483646 w 702"/>
              <a:gd name="T49" fmla="*/ 2147483646 h 616"/>
              <a:gd name="T50" fmla="*/ 2147483646 w 702"/>
              <a:gd name="T51" fmla="*/ 2147483646 h 616"/>
              <a:gd name="T52" fmla="*/ 2147483646 w 702"/>
              <a:gd name="T53" fmla="*/ 2147483646 h 616"/>
              <a:gd name="T54" fmla="*/ 2147483646 w 702"/>
              <a:gd name="T55" fmla="*/ 2147483646 h 616"/>
              <a:gd name="T56" fmla="*/ 2147483646 w 702"/>
              <a:gd name="T57" fmla="*/ 2147483646 h 616"/>
              <a:gd name="T58" fmla="*/ 2147483646 w 702"/>
              <a:gd name="T59" fmla="*/ 2147483646 h 616"/>
              <a:gd name="T60" fmla="*/ 2147483646 w 702"/>
              <a:gd name="T61" fmla="*/ 2147483646 h 616"/>
              <a:gd name="T62" fmla="*/ 2147483646 w 702"/>
              <a:gd name="T63" fmla="*/ 2147483646 h 616"/>
              <a:gd name="T64" fmla="*/ 2147483646 w 702"/>
              <a:gd name="T65" fmla="*/ 2147483646 h 616"/>
              <a:gd name="T66" fmla="*/ 2147483646 w 702"/>
              <a:gd name="T67" fmla="*/ 2147483646 h 616"/>
              <a:gd name="T68" fmla="*/ 2147483646 w 702"/>
              <a:gd name="T69" fmla="*/ 2147483646 h 616"/>
              <a:gd name="T70" fmla="*/ 2147483646 w 702"/>
              <a:gd name="T71" fmla="*/ 2147483646 h 616"/>
              <a:gd name="T72" fmla="*/ 2147483646 w 702"/>
              <a:gd name="T73" fmla="*/ 2147483646 h 616"/>
              <a:gd name="T74" fmla="*/ 2147483646 w 702"/>
              <a:gd name="T75" fmla="*/ 2147483646 h 616"/>
              <a:gd name="T76" fmla="*/ 2147483646 w 702"/>
              <a:gd name="T77" fmla="*/ 2147483646 h 616"/>
              <a:gd name="T78" fmla="*/ 2147483646 w 702"/>
              <a:gd name="T79" fmla="*/ 2147483646 h 616"/>
              <a:gd name="T80" fmla="*/ 2147483646 w 702"/>
              <a:gd name="T81" fmla="*/ 2147483646 h 616"/>
              <a:gd name="T82" fmla="*/ 2147483646 w 702"/>
              <a:gd name="T83" fmla="*/ 2147483646 h 616"/>
              <a:gd name="T84" fmla="*/ 2147483646 w 702"/>
              <a:gd name="T85" fmla="*/ 2147483646 h 616"/>
              <a:gd name="T86" fmla="*/ 2147483646 w 702"/>
              <a:gd name="T87" fmla="*/ 2147483646 h 616"/>
              <a:gd name="T88" fmla="*/ 2147483646 w 702"/>
              <a:gd name="T89" fmla="*/ 2147483646 h 616"/>
              <a:gd name="T90" fmla="*/ 2147483646 w 702"/>
              <a:gd name="T91" fmla="*/ 2147483646 h 616"/>
              <a:gd name="T92" fmla="*/ 2147483646 w 702"/>
              <a:gd name="T93" fmla="*/ 2147483646 h 616"/>
              <a:gd name="T94" fmla="*/ 2147483646 w 702"/>
              <a:gd name="T95" fmla="*/ 2147483646 h 616"/>
              <a:gd name="T96" fmla="*/ 2147483646 w 702"/>
              <a:gd name="T97" fmla="*/ 2147483646 h 616"/>
              <a:gd name="T98" fmla="*/ 2147483646 w 702"/>
              <a:gd name="T99" fmla="*/ 0 h 616"/>
              <a:gd name="T100" fmla="*/ 2147483646 w 702"/>
              <a:gd name="T101" fmla="*/ 2147483646 h 616"/>
              <a:gd name="T102" fmla="*/ 2147483646 w 702"/>
              <a:gd name="T103" fmla="*/ 2147483646 h 616"/>
              <a:gd name="T104" fmla="*/ 2147483646 w 702"/>
              <a:gd name="T105" fmla="*/ 2147483646 h 616"/>
              <a:gd name="T106" fmla="*/ 2147483646 w 702"/>
              <a:gd name="T107" fmla="*/ 2147483646 h 616"/>
              <a:gd name="T108" fmla="*/ 2147483646 w 702"/>
              <a:gd name="T109" fmla="*/ 2147483646 h 616"/>
              <a:gd name="T110" fmla="*/ 2147483646 w 702"/>
              <a:gd name="T111" fmla="*/ 2147483646 h 616"/>
              <a:gd name="T112" fmla="*/ 2147483646 w 702"/>
              <a:gd name="T113" fmla="*/ 2147483646 h 616"/>
              <a:gd name="T114" fmla="*/ 2147483646 w 702"/>
              <a:gd name="T115" fmla="*/ 2147483646 h 616"/>
              <a:gd name="T116" fmla="*/ 2147483646 w 702"/>
              <a:gd name="T117" fmla="*/ 2147483646 h 616"/>
              <a:gd name="T118" fmla="*/ 2147483646 w 702"/>
              <a:gd name="T119" fmla="*/ 2147483646 h 6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2" h="616">
                <a:moveTo>
                  <a:pt x="66" y="14"/>
                </a:moveTo>
                <a:lnTo>
                  <a:pt x="46" y="10"/>
                </a:lnTo>
                <a:lnTo>
                  <a:pt x="28" y="6"/>
                </a:lnTo>
                <a:lnTo>
                  <a:pt x="22" y="14"/>
                </a:lnTo>
                <a:lnTo>
                  <a:pt x="20" y="28"/>
                </a:lnTo>
                <a:lnTo>
                  <a:pt x="26" y="50"/>
                </a:lnTo>
                <a:lnTo>
                  <a:pt x="26" y="66"/>
                </a:lnTo>
                <a:lnTo>
                  <a:pt x="26" y="70"/>
                </a:lnTo>
                <a:lnTo>
                  <a:pt x="18" y="70"/>
                </a:lnTo>
                <a:lnTo>
                  <a:pt x="22" y="90"/>
                </a:lnTo>
                <a:lnTo>
                  <a:pt x="6" y="94"/>
                </a:lnTo>
                <a:lnTo>
                  <a:pt x="0" y="106"/>
                </a:lnTo>
                <a:lnTo>
                  <a:pt x="8" y="114"/>
                </a:lnTo>
                <a:lnTo>
                  <a:pt x="10" y="114"/>
                </a:lnTo>
                <a:lnTo>
                  <a:pt x="38" y="136"/>
                </a:lnTo>
                <a:lnTo>
                  <a:pt x="38" y="138"/>
                </a:lnTo>
                <a:lnTo>
                  <a:pt x="42" y="158"/>
                </a:lnTo>
                <a:lnTo>
                  <a:pt x="56" y="178"/>
                </a:lnTo>
                <a:lnTo>
                  <a:pt x="62" y="184"/>
                </a:lnTo>
                <a:lnTo>
                  <a:pt x="70" y="194"/>
                </a:lnTo>
                <a:lnTo>
                  <a:pt x="72" y="194"/>
                </a:lnTo>
                <a:lnTo>
                  <a:pt x="70" y="196"/>
                </a:lnTo>
                <a:lnTo>
                  <a:pt x="70" y="214"/>
                </a:lnTo>
                <a:lnTo>
                  <a:pt x="74" y="226"/>
                </a:lnTo>
                <a:lnTo>
                  <a:pt x="74" y="244"/>
                </a:lnTo>
                <a:lnTo>
                  <a:pt x="82" y="258"/>
                </a:lnTo>
                <a:lnTo>
                  <a:pt x="84" y="266"/>
                </a:lnTo>
                <a:lnTo>
                  <a:pt x="86" y="274"/>
                </a:lnTo>
                <a:lnTo>
                  <a:pt x="90" y="286"/>
                </a:lnTo>
                <a:lnTo>
                  <a:pt x="92" y="302"/>
                </a:lnTo>
                <a:lnTo>
                  <a:pt x="90" y="314"/>
                </a:lnTo>
                <a:lnTo>
                  <a:pt x="88" y="320"/>
                </a:lnTo>
                <a:lnTo>
                  <a:pt x="90" y="326"/>
                </a:lnTo>
                <a:lnTo>
                  <a:pt x="94" y="336"/>
                </a:lnTo>
                <a:lnTo>
                  <a:pt x="98" y="346"/>
                </a:lnTo>
                <a:lnTo>
                  <a:pt x="100" y="346"/>
                </a:lnTo>
                <a:lnTo>
                  <a:pt x="100" y="348"/>
                </a:lnTo>
                <a:lnTo>
                  <a:pt x="100" y="350"/>
                </a:lnTo>
                <a:lnTo>
                  <a:pt x="86" y="378"/>
                </a:lnTo>
                <a:lnTo>
                  <a:pt x="90" y="386"/>
                </a:lnTo>
                <a:lnTo>
                  <a:pt x="90" y="392"/>
                </a:lnTo>
                <a:lnTo>
                  <a:pt x="86" y="418"/>
                </a:lnTo>
                <a:lnTo>
                  <a:pt x="86" y="428"/>
                </a:lnTo>
                <a:lnTo>
                  <a:pt x="88" y="432"/>
                </a:lnTo>
                <a:lnTo>
                  <a:pt x="90" y="434"/>
                </a:lnTo>
                <a:lnTo>
                  <a:pt x="94" y="436"/>
                </a:lnTo>
                <a:lnTo>
                  <a:pt x="102" y="442"/>
                </a:lnTo>
                <a:lnTo>
                  <a:pt x="104" y="448"/>
                </a:lnTo>
                <a:lnTo>
                  <a:pt x="102" y="462"/>
                </a:lnTo>
                <a:lnTo>
                  <a:pt x="106" y="462"/>
                </a:lnTo>
                <a:lnTo>
                  <a:pt x="108" y="464"/>
                </a:lnTo>
                <a:lnTo>
                  <a:pt x="110" y="462"/>
                </a:lnTo>
                <a:lnTo>
                  <a:pt x="114" y="458"/>
                </a:lnTo>
                <a:lnTo>
                  <a:pt x="116" y="452"/>
                </a:lnTo>
                <a:lnTo>
                  <a:pt x="118" y="450"/>
                </a:lnTo>
                <a:lnTo>
                  <a:pt x="118" y="448"/>
                </a:lnTo>
                <a:lnTo>
                  <a:pt x="122" y="444"/>
                </a:lnTo>
                <a:lnTo>
                  <a:pt x="126" y="440"/>
                </a:lnTo>
                <a:lnTo>
                  <a:pt x="126" y="434"/>
                </a:lnTo>
                <a:lnTo>
                  <a:pt x="124" y="426"/>
                </a:lnTo>
                <a:lnTo>
                  <a:pt x="122" y="422"/>
                </a:lnTo>
                <a:lnTo>
                  <a:pt x="126" y="420"/>
                </a:lnTo>
                <a:lnTo>
                  <a:pt x="136" y="418"/>
                </a:lnTo>
                <a:lnTo>
                  <a:pt x="142" y="418"/>
                </a:lnTo>
                <a:lnTo>
                  <a:pt x="146" y="420"/>
                </a:lnTo>
                <a:lnTo>
                  <a:pt x="150" y="424"/>
                </a:lnTo>
                <a:lnTo>
                  <a:pt x="156" y="440"/>
                </a:lnTo>
                <a:lnTo>
                  <a:pt x="156" y="442"/>
                </a:lnTo>
                <a:lnTo>
                  <a:pt x="158" y="468"/>
                </a:lnTo>
                <a:lnTo>
                  <a:pt x="170" y="474"/>
                </a:lnTo>
                <a:lnTo>
                  <a:pt x="178" y="478"/>
                </a:lnTo>
                <a:lnTo>
                  <a:pt x="184" y="472"/>
                </a:lnTo>
                <a:lnTo>
                  <a:pt x="190" y="466"/>
                </a:lnTo>
                <a:lnTo>
                  <a:pt x="194" y="466"/>
                </a:lnTo>
                <a:lnTo>
                  <a:pt x="200" y="470"/>
                </a:lnTo>
                <a:lnTo>
                  <a:pt x="204" y="478"/>
                </a:lnTo>
                <a:lnTo>
                  <a:pt x="206" y="498"/>
                </a:lnTo>
                <a:lnTo>
                  <a:pt x="208" y="502"/>
                </a:lnTo>
                <a:lnTo>
                  <a:pt x="230" y="548"/>
                </a:lnTo>
                <a:lnTo>
                  <a:pt x="238" y="556"/>
                </a:lnTo>
                <a:lnTo>
                  <a:pt x="238" y="558"/>
                </a:lnTo>
                <a:lnTo>
                  <a:pt x="242" y="578"/>
                </a:lnTo>
                <a:lnTo>
                  <a:pt x="244" y="596"/>
                </a:lnTo>
                <a:lnTo>
                  <a:pt x="246" y="598"/>
                </a:lnTo>
                <a:lnTo>
                  <a:pt x="254" y="588"/>
                </a:lnTo>
                <a:lnTo>
                  <a:pt x="256" y="586"/>
                </a:lnTo>
                <a:lnTo>
                  <a:pt x="258" y="586"/>
                </a:lnTo>
                <a:lnTo>
                  <a:pt x="262" y="588"/>
                </a:lnTo>
                <a:lnTo>
                  <a:pt x="262" y="592"/>
                </a:lnTo>
                <a:lnTo>
                  <a:pt x="262" y="598"/>
                </a:lnTo>
                <a:lnTo>
                  <a:pt x="262" y="612"/>
                </a:lnTo>
                <a:lnTo>
                  <a:pt x="262" y="616"/>
                </a:lnTo>
                <a:lnTo>
                  <a:pt x="268" y="616"/>
                </a:lnTo>
                <a:lnTo>
                  <a:pt x="270" y="614"/>
                </a:lnTo>
                <a:lnTo>
                  <a:pt x="278" y="602"/>
                </a:lnTo>
                <a:lnTo>
                  <a:pt x="288" y="594"/>
                </a:lnTo>
                <a:lnTo>
                  <a:pt x="296" y="588"/>
                </a:lnTo>
                <a:lnTo>
                  <a:pt x="306" y="586"/>
                </a:lnTo>
                <a:lnTo>
                  <a:pt x="322" y="590"/>
                </a:lnTo>
                <a:lnTo>
                  <a:pt x="328" y="588"/>
                </a:lnTo>
                <a:lnTo>
                  <a:pt x="336" y="576"/>
                </a:lnTo>
                <a:lnTo>
                  <a:pt x="334" y="558"/>
                </a:lnTo>
                <a:lnTo>
                  <a:pt x="330" y="546"/>
                </a:lnTo>
                <a:lnTo>
                  <a:pt x="328" y="540"/>
                </a:lnTo>
                <a:lnTo>
                  <a:pt x="328" y="536"/>
                </a:lnTo>
                <a:lnTo>
                  <a:pt x="330" y="522"/>
                </a:lnTo>
                <a:lnTo>
                  <a:pt x="330" y="520"/>
                </a:lnTo>
                <a:lnTo>
                  <a:pt x="332" y="518"/>
                </a:lnTo>
                <a:lnTo>
                  <a:pt x="346" y="510"/>
                </a:lnTo>
                <a:lnTo>
                  <a:pt x="348" y="510"/>
                </a:lnTo>
                <a:lnTo>
                  <a:pt x="358" y="502"/>
                </a:lnTo>
                <a:lnTo>
                  <a:pt x="372" y="484"/>
                </a:lnTo>
                <a:lnTo>
                  <a:pt x="374" y="470"/>
                </a:lnTo>
                <a:lnTo>
                  <a:pt x="358" y="436"/>
                </a:lnTo>
                <a:lnTo>
                  <a:pt x="390" y="450"/>
                </a:lnTo>
                <a:lnTo>
                  <a:pt x="390" y="438"/>
                </a:lnTo>
                <a:lnTo>
                  <a:pt x="390" y="436"/>
                </a:lnTo>
                <a:lnTo>
                  <a:pt x="402" y="426"/>
                </a:lnTo>
                <a:lnTo>
                  <a:pt x="426" y="420"/>
                </a:lnTo>
                <a:lnTo>
                  <a:pt x="428" y="420"/>
                </a:lnTo>
                <a:lnTo>
                  <a:pt x="442" y="450"/>
                </a:lnTo>
                <a:lnTo>
                  <a:pt x="440" y="462"/>
                </a:lnTo>
                <a:lnTo>
                  <a:pt x="442" y="472"/>
                </a:lnTo>
                <a:lnTo>
                  <a:pt x="444" y="478"/>
                </a:lnTo>
                <a:lnTo>
                  <a:pt x="448" y="480"/>
                </a:lnTo>
                <a:lnTo>
                  <a:pt x="454" y="478"/>
                </a:lnTo>
                <a:lnTo>
                  <a:pt x="458" y="474"/>
                </a:lnTo>
                <a:lnTo>
                  <a:pt x="458" y="472"/>
                </a:lnTo>
                <a:lnTo>
                  <a:pt x="460" y="472"/>
                </a:lnTo>
                <a:lnTo>
                  <a:pt x="478" y="466"/>
                </a:lnTo>
                <a:lnTo>
                  <a:pt x="480" y="466"/>
                </a:lnTo>
                <a:lnTo>
                  <a:pt x="492" y="468"/>
                </a:lnTo>
                <a:lnTo>
                  <a:pt x="496" y="470"/>
                </a:lnTo>
                <a:lnTo>
                  <a:pt x="498" y="472"/>
                </a:lnTo>
                <a:lnTo>
                  <a:pt x="498" y="494"/>
                </a:lnTo>
                <a:lnTo>
                  <a:pt x="502" y="496"/>
                </a:lnTo>
                <a:lnTo>
                  <a:pt x="510" y="498"/>
                </a:lnTo>
                <a:lnTo>
                  <a:pt x="522" y="498"/>
                </a:lnTo>
                <a:lnTo>
                  <a:pt x="542" y="492"/>
                </a:lnTo>
                <a:lnTo>
                  <a:pt x="554" y="482"/>
                </a:lnTo>
                <a:lnTo>
                  <a:pt x="556" y="472"/>
                </a:lnTo>
                <a:lnTo>
                  <a:pt x="550" y="466"/>
                </a:lnTo>
                <a:lnTo>
                  <a:pt x="530" y="458"/>
                </a:lnTo>
                <a:lnTo>
                  <a:pt x="528" y="458"/>
                </a:lnTo>
                <a:lnTo>
                  <a:pt x="504" y="434"/>
                </a:lnTo>
                <a:lnTo>
                  <a:pt x="506" y="432"/>
                </a:lnTo>
                <a:lnTo>
                  <a:pt x="518" y="422"/>
                </a:lnTo>
                <a:lnTo>
                  <a:pt x="518" y="420"/>
                </a:lnTo>
                <a:lnTo>
                  <a:pt x="530" y="416"/>
                </a:lnTo>
                <a:lnTo>
                  <a:pt x="534" y="416"/>
                </a:lnTo>
                <a:lnTo>
                  <a:pt x="550" y="418"/>
                </a:lnTo>
                <a:lnTo>
                  <a:pt x="550" y="420"/>
                </a:lnTo>
                <a:lnTo>
                  <a:pt x="550" y="414"/>
                </a:lnTo>
                <a:lnTo>
                  <a:pt x="544" y="402"/>
                </a:lnTo>
                <a:lnTo>
                  <a:pt x="532" y="396"/>
                </a:lnTo>
                <a:lnTo>
                  <a:pt x="518" y="374"/>
                </a:lnTo>
                <a:lnTo>
                  <a:pt x="516" y="372"/>
                </a:lnTo>
                <a:lnTo>
                  <a:pt x="510" y="346"/>
                </a:lnTo>
                <a:lnTo>
                  <a:pt x="510" y="326"/>
                </a:lnTo>
                <a:lnTo>
                  <a:pt x="522" y="314"/>
                </a:lnTo>
                <a:lnTo>
                  <a:pt x="542" y="314"/>
                </a:lnTo>
                <a:lnTo>
                  <a:pt x="586" y="318"/>
                </a:lnTo>
                <a:lnTo>
                  <a:pt x="606" y="288"/>
                </a:lnTo>
                <a:lnTo>
                  <a:pt x="606" y="286"/>
                </a:lnTo>
                <a:lnTo>
                  <a:pt x="608" y="286"/>
                </a:lnTo>
                <a:lnTo>
                  <a:pt x="626" y="278"/>
                </a:lnTo>
                <a:lnTo>
                  <a:pt x="634" y="260"/>
                </a:lnTo>
                <a:lnTo>
                  <a:pt x="634" y="258"/>
                </a:lnTo>
                <a:lnTo>
                  <a:pt x="654" y="242"/>
                </a:lnTo>
                <a:lnTo>
                  <a:pt x="664" y="224"/>
                </a:lnTo>
                <a:lnTo>
                  <a:pt x="666" y="224"/>
                </a:lnTo>
                <a:lnTo>
                  <a:pt x="666" y="222"/>
                </a:lnTo>
                <a:lnTo>
                  <a:pt x="674" y="214"/>
                </a:lnTo>
                <a:lnTo>
                  <a:pt x="682" y="198"/>
                </a:lnTo>
                <a:lnTo>
                  <a:pt x="686" y="174"/>
                </a:lnTo>
                <a:lnTo>
                  <a:pt x="686" y="172"/>
                </a:lnTo>
                <a:lnTo>
                  <a:pt x="686" y="170"/>
                </a:lnTo>
                <a:lnTo>
                  <a:pt x="700" y="162"/>
                </a:lnTo>
                <a:lnTo>
                  <a:pt x="702" y="158"/>
                </a:lnTo>
                <a:lnTo>
                  <a:pt x="684" y="156"/>
                </a:lnTo>
                <a:lnTo>
                  <a:pt x="652" y="158"/>
                </a:lnTo>
                <a:lnTo>
                  <a:pt x="650" y="156"/>
                </a:lnTo>
                <a:lnTo>
                  <a:pt x="638" y="146"/>
                </a:lnTo>
                <a:lnTo>
                  <a:pt x="630" y="136"/>
                </a:lnTo>
                <a:lnTo>
                  <a:pt x="630" y="138"/>
                </a:lnTo>
                <a:lnTo>
                  <a:pt x="628" y="138"/>
                </a:lnTo>
                <a:lnTo>
                  <a:pt x="624" y="142"/>
                </a:lnTo>
                <a:lnTo>
                  <a:pt x="618" y="142"/>
                </a:lnTo>
                <a:lnTo>
                  <a:pt x="614" y="144"/>
                </a:lnTo>
                <a:lnTo>
                  <a:pt x="612" y="146"/>
                </a:lnTo>
                <a:lnTo>
                  <a:pt x="608" y="146"/>
                </a:lnTo>
                <a:lnTo>
                  <a:pt x="606" y="144"/>
                </a:lnTo>
                <a:lnTo>
                  <a:pt x="604" y="138"/>
                </a:lnTo>
                <a:lnTo>
                  <a:pt x="602" y="132"/>
                </a:lnTo>
                <a:lnTo>
                  <a:pt x="598" y="126"/>
                </a:lnTo>
                <a:lnTo>
                  <a:pt x="596" y="126"/>
                </a:lnTo>
                <a:lnTo>
                  <a:pt x="592" y="114"/>
                </a:lnTo>
                <a:lnTo>
                  <a:pt x="588" y="114"/>
                </a:lnTo>
                <a:lnTo>
                  <a:pt x="576" y="122"/>
                </a:lnTo>
                <a:lnTo>
                  <a:pt x="576" y="124"/>
                </a:lnTo>
                <a:lnTo>
                  <a:pt x="574" y="124"/>
                </a:lnTo>
                <a:lnTo>
                  <a:pt x="546" y="130"/>
                </a:lnTo>
                <a:lnTo>
                  <a:pt x="544" y="128"/>
                </a:lnTo>
                <a:lnTo>
                  <a:pt x="526" y="116"/>
                </a:lnTo>
                <a:lnTo>
                  <a:pt x="524" y="114"/>
                </a:lnTo>
                <a:lnTo>
                  <a:pt x="518" y="104"/>
                </a:lnTo>
                <a:lnTo>
                  <a:pt x="506" y="118"/>
                </a:lnTo>
                <a:lnTo>
                  <a:pt x="498" y="126"/>
                </a:lnTo>
                <a:lnTo>
                  <a:pt x="492" y="130"/>
                </a:lnTo>
                <a:lnTo>
                  <a:pt x="488" y="132"/>
                </a:lnTo>
                <a:lnTo>
                  <a:pt x="484" y="130"/>
                </a:lnTo>
                <a:lnTo>
                  <a:pt x="466" y="120"/>
                </a:lnTo>
                <a:lnTo>
                  <a:pt x="452" y="118"/>
                </a:lnTo>
                <a:lnTo>
                  <a:pt x="450" y="120"/>
                </a:lnTo>
                <a:lnTo>
                  <a:pt x="438" y="110"/>
                </a:lnTo>
                <a:lnTo>
                  <a:pt x="436" y="110"/>
                </a:lnTo>
                <a:lnTo>
                  <a:pt x="442" y="88"/>
                </a:lnTo>
                <a:lnTo>
                  <a:pt x="442" y="80"/>
                </a:lnTo>
                <a:lnTo>
                  <a:pt x="434" y="78"/>
                </a:lnTo>
                <a:lnTo>
                  <a:pt x="416" y="58"/>
                </a:lnTo>
                <a:lnTo>
                  <a:pt x="418" y="46"/>
                </a:lnTo>
                <a:lnTo>
                  <a:pt x="376" y="42"/>
                </a:lnTo>
                <a:lnTo>
                  <a:pt x="360" y="32"/>
                </a:lnTo>
                <a:lnTo>
                  <a:pt x="354" y="28"/>
                </a:lnTo>
                <a:lnTo>
                  <a:pt x="350" y="18"/>
                </a:lnTo>
                <a:lnTo>
                  <a:pt x="348" y="12"/>
                </a:lnTo>
                <a:lnTo>
                  <a:pt x="344" y="0"/>
                </a:lnTo>
                <a:lnTo>
                  <a:pt x="338" y="0"/>
                </a:lnTo>
                <a:lnTo>
                  <a:pt x="326" y="10"/>
                </a:lnTo>
                <a:lnTo>
                  <a:pt x="310" y="30"/>
                </a:lnTo>
                <a:lnTo>
                  <a:pt x="314" y="42"/>
                </a:lnTo>
                <a:lnTo>
                  <a:pt x="318" y="60"/>
                </a:lnTo>
                <a:lnTo>
                  <a:pt x="318" y="62"/>
                </a:lnTo>
                <a:lnTo>
                  <a:pt x="320" y="62"/>
                </a:lnTo>
                <a:lnTo>
                  <a:pt x="318" y="62"/>
                </a:lnTo>
                <a:lnTo>
                  <a:pt x="318" y="66"/>
                </a:lnTo>
                <a:lnTo>
                  <a:pt x="314" y="68"/>
                </a:lnTo>
                <a:lnTo>
                  <a:pt x="306" y="70"/>
                </a:lnTo>
                <a:lnTo>
                  <a:pt x="290" y="70"/>
                </a:lnTo>
                <a:lnTo>
                  <a:pt x="280" y="66"/>
                </a:lnTo>
                <a:lnTo>
                  <a:pt x="268" y="70"/>
                </a:lnTo>
                <a:lnTo>
                  <a:pt x="266" y="70"/>
                </a:lnTo>
                <a:lnTo>
                  <a:pt x="264" y="70"/>
                </a:lnTo>
                <a:lnTo>
                  <a:pt x="262" y="82"/>
                </a:lnTo>
                <a:lnTo>
                  <a:pt x="262" y="86"/>
                </a:lnTo>
                <a:lnTo>
                  <a:pt x="258" y="86"/>
                </a:lnTo>
                <a:lnTo>
                  <a:pt x="238" y="78"/>
                </a:lnTo>
                <a:lnTo>
                  <a:pt x="240" y="88"/>
                </a:lnTo>
                <a:lnTo>
                  <a:pt x="242" y="96"/>
                </a:lnTo>
                <a:lnTo>
                  <a:pt x="246" y="104"/>
                </a:lnTo>
                <a:lnTo>
                  <a:pt x="244" y="110"/>
                </a:lnTo>
                <a:lnTo>
                  <a:pt x="242" y="116"/>
                </a:lnTo>
                <a:lnTo>
                  <a:pt x="234" y="118"/>
                </a:lnTo>
                <a:lnTo>
                  <a:pt x="222" y="118"/>
                </a:lnTo>
                <a:lnTo>
                  <a:pt x="208" y="118"/>
                </a:lnTo>
                <a:lnTo>
                  <a:pt x="206" y="142"/>
                </a:lnTo>
                <a:lnTo>
                  <a:pt x="190" y="134"/>
                </a:lnTo>
                <a:lnTo>
                  <a:pt x="188" y="134"/>
                </a:lnTo>
                <a:lnTo>
                  <a:pt x="178" y="118"/>
                </a:lnTo>
                <a:lnTo>
                  <a:pt x="160" y="110"/>
                </a:lnTo>
                <a:lnTo>
                  <a:pt x="154" y="100"/>
                </a:lnTo>
                <a:lnTo>
                  <a:pt x="148" y="106"/>
                </a:lnTo>
                <a:lnTo>
                  <a:pt x="146" y="106"/>
                </a:lnTo>
                <a:lnTo>
                  <a:pt x="134" y="108"/>
                </a:lnTo>
                <a:lnTo>
                  <a:pt x="132" y="108"/>
                </a:lnTo>
                <a:lnTo>
                  <a:pt x="126" y="94"/>
                </a:lnTo>
                <a:lnTo>
                  <a:pt x="118" y="86"/>
                </a:lnTo>
                <a:lnTo>
                  <a:pt x="118" y="84"/>
                </a:lnTo>
                <a:lnTo>
                  <a:pt x="110" y="74"/>
                </a:lnTo>
                <a:lnTo>
                  <a:pt x="106" y="66"/>
                </a:lnTo>
                <a:lnTo>
                  <a:pt x="106" y="64"/>
                </a:lnTo>
                <a:lnTo>
                  <a:pt x="102" y="62"/>
                </a:lnTo>
                <a:lnTo>
                  <a:pt x="98" y="62"/>
                </a:lnTo>
                <a:lnTo>
                  <a:pt x="90" y="56"/>
                </a:lnTo>
                <a:lnTo>
                  <a:pt x="86" y="46"/>
                </a:lnTo>
                <a:lnTo>
                  <a:pt x="82" y="34"/>
                </a:lnTo>
                <a:lnTo>
                  <a:pt x="82" y="22"/>
                </a:lnTo>
                <a:lnTo>
                  <a:pt x="78" y="12"/>
                </a:lnTo>
                <a:lnTo>
                  <a:pt x="68" y="14"/>
                </a:lnTo>
                <a:lnTo>
                  <a:pt x="66" y="14"/>
                </a:lnTo>
                <a:close/>
              </a:path>
            </a:pathLst>
          </a:custGeom>
          <a:solidFill>
            <a:srgbClr val="3A3A3A">
              <a:alpha val="8000"/>
            </a:srgb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3" name="椭圆 2"/>
          <p:cNvSpPr/>
          <p:nvPr/>
        </p:nvSpPr>
        <p:spPr>
          <a:xfrm>
            <a:off x="4682904" y="3220368"/>
            <a:ext cx="305855" cy="305855"/>
          </a:xfrm>
          <a:prstGeom prst="ellipse">
            <a:avLst/>
          </a:prstGeom>
          <a:noFill/>
          <a:ln>
            <a:solidFill>
              <a:srgbClr val="FFC00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8" name="椭圆 47"/>
          <p:cNvSpPr/>
          <p:nvPr/>
        </p:nvSpPr>
        <p:spPr>
          <a:xfrm>
            <a:off x="4569662" y="3107126"/>
            <a:ext cx="532339" cy="532339"/>
          </a:xfrm>
          <a:prstGeom prst="ellipse">
            <a:avLst/>
          </a:prstGeom>
          <a:noFill/>
          <a:ln>
            <a:solidFill>
              <a:srgbClr val="FFC00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5" name="组合 4"/>
          <p:cNvGrpSpPr/>
          <p:nvPr/>
        </p:nvGrpSpPr>
        <p:grpSpPr>
          <a:xfrm>
            <a:off x="3416582" y="4203096"/>
            <a:ext cx="557393" cy="557393"/>
            <a:chOff x="5911109" y="4221424"/>
            <a:chExt cx="532339" cy="532339"/>
          </a:xfrm>
        </p:grpSpPr>
        <p:sp>
          <p:nvSpPr>
            <p:cNvPr id="49" name="椭圆 48"/>
            <p:cNvSpPr/>
            <p:nvPr/>
          </p:nvSpPr>
          <p:spPr>
            <a:xfrm>
              <a:off x="6024351" y="4334666"/>
              <a:ext cx="305855" cy="30585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50" name="椭圆 49"/>
            <p:cNvSpPr/>
            <p:nvPr/>
          </p:nvSpPr>
          <p:spPr>
            <a:xfrm>
              <a:off x="5911109" y="4221424"/>
              <a:ext cx="532339" cy="532339"/>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7" name="椭圆 6"/>
          <p:cNvSpPr/>
          <p:nvPr/>
        </p:nvSpPr>
        <p:spPr>
          <a:xfrm>
            <a:off x="2658110" y="3394075"/>
            <a:ext cx="619760" cy="619760"/>
          </a:xfrm>
          <a:prstGeom prst="ellipse">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132" name="椭圆 131"/>
          <p:cNvSpPr/>
          <p:nvPr/>
        </p:nvSpPr>
        <p:spPr>
          <a:xfrm>
            <a:off x="5528945" y="3556635"/>
            <a:ext cx="619760" cy="619760"/>
          </a:xfrm>
          <a:prstGeom prst="ellipse">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134" name="文本框 133"/>
          <p:cNvSpPr txBox="1"/>
          <p:nvPr/>
        </p:nvSpPr>
        <p:spPr>
          <a:xfrm>
            <a:off x="6919595" y="1801495"/>
            <a:ext cx="4081145" cy="922020"/>
          </a:xfrm>
          <a:prstGeom prst="rect">
            <a:avLst/>
          </a:prstGeom>
          <a:noFill/>
        </p:spPr>
        <p:txBody>
          <a:bodyPr wrap="square" rtlCol="0">
            <a:spAutoFit/>
          </a:bodyPr>
          <a:lstStyle/>
          <a:p>
            <a:pPr algn="just" fontAlgn="auto">
              <a:lnSpc>
                <a:spcPct val="150000"/>
              </a:lnSpc>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rPr>
              <a:t>形成继陆路、铁路、水运、航空之后的</a:t>
            </a:r>
            <a:r>
              <a:rPr lang="zh-CN" altLang="en-US" b="1" dirty="0">
                <a:solidFill>
                  <a:srgbClr val="FFC000"/>
                </a:solidFill>
                <a:latin typeface="微软雅黑" panose="020B0503020204020204" pitchFamily="34" charset="-122"/>
                <a:ea typeface="微软雅黑" panose="020B0503020204020204" pitchFamily="34" charset="-122"/>
                <a:sym typeface="+mn-ea"/>
              </a:rPr>
              <a:t>第五大运输体系</a:t>
            </a:r>
            <a:r>
              <a:rPr lang="en-US" altLang="zh-CN" b="1">
                <a:solidFill>
                  <a:srgbClr val="FFC000"/>
                </a:solidFill>
                <a:latin typeface="微软雅黑" panose="020B0503020204020204" pitchFamily="34" charset="-122"/>
                <a:ea typeface="微软雅黑" panose="020B0503020204020204" pitchFamily="34" charset="-122"/>
                <a:sym typeface="+mn-ea"/>
              </a:rPr>
              <a:t>——</a:t>
            </a:r>
            <a:r>
              <a:rPr lang="zh-CN" altLang="en-US" b="1" dirty="0">
                <a:solidFill>
                  <a:srgbClr val="FFC000"/>
                </a:solidFill>
                <a:latin typeface="微软雅黑" panose="020B0503020204020204" pitchFamily="34" charset="-122"/>
                <a:ea typeface="微软雅黑" panose="020B0503020204020204" pitchFamily="34" charset="-122"/>
                <a:sym typeface="+mn-ea"/>
              </a:rPr>
              <a:t>天然气管网体系</a:t>
            </a:r>
          </a:p>
        </p:txBody>
      </p:sp>
      <p:sp>
        <p:nvSpPr>
          <p:cNvPr id="45" name="矩形 44"/>
          <p:cNvSpPr/>
          <p:nvPr/>
        </p:nvSpPr>
        <p:spPr>
          <a:xfrm>
            <a:off x="6929120" y="3070225"/>
            <a:ext cx="4159250" cy="2999740"/>
          </a:xfrm>
          <a:prstGeom prst="rect">
            <a:avLst/>
          </a:prstGeom>
          <a:noFill/>
        </p:spPr>
        <p:txBody>
          <a:bodyPr wrap="square" rtlCol="0">
            <a:spAutoFit/>
          </a:bodyPr>
          <a:lstStyle/>
          <a:p>
            <a:pPr algn="just" fontAlgn="auto">
              <a:lnSpc>
                <a:spcPct val="150000"/>
              </a:lnSpc>
            </a:pP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截止</a:t>
            </a:r>
            <a:r>
              <a:rPr lang="en-US"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201</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6</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年底，我国陆上油气长输管道总里程达</a:t>
            </a:r>
            <a:r>
              <a:rPr lang="en-US"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1</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4</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万公里。按照石油天然气“十三五”发展规划，</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2020</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年我国陆上石油天然气长输管道总里程将达到</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17</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万公里，其中原油管道</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3.2</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万公里，成品油管道</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3.3</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万公里，天然气管道</a:t>
            </a:r>
            <a:r>
              <a:rPr lang="en-US" altLang="zh-CN" b="1">
                <a:solidFill>
                  <a:schemeClr val="tx1">
                    <a:lumMod val="75000"/>
                    <a:lumOff val="25000"/>
                  </a:schemeClr>
                </a:solidFill>
                <a:latin typeface="微软雅黑" panose="020B0503020204020204" pitchFamily="34" charset="-122"/>
                <a:ea typeface="微软雅黑" panose="020B0503020204020204" pitchFamily="34" charset="-122"/>
                <a:sym typeface="+mn-ea"/>
              </a:rPr>
              <a:t>10.4</a:t>
            </a:r>
            <a:r>
              <a:rPr lang="zh-CN" altLang="en-US" b="1">
                <a:solidFill>
                  <a:schemeClr val="tx1">
                    <a:lumMod val="75000"/>
                    <a:lumOff val="25000"/>
                  </a:schemeClr>
                </a:solidFill>
                <a:latin typeface="微软雅黑" panose="020B0503020204020204" pitchFamily="34" charset="-122"/>
                <a:ea typeface="微软雅黑" panose="020B0503020204020204" pitchFamily="34" charset="-122"/>
                <a:sym typeface="+mn-ea"/>
              </a:rPr>
              <a:t>万公里</a:t>
            </a:r>
            <a:endParaRPr lang="zh-CN" altLang="en-US" b="1"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cxnSp>
        <p:nvCxnSpPr>
          <p:cNvPr id="47" name="直接连接符 46"/>
          <p:cNvCxnSpPr/>
          <p:nvPr/>
        </p:nvCxnSpPr>
        <p:spPr>
          <a:xfrm flipV="1">
            <a:off x="6929120" y="2843530"/>
            <a:ext cx="4098925" cy="0"/>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38" name="河北"/>
          <p:cNvSpPr/>
          <p:nvPr/>
        </p:nvSpPr>
        <p:spPr bwMode="auto">
          <a:xfrm>
            <a:off x="9934938" y="2283115"/>
            <a:ext cx="919717" cy="1312587"/>
          </a:xfrm>
          <a:custGeom>
            <a:avLst/>
            <a:gdLst>
              <a:gd name="T0" fmla="*/ 2147483646 w 352"/>
              <a:gd name="T1" fmla="*/ 2147483646 h 502"/>
              <a:gd name="T2" fmla="*/ 2147483646 w 352"/>
              <a:gd name="T3" fmla="*/ 2147483646 h 502"/>
              <a:gd name="T4" fmla="*/ 2147483646 w 352"/>
              <a:gd name="T5" fmla="*/ 2147483646 h 502"/>
              <a:gd name="T6" fmla="*/ 2147483646 w 352"/>
              <a:gd name="T7" fmla="*/ 2147483646 h 502"/>
              <a:gd name="T8" fmla="*/ 2147483646 w 352"/>
              <a:gd name="T9" fmla="*/ 2147483646 h 502"/>
              <a:gd name="T10" fmla="*/ 2147483646 w 352"/>
              <a:gd name="T11" fmla="*/ 2147483646 h 502"/>
              <a:gd name="T12" fmla="*/ 2147483646 w 352"/>
              <a:gd name="T13" fmla="*/ 2147483646 h 502"/>
              <a:gd name="T14" fmla="*/ 2147483646 w 352"/>
              <a:gd name="T15" fmla="*/ 2147483646 h 502"/>
              <a:gd name="T16" fmla="*/ 2147483646 w 352"/>
              <a:gd name="T17" fmla="*/ 2147483646 h 502"/>
              <a:gd name="T18" fmla="*/ 2147483646 w 352"/>
              <a:gd name="T19" fmla="*/ 2147483646 h 502"/>
              <a:gd name="T20" fmla="*/ 2147483646 w 352"/>
              <a:gd name="T21" fmla="*/ 2147483646 h 502"/>
              <a:gd name="T22" fmla="*/ 2147483646 w 352"/>
              <a:gd name="T23" fmla="*/ 2147483646 h 502"/>
              <a:gd name="T24" fmla="*/ 2147483646 w 352"/>
              <a:gd name="T25" fmla="*/ 2147483646 h 502"/>
              <a:gd name="T26" fmla="*/ 2147483646 w 352"/>
              <a:gd name="T27" fmla="*/ 2147483646 h 502"/>
              <a:gd name="T28" fmla="*/ 2147483646 w 352"/>
              <a:gd name="T29" fmla="*/ 2147483646 h 502"/>
              <a:gd name="T30" fmla="*/ 2147483646 w 352"/>
              <a:gd name="T31" fmla="*/ 2147483646 h 502"/>
              <a:gd name="T32" fmla="*/ 2147483646 w 352"/>
              <a:gd name="T33" fmla="*/ 2147483646 h 502"/>
              <a:gd name="T34" fmla="*/ 2147483646 w 352"/>
              <a:gd name="T35" fmla="*/ 2147483646 h 502"/>
              <a:gd name="T36" fmla="*/ 2147483646 w 352"/>
              <a:gd name="T37" fmla="*/ 2147483646 h 502"/>
              <a:gd name="T38" fmla="*/ 2147483646 w 352"/>
              <a:gd name="T39" fmla="*/ 2147483646 h 502"/>
              <a:gd name="T40" fmla="*/ 2147483646 w 352"/>
              <a:gd name="T41" fmla="*/ 2147483646 h 502"/>
              <a:gd name="T42" fmla="*/ 2147483646 w 352"/>
              <a:gd name="T43" fmla="*/ 2147483646 h 502"/>
              <a:gd name="T44" fmla="*/ 2147483646 w 352"/>
              <a:gd name="T45" fmla="*/ 2147483646 h 502"/>
              <a:gd name="T46" fmla="*/ 2147483646 w 352"/>
              <a:gd name="T47" fmla="*/ 2147483646 h 502"/>
              <a:gd name="T48" fmla="*/ 2147483646 w 352"/>
              <a:gd name="T49" fmla="*/ 2147483646 h 502"/>
              <a:gd name="T50" fmla="*/ 2147483646 w 352"/>
              <a:gd name="T51" fmla="*/ 2147483646 h 502"/>
              <a:gd name="T52" fmla="*/ 2147483646 w 352"/>
              <a:gd name="T53" fmla="*/ 2147483646 h 502"/>
              <a:gd name="T54" fmla="*/ 2147483646 w 352"/>
              <a:gd name="T55" fmla="*/ 2147483646 h 502"/>
              <a:gd name="T56" fmla="*/ 2147483646 w 352"/>
              <a:gd name="T57" fmla="*/ 2147483646 h 502"/>
              <a:gd name="T58" fmla="*/ 2147483646 w 352"/>
              <a:gd name="T59" fmla="*/ 2147483646 h 502"/>
              <a:gd name="T60" fmla="*/ 2147483646 w 352"/>
              <a:gd name="T61" fmla="*/ 2147483646 h 502"/>
              <a:gd name="T62" fmla="*/ 2147483646 w 352"/>
              <a:gd name="T63" fmla="*/ 2147483646 h 502"/>
              <a:gd name="T64" fmla="*/ 2147483646 w 352"/>
              <a:gd name="T65" fmla="*/ 2147483646 h 502"/>
              <a:gd name="T66" fmla="*/ 2147483646 w 352"/>
              <a:gd name="T67" fmla="*/ 2147483646 h 502"/>
              <a:gd name="T68" fmla="*/ 2147483646 w 352"/>
              <a:gd name="T69" fmla="*/ 2147483646 h 502"/>
              <a:gd name="T70" fmla="*/ 2147483646 w 352"/>
              <a:gd name="T71" fmla="*/ 2147483646 h 502"/>
              <a:gd name="T72" fmla="*/ 2147483646 w 352"/>
              <a:gd name="T73" fmla="*/ 2147483646 h 502"/>
              <a:gd name="T74" fmla="*/ 2147483646 w 352"/>
              <a:gd name="T75" fmla="*/ 2147483646 h 502"/>
              <a:gd name="T76" fmla="*/ 2147483646 w 352"/>
              <a:gd name="T77" fmla="*/ 2147483646 h 502"/>
              <a:gd name="T78" fmla="*/ 2147483646 w 352"/>
              <a:gd name="T79" fmla="*/ 2147483646 h 502"/>
              <a:gd name="T80" fmla="*/ 2147483646 w 352"/>
              <a:gd name="T81" fmla="*/ 2147483646 h 502"/>
              <a:gd name="T82" fmla="*/ 2147483646 w 352"/>
              <a:gd name="T83" fmla="*/ 2147483646 h 502"/>
              <a:gd name="T84" fmla="*/ 2147483646 w 352"/>
              <a:gd name="T85" fmla="*/ 2147483646 h 502"/>
              <a:gd name="T86" fmla="*/ 2147483646 w 352"/>
              <a:gd name="T87" fmla="*/ 2147483646 h 502"/>
              <a:gd name="T88" fmla="*/ 2147483646 w 352"/>
              <a:gd name="T89" fmla="*/ 2147483646 h 502"/>
              <a:gd name="T90" fmla="*/ 2147483646 w 352"/>
              <a:gd name="T91" fmla="*/ 2147483646 h 502"/>
              <a:gd name="T92" fmla="*/ 2147483646 w 352"/>
              <a:gd name="T93" fmla="*/ 2147483646 h 502"/>
              <a:gd name="T94" fmla="*/ 2147483646 w 352"/>
              <a:gd name="T95" fmla="*/ 2147483646 h 502"/>
              <a:gd name="T96" fmla="*/ 2147483646 w 352"/>
              <a:gd name="T97" fmla="*/ 2147483646 h 502"/>
              <a:gd name="T98" fmla="*/ 2147483646 w 352"/>
              <a:gd name="T99" fmla="*/ 2147483646 h 502"/>
              <a:gd name="T100" fmla="*/ 2147483646 w 352"/>
              <a:gd name="T101" fmla="*/ 2147483646 h 502"/>
              <a:gd name="T102" fmla="*/ 2147483646 w 352"/>
              <a:gd name="T103" fmla="*/ 2147483646 h 502"/>
              <a:gd name="T104" fmla="*/ 2147483646 w 352"/>
              <a:gd name="T105" fmla="*/ 2147483646 h 502"/>
              <a:gd name="T106" fmla="*/ 2147483646 w 352"/>
              <a:gd name="T107" fmla="*/ 2147483646 h 502"/>
              <a:gd name="T108" fmla="*/ 2147483646 w 352"/>
              <a:gd name="T109" fmla="*/ 2147483646 h 50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2" h="502">
                <a:moveTo>
                  <a:pt x="324" y="152"/>
                </a:moveTo>
                <a:lnTo>
                  <a:pt x="318" y="148"/>
                </a:lnTo>
                <a:lnTo>
                  <a:pt x="316" y="148"/>
                </a:lnTo>
                <a:lnTo>
                  <a:pt x="312" y="144"/>
                </a:lnTo>
                <a:lnTo>
                  <a:pt x="290" y="136"/>
                </a:lnTo>
                <a:lnTo>
                  <a:pt x="284" y="136"/>
                </a:lnTo>
                <a:lnTo>
                  <a:pt x="280" y="138"/>
                </a:lnTo>
                <a:lnTo>
                  <a:pt x="270" y="122"/>
                </a:lnTo>
                <a:lnTo>
                  <a:pt x="272" y="120"/>
                </a:lnTo>
                <a:lnTo>
                  <a:pt x="278" y="112"/>
                </a:lnTo>
                <a:lnTo>
                  <a:pt x="278" y="104"/>
                </a:lnTo>
                <a:lnTo>
                  <a:pt x="278" y="102"/>
                </a:lnTo>
                <a:lnTo>
                  <a:pt x="282" y="96"/>
                </a:lnTo>
                <a:lnTo>
                  <a:pt x="280" y="94"/>
                </a:lnTo>
                <a:lnTo>
                  <a:pt x="268" y="92"/>
                </a:lnTo>
                <a:lnTo>
                  <a:pt x="246" y="88"/>
                </a:lnTo>
                <a:lnTo>
                  <a:pt x="234" y="76"/>
                </a:lnTo>
                <a:lnTo>
                  <a:pt x="230" y="68"/>
                </a:lnTo>
                <a:lnTo>
                  <a:pt x="228" y="64"/>
                </a:lnTo>
                <a:lnTo>
                  <a:pt x="234" y="48"/>
                </a:lnTo>
                <a:lnTo>
                  <a:pt x="234" y="36"/>
                </a:lnTo>
                <a:lnTo>
                  <a:pt x="234" y="32"/>
                </a:lnTo>
                <a:lnTo>
                  <a:pt x="228" y="40"/>
                </a:lnTo>
                <a:lnTo>
                  <a:pt x="226" y="40"/>
                </a:lnTo>
                <a:lnTo>
                  <a:pt x="226" y="42"/>
                </a:lnTo>
                <a:lnTo>
                  <a:pt x="224" y="40"/>
                </a:lnTo>
                <a:lnTo>
                  <a:pt x="222" y="40"/>
                </a:lnTo>
                <a:lnTo>
                  <a:pt x="210" y="30"/>
                </a:lnTo>
                <a:lnTo>
                  <a:pt x="208" y="28"/>
                </a:lnTo>
                <a:lnTo>
                  <a:pt x="208" y="26"/>
                </a:lnTo>
                <a:lnTo>
                  <a:pt x="206" y="8"/>
                </a:lnTo>
                <a:lnTo>
                  <a:pt x="200" y="0"/>
                </a:lnTo>
                <a:lnTo>
                  <a:pt x="188" y="0"/>
                </a:lnTo>
                <a:lnTo>
                  <a:pt x="180" y="14"/>
                </a:lnTo>
                <a:lnTo>
                  <a:pt x="180" y="16"/>
                </a:lnTo>
                <a:lnTo>
                  <a:pt x="178" y="16"/>
                </a:lnTo>
                <a:lnTo>
                  <a:pt x="160" y="12"/>
                </a:lnTo>
                <a:lnTo>
                  <a:pt x="156" y="30"/>
                </a:lnTo>
                <a:lnTo>
                  <a:pt x="156" y="48"/>
                </a:lnTo>
                <a:lnTo>
                  <a:pt x="146" y="64"/>
                </a:lnTo>
                <a:lnTo>
                  <a:pt x="146" y="66"/>
                </a:lnTo>
                <a:lnTo>
                  <a:pt x="144" y="66"/>
                </a:lnTo>
                <a:lnTo>
                  <a:pt x="142" y="66"/>
                </a:lnTo>
                <a:lnTo>
                  <a:pt x="130" y="68"/>
                </a:lnTo>
                <a:lnTo>
                  <a:pt x="118" y="76"/>
                </a:lnTo>
                <a:lnTo>
                  <a:pt x="118" y="78"/>
                </a:lnTo>
                <a:lnTo>
                  <a:pt x="116" y="78"/>
                </a:lnTo>
                <a:lnTo>
                  <a:pt x="114" y="78"/>
                </a:lnTo>
                <a:lnTo>
                  <a:pt x="92" y="70"/>
                </a:lnTo>
                <a:lnTo>
                  <a:pt x="90" y="78"/>
                </a:lnTo>
                <a:lnTo>
                  <a:pt x="90" y="80"/>
                </a:lnTo>
                <a:lnTo>
                  <a:pt x="80" y="96"/>
                </a:lnTo>
                <a:lnTo>
                  <a:pt x="76" y="100"/>
                </a:lnTo>
                <a:lnTo>
                  <a:pt x="74" y="100"/>
                </a:lnTo>
                <a:lnTo>
                  <a:pt x="64" y="100"/>
                </a:lnTo>
                <a:lnTo>
                  <a:pt x="50" y="94"/>
                </a:lnTo>
                <a:lnTo>
                  <a:pt x="48" y="92"/>
                </a:lnTo>
                <a:lnTo>
                  <a:pt x="48" y="90"/>
                </a:lnTo>
                <a:lnTo>
                  <a:pt x="46" y="72"/>
                </a:lnTo>
                <a:lnTo>
                  <a:pt x="42" y="56"/>
                </a:lnTo>
                <a:lnTo>
                  <a:pt x="38" y="52"/>
                </a:lnTo>
                <a:lnTo>
                  <a:pt x="34" y="64"/>
                </a:lnTo>
                <a:lnTo>
                  <a:pt x="24" y="76"/>
                </a:lnTo>
                <a:lnTo>
                  <a:pt x="16" y="96"/>
                </a:lnTo>
                <a:lnTo>
                  <a:pt x="14" y="96"/>
                </a:lnTo>
                <a:lnTo>
                  <a:pt x="8" y="108"/>
                </a:lnTo>
                <a:lnTo>
                  <a:pt x="6" y="114"/>
                </a:lnTo>
                <a:lnTo>
                  <a:pt x="0" y="122"/>
                </a:lnTo>
                <a:lnTo>
                  <a:pt x="6" y="140"/>
                </a:lnTo>
                <a:lnTo>
                  <a:pt x="30" y="168"/>
                </a:lnTo>
                <a:lnTo>
                  <a:pt x="38" y="184"/>
                </a:lnTo>
                <a:lnTo>
                  <a:pt x="38" y="186"/>
                </a:lnTo>
                <a:lnTo>
                  <a:pt x="36" y="188"/>
                </a:lnTo>
                <a:lnTo>
                  <a:pt x="30" y="196"/>
                </a:lnTo>
                <a:lnTo>
                  <a:pt x="28" y="196"/>
                </a:lnTo>
                <a:lnTo>
                  <a:pt x="12" y="200"/>
                </a:lnTo>
                <a:lnTo>
                  <a:pt x="14" y="212"/>
                </a:lnTo>
                <a:lnTo>
                  <a:pt x="26" y="220"/>
                </a:lnTo>
                <a:lnTo>
                  <a:pt x="42" y="224"/>
                </a:lnTo>
                <a:lnTo>
                  <a:pt x="48" y="240"/>
                </a:lnTo>
                <a:lnTo>
                  <a:pt x="44" y="268"/>
                </a:lnTo>
                <a:lnTo>
                  <a:pt x="38" y="280"/>
                </a:lnTo>
                <a:lnTo>
                  <a:pt x="38" y="284"/>
                </a:lnTo>
                <a:lnTo>
                  <a:pt x="36" y="284"/>
                </a:lnTo>
                <a:lnTo>
                  <a:pt x="16" y="286"/>
                </a:lnTo>
                <a:lnTo>
                  <a:pt x="16" y="294"/>
                </a:lnTo>
                <a:lnTo>
                  <a:pt x="10" y="312"/>
                </a:lnTo>
                <a:lnTo>
                  <a:pt x="8" y="332"/>
                </a:lnTo>
                <a:lnTo>
                  <a:pt x="12" y="344"/>
                </a:lnTo>
                <a:lnTo>
                  <a:pt x="36" y="358"/>
                </a:lnTo>
                <a:lnTo>
                  <a:pt x="38" y="360"/>
                </a:lnTo>
                <a:lnTo>
                  <a:pt x="48" y="376"/>
                </a:lnTo>
                <a:lnTo>
                  <a:pt x="48" y="378"/>
                </a:lnTo>
                <a:lnTo>
                  <a:pt x="48" y="380"/>
                </a:lnTo>
                <a:lnTo>
                  <a:pt x="34" y="408"/>
                </a:lnTo>
                <a:lnTo>
                  <a:pt x="32" y="416"/>
                </a:lnTo>
                <a:lnTo>
                  <a:pt x="24" y="434"/>
                </a:lnTo>
                <a:lnTo>
                  <a:pt x="20" y="448"/>
                </a:lnTo>
                <a:lnTo>
                  <a:pt x="20" y="450"/>
                </a:lnTo>
                <a:lnTo>
                  <a:pt x="14" y="456"/>
                </a:lnTo>
                <a:lnTo>
                  <a:pt x="12" y="462"/>
                </a:lnTo>
                <a:lnTo>
                  <a:pt x="12" y="464"/>
                </a:lnTo>
                <a:lnTo>
                  <a:pt x="12" y="466"/>
                </a:lnTo>
                <a:lnTo>
                  <a:pt x="14" y="468"/>
                </a:lnTo>
                <a:lnTo>
                  <a:pt x="22" y="476"/>
                </a:lnTo>
                <a:lnTo>
                  <a:pt x="26" y="482"/>
                </a:lnTo>
                <a:lnTo>
                  <a:pt x="28" y="484"/>
                </a:lnTo>
                <a:lnTo>
                  <a:pt x="28" y="488"/>
                </a:lnTo>
                <a:lnTo>
                  <a:pt x="30" y="492"/>
                </a:lnTo>
                <a:lnTo>
                  <a:pt x="36" y="496"/>
                </a:lnTo>
                <a:lnTo>
                  <a:pt x="66" y="502"/>
                </a:lnTo>
                <a:lnTo>
                  <a:pt x="80" y="500"/>
                </a:lnTo>
                <a:lnTo>
                  <a:pt x="94" y="496"/>
                </a:lnTo>
                <a:lnTo>
                  <a:pt x="108" y="492"/>
                </a:lnTo>
                <a:lnTo>
                  <a:pt x="122" y="492"/>
                </a:lnTo>
                <a:lnTo>
                  <a:pt x="122" y="486"/>
                </a:lnTo>
                <a:lnTo>
                  <a:pt x="114" y="464"/>
                </a:lnTo>
                <a:lnTo>
                  <a:pt x="112" y="464"/>
                </a:lnTo>
                <a:lnTo>
                  <a:pt x="114" y="464"/>
                </a:lnTo>
                <a:lnTo>
                  <a:pt x="158" y="400"/>
                </a:lnTo>
                <a:lnTo>
                  <a:pt x="208" y="352"/>
                </a:lnTo>
                <a:lnTo>
                  <a:pt x="224" y="348"/>
                </a:lnTo>
                <a:lnTo>
                  <a:pt x="232" y="338"/>
                </a:lnTo>
                <a:lnTo>
                  <a:pt x="240" y="332"/>
                </a:lnTo>
                <a:lnTo>
                  <a:pt x="250" y="328"/>
                </a:lnTo>
                <a:lnTo>
                  <a:pt x="246" y="324"/>
                </a:lnTo>
                <a:lnTo>
                  <a:pt x="234" y="312"/>
                </a:lnTo>
                <a:lnTo>
                  <a:pt x="226" y="302"/>
                </a:lnTo>
                <a:lnTo>
                  <a:pt x="226" y="300"/>
                </a:lnTo>
                <a:lnTo>
                  <a:pt x="230" y="294"/>
                </a:lnTo>
                <a:lnTo>
                  <a:pt x="218" y="296"/>
                </a:lnTo>
                <a:lnTo>
                  <a:pt x="196" y="292"/>
                </a:lnTo>
                <a:lnTo>
                  <a:pt x="186" y="284"/>
                </a:lnTo>
                <a:lnTo>
                  <a:pt x="182" y="280"/>
                </a:lnTo>
                <a:lnTo>
                  <a:pt x="180" y="276"/>
                </a:lnTo>
                <a:lnTo>
                  <a:pt x="176" y="256"/>
                </a:lnTo>
                <a:lnTo>
                  <a:pt x="174" y="238"/>
                </a:lnTo>
                <a:lnTo>
                  <a:pt x="170" y="242"/>
                </a:lnTo>
                <a:lnTo>
                  <a:pt x="164" y="244"/>
                </a:lnTo>
                <a:lnTo>
                  <a:pt x="146" y="240"/>
                </a:lnTo>
                <a:lnTo>
                  <a:pt x="136" y="232"/>
                </a:lnTo>
                <a:lnTo>
                  <a:pt x="122" y="228"/>
                </a:lnTo>
                <a:lnTo>
                  <a:pt x="116" y="228"/>
                </a:lnTo>
                <a:lnTo>
                  <a:pt x="110" y="226"/>
                </a:lnTo>
                <a:lnTo>
                  <a:pt x="104" y="224"/>
                </a:lnTo>
                <a:lnTo>
                  <a:pt x="98" y="218"/>
                </a:lnTo>
                <a:lnTo>
                  <a:pt x="96" y="214"/>
                </a:lnTo>
                <a:lnTo>
                  <a:pt x="96" y="210"/>
                </a:lnTo>
                <a:lnTo>
                  <a:pt x="96" y="206"/>
                </a:lnTo>
                <a:lnTo>
                  <a:pt x="98" y="202"/>
                </a:lnTo>
                <a:lnTo>
                  <a:pt x="102" y="200"/>
                </a:lnTo>
                <a:lnTo>
                  <a:pt x="110" y="192"/>
                </a:lnTo>
                <a:lnTo>
                  <a:pt x="118" y="180"/>
                </a:lnTo>
                <a:lnTo>
                  <a:pt x="116" y="176"/>
                </a:lnTo>
                <a:lnTo>
                  <a:pt x="114" y="170"/>
                </a:lnTo>
                <a:lnTo>
                  <a:pt x="112" y="164"/>
                </a:lnTo>
                <a:lnTo>
                  <a:pt x="114" y="160"/>
                </a:lnTo>
                <a:lnTo>
                  <a:pt x="114" y="158"/>
                </a:lnTo>
                <a:lnTo>
                  <a:pt x="116" y="156"/>
                </a:lnTo>
                <a:lnTo>
                  <a:pt x="120" y="152"/>
                </a:lnTo>
                <a:lnTo>
                  <a:pt x="134" y="148"/>
                </a:lnTo>
                <a:lnTo>
                  <a:pt x="136" y="142"/>
                </a:lnTo>
                <a:lnTo>
                  <a:pt x="138" y="140"/>
                </a:lnTo>
                <a:lnTo>
                  <a:pt x="150" y="140"/>
                </a:lnTo>
                <a:lnTo>
                  <a:pt x="148" y="140"/>
                </a:lnTo>
                <a:lnTo>
                  <a:pt x="142" y="136"/>
                </a:lnTo>
                <a:lnTo>
                  <a:pt x="140" y="132"/>
                </a:lnTo>
                <a:lnTo>
                  <a:pt x="140" y="128"/>
                </a:lnTo>
                <a:lnTo>
                  <a:pt x="142" y="122"/>
                </a:lnTo>
                <a:lnTo>
                  <a:pt x="148" y="118"/>
                </a:lnTo>
                <a:lnTo>
                  <a:pt x="154" y="116"/>
                </a:lnTo>
                <a:lnTo>
                  <a:pt x="160" y="116"/>
                </a:lnTo>
                <a:lnTo>
                  <a:pt x="166" y="118"/>
                </a:lnTo>
                <a:lnTo>
                  <a:pt x="172" y="120"/>
                </a:lnTo>
                <a:lnTo>
                  <a:pt x="190" y="134"/>
                </a:lnTo>
                <a:lnTo>
                  <a:pt x="208" y="134"/>
                </a:lnTo>
                <a:lnTo>
                  <a:pt x="214" y="138"/>
                </a:lnTo>
                <a:lnTo>
                  <a:pt x="214" y="144"/>
                </a:lnTo>
                <a:lnTo>
                  <a:pt x="214" y="150"/>
                </a:lnTo>
                <a:lnTo>
                  <a:pt x="210" y="152"/>
                </a:lnTo>
                <a:lnTo>
                  <a:pt x="206" y="152"/>
                </a:lnTo>
                <a:lnTo>
                  <a:pt x="204" y="154"/>
                </a:lnTo>
                <a:lnTo>
                  <a:pt x="202" y="160"/>
                </a:lnTo>
                <a:lnTo>
                  <a:pt x="210" y="180"/>
                </a:lnTo>
                <a:lnTo>
                  <a:pt x="218" y="170"/>
                </a:lnTo>
                <a:lnTo>
                  <a:pt x="226" y="168"/>
                </a:lnTo>
                <a:lnTo>
                  <a:pt x="230" y="168"/>
                </a:lnTo>
                <a:lnTo>
                  <a:pt x="234" y="172"/>
                </a:lnTo>
                <a:lnTo>
                  <a:pt x="236" y="180"/>
                </a:lnTo>
                <a:lnTo>
                  <a:pt x="240" y="190"/>
                </a:lnTo>
                <a:lnTo>
                  <a:pt x="242" y="202"/>
                </a:lnTo>
                <a:lnTo>
                  <a:pt x="246" y="210"/>
                </a:lnTo>
                <a:lnTo>
                  <a:pt x="252" y="220"/>
                </a:lnTo>
                <a:lnTo>
                  <a:pt x="264" y="236"/>
                </a:lnTo>
                <a:lnTo>
                  <a:pt x="268" y="248"/>
                </a:lnTo>
                <a:lnTo>
                  <a:pt x="300" y="244"/>
                </a:lnTo>
                <a:lnTo>
                  <a:pt x="314" y="236"/>
                </a:lnTo>
                <a:lnTo>
                  <a:pt x="326" y="220"/>
                </a:lnTo>
                <a:lnTo>
                  <a:pt x="332" y="204"/>
                </a:lnTo>
                <a:lnTo>
                  <a:pt x="336" y="188"/>
                </a:lnTo>
                <a:lnTo>
                  <a:pt x="336" y="186"/>
                </a:lnTo>
                <a:lnTo>
                  <a:pt x="336" y="184"/>
                </a:lnTo>
                <a:lnTo>
                  <a:pt x="338" y="184"/>
                </a:lnTo>
                <a:lnTo>
                  <a:pt x="350" y="176"/>
                </a:lnTo>
                <a:lnTo>
                  <a:pt x="352" y="176"/>
                </a:lnTo>
                <a:lnTo>
                  <a:pt x="350" y="174"/>
                </a:lnTo>
                <a:lnTo>
                  <a:pt x="330" y="168"/>
                </a:lnTo>
                <a:lnTo>
                  <a:pt x="326" y="156"/>
                </a:lnTo>
                <a:lnTo>
                  <a:pt x="324" y="152"/>
                </a:lnTo>
                <a:close/>
              </a:path>
            </a:pathLst>
          </a:custGeom>
          <a:solidFill>
            <a:srgbClr val="3A3A3A">
              <a:alpha val="9000"/>
            </a:srgb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10.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11.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12.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13.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14.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15.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16.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17.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18.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19.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2.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20.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21.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22.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23.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24.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25.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27.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29.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30.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4.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5.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6.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7.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8.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ags/tag9.xml><?xml version="1.0" encoding="utf-8"?>
<p:tagLst xmlns:a="http://schemas.openxmlformats.org/drawingml/2006/main" xmlns:r="http://schemas.openxmlformats.org/officeDocument/2006/relationships" xmlns:p="http://schemas.openxmlformats.org/presentationml/2006/main">
  <p:tag name="KSO_WM_TEMPLATE_CATEGORY" val="single"/>
  <p:tag name="KSO_WM_SLIDE_ENTRY_ID" val="13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A3A3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自定义 4">
      <a:dk1>
        <a:sysClr val="windowText" lastClr="000000"/>
      </a:dk1>
      <a:lt1>
        <a:sysClr val="window" lastClr="FFFFFF"/>
      </a:lt1>
      <a:dk2>
        <a:srgbClr val="44546A"/>
      </a:dk2>
      <a:lt2>
        <a:srgbClr val="E7E6E6"/>
      </a:lt2>
      <a:accent1>
        <a:srgbClr val="0C2744"/>
      </a:accent1>
      <a:accent2>
        <a:srgbClr val="7F7F7F"/>
      </a:accent2>
      <a:accent3>
        <a:srgbClr val="0C2744"/>
      </a:accent3>
      <a:accent4>
        <a:srgbClr val="7F7F7F"/>
      </a:accent4>
      <a:accent5>
        <a:srgbClr val="0C2744"/>
      </a:accent5>
      <a:accent6>
        <a:srgbClr val="7F7F7F"/>
      </a:accent6>
      <a:hlink>
        <a:srgbClr val="0C2744"/>
      </a:hlink>
      <a:folHlink>
        <a:srgbClr val="7F7F7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85000"/>
            <a:lumOff val="1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微笑PPT - 小A">
  <a:themeElements>
    <a:clrScheme name="自定义 1">
      <a:dk1>
        <a:sysClr val="windowText" lastClr="000000"/>
      </a:dk1>
      <a:lt1>
        <a:sysClr val="window" lastClr="FFFFFF"/>
      </a:lt1>
      <a:dk2>
        <a:srgbClr val="073E87"/>
      </a:dk2>
      <a:lt2>
        <a:srgbClr val="C6E7FC"/>
      </a:lt2>
      <a:accent1>
        <a:srgbClr val="073E87"/>
      </a:accent1>
      <a:accent2>
        <a:srgbClr val="2D82F4"/>
      </a:accent2>
      <a:accent3>
        <a:srgbClr val="5BD078"/>
      </a:accent3>
      <a:accent4>
        <a:srgbClr val="A5D028"/>
      </a:accent4>
      <a:accent5>
        <a:srgbClr val="F5C040"/>
      </a:accent5>
      <a:accent6>
        <a:srgbClr val="05E0DB"/>
      </a:accent6>
      <a:hlink>
        <a:srgbClr val="0080FF"/>
      </a:hlink>
      <a:folHlink>
        <a:srgbClr val="5EAEFF"/>
      </a:folHlink>
    </a:clrScheme>
    <a:fontScheme name="微笑PPT - 小A">
      <a:majorFont>
        <a:latin typeface="Arial"/>
        <a:ea typeface="微软雅黑"/>
        <a:cs typeface="宋体"/>
      </a:majorFont>
      <a:minorFont>
        <a:latin typeface="Arial"/>
        <a:ea typeface="微软雅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1" i="0" u="none" strike="noStrike" cap="none" normalizeH="0" baseline="0" smtClean="0">
            <a:ln>
              <a:noFill/>
            </a:ln>
            <a:solidFill>
              <a:schemeClr val="tx1"/>
            </a:solidFill>
            <a:effectLst/>
            <a:latin typeface="Arial" panose="020B0604020202020204" pitchFamily="34" charset="0"/>
            <a:ea typeface="华文细黑"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1" i="0" u="none" strike="noStrike" cap="none" normalizeH="0" baseline="0" smtClean="0">
            <a:ln>
              <a:noFill/>
            </a:ln>
            <a:solidFill>
              <a:schemeClr val="tx1"/>
            </a:solidFill>
            <a:effectLst/>
            <a:latin typeface="Arial" panose="020B0604020202020204" pitchFamily="34" charset="0"/>
            <a:ea typeface="华文细黑" pitchFamily="2" charset="-122"/>
          </a:defRPr>
        </a:defPPr>
      </a:lstStyle>
    </a:lnDef>
  </a:objectDefaults>
  <a:extraClrSchemeLst>
    <a:extraClrScheme>
      <a:clrScheme name="微笑PPT - 小A 1">
        <a:dk1>
          <a:srgbClr val="000000"/>
        </a:dk1>
        <a:lt1>
          <a:srgbClr val="FFFFFF"/>
        </a:lt1>
        <a:dk2>
          <a:srgbClr val="FFFFFF"/>
        </a:dk2>
        <a:lt2>
          <a:srgbClr val="B2B2B2"/>
        </a:lt2>
        <a:accent1>
          <a:srgbClr val="E20000"/>
        </a:accent1>
        <a:accent2>
          <a:srgbClr val="CC0000"/>
        </a:accent2>
        <a:accent3>
          <a:srgbClr val="FFFFFF"/>
        </a:accent3>
        <a:accent4>
          <a:srgbClr val="000000"/>
        </a:accent4>
        <a:accent5>
          <a:srgbClr val="EEAAAA"/>
        </a:accent5>
        <a:accent6>
          <a:srgbClr val="B90000"/>
        </a:accent6>
        <a:hlink>
          <a:srgbClr val="800000"/>
        </a:hlink>
        <a:folHlink>
          <a:srgbClr val="FF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nSpc>
            <a:spcPct val="150000"/>
          </a:lnSpc>
          <a:defRPr lang="zh-CN" altLang="en-US">
            <a:latin typeface="华文细黑" pitchFamily="2" charset="-122"/>
            <a:sym typeface="+mn-ea"/>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4843</Words>
  <Application>Microsoft Office PowerPoint</Application>
  <PresentationFormat>宽屏</PresentationFormat>
  <Paragraphs>518</Paragraphs>
  <Slides>55</Slides>
  <Notes>54</Notes>
  <HiddenSlides>0</HiddenSlides>
  <MMClips>0</MMClips>
  <ScaleCrop>false</ScaleCrop>
  <HeadingPairs>
    <vt:vector size="6" baseType="variant">
      <vt:variant>
        <vt:lpstr>已用的字体</vt:lpstr>
      </vt:variant>
      <vt:variant>
        <vt:i4>21</vt:i4>
      </vt:variant>
      <vt:variant>
        <vt:lpstr>主题</vt:lpstr>
      </vt:variant>
      <vt:variant>
        <vt:i4>5</vt:i4>
      </vt:variant>
      <vt:variant>
        <vt:lpstr>幻灯片标题</vt:lpstr>
      </vt:variant>
      <vt:variant>
        <vt:i4>55</vt:i4>
      </vt:variant>
    </vt:vector>
  </HeadingPairs>
  <TitlesOfParts>
    <vt:vector size="81" baseType="lpstr">
      <vt:lpstr>Arial Unicode MS</vt:lpstr>
      <vt:lpstr>Bebas</vt:lpstr>
      <vt:lpstr>Microsoft YaHei UI Light</vt:lpstr>
      <vt:lpstr>Segoe UI Light 8</vt:lpstr>
      <vt:lpstr>Yu Gothic UI Light</vt:lpstr>
      <vt:lpstr>等线</vt:lpstr>
      <vt:lpstr>等线 Light</vt:lpstr>
      <vt:lpstr>华文黑体</vt:lpstr>
      <vt:lpstr>宋体</vt:lpstr>
      <vt:lpstr>微软雅黑</vt:lpstr>
      <vt:lpstr>新宋体</vt:lpstr>
      <vt:lpstr>Aharoni</vt:lpstr>
      <vt:lpstr>Arial</vt:lpstr>
      <vt:lpstr>Arial Black</vt:lpstr>
      <vt:lpstr>Calibri</vt:lpstr>
      <vt:lpstr>Calibri Light</vt:lpstr>
      <vt:lpstr>Comic Sans MS</vt:lpstr>
      <vt:lpstr>Impact</vt:lpstr>
      <vt:lpstr>Segoe UI</vt:lpstr>
      <vt:lpstr>Times New Roman</vt:lpstr>
      <vt:lpstr>Wingdings</vt:lpstr>
      <vt:lpstr>Office 主题​​</vt:lpstr>
      <vt:lpstr>自定义设计方案</vt:lpstr>
      <vt:lpstr>1_Office 主题</vt:lpstr>
      <vt:lpstr>微笑PPT - 小A</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玺猫PPT</dc:creator>
  <cp:lastModifiedBy>微软用户</cp:lastModifiedBy>
  <cp:revision>295</cp:revision>
  <dcterms:created xsi:type="dcterms:W3CDTF">2016-06-07T15:36:00Z</dcterms:created>
  <dcterms:modified xsi:type="dcterms:W3CDTF">2018-01-26T08:28:54Z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2052-10.1.0.7106</vt:lpwstr>
  </property>
</Properties>
</file>