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0"/>
  </p:notesMasterIdLst>
  <p:sldIdLst>
    <p:sldId id="256" r:id="rId3"/>
    <p:sldId id="257" r:id="rId4"/>
    <p:sldId id="266" r:id="rId5"/>
    <p:sldId id="258" r:id="rId6"/>
    <p:sldId id="262" r:id="rId7"/>
    <p:sldId id="293" r:id="rId8"/>
    <p:sldId id="261" r:id="rId9"/>
    <p:sldId id="267" r:id="rId10"/>
    <p:sldId id="295" r:id="rId11"/>
    <p:sldId id="269" r:id="rId12"/>
    <p:sldId id="296" r:id="rId13"/>
    <p:sldId id="297" r:id="rId14"/>
    <p:sldId id="298" r:id="rId15"/>
    <p:sldId id="299" r:id="rId16"/>
    <p:sldId id="300" r:id="rId17"/>
    <p:sldId id="301" r:id="rId18"/>
    <p:sldId id="303" r:id="rId19"/>
    <p:sldId id="304" r:id="rId20"/>
    <p:sldId id="305" r:id="rId21"/>
    <p:sldId id="306" r:id="rId22"/>
    <p:sldId id="307"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5" r:id="rId49"/>
  </p:sldIdLst>
  <p:sldSz cx="12192000" cy="6858000"/>
  <p:notesSz cx="6858000" cy="9144000"/>
  <p:defaultTextStyle>
    <a:defPPr>
      <a:defRPr lang="zh-CN"/>
    </a:defPPr>
    <a:lvl1pPr algn="l" rtl="0" eaLnBrk="0" fontAlgn="base" hangingPunct="0">
      <a:spcBef>
        <a:spcPct val="0"/>
      </a:spcBef>
      <a:spcAft>
        <a:spcPct val="0"/>
      </a:spcAft>
      <a:buFont typeface="Arial" charset="0"/>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buFont typeface="Arial" charset="0"/>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buFont typeface="Arial" charset="0"/>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buFont typeface="Arial" charset="0"/>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buFont typeface="Arial" charset="0"/>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28">
          <p15:clr>
            <a:srgbClr val="A4A3A4"/>
          </p15:clr>
        </p15:guide>
        <p15:guide id="2"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413"/>
    <a:srgbClr val="F39800"/>
    <a:srgbClr val="F26C4F"/>
    <a:srgbClr val="00C095"/>
    <a:srgbClr val="E8300D"/>
    <a:srgbClr val="F29782"/>
    <a:srgbClr val="FFCC00"/>
    <a:srgbClr val="FF9966"/>
    <a:srgbClr val="A54C0F"/>
    <a:srgbClr val="F2C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28"/>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2019/5/17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D1A814A9-30A5-44F2-BEFD-4B4C92610B91}" type="datetimeFigureOut">
              <a:rPr lang="zh-CN" altLang="en-US"/>
              <a:t>2019/5/17 Friday</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A2B35D6-BDCC-4EF7-A089-B7E6C205AEE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EBA8EB7-C620-4E72-BDA9-0A5042013D91}" type="datetimeFigureOut">
              <a:rPr lang="zh-CN" altLang="en-US"/>
              <a:t>2019/5/17 Friday</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BB38957-B838-436F-9D4D-9DE05EF35906}"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AEB8C1E7-277A-4A15-B653-8E44773DEF18}" type="datetimeFigureOut">
              <a:rPr lang="zh-CN" altLang="en-US"/>
              <a:t>2019/5/17 Friday</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605BFD4-FACA-45EA-BA8B-D263673963B8}"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itchFamily="34" charset="0"/>
                <a:ea typeface="宋体" charset="-122"/>
                <a:cs typeface="+mn-cs"/>
              </a:rPr>
              <a:t>2019/5/17 Friday</a:t>
            </a:fld>
            <a:endParaRPr kumimoji="0" lang="zh-CN" altLang="en-US" sz="1200" b="0" i="0" u="none" strike="noStrike" kern="1200" cap="none" spc="0" normalizeH="0" baseline="0" noProof="0">
              <a:ln>
                <a:noFill/>
              </a:ln>
              <a:solidFill>
                <a:prstClr val="black">
                  <a:tint val="75000"/>
                </a:prstClr>
              </a:solidFill>
              <a:effectLst/>
              <a:uLnTx/>
              <a:uFillTx/>
              <a:latin typeface="Calibri" pitchFamily="34" charset="0"/>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itchFamily="34" charset="0"/>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itchFamily="34" charset="0"/>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itchFamily="34" charset="0"/>
              <a:ea typeface="宋体"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ED25F895-B010-4184-ADD6-840D6C4955C1}" type="datetimeFigureOut">
              <a:rPr lang="zh-CN" altLang="en-US"/>
              <a:t>2019/5/17 Friday</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4C40ABB-277B-438C-BDB5-54BE56CE3FE0}"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E8E0B996-268D-428A-B53B-B7CF80E915C6}" type="datetimeFigureOut">
              <a:rPr lang="zh-CN" altLang="en-US"/>
              <a:t>2019/5/17 Friday</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25926D0-BD00-4A7E-8962-48BEFC797E9D}"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ACB9014D-CF6F-446D-BEA9-FABF31991116}" type="datetimeFigureOut">
              <a:rPr lang="zh-CN" altLang="en-US"/>
              <a:t>2019/5/17 Friday</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ADD898D4-F07E-4E33-8F24-CCEC240EF21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7FE33BFD-9711-42DC-866F-5860AADB3B71}" type="datetimeFigureOut">
              <a:rPr lang="zh-CN" altLang="en-US"/>
              <a:t>2019/5/17 Friday</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A73C34D6-5D3F-4863-BCB2-E8401047843D}"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8616B660-6E92-4CE1-9FA7-4FC9AFD8FE3A}" type="datetimeFigureOut">
              <a:rPr lang="zh-CN" altLang="en-US"/>
              <a:t>2019/5/17 Friday</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6BE3BF7A-6D92-4482-8A93-CCB0991A4F1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7CD6576-242B-4FA0-AEE9-0E7D63103294}" type="datetimeFigureOut">
              <a:rPr lang="zh-CN" altLang="en-US"/>
              <a:t>2019/5/17 Friday</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F0548FF0-BD15-4E4B-984E-B509A569C2EE}"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70A9AA1-6ED5-4FD8-9388-CF7A69482546}" type="datetimeFigureOut">
              <a:rPr lang="zh-CN" altLang="en-US"/>
              <a:t>2019/5/17 Friday</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A021744-473C-45BC-AB7E-A2880E9879CB}"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F4714080-A308-4FD1-AE9B-33D07DAEAE70}" type="datetimeFigureOut">
              <a:rPr lang="zh-CN" altLang="en-US"/>
              <a:t>2019/5/17 Friday</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AEEDD15-8670-4EE0-9490-74EF58313C11}"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CE8DC"/>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a:solidFill>
                  <a:srgbClr val="898989"/>
                </a:solidFill>
              </a:defRPr>
            </a:lvl1pPr>
          </a:lstStyle>
          <a:p>
            <a:fld id="{A14408BE-EFCC-4A4D-B6A8-78C9757817F1}" type="datetimeFigureOut">
              <a:rPr lang="zh-CN" altLang="en-US"/>
              <a:t>2019/5/17 Friday</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9D994B74-4EE2-4811-8162-EE4AC899117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2" charset="0"/>
          <a:ea typeface="宋体" charset="-122"/>
        </a:defRPr>
      </a:lvl2pPr>
      <a:lvl3pPr algn="l" rtl="0" fontAlgn="base">
        <a:lnSpc>
          <a:spcPct val="90000"/>
        </a:lnSpc>
        <a:spcBef>
          <a:spcPct val="0"/>
        </a:spcBef>
        <a:spcAft>
          <a:spcPct val="0"/>
        </a:spcAft>
        <a:defRPr sz="4400">
          <a:solidFill>
            <a:schemeClr val="tx1"/>
          </a:solidFill>
          <a:latin typeface="Calibri Light" pitchFamily="2" charset="0"/>
          <a:ea typeface="宋体" charset="-122"/>
        </a:defRPr>
      </a:lvl3pPr>
      <a:lvl4pPr algn="l" rtl="0" fontAlgn="base">
        <a:lnSpc>
          <a:spcPct val="90000"/>
        </a:lnSpc>
        <a:spcBef>
          <a:spcPct val="0"/>
        </a:spcBef>
        <a:spcAft>
          <a:spcPct val="0"/>
        </a:spcAft>
        <a:defRPr sz="4400">
          <a:solidFill>
            <a:schemeClr val="tx1"/>
          </a:solidFill>
          <a:latin typeface="Calibri Light" pitchFamily="2" charset="0"/>
          <a:ea typeface="宋体" charset="-122"/>
        </a:defRPr>
      </a:lvl4pPr>
      <a:lvl5pPr algn="l" rtl="0" fontAlgn="base">
        <a:lnSpc>
          <a:spcPct val="90000"/>
        </a:lnSpc>
        <a:spcBef>
          <a:spcPct val="0"/>
        </a:spcBef>
        <a:spcAft>
          <a:spcPct val="0"/>
        </a:spcAft>
        <a:defRPr sz="4400">
          <a:solidFill>
            <a:schemeClr val="tx1"/>
          </a:solidFill>
          <a:latin typeface="Calibri Light" pitchFamily="2" charset="0"/>
          <a:ea typeface="宋体"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charset="-122"/>
        </a:defRPr>
      </a:lvl9pPr>
    </p:titleStyle>
    <p:bodyStyle>
      <a:lvl1pPr marL="228600" indent="-228600" algn="l" rtl="0" fontAlgn="base">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CE8DC"/>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itchFamily="34" charset="0"/>
                <a:ea typeface="宋体" charset="-122"/>
                <a:cs typeface="+mn-cs"/>
              </a:rPr>
              <a:t>2019/5/17 Friday</a:t>
            </a:fld>
            <a:endParaRPr kumimoji="0" lang="zh-CN" altLang="en-US" sz="1200" b="0" i="0" u="none" strike="noStrike" kern="1200" cap="none" spc="0" normalizeH="0" baseline="0" noProof="0">
              <a:ln>
                <a:noFill/>
              </a:ln>
              <a:solidFill>
                <a:prstClr val="black">
                  <a:tint val="75000"/>
                </a:prstClr>
              </a:solidFill>
              <a:effectLst/>
              <a:uLnTx/>
              <a:uFillTx/>
              <a:latin typeface="Calibri" pitchFamily="34" charset="0"/>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itchFamily="34" charset="0"/>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itchFamily="34" charset="0"/>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itchFamily="34" charset="0"/>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hidden="1"/>
          <p:cNvGrpSpPr/>
          <p:nvPr/>
        </p:nvGrpSpPr>
        <p:grpSpPr bwMode="auto">
          <a:xfrm>
            <a:off x="2676525" y="1524000"/>
            <a:ext cx="7035800" cy="1968500"/>
            <a:chOff x="0" y="0"/>
            <a:chExt cx="7034638" cy="1968280"/>
          </a:xfrm>
        </p:grpSpPr>
        <p:grpSp>
          <p:nvGrpSpPr>
            <p:cNvPr id="3075" name="Group 3"/>
            <p:cNvGrpSpPr/>
            <p:nvPr/>
          </p:nvGrpSpPr>
          <p:grpSpPr bwMode="auto">
            <a:xfrm>
              <a:off x="0" y="0"/>
              <a:ext cx="1943100" cy="1862238"/>
              <a:chOff x="0" y="0"/>
              <a:chExt cx="1943100" cy="1862238"/>
            </a:xfrm>
          </p:grpSpPr>
          <p:sp>
            <p:nvSpPr>
              <p:cNvPr id="3076" name="椭圆 4"/>
              <p:cNvSpPr>
                <a:spLocks noChangeArrowheads="1"/>
              </p:cNvSpPr>
              <p:nvPr/>
            </p:nvSpPr>
            <p:spPr bwMode="auto">
              <a:xfrm>
                <a:off x="0" y="0"/>
                <a:ext cx="1438275" cy="1438275"/>
              </a:xfrm>
              <a:prstGeom prst="ellipse">
                <a:avLst/>
              </a:prstGeom>
              <a:solidFill>
                <a:srgbClr val="BF9000">
                  <a:alpha val="73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77" name="Group 5"/>
              <p:cNvGrpSpPr/>
              <p:nvPr/>
            </p:nvGrpSpPr>
            <p:grpSpPr bwMode="auto">
              <a:xfrm>
                <a:off x="389261" y="469893"/>
                <a:ext cx="1554480" cy="1389888"/>
                <a:chOff x="0" y="0"/>
                <a:chExt cx="1554480" cy="1389888"/>
              </a:xfrm>
            </p:grpSpPr>
            <p:pic>
              <p:nvPicPr>
                <p:cNvPr id="3078" name="任意多边形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5448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p:cNvSpPr txBox="1">
                  <a:spLocks noChangeArrowheads="1"/>
                </p:cNvSpPr>
                <p:nvPr/>
              </p:nvSpPr>
              <p:spPr bwMode="auto">
                <a:xfrm>
                  <a:off x="-2587" y="1291"/>
                  <a:ext cx="1556426" cy="139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algn="ctr" eaLnBrk="1" hangingPunct="1"/>
                  <a:endParaRPr lang="zh-CN" altLang="en-US">
                    <a:solidFill>
                      <a:srgbClr val="FFFFFF"/>
                    </a:solidFill>
                  </a:endParaRPr>
                </a:p>
              </p:txBody>
            </p:sp>
          </p:grpSp>
          <p:sp>
            <p:nvSpPr>
              <p:cNvPr id="3080" name="文本框 9"/>
              <p:cNvSpPr txBox="1">
                <a:spLocks noChangeArrowheads="1"/>
              </p:cNvSpPr>
              <p:nvPr/>
            </p:nvSpPr>
            <p:spPr bwMode="auto">
              <a:xfrm>
                <a:off x="282786" y="47822"/>
                <a:ext cx="86393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8000">
                    <a:solidFill>
                      <a:srgbClr val="5C4600"/>
                    </a:solidFill>
                    <a:latin typeface="Broadway" pitchFamily="18" charset="0"/>
                  </a:rPr>
                  <a:t>2</a:t>
                </a:r>
                <a:endParaRPr lang="zh-CN" altLang="en-US" sz="8000">
                  <a:solidFill>
                    <a:srgbClr val="5C4600"/>
                  </a:solidFill>
                  <a:latin typeface="Broadway" pitchFamily="18" charset="0"/>
                </a:endParaRPr>
              </a:p>
            </p:txBody>
          </p:sp>
        </p:grpSp>
        <p:grpSp>
          <p:nvGrpSpPr>
            <p:cNvPr id="3081" name="Group 9"/>
            <p:cNvGrpSpPr/>
            <p:nvPr/>
          </p:nvGrpSpPr>
          <p:grpSpPr bwMode="auto">
            <a:xfrm>
              <a:off x="1674420" y="0"/>
              <a:ext cx="1911853" cy="1959227"/>
              <a:chOff x="0" y="0"/>
              <a:chExt cx="1911853" cy="1959227"/>
            </a:xfrm>
          </p:grpSpPr>
          <p:sp>
            <p:nvSpPr>
              <p:cNvPr id="3082" name="椭圆 5"/>
              <p:cNvSpPr>
                <a:spLocks noChangeArrowheads="1"/>
              </p:cNvSpPr>
              <p:nvPr/>
            </p:nvSpPr>
            <p:spPr bwMode="auto">
              <a:xfrm>
                <a:off x="0" y="0"/>
                <a:ext cx="1438275" cy="143827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3" name="Group 11"/>
              <p:cNvGrpSpPr/>
              <p:nvPr/>
            </p:nvGrpSpPr>
            <p:grpSpPr bwMode="auto">
              <a:xfrm>
                <a:off x="464393" y="463797"/>
                <a:ext cx="1444752" cy="1493520"/>
                <a:chOff x="0" y="0"/>
                <a:chExt cx="1444752" cy="1493520"/>
              </a:xfrm>
            </p:grpSpPr>
            <p:pic>
              <p:nvPicPr>
                <p:cNvPr id="3084" name="任意多边形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44752" cy="149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3"/>
                <p:cNvSpPr txBox="1">
                  <a:spLocks noChangeArrowheads="1"/>
                </p:cNvSpPr>
                <p:nvPr/>
              </p:nvSpPr>
              <p:spPr bwMode="auto">
                <a:xfrm>
                  <a:off x="-1094" y="1608"/>
                  <a:ext cx="1448554" cy="149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algn="ctr" eaLnBrk="1" hangingPunct="1"/>
                  <a:endParaRPr lang="zh-CN" altLang="en-US">
                    <a:solidFill>
                      <a:srgbClr val="FFFFFF"/>
                    </a:solidFill>
                  </a:endParaRPr>
                </a:p>
              </p:txBody>
            </p:sp>
          </p:grpSp>
          <p:sp>
            <p:nvSpPr>
              <p:cNvPr id="3086" name="文本框 10"/>
              <p:cNvSpPr txBox="1">
                <a:spLocks noChangeArrowheads="1"/>
              </p:cNvSpPr>
              <p:nvPr/>
            </p:nvSpPr>
            <p:spPr bwMode="auto">
              <a:xfrm>
                <a:off x="267870" y="28805"/>
                <a:ext cx="9125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8000">
                    <a:solidFill>
                      <a:srgbClr val="6E5400"/>
                    </a:solidFill>
                    <a:latin typeface="Broadway" pitchFamily="18" charset="0"/>
                  </a:rPr>
                  <a:t>0</a:t>
                </a:r>
                <a:endParaRPr lang="zh-CN" altLang="en-US" sz="8000">
                  <a:solidFill>
                    <a:srgbClr val="6E5400"/>
                  </a:solidFill>
                  <a:latin typeface="Broadway" pitchFamily="18" charset="0"/>
                </a:endParaRPr>
              </a:p>
            </p:txBody>
          </p:sp>
        </p:grpSp>
        <p:grpSp>
          <p:nvGrpSpPr>
            <p:cNvPr id="3087" name="Group 15"/>
            <p:cNvGrpSpPr/>
            <p:nvPr/>
          </p:nvGrpSpPr>
          <p:grpSpPr bwMode="auto">
            <a:xfrm>
              <a:off x="3317593" y="0"/>
              <a:ext cx="1860234" cy="1796265"/>
              <a:chOff x="0" y="0"/>
              <a:chExt cx="1860234" cy="1796265"/>
            </a:xfrm>
          </p:grpSpPr>
          <p:sp>
            <p:nvSpPr>
              <p:cNvPr id="3088" name="椭圆 6"/>
              <p:cNvSpPr>
                <a:spLocks noChangeArrowheads="1"/>
              </p:cNvSpPr>
              <p:nvPr/>
            </p:nvSpPr>
            <p:spPr bwMode="auto">
              <a:xfrm>
                <a:off x="0" y="0"/>
                <a:ext cx="1438275" cy="1438275"/>
              </a:xfrm>
              <a:prstGeom prst="ellipse">
                <a:avLst/>
              </a:prstGeom>
              <a:solidFill>
                <a:srgbClr val="FF99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89" name="Group 17"/>
              <p:cNvGrpSpPr/>
              <p:nvPr/>
            </p:nvGrpSpPr>
            <p:grpSpPr bwMode="auto">
              <a:xfrm>
                <a:off x="601252" y="427221"/>
                <a:ext cx="1261872" cy="1371600"/>
                <a:chOff x="0" y="0"/>
                <a:chExt cx="1261872" cy="1371600"/>
              </a:xfrm>
            </p:grpSpPr>
            <p:pic>
              <p:nvPicPr>
                <p:cNvPr id="3090" name="任意多边形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618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9"/>
                <p:cNvSpPr txBox="1">
                  <a:spLocks noChangeArrowheads="1"/>
                </p:cNvSpPr>
                <p:nvPr/>
              </p:nvSpPr>
              <p:spPr bwMode="auto">
                <a:xfrm>
                  <a:off x="551" y="1970"/>
                  <a:ext cx="1258431" cy="136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algn="ctr" eaLnBrk="1" hangingPunct="1"/>
                  <a:endParaRPr lang="zh-CN" altLang="en-US">
                    <a:solidFill>
                      <a:srgbClr val="FFFFFF"/>
                    </a:solidFill>
                  </a:endParaRPr>
                </a:p>
              </p:txBody>
            </p:sp>
          </p:grpSp>
          <p:sp>
            <p:nvSpPr>
              <p:cNvPr id="3092" name="文本框 11"/>
              <p:cNvSpPr txBox="1">
                <a:spLocks noChangeArrowheads="1"/>
              </p:cNvSpPr>
              <p:nvPr/>
            </p:nvSpPr>
            <p:spPr bwMode="auto">
              <a:xfrm>
                <a:off x="289426" y="57416"/>
                <a:ext cx="8594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8000">
                    <a:solidFill>
                      <a:srgbClr val="843C0C"/>
                    </a:solidFill>
                    <a:latin typeface="Broadway" pitchFamily="18" charset="0"/>
                  </a:rPr>
                  <a:t>1</a:t>
                </a:r>
                <a:endParaRPr lang="zh-CN" altLang="en-US" sz="8000">
                  <a:solidFill>
                    <a:srgbClr val="843C0C"/>
                  </a:solidFill>
                  <a:latin typeface="Broadway" pitchFamily="18" charset="0"/>
                </a:endParaRPr>
              </a:p>
            </p:txBody>
          </p:sp>
        </p:grpSp>
        <p:grpSp>
          <p:nvGrpSpPr>
            <p:cNvPr id="3093" name="Group 21"/>
            <p:cNvGrpSpPr/>
            <p:nvPr/>
          </p:nvGrpSpPr>
          <p:grpSpPr bwMode="auto">
            <a:xfrm>
              <a:off x="4909148" y="0"/>
              <a:ext cx="2125490" cy="1968280"/>
              <a:chOff x="0" y="0"/>
              <a:chExt cx="2125490" cy="1968280"/>
            </a:xfrm>
          </p:grpSpPr>
          <p:sp>
            <p:nvSpPr>
              <p:cNvPr id="3094" name="椭圆 7"/>
              <p:cNvSpPr>
                <a:spLocks noChangeArrowheads="1"/>
              </p:cNvSpPr>
              <p:nvPr/>
            </p:nvSpPr>
            <p:spPr bwMode="auto">
              <a:xfrm>
                <a:off x="0" y="0"/>
                <a:ext cx="1438275" cy="1438275"/>
              </a:xfrm>
              <a:prstGeom prst="ellipse">
                <a:avLst/>
              </a:prstGeom>
              <a:solidFill>
                <a:srgbClr val="FF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nvGrpSpPr>
              <p:cNvPr id="3095" name="Group 23"/>
              <p:cNvGrpSpPr/>
              <p:nvPr/>
            </p:nvGrpSpPr>
            <p:grpSpPr bwMode="auto">
              <a:xfrm>
                <a:off x="405681" y="366261"/>
                <a:ext cx="1719072" cy="1603248"/>
                <a:chOff x="0" y="0"/>
                <a:chExt cx="1719072" cy="1603248"/>
              </a:xfrm>
            </p:grpSpPr>
            <p:pic>
              <p:nvPicPr>
                <p:cNvPr id="3096" name="任意多边形 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19072" cy="160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Text Box 25"/>
                <p:cNvSpPr txBox="1">
                  <a:spLocks noChangeArrowheads="1"/>
                </p:cNvSpPr>
                <p:nvPr/>
              </p:nvSpPr>
              <p:spPr bwMode="auto">
                <a:xfrm>
                  <a:off x="-350" y="-2781"/>
                  <a:ext cx="1720159" cy="16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algn="ctr" eaLnBrk="1" hangingPunct="1"/>
                  <a:endParaRPr lang="zh-CN" altLang="en-US">
                    <a:solidFill>
                      <a:srgbClr val="FFFFFF"/>
                    </a:solidFill>
                  </a:endParaRPr>
                </a:p>
              </p:txBody>
            </p:sp>
          </p:grpSp>
          <p:sp>
            <p:nvSpPr>
              <p:cNvPr id="3098" name="文本框 12"/>
              <p:cNvSpPr txBox="1">
                <a:spLocks noChangeArrowheads="1"/>
              </p:cNvSpPr>
              <p:nvPr/>
            </p:nvSpPr>
            <p:spPr bwMode="auto">
              <a:xfrm>
                <a:off x="280819" y="57415"/>
                <a:ext cx="8766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8000">
                    <a:solidFill>
                      <a:srgbClr val="843C0C"/>
                    </a:solidFill>
                    <a:latin typeface="Broadway" pitchFamily="18" charset="0"/>
                  </a:rPr>
                  <a:t>4</a:t>
                </a:r>
                <a:endParaRPr lang="zh-CN" altLang="en-US" sz="8000">
                  <a:solidFill>
                    <a:srgbClr val="843C0C"/>
                  </a:solidFill>
                  <a:latin typeface="Broadway" pitchFamily="18" charset="0"/>
                </a:endParaRPr>
              </a:p>
            </p:txBody>
          </p:sp>
        </p:grpSp>
      </p:grpSp>
      <p:sp>
        <p:nvSpPr>
          <p:cNvPr id="2052" name="矩形 2053"/>
          <p:cNvSpPr/>
          <p:nvPr/>
        </p:nvSpPr>
        <p:spPr>
          <a:xfrm>
            <a:off x="6437709" y="2027238"/>
            <a:ext cx="3077766" cy="615553"/>
          </a:xfrm>
          <a:prstGeom prst="rect">
            <a:avLst/>
          </a:prstGeom>
          <a:noFill/>
          <a:ln w="9525">
            <a:noFill/>
          </a:ln>
        </p:spPr>
        <p:txBody>
          <a:bodyPr wrap="none" lIns="0" tIns="0" rIns="0" bIns="0" anchor="t">
            <a:spAutoFit/>
          </a:bodyPr>
          <a:lstStyle/>
          <a:p>
            <a:pPr lvl="0" indent="0"/>
            <a:r>
              <a:rPr lang="zh-CN" altLang="zh-CN" sz="4000" b="1">
                <a:solidFill>
                  <a:srgbClr val="EF6541"/>
                </a:solidFill>
                <a:latin typeface="微软雅黑" pitchFamily="34" charset="-122"/>
                <a:ea typeface="微软雅黑" pitchFamily="34" charset="-122"/>
              </a:rPr>
              <a:t>班长如何</a:t>
            </a:r>
            <a:r>
              <a:rPr lang="zh-CN" altLang="en-US" sz="4000" b="1">
                <a:solidFill>
                  <a:srgbClr val="EF6541"/>
                </a:solidFill>
                <a:latin typeface="微软雅黑" pitchFamily="34" charset="-122"/>
                <a:ea typeface="微软雅黑" pitchFamily="34" charset="-122"/>
              </a:rPr>
              <a:t>推动</a:t>
            </a:r>
            <a:endParaRPr lang="zh-CN" altLang="zh-CN" sz="4000" b="1">
              <a:solidFill>
                <a:srgbClr val="EF6541"/>
              </a:solidFill>
              <a:latin typeface="微软雅黑" pitchFamily="34" charset="-122"/>
              <a:ea typeface="微软雅黑" pitchFamily="34" charset="-122"/>
            </a:endParaRPr>
          </a:p>
        </p:txBody>
      </p:sp>
      <p:sp>
        <p:nvSpPr>
          <p:cNvPr id="2053" name="矩形 2054"/>
          <p:cNvSpPr/>
          <p:nvPr/>
        </p:nvSpPr>
        <p:spPr>
          <a:xfrm>
            <a:off x="6411595" y="3212465"/>
            <a:ext cx="5087620" cy="1015663"/>
          </a:xfrm>
          <a:prstGeom prst="rect">
            <a:avLst/>
          </a:prstGeom>
          <a:noFill/>
          <a:ln w="9525">
            <a:noFill/>
          </a:ln>
        </p:spPr>
        <p:txBody>
          <a:bodyPr wrap="square" lIns="0" tIns="0" rIns="0" bIns="0" anchor="t">
            <a:spAutoFit/>
          </a:bodyPr>
          <a:lstStyle/>
          <a:p>
            <a:pPr lvl="0" indent="0"/>
            <a:r>
              <a:rPr lang="zh-CN" altLang="en-US" sz="6600" b="1">
                <a:solidFill>
                  <a:schemeClr val="tx1">
                    <a:lumMod val="75000"/>
                    <a:lumOff val="25000"/>
                  </a:schemeClr>
                </a:solidFill>
                <a:latin typeface="微软雅黑" pitchFamily="34" charset="-122"/>
                <a:ea typeface="微软雅黑" pitchFamily="34" charset="-122"/>
              </a:rPr>
              <a:t>班组安全管理</a:t>
            </a:r>
          </a:p>
        </p:txBody>
      </p:sp>
      <p:grpSp>
        <p:nvGrpSpPr>
          <p:cNvPr id="31" name="be1828ec-1e57-43e2-ad19-fe24e8fb85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62791" y="1524000"/>
            <a:ext cx="6808445" cy="4848839"/>
            <a:chOff x="3026569" y="1547812"/>
            <a:chExt cx="6138863" cy="4371976"/>
          </a:xfrm>
        </p:grpSpPr>
        <p:sp>
          <p:nvSpPr>
            <p:cNvPr id="32" name="iślïḍé"/>
            <p:cNvSpPr/>
            <p:nvPr/>
          </p:nvSpPr>
          <p:spPr bwMode="auto">
            <a:xfrm>
              <a:off x="3318669" y="2054225"/>
              <a:ext cx="104775" cy="331788"/>
            </a:xfrm>
            <a:custGeom>
              <a:avLst/>
              <a:gdLst>
                <a:gd name="T0" fmla="*/ 23 w 23"/>
                <a:gd name="T1" fmla="*/ 73 h 73"/>
                <a:gd name="T2" fmla="*/ 7 w 23"/>
                <a:gd name="T3" fmla="*/ 73 h 73"/>
                <a:gd name="T4" fmla="*/ 0 w 23"/>
                <a:gd name="T5" fmla="*/ 63 h 73"/>
                <a:gd name="T6" fmla="*/ 0 w 23"/>
                <a:gd name="T7" fmla="*/ 10 h 73"/>
                <a:gd name="T8" fmla="*/ 7 w 23"/>
                <a:gd name="T9" fmla="*/ 0 h 73"/>
                <a:gd name="T10" fmla="*/ 23 w 23"/>
                <a:gd name="T11" fmla="*/ 0 h 73"/>
                <a:gd name="T12" fmla="*/ 23 w 23"/>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íşľíḑê"/>
            <p:cNvSpPr/>
            <p:nvPr/>
          </p:nvSpPr>
          <p:spPr bwMode="auto">
            <a:xfrm>
              <a:off x="3413919" y="2054225"/>
              <a:ext cx="104775" cy="331788"/>
            </a:xfrm>
            <a:custGeom>
              <a:avLst/>
              <a:gdLst>
                <a:gd name="T0" fmla="*/ 0 w 23"/>
                <a:gd name="T1" fmla="*/ 0 h 73"/>
                <a:gd name="T2" fmla="*/ 16 w 23"/>
                <a:gd name="T3" fmla="*/ 0 h 73"/>
                <a:gd name="T4" fmla="*/ 23 w 23"/>
                <a:gd name="T5" fmla="*/ 11 h 73"/>
                <a:gd name="T6" fmla="*/ 23 w 23"/>
                <a:gd name="T7" fmla="*/ 62 h 73"/>
                <a:gd name="T8" fmla="*/ 16 w 23"/>
                <a:gd name="T9" fmla="*/ 73 h 73"/>
                <a:gd name="T10" fmla="*/ 0 w 23"/>
                <a:gd name="T11" fmla="*/ 73 h 73"/>
                <a:gd name="T12" fmla="*/ 0 w 2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0" y="0"/>
                  </a:moveTo>
                  <a:cubicBezTo>
                    <a:pt x="16" y="0"/>
                    <a:pt x="16" y="0"/>
                    <a:pt x="16" y="0"/>
                  </a:cubicBezTo>
                  <a:cubicBezTo>
                    <a:pt x="19" y="0"/>
                    <a:pt x="23" y="5"/>
                    <a:pt x="23" y="11"/>
                  </a:cubicBezTo>
                  <a:cubicBezTo>
                    <a:pt x="23" y="62"/>
                    <a:pt x="23" y="62"/>
                    <a:pt x="23" y="62"/>
                  </a:cubicBezTo>
                  <a:cubicBezTo>
                    <a:pt x="23" y="68"/>
                    <a:pt x="19" y="73"/>
                    <a:pt x="16" y="73"/>
                  </a:cubicBezTo>
                  <a:cubicBezTo>
                    <a:pt x="0" y="73"/>
                    <a:pt x="0" y="73"/>
                    <a:pt x="0" y="73"/>
                  </a:cubicBezTo>
                  <a:lnTo>
                    <a:pt x="0" y="0"/>
                  </a:lnTo>
                  <a:close/>
                </a:path>
              </a:pathLst>
            </a:custGeom>
            <a:solidFill>
              <a:srgbClr val="3B3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îṧļíďe"/>
            <p:cNvSpPr/>
            <p:nvPr/>
          </p:nvSpPr>
          <p:spPr bwMode="auto">
            <a:xfrm>
              <a:off x="4787107" y="2054225"/>
              <a:ext cx="104775" cy="331788"/>
            </a:xfrm>
            <a:custGeom>
              <a:avLst/>
              <a:gdLst>
                <a:gd name="T0" fmla="*/ 23 w 23"/>
                <a:gd name="T1" fmla="*/ 73 h 73"/>
                <a:gd name="T2" fmla="*/ 7 w 23"/>
                <a:gd name="T3" fmla="*/ 73 h 73"/>
                <a:gd name="T4" fmla="*/ 0 w 23"/>
                <a:gd name="T5" fmla="*/ 63 h 73"/>
                <a:gd name="T6" fmla="*/ 0 w 23"/>
                <a:gd name="T7" fmla="*/ 10 h 73"/>
                <a:gd name="T8" fmla="*/ 7 w 23"/>
                <a:gd name="T9" fmla="*/ 0 h 73"/>
                <a:gd name="T10" fmla="*/ 23 w 23"/>
                <a:gd name="T11" fmla="*/ 0 h 73"/>
                <a:gd name="T12" fmla="*/ 23 w 23"/>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íṥľíḍé"/>
            <p:cNvSpPr/>
            <p:nvPr/>
          </p:nvSpPr>
          <p:spPr bwMode="auto">
            <a:xfrm>
              <a:off x="4882357" y="2054225"/>
              <a:ext cx="104775" cy="331788"/>
            </a:xfrm>
            <a:custGeom>
              <a:avLst/>
              <a:gdLst>
                <a:gd name="T0" fmla="*/ 0 w 23"/>
                <a:gd name="T1" fmla="*/ 0 h 73"/>
                <a:gd name="T2" fmla="*/ 16 w 23"/>
                <a:gd name="T3" fmla="*/ 0 h 73"/>
                <a:gd name="T4" fmla="*/ 23 w 23"/>
                <a:gd name="T5" fmla="*/ 11 h 73"/>
                <a:gd name="T6" fmla="*/ 23 w 23"/>
                <a:gd name="T7" fmla="*/ 62 h 73"/>
                <a:gd name="T8" fmla="*/ 16 w 23"/>
                <a:gd name="T9" fmla="*/ 73 h 73"/>
                <a:gd name="T10" fmla="*/ 0 w 23"/>
                <a:gd name="T11" fmla="*/ 73 h 73"/>
                <a:gd name="T12" fmla="*/ 0 w 2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3" h="73">
                  <a:moveTo>
                    <a:pt x="0" y="0"/>
                  </a:moveTo>
                  <a:cubicBezTo>
                    <a:pt x="16" y="0"/>
                    <a:pt x="16" y="0"/>
                    <a:pt x="16" y="0"/>
                  </a:cubicBezTo>
                  <a:cubicBezTo>
                    <a:pt x="20" y="0"/>
                    <a:pt x="23" y="5"/>
                    <a:pt x="23" y="11"/>
                  </a:cubicBezTo>
                  <a:cubicBezTo>
                    <a:pt x="23" y="62"/>
                    <a:pt x="23" y="62"/>
                    <a:pt x="23" y="62"/>
                  </a:cubicBezTo>
                  <a:cubicBezTo>
                    <a:pt x="23" y="68"/>
                    <a:pt x="20" y="73"/>
                    <a:pt x="16" y="73"/>
                  </a:cubicBezTo>
                  <a:cubicBezTo>
                    <a:pt x="0" y="73"/>
                    <a:pt x="0" y="73"/>
                    <a:pt x="0" y="73"/>
                  </a:cubicBezTo>
                  <a:lnTo>
                    <a:pt x="0" y="0"/>
                  </a:lnTo>
                  <a:close/>
                </a:path>
              </a:pathLst>
            </a:custGeom>
            <a:solidFill>
              <a:srgbClr val="3B3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íSḻidè"/>
            <p:cNvSpPr/>
            <p:nvPr/>
          </p:nvSpPr>
          <p:spPr bwMode="auto">
            <a:xfrm>
              <a:off x="3328194" y="5122862"/>
              <a:ext cx="3743325" cy="368300"/>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î$ľiḑé"/>
            <p:cNvSpPr/>
            <p:nvPr/>
          </p:nvSpPr>
          <p:spPr bwMode="auto">
            <a:xfrm>
              <a:off x="3328194" y="5122862"/>
              <a:ext cx="3743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í$ľíḑé"/>
            <p:cNvSpPr/>
            <p:nvPr/>
          </p:nvSpPr>
          <p:spPr bwMode="auto">
            <a:xfrm>
              <a:off x="7054057" y="4799012"/>
              <a:ext cx="647700" cy="1120775"/>
            </a:xfrm>
            <a:custGeom>
              <a:avLst/>
              <a:gdLst>
                <a:gd name="T0" fmla="*/ 62 w 142"/>
                <a:gd name="T1" fmla="*/ 0 h 246"/>
                <a:gd name="T2" fmla="*/ 65 w 142"/>
                <a:gd name="T3" fmla="*/ 0 h 246"/>
                <a:gd name="T4" fmla="*/ 142 w 142"/>
                <a:gd name="T5" fmla="*/ 123 h 246"/>
                <a:gd name="T6" fmla="*/ 62 w 142"/>
                <a:gd name="T7" fmla="*/ 246 h 246"/>
                <a:gd name="T8" fmla="*/ 0 w 142"/>
                <a:gd name="T9" fmla="*/ 246 h 246"/>
                <a:gd name="T10" fmla="*/ 0 w 142"/>
                <a:gd name="T11" fmla="*/ 0 h 246"/>
                <a:gd name="T12" fmla="*/ 62 w 142"/>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42" h="246">
                  <a:moveTo>
                    <a:pt x="62" y="0"/>
                  </a:moveTo>
                  <a:cubicBezTo>
                    <a:pt x="63" y="0"/>
                    <a:pt x="64" y="0"/>
                    <a:pt x="65" y="0"/>
                  </a:cubicBezTo>
                  <a:cubicBezTo>
                    <a:pt x="108" y="2"/>
                    <a:pt x="142" y="56"/>
                    <a:pt x="142" y="123"/>
                  </a:cubicBezTo>
                  <a:cubicBezTo>
                    <a:pt x="142" y="191"/>
                    <a:pt x="106" y="246"/>
                    <a:pt x="62" y="246"/>
                  </a:cubicBezTo>
                  <a:cubicBezTo>
                    <a:pt x="0" y="246"/>
                    <a:pt x="0" y="246"/>
                    <a:pt x="0" y="246"/>
                  </a:cubicBezTo>
                  <a:cubicBezTo>
                    <a:pt x="0" y="0"/>
                    <a:pt x="0" y="0"/>
                    <a:pt x="0" y="0"/>
                  </a:cubicBezTo>
                  <a:cubicBezTo>
                    <a:pt x="62" y="0"/>
                    <a:pt x="62" y="0"/>
                    <a:pt x="62" y="0"/>
                  </a:cubicBezTo>
                </a:path>
              </a:pathLst>
            </a:custGeom>
            <a:solidFill>
              <a:srgbClr val="3333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isļîḍê"/>
            <p:cNvSpPr/>
            <p:nvPr/>
          </p:nvSpPr>
          <p:spPr bwMode="auto">
            <a:xfrm>
              <a:off x="6788944" y="4899025"/>
              <a:ext cx="525463" cy="915988"/>
            </a:xfrm>
            <a:custGeom>
              <a:avLst/>
              <a:gdLst>
                <a:gd name="T0" fmla="*/ 58 w 115"/>
                <a:gd name="T1" fmla="*/ 201 h 201"/>
                <a:gd name="T2" fmla="*/ 0 w 115"/>
                <a:gd name="T3" fmla="*/ 108 h 201"/>
                <a:gd name="T4" fmla="*/ 0 w 115"/>
                <a:gd name="T5" fmla="*/ 101 h 201"/>
                <a:gd name="T6" fmla="*/ 58 w 115"/>
                <a:gd name="T7" fmla="*/ 0 h 201"/>
                <a:gd name="T8" fmla="*/ 59 w 115"/>
                <a:gd name="T9" fmla="*/ 0 h 201"/>
                <a:gd name="T10" fmla="*/ 115 w 115"/>
                <a:gd name="T11" fmla="*/ 101 h 201"/>
                <a:gd name="T12" fmla="*/ 58 w 115"/>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5" h="201">
                  <a:moveTo>
                    <a:pt x="58" y="201"/>
                  </a:moveTo>
                  <a:cubicBezTo>
                    <a:pt x="29" y="201"/>
                    <a:pt x="2" y="158"/>
                    <a:pt x="0" y="108"/>
                  </a:cubicBezTo>
                  <a:cubicBezTo>
                    <a:pt x="0" y="105"/>
                    <a:pt x="0" y="103"/>
                    <a:pt x="0" y="101"/>
                  </a:cubicBezTo>
                  <a:cubicBezTo>
                    <a:pt x="0" y="47"/>
                    <a:pt x="27" y="0"/>
                    <a:pt x="58" y="0"/>
                  </a:cubicBezTo>
                  <a:cubicBezTo>
                    <a:pt x="58" y="0"/>
                    <a:pt x="59" y="0"/>
                    <a:pt x="59" y="0"/>
                  </a:cubicBezTo>
                  <a:cubicBezTo>
                    <a:pt x="86" y="2"/>
                    <a:pt x="115" y="42"/>
                    <a:pt x="115" y="101"/>
                  </a:cubicBezTo>
                  <a:cubicBezTo>
                    <a:pt x="115" y="154"/>
                    <a:pt x="88" y="201"/>
                    <a:pt x="58" y="201"/>
                  </a:cubicBezTo>
                </a:path>
              </a:pathLst>
            </a:custGeom>
            <a:solidFill>
              <a:srgbClr val="BC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ṣḻiḓé"/>
            <p:cNvSpPr/>
            <p:nvPr/>
          </p:nvSpPr>
          <p:spPr bwMode="auto">
            <a:xfrm>
              <a:off x="6688932" y="4799012"/>
              <a:ext cx="725488" cy="1120775"/>
            </a:xfrm>
            <a:custGeom>
              <a:avLst/>
              <a:gdLst>
                <a:gd name="T0" fmla="*/ 80 w 159"/>
                <a:gd name="T1" fmla="*/ 44 h 246"/>
                <a:gd name="T2" fmla="*/ 80 w 159"/>
                <a:gd name="T3" fmla="*/ 44 h 246"/>
                <a:gd name="T4" fmla="*/ 100 w 159"/>
                <a:gd name="T5" fmla="*/ 61 h 246"/>
                <a:gd name="T6" fmla="*/ 115 w 159"/>
                <a:gd name="T7" fmla="*/ 123 h 246"/>
                <a:gd name="T8" fmla="*/ 80 w 159"/>
                <a:gd name="T9" fmla="*/ 201 h 246"/>
                <a:gd name="T10" fmla="*/ 44 w 159"/>
                <a:gd name="T11" fmla="*/ 129 h 246"/>
                <a:gd name="T12" fmla="*/ 44 w 159"/>
                <a:gd name="T13" fmla="*/ 123 h 246"/>
                <a:gd name="T14" fmla="*/ 80 w 159"/>
                <a:gd name="T15" fmla="*/ 44 h 246"/>
                <a:gd name="T16" fmla="*/ 80 w 159"/>
                <a:gd name="T17" fmla="*/ 0 h 246"/>
                <a:gd name="T18" fmla="*/ 0 w 159"/>
                <a:gd name="T19" fmla="*/ 123 h 246"/>
                <a:gd name="T20" fmla="*/ 0 w 159"/>
                <a:gd name="T21" fmla="*/ 130 h 246"/>
                <a:gd name="T22" fmla="*/ 80 w 159"/>
                <a:gd name="T23" fmla="*/ 246 h 246"/>
                <a:gd name="T24" fmla="*/ 159 w 159"/>
                <a:gd name="T25" fmla="*/ 123 h 246"/>
                <a:gd name="T26" fmla="*/ 83 w 159"/>
                <a:gd name="T27" fmla="*/ 0 h 246"/>
                <a:gd name="T28" fmla="*/ 80 w 159"/>
                <a:gd name="T2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46">
                  <a:moveTo>
                    <a:pt x="80" y="44"/>
                  </a:moveTo>
                  <a:cubicBezTo>
                    <a:pt x="80" y="44"/>
                    <a:pt x="80" y="44"/>
                    <a:pt x="80" y="44"/>
                  </a:cubicBezTo>
                  <a:cubicBezTo>
                    <a:pt x="86" y="45"/>
                    <a:pt x="93" y="51"/>
                    <a:pt x="100" y="61"/>
                  </a:cubicBezTo>
                  <a:cubicBezTo>
                    <a:pt x="110" y="77"/>
                    <a:pt x="115" y="99"/>
                    <a:pt x="115" y="123"/>
                  </a:cubicBezTo>
                  <a:cubicBezTo>
                    <a:pt x="115" y="172"/>
                    <a:pt x="92" y="201"/>
                    <a:pt x="80" y="201"/>
                  </a:cubicBezTo>
                  <a:cubicBezTo>
                    <a:pt x="69" y="201"/>
                    <a:pt x="46" y="176"/>
                    <a:pt x="44" y="129"/>
                  </a:cubicBezTo>
                  <a:cubicBezTo>
                    <a:pt x="44" y="126"/>
                    <a:pt x="44" y="124"/>
                    <a:pt x="44" y="123"/>
                  </a:cubicBezTo>
                  <a:cubicBezTo>
                    <a:pt x="44" y="74"/>
                    <a:pt x="67" y="45"/>
                    <a:pt x="80" y="44"/>
                  </a:cubicBezTo>
                  <a:moveTo>
                    <a:pt x="80" y="0"/>
                  </a:moveTo>
                  <a:cubicBezTo>
                    <a:pt x="36" y="0"/>
                    <a:pt x="0" y="55"/>
                    <a:pt x="0" y="123"/>
                  </a:cubicBezTo>
                  <a:cubicBezTo>
                    <a:pt x="0" y="125"/>
                    <a:pt x="0" y="128"/>
                    <a:pt x="0" y="130"/>
                  </a:cubicBezTo>
                  <a:cubicBezTo>
                    <a:pt x="3" y="195"/>
                    <a:pt x="37" y="246"/>
                    <a:pt x="80" y="246"/>
                  </a:cubicBezTo>
                  <a:cubicBezTo>
                    <a:pt x="124" y="246"/>
                    <a:pt x="159" y="191"/>
                    <a:pt x="159" y="123"/>
                  </a:cubicBezTo>
                  <a:cubicBezTo>
                    <a:pt x="159" y="56"/>
                    <a:pt x="125" y="2"/>
                    <a:pt x="83" y="0"/>
                  </a:cubicBezTo>
                  <a:cubicBezTo>
                    <a:pt x="82" y="0"/>
                    <a:pt x="81" y="0"/>
                    <a:pt x="80" y="0"/>
                  </a:cubicBezTo>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ïṥḷîḑè"/>
            <p:cNvSpPr/>
            <p:nvPr/>
          </p:nvSpPr>
          <p:spPr bwMode="auto">
            <a:xfrm>
              <a:off x="3048794" y="4770437"/>
              <a:ext cx="684213" cy="620713"/>
            </a:xfrm>
            <a:custGeom>
              <a:avLst/>
              <a:gdLst>
                <a:gd name="T0" fmla="*/ 150 w 150"/>
                <a:gd name="T1" fmla="*/ 136 h 136"/>
                <a:gd name="T2" fmla="*/ 69 w 150"/>
                <a:gd name="T3" fmla="*/ 2 h 136"/>
                <a:gd name="T4" fmla="*/ 56 w 150"/>
                <a:gd name="T5" fmla="*/ 0 h 136"/>
                <a:gd name="T6" fmla="*/ 0 w 150"/>
                <a:gd name="T7" fmla="*/ 0 h 136"/>
                <a:gd name="T8" fmla="*/ 0 w 150"/>
                <a:gd name="T9" fmla="*/ 136 h 136"/>
                <a:gd name="T10" fmla="*/ 150 w 150"/>
                <a:gd name="T11" fmla="*/ 136 h 136"/>
              </a:gdLst>
              <a:ahLst/>
              <a:cxnLst>
                <a:cxn ang="0">
                  <a:pos x="T0" y="T1"/>
                </a:cxn>
                <a:cxn ang="0">
                  <a:pos x="T2" y="T3"/>
                </a:cxn>
                <a:cxn ang="0">
                  <a:pos x="T4" y="T5"/>
                </a:cxn>
                <a:cxn ang="0">
                  <a:pos x="T6" y="T7"/>
                </a:cxn>
                <a:cxn ang="0">
                  <a:pos x="T8" y="T9"/>
                </a:cxn>
                <a:cxn ang="0">
                  <a:pos x="T10" y="T11"/>
                </a:cxn>
              </a:cxnLst>
              <a:rect l="0" t="0" r="r" b="b"/>
              <a:pathLst>
                <a:path w="150" h="136">
                  <a:moveTo>
                    <a:pt x="150" y="136"/>
                  </a:moveTo>
                  <a:cubicBezTo>
                    <a:pt x="147" y="67"/>
                    <a:pt x="113" y="11"/>
                    <a:pt x="69" y="2"/>
                  </a:cubicBezTo>
                  <a:cubicBezTo>
                    <a:pt x="64" y="1"/>
                    <a:pt x="60" y="0"/>
                    <a:pt x="56" y="0"/>
                  </a:cubicBezTo>
                  <a:cubicBezTo>
                    <a:pt x="0" y="0"/>
                    <a:pt x="0" y="0"/>
                    <a:pt x="0" y="0"/>
                  </a:cubicBezTo>
                  <a:cubicBezTo>
                    <a:pt x="0" y="136"/>
                    <a:pt x="0" y="136"/>
                    <a:pt x="0" y="136"/>
                  </a:cubicBezTo>
                  <a:lnTo>
                    <a:pt x="150" y="136"/>
                  </a:lnTo>
                  <a:close/>
                </a:path>
              </a:pathLst>
            </a:custGeom>
            <a:solidFill>
              <a:srgbClr val="8D71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îsḻiḓè"/>
            <p:cNvSpPr/>
            <p:nvPr/>
          </p:nvSpPr>
          <p:spPr bwMode="auto">
            <a:xfrm>
              <a:off x="6187282" y="1812925"/>
              <a:ext cx="944563" cy="2954338"/>
            </a:xfrm>
            <a:custGeom>
              <a:avLst/>
              <a:gdLst>
                <a:gd name="T0" fmla="*/ 186 w 207"/>
                <a:gd name="T1" fmla="*/ 648 h 648"/>
                <a:gd name="T2" fmla="*/ 166 w 207"/>
                <a:gd name="T3" fmla="*/ 630 h 648"/>
                <a:gd name="T4" fmla="*/ 123 w 207"/>
                <a:gd name="T5" fmla="*/ 327 h 648"/>
                <a:gd name="T6" fmla="*/ 20 w 207"/>
                <a:gd name="T7" fmla="*/ 40 h 648"/>
                <a:gd name="T8" fmla="*/ 0 w 207"/>
                <a:gd name="T9" fmla="*/ 20 h 648"/>
                <a:gd name="T10" fmla="*/ 20 w 207"/>
                <a:gd name="T11" fmla="*/ 0 h 648"/>
                <a:gd name="T12" fmla="*/ 110 w 207"/>
                <a:gd name="T13" fmla="*/ 108 h 648"/>
                <a:gd name="T14" fmla="*/ 163 w 207"/>
                <a:gd name="T15" fmla="*/ 320 h 648"/>
                <a:gd name="T16" fmla="*/ 206 w 207"/>
                <a:gd name="T17" fmla="*/ 626 h 648"/>
                <a:gd name="T18" fmla="*/ 188 w 207"/>
                <a:gd name="T19" fmla="*/ 648 h 648"/>
                <a:gd name="T20" fmla="*/ 186 w 207"/>
                <a:gd name="T21"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path>
              </a:pathLst>
            </a:custGeom>
            <a:solidFill>
              <a:srgbClr val="738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íṣlïḋé"/>
            <p:cNvSpPr/>
            <p:nvPr/>
          </p:nvSpPr>
          <p:spPr bwMode="auto">
            <a:xfrm>
              <a:off x="4933157" y="1912937"/>
              <a:ext cx="192088" cy="212407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îṧḻïḋè"/>
            <p:cNvSpPr/>
            <p:nvPr/>
          </p:nvSpPr>
          <p:spPr bwMode="auto">
            <a:xfrm>
              <a:off x="4521994" y="1812925"/>
              <a:ext cx="2481263" cy="2954338"/>
            </a:xfrm>
            <a:custGeom>
              <a:avLst/>
              <a:gdLst>
                <a:gd name="T0" fmla="*/ 523 w 544"/>
                <a:gd name="T1" fmla="*/ 648 h 648"/>
                <a:gd name="T2" fmla="*/ 503 w 544"/>
                <a:gd name="T3" fmla="*/ 630 h 648"/>
                <a:gd name="T4" fmla="*/ 460 w 544"/>
                <a:gd name="T5" fmla="*/ 327 h 648"/>
                <a:gd name="T6" fmla="*/ 357 w 544"/>
                <a:gd name="T7" fmla="*/ 40 h 648"/>
                <a:gd name="T8" fmla="*/ 20 w 544"/>
                <a:gd name="T9" fmla="*/ 40 h 648"/>
                <a:gd name="T10" fmla="*/ 0 w 544"/>
                <a:gd name="T11" fmla="*/ 20 h 648"/>
                <a:gd name="T12" fmla="*/ 20 w 544"/>
                <a:gd name="T13" fmla="*/ 0 h 648"/>
                <a:gd name="T14" fmla="*/ 357 w 544"/>
                <a:gd name="T15" fmla="*/ 0 h 648"/>
                <a:gd name="T16" fmla="*/ 446 w 544"/>
                <a:gd name="T17" fmla="*/ 108 h 648"/>
                <a:gd name="T18" fmla="*/ 499 w 544"/>
                <a:gd name="T19" fmla="*/ 320 h 648"/>
                <a:gd name="T20" fmla="*/ 543 w 544"/>
                <a:gd name="T21" fmla="*/ 626 h 648"/>
                <a:gd name="T22" fmla="*/ 525 w 544"/>
                <a:gd name="T23" fmla="*/ 648 h 648"/>
                <a:gd name="T24" fmla="*/ 523 w 544"/>
                <a:gd name="T25"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4" h="648">
                  <a:moveTo>
                    <a:pt x="523" y="648"/>
                  </a:moveTo>
                  <a:cubicBezTo>
                    <a:pt x="513" y="648"/>
                    <a:pt x="504" y="640"/>
                    <a:pt x="503" y="630"/>
                  </a:cubicBezTo>
                  <a:cubicBezTo>
                    <a:pt x="503" y="628"/>
                    <a:pt x="487" y="477"/>
                    <a:pt x="460" y="327"/>
                  </a:cubicBezTo>
                  <a:cubicBezTo>
                    <a:pt x="408" y="48"/>
                    <a:pt x="362" y="40"/>
                    <a:pt x="357" y="40"/>
                  </a:cubicBezTo>
                  <a:cubicBezTo>
                    <a:pt x="20" y="40"/>
                    <a:pt x="20" y="40"/>
                    <a:pt x="20" y="40"/>
                  </a:cubicBezTo>
                  <a:cubicBezTo>
                    <a:pt x="9" y="40"/>
                    <a:pt x="0" y="31"/>
                    <a:pt x="0" y="20"/>
                  </a:cubicBezTo>
                  <a:cubicBezTo>
                    <a:pt x="0" y="9"/>
                    <a:pt x="9" y="0"/>
                    <a:pt x="20" y="0"/>
                  </a:cubicBezTo>
                  <a:cubicBezTo>
                    <a:pt x="357" y="0"/>
                    <a:pt x="357" y="0"/>
                    <a:pt x="357" y="0"/>
                  </a:cubicBezTo>
                  <a:cubicBezTo>
                    <a:pt x="391" y="0"/>
                    <a:pt x="420" y="34"/>
                    <a:pt x="446" y="108"/>
                  </a:cubicBezTo>
                  <a:cubicBezTo>
                    <a:pt x="465" y="159"/>
                    <a:pt x="483" y="231"/>
                    <a:pt x="499" y="320"/>
                  </a:cubicBezTo>
                  <a:cubicBezTo>
                    <a:pt x="527" y="471"/>
                    <a:pt x="543" y="625"/>
                    <a:pt x="543" y="626"/>
                  </a:cubicBezTo>
                  <a:cubicBezTo>
                    <a:pt x="544" y="637"/>
                    <a:pt x="536" y="647"/>
                    <a:pt x="525" y="648"/>
                  </a:cubicBezTo>
                  <a:cubicBezTo>
                    <a:pt x="524" y="648"/>
                    <a:pt x="523" y="648"/>
                    <a:pt x="523" y="648"/>
                  </a:cubicBezTo>
                </a:path>
              </a:pathLst>
            </a:custGeom>
            <a:solidFill>
              <a:srgbClr val="48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iŝļidè"/>
            <p:cNvSpPr/>
            <p:nvPr/>
          </p:nvSpPr>
          <p:spPr bwMode="auto">
            <a:xfrm>
              <a:off x="4933157" y="1935162"/>
              <a:ext cx="192088" cy="387350"/>
            </a:xfrm>
            <a:prstGeom prst="rect">
              <a:avLst/>
            </a:prstGeom>
            <a:solidFill>
              <a:srgbClr val="48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6" name="íṣľïde"/>
            <p:cNvSpPr/>
            <p:nvPr/>
          </p:nvSpPr>
          <p:spPr bwMode="auto">
            <a:xfrm>
              <a:off x="4509294" y="4643437"/>
              <a:ext cx="2676525" cy="747713"/>
            </a:xfrm>
            <a:custGeom>
              <a:avLst/>
              <a:gdLst>
                <a:gd name="T0" fmla="*/ 0 w 587"/>
                <a:gd name="T1" fmla="*/ 60 h 164"/>
                <a:gd name="T2" fmla="*/ 0 w 587"/>
                <a:gd name="T3" fmla="*/ 164 h 164"/>
                <a:gd name="T4" fmla="*/ 523 w 587"/>
                <a:gd name="T5" fmla="*/ 164 h 164"/>
                <a:gd name="T6" fmla="*/ 528 w 587"/>
                <a:gd name="T7" fmla="*/ 157 h 164"/>
                <a:gd name="T8" fmla="*/ 584 w 587"/>
                <a:gd name="T9" fmla="*/ 89 h 164"/>
                <a:gd name="T10" fmla="*/ 587 w 587"/>
                <a:gd name="T11" fmla="*/ 89 h 164"/>
                <a:gd name="T12" fmla="*/ 587 w 587"/>
                <a:gd name="T13" fmla="*/ 0 h 164"/>
                <a:gd name="T14" fmla="*/ 491 w 587"/>
                <a:gd name="T15" fmla="*/ 0 h 164"/>
                <a:gd name="T16" fmla="*/ 258 w 587"/>
                <a:gd name="T17" fmla="*/ 0 h 164"/>
                <a:gd name="T18" fmla="*/ 0 w 587"/>
                <a:gd name="T19"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164">
                  <a:moveTo>
                    <a:pt x="0" y="60"/>
                  </a:moveTo>
                  <a:cubicBezTo>
                    <a:pt x="0" y="164"/>
                    <a:pt x="0" y="164"/>
                    <a:pt x="0" y="164"/>
                  </a:cubicBezTo>
                  <a:cubicBezTo>
                    <a:pt x="523" y="164"/>
                    <a:pt x="523" y="164"/>
                    <a:pt x="523" y="164"/>
                  </a:cubicBezTo>
                  <a:cubicBezTo>
                    <a:pt x="523" y="162"/>
                    <a:pt x="528" y="159"/>
                    <a:pt x="528" y="157"/>
                  </a:cubicBezTo>
                  <a:cubicBezTo>
                    <a:pt x="528" y="70"/>
                    <a:pt x="527" y="89"/>
                    <a:pt x="584" y="89"/>
                  </a:cubicBezTo>
                  <a:cubicBezTo>
                    <a:pt x="585" y="89"/>
                    <a:pt x="586" y="89"/>
                    <a:pt x="587" y="89"/>
                  </a:cubicBezTo>
                  <a:cubicBezTo>
                    <a:pt x="587" y="0"/>
                    <a:pt x="587" y="0"/>
                    <a:pt x="587" y="0"/>
                  </a:cubicBezTo>
                  <a:cubicBezTo>
                    <a:pt x="491" y="0"/>
                    <a:pt x="491" y="0"/>
                    <a:pt x="491" y="0"/>
                  </a:cubicBezTo>
                  <a:cubicBezTo>
                    <a:pt x="258" y="0"/>
                    <a:pt x="258" y="0"/>
                    <a:pt x="258" y="0"/>
                  </a:cubicBezTo>
                  <a:cubicBezTo>
                    <a:pt x="0" y="60"/>
                    <a:pt x="0" y="60"/>
                    <a:pt x="0" y="60"/>
                  </a:cubicBezTo>
                </a:path>
              </a:pathLst>
            </a:custGeom>
            <a:solidFill>
              <a:srgbClr val="FFC9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ïŝļïďè"/>
            <p:cNvSpPr/>
            <p:nvPr/>
          </p:nvSpPr>
          <p:spPr bwMode="auto">
            <a:xfrm>
              <a:off x="3226594" y="3822700"/>
              <a:ext cx="2705100" cy="1281113"/>
            </a:xfrm>
            <a:custGeom>
              <a:avLst/>
              <a:gdLst>
                <a:gd name="T0" fmla="*/ 281 w 593"/>
                <a:gd name="T1" fmla="*/ 231 h 281"/>
                <a:gd name="T2" fmla="*/ 313 w 593"/>
                <a:gd name="T3" fmla="*/ 281 h 281"/>
                <a:gd name="T4" fmla="*/ 532 w 593"/>
                <a:gd name="T5" fmla="*/ 244 h 281"/>
                <a:gd name="T6" fmla="*/ 579 w 593"/>
                <a:gd name="T7" fmla="*/ 247 h 281"/>
                <a:gd name="T8" fmla="*/ 437 w 593"/>
                <a:gd name="T9" fmla="*/ 33 h 281"/>
                <a:gd name="T10" fmla="*/ 380 w 593"/>
                <a:gd name="T11" fmla="*/ 0 h 281"/>
                <a:gd name="T12" fmla="*/ 33 w 593"/>
                <a:gd name="T13" fmla="*/ 0 h 281"/>
                <a:gd name="T14" fmla="*/ 0 w 593"/>
                <a:gd name="T15" fmla="*/ 50 h 281"/>
                <a:gd name="T16" fmla="*/ 281 w 593"/>
                <a:gd name="T17" fmla="*/ 2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281">
                  <a:moveTo>
                    <a:pt x="281" y="231"/>
                  </a:moveTo>
                  <a:cubicBezTo>
                    <a:pt x="281" y="258"/>
                    <a:pt x="295" y="281"/>
                    <a:pt x="313" y="281"/>
                  </a:cubicBezTo>
                  <a:cubicBezTo>
                    <a:pt x="532" y="244"/>
                    <a:pt x="532" y="244"/>
                    <a:pt x="532" y="244"/>
                  </a:cubicBezTo>
                  <a:cubicBezTo>
                    <a:pt x="550" y="244"/>
                    <a:pt x="593" y="265"/>
                    <a:pt x="579" y="247"/>
                  </a:cubicBezTo>
                  <a:cubicBezTo>
                    <a:pt x="437" y="33"/>
                    <a:pt x="437" y="33"/>
                    <a:pt x="437" y="33"/>
                  </a:cubicBezTo>
                  <a:cubicBezTo>
                    <a:pt x="423" y="15"/>
                    <a:pt x="398" y="0"/>
                    <a:pt x="380" y="0"/>
                  </a:cubicBezTo>
                  <a:cubicBezTo>
                    <a:pt x="33" y="0"/>
                    <a:pt x="33" y="0"/>
                    <a:pt x="33" y="0"/>
                  </a:cubicBezTo>
                  <a:cubicBezTo>
                    <a:pt x="15" y="0"/>
                    <a:pt x="0" y="23"/>
                    <a:pt x="0" y="50"/>
                  </a:cubicBezTo>
                  <a:cubicBezTo>
                    <a:pt x="281" y="231"/>
                    <a:pt x="281" y="231"/>
                    <a:pt x="281" y="231"/>
                  </a:cubicBezTo>
                </a:path>
              </a:pathLst>
            </a:custGeom>
            <a:solidFill>
              <a:srgbClr val="FFC9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îsľidê"/>
            <p:cNvSpPr/>
            <p:nvPr/>
          </p:nvSpPr>
          <p:spPr bwMode="auto">
            <a:xfrm>
              <a:off x="4509294" y="4770437"/>
              <a:ext cx="684213" cy="620713"/>
            </a:xfrm>
            <a:custGeom>
              <a:avLst/>
              <a:gdLst>
                <a:gd name="T0" fmla="*/ 150 w 150"/>
                <a:gd name="T1" fmla="*/ 136 h 136"/>
                <a:gd name="T2" fmla="*/ 68 w 150"/>
                <a:gd name="T3" fmla="*/ 2 h 136"/>
                <a:gd name="T4" fmla="*/ 55 w 150"/>
                <a:gd name="T5" fmla="*/ 0 h 136"/>
                <a:gd name="T6" fmla="*/ 0 w 150"/>
                <a:gd name="T7" fmla="*/ 0 h 136"/>
                <a:gd name="T8" fmla="*/ 0 w 150"/>
                <a:gd name="T9" fmla="*/ 136 h 136"/>
                <a:gd name="T10" fmla="*/ 150 w 150"/>
                <a:gd name="T11" fmla="*/ 136 h 136"/>
              </a:gdLst>
              <a:ahLst/>
              <a:cxnLst>
                <a:cxn ang="0">
                  <a:pos x="T0" y="T1"/>
                </a:cxn>
                <a:cxn ang="0">
                  <a:pos x="T2" y="T3"/>
                </a:cxn>
                <a:cxn ang="0">
                  <a:pos x="T4" y="T5"/>
                </a:cxn>
                <a:cxn ang="0">
                  <a:pos x="T6" y="T7"/>
                </a:cxn>
                <a:cxn ang="0">
                  <a:pos x="T8" y="T9"/>
                </a:cxn>
                <a:cxn ang="0">
                  <a:pos x="T10" y="T11"/>
                </a:cxn>
              </a:cxnLst>
              <a:rect l="0" t="0" r="r" b="b"/>
              <a:pathLst>
                <a:path w="150" h="136">
                  <a:moveTo>
                    <a:pt x="150" y="136"/>
                  </a:moveTo>
                  <a:cubicBezTo>
                    <a:pt x="147" y="67"/>
                    <a:pt x="112" y="11"/>
                    <a:pt x="68" y="2"/>
                  </a:cubicBezTo>
                  <a:cubicBezTo>
                    <a:pt x="64" y="1"/>
                    <a:pt x="60" y="0"/>
                    <a:pt x="55" y="0"/>
                  </a:cubicBezTo>
                  <a:cubicBezTo>
                    <a:pt x="0" y="0"/>
                    <a:pt x="0" y="0"/>
                    <a:pt x="0" y="0"/>
                  </a:cubicBezTo>
                  <a:cubicBezTo>
                    <a:pt x="0" y="136"/>
                    <a:pt x="0" y="136"/>
                    <a:pt x="0" y="136"/>
                  </a:cubicBezTo>
                  <a:lnTo>
                    <a:pt x="150" y="136"/>
                  </a:lnTo>
                  <a:close/>
                </a:path>
              </a:pathLst>
            </a:custGeom>
            <a:solidFill>
              <a:srgbClr val="8D71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î$ľíḍe"/>
            <p:cNvSpPr/>
            <p:nvPr/>
          </p:nvSpPr>
          <p:spPr bwMode="auto">
            <a:xfrm>
              <a:off x="5671344" y="4684712"/>
              <a:ext cx="1263650" cy="706438"/>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0" name="îsľíḍê"/>
            <p:cNvSpPr/>
            <p:nvPr/>
          </p:nvSpPr>
          <p:spPr bwMode="auto">
            <a:xfrm>
              <a:off x="5671344" y="4684712"/>
              <a:ext cx="12636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1" name="ïṥḻíďe"/>
            <p:cNvSpPr/>
            <p:nvPr/>
          </p:nvSpPr>
          <p:spPr bwMode="auto">
            <a:xfrm>
              <a:off x="6734969" y="1862137"/>
              <a:ext cx="255588" cy="460375"/>
            </a:xfrm>
            <a:custGeom>
              <a:avLst/>
              <a:gdLst>
                <a:gd name="T0" fmla="*/ 0 w 56"/>
                <a:gd name="T1" fmla="*/ 101 h 101"/>
                <a:gd name="T2" fmla="*/ 47 w 56"/>
                <a:gd name="T3" fmla="*/ 101 h 101"/>
                <a:gd name="T4" fmla="*/ 56 w 56"/>
                <a:gd name="T5" fmla="*/ 87 h 101"/>
                <a:gd name="T6" fmla="*/ 56 w 56"/>
                <a:gd name="T7" fmla="*/ 14 h 101"/>
                <a:gd name="T8" fmla="*/ 47 w 56"/>
                <a:gd name="T9" fmla="*/ 0 h 101"/>
                <a:gd name="T10" fmla="*/ 0 w 56"/>
                <a:gd name="T11" fmla="*/ 0 h 101"/>
                <a:gd name="T12" fmla="*/ 0 w 5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iṥļiďè"/>
            <p:cNvSpPr/>
            <p:nvPr/>
          </p:nvSpPr>
          <p:spPr bwMode="auto">
            <a:xfrm>
              <a:off x="6720682" y="1862137"/>
              <a:ext cx="92075" cy="460375"/>
            </a:xfrm>
            <a:custGeom>
              <a:avLst/>
              <a:gdLst>
                <a:gd name="T0" fmla="*/ 0 w 20"/>
                <a:gd name="T1" fmla="*/ 101 h 101"/>
                <a:gd name="T2" fmla="*/ 11 w 20"/>
                <a:gd name="T3" fmla="*/ 101 h 101"/>
                <a:gd name="T4" fmla="*/ 20 w 20"/>
                <a:gd name="T5" fmla="*/ 87 h 101"/>
                <a:gd name="T6" fmla="*/ 20 w 20"/>
                <a:gd name="T7" fmla="*/ 14 h 101"/>
                <a:gd name="T8" fmla="*/ 11 w 20"/>
                <a:gd name="T9" fmla="*/ 0 h 101"/>
                <a:gd name="T10" fmla="*/ 0 w 20"/>
                <a:gd name="T11" fmla="*/ 0 h 101"/>
                <a:gd name="T12" fmla="*/ 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iṧḻîḋe"/>
            <p:cNvSpPr/>
            <p:nvPr/>
          </p:nvSpPr>
          <p:spPr bwMode="auto">
            <a:xfrm>
              <a:off x="6588919" y="1862137"/>
              <a:ext cx="146050" cy="460375"/>
            </a:xfrm>
            <a:custGeom>
              <a:avLst/>
              <a:gdLst>
                <a:gd name="T0" fmla="*/ 32 w 32"/>
                <a:gd name="T1" fmla="*/ 0 h 101"/>
                <a:gd name="T2" fmla="*/ 10 w 32"/>
                <a:gd name="T3" fmla="*/ 0 h 101"/>
                <a:gd name="T4" fmla="*/ 0 w 32"/>
                <a:gd name="T5" fmla="*/ 15 h 101"/>
                <a:gd name="T6" fmla="*/ 0 w 32"/>
                <a:gd name="T7" fmla="*/ 86 h 101"/>
                <a:gd name="T8" fmla="*/ 10 w 32"/>
                <a:gd name="T9" fmla="*/ 101 h 101"/>
                <a:gd name="T10" fmla="*/ 32 w 32"/>
                <a:gd name="T11" fmla="*/ 101 h 101"/>
                <a:gd name="T12" fmla="*/ 32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šļïḑê"/>
            <p:cNvSpPr/>
            <p:nvPr/>
          </p:nvSpPr>
          <p:spPr bwMode="auto">
            <a:xfrm>
              <a:off x="5844382" y="4684712"/>
              <a:ext cx="252413" cy="706438"/>
            </a:xfrm>
            <a:prstGeom prst="rect">
              <a:avLst/>
            </a:prstGeom>
            <a:solidFill>
              <a:srgbClr val="8D712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5" name="iSlíḋê"/>
            <p:cNvSpPr/>
            <p:nvPr/>
          </p:nvSpPr>
          <p:spPr bwMode="auto">
            <a:xfrm>
              <a:off x="5844382" y="4684712"/>
              <a:ext cx="25241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6" name="îṩlïdè"/>
            <p:cNvSpPr/>
            <p:nvPr/>
          </p:nvSpPr>
          <p:spPr bwMode="auto">
            <a:xfrm>
              <a:off x="5274469" y="3367087"/>
              <a:ext cx="1100138" cy="1103313"/>
            </a:xfrm>
            <a:custGeom>
              <a:avLst/>
              <a:gdLst>
                <a:gd name="T0" fmla="*/ 43 w 241"/>
                <a:gd name="T1" fmla="*/ 242 h 242"/>
                <a:gd name="T2" fmla="*/ 34 w 241"/>
                <a:gd name="T3" fmla="*/ 234 h 242"/>
                <a:gd name="T4" fmla="*/ 0 w 241"/>
                <a:gd name="T5" fmla="*/ 7 h 242"/>
                <a:gd name="T6" fmla="*/ 7 w 241"/>
                <a:gd name="T7" fmla="*/ 0 h 242"/>
                <a:gd name="T8" fmla="*/ 160 w 241"/>
                <a:gd name="T9" fmla="*/ 0 h 242"/>
                <a:gd name="T10" fmla="*/ 173 w 241"/>
                <a:gd name="T11" fmla="*/ 6 h 242"/>
                <a:gd name="T12" fmla="*/ 220 w 241"/>
                <a:gd name="T13" fmla="*/ 66 h 242"/>
                <a:gd name="T14" fmla="*/ 225 w 241"/>
                <a:gd name="T15" fmla="*/ 80 h 242"/>
                <a:gd name="T16" fmla="*/ 241 w 241"/>
                <a:gd name="T17" fmla="*/ 223 h 242"/>
                <a:gd name="T18" fmla="*/ 234 w 241"/>
                <a:gd name="T19" fmla="*/ 231 h 242"/>
                <a:gd name="T20" fmla="*/ 43 w 241"/>
                <a:gd name="T21"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42">
                  <a:moveTo>
                    <a:pt x="43" y="242"/>
                  </a:moveTo>
                  <a:cubicBezTo>
                    <a:pt x="39" y="242"/>
                    <a:pt x="35" y="239"/>
                    <a:pt x="34" y="234"/>
                  </a:cubicBezTo>
                  <a:cubicBezTo>
                    <a:pt x="0" y="7"/>
                    <a:pt x="0" y="7"/>
                    <a:pt x="0" y="7"/>
                  </a:cubicBezTo>
                  <a:cubicBezTo>
                    <a:pt x="0" y="3"/>
                    <a:pt x="3" y="0"/>
                    <a:pt x="7" y="0"/>
                  </a:cubicBezTo>
                  <a:cubicBezTo>
                    <a:pt x="160" y="0"/>
                    <a:pt x="160" y="0"/>
                    <a:pt x="160" y="0"/>
                  </a:cubicBezTo>
                  <a:cubicBezTo>
                    <a:pt x="165" y="0"/>
                    <a:pt x="171" y="2"/>
                    <a:pt x="173" y="6"/>
                  </a:cubicBezTo>
                  <a:cubicBezTo>
                    <a:pt x="220" y="66"/>
                    <a:pt x="220" y="66"/>
                    <a:pt x="220" y="66"/>
                  </a:cubicBezTo>
                  <a:cubicBezTo>
                    <a:pt x="222" y="69"/>
                    <a:pt x="225" y="76"/>
                    <a:pt x="225" y="80"/>
                  </a:cubicBezTo>
                  <a:cubicBezTo>
                    <a:pt x="241" y="223"/>
                    <a:pt x="241" y="223"/>
                    <a:pt x="241" y="223"/>
                  </a:cubicBezTo>
                  <a:cubicBezTo>
                    <a:pt x="241" y="227"/>
                    <a:pt x="238" y="231"/>
                    <a:pt x="234" y="231"/>
                  </a:cubicBezTo>
                  <a:cubicBezTo>
                    <a:pt x="43" y="242"/>
                    <a:pt x="43" y="242"/>
                    <a:pt x="43" y="242"/>
                  </a:cubicBezTo>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líḋé"/>
            <p:cNvSpPr/>
            <p:nvPr/>
          </p:nvSpPr>
          <p:spPr bwMode="auto">
            <a:xfrm>
              <a:off x="3340894" y="4953000"/>
              <a:ext cx="542925" cy="966788"/>
            </a:xfrm>
            <a:custGeom>
              <a:avLst/>
              <a:gdLst>
                <a:gd name="T0" fmla="*/ 49 w 119"/>
                <a:gd name="T1" fmla="*/ 0 h 212"/>
                <a:gd name="T2" fmla="*/ 50 w 119"/>
                <a:gd name="T3" fmla="*/ 0 h 212"/>
                <a:gd name="T4" fmla="*/ 119 w 119"/>
                <a:gd name="T5" fmla="*/ 106 h 212"/>
                <a:gd name="T6" fmla="*/ 119 w 119"/>
                <a:gd name="T7" fmla="*/ 113 h 212"/>
                <a:gd name="T8" fmla="*/ 50 w 119"/>
                <a:gd name="T9" fmla="*/ 212 h 212"/>
                <a:gd name="T10" fmla="*/ 0 w 119"/>
                <a:gd name="T11" fmla="*/ 212 h 212"/>
                <a:gd name="T12" fmla="*/ 0 w 119"/>
                <a:gd name="T13" fmla="*/ 0 h 212"/>
                <a:gd name="T14" fmla="*/ 49 w 119"/>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12">
                  <a:moveTo>
                    <a:pt x="49" y="0"/>
                  </a:moveTo>
                  <a:cubicBezTo>
                    <a:pt x="49" y="0"/>
                    <a:pt x="50" y="0"/>
                    <a:pt x="50" y="0"/>
                  </a:cubicBezTo>
                  <a:cubicBezTo>
                    <a:pt x="88" y="0"/>
                    <a:pt x="119" y="48"/>
                    <a:pt x="119" y="106"/>
                  </a:cubicBezTo>
                  <a:cubicBezTo>
                    <a:pt x="119" y="108"/>
                    <a:pt x="119" y="110"/>
                    <a:pt x="119" y="113"/>
                  </a:cubicBezTo>
                  <a:cubicBezTo>
                    <a:pt x="117" y="168"/>
                    <a:pt x="87" y="212"/>
                    <a:pt x="50" y="212"/>
                  </a:cubicBezTo>
                  <a:cubicBezTo>
                    <a:pt x="0" y="212"/>
                    <a:pt x="0" y="212"/>
                    <a:pt x="0" y="212"/>
                  </a:cubicBezTo>
                  <a:cubicBezTo>
                    <a:pt x="0" y="0"/>
                    <a:pt x="0" y="0"/>
                    <a:pt x="0" y="0"/>
                  </a:cubicBezTo>
                  <a:lnTo>
                    <a:pt x="49" y="0"/>
                  </a:lnTo>
                  <a:close/>
                </a:path>
              </a:pathLst>
            </a:custGeom>
            <a:solidFill>
              <a:srgbClr val="3333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iṡľiḋé"/>
            <p:cNvSpPr/>
            <p:nvPr/>
          </p:nvSpPr>
          <p:spPr bwMode="auto">
            <a:xfrm>
              <a:off x="3126582" y="5057775"/>
              <a:ext cx="423863" cy="757238"/>
            </a:xfrm>
            <a:custGeom>
              <a:avLst/>
              <a:gdLst>
                <a:gd name="T0" fmla="*/ 47 w 93"/>
                <a:gd name="T1" fmla="*/ 166 h 166"/>
                <a:gd name="T2" fmla="*/ 0 w 93"/>
                <a:gd name="T3" fmla="*/ 83 h 166"/>
                <a:gd name="T4" fmla="*/ 46 w 93"/>
                <a:gd name="T5" fmla="*/ 0 h 166"/>
                <a:gd name="T6" fmla="*/ 47 w 93"/>
                <a:gd name="T7" fmla="*/ 0 h 166"/>
                <a:gd name="T8" fmla="*/ 93 w 93"/>
                <a:gd name="T9" fmla="*/ 83 h 166"/>
                <a:gd name="T10" fmla="*/ 93 w 93"/>
                <a:gd name="T11" fmla="*/ 89 h 166"/>
                <a:gd name="T12" fmla="*/ 47 w 93"/>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93" h="166">
                  <a:moveTo>
                    <a:pt x="47" y="166"/>
                  </a:moveTo>
                  <a:cubicBezTo>
                    <a:pt x="25" y="166"/>
                    <a:pt x="0" y="132"/>
                    <a:pt x="0" y="83"/>
                  </a:cubicBezTo>
                  <a:cubicBezTo>
                    <a:pt x="0" y="44"/>
                    <a:pt x="19" y="1"/>
                    <a:pt x="46" y="0"/>
                  </a:cubicBezTo>
                  <a:cubicBezTo>
                    <a:pt x="47" y="0"/>
                    <a:pt x="47" y="0"/>
                    <a:pt x="47" y="0"/>
                  </a:cubicBezTo>
                  <a:cubicBezTo>
                    <a:pt x="69" y="0"/>
                    <a:pt x="93" y="34"/>
                    <a:pt x="93" y="83"/>
                  </a:cubicBezTo>
                  <a:cubicBezTo>
                    <a:pt x="93" y="85"/>
                    <a:pt x="93" y="87"/>
                    <a:pt x="93" y="89"/>
                  </a:cubicBezTo>
                  <a:cubicBezTo>
                    <a:pt x="91" y="135"/>
                    <a:pt x="68" y="166"/>
                    <a:pt x="47" y="166"/>
                  </a:cubicBezTo>
                  <a:close/>
                </a:path>
              </a:pathLst>
            </a:custGeom>
            <a:solidFill>
              <a:srgbClr val="BC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iSḻíḍé"/>
            <p:cNvSpPr/>
            <p:nvPr/>
          </p:nvSpPr>
          <p:spPr bwMode="auto">
            <a:xfrm>
              <a:off x="3026569" y="4953000"/>
              <a:ext cx="625475" cy="966788"/>
            </a:xfrm>
            <a:custGeom>
              <a:avLst/>
              <a:gdLst>
                <a:gd name="T0" fmla="*/ 69 w 137"/>
                <a:gd name="T1" fmla="*/ 45 h 212"/>
                <a:gd name="T2" fmla="*/ 93 w 137"/>
                <a:gd name="T3" fmla="*/ 106 h 212"/>
                <a:gd name="T4" fmla="*/ 93 w 137"/>
                <a:gd name="T5" fmla="*/ 111 h 212"/>
                <a:gd name="T6" fmla="*/ 69 w 137"/>
                <a:gd name="T7" fmla="*/ 167 h 212"/>
                <a:gd name="T8" fmla="*/ 45 w 137"/>
                <a:gd name="T9" fmla="*/ 106 h 212"/>
                <a:gd name="T10" fmla="*/ 69 w 137"/>
                <a:gd name="T11" fmla="*/ 45 h 212"/>
                <a:gd name="T12" fmla="*/ 69 w 137"/>
                <a:gd name="T13" fmla="*/ 0 h 212"/>
                <a:gd name="T14" fmla="*/ 67 w 137"/>
                <a:gd name="T15" fmla="*/ 0 h 212"/>
                <a:gd name="T16" fmla="*/ 0 w 137"/>
                <a:gd name="T17" fmla="*/ 106 h 212"/>
                <a:gd name="T18" fmla="*/ 69 w 137"/>
                <a:gd name="T19" fmla="*/ 212 h 212"/>
                <a:gd name="T20" fmla="*/ 137 w 137"/>
                <a:gd name="T21" fmla="*/ 113 h 212"/>
                <a:gd name="T22" fmla="*/ 137 w 137"/>
                <a:gd name="T23" fmla="*/ 106 h 212"/>
                <a:gd name="T24" fmla="*/ 69 w 137"/>
                <a:gd name="T2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12">
                  <a:moveTo>
                    <a:pt x="69" y="45"/>
                  </a:moveTo>
                  <a:cubicBezTo>
                    <a:pt x="75" y="45"/>
                    <a:pt x="93" y="67"/>
                    <a:pt x="93" y="106"/>
                  </a:cubicBezTo>
                  <a:cubicBezTo>
                    <a:pt x="93" y="108"/>
                    <a:pt x="93" y="109"/>
                    <a:pt x="93" y="111"/>
                  </a:cubicBezTo>
                  <a:cubicBezTo>
                    <a:pt x="92" y="147"/>
                    <a:pt x="74" y="167"/>
                    <a:pt x="69" y="167"/>
                  </a:cubicBezTo>
                  <a:cubicBezTo>
                    <a:pt x="63" y="167"/>
                    <a:pt x="45" y="145"/>
                    <a:pt x="45" y="106"/>
                  </a:cubicBezTo>
                  <a:cubicBezTo>
                    <a:pt x="45" y="67"/>
                    <a:pt x="63" y="45"/>
                    <a:pt x="69" y="45"/>
                  </a:cubicBezTo>
                  <a:close/>
                  <a:moveTo>
                    <a:pt x="69" y="0"/>
                  </a:moveTo>
                  <a:cubicBezTo>
                    <a:pt x="68" y="0"/>
                    <a:pt x="68" y="0"/>
                    <a:pt x="67" y="0"/>
                  </a:cubicBezTo>
                  <a:cubicBezTo>
                    <a:pt x="30" y="2"/>
                    <a:pt x="0" y="49"/>
                    <a:pt x="0" y="106"/>
                  </a:cubicBezTo>
                  <a:cubicBezTo>
                    <a:pt x="0" y="164"/>
                    <a:pt x="31" y="212"/>
                    <a:pt x="69" y="212"/>
                  </a:cubicBezTo>
                  <a:cubicBezTo>
                    <a:pt x="105" y="212"/>
                    <a:pt x="135" y="168"/>
                    <a:pt x="137" y="113"/>
                  </a:cubicBezTo>
                  <a:cubicBezTo>
                    <a:pt x="137" y="110"/>
                    <a:pt x="137" y="108"/>
                    <a:pt x="137" y="106"/>
                  </a:cubicBezTo>
                  <a:cubicBezTo>
                    <a:pt x="137" y="48"/>
                    <a:pt x="107" y="0"/>
                    <a:pt x="69" y="0"/>
                  </a:cubicBezTo>
                  <a:close/>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iSḻiḍê"/>
            <p:cNvSpPr/>
            <p:nvPr/>
          </p:nvSpPr>
          <p:spPr bwMode="auto">
            <a:xfrm>
              <a:off x="6136482" y="1547812"/>
              <a:ext cx="306388" cy="4171950"/>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1" name="ïṣlîḑè"/>
            <p:cNvSpPr/>
            <p:nvPr/>
          </p:nvSpPr>
          <p:spPr bwMode="auto">
            <a:xfrm>
              <a:off x="4312444" y="3776662"/>
              <a:ext cx="593725" cy="206375"/>
            </a:xfrm>
            <a:prstGeom prst="rect">
              <a:avLst/>
            </a:prstGeom>
            <a:solidFill>
              <a:srgbClr val="33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62" name="iṡļîde"/>
            <p:cNvSpPr/>
            <p:nvPr/>
          </p:nvSpPr>
          <p:spPr bwMode="auto">
            <a:xfrm>
              <a:off x="4358482" y="2855912"/>
              <a:ext cx="268288" cy="611188"/>
            </a:xfrm>
            <a:custGeom>
              <a:avLst/>
              <a:gdLst>
                <a:gd name="T0" fmla="*/ 13 w 59"/>
                <a:gd name="T1" fmla="*/ 0 h 134"/>
                <a:gd name="T2" fmla="*/ 1 w 59"/>
                <a:gd name="T3" fmla="*/ 14 h 134"/>
                <a:gd name="T4" fmla="*/ 12 w 59"/>
                <a:gd name="T5" fmla="*/ 119 h 134"/>
                <a:gd name="T6" fmla="*/ 26 w 59"/>
                <a:gd name="T7" fmla="*/ 134 h 134"/>
                <a:gd name="T8" fmla="*/ 43 w 59"/>
                <a:gd name="T9" fmla="*/ 120 h 134"/>
                <a:gd name="T10" fmla="*/ 56 w 59"/>
                <a:gd name="T11" fmla="*/ 86 h 134"/>
                <a:gd name="T12" fmla="*/ 55 w 59"/>
                <a:gd name="T13" fmla="*/ 59 h 134"/>
                <a:gd name="T14" fmla="*/ 33 w 59"/>
                <a:gd name="T15" fmla="*/ 13 h 134"/>
                <a:gd name="T16" fmla="*/ 13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3" y="0"/>
                  </a:moveTo>
                  <a:cubicBezTo>
                    <a:pt x="6" y="0"/>
                    <a:pt x="0" y="6"/>
                    <a:pt x="1" y="14"/>
                  </a:cubicBezTo>
                  <a:cubicBezTo>
                    <a:pt x="12" y="119"/>
                    <a:pt x="12" y="119"/>
                    <a:pt x="12" y="119"/>
                  </a:cubicBezTo>
                  <a:cubicBezTo>
                    <a:pt x="13" y="127"/>
                    <a:pt x="19" y="134"/>
                    <a:pt x="26" y="134"/>
                  </a:cubicBezTo>
                  <a:cubicBezTo>
                    <a:pt x="33" y="134"/>
                    <a:pt x="41" y="128"/>
                    <a:pt x="43" y="120"/>
                  </a:cubicBezTo>
                  <a:cubicBezTo>
                    <a:pt x="56" y="86"/>
                    <a:pt x="56" y="86"/>
                    <a:pt x="56" y="86"/>
                  </a:cubicBezTo>
                  <a:cubicBezTo>
                    <a:pt x="59" y="79"/>
                    <a:pt x="58" y="67"/>
                    <a:pt x="55" y="59"/>
                  </a:cubicBezTo>
                  <a:cubicBezTo>
                    <a:pt x="33" y="13"/>
                    <a:pt x="33" y="13"/>
                    <a:pt x="33" y="13"/>
                  </a:cubicBezTo>
                  <a:cubicBezTo>
                    <a:pt x="30" y="6"/>
                    <a:pt x="21" y="0"/>
                    <a:pt x="13" y="0"/>
                  </a:cubicBezTo>
                </a:path>
              </a:pathLst>
            </a:custGeom>
            <a:solidFill>
              <a:srgbClr val="738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ïṣḷiḑe"/>
            <p:cNvSpPr/>
            <p:nvPr/>
          </p:nvSpPr>
          <p:spPr bwMode="auto">
            <a:xfrm>
              <a:off x="4271169" y="2855912"/>
              <a:ext cx="269875" cy="611188"/>
            </a:xfrm>
            <a:custGeom>
              <a:avLst/>
              <a:gdLst>
                <a:gd name="T0" fmla="*/ 14 w 59"/>
                <a:gd name="T1" fmla="*/ 0 h 134"/>
                <a:gd name="T2" fmla="*/ 1 w 59"/>
                <a:gd name="T3" fmla="*/ 14 h 134"/>
                <a:gd name="T4" fmla="*/ 13 w 59"/>
                <a:gd name="T5" fmla="*/ 119 h 134"/>
                <a:gd name="T6" fmla="*/ 27 w 59"/>
                <a:gd name="T7" fmla="*/ 134 h 134"/>
                <a:gd name="T8" fmla="*/ 44 w 59"/>
                <a:gd name="T9" fmla="*/ 120 h 134"/>
                <a:gd name="T10" fmla="*/ 56 w 59"/>
                <a:gd name="T11" fmla="*/ 86 h 134"/>
                <a:gd name="T12" fmla="*/ 55 w 59"/>
                <a:gd name="T13" fmla="*/ 59 h 134"/>
                <a:gd name="T14" fmla="*/ 34 w 59"/>
                <a:gd name="T15" fmla="*/ 13 h 134"/>
                <a:gd name="T16" fmla="*/ 14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4" y="0"/>
                  </a:moveTo>
                  <a:cubicBezTo>
                    <a:pt x="6" y="0"/>
                    <a:pt x="0" y="6"/>
                    <a:pt x="1" y="14"/>
                  </a:cubicBezTo>
                  <a:cubicBezTo>
                    <a:pt x="13" y="119"/>
                    <a:pt x="13" y="119"/>
                    <a:pt x="13" y="119"/>
                  </a:cubicBezTo>
                  <a:cubicBezTo>
                    <a:pt x="14" y="127"/>
                    <a:pt x="20" y="134"/>
                    <a:pt x="27" y="134"/>
                  </a:cubicBezTo>
                  <a:cubicBezTo>
                    <a:pt x="33" y="134"/>
                    <a:pt x="41" y="128"/>
                    <a:pt x="44" y="120"/>
                  </a:cubicBezTo>
                  <a:cubicBezTo>
                    <a:pt x="56" y="86"/>
                    <a:pt x="56" y="86"/>
                    <a:pt x="56" y="86"/>
                  </a:cubicBezTo>
                  <a:cubicBezTo>
                    <a:pt x="59" y="79"/>
                    <a:pt x="58" y="67"/>
                    <a:pt x="55" y="59"/>
                  </a:cubicBezTo>
                  <a:cubicBezTo>
                    <a:pt x="34" y="13"/>
                    <a:pt x="34" y="13"/>
                    <a:pt x="34" y="13"/>
                  </a:cubicBezTo>
                  <a:cubicBezTo>
                    <a:pt x="31" y="6"/>
                    <a:pt x="21" y="0"/>
                    <a:pt x="14" y="0"/>
                  </a:cubicBezTo>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îşḷîḍè"/>
            <p:cNvSpPr/>
            <p:nvPr/>
          </p:nvSpPr>
          <p:spPr bwMode="auto">
            <a:xfrm>
              <a:off x="3847307" y="2855912"/>
              <a:ext cx="557213" cy="611188"/>
            </a:xfrm>
            <a:custGeom>
              <a:avLst/>
              <a:gdLst>
                <a:gd name="T0" fmla="*/ 14 w 122"/>
                <a:gd name="T1" fmla="*/ 0 h 134"/>
                <a:gd name="T2" fmla="*/ 1 w 122"/>
                <a:gd name="T3" fmla="*/ 14 h 134"/>
                <a:gd name="T4" fmla="*/ 13 w 122"/>
                <a:gd name="T5" fmla="*/ 119 h 134"/>
                <a:gd name="T6" fmla="*/ 29 w 122"/>
                <a:gd name="T7" fmla="*/ 134 h 134"/>
                <a:gd name="T8" fmla="*/ 102 w 122"/>
                <a:gd name="T9" fmla="*/ 134 h 134"/>
                <a:gd name="T10" fmla="*/ 118 w 122"/>
                <a:gd name="T11" fmla="*/ 119 h 134"/>
                <a:gd name="T12" fmla="*/ 122 w 122"/>
                <a:gd name="T13" fmla="*/ 87 h 134"/>
                <a:gd name="T14" fmla="*/ 120 w 122"/>
                <a:gd name="T15" fmla="*/ 58 h 134"/>
                <a:gd name="T16" fmla="*/ 109 w 122"/>
                <a:gd name="T17" fmla="*/ 14 h 134"/>
                <a:gd name="T18" fmla="*/ 91 w 122"/>
                <a:gd name="T19" fmla="*/ 0 h 134"/>
                <a:gd name="T20" fmla="*/ 14 w 122"/>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4">
                  <a:moveTo>
                    <a:pt x="14" y="0"/>
                  </a:moveTo>
                  <a:cubicBezTo>
                    <a:pt x="6" y="0"/>
                    <a:pt x="0" y="6"/>
                    <a:pt x="1" y="14"/>
                  </a:cubicBezTo>
                  <a:cubicBezTo>
                    <a:pt x="13" y="119"/>
                    <a:pt x="13" y="119"/>
                    <a:pt x="13" y="119"/>
                  </a:cubicBezTo>
                  <a:cubicBezTo>
                    <a:pt x="14" y="127"/>
                    <a:pt x="21" y="134"/>
                    <a:pt x="29" y="134"/>
                  </a:cubicBezTo>
                  <a:cubicBezTo>
                    <a:pt x="102" y="134"/>
                    <a:pt x="102" y="134"/>
                    <a:pt x="102" y="134"/>
                  </a:cubicBezTo>
                  <a:cubicBezTo>
                    <a:pt x="110" y="134"/>
                    <a:pt x="117" y="127"/>
                    <a:pt x="118" y="119"/>
                  </a:cubicBezTo>
                  <a:cubicBezTo>
                    <a:pt x="122" y="87"/>
                    <a:pt x="122" y="87"/>
                    <a:pt x="122" y="87"/>
                  </a:cubicBezTo>
                  <a:cubicBezTo>
                    <a:pt x="122" y="79"/>
                    <a:pt x="121" y="66"/>
                    <a:pt x="120" y="58"/>
                  </a:cubicBezTo>
                  <a:cubicBezTo>
                    <a:pt x="109" y="14"/>
                    <a:pt x="109" y="14"/>
                    <a:pt x="109" y="14"/>
                  </a:cubicBezTo>
                  <a:cubicBezTo>
                    <a:pt x="107" y="6"/>
                    <a:pt x="99" y="0"/>
                    <a:pt x="91" y="0"/>
                  </a:cubicBezTo>
                  <a:cubicBezTo>
                    <a:pt x="14" y="0"/>
                    <a:pt x="14" y="0"/>
                    <a:pt x="14" y="0"/>
                  </a:cubicBezTo>
                </a:path>
              </a:pathLst>
            </a:custGeom>
            <a:solidFill>
              <a:srgbClr val="48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ṡ1îḑe"/>
            <p:cNvSpPr/>
            <p:nvPr/>
          </p:nvSpPr>
          <p:spPr bwMode="auto">
            <a:xfrm>
              <a:off x="3925094" y="3508375"/>
              <a:ext cx="1039813" cy="309563"/>
            </a:xfrm>
            <a:custGeom>
              <a:avLst/>
              <a:gdLst>
                <a:gd name="T0" fmla="*/ 77 w 228"/>
                <a:gd name="T1" fmla="*/ 58 h 68"/>
                <a:gd name="T2" fmla="*/ 106 w 228"/>
                <a:gd name="T3" fmla="*/ 68 h 68"/>
                <a:gd name="T4" fmla="*/ 212 w 228"/>
                <a:gd name="T5" fmla="*/ 68 h 68"/>
                <a:gd name="T6" fmla="*/ 228 w 228"/>
                <a:gd name="T7" fmla="*/ 52 h 68"/>
                <a:gd name="T8" fmla="*/ 228 w 228"/>
                <a:gd name="T9" fmla="*/ 46 h 68"/>
                <a:gd name="T10" fmla="*/ 212 w 228"/>
                <a:gd name="T11" fmla="*/ 27 h 68"/>
                <a:gd name="T12" fmla="*/ 106 w 228"/>
                <a:gd name="T13" fmla="*/ 3 h 68"/>
                <a:gd name="T14" fmla="*/ 74 w 228"/>
                <a:gd name="T15" fmla="*/ 0 h 68"/>
                <a:gd name="T16" fmla="*/ 10 w 228"/>
                <a:gd name="T17" fmla="*/ 0 h 68"/>
                <a:gd name="T18" fmla="*/ 7 w 228"/>
                <a:gd name="T19" fmla="*/ 9 h 68"/>
                <a:gd name="T20" fmla="*/ 77 w 228"/>
                <a:gd name="T21" fmla="*/ 5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68">
                  <a:moveTo>
                    <a:pt x="77" y="58"/>
                  </a:moveTo>
                  <a:cubicBezTo>
                    <a:pt x="84" y="64"/>
                    <a:pt x="97" y="68"/>
                    <a:pt x="106" y="68"/>
                  </a:cubicBezTo>
                  <a:cubicBezTo>
                    <a:pt x="212" y="68"/>
                    <a:pt x="212" y="68"/>
                    <a:pt x="212" y="68"/>
                  </a:cubicBezTo>
                  <a:cubicBezTo>
                    <a:pt x="221" y="68"/>
                    <a:pt x="228" y="60"/>
                    <a:pt x="228" y="52"/>
                  </a:cubicBezTo>
                  <a:cubicBezTo>
                    <a:pt x="228" y="46"/>
                    <a:pt x="228" y="46"/>
                    <a:pt x="228" y="46"/>
                  </a:cubicBezTo>
                  <a:cubicBezTo>
                    <a:pt x="228" y="37"/>
                    <a:pt x="221" y="28"/>
                    <a:pt x="212" y="27"/>
                  </a:cubicBezTo>
                  <a:cubicBezTo>
                    <a:pt x="106" y="3"/>
                    <a:pt x="106" y="3"/>
                    <a:pt x="106" y="3"/>
                  </a:cubicBezTo>
                  <a:cubicBezTo>
                    <a:pt x="97" y="2"/>
                    <a:pt x="83" y="0"/>
                    <a:pt x="74" y="0"/>
                  </a:cubicBezTo>
                  <a:cubicBezTo>
                    <a:pt x="10" y="0"/>
                    <a:pt x="10" y="0"/>
                    <a:pt x="10" y="0"/>
                  </a:cubicBezTo>
                  <a:cubicBezTo>
                    <a:pt x="1" y="0"/>
                    <a:pt x="0" y="4"/>
                    <a:pt x="7" y="9"/>
                  </a:cubicBezTo>
                  <a:lnTo>
                    <a:pt x="77" y="58"/>
                  </a:lnTo>
                  <a:close/>
                </a:path>
              </a:pathLst>
            </a:custGeom>
            <a:solidFill>
              <a:srgbClr val="738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ṡḷíḍé"/>
            <p:cNvSpPr/>
            <p:nvPr/>
          </p:nvSpPr>
          <p:spPr bwMode="auto">
            <a:xfrm>
              <a:off x="4052094" y="3913187"/>
              <a:ext cx="1304925" cy="866775"/>
            </a:xfrm>
            <a:custGeom>
              <a:avLst/>
              <a:gdLst>
                <a:gd name="T0" fmla="*/ 0 w 286"/>
                <a:gd name="T1" fmla="*/ 150 h 190"/>
                <a:gd name="T2" fmla="*/ 40 w 286"/>
                <a:gd name="T3" fmla="*/ 190 h 190"/>
                <a:gd name="T4" fmla="*/ 246 w 286"/>
                <a:gd name="T5" fmla="*/ 190 h 190"/>
                <a:gd name="T6" fmla="*/ 286 w 286"/>
                <a:gd name="T7" fmla="*/ 150 h 190"/>
                <a:gd name="T8" fmla="*/ 286 w 286"/>
                <a:gd name="T9" fmla="*/ 40 h 190"/>
                <a:gd name="T10" fmla="*/ 246 w 286"/>
                <a:gd name="T11" fmla="*/ 0 h 190"/>
                <a:gd name="T12" fmla="*/ 40 w 286"/>
                <a:gd name="T13" fmla="*/ 0 h 190"/>
                <a:gd name="T14" fmla="*/ 0 w 286"/>
                <a:gd name="T15" fmla="*/ 40 h 190"/>
                <a:gd name="T16" fmla="*/ 0 w 286"/>
                <a:gd name="T17"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90">
                  <a:moveTo>
                    <a:pt x="0" y="150"/>
                  </a:moveTo>
                  <a:cubicBezTo>
                    <a:pt x="0" y="172"/>
                    <a:pt x="18" y="190"/>
                    <a:pt x="40" y="190"/>
                  </a:cubicBezTo>
                  <a:cubicBezTo>
                    <a:pt x="246" y="190"/>
                    <a:pt x="246" y="190"/>
                    <a:pt x="246" y="190"/>
                  </a:cubicBezTo>
                  <a:cubicBezTo>
                    <a:pt x="268" y="190"/>
                    <a:pt x="286" y="172"/>
                    <a:pt x="286" y="150"/>
                  </a:cubicBezTo>
                  <a:cubicBezTo>
                    <a:pt x="286" y="40"/>
                    <a:pt x="286" y="40"/>
                    <a:pt x="286" y="40"/>
                  </a:cubicBezTo>
                  <a:cubicBezTo>
                    <a:pt x="286" y="18"/>
                    <a:pt x="268" y="0"/>
                    <a:pt x="246" y="0"/>
                  </a:cubicBezTo>
                  <a:cubicBezTo>
                    <a:pt x="40" y="0"/>
                    <a:pt x="40" y="0"/>
                    <a:pt x="40" y="0"/>
                  </a:cubicBezTo>
                  <a:cubicBezTo>
                    <a:pt x="18" y="0"/>
                    <a:pt x="0" y="18"/>
                    <a:pt x="0" y="40"/>
                  </a:cubicBezTo>
                  <a:cubicBezTo>
                    <a:pt x="0" y="150"/>
                    <a:pt x="0" y="150"/>
                    <a:pt x="0" y="150"/>
                  </a:cubicBezTo>
                </a:path>
              </a:pathLst>
            </a:custGeom>
            <a:solidFill>
              <a:srgbClr val="738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íṣḷïďê"/>
            <p:cNvSpPr/>
            <p:nvPr/>
          </p:nvSpPr>
          <p:spPr bwMode="auto">
            <a:xfrm>
              <a:off x="4239419" y="2076450"/>
              <a:ext cx="128588" cy="87313"/>
            </a:xfrm>
            <a:custGeom>
              <a:avLst/>
              <a:gdLst>
                <a:gd name="T0" fmla="*/ 0 w 28"/>
                <a:gd name="T1" fmla="*/ 14 h 19"/>
                <a:gd name="T2" fmla="*/ 16 w 28"/>
                <a:gd name="T3" fmla="*/ 1 h 19"/>
                <a:gd name="T4" fmla="*/ 27 w 28"/>
                <a:gd name="T5" fmla="*/ 11 h 19"/>
                <a:gd name="T6" fmla="*/ 23 w 28"/>
                <a:gd name="T7" fmla="*/ 17 h 19"/>
                <a:gd name="T8" fmla="*/ 12 w 28"/>
                <a:gd name="T9" fmla="*/ 19 h 19"/>
                <a:gd name="T10" fmla="*/ 0 w 28"/>
                <a:gd name="T11" fmla="*/ 14 h 19"/>
              </a:gdLst>
              <a:ahLst/>
              <a:cxnLst>
                <a:cxn ang="0">
                  <a:pos x="T0" y="T1"/>
                </a:cxn>
                <a:cxn ang="0">
                  <a:pos x="T2" y="T3"/>
                </a:cxn>
                <a:cxn ang="0">
                  <a:pos x="T4" y="T5"/>
                </a:cxn>
                <a:cxn ang="0">
                  <a:pos x="T6" y="T7"/>
                </a:cxn>
                <a:cxn ang="0">
                  <a:pos x="T8" y="T9"/>
                </a:cxn>
                <a:cxn ang="0">
                  <a:pos x="T10" y="T11"/>
                </a:cxn>
              </a:cxnLst>
              <a:rect l="0" t="0" r="r" b="b"/>
              <a:pathLst>
                <a:path w="28" h="19">
                  <a:moveTo>
                    <a:pt x="0" y="14"/>
                  </a:moveTo>
                  <a:cubicBezTo>
                    <a:pt x="1" y="9"/>
                    <a:pt x="5" y="2"/>
                    <a:pt x="16" y="1"/>
                  </a:cubicBezTo>
                  <a:cubicBezTo>
                    <a:pt x="28" y="0"/>
                    <a:pt x="28" y="10"/>
                    <a:pt x="27" y="11"/>
                  </a:cubicBezTo>
                  <a:cubicBezTo>
                    <a:pt x="26" y="13"/>
                    <a:pt x="23" y="17"/>
                    <a:pt x="23" y="17"/>
                  </a:cubicBezTo>
                  <a:cubicBezTo>
                    <a:pt x="12" y="19"/>
                    <a:pt x="12" y="19"/>
                    <a:pt x="12" y="19"/>
                  </a:cubicBezTo>
                  <a:lnTo>
                    <a:pt x="0" y="14"/>
                  </a:lnTo>
                  <a:close/>
                </a:path>
              </a:pathLst>
            </a:custGeom>
            <a:solidFill>
              <a:srgbClr val="FFF1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ïṡḻïḍê"/>
            <p:cNvSpPr/>
            <p:nvPr/>
          </p:nvSpPr>
          <p:spPr bwMode="auto">
            <a:xfrm>
              <a:off x="4448969" y="2770187"/>
              <a:ext cx="781050" cy="496888"/>
            </a:xfrm>
            <a:custGeom>
              <a:avLst/>
              <a:gdLst>
                <a:gd name="T0" fmla="*/ 3 w 171"/>
                <a:gd name="T1" fmla="*/ 18 h 109"/>
                <a:gd name="T2" fmla="*/ 22 w 171"/>
                <a:gd name="T3" fmla="*/ 52 h 109"/>
                <a:gd name="T4" fmla="*/ 32 w 171"/>
                <a:gd name="T5" fmla="*/ 71 h 109"/>
                <a:gd name="T6" fmla="*/ 54 w 171"/>
                <a:gd name="T7" fmla="*/ 98 h 109"/>
                <a:gd name="T8" fmla="*/ 66 w 171"/>
                <a:gd name="T9" fmla="*/ 107 h 109"/>
                <a:gd name="T10" fmla="*/ 76 w 171"/>
                <a:gd name="T11" fmla="*/ 108 h 109"/>
                <a:gd name="T12" fmla="*/ 161 w 171"/>
                <a:gd name="T13" fmla="*/ 109 h 109"/>
                <a:gd name="T14" fmla="*/ 169 w 171"/>
                <a:gd name="T15" fmla="*/ 95 h 109"/>
                <a:gd name="T16" fmla="*/ 156 w 171"/>
                <a:gd name="T17" fmla="*/ 87 h 109"/>
                <a:gd name="T18" fmla="*/ 73 w 171"/>
                <a:gd name="T19" fmla="*/ 85 h 109"/>
                <a:gd name="T20" fmla="*/ 46 w 171"/>
                <a:gd name="T21" fmla="*/ 49 h 109"/>
                <a:gd name="T22" fmla="*/ 43 w 171"/>
                <a:gd name="T23" fmla="*/ 44 h 109"/>
                <a:gd name="T24" fmla="*/ 22 w 171"/>
                <a:gd name="T25" fmla="*/ 7 h 109"/>
                <a:gd name="T26" fmla="*/ 7 w 171"/>
                <a:gd name="T27" fmla="*/ 3 h 109"/>
                <a:gd name="T28" fmla="*/ 3 w 171"/>
                <a:gd name="T29" fmla="*/ 1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09">
                  <a:moveTo>
                    <a:pt x="3" y="18"/>
                  </a:moveTo>
                  <a:cubicBezTo>
                    <a:pt x="22" y="52"/>
                    <a:pt x="22" y="52"/>
                    <a:pt x="22" y="52"/>
                  </a:cubicBezTo>
                  <a:cubicBezTo>
                    <a:pt x="32" y="71"/>
                    <a:pt x="32" y="71"/>
                    <a:pt x="32" y="71"/>
                  </a:cubicBezTo>
                  <a:cubicBezTo>
                    <a:pt x="54" y="98"/>
                    <a:pt x="54" y="98"/>
                    <a:pt x="54" y="98"/>
                  </a:cubicBezTo>
                  <a:cubicBezTo>
                    <a:pt x="56" y="103"/>
                    <a:pt x="61" y="106"/>
                    <a:pt x="66" y="107"/>
                  </a:cubicBezTo>
                  <a:cubicBezTo>
                    <a:pt x="69" y="108"/>
                    <a:pt x="73" y="109"/>
                    <a:pt x="76" y="108"/>
                  </a:cubicBezTo>
                  <a:cubicBezTo>
                    <a:pt x="161" y="109"/>
                    <a:pt x="161" y="109"/>
                    <a:pt x="161" y="109"/>
                  </a:cubicBezTo>
                  <a:cubicBezTo>
                    <a:pt x="167" y="107"/>
                    <a:pt x="171" y="101"/>
                    <a:pt x="169" y="95"/>
                  </a:cubicBezTo>
                  <a:cubicBezTo>
                    <a:pt x="168" y="89"/>
                    <a:pt x="162" y="85"/>
                    <a:pt x="156" y="87"/>
                  </a:cubicBezTo>
                  <a:cubicBezTo>
                    <a:pt x="73" y="85"/>
                    <a:pt x="73" y="85"/>
                    <a:pt x="73" y="85"/>
                  </a:cubicBezTo>
                  <a:cubicBezTo>
                    <a:pt x="46" y="49"/>
                    <a:pt x="46" y="49"/>
                    <a:pt x="46" y="49"/>
                  </a:cubicBezTo>
                  <a:cubicBezTo>
                    <a:pt x="43" y="44"/>
                    <a:pt x="43" y="44"/>
                    <a:pt x="43" y="44"/>
                  </a:cubicBezTo>
                  <a:cubicBezTo>
                    <a:pt x="22" y="7"/>
                    <a:pt x="22" y="7"/>
                    <a:pt x="22" y="7"/>
                  </a:cubicBezTo>
                  <a:cubicBezTo>
                    <a:pt x="19" y="2"/>
                    <a:pt x="12" y="0"/>
                    <a:pt x="7" y="3"/>
                  </a:cubicBezTo>
                  <a:cubicBezTo>
                    <a:pt x="2" y="6"/>
                    <a:pt x="0" y="13"/>
                    <a:pt x="3" y="18"/>
                  </a:cubicBezTo>
                </a:path>
              </a:pathLst>
            </a:custGeom>
            <a:solidFill>
              <a:srgbClr val="FFA6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sļïḑè"/>
            <p:cNvSpPr/>
            <p:nvPr/>
          </p:nvSpPr>
          <p:spPr bwMode="auto">
            <a:xfrm>
              <a:off x="4550569" y="2947987"/>
              <a:ext cx="107950" cy="146050"/>
            </a:xfrm>
            <a:custGeom>
              <a:avLst/>
              <a:gdLst>
                <a:gd name="T0" fmla="*/ 0 w 68"/>
                <a:gd name="T1" fmla="*/ 37 h 92"/>
                <a:gd name="T2" fmla="*/ 28 w 68"/>
                <a:gd name="T3" fmla="*/ 92 h 92"/>
                <a:gd name="T4" fmla="*/ 68 w 68"/>
                <a:gd name="T5" fmla="*/ 28 h 92"/>
                <a:gd name="T6" fmla="*/ 60 w 68"/>
                <a:gd name="T7" fmla="*/ 14 h 92"/>
                <a:gd name="T8" fmla="*/ 40 w 68"/>
                <a:gd name="T9" fmla="*/ 0 h 92"/>
                <a:gd name="T10" fmla="*/ 0 w 68"/>
                <a:gd name="T11" fmla="*/ 37 h 92"/>
              </a:gdLst>
              <a:ahLst/>
              <a:cxnLst>
                <a:cxn ang="0">
                  <a:pos x="T0" y="T1"/>
                </a:cxn>
                <a:cxn ang="0">
                  <a:pos x="T2" y="T3"/>
                </a:cxn>
                <a:cxn ang="0">
                  <a:pos x="T4" y="T5"/>
                </a:cxn>
                <a:cxn ang="0">
                  <a:pos x="T6" y="T7"/>
                </a:cxn>
                <a:cxn ang="0">
                  <a:pos x="T8" y="T9"/>
                </a:cxn>
                <a:cxn ang="0">
                  <a:pos x="T10" y="T11"/>
                </a:cxn>
              </a:cxnLst>
              <a:rect l="0" t="0" r="r" b="b"/>
              <a:pathLst>
                <a:path w="68" h="92">
                  <a:moveTo>
                    <a:pt x="0" y="37"/>
                  </a:moveTo>
                  <a:lnTo>
                    <a:pt x="28" y="92"/>
                  </a:lnTo>
                  <a:lnTo>
                    <a:pt x="68" y="28"/>
                  </a:lnTo>
                  <a:lnTo>
                    <a:pt x="60" y="14"/>
                  </a:lnTo>
                  <a:lnTo>
                    <a:pt x="40" y="0"/>
                  </a:lnTo>
                  <a:lnTo>
                    <a:pt x="0" y="37"/>
                  </a:lnTo>
                  <a:close/>
                </a:path>
              </a:pathLst>
            </a:custGeom>
            <a:solidFill>
              <a:srgbClr val="E578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i$lïḑe"/>
            <p:cNvSpPr/>
            <p:nvPr/>
          </p:nvSpPr>
          <p:spPr bwMode="auto">
            <a:xfrm>
              <a:off x="4444207" y="2801937"/>
              <a:ext cx="211138" cy="268288"/>
            </a:xfrm>
            <a:custGeom>
              <a:avLst/>
              <a:gdLst>
                <a:gd name="T0" fmla="*/ 24 w 46"/>
                <a:gd name="T1" fmla="*/ 0 h 59"/>
                <a:gd name="T2" fmla="*/ 46 w 46"/>
                <a:gd name="T3" fmla="*/ 41 h 59"/>
                <a:gd name="T4" fmla="*/ 20 w 46"/>
                <a:gd name="T5" fmla="*/ 59 h 59"/>
                <a:gd name="T6" fmla="*/ 0 w 46"/>
                <a:gd name="T7" fmla="*/ 28 h 59"/>
                <a:gd name="T8" fmla="*/ 24 w 46"/>
                <a:gd name="T9" fmla="*/ 0 h 59"/>
              </a:gdLst>
              <a:ahLst/>
              <a:cxnLst>
                <a:cxn ang="0">
                  <a:pos x="T0" y="T1"/>
                </a:cxn>
                <a:cxn ang="0">
                  <a:pos x="T2" y="T3"/>
                </a:cxn>
                <a:cxn ang="0">
                  <a:pos x="T4" y="T5"/>
                </a:cxn>
                <a:cxn ang="0">
                  <a:pos x="T6" y="T7"/>
                </a:cxn>
                <a:cxn ang="0">
                  <a:pos x="T8" y="T9"/>
                </a:cxn>
              </a:cxnLst>
              <a:rect l="0" t="0" r="r" b="b"/>
              <a:pathLst>
                <a:path w="46" h="59">
                  <a:moveTo>
                    <a:pt x="24" y="0"/>
                  </a:moveTo>
                  <a:cubicBezTo>
                    <a:pt x="28" y="7"/>
                    <a:pt x="46" y="41"/>
                    <a:pt x="46" y="41"/>
                  </a:cubicBezTo>
                  <a:cubicBezTo>
                    <a:pt x="20" y="59"/>
                    <a:pt x="20" y="59"/>
                    <a:pt x="20" y="59"/>
                  </a:cubicBezTo>
                  <a:cubicBezTo>
                    <a:pt x="0" y="28"/>
                    <a:pt x="0" y="28"/>
                    <a:pt x="0" y="28"/>
                  </a:cubicBezTo>
                  <a:lnTo>
                    <a:pt x="24" y="0"/>
                  </a:lnTo>
                  <a:close/>
                </a:path>
              </a:pathLst>
            </a:custGeom>
            <a:solidFill>
              <a:srgbClr val="F7C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ṩḷîḋé"/>
            <p:cNvSpPr/>
            <p:nvPr/>
          </p:nvSpPr>
          <p:spPr bwMode="auto">
            <a:xfrm>
              <a:off x="4572794" y="3486150"/>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E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íṥ1iḓê"/>
            <p:cNvSpPr/>
            <p:nvPr/>
          </p:nvSpPr>
          <p:spPr bwMode="auto">
            <a:xfrm>
              <a:off x="4098132" y="2760662"/>
              <a:ext cx="492125" cy="725488"/>
            </a:xfrm>
            <a:custGeom>
              <a:avLst/>
              <a:gdLst>
                <a:gd name="T0" fmla="*/ 108 w 108"/>
                <a:gd name="T1" fmla="*/ 32 h 159"/>
                <a:gd name="T2" fmla="*/ 107 w 108"/>
                <a:gd name="T3" fmla="*/ 92 h 159"/>
                <a:gd name="T4" fmla="*/ 105 w 108"/>
                <a:gd name="T5" fmla="*/ 138 h 159"/>
                <a:gd name="T6" fmla="*/ 105 w 108"/>
                <a:gd name="T7" fmla="*/ 148 h 159"/>
                <a:gd name="T8" fmla="*/ 105 w 108"/>
                <a:gd name="T9" fmla="*/ 156 h 159"/>
                <a:gd name="T10" fmla="*/ 104 w 108"/>
                <a:gd name="T11" fmla="*/ 159 h 159"/>
                <a:gd name="T12" fmla="*/ 69 w 108"/>
                <a:gd name="T13" fmla="*/ 155 h 159"/>
                <a:gd name="T14" fmla="*/ 0 w 108"/>
                <a:gd name="T15" fmla="*/ 136 h 159"/>
                <a:gd name="T16" fmla="*/ 0 w 108"/>
                <a:gd name="T17" fmla="*/ 24 h 159"/>
                <a:gd name="T18" fmla="*/ 5 w 108"/>
                <a:gd name="T19" fmla="*/ 10 h 159"/>
                <a:gd name="T20" fmla="*/ 34 w 108"/>
                <a:gd name="T21" fmla="*/ 39 h 159"/>
                <a:gd name="T22" fmla="*/ 38 w 108"/>
                <a:gd name="T23" fmla="*/ 43 h 159"/>
                <a:gd name="T24" fmla="*/ 43 w 108"/>
                <a:gd name="T25" fmla="*/ 22 h 159"/>
                <a:gd name="T26" fmla="*/ 28 w 108"/>
                <a:gd name="T27" fmla="*/ 1 h 159"/>
                <a:gd name="T28" fmla="*/ 32 w 108"/>
                <a:gd name="T29" fmla="*/ 0 h 159"/>
                <a:gd name="T30" fmla="*/ 81 w 108"/>
                <a:gd name="T31" fmla="*/ 0 h 159"/>
                <a:gd name="T32" fmla="*/ 83 w 108"/>
                <a:gd name="T33" fmla="*/ 0 h 159"/>
                <a:gd name="T34" fmla="*/ 85 w 108"/>
                <a:gd name="T35" fmla="*/ 0 h 159"/>
                <a:gd name="T36" fmla="*/ 94 w 108"/>
                <a:gd name="T37" fmla="*/ 4 h 159"/>
                <a:gd name="T38" fmla="*/ 95 w 108"/>
                <a:gd name="T39" fmla="*/ 4 h 159"/>
                <a:gd name="T40" fmla="*/ 108 w 108"/>
                <a:gd name="T41" fmla="*/ 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59">
                  <a:moveTo>
                    <a:pt x="108" y="32"/>
                  </a:moveTo>
                  <a:cubicBezTo>
                    <a:pt x="108" y="32"/>
                    <a:pt x="108" y="60"/>
                    <a:pt x="107" y="92"/>
                  </a:cubicBezTo>
                  <a:cubicBezTo>
                    <a:pt x="106" y="122"/>
                    <a:pt x="107" y="118"/>
                    <a:pt x="105" y="138"/>
                  </a:cubicBezTo>
                  <a:cubicBezTo>
                    <a:pt x="105" y="142"/>
                    <a:pt x="105" y="145"/>
                    <a:pt x="105" y="148"/>
                  </a:cubicBezTo>
                  <a:cubicBezTo>
                    <a:pt x="105" y="152"/>
                    <a:pt x="105" y="155"/>
                    <a:pt x="105" y="156"/>
                  </a:cubicBezTo>
                  <a:cubicBezTo>
                    <a:pt x="105" y="157"/>
                    <a:pt x="104" y="158"/>
                    <a:pt x="104" y="159"/>
                  </a:cubicBezTo>
                  <a:cubicBezTo>
                    <a:pt x="104" y="157"/>
                    <a:pt x="99" y="155"/>
                    <a:pt x="69" y="155"/>
                  </a:cubicBezTo>
                  <a:cubicBezTo>
                    <a:pt x="20" y="155"/>
                    <a:pt x="0" y="136"/>
                    <a:pt x="0" y="136"/>
                  </a:cubicBezTo>
                  <a:cubicBezTo>
                    <a:pt x="0" y="24"/>
                    <a:pt x="0" y="24"/>
                    <a:pt x="0" y="24"/>
                  </a:cubicBezTo>
                  <a:cubicBezTo>
                    <a:pt x="0" y="18"/>
                    <a:pt x="2" y="13"/>
                    <a:pt x="5" y="10"/>
                  </a:cubicBezTo>
                  <a:cubicBezTo>
                    <a:pt x="34" y="39"/>
                    <a:pt x="34" y="39"/>
                    <a:pt x="34" y="39"/>
                  </a:cubicBezTo>
                  <a:cubicBezTo>
                    <a:pt x="38" y="43"/>
                    <a:pt x="38" y="43"/>
                    <a:pt x="38" y="43"/>
                  </a:cubicBezTo>
                  <a:cubicBezTo>
                    <a:pt x="43" y="22"/>
                    <a:pt x="43" y="22"/>
                    <a:pt x="43" y="22"/>
                  </a:cubicBezTo>
                  <a:cubicBezTo>
                    <a:pt x="28" y="1"/>
                    <a:pt x="28" y="1"/>
                    <a:pt x="28" y="1"/>
                  </a:cubicBezTo>
                  <a:cubicBezTo>
                    <a:pt x="29" y="0"/>
                    <a:pt x="30" y="0"/>
                    <a:pt x="32" y="0"/>
                  </a:cubicBezTo>
                  <a:cubicBezTo>
                    <a:pt x="81" y="0"/>
                    <a:pt x="81" y="0"/>
                    <a:pt x="81" y="0"/>
                  </a:cubicBezTo>
                  <a:cubicBezTo>
                    <a:pt x="82" y="0"/>
                    <a:pt x="83" y="0"/>
                    <a:pt x="83" y="0"/>
                  </a:cubicBezTo>
                  <a:cubicBezTo>
                    <a:pt x="84" y="0"/>
                    <a:pt x="85" y="0"/>
                    <a:pt x="85" y="0"/>
                  </a:cubicBezTo>
                  <a:cubicBezTo>
                    <a:pt x="88" y="1"/>
                    <a:pt x="91" y="2"/>
                    <a:pt x="94" y="4"/>
                  </a:cubicBezTo>
                  <a:cubicBezTo>
                    <a:pt x="95" y="4"/>
                    <a:pt x="95" y="4"/>
                    <a:pt x="95" y="4"/>
                  </a:cubicBezTo>
                  <a:cubicBezTo>
                    <a:pt x="103" y="10"/>
                    <a:pt x="108" y="20"/>
                    <a:pt x="108" y="32"/>
                  </a:cubicBezTo>
                </a:path>
              </a:pathLst>
            </a:custGeom>
            <a:solidFill>
              <a:srgbClr val="F5A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íṣ1ïḑê"/>
            <p:cNvSpPr/>
            <p:nvPr/>
          </p:nvSpPr>
          <p:spPr bwMode="auto">
            <a:xfrm>
              <a:off x="4226719" y="2760662"/>
              <a:ext cx="363538" cy="674688"/>
            </a:xfrm>
            <a:custGeom>
              <a:avLst/>
              <a:gdLst>
                <a:gd name="T0" fmla="*/ 80 w 80"/>
                <a:gd name="T1" fmla="*/ 32 h 148"/>
                <a:gd name="T2" fmla="*/ 79 w 80"/>
                <a:gd name="T3" fmla="*/ 92 h 148"/>
                <a:gd name="T4" fmla="*/ 77 w 80"/>
                <a:gd name="T5" fmla="*/ 138 h 148"/>
                <a:gd name="T6" fmla="*/ 77 w 80"/>
                <a:gd name="T7" fmla="*/ 148 h 148"/>
                <a:gd name="T8" fmla="*/ 6 w 80"/>
                <a:gd name="T9" fmla="*/ 39 h 148"/>
                <a:gd name="T10" fmla="*/ 10 w 80"/>
                <a:gd name="T11" fmla="*/ 43 h 148"/>
                <a:gd name="T12" fmla="*/ 15 w 80"/>
                <a:gd name="T13" fmla="*/ 22 h 148"/>
                <a:gd name="T14" fmla="*/ 0 w 80"/>
                <a:gd name="T15" fmla="*/ 1 h 148"/>
                <a:gd name="T16" fmla="*/ 4 w 80"/>
                <a:gd name="T17" fmla="*/ 0 h 148"/>
                <a:gd name="T18" fmla="*/ 53 w 80"/>
                <a:gd name="T19" fmla="*/ 0 h 148"/>
                <a:gd name="T20" fmla="*/ 55 w 80"/>
                <a:gd name="T21" fmla="*/ 0 h 148"/>
                <a:gd name="T22" fmla="*/ 57 w 80"/>
                <a:gd name="T23" fmla="*/ 0 h 148"/>
                <a:gd name="T24" fmla="*/ 66 w 80"/>
                <a:gd name="T25" fmla="*/ 4 h 148"/>
                <a:gd name="T26" fmla="*/ 67 w 80"/>
                <a:gd name="T27" fmla="*/ 4 h 148"/>
                <a:gd name="T28" fmla="*/ 80 w 80"/>
                <a:gd name="T29" fmla="*/ 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148">
                  <a:moveTo>
                    <a:pt x="80" y="32"/>
                  </a:moveTo>
                  <a:cubicBezTo>
                    <a:pt x="80" y="32"/>
                    <a:pt x="80" y="60"/>
                    <a:pt x="79" y="92"/>
                  </a:cubicBezTo>
                  <a:cubicBezTo>
                    <a:pt x="78" y="122"/>
                    <a:pt x="79" y="118"/>
                    <a:pt x="77" y="138"/>
                  </a:cubicBezTo>
                  <a:cubicBezTo>
                    <a:pt x="77" y="142"/>
                    <a:pt x="77" y="145"/>
                    <a:pt x="77" y="148"/>
                  </a:cubicBezTo>
                  <a:cubicBezTo>
                    <a:pt x="6" y="39"/>
                    <a:pt x="6" y="39"/>
                    <a:pt x="6" y="39"/>
                  </a:cubicBezTo>
                  <a:cubicBezTo>
                    <a:pt x="10" y="43"/>
                    <a:pt x="10" y="43"/>
                    <a:pt x="10" y="43"/>
                  </a:cubicBezTo>
                  <a:cubicBezTo>
                    <a:pt x="15" y="22"/>
                    <a:pt x="15" y="22"/>
                    <a:pt x="15" y="22"/>
                  </a:cubicBezTo>
                  <a:cubicBezTo>
                    <a:pt x="0" y="1"/>
                    <a:pt x="0" y="1"/>
                    <a:pt x="0" y="1"/>
                  </a:cubicBezTo>
                  <a:cubicBezTo>
                    <a:pt x="1" y="0"/>
                    <a:pt x="2" y="0"/>
                    <a:pt x="4" y="0"/>
                  </a:cubicBezTo>
                  <a:cubicBezTo>
                    <a:pt x="53" y="0"/>
                    <a:pt x="53" y="0"/>
                    <a:pt x="53" y="0"/>
                  </a:cubicBezTo>
                  <a:cubicBezTo>
                    <a:pt x="54" y="0"/>
                    <a:pt x="55" y="0"/>
                    <a:pt x="55" y="0"/>
                  </a:cubicBezTo>
                  <a:cubicBezTo>
                    <a:pt x="56" y="0"/>
                    <a:pt x="57" y="0"/>
                    <a:pt x="57" y="0"/>
                  </a:cubicBezTo>
                  <a:cubicBezTo>
                    <a:pt x="60" y="1"/>
                    <a:pt x="63" y="2"/>
                    <a:pt x="66" y="4"/>
                  </a:cubicBezTo>
                  <a:cubicBezTo>
                    <a:pt x="67" y="4"/>
                    <a:pt x="67" y="4"/>
                    <a:pt x="67" y="4"/>
                  </a:cubicBezTo>
                  <a:cubicBezTo>
                    <a:pt x="75" y="10"/>
                    <a:pt x="80" y="20"/>
                    <a:pt x="80" y="32"/>
                  </a:cubicBezTo>
                </a:path>
              </a:pathLst>
            </a:custGeom>
            <a:solidFill>
              <a:srgbClr val="F7C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íś1iḓè"/>
            <p:cNvSpPr/>
            <p:nvPr/>
          </p:nvSpPr>
          <p:spPr bwMode="auto">
            <a:xfrm>
              <a:off x="4098132" y="3024187"/>
              <a:ext cx="479425" cy="625475"/>
            </a:xfrm>
            <a:custGeom>
              <a:avLst/>
              <a:gdLst>
                <a:gd name="T0" fmla="*/ 105 w 105"/>
                <a:gd name="T1" fmla="*/ 80 h 137"/>
                <a:gd name="T2" fmla="*/ 105 w 105"/>
                <a:gd name="T3" fmla="*/ 84 h 137"/>
                <a:gd name="T4" fmla="*/ 105 w 105"/>
                <a:gd name="T5" fmla="*/ 84 h 137"/>
                <a:gd name="T6" fmla="*/ 105 w 105"/>
                <a:gd name="T7" fmla="*/ 137 h 137"/>
                <a:gd name="T8" fmla="*/ 0 w 105"/>
                <a:gd name="T9" fmla="*/ 137 h 137"/>
                <a:gd name="T10" fmla="*/ 0 w 105"/>
                <a:gd name="T11" fmla="*/ 79 h 137"/>
                <a:gd name="T12" fmla="*/ 0 w 105"/>
                <a:gd name="T13" fmla="*/ 78 h 137"/>
                <a:gd name="T14" fmla="*/ 35 w 105"/>
                <a:gd name="T15" fmla="*/ 81 h 137"/>
                <a:gd name="T16" fmla="*/ 40 w 105"/>
                <a:gd name="T17" fmla="*/ 75 h 137"/>
                <a:gd name="T18" fmla="*/ 40 w 105"/>
                <a:gd name="T19" fmla="*/ 46 h 137"/>
                <a:gd name="T20" fmla="*/ 40 w 105"/>
                <a:gd name="T21" fmla="*/ 19 h 137"/>
                <a:gd name="T22" fmla="*/ 40 w 105"/>
                <a:gd name="T23" fmla="*/ 10 h 137"/>
                <a:gd name="T24" fmla="*/ 40 w 105"/>
                <a:gd name="T25" fmla="*/ 0 h 137"/>
                <a:gd name="T26" fmla="*/ 101 w 105"/>
                <a:gd name="T27" fmla="*/ 0 h 137"/>
                <a:gd name="T28" fmla="*/ 101 w 105"/>
                <a:gd name="T29" fmla="*/ 81 h 137"/>
                <a:gd name="T30" fmla="*/ 105 w 105"/>
                <a:gd name="T31"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37">
                  <a:moveTo>
                    <a:pt x="105" y="80"/>
                  </a:moveTo>
                  <a:cubicBezTo>
                    <a:pt x="105" y="84"/>
                    <a:pt x="105" y="84"/>
                    <a:pt x="105" y="84"/>
                  </a:cubicBezTo>
                  <a:cubicBezTo>
                    <a:pt x="105" y="84"/>
                    <a:pt x="105" y="84"/>
                    <a:pt x="105" y="84"/>
                  </a:cubicBezTo>
                  <a:cubicBezTo>
                    <a:pt x="105" y="137"/>
                    <a:pt x="105" y="137"/>
                    <a:pt x="105" y="137"/>
                  </a:cubicBezTo>
                  <a:cubicBezTo>
                    <a:pt x="0" y="137"/>
                    <a:pt x="0" y="137"/>
                    <a:pt x="0" y="137"/>
                  </a:cubicBezTo>
                  <a:cubicBezTo>
                    <a:pt x="0" y="79"/>
                    <a:pt x="0" y="79"/>
                    <a:pt x="0" y="79"/>
                  </a:cubicBezTo>
                  <a:cubicBezTo>
                    <a:pt x="0" y="79"/>
                    <a:pt x="0" y="78"/>
                    <a:pt x="0" y="78"/>
                  </a:cubicBezTo>
                  <a:cubicBezTo>
                    <a:pt x="0" y="79"/>
                    <a:pt x="35" y="81"/>
                    <a:pt x="35" y="81"/>
                  </a:cubicBezTo>
                  <a:cubicBezTo>
                    <a:pt x="38" y="80"/>
                    <a:pt x="40" y="78"/>
                    <a:pt x="40" y="75"/>
                  </a:cubicBezTo>
                  <a:cubicBezTo>
                    <a:pt x="40" y="67"/>
                    <a:pt x="40" y="56"/>
                    <a:pt x="40" y="46"/>
                  </a:cubicBezTo>
                  <a:cubicBezTo>
                    <a:pt x="40" y="36"/>
                    <a:pt x="40" y="27"/>
                    <a:pt x="40" y="19"/>
                  </a:cubicBezTo>
                  <a:cubicBezTo>
                    <a:pt x="40" y="16"/>
                    <a:pt x="40" y="13"/>
                    <a:pt x="40" y="10"/>
                  </a:cubicBezTo>
                  <a:cubicBezTo>
                    <a:pt x="40" y="1"/>
                    <a:pt x="40" y="5"/>
                    <a:pt x="40" y="0"/>
                  </a:cubicBezTo>
                  <a:cubicBezTo>
                    <a:pt x="101" y="0"/>
                    <a:pt x="101" y="0"/>
                    <a:pt x="101" y="0"/>
                  </a:cubicBezTo>
                  <a:cubicBezTo>
                    <a:pt x="101" y="81"/>
                    <a:pt x="101" y="81"/>
                    <a:pt x="101" y="81"/>
                  </a:cubicBezTo>
                  <a:cubicBezTo>
                    <a:pt x="105" y="80"/>
                    <a:pt x="105" y="80"/>
                    <a:pt x="105" y="80"/>
                  </a:cubicBezTo>
                </a:path>
              </a:pathLst>
            </a:custGeom>
            <a:solidFill>
              <a:srgbClr val="CC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îṥḷíḍè"/>
            <p:cNvSpPr/>
            <p:nvPr/>
          </p:nvSpPr>
          <p:spPr bwMode="auto">
            <a:xfrm>
              <a:off x="4120357" y="2765425"/>
              <a:ext cx="206375" cy="190500"/>
            </a:xfrm>
            <a:custGeom>
              <a:avLst/>
              <a:gdLst>
                <a:gd name="T0" fmla="*/ 45 w 45"/>
                <a:gd name="T1" fmla="*/ 21 h 42"/>
                <a:gd name="T2" fmla="*/ 33 w 45"/>
                <a:gd name="T3" fmla="*/ 42 h 42"/>
                <a:gd name="T4" fmla="*/ 0 w 45"/>
                <a:gd name="T5" fmla="*/ 9 h 42"/>
                <a:gd name="T6" fmla="*/ 17 w 45"/>
                <a:gd name="T7" fmla="*/ 1 h 42"/>
                <a:gd name="T8" fmla="*/ 23 w 45"/>
                <a:gd name="T9" fmla="*/ 0 h 42"/>
                <a:gd name="T10" fmla="*/ 45 w 45"/>
                <a:gd name="T11" fmla="*/ 21 h 42"/>
              </a:gdLst>
              <a:ahLst/>
              <a:cxnLst>
                <a:cxn ang="0">
                  <a:pos x="T0" y="T1"/>
                </a:cxn>
                <a:cxn ang="0">
                  <a:pos x="T2" y="T3"/>
                </a:cxn>
                <a:cxn ang="0">
                  <a:pos x="T4" y="T5"/>
                </a:cxn>
                <a:cxn ang="0">
                  <a:pos x="T6" y="T7"/>
                </a:cxn>
                <a:cxn ang="0">
                  <a:pos x="T8" y="T9"/>
                </a:cxn>
                <a:cxn ang="0">
                  <a:pos x="T10" y="T11"/>
                </a:cxn>
              </a:cxnLst>
              <a:rect l="0" t="0" r="r" b="b"/>
              <a:pathLst>
                <a:path w="45" h="42">
                  <a:moveTo>
                    <a:pt x="45" y="21"/>
                  </a:moveTo>
                  <a:cubicBezTo>
                    <a:pt x="33" y="42"/>
                    <a:pt x="33" y="42"/>
                    <a:pt x="33" y="42"/>
                  </a:cubicBezTo>
                  <a:cubicBezTo>
                    <a:pt x="0" y="9"/>
                    <a:pt x="0" y="9"/>
                    <a:pt x="0" y="9"/>
                  </a:cubicBezTo>
                  <a:cubicBezTo>
                    <a:pt x="3" y="4"/>
                    <a:pt x="9" y="1"/>
                    <a:pt x="17" y="1"/>
                  </a:cubicBezTo>
                  <a:cubicBezTo>
                    <a:pt x="19" y="1"/>
                    <a:pt x="21" y="0"/>
                    <a:pt x="23" y="0"/>
                  </a:cubicBezTo>
                  <a:lnTo>
                    <a:pt x="45" y="21"/>
                  </a:lnTo>
                  <a:close/>
                </a:path>
              </a:pathLst>
            </a:custGeom>
            <a:solidFill>
              <a:srgbClr val="F7C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íś1îḑè"/>
            <p:cNvSpPr/>
            <p:nvPr/>
          </p:nvSpPr>
          <p:spPr bwMode="auto">
            <a:xfrm>
              <a:off x="4180682" y="2755900"/>
              <a:ext cx="158750" cy="277813"/>
            </a:xfrm>
            <a:custGeom>
              <a:avLst/>
              <a:gdLst>
                <a:gd name="T0" fmla="*/ 14 w 35"/>
                <a:gd name="T1" fmla="*/ 1 h 61"/>
                <a:gd name="T2" fmla="*/ 35 w 35"/>
                <a:gd name="T3" fmla="*/ 61 h 61"/>
                <a:gd name="T4" fmla="*/ 29 w 35"/>
                <a:gd name="T5" fmla="*/ 61 h 61"/>
                <a:gd name="T6" fmla="*/ 22 w 35"/>
                <a:gd name="T7" fmla="*/ 61 h 61"/>
                <a:gd name="T8" fmla="*/ 0 w 35"/>
                <a:gd name="T9" fmla="*/ 3 h 61"/>
                <a:gd name="T10" fmla="*/ 6 w 35"/>
                <a:gd name="T11" fmla="*/ 2 h 61"/>
                <a:gd name="T12" fmla="*/ 14 w 35"/>
                <a:gd name="T13" fmla="*/ 1 h 61"/>
              </a:gdLst>
              <a:ahLst/>
              <a:cxnLst>
                <a:cxn ang="0">
                  <a:pos x="T0" y="T1"/>
                </a:cxn>
                <a:cxn ang="0">
                  <a:pos x="T2" y="T3"/>
                </a:cxn>
                <a:cxn ang="0">
                  <a:pos x="T4" y="T5"/>
                </a:cxn>
                <a:cxn ang="0">
                  <a:pos x="T6" y="T7"/>
                </a:cxn>
                <a:cxn ang="0">
                  <a:pos x="T8" y="T9"/>
                </a:cxn>
                <a:cxn ang="0">
                  <a:pos x="T10" y="T11"/>
                </a:cxn>
                <a:cxn ang="0">
                  <a:pos x="T12" y="T13"/>
                </a:cxn>
              </a:cxnLst>
              <a:rect l="0" t="0" r="r" b="b"/>
              <a:pathLst>
                <a:path w="35" h="61">
                  <a:moveTo>
                    <a:pt x="14" y="1"/>
                  </a:moveTo>
                  <a:cubicBezTo>
                    <a:pt x="32" y="1"/>
                    <a:pt x="35" y="42"/>
                    <a:pt x="35" y="61"/>
                  </a:cubicBezTo>
                  <a:cubicBezTo>
                    <a:pt x="29" y="61"/>
                    <a:pt x="29" y="61"/>
                    <a:pt x="29" y="61"/>
                  </a:cubicBezTo>
                  <a:cubicBezTo>
                    <a:pt x="22" y="61"/>
                    <a:pt x="22" y="61"/>
                    <a:pt x="22" y="61"/>
                  </a:cubicBezTo>
                  <a:cubicBezTo>
                    <a:pt x="22" y="42"/>
                    <a:pt x="20" y="0"/>
                    <a:pt x="0" y="3"/>
                  </a:cubicBezTo>
                  <a:cubicBezTo>
                    <a:pt x="0" y="3"/>
                    <a:pt x="3" y="2"/>
                    <a:pt x="6" y="2"/>
                  </a:cubicBezTo>
                  <a:cubicBezTo>
                    <a:pt x="9" y="1"/>
                    <a:pt x="14" y="1"/>
                    <a:pt x="14" y="1"/>
                  </a:cubicBezTo>
                  <a:close/>
                </a:path>
              </a:pathLst>
            </a:custGeom>
            <a:solidFill>
              <a:srgbClr val="CC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iṡ1iḑê"/>
            <p:cNvSpPr/>
            <p:nvPr/>
          </p:nvSpPr>
          <p:spPr bwMode="auto">
            <a:xfrm>
              <a:off x="4426744" y="2751137"/>
              <a:ext cx="131763" cy="287338"/>
            </a:xfrm>
            <a:custGeom>
              <a:avLst/>
              <a:gdLst>
                <a:gd name="T0" fmla="*/ 0 w 29"/>
                <a:gd name="T1" fmla="*/ 5 h 63"/>
                <a:gd name="T2" fmla="*/ 3 w 29"/>
                <a:gd name="T3" fmla="*/ 7 h 63"/>
                <a:gd name="T4" fmla="*/ 16 w 29"/>
                <a:gd name="T5" fmla="*/ 63 h 63"/>
                <a:gd name="T6" fmla="*/ 24 w 29"/>
                <a:gd name="T7" fmla="*/ 62 h 63"/>
                <a:gd name="T8" fmla="*/ 29 w 29"/>
                <a:gd name="T9" fmla="*/ 63 h 63"/>
                <a:gd name="T10" fmla="*/ 16 w 29"/>
                <a:gd name="T11" fmla="*/ 5 h 63"/>
                <a:gd name="T12" fmla="*/ 13 w 29"/>
                <a:gd name="T13" fmla="*/ 2 h 63"/>
                <a:gd name="T14" fmla="*/ 8 w 29"/>
                <a:gd name="T15" fmla="*/ 1 h 63"/>
                <a:gd name="T16" fmla="*/ 0 w 29"/>
                <a:gd name="T17" fmla="*/ 1 h 63"/>
                <a:gd name="T18" fmla="*/ 0 w 29"/>
                <a:gd name="T19" fmla="*/ 1 h 63"/>
                <a:gd name="T20" fmla="*/ 0 w 29"/>
                <a:gd name="T21" fmla="*/ 3 h 63"/>
                <a:gd name="T22" fmla="*/ 0 w 29"/>
                <a:gd name="T23"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63">
                  <a:moveTo>
                    <a:pt x="0" y="5"/>
                  </a:moveTo>
                  <a:cubicBezTo>
                    <a:pt x="1" y="5"/>
                    <a:pt x="2" y="6"/>
                    <a:pt x="3" y="7"/>
                  </a:cubicBezTo>
                  <a:cubicBezTo>
                    <a:pt x="14" y="16"/>
                    <a:pt x="17" y="48"/>
                    <a:pt x="16" y="63"/>
                  </a:cubicBezTo>
                  <a:cubicBezTo>
                    <a:pt x="24" y="62"/>
                    <a:pt x="24" y="62"/>
                    <a:pt x="24" y="62"/>
                  </a:cubicBezTo>
                  <a:cubicBezTo>
                    <a:pt x="29" y="63"/>
                    <a:pt x="29" y="63"/>
                    <a:pt x="29" y="63"/>
                  </a:cubicBezTo>
                  <a:cubicBezTo>
                    <a:pt x="29" y="48"/>
                    <a:pt x="27" y="16"/>
                    <a:pt x="16" y="5"/>
                  </a:cubicBezTo>
                  <a:cubicBezTo>
                    <a:pt x="15" y="4"/>
                    <a:pt x="14" y="3"/>
                    <a:pt x="13" y="2"/>
                  </a:cubicBezTo>
                  <a:cubicBezTo>
                    <a:pt x="12" y="1"/>
                    <a:pt x="10" y="1"/>
                    <a:pt x="8" y="1"/>
                  </a:cubicBezTo>
                  <a:cubicBezTo>
                    <a:pt x="8" y="1"/>
                    <a:pt x="3" y="0"/>
                    <a:pt x="0" y="1"/>
                  </a:cubicBezTo>
                  <a:cubicBezTo>
                    <a:pt x="0" y="1"/>
                    <a:pt x="0" y="1"/>
                    <a:pt x="0" y="1"/>
                  </a:cubicBezTo>
                  <a:cubicBezTo>
                    <a:pt x="0" y="3"/>
                    <a:pt x="0" y="3"/>
                    <a:pt x="0" y="3"/>
                  </a:cubicBezTo>
                  <a:cubicBezTo>
                    <a:pt x="0" y="3"/>
                    <a:pt x="0" y="4"/>
                    <a:pt x="0" y="5"/>
                  </a:cubicBezTo>
                </a:path>
              </a:pathLst>
            </a:custGeom>
            <a:solidFill>
              <a:srgbClr val="CC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ŝľîḍê"/>
            <p:cNvSpPr/>
            <p:nvPr/>
          </p:nvSpPr>
          <p:spPr bwMode="auto">
            <a:xfrm>
              <a:off x="4339432" y="3106737"/>
              <a:ext cx="169863" cy="104775"/>
            </a:xfrm>
            <a:custGeom>
              <a:avLst/>
              <a:gdLst>
                <a:gd name="T0" fmla="*/ 37 w 37"/>
                <a:gd name="T1" fmla="*/ 0 h 23"/>
                <a:gd name="T2" fmla="*/ 0 w 37"/>
                <a:gd name="T3" fmla="*/ 0 h 23"/>
                <a:gd name="T4" fmla="*/ 0 w 37"/>
                <a:gd name="T5" fmla="*/ 11 h 23"/>
                <a:gd name="T6" fmla="*/ 12 w 37"/>
                <a:gd name="T7" fmla="*/ 23 h 23"/>
                <a:gd name="T8" fmla="*/ 25 w 37"/>
                <a:gd name="T9" fmla="*/ 23 h 23"/>
                <a:gd name="T10" fmla="*/ 37 w 37"/>
                <a:gd name="T11" fmla="*/ 11 h 23"/>
                <a:gd name="T12" fmla="*/ 37 w 3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0"/>
                  </a:moveTo>
                  <a:cubicBezTo>
                    <a:pt x="0" y="0"/>
                    <a:pt x="0" y="0"/>
                    <a:pt x="0" y="0"/>
                  </a:cubicBezTo>
                  <a:cubicBezTo>
                    <a:pt x="0" y="0"/>
                    <a:pt x="0" y="5"/>
                    <a:pt x="0" y="11"/>
                  </a:cubicBezTo>
                  <a:cubicBezTo>
                    <a:pt x="0" y="18"/>
                    <a:pt x="6" y="23"/>
                    <a:pt x="12" y="23"/>
                  </a:cubicBezTo>
                  <a:cubicBezTo>
                    <a:pt x="25" y="23"/>
                    <a:pt x="25" y="23"/>
                    <a:pt x="25" y="23"/>
                  </a:cubicBezTo>
                  <a:cubicBezTo>
                    <a:pt x="31" y="23"/>
                    <a:pt x="37" y="18"/>
                    <a:pt x="37" y="11"/>
                  </a:cubicBezTo>
                  <a:cubicBezTo>
                    <a:pt x="37" y="5"/>
                    <a:pt x="37" y="0"/>
                    <a:pt x="37" y="0"/>
                  </a:cubicBezTo>
                </a:path>
              </a:pathLst>
            </a:custGeom>
            <a:solidFill>
              <a:srgbClr val="7975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íSļíḑè"/>
            <p:cNvSpPr/>
            <p:nvPr/>
          </p:nvSpPr>
          <p:spPr bwMode="auto">
            <a:xfrm>
              <a:off x="4426744" y="2755900"/>
              <a:ext cx="100013" cy="22225"/>
            </a:xfrm>
            <a:custGeom>
              <a:avLst/>
              <a:gdLst>
                <a:gd name="T0" fmla="*/ 3 w 22"/>
                <a:gd name="T1" fmla="*/ 0 h 5"/>
                <a:gd name="T2" fmla="*/ 0 w 22"/>
                <a:gd name="T3" fmla="*/ 0 h 5"/>
                <a:gd name="T4" fmla="*/ 0 w 22"/>
                <a:gd name="T5" fmla="*/ 0 h 5"/>
                <a:gd name="T6" fmla="*/ 0 w 22"/>
                <a:gd name="T7" fmla="*/ 0 h 5"/>
                <a:gd name="T8" fmla="*/ 3 w 22"/>
                <a:gd name="T9" fmla="*/ 0 h 5"/>
                <a:gd name="T10" fmla="*/ 8 w 22"/>
                <a:gd name="T11" fmla="*/ 0 h 5"/>
                <a:gd name="T12" fmla="*/ 13 w 22"/>
                <a:gd name="T13" fmla="*/ 1 h 5"/>
                <a:gd name="T14" fmla="*/ 13 w 22"/>
                <a:gd name="T15" fmla="*/ 1 h 5"/>
                <a:gd name="T16" fmla="*/ 22 w 22"/>
                <a:gd name="T17" fmla="*/ 5 h 5"/>
                <a:gd name="T18" fmla="*/ 22 w 22"/>
                <a:gd name="T19" fmla="*/ 5 h 5"/>
                <a:gd name="T20" fmla="*/ 13 w 22"/>
                <a:gd name="T21" fmla="*/ 1 h 5"/>
                <a:gd name="T22" fmla="*/ 8 w 22"/>
                <a:gd name="T23" fmla="*/ 0 h 5"/>
                <a:gd name="T24" fmla="*/ 3 w 22"/>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
                  <a:moveTo>
                    <a:pt x="3" y="0"/>
                  </a:moveTo>
                  <a:cubicBezTo>
                    <a:pt x="2" y="0"/>
                    <a:pt x="1" y="0"/>
                    <a:pt x="0" y="0"/>
                  </a:cubicBezTo>
                  <a:cubicBezTo>
                    <a:pt x="0" y="0"/>
                    <a:pt x="0" y="0"/>
                    <a:pt x="0" y="0"/>
                  </a:cubicBezTo>
                  <a:cubicBezTo>
                    <a:pt x="0" y="0"/>
                    <a:pt x="0" y="0"/>
                    <a:pt x="0" y="0"/>
                  </a:cubicBezTo>
                  <a:cubicBezTo>
                    <a:pt x="1" y="0"/>
                    <a:pt x="2" y="0"/>
                    <a:pt x="3" y="0"/>
                  </a:cubicBezTo>
                  <a:cubicBezTo>
                    <a:pt x="6" y="0"/>
                    <a:pt x="8" y="0"/>
                    <a:pt x="8" y="0"/>
                  </a:cubicBezTo>
                  <a:cubicBezTo>
                    <a:pt x="10" y="0"/>
                    <a:pt x="12" y="0"/>
                    <a:pt x="13" y="1"/>
                  </a:cubicBezTo>
                  <a:cubicBezTo>
                    <a:pt x="13" y="1"/>
                    <a:pt x="13" y="1"/>
                    <a:pt x="13" y="1"/>
                  </a:cubicBezTo>
                  <a:cubicBezTo>
                    <a:pt x="17" y="2"/>
                    <a:pt x="19" y="3"/>
                    <a:pt x="22" y="5"/>
                  </a:cubicBezTo>
                  <a:cubicBezTo>
                    <a:pt x="22" y="5"/>
                    <a:pt x="22" y="5"/>
                    <a:pt x="22" y="5"/>
                  </a:cubicBezTo>
                  <a:cubicBezTo>
                    <a:pt x="19" y="3"/>
                    <a:pt x="16" y="2"/>
                    <a:pt x="13" y="1"/>
                  </a:cubicBezTo>
                  <a:cubicBezTo>
                    <a:pt x="12" y="0"/>
                    <a:pt x="10" y="0"/>
                    <a:pt x="8" y="0"/>
                  </a:cubicBezTo>
                  <a:cubicBezTo>
                    <a:pt x="8" y="0"/>
                    <a:pt x="6" y="0"/>
                    <a:pt x="3" y="0"/>
                  </a:cubicBezTo>
                </a:path>
              </a:pathLst>
            </a:custGeom>
            <a:solidFill>
              <a:srgbClr val="EFC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i$ļídê"/>
            <p:cNvSpPr/>
            <p:nvPr/>
          </p:nvSpPr>
          <p:spPr bwMode="auto">
            <a:xfrm>
              <a:off x="4485482" y="2760662"/>
              <a:ext cx="41275" cy="17463"/>
            </a:xfrm>
            <a:custGeom>
              <a:avLst/>
              <a:gdLst>
                <a:gd name="T0" fmla="*/ 0 w 9"/>
                <a:gd name="T1" fmla="*/ 0 h 4"/>
                <a:gd name="T2" fmla="*/ 3 w 9"/>
                <a:gd name="T3" fmla="*/ 3 h 4"/>
                <a:gd name="T4" fmla="*/ 3 w 9"/>
                <a:gd name="T5" fmla="*/ 3 h 4"/>
                <a:gd name="T6" fmla="*/ 9 w 9"/>
                <a:gd name="T7" fmla="*/ 4 h 4"/>
                <a:gd name="T8" fmla="*/ 0 w 9"/>
                <a:gd name="T9" fmla="*/ 0 h 4"/>
              </a:gdLst>
              <a:ahLst/>
              <a:cxnLst>
                <a:cxn ang="0">
                  <a:pos x="T0" y="T1"/>
                </a:cxn>
                <a:cxn ang="0">
                  <a:pos x="T2" y="T3"/>
                </a:cxn>
                <a:cxn ang="0">
                  <a:pos x="T4" y="T5"/>
                </a:cxn>
                <a:cxn ang="0">
                  <a:pos x="T6" y="T7"/>
                </a:cxn>
                <a:cxn ang="0">
                  <a:pos x="T8" y="T9"/>
                </a:cxn>
              </a:cxnLst>
              <a:rect l="0" t="0" r="r" b="b"/>
              <a:pathLst>
                <a:path w="9" h="4">
                  <a:moveTo>
                    <a:pt x="0" y="0"/>
                  </a:moveTo>
                  <a:cubicBezTo>
                    <a:pt x="1" y="1"/>
                    <a:pt x="2" y="2"/>
                    <a:pt x="3" y="3"/>
                  </a:cubicBezTo>
                  <a:cubicBezTo>
                    <a:pt x="3" y="3"/>
                    <a:pt x="3" y="3"/>
                    <a:pt x="3" y="3"/>
                  </a:cubicBezTo>
                  <a:cubicBezTo>
                    <a:pt x="5" y="3"/>
                    <a:pt x="7" y="3"/>
                    <a:pt x="9" y="4"/>
                  </a:cubicBezTo>
                  <a:cubicBezTo>
                    <a:pt x="6" y="2"/>
                    <a:pt x="4" y="1"/>
                    <a:pt x="0" y="0"/>
                  </a:cubicBezTo>
                </a:path>
              </a:pathLst>
            </a:custGeom>
            <a:solidFill>
              <a:srgbClr val="E8A0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ïşlïḓè"/>
            <p:cNvSpPr/>
            <p:nvPr/>
          </p:nvSpPr>
          <p:spPr bwMode="auto">
            <a:xfrm>
              <a:off x="4412457" y="2760662"/>
              <a:ext cx="14288" cy="0"/>
            </a:xfrm>
            <a:custGeom>
              <a:avLst/>
              <a:gdLst>
                <a:gd name="T0" fmla="*/ 3 w 3"/>
                <a:gd name="T1" fmla="*/ 0 w 3"/>
                <a:gd name="T2" fmla="*/ 0 w 3"/>
                <a:gd name="T3" fmla="*/ 3 w 3"/>
                <a:gd name="T4" fmla="*/ 3 w 3"/>
              </a:gdLst>
              <a:ahLst/>
              <a:cxnLst>
                <a:cxn ang="0">
                  <a:pos x="T0" y="0"/>
                </a:cxn>
                <a:cxn ang="0">
                  <a:pos x="T1" y="0"/>
                </a:cxn>
                <a:cxn ang="0">
                  <a:pos x="T2" y="0"/>
                </a:cxn>
                <a:cxn ang="0">
                  <a:pos x="T3" y="0"/>
                </a:cxn>
                <a:cxn ang="0">
                  <a:pos x="T4" y="0"/>
                </a:cxn>
              </a:cxnLst>
              <a:rect l="0" t="0" r="r" b="b"/>
              <a:pathLst>
                <a:path w="3">
                  <a:moveTo>
                    <a:pt x="3" y="0"/>
                  </a:moveTo>
                  <a:cubicBezTo>
                    <a:pt x="0" y="0"/>
                    <a:pt x="0" y="0"/>
                    <a:pt x="0" y="0"/>
                  </a:cubicBezTo>
                  <a:cubicBezTo>
                    <a:pt x="0" y="0"/>
                    <a:pt x="0" y="0"/>
                    <a:pt x="0" y="0"/>
                  </a:cubicBezTo>
                  <a:cubicBezTo>
                    <a:pt x="3" y="0"/>
                    <a:pt x="3" y="0"/>
                    <a:pt x="3" y="0"/>
                  </a:cubicBezTo>
                  <a:cubicBezTo>
                    <a:pt x="3" y="0"/>
                    <a:pt x="3" y="0"/>
                    <a:pt x="3" y="0"/>
                  </a:cubicBezTo>
                </a:path>
              </a:pathLst>
            </a:custGeom>
            <a:solidFill>
              <a:srgbClr val="EFC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ïṧ1îďè"/>
            <p:cNvSpPr/>
            <p:nvPr/>
          </p:nvSpPr>
          <p:spPr bwMode="auto">
            <a:xfrm>
              <a:off x="4412457" y="2760662"/>
              <a:ext cx="28575" cy="31750"/>
            </a:xfrm>
            <a:custGeom>
              <a:avLst/>
              <a:gdLst>
                <a:gd name="T0" fmla="*/ 3 w 6"/>
                <a:gd name="T1" fmla="*/ 0 h 7"/>
                <a:gd name="T2" fmla="*/ 0 w 6"/>
                <a:gd name="T3" fmla="*/ 0 h 7"/>
                <a:gd name="T4" fmla="*/ 1 w 6"/>
                <a:gd name="T5" fmla="*/ 4 h 7"/>
                <a:gd name="T6" fmla="*/ 1 w 6"/>
                <a:gd name="T7" fmla="*/ 7 h 7"/>
                <a:gd name="T8" fmla="*/ 3 w 6"/>
                <a:gd name="T9" fmla="*/ 6 h 7"/>
                <a:gd name="T10" fmla="*/ 6 w 6"/>
                <a:gd name="T11" fmla="*/ 5 h 7"/>
                <a:gd name="T12" fmla="*/ 3 w 6"/>
                <a:gd name="T13" fmla="*/ 3 h 7"/>
                <a:gd name="T14" fmla="*/ 3 w 6"/>
                <a:gd name="T15" fmla="*/ 1 h 7"/>
                <a:gd name="T16" fmla="*/ 3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0"/>
                  </a:moveTo>
                  <a:cubicBezTo>
                    <a:pt x="0" y="0"/>
                    <a:pt x="0" y="0"/>
                    <a:pt x="0" y="0"/>
                  </a:cubicBezTo>
                  <a:cubicBezTo>
                    <a:pt x="0" y="2"/>
                    <a:pt x="1" y="4"/>
                    <a:pt x="1" y="4"/>
                  </a:cubicBezTo>
                  <a:cubicBezTo>
                    <a:pt x="1" y="5"/>
                    <a:pt x="0" y="7"/>
                    <a:pt x="1" y="7"/>
                  </a:cubicBezTo>
                  <a:cubicBezTo>
                    <a:pt x="1" y="7"/>
                    <a:pt x="2" y="7"/>
                    <a:pt x="3" y="6"/>
                  </a:cubicBezTo>
                  <a:cubicBezTo>
                    <a:pt x="4" y="6"/>
                    <a:pt x="5" y="5"/>
                    <a:pt x="6" y="5"/>
                  </a:cubicBezTo>
                  <a:cubicBezTo>
                    <a:pt x="5" y="4"/>
                    <a:pt x="4" y="3"/>
                    <a:pt x="3" y="3"/>
                  </a:cubicBezTo>
                  <a:cubicBezTo>
                    <a:pt x="3" y="2"/>
                    <a:pt x="3" y="1"/>
                    <a:pt x="3" y="1"/>
                  </a:cubicBezTo>
                  <a:cubicBezTo>
                    <a:pt x="3" y="0"/>
                    <a:pt x="3" y="0"/>
                    <a:pt x="3" y="0"/>
                  </a:cubicBezTo>
                </a:path>
              </a:pathLst>
            </a:custGeom>
            <a:solidFill>
              <a:srgbClr val="E8A0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ïsḷiḍe"/>
            <p:cNvSpPr/>
            <p:nvPr/>
          </p:nvSpPr>
          <p:spPr bwMode="auto">
            <a:xfrm>
              <a:off x="4426744" y="2755900"/>
              <a:ext cx="73025" cy="26988"/>
            </a:xfrm>
            <a:custGeom>
              <a:avLst/>
              <a:gdLst>
                <a:gd name="T0" fmla="*/ 3 w 16"/>
                <a:gd name="T1" fmla="*/ 0 h 6"/>
                <a:gd name="T2" fmla="*/ 0 w 16"/>
                <a:gd name="T3" fmla="*/ 0 h 6"/>
                <a:gd name="T4" fmla="*/ 0 w 16"/>
                <a:gd name="T5" fmla="*/ 0 h 6"/>
                <a:gd name="T6" fmla="*/ 0 w 16"/>
                <a:gd name="T7" fmla="*/ 1 h 6"/>
                <a:gd name="T8" fmla="*/ 0 w 16"/>
                <a:gd name="T9" fmla="*/ 1 h 6"/>
                <a:gd name="T10" fmla="*/ 0 w 16"/>
                <a:gd name="T11" fmla="*/ 2 h 6"/>
                <a:gd name="T12" fmla="*/ 0 w 16"/>
                <a:gd name="T13" fmla="*/ 4 h 6"/>
                <a:gd name="T14" fmla="*/ 3 w 16"/>
                <a:gd name="T15" fmla="*/ 6 h 6"/>
                <a:gd name="T16" fmla="*/ 3 w 16"/>
                <a:gd name="T17" fmla="*/ 6 h 6"/>
                <a:gd name="T18" fmla="*/ 15 w 16"/>
                <a:gd name="T19" fmla="*/ 4 h 6"/>
                <a:gd name="T20" fmla="*/ 16 w 16"/>
                <a:gd name="T21" fmla="*/ 4 h 6"/>
                <a:gd name="T22" fmla="*/ 13 w 16"/>
                <a:gd name="T23" fmla="*/ 1 h 6"/>
                <a:gd name="T24" fmla="*/ 13 w 16"/>
                <a:gd name="T25" fmla="*/ 1 h 6"/>
                <a:gd name="T26" fmla="*/ 8 w 16"/>
                <a:gd name="T27" fmla="*/ 0 h 6"/>
                <a:gd name="T28" fmla="*/ 3 w 16"/>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6">
                  <a:moveTo>
                    <a:pt x="3" y="0"/>
                  </a:moveTo>
                  <a:cubicBezTo>
                    <a:pt x="2" y="0"/>
                    <a:pt x="1" y="0"/>
                    <a:pt x="0" y="0"/>
                  </a:cubicBezTo>
                  <a:cubicBezTo>
                    <a:pt x="0" y="0"/>
                    <a:pt x="0" y="0"/>
                    <a:pt x="0" y="0"/>
                  </a:cubicBezTo>
                  <a:cubicBezTo>
                    <a:pt x="0" y="1"/>
                    <a:pt x="0" y="1"/>
                    <a:pt x="0" y="1"/>
                  </a:cubicBezTo>
                  <a:cubicBezTo>
                    <a:pt x="0" y="1"/>
                    <a:pt x="0" y="1"/>
                    <a:pt x="0" y="1"/>
                  </a:cubicBezTo>
                  <a:cubicBezTo>
                    <a:pt x="0" y="2"/>
                    <a:pt x="0" y="2"/>
                    <a:pt x="0" y="2"/>
                  </a:cubicBezTo>
                  <a:cubicBezTo>
                    <a:pt x="0" y="2"/>
                    <a:pt x="0" y="3"/>
                    <a:pt x="0" y="4"/>
                  </a:cubicBezTo>
                  <a:cubicBezTo>
                    <a:pt x="1" y="4"/>
                    <a:pt x="2" y="5"/>
                    <a:pt x="3" y="6"/>
                  </a:cubicBezTo>
                  <a:cubicBezTo>
                    <a:pt x="3" y="6"/>
                    <a:pt x="3" y="6"/>
                    <a:pt x="3" y="6"/>
                  </a:cubicBezTo>
                  <a:cubicBezTo>
                    <a:pt x="6" y="5"/>
                    <a:pt x="10" y="4"/>
                    <a:pt x="15" y="4"/>
                  </a:cubicBezTo>
                  <a:cubicBezTo>
                    <a:pt x="15" y="4"/>
                    <a:pt x="16" y="4"/>
                    <a:pt x="16" y="4"/>
                  </a:cubicBezTo>
                  <a:cubicBezTo>
                    <a:pt x="15" y="3"/>
                    <a:pt x="14" y="2"/>
                    <a:pt x="13" y="1"/>
                  </a:cubicBezTo>
                  <a:cubicBezTo>
                    <a:pt x="13" y="1"/>
                    <a:pt x="13" y="1"/>
                    <a:pt x="13" y="1"/>
                  </a:cubicBezTo>
                  <a:cubicBezTo>
                    <a:pt x="12" y="0"/>
                    <a:pt x="10" y="0"/>
                    <a:pt x="8" y="0"/>
                  </a:cubicBezTo>
                  <a:cubicBezTo>
                    <a:pt x="8" y="0"/>
                    <a:pt x="6" y="0"/>
                    <a:pt x="3" y="0"/>
                  </a:cubicBezTo>
                </a:path>
              </a:pathLst>
            </a:custGeom>
            <a:solidFill>
              <a:srgbClr val="BF39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š1ïdè"/>
            <p:cNvSpPr/>
            <p:nvPr/>
          </p:nvSpPr>
          <p:spPr bwMode="auto">
            <a:xfrm>
              <a:off x="4339432" y="3084512"/>
              <a:ext cx="169863" cy="31750"/>
            </a:xfrm>
            <a:prstGeom prst="rect">
              <a:avLst/>
            </a:prstGeom>
            <a:solidFill>
              <a:srgbClr val="8324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îSļïḍè"/>
            <p:cNvSpPr/>
            <p:nvPr/>
          </p:nvSpPr>
          <p:spPr bwMode="auto">
            <a:xfrm>
              <a:off x="4275932" y="2960687"/>
              <a:ext cx="68263" cy="55563"/>
            </a:xfrm>
            <a:custGeom>
              <a:avLst/>
              <a:gdLst>
                <a:gd name="T0" fmla="*/ 13 w 15"/>
                <a:gd name="T1" fmla="*/ 12 h 12"/>
                <a:gd name="T2" fmla="*/ 15 w 15"/>
                <a:gd name="T3" fmla="*/ 10 h 12"/>
                <a:gd name="T4" fmla="*/ 15 w 15"/>
                <a:gd name="T5" fmla="*/ 2 h 12"/>
                <a:gd name="T6" fmla="*/ 13 w 15"/>
                <a:gd name="T7" fmla="*/ 0 h 12"/>
                <a:gd name="T8" fmla="*/ 2 w 15"/>
                <a:gd name="T9" fmla="*/ 0 h 12"/>
                <a:gd name="T10" fmla="*/ 0 w 15"/>
                <a:gd name="T11" fmla="*/ 2 h 12"/>
                <a:gd name="T12" fmla="*/ 0 w 15"/>
                <a:gd name="T13" fmla="*/ 10 h 12"/>
                <a:gd name="T14" fmla="*/ 2 w 15"/>
                <a:gd name="T15" fmla="*/ 12 h 12"/>
                <a:gd name="T16" fmla="*/ 13 w 15"/>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13" y="12"/>
                  </a:moveTo>
                  <a:cubicBezTo>
                    <a:pt x="14" y="12"/>
                    <a:pt x="15" y="11"/>
                    <a:pt x="15" y="10"/>
                  </a:cubicBezTo>
                  <a:cubicBezTo>
                    <a:pt x="15" y="2"/>
                    <a:pt x="15" y="2"/>
                    <a:pt x="15" y="2"/>
                  </a:cubicBezTo>
                  <a:cubicBezTo>
                    <a:pt x="15"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ïṥlíḋé"/>
            <p:cNvSpPr/>
            <p:nvPr/>
          </p:nvSpPr>
          <p:spPr bwMode="auto">
            <a:xfrm>
              <a:off x="4495007" y="2960687"/>
              <a:ext cx="73025" cy="55563"/>
            </a:xfrm>
            <a:custGeom>
              <a:avLst/>
              <a:gdLst>
                <a:gd name="T0" fmla="*/ 13 w 16"/>
                <a:gd name="T1" fmla="*/ 12 h 12"/>
                <a:gd name="T2" fmla="*/ 16 w 16"/>
                <a:gd name="T3" fmla="*/ 10 h 12"/>
                <a:gd name="T4" fmla="*/ 16 w 16"/>
                <a:gd name="T5" fmla="*/ 2 h 12"/>
                <a:gd name="T6" fmla="*/ 13 w 16"/>
                <a:gd name="T7" fmla="*/ 0 h 12"/>
                <a:gd name="T8" fmla="*/ 2 w 16"/>
                <a:gd name="T9" fmla="*/ 0 h 12"/>
                <a:gd name="T10" fmla="*/ 0 w 16"/>
                <a:gd name="T11" fmla="*/ 2 h 12"/>
                <a:gd name="T12" fmla="*/ 0 w 16"/>
                <a:gd name="T13" fmla="*/ 10 h 12"/>
                <a:gd name="T14" fmla="*/ 2 w 16"/>
                <a:gd name="T15" fmla="*/ 12 h 12"/>
                <a:gd name="T16" fmla="*/ 13 w 1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2">
                  <a:moveTo>
                    <a:pt x="13" y="12"/>
                  </a:moveTo>
                  <a:cubicBezTo>
                    <a:pt x="14" y="12"/>
                    <a:pt x="16" y="11"/>
                    <a:pt x="16" y="10"/>
                  </a:cubicBezTo>
                  <a:cubicBezTo>
                    <a:pt x="16" y="2"/>
                    <a:pt x="16" y="2"/>
                    <a:pt x="16" y="2"/>
                  </a:cubicBezTo>
                  <a:cubicBezTo>
                    <a:pt x="16"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îšḻïďé"/>
            <p:cNvSpPr/>
            <p:nvPr/>
          </p:nvSpPr>
          <p:spPr bwMode="auto">
            <a:xfrm>
              <a:off x="4791869" y="2933700"/>
              <a:ext cx="606425" cy="450850"/>
            </a:xfrm>
            <a:custGeom>
              <a:avLst/>
              <a:gdLst>
                <a:gd name="T0" fmla="*/ 118 w 133"/>
                <a:gd name="T1" fmla="*/ 50 h 99"/>
                <a:gd name="T2" fmla="*/ 108 w 133"/>
                <a:gd name="T3" fmla="*/ 45 h 99"/>
                <a:gd name="T4" fmla="*/ 99 w 133"/>
                <a:gd name="T5" fmla="*/ 56 h 99"/>
                <a:gd name="T6" fmla="*/ 77 w 133"/>
                <a:gd name="T7" fmla="*/ 70 h 99"/>
                <a:gd name="T8" fmla="*/ 49 w 133"/>
                <a:gd name="T9" fmla="*/ 76 h 99"/>
                <a:gd name="T10" fmla="*/ 29 w 133"/>
                <a:gd name="T11" fmla="*/ 71 h 99"/>
                <a:gd name="T12" fmla="*/ 25 w 133"/>
                <a:gd name="T13" fmla="*/ 66 h 99"/>
                <a:gd name="T14" fmla="*/ 23 w 133"/>
                <a:gd name="T15" fmla="*/ 62 h 99"/>
                <a:gd name="T16" fmla="*/ 25 w 133"/>
                <a:gd name="T17" fmla="*/ 54 h 99"/>
                <a:gd name="T18" fmla="*/ 34 w 133"/>
                <a:gd name="T19" fmla="*/ 43 h 99"/>
                <a:gd name="T20" fmla="*/ 56 w 133"/>
                <a:gd name="T21" fmla="*/ 29 h 99"/>
                <a:gd name="T22" fmla="*/ 84 w 133"/>
                <a:gd name="T23" fmla="*/ 23 h 99"/>
                <a:gd name="T24" fmla="*/ 104 w 133"/>
                <a:gd name="T25" fmla="*/ 29 h 99"/>
                <a:gd name="T26" fmla="*/ 108 w 133"/>
                <a:gd name="T27" fmla="*/ 33 h 99"/>
                <a:gd name="T28" fmla="*/ 109 w 133"/>
                <a:gd name="T29" fmla="*/ 38 h 99"/>
                <a:gd name="T30" fmla="*/ 108 w 133"/>
                <a:gd name="T31" fmla="*/ 45 h 99"/>
                <a:gd name="T32" fmla="*/ 118 w 133"/>
                <a:gd name="T33" fmla="*/ 50 h 99"/>
                <a:gd name="T34" fmla="*/ 129 w 133"/>
                <a:gd name="T35" fmla="*/ 54 h 99"/>
                <a:gd name="T36" fmla="*/ 133 w 133"/>
                <a:gd name="T37" fmla="*/ 38 h 99"/>
                <a:gd name="T38" fmla="*/ 129 w 133"/>
                <a:gd name="T39" fmla="*/ 22 h 99"/>
                <a:gd name="T40" fmla="*/ 110 w 133"/>
                <a:gd name="T41" fmla="*/ 6 h 99"/>
                <a:gd name="T42" fmla="*/ 84 w 133"/>
                <a:gd name="T43" fmla="*/ 0 h 99"/>
                <a:gd name="T44" fmla="*/ 37 w 133"/>
                <a:gd name="T45" fmla="*/ 13 h 99"/>
                <a:gd name="T46" fmla="*/ 18 w 133"/>
                <a:gd name="T47" fmla="*/ 27 h 99"/>
                <a:gd name="T48" fmla="*/ 4 w 133"/>
                <a:gd name="T49" fmla="*/ 45 h 99"/>
                <a:gd name="T50" fmla="*/ 0 w 133"/>
                <a:gd name="T51" fmla="*/ 62 h 99"/>
                <a:gd name="T52" fmla="*/ 4 w 133"/>
                <a:gd name="T53" fmla="*/ 78 h 99"/>
                <a:gd name="T54" fmla="*/ 22 w 133"/>
                <a:gd name="T55" fmla="*/ 94 h 99"/>
                <a:gd name="T56" fmla="*/ 49 w 133"/>
                <a:gd name="T57" fmla="*/ 99 h 99"/>
                <a:gd name="T58" fmla="*/ 96 w 133"/>
                <a:gd name="T59" fmla="*/ 86 h 99"/>
                <a:gd name="T60" fmla="*/ 115 w 133"/>
                <a:gd name="T61" fmla="*/ 73 h 99"/>
                <a:gd name="T62" fmla="*/ 129 w 133"/>
                <a:gd name="T63" fmla="*/ 54 h 99"/>
                <a:gd name="T64" fmla="*/ 118 w 133"/>
                <a:gd name="T6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99">
                  <a:moveTo>
                    <a:pt x="118" y="50"/>
                  </a:moveTo>
                  <a:cubicBezTo>
                    <a:pt x="108" y="45"/>
                    <a:pt x="108" y="45"/>
                    <a:pt x="108" y="45"/>
                  </a:cubicBezTo>
                  <a:cubicBezTo>
                    <a:pt x="106" y="48"/>
                    <a:pt x="103" y="52"/>
                    <a:pt x="99" y="56"/>
                  </a:cubicBezTo>
                  <a:cubicBezTo>
                    <a:pt x="94" y="62"/>
                    <a:pt x="86" y="67"/>
                    <a:pt x="77" y="70"/>
                  </a:cubicBezTo>
                  <a:cubicBezTo>
                    <a:pt x="68" y="74"/>
                    <a:pt x="58" y="76"/>
                    <a:pt x="49" y="76"/>
                  </a:cubicBezTo>
                  <a:cubicBezTo>
                    <a:pt x="39" y="76"/>
                    <a:pt x="32" y="73"/>
                    <a:pt x="29" y="71"/>
                  </a:cubicBezTo>
                  <a:cubicBezTo>
                    <a:pt x="27" y="69"/>
                    <a:pt x="25" y="68"/>
                    <a:pt x="25" y="66"/>
                  </a:cubicBezTo>
                  <a:cubicBezTo>
                    <a:pt x="24" y="65"/>
                    <a:pt x="23" y="64"/>
                    <a:pt x="23" y="62"/>
                  </a:cubicBezTo>
                  <a:cubicBezTo>
                    <a:pt x="23" y="60"/>
                    <a:pt x="24" y="57"/>
                    <a:pt x="25" y="54"/>
                  </a:cubicBezTo>
                  <a:cubicBezTo>
                    <a:pt x="27" y="51"/>
                    <a:pt x="30" y="47"/>
                    <a:pt x="34" y="43"/>
                  </a:cubicBezTo>
                  <a:cubicBezTo>
                    <a:pt x="39" y="38"/>
                    <a:pt x="47" y="33"/>
                    <a:pt x="56" y="29"/>
                  </a:cubicBezTo>
                  <a:cubicBezTo>
                    <a:pt x="65" y="26"/>
                    <a:pt x="75" y="23"/>
                    <a:pt x="84" y="23"/>
                  </a:cubicBezTo>
                  <a:cubicBezTo>
                    <a:pt x="93" y="23"/>
                    <a:pt x="100" y="26"/>
                    <a:pt x="104" y="29"/>
                  </a:cubicBezTo>
                  <a:cubicBezTo>
                    <a:pt x="106" y="30"/>
                    <a:pt x="108" y="31"/>
                    <a:pt x="108" y="33"/>
                  </a:cubicBezTo>
                  <a:cubicBezTo>
                    <a:pt x="109" y="34"/>
                    <a:pt x="109" y="36"/>
                    <a:pt x="109" y="38"/>
                  </a:cubicBezTo>
                  <a:cubicBezTo>
                    <a:pt x="109" y="39"/>
                    <a:pt x="109" y="42"/>
                    <a:pt x="108" y="45"/>
                  </a:cubicBezTo>
                  <a:cubicBezTo>
                    <a:pt x="118" y="50"/>
                    <a:pt x="118" y="50"/>
                    <a:pt x="118" y="50"/>
                  </a:cubicBezTo>
                  <a:cubicBezTo>
                    <a:pt x="129" y="54"/>
                    <a:pt x="129" y="54"/>
                    <a:pt x="129" y="54"/>
                  </a:cubicBezTo>
                  <a:cubicBezTo>
                    <a:pt x="131" y="49"/>
                    <a:pt x="133" y="43"/>
                    <a:pt x="133" y="38"/>
                  </a:cubicBezTo>
                  <a:cubicBezTo>
                    <a:pt x="133" y="32"/>
                    <a:pt x="131" y="27"/>
                    <a:pt x="129" y="22"/>
                  </a:cubicBezTo>
                  <a:cubicBezTo>
                    <a:pt x="125" y="15"/>
                    <a:pt x="118" y="9"/>
                    <a:pt x="110" y="6"/>
                  </a:cubicBezTo>
                  <a:cubicBezTo>
                    <a:pt x="103" y="2"/>
                    <a:pt x="94" y="0"/>
                    <a:pt x="84" y="0"/>
                  </a:cubicBezTo>
                  <a:cubicBezTo>
                    <a:pt x="67" y="0"/>
                    <a:pt x="51" y="5"/>
                    <a:pt x="37" y="13"/>
                  </a:cubicBezTo>
                  <a:cubicBezTo>
                    <a:pt x="30" y="17"/>
                    <a:pt x="23" y="21"/>
                    <a:pt x="18" y="27"/>
                  </a:cubicBezTo>
                  <a:cubicBezTo>
                    <a:pt x="12" y="32"/>
                    <a:pt x="7" y="38"/>
                    <a:pt x="4" y="45"/>
                  </a:cubicBezTo>
                  <a:cubicBezTo>
                    <a:pt x="2" y="50"/>
                    <a:pt x="0" y="56"/>
                    <a:pt x="0" y="62"/>
                  </a:cubicBezTo>
                  <a:cubicBezTo>
                    <a:pt x="0" y="67"/>
                    <a:pt x="2" y="73"/>
                    <a:pt x="4" y="78"/>
                  </a:cubicBezTo>
                  <a:cubicBezTo>
                    <a:pt x="8" y="85"/>
                    <a:pt x="15" y="90"/>
                    <a:pt x="22" y="94"/>
                  </a:cubicBezTo>
                  <a:cubicBezTo>
                    <a:pt x="30" y="97"/>
                    <a:pt x="39" y="99"/>
                    <a:pt x="49" y="99"/>
                  </a:cubicBezTo>
                  <a:cubicBezTo>
                    <a:pt x="66" y="99"/>
                    <a:pt x="82" y="94"/>
                    <a:pt x="96" y="86"/>
                  </a:cubicBezTo>
                  <a:cubicBezTo>
                    <a:pt x="103" y="83"/>
                    <a:pt x="110" y="78"/>
                    <a:pt x="115" y="73"/>
                  </a:cubicBezTo>
                  <a:cubicBezTo>
                    <a:pt x="121" y="67"/>
                    <a:pt x="126" y="61"/>
                    <a:pt x="129" y="54"/>
                  </a:cubicBezTo>
                  <a:lnTo>
                    <a:pt x="118" y="50"/>
                  </a:lnTo>
                  <a:close/>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ṥ1íḍé"/>
            <p:cNvSpPr/>
            <p:nvPr/>
          </p:nvSpPr>
          <p:spPr bwMode="auto">
            <a:xfrm>
              <a:off x="4280694" y="3097212"/>
              <a:ext cx="296863" cy="547688"/>
            </a:xfrm>
            <a:custGeom>
              <a:avLst/>
              <a:gdLst>
                <a:gd name="T0" fmla="*/ 65 w 65"/>
                <a:gd name="T1" fmla="*/ 64 h 120"/>
                <a:gd name="T2" fmla="*/ 65 w 65"/>
                <a:gd name="T3" fmla="*/ 68 h 120"/>
                <a:gd name="T4" fmla="*/ 65 w 65"/>
                <a:gd name="T5" fmla="*/ 68 h 120"/>
                <a:gd name="T6" fmla="*/ 65 w 65"/>
                <a:gd name="T7" fmla="*/ 119 h 120"/>
                <a:gd name="T8" fmla="*/ 50 w 65"/>
                <a:gd name="T9" fmla="*/ 120 h 120"/>
                <a:gd name="T10" fmla="*/ 0 w 65"/>
                <a:gd name="T11" fmla="*/ 30 h 120"/>
                <a:gd name="T12" fmla="*/ 0 w 65"/>
                <a:gd name="T13" fmla="*/ 3 h 120"/>
                <a:gd name="T14" fmla="*/ 2 w 65"/>
                <a:gd name="T15" fmla="*/ 0 h 120"/>
                <a:gd name="T16" fmla="*/ 7 w 65"/>
                <a:gd name="T17" fmla="*/ 4 h 120"/>
                <a:gd name="T18" fmla="*/ 18 w 65"/>
                <a:gd name="T19" fmla="*/ 15 h 120"/>
                <a:gd name="T20" fmla="*/ 37 w 65"/>
                <a:gd name="T21" fmla="*/ 16 h 120"/>
                <a:gd name="T22" fmla="*/ 61 w 65"/>
                <a:gd name="T23" fmla="*/ 10 h 120"/>
                <a:gd name="T24" fmla="*/ 61 w 65"/>
                <a:gd name="T25" fmla="*/ 65 h 120"/>
                <a:gd name="T26" fmla="*/ 65 w 65"/>
                <a:gd name="T27"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20">
                  <a:moveTo>
                    <a:pt x="65" y="64"/>
                  </a:moveTo>
                  <a:cubicBezTo>
                    <a:pt x="65" y="68"/>
                    <a:pt x="65" y="68"/>
                    <a:pt x="65" y="68"/>
                  </a:cubicBezTo>
                  <a:cubicBezTo>
                    <a:pt x="65" y="68"/>
                    <a:pt x="65" y="68"/>
                    <a:pt x="65" y="68"/>
                  </a:cubicBezTo>
                  <a:cubicBezTo>
                    <a:pt x="65" y="119"/>
                    <a:pt x="65" y="119"/>
                    <a:pt x="65" y="119"/>
                  </a:cubicBezTo>
                  <a:cubicBezTo>
                    <a:pt x="50" y="120"/>
                    <a:pt x="50" y="120"/>
                    <a:pt x="50" y="120"/>
                  </a:cubicBezTo>
                  <a:cubicBezTo>
                    <a:pt x="0" y="30"/>
                    <a:pt x="0" y="30"/>
                    <a:pt x="0" y="30"/>
                  </a:cubicBezTo>
                  <a:cubicBezTo>
                    <a:pt x="0" y="20"/>
                    <a:pt x="0" y="11"/>
                    <a:pt x="0" y="3"/>
                  </a:cubicBezTo>
                  <a:cubicBezTo>
                    <a:pt x="2" y="0"/>
                    <a:pt x="2" y="0"/>
                    <a:pt x="2" y="0"/>
                  </a:cubicBezTo>
                  <a:cubicBezTo>
                    <a:pt x="7" y="4"/>
                    <a:pt x="7" y="4"/>
                    <a:pt x="7" y="4"/>
                  </a:cubicBezTo>
                  <a:cubicBezTo>
                    <a:pt x="18" y="15"/>
                    <a:pt x="18" y="15"/>
                    <a:pt x="18" y="15"/>
                  </a:cubicBezTo>
                  <a:cubicBezTo>
                    <a:pt x="37" y="16"/>
                    <a:pt x="37" y="16"/>
                    <a:pt x="37" y="16"/>
                  </a:cubicBezTo>
                  <a:cubicBezTo>
                    <a:pt x="61" y="10"/>
                    <a:pt x="61" y="10"/>
                    <a:pt x="61" y="10"/>
                  </a:cubicBezTo>
                  <a:cubicBezTo>
                    <a:pt x="61" y="65"/>
                    <a:pt x="61" y="65"/>
                    <a:pt x="61" y="65"/>
                  </a:cubicBezTo>
                  <a:lnTo>
                    <a:pt x="65" y="64"/>
                  </a:lnTo>
                  <a:close/>
                </a:path>
              </a:pathLst>
            </a:custGeom>
            <a:solidFill>
              <a:srgbClr val="AF31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îşḷîḍe"/>
            <p:cNvSpPr/>
            <p:nvPr/>
          </p:nvSpPr>
          <p:spPr bwMode="auto">
            <a:xfrm>
              <a:off x="4139407" y="2205037"/>
              <a:ext cx="492125" cy="231775"/>
            </a:xfrm>
            <a:custGeom>
              <a:avLst/>
              <a:gdLst>
                <a:gd name="T0" fmla="*/ 10 w 108"/>
                <a:gd name="T1" fmla="*/ 22 h 51"/>
                <a:gd name="T2" fmla="*/ 2 w 108"/>
                <a:gd name="T3" fmla="*/ 44 h 51"/>
                <a:gd name="T4" fmla="*/ 52 w 108"/>
                <a:gd name="T5" fmla="*/ 47 h 51"/>
                <a:gd name="T6" fmla="*/ 100 w 108"/>
                <a:gd name="T7" fmla="*/ 12 h 51"/>
                <a:gd name="T8" fmla="*/ 10 w 108"/>
                <a:gd name="T9" fmla="*/ 22 h 51"/>
              </a:gdLst>
              <a:ahLst/>
              <a:cxnLst>
                <a:cxn ang="0">
                  <a:pos x="T0" y="T1"/>
                </a:cxn>
                <a:cxn ang="0">
                  <a:pos x="T2" y="T3"/>
                </a:cxn>
                <a:cxn ang="0">
                  <a:pos x="T4" y="T5"/>
                </a:cxn>
                <a:cxn ang="0">
                  <a:pos x="T6" y="T7"/>
                </a:cxn>
                <a:cxn ang="0">
                  <a:pos x="T8" y="T9"/>
                </a:cxn>
              </a:cxnLst>
              <a:rect l="0" t="0" r="r" b="b"/>
              <a:pathLst>
                <a:path w="108" h="51">
                  <a:moveTo>
                    <a:pt x="10" y="22"/>
                  </a:moveTo>
                  <a:cubicBezTo>
                    <a:pt x="4" y="31"/>
                    <a:pt x="0" y="39"/>
                    <a:pt x="2" y="44"/>
                  </a:cubicBezTo>
                  <a:cubicBezTo>
                    <a:pt x="3" y="51"/>
                    <a:pt x="13" y="49"/>
                    <a:pt x="52" y="47"/>
                  </a:cubicBezTo>
                  <a:cubicBezTo>
                    <a:pt x="91" y="45"/>
                    <a:pt x="108" y="33"/>
                    <a:pt x="100" y="12"/>
                  </a:cubicBezTo>
                  <a:cubicBezTo>
                    <a:pt x="95" y="0"/>
                    <a:pt x="10" y="22"/>
                    <a:pt x="10" y="22"/>
                  </a:cubicBezTo>
                </a:path>
              </a:pathLst>
            </a:custGeom>
            <a:solidFill>
              <a:srgbClr val="D889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îşḻïḋê"/>
            <p:cNvSpPr/>
            <p:nvPr/>
          </p:nvSpPr>
          <p:spPr bwMode="auto">
            <a:xfrm>
              <a:off x="4171157" y="2409825"/>
              <a:ext cx="141288" cy="146050"/>
            </a:xfrm>
            <a:custGeom>
              <a:avLst/>
              <a:gdLst>
                <a:gd name="T0" fmla="*/ 0 w 31"/>
                <a:gd name="T1" fmla="*/ 1 h 32"/>
                <a:gd name="T2" fmla="*/ 17 w 31"/>
                <a:gd name="T3" fmla="*/ 32 h 32"/>
                <a:gd name="T4" fmla="*/ 31 w 31"/>
                <a:gd name="T5" fmla="*/ 19 h 32"/>
                <a:gd name="T6" fmla="*/ 26 w 31"/>
                <a:gd name="T7" fmla="*/ 1 h 32"/>
                <a:gd name="T8" fmla="*/ 0 w 31"/>
                <a:gd name="T9" fmla="*/ 1 h 32"/>
              </a:gdLst>
              <a:ahLst/>
              <a:cxnLst>
                <a:cxn ang="0">
                  <a:pos x="T0" y="T1"/>
                </a:cxn>
                <a:cxn ang="0">
                  <a:pos x="T2" y="T3"/>
                </a:cxn>
                <a:cxn ang="0">
                  <a:pos x="T4" y="T5"/>
                </a:cxn>
                <a:cxn ang="0">
                  <a:pos x="T6" y="T7"/>
                </a:cxn>
                <a:cxn ang="0">
                  <a:pos x="T8" y="T9"/>
                </a:cxn>
              </a:cxnLst>
              <a:rect l="0" t="0" r="r" b="b"/>
              <a:pathLst>
                <a:path w="31" h="32">
                  <a:moveTo>
                    <a:pt x="0" y="1"/>
                  </a:moveTo>
                  <a:cubicBezTo>
                    <a:pt x="1" y="26"/>
                    <a:pt x="7" y="32"/>
                    <a:pt x="17" y="32"/>
                  </a:cubicBezTo>
                  <a:cubicBezTo>
                    <a:pt x="25" y="32"/>
                    <a:pt x="31" y="21"/>
                    <a:pt x="31" y="19"/>
                  </a:cubicBezTo>
                  <a:cubicBezTo>
                    <a:pt x="31" y="16"/>
                    <a:pt x="28" y="2"/>
                    <a:pt x="26" y="1"/>
                  </a:cubicBezTo>
                  <a:cubicBezTo>
                    <a:pt x="23" y="0"/>
                    <a:pt x="0" y="1"/>
                    <a:pt x="0" y="1"/>
                  </a:cubicBezTo>
                  <a:close/>
                </a:path>
              </a:pathLst>
            </a:custGeom>
            <a:solidFill>
              <a:srgbClr val="8E3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ïšľîďè"/>
            <p:cNvSpPr/>
            <p:nvPr/>
          </p:nvSpPr>
          <p:spPr bwMode="auto">
            <a:xfrm>
              <a:off x="4156869" y="2117725"/>
              <a:ext cx="430213" cy="442913"/>
            </a:xfrm>
            <a:custGeom>
              <a:avLst/>
              <a:gdLst>
                <a:gd name="T0" fmla="*/ 25 w 94"/>
                <a:gd name="T1" fmla="*/ 91 h 97"/>
                <a:gd name="T2" fmla="*/ 23 w 94"/>
                <a:gd name="T3" fmla="*/ 94 h 97"/>
                <a:gd name="T4" fmla="*/ 22 w 94"/>
                <a:gd name="T5" fmla="*/ 97 h 97"/>
                <a:gd name="T6" fmla="*/ 3 w 94"/>
                <a:gd name="T7" fmla="*/ 68 h 97"/>
                <a:gd name="T8" fmla="*/ 1 w 94"/>
                <a:gd name="T9" fmla="*/ 39 h 97"/>
                <a:gd name="T10" fmla="*/ 51 w 94"/>
                <a:gd name="T11" fmla="*/ 1 h 97"/>
                <a:gd name="T12" fmla="*/ 84 w 94"/>
                <a:gd name="T13" fmla="*/ 21 h 97"/>
                <a:gd name="T14" fmla="*/ 86 w 94"/>
                <a:gd name="T15" fmla="*/ 70 h 97"/>
                <a:gd name="T16" fmla="*/ 25 w 94"/>
                <a:gd name="T17" fmla="*/ 9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7">
                  <a:moveTo>
                    <a:pt x="25" y="91"/>
                  </a:moveTo>
                  <a:cubicBezTo>
                    <a:pt x="24" y="89"/>
                    <a:pt x="23" y="91"/>
                    <a:pt x="23" y="94"/>
                  </a:cubicBezTo>
                  <a:cubicBezTo>
                    <a:pt x="23" y="95"/>
                    <a:pt x="22" y="97"/>
                    <a:pt x="22" y="97"/>
                  </a:cubicBezTo>
                  <a:cubicBezTo>
                    <a:pt x="22" y="76"/>
                    <a:pt x="4" y="91"/>
                    <a:pt x="3" y="68"/>
                  </a:cubicBezTo>
                  <a:cubicBezTo>
                    <a:pt x="2" y="49"/>
                    <a:pt x="2" y="49"/>
                    <a:pt x="1" y="39"/>
                  </a:cubicBezTo>
                  <a:cubicBezTo>
                    <a:pt x="0" y="20"/>
                    <a:pt x="11" y="0"/>
                    <a:pt x="51" y="1"/>
                  </a:cubicBezTo>
                  <a:cubicBezTo>
                    <a:pt x="74" y="1"/>
                    <a:pt x="79" y="10"/>
                    <a:pt x="84" y="21"/>
                  </a:cubicBezTo>
                  <a:cubicBezTo>
                    <a:pt x="94" y="42"/>
                    <a:pt x="86" y="70"/>
                    <a:pt x="86" y="70"/>
                  </a:cubicBezTo>
                  <a:cubicBezTo>
                    <a:pt x="25" y="91"/>
                    <a:pt x="25" y="91"/>
                    <a:pt x="25" y="91"/>
                  </a:cubicBezTo>
                </a:path>
              </a:pathLst>
            </a:custGeom>
            <a:solidFill>
              <a:srgbClr val="8E3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ïṩḷiḑé"/>
            <p:cNvSpPr/>
            <p:nvPr/>
          </p:nvSpPr>
          <p:spPr bwMode="auto">
            <a:xfrm>
              <a:off x="4285457" y="2578100"/>
              <a:ext cx="150813" cy="223838"/>
            </a:xfrm>
            <a:custGeom>
              <a:avLst/>
              <a:gdLst>
                <a:gd name="T0" fmla="*/ 33 w 33"/>
                <a:gd name="T1" fmla="*/ 41 h 49"/>
                <a:gd name="T2" fmla="*/ 21 w 33"/>
                <a:gd name="T3" fmla="*/ 49 h 49"/>
                <a:gd name="T4" fmla="*/ 0 w 33"/>
                <a:gd name="T5" fmla="*/ 41 h 49"/>
                <a:gd name="T6" fmla="*/ 0 w 33"/>
                <a:gd name="T7" fmla="*/ 2 h 49"/>
                <a:gd name="T8" fmla="*/ 33 w 33"/>
                <a:gd name="T9" fmla="*/ 0 h 49"/>
                <a:gd name="T10" fmla="*/ 33 w 33"/>
                <a:gd name="T11" fmla="*/ 41 h 49"/>
              </a:gdLst>
              <a:ahLst/>
              <a:cxnLst>
                <a:cxn ang="0">
                  <a:pos x="T0" y="T1"/>
                </a:cxn>
                <a:cxn ang="0">
                  <a:pos x="T2" y="T3"/>
                </a:cxn>
                <a:cxn ang="0">
                  <a:pos x="T4" y="T5"/>
                </a:cxn>
                <a:cxn ang="0">
                  <a:pos x="T6" y="T7"/>
                </a:cxn>
                <a:cxn ang="0">
                  <a:pos x="T8" y="T9"/>
                </a:cxn>
                <a:cxn ang="0">
                  <a:pos x="T10" y="T11"/>
                </a:cxn>
              </a:cxnLst>
              <a:rect l="0" t="0" r="r" b="b"/>
              <a:pathLst>
                <a:path w="33" h="49">
                  <a:moveTo>
                    <a:pt x="33" y="41"/>
                  </a:moveTo>
                  <a:cubicBezTo>
                    <a:pt x="33" y="41"/>
                    <a:pt x="33" y="49"/>
                    <a:pt x="21" y="49"/>
                  </a:cubicBezTo>
                  <a:cubicBezTo>
                    <a:pt x="8" y="49"/>
                    <a:pt x="0" y="41"/>
                    <a:pt x="0" y="41"/>
                  </a:cubicBezTo>
                  <a:cubicBezTo>
                    <a:pt x="0" y="2"/>
                    <a:pt x="0" y="2"/>
                    <a:pt x="0" y="2"/>
                  </a:cubicBezTo>
                  <a:cubicBezTo>
                    <a:pt x="33" y="0"/>
                    <a:pt x="33" y="0"/>
                    <a:pt x="33" y="0"/>
                  </a:cubicBezTo>
                  <a:lnTo>
                    <a:pt x="33" y="41"/>
                  </a:lnTo>
                  <a:close/>
                </a:path>
              </a:pathLst>
            </a:custGeom>
            <a:solidFill>
              <a:srgbClr val="FFB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is1ídè"/>
            <p:cNvSpPr/>
            <p:nvPr/>
          </p:nvSpPr>
          <p:spPr bwMode="auto">
            <a:xfrm>
              <a:off x="4285457" y="2551112"/>
              <a:ext cx="150813" cy="182563"/>
            </a:xfrm>
            <a:custGeom>
              <a:avLst/>
              <a:gdLst>
                <a:gd name="T0" fmla="*/ 33 w 33"/>
                <a:gd name="T1" fmla="*/ 39 h 40"/>
                <a:gd name="T2" fmla="*/ 0 w 33"/>
                <a:gd name="T3" fmla="*/ 31 h 40"/>
                <a:gd name="T4" fmla="*/ 0 w 33"/>
                <a:gd name="T5" fmla="*/ 0 h 40"/>
                <a:gd name="T6" fmla="*/ 33 w 33"/>
                <a:gd name="T7" fmla="*/ 0 h 40"/>
                <a:gd name="T8" fmla="*/ 33 w 33"/>
                <a:gd name="T9" fmla="*/ 39 h 40"/>
              </a:gdLst>
              <a:ahLst/>
              <a:cxnLst>
                <a:cxn ang="0">
                  <a:pos x="T0" y="T1"/>
                </a:cxn>
                <a:cxn ang="0">
                  <a:pos x="T2" y="T3"/>
                </a:cxn>
                <a:cxn ang="0">
                  <a:pos x="T4" y="T5"/>
                </a:cxn>
                <a:cxn ang="0">
                  <a:pos x="T6" y="T7"/>
                </a:cxn>
                <a:cxn ang="0">
                  <a:pos x="T8" y="T9"/>
                </a:cxn>
              </a:cxnLst>
              <a:rect l="0" t="0" r="r" b="b"/>
              <a:pathLst>
                <a:path w="33" h="40">
                  <a:moveTo>
                    <a:pt x="33" y="39"/>
                  </a:moveTo>
                  <a:cubicBezTo>
                    <a:pt x="24" y="40"/>
                    <a:pt x="0" y="37"/>
                    <a:pt x="0" y="31"/>
                  </a:cubicBezTo>
                  <a:cubicBezTo>
                    <a:pt x="0" y="25"/>
                    <a:pt x="0" y="0"/>
                    <a:pt x="0" y="0"/>
                  </a:cubicBezTo>
                  <a:cubicBezTo>
                    <a:pt x="33" y="0"/>
                    <a:pt x="33" y="0"/>
                    <a:pt x="33" y="0"/>
                  </a:cubicBezTo>
                  <a:lnTo>
                    <a:pt x="33" y="39"/>
                  </a:lnTo>
                  <a:close/>
                </a:path>
              </a:pathLst>
            </a:custGeom>
            <a:solidFill>
              <a:srgbClr val="E578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íṡļiḋè"/>
            <p:cNvSpPr/>
            <p:nvPr/>
          </p:nvSpPr>
          <p:spPr bwMode="auto">
            <a:xfrm>
              <a:off x="4221957" y="2200275"/>
              <a:ext cx="355600" cy="514350"/>
            </a:xfrm>
            <a:custGeom>
              <a:avLst/>
              <a:gdLst>
                <a:gd name="T0" fmla="*/ 76 w 78"/>
                <a:gd name="T1" fmla="*/ 64 h 113"/>
                <a:gd name="T2" fmla="*/ 65 w 78"/>
                <a:gd name="T3" fmla="*/ 95 h 113"/>
                <a:gd name="T4" fmla="*/ 55 w 78"/>
                <a:gd name="T5" fmla="*/ 104 h 113"/>
                <a:gd name="T6" fmla="*/ 47 w 78"/>
                <a:gd name="T7" fmla="*/ 110 h 113"/>
                <a:gd name="T8" fmla="*/ 39 w 78"/>
                <a:gd name="T9" fmla="*/ 107 h 113"/>
                <a:gd name="T10" fmla="*/ 0 w 78"/>
                <a:gd name="T11" fmla="*/ 60 h 113"/>
                <a:gd name="T12" fmla="*/ 8 w 78"/>
                <a:gd name="T13" fmla="*/ 35 h 113"/>
                <a:gd name="T14" fmla="*/ 42 w 78"/>
                <a:gd name="T15" fmla="*/ 0 h 113"/>
                <a:gd name="T16" fmla="*/ 78 w 78"/>
                <a:gd name="T17" fmla="*/ 34 h 113"/>
                <a:gd name="T18" fmla="*/ 76 w 78"/>
                <a:gd name="T19" fmla="*/ 6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3">
                  <a:moveTo>
                    <a:pt x="76" y="64"/>
                  </a:moveTo>
                  <a:cubicBezTo>
                    <a:pt x="76" y="72"/>
                    <a:pt x="69" y="90"/>
                    <a:pt x="65" y="95"/>
                  </a:cubicBezTo>
                  <a:cubicBezTo>
                    <a:pt x="63" y="97"/>
                    <a:pt x="61" y="102"/>
                    <a:pt x="55" y="104"/>
                  </a:cubicBezTo>
                  <a:cubicBezTo>
                    <a:pt x="50" y="106"/>
                    <a:pt x="47" y="107"/>
                    <a:pt x="47" y="110"/>
                  </a:cubicBezTo>
                  <a:cubicBezTo>
                    <a:pt x="47" y="113"/>
                    <a:pt x="41" y="107"/>
                    <a:pt x="39" y="107"/>
                  </a:cubicBezTo>
                  <a:cubicBezTo>
                    <a:pt x="13" y="107"/>
                    <a:pt x="0" y="79"/>
                    <a:pt x="0" y="60"/>
                  </a:cubicBezTo>
                  <a:cubicBezTo>
                    <a:pt x="8" y="35"/>
                    <a:pt x="8" y="35"/>
                    <a:pt x="8" y="35"/>
                  </a:cubicBezTo>
                  <a:cubicBezTo>
                    <a:pt x="8" y="15"/>
                    <a:pt x="22" y="0"/>
                    <a:pt x="42" y="0"/>
                  </a:cubicBezTo>
                  <a:cubicBezTo>
                    <a:pt x="62" y="0"/>
                    <a:pt x="78" y="14"/>
                    <a:pt x="78" y="34"/>
                  </a:cubicBezTo>
                  <a:cubicBezTo>
                    <a:pt x="76" y="64"/>
                    <a:pt x="76" y="64"/>
                    <a:pt x="76" y="64"/>
                  </a:cubicBezTo>
                </a:path>
              </a:pathLst>
            </a:custGeom>
            <a:solidFill>
              <a:srgbClr val="E578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î$1iḓè"/>
            <p:cNvSpPr/>
            <p:nvPr/>
          </p:nvSpPr>
          <p:spPr bwMode="auto">
            <a:xfrm>
              <a:off x="4275932" y="2181225"/>
              <a:ext cx="301625" cy="501650"/>
            </a:xfrm>
            <a:custGeom>
              <a:avLst/>
              <a:gdLst>
                <a:gd name="T0" fmla="*/ 66 w 66"/>
                <a:gd name="T1" fmla="*/ 38 h 110"/>
                <a:gd name="T2" fmla="*/ 66 w 66"/>
                <a:gd name="T3" fmla="*/ 46 h 110"/>
                <a:gd name="T4" fmla="*/ 66 w 66"/>
                <a:gd name="T5" fmla="*/ 50 h 110"/>
                <a:gd name="T6" fmla="*/ 65 w 66"/>
                <a:gd name="T7" fmla="*/ 68 h 110"/>
                <a:gd name="T8" fmla="*/ 33 w 66"/>
                <a:gd name="T9" fmla="*/ 110 h 110"/>
                <a:gd name="T10" fmla="*/ 1 w 66"/>
                <a:gd name="T11" fmla="*/ 57 h 110"/>
                <a:gd name="T12" fmla="*/ 2 w 66"/>
                <a:gd name="T13" fmla="*/ 39 h 110"/>
                <a:gd name="T14" fmla="*/ 2 w 66"/>
                <a:gd name="T15" fmla="*/ 37 h 110"/>
                <a:gd name="T16" fmla="*/ 33 w 66"/>
                <a:gd name="T17" fmla="*/ 0 h 110"/>
                <a:gd name="T18" fmla="*/ 66 w 66"/>
                <a:gd name="T19" fmla="*/ 32 h 110"/>
                <a:gd name="T20" fmla="*/ 66 w 66"/>
                <a:gd name="T21" fmla="*/ 3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0">
                  <a:moveTo>
                    <a:pt x="66" y="38"/>
                  </a:moveTo>
                  <a:cubicBezTo>
                    <a:pt x="66" y="46"/>
                    <a:pt x="66" y="46"/>
                    <a:pt x="66" y="46"/>
                  </a:cubicBezTo>
                  <a:cubicBezTo>
                    <a:pt x="66" y="50"/>
                    <a:pt x="66" y="50"/>
                    <a:pt x="66" y="50"/>
                  </a:cubicBezTo>
                  <a:cubicBezTo>
                    <a:pt x="65" y="68"/>
                    <a:pt x="65" y="68"/>
                    <a:pt x="65" y="68"/>
                  </a:cubicBezTo>
                  <a:cubicBezTo>
                    <a:pt x="65" y="90"/>
                    <a:pt x="60" y="110"/>
                    <a:pt x="33" y="110"/>
                  </a:cubicBezTo>
                  <a:cubicBezTo>
                    <a:pt x="7" y="110"/>
                    <a:pt x="0" y="78"/>
                    <a:pt x="1" y="57"/>
                  </a:cubicBezTo>
                  <a:cubicBezTo>
                    <a:pt x="2" y="39"/>
                    <a:pt x="2" y="39"/>
                    <a:pt x="2" y="39"/>
                  </a:cubicBezTo>
                  <a:cubicBezTo>
                    <a:pt x="2" y="38"/>
                    <a:pt x="2" y="37"/>
                    <a:pt x="2" y="37"/>
                  </a:cubicBezTo>
                  <a:cubicBezTo>
                    <a:pt x="3" y="10"/>
                    <a:pt x="14" y="0"/>
                    <a:pt x="33" y="0"/>
                  </a:cubicBezTo>
                  <a:cubicBezTo>
                    <a:pt x="57" y="0"/>
                    <a:pt x="66" y="14"/>
                    <a:pt x="66" y="32"/>
                  </a:cubicBezTo>
                  <a:cubicBezTo>
                    <a:pt x="66" y="34"/>
                    <a:pt x="66" y="36"/>
                    <a:pt x="66" y="38"/>
                  </a:cubicBezTo>
                </a:path>
              </a:pathLst>
            </a:custGeom>
            <a:solidFill>
              <a:srgbClr val="FFB2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îṧḷidê"/>
            <p:cNvSpPr/>
            <p:nvPr/>
          </p:nvSpPr>
          <p:spPr bwMode="auto">
            <a:xfrm>
              <a:off x="4441032" y="2487612"/>
              <a:ext cx="63500" cy="26988"/>
            </a:xfrm>
            <a:custGeom>
              <a:avLst/>
              <a:gdLst>
                <a:gd name="T0" fmla="*/ 7 w 14"/>
                <a:gd name="T1" fmla="*/ 6 h 6"/>
                <a:gd name="T2" fmla="*/ 14 w 14"/>
                <a:gd name="T3" fmla="*/ 2 h 6"/>
                <a:gd name="T4" fmla="*/ 11 w 14"/>
                <a:gd name="T5" fmla="*/ 1 h 6"/>
                <a:gd name="T6" fmla="*/ 7 w 14"/>
                <a:gd name="T7" fmla="*/ 1 h 6"/>
                <a:gd name="T8" fmla="*/ 3 w 14"/>
                <a:gd name="T9" fmla="*/ 1 h 6"/>
                <a:gd name="T10" fmla="*/ 0 w 14"/>
                <a:gd name="T11" fmla="*/ 2 h 6"/>
                <a:gd name="T12" fmla="*/ 7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7" y="6"/>
                  </a:moveTo>
                  <a:cubicBezTo>
                    <a:pt x="11" y="6"/>
                    <a:pt x="14" y="4"/>
                    <a:pt x="14" y="2"/>
                  </a:cubicBezTo>
                  <a:cubicBezTo>
                    <a:pt x="14" y="1"/>
                    <a:pt x="13" y="0"/>
                    <a:pt x="11" y="1"/>
                  </a:cubicBezTo>
                  <a:cubicBezTo>
                    <a:pt x="11" y="1"/>
                    <a:pt x="9" y="1"/>
                    <a:pt x="7" y="1"/>
                  </a:cubicBezTo>
                  <a:cubicBezTo>
                    <a:pt x="5" y="1"/>
                    <a:pt x="4" y="1"/>
                    <a:pt x="3" y="1"/>
                  </a:cubicBezTo>
                  <a:cubicBezTo>
                    <a:pt x="1" y="0"/>
                    <a:pt x="0" y="1"/>
                    <a:pt x="0" y="2"/>
                  </a:cubicBezTo>
                  <a:cubicBezTo>
                    <a:pt x="0" y="4"/>
                    <a:pt x="3" y="6"/>
                    <a:pt x="7" y="6"/>
                  </a:cubicBezTo>
                  <a:close/>
                </a:path>
              </a:pathLst>
            </a:custGeom>
            <a:solidFill>
              <a:srgbClr val="E578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í$ļîḍe"/>
            <p:cNvSpPr/>
            <p:nvPr/>
          </p:nvSpPr>
          <p:spPr bwMode="auto">
            <a:xfrm>
              <a:off x="4190207" y="2368550"/>
              <a:ext cx="95250" cy="131763"/>
            </a:xfrm>
            <a:custGeom>
              <a:avLst/>
              <a:gdLst>
                <a:gd name="T0" fmla="*/ 20 w 21"/>
                <a:gd name="T1" fmla="*/ 14 h 29"/>
                <a:gd name="T2" fmla="*/ 11 w 21"/>
                <a:gd name="T3" fmla="*/ 29 h 29"/>
                <a:gd name="T4" fmla="*/ 1 w 21"/>
                <a:gd name="T5" fmla="*/ 16 h 29"/>
                <a:gd name="T6" fmla="*/ 8 w 21"/>
                <a:gd name="T7" fmla="*/ 1 h 29"/>
                <a:gd name="T8" fmla="*/ 20 w 21"/>
                <a:gd name="T9" fmla="*/ 14 h 29"/>
              </a:gdLst>
              <a:ahLst/>
              <a:cxnLst>
                <a:cxn ang="0">
                  <a:pos x="T0" y="T1"/>
                </a:cxn>
                <a:cxn ang="0">
                  <a:pos x="T2" y="T3"/>
                </a:cxn>
                <a:cxn ang="0">
                  <a:pos x="T4" y="T5"/>
                </a:cxn>
                <a:cxn ang="0">
                  <a:pos x="T6" y="T7"/>
                </a:cxn>
                <a:cxn ang="0">
                  <a:pos x="T8" y="T9"/>
                </a:cxn>
              </a:cxnLst>
              <a:rect l="0" t="0" r="r" b="b"/>
              <a:pathLst>
                <a:path w="21" h="29">
                  <a:moveTo>
                    <a:pt x="20" y="14"/>
                  </a:moveTo>
                  <a:cubicBezTo>
                    <a:pt x="21" y="22"/>
                    <a:pt x="17" y="28"/>
                    <a:pt x="11" y="29"/>
                  </a:cubicBezTo>
                  <a:cubicBezTo>
                    <a:pt x="6" y="29"/>
                    <a:pt x="1" y="23"/>
                    <a:pt x="1" y="16"/>
                  </a:cubicBezTo>
                  <a:cubicBezTo>
                    <a:pt x="0" y="8"/>
                    <a:pt x="3" y="2"/>
                    <a:pt x="8" y="1"/>
                  </a:cubicBezTo>
                  <a:cubicBezTo>
                    <a:pt x="14" y="0"/>
                    <a:pt x="20" y="6"/>
                    <a:pt x="20" y="14"/>
                  </a:cubicBezTo>
                  <a:close/>
                </a:path>
              </a:pathLst>
            </a:custGeom>
            <a:solidFill>
              <a:srgbClr val="E578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îṥľíḍè"/>
            <p:cNvSpPr/>
            <p:nvPr/>
          </p:nvSpPr>
          <p:spPr bwMode="auto">
            <a:xfrm>
              <a:off x="4385469" y="2409825"/>
              <a:ext cx="31750" cy="31750"/>
            </a:xfrm>
            <a:prstGeom prst="ellipse">
              <a:avLst/>
            </a:prstGeom>
            <a:solidFill>
              <a:srgbClr val="422B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iśḻíḑê"/>
            <p:cNvSpPr/>
            <p:nvPr/>
          </p:nvSpPr>
          <p:spPr bwMode="auto">
            <a:xfrm>
              <a:off x="4380707" y="2405062"/>
              <a:ext cx="41275" cy="41275"/>
            </a:xfrm>
            <a:custGeom>
              <a:avLst/>
              <a:gdLst>
                <a:gd name="T0" fmla="*/ 1 w 9"/>
                <a:gd name="T1" fmla="*/ 4 h 9"/>
                <a:gd name="T2" fmla="*/ 0 w 9"/>
                <a:gd name="T3" fmla="*/ 4 h 9"/>
                <a:gd name="T4" fmla="*/ 4 w 9"/>
                <a:gd name="T5" fmla="*/ 9 h 9"/>
                <a:gd name="T6" fmla="*/ 4 w 9"/>
                <a:gd name="T7" fmla="*/ 9 h 9"/>
                <a:gd name="T8" fmla="*/ 4 w 9"/>
                <a:gd name="T9" fmla="*/ 8 h 9"/>
                <a:gd name="T10" fmla="*/ 4 w 9"/>
                <a:gd name="T11" fmla="*/ 9 h 9"/>
                <a:gd name="T12" fmla="*/ 4 w 9"/>
                <a:gd name="T13" fmla="*/ 9 h 9"/>
                <a:gd name="T14" fmla="*/ 4 w 9"/>
                <a:gd name="T15" fmla="*/ 8 h 9"/>
                <a:gd name="T16" fmla="*/ 4 w 9"/>
                <a:gd name="T17" fmla="*/ 9 h 9"/>
                <a:gd name="T18" fmla="*/ 9 w 9"/>
                <a:gd name="T19" fmla="*/ 4 h 9"/>
                <a:gd name="T20" fmla="*/ 4 w 9"/>
                <a:gd name="T21" fmla="*/ 0 h 9"/>
                <a:gd name="T22" fmla="*/ 4 w 9"/>
                <a:gd name="T23" fmla="*/ 1 h 9"/>
                <a:gd name="T24" fmla="*/ 5 w 9"/>
                <a:gd name="T25" fmla="*/ 0 h 9"/>
                <a:gd name="T26" fmla="*/ 4 w 9"/>
                <a:gd name="T27" fmla="*/ 0 h 9"/>
                <a:gd name="T28" fmla="*/ 0 w 9"/>
                <a:gd name="T29" fmla="*/ 4 h 9"/>
                <a:gd name="T30" fmla="*/ 1 w 9"/>
                <a:gd name="T31" fmla="*/ 4 h 9"/>
                <a:gd name="T32" fmla="*/ 2 w 9"/>
                <a:gd name="T33" fmla="*/ 4 h 9"/>
                <a:gd name="T34" fmla="*/ 4 w 9"/>
                <a:gd name="T35" fmla="*/ 2 h 9"/>
                <a:gd name="T36" fmla="*/ 4 w 9"/>
                <a:gd name="T37" fmla="*/ 1 h 9"/>
                <a:gd name="T38" fmla="*/ 4 w 9"/>
                <a:gd name="T39" fmla="*/ 2 h 9"/>
                <a:gd name="T40" fmla="*/ 4 w 9"/>
                <a:gd name="T41" fmla="*/ 2 h 9"/>
                <a:gd name="T42" fmla="*/ 4 w 9"/>
                <a:gd name="T43" fmla="*/ 1 h 9"/>
                <a:gd name="T44" fmla="*/ 4 w 9"/>
                <a:gd name="T45" fmla="*/ 2 h 9"/>
                <a:gd name="T46" fmla="*/ 4 w 9"/>
                <a:gd name="T47" fmla="*/ 2 h 9"/>
                <a:gd name="T48" fmla="*/ 4 w 9"/>
                <a:gd name="T49" fmla="*/ 2 h 9"/>
                <a:gd name="T50" fmla="*/ 6 w 9"/>
                <a:gd name="T51" fmla="*/ 4 h 9"/>
                <a:gd name="T52" fmla="*/ 4 w 9"/>
                <a:gd name="T53" fmla="*/ 7 h 9"/>
                <a:gd name="T54" fmla="*/ 4 w 9"/>
                <a:gd name="T55" fmla="*/ 7 h 9"/>
                <a:gd name="T56" fmla="*/ 4 w 9"/>
                <a:gd name="T57" fmla="*/ 8 h 9"/>
                <a:gd name="T58" fmla="*/ 4 w 9"/>
                <a:gd name="T59" fmla="*/ 7 h 9"/>
                <a:gd name="T60" fmla="*/ 4 w 9"/>
                <a:gd name="T61" fmla="*/ 7 h 9"/>
                <a:gd name="T62" fmla="*/ 4 w 9"/>
                <a:gd name="T63" fmla="*/ 8 h 9"/>
                <a:gd name="T64" fmla="*/ 4 w 9"/>
                <a:gd name="T65" fmla="*/ 7 h 9"/>
                <a:gd name="T66" fmla="*/ 2 w 9"/>
                <a:gd name="T67" fmla="*/ 4 h 9"/>
                <a:gd name="T68" fmla="*/ 1 w 9"/>
                <a:gd name="T6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1" y="4"/>
                  </a:moveTo>
                  <a:cubicBezTo>
                    <a:pt x="0" y="4"/>
                    <a:pt x="0" y="4"/>
                    <a:pt x="0" y="4"/>
                  </a:cubicBezTo>
                  <a:cubicBezTo>
                    <a:pt x="0" y="7"/>
                    <a:pt x="2" y="9"/>
                    <a:pt x="4" y="9"/>
                  </a:cubicBezTo>
                  <a:cubicBezTo>
                    <a:pt x="4" y="9"/>
                    <a:pt x="4" y="9"/>
                    <a:pt x="4" y="9"/>
                  </a:cubicBezTo>
                  <a:cubicBezTo>
                    <a:pt x="4" y="8"/>
                    <a:pt x="4" y="8"/>
                    <a:pt x="4" y="8"/>
                  </a:cubicBezTo>
                  <a:cubicBezTo>
                    <a:pt x="4" y="9"/>
                    <a:pt x="4" y="9"/>
                    <a:pt x="4" y="9"/>
                  </a:cubicBezTo>
                  <a:cubicBezTo>
                    <a:pt x="4" y="9"/>
                    <a:pt x="4" y="9"/>
                    <a:pt x="4" y="9"/>
                  </a:cubicBezTo>
                  <a:cubicBezTo>
                    <a:pt x="4" y="8"/>
                    <a:pt x="4" y="8"/>
                    <a:pt x="4" y="8"/>
                  </a:cubicBezTo>
                  <a:cubicBezTo>
                    <a:pt x="4" y="9"/>
                    <a:pt x="4" y="9"/>
                    <a:pt x="4" y="9"/>
                  </a:cubicBezTo>
                  <a:cubicBezTo>
                    <a:pt x="7" y="9"/>
                    <a:pt x="9" y="7"/>
                    <a:pt x="9" y="4"/>
                  </a:cubicBezTo>
                  <a:cubicBezTo>
                    <a:pt x="9" y="2"/>
                    <a:pt x="7" y="0"/>
                    <a:pt x="4" y="0"/>
                  </a:cubicBezTo>
                  <a:cubicBezTo>
                    <a:pt x="4" y="1"/>
                    <a:pt x="4" y="1"/>
                    <a:pt x="4" y="1"/>
                  </a:cubicBezTo>
                  <a:cubicBezTo>
                    <a:pt x="5" y="0"/>
                    <a:pt x="5" y="0"/>
                    <a:pt x="5" y="0"/>
                  </a:cubicBezTo>
                  <a:cubicBezTo>
                    <a:pt x="4" y="0"/>
                    <a:pt x="4" y="0"/>
                    <a:pt x="4" y="0"/>
                  </a:cubicBezTo>
                  <a:cubicBezTo>
                    <a:pt x="2" y="0"/>
                    <a:pt x="0" y="2"/>
                    <a:pt x="0" y="4"/>
                  </a:cubicBezTo>
                  <a:cubicBezTo>
                    <a:pt x="1" y="4"/>
                    <a:pt x="1" y="4"/>
                    <a:pt x="1" y="4"/>
                  </a:cubicBezTo>
                  <a:cubicBezTo>
                    <a:pt x="2" y="4"/>
                    <a:pt x="2" y="4"/>
                    <a:pt x="2" y="4"/>
                  </a:cubicBezTo>
                  <a:cubicBezTo>
                    <a:pt x="2" y="3"/>
                    <a:pt x="3" y="2"/>
                    <a:pt x="4" y="2"/>
                  </a:cubicBezTo>
                  <a:cubicBezTo>
                    <a:pt x="4" y="1"/>
                    <a:pt x="4" y="1"/>
                    <a:pt x="4" y="1"/>
                  </a:cubicBezTo>
                  <a:cubicBezTo>
                    <a:pt x="4" y="2"/>
                    <a:pt x="4" y="2"/>
                    <a:pt x="4" y="2"/>
                  </a:cubicBezTo>
                  <a:cubicBezTo>
                    <a:pt x="4" y="2"/>
                    <a:pt x="4" y="2"/>
                    <a:pt x="4" y="2"/>
                  </a:cubicBezTo>
                  <a:cubicBezTo>
                    <a:pt x="4" y="1"/>
                    <a:pt x="4" y="1"/>
                    <a:pt x="4" y="1"/>
                  </a:cubicBezTo>
                  <a:cubicBezTo>
                    <a:pt x="4" y="2"/>
                    <a:pt x="4" y="2"/>
                    <a:pt x="4" y="2"/>
                  </a:cubicBezTo>
                  <a:cubicBezTo>
                    <a:pt x="4" y="2"/>
                    <a:pt x="4" y="2"/>
                    <a:pt x="4" y="2"/>
                  </a:cubicBezTo>
                  <a:cubicBezTo>
                    <a:pt x="4" y="2"/>
                    <a:pt x="4" y="2"/>
                    <a:pt x="4" y="2"/>
                  </a:cubicBezTo>
                  <a:cubicBezTo>
                    <a:pt x="5" y="2"/>
                    <a:pt x="6" y="3"/>
                    <a:pt x="6" y="4"/>
                  </a:cubicBezTo>
                  <a:cubicBezTo>
                    <a:pt x="6" y="6"/>
                    <a:pt x="6" y="7"/>
                    <a:pt x="4" y="7"/>
                  </a:cubicBezTo>
                  <a:cubicBezTo>
                    <a:pt x="4" y="7"/>
                    <a:pt x="4" y="7"/>
                    <a:pt x="4" y="7"/>
                  </a:cubicBezTo>
                  <a:cubicBezTo>
                    <a:pt x="4" y="8"/>
                    <a:pt x="4" y="8"/>
                    <a:pt x="4" y="8"/>
                  </a:cubicBezTo>
                  <a:cubicBezTo>
                    <a:pt x="4" y="7"/>
                    <a:pt x="4" y="7"/>
                    <a:pt x="4" y="7"/>
                  </a:cubicBezTo>
                  <a:cubicBezTo>
                    <a:pt x="4" y="7"/>
                    <a:pt x="4" y="7"/>
                    <a:pt x="4" y="7"/>
                  </a:cubicBezTo>
                  <a:cubicBezTo>
                    <a:pt x="4" y="8"/>
                    <a:pt x="4" y="8"/>
                    <a:pt x="4" y="8"/>
                  </a:cubicBezTo>
                  <a:cubicBezTo>
                    <a:pt x="4" y="7"/>
                    <a:pt x="4" y="7"/>
                    <a:pt x="4" y="7"/>
                  </a:cubicBezTo>
                  <a:cubicBezTo>
                    <a:pt x="3" y="7"/>
                    <a:pt x="2" y="6"/>
                    <a:pt x="2" y="4"/>
                  </a:cubicBezTo>
                  <a:lnTo>
                    <a:pt x="1" y="4"/>
                  </a:lnTo>
                  <a:close/>
                </a:path>
              </a:pathLst>
            </a:custGeom>
            <a:solidFill>
              <a:srgbClr val="422B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íŝļïdé"/>
            <p:cNvSpPr/>
            <p:nvPr/>
          </p:nvSpPr>
          <p:spPr bwMode="auto">
            <a:xfrm>
              <a:off x="4521994" y="2414587"/>
              <a:ext cx="28575" cy="26988"/>
            </a:xfrm>
            <a:prstGeom prst="ellipse">
              <a:avLst/>
            </a:prstGeom>
            <a:solidFill>
              <a:srgbClr val="422B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íšḷîḋê"/>
            <p:cNvSpPr/>
            <p:nvPr/>
          </p:nvSpPr>
          <p:spPr bwMode="auto">
            <a:xfrm>
              <a:off x="4514057" y="2405062"/>
              <a:ext cx="39688" cy="41275"/>
            </a:xfrm>
            <a:custGeom>
              <a:avLst/>
              <a:gdLst>
                <a:gd name="T0" fmla="*/ 2 w 9"/>
                <a:gd name="T1" fmla="*/ 5 h 9"/>
                <a:gd name="T2" fmla="*/ 0 w 9"/>
                <a:gd name="T3" fmla="*/ 5 h 9"/>
                <a:gd name="T4" fmla="*/ 5 w 9"/>
                <a:gd name="T5" fmla="*/ 9 h 9"/>
                <a:gd name="T6" fmla="*/ 5 w 9"/>
                <a:gd name="T7" fmla="*/ 9 h 9"/>
                <a:gd name="T8" fmla="*/ 5 w 9"/>
                <a:gd name="T9" fmla="*/ 8 h 9"/>
                <a:gd name="T10" fmla="*/ 5 w 9"/>
                <a:gd name="T11" fmla="*/ 9 h 9"/>
                <a:gd name="T12" fmla="*/ 5 w 9"/>
                <a:gd name="T13" fmla="*/ 9 h 9"/>
                <a:gd name="T14" fmla="*/ 5 w 9"/>
                <a:gd name="T15" fmla="*/ 8 h 9"/>
                <a:gd name="T16" fmla="*/ 5 w 9"/>
                <a:gd name="T17" fmla="*/ 9 h 9"/>
                <a:gd name="T18" fmla="*/ 9 w 9"/>
                <a:gd name="T19" fmla="*/ 5 h 9"/>
                <a:gd name="T20" fmla="*/ 5 w 9"/>
                <a:gd name="T21" fmla="*/ 0 h 9"/>
                <a:gd name="T22" fmla="*/ 5 w 9"/>
                <a:gd name="T23" fmla="*/ 2 h 9"/>
                <a:gd name="T24" fmla="*/ 5 w 9"/>
                <a:gd name="T25" fmla="*/ 0 h 9"/>
                <a:gd name="T26" fmla="*/ 5 w 9"/>
                <a:gd name="T27" fmla="*/ 0 h 9"/>
                <a:gd name="T28" fmla="*/ 0 w 9"/>
                <a:gd name="T29" fmla="*/ 5 h 9"/>
                <a:gd name="T30" fmla="*/ 2 w 9"/>
                <a:gd name="T31" fmla="*/ 5 h 9"/>
                <a:gd name="T32" fmla="*/ 3 w 9"/>
                <a:gd name="T33" fmla="*/ 5 h 9"/>
                <a:gd name="T34" fmla="*/ 5 w 9"/>
                <a:gd name="T35" fmla="*/ 3 h 9"/>
                <a:gd name="T36" fmla="*/ 5 w 9"/>
                <a:gd name="T37" fmla="*/ 2 h 9"/>
                <a:gd name="T38" fmla="*/ 5 w 9"/>
                <a:gd name="T39" fmla="*/ 3 h 9"/>
                <a:gd name="T40" fmla="*/ 5 w 9"/>
                <a:gd name="T41" fmla="*/ 3 h 9"/>
                <a:gd name="T42" fmla="*/ 5 w 9"/>
                <a:gd name="T43" fmla="*/ 2 h 9"/>
                <a:gd name="T44" fmla="*/ 5 w 9"/>
                <a:gd name="T45" fmla="*/ 3 h 9"/>
                <a:gd name="T46" fmla="*/ 5 w 9"/>
                <a:gd name="T47" fmla="*/ 3 h 9"/>
                <a:gd name="T48" fmla="*/ 5 w 9"/>
                <a:gd name="T49" fmla="*/ 3 h 9"/>
                <a:gd name="T50" fmla="*/ 7 w 9"/>
                <a:gd name="T51" fmla="*/ 5 h 9"/>
                <a:gd name="T52" fmla="*/ 5 w 9"/>
                <a:gd name="T53" fmla="*/ 7 h 9"/>
                <a:gd name="T54" fmla="*/ 5 w 9"/>
                <a:gd name="T55" fmla="*/ 7 h 9"/>
                <a:gd name="T56" fmla="*/ 5 w 9"/>
                <a:gd name="T57" fmla="*/ 8 h 9"/>
                <a:gd name="T58" fmla="*/ 5 w 9"/>
                <a:gd name="T59" fmla="*/ 7 h 9"/>
                <a:gd name="T60" fmla="*/ 5 w 9"/>
                <a:gd name="T61" fmla="*/ 7 h 9"/>
                <a:gd name="T62" fmla="*/ 5 w 9"/>
                <a:gd name="T63" fmla="*/ 8 h 9"/>
                <a:gd name="T64" fmla="*/ 5 w 9"/>
                <a:gd name="T65" fmla="*/ 7 h 9"/>
                <a:gd name="T66" fmla="*/ 3 w 9"/>
                <a:gd name="T67" fmla="*/ 5 h 9"/>
                <a:gd name="T68" fmla="*/ 2 w 9"/>
                <a:gd name="T6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2" y="5"/>
                  </a:moveTo>
                  <a:cubicBezTo>
                    <a:pt x="0" y="5"/>
                    <a:pt x="0" y="5"/>
                    <a:pt x="0" y="5"/>
                  </a:cubicBezTo>
                  <a:cubicBezTo>
                    <a:pt x="0" y="7"/>
                    <a:pt x="2"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7" y="9"/>
                    <a:pt x="9" y="7"/>
                    <a:pt x="9" y="5"/>
                  </a:cubicBezTo>
                  <a:cubicBezTo>
                    <a:pt x="9" y="2"/>
                    <a:pt x="7" y="0"/>
                    <a:pt x="5" y="0"/>
                  </a:cubicBezTo>
                  <a:cubicBezTo>
                    <a:pt x="5" y="2"/>
                    <a:pt x="5" y="2"/>
                    <a:pt x="5" y="2"/>
                  </a:cubicBezTo>
                  <a:cubicBezTo>
                    <a:pt x="5" y="0"/>
                    <a:pt x="5" y="0"/>
                    <a:pt x="5" y="0"/>
                  </a:cubicBezTo>
                  <a:cubicBezTo>
                    <a:pt x="5" y="0"/>
                    <a:pt x="5" y="0"/>
                    <a:pt x="5" y="0"/>
                  </a:cubicBezTo>
                  <a:cubicBezTo>
                    <a:pt x="2" y="0"/>
                    <a:pt x="0" y="2"/>
                    <a:pt x="0" y="5"/>
                  </a:cubicBezTo>
                  <a:cubicBezTo>
                    <a:pt x="2" y="5"/>
                    <a:pt x="2" y="5"/>
                    <a:pt x="2" y="5"/>
                  </a:cubicBezTo>
                  <a:cubicBezTo>
                    <a:pt x="3" y="5"/>
                    <a:pt x="3" y="5"/>
                    <a:pt x="3" y="5"/>
                  </a:cubicBezTo>
                  <a:cubicBezTo>
                    <a:pt x="3" y="4"/>
                    <a:pt x="4" y="3"/>
                    <a:pt x="5" y="3"/>
                  </a:cubicBezTo>
                  <a:cubicBezTo>
                    <a:pt x="5" y="2"/>
                    <a:pt x="5" y="2"/>
                    <a:pt x="5" y="2"/>
                  </a:cubicBezTo>
                  <a:cubicBezTo>
                    <a:pt x="5" y="3"/>
                    <a:pt x="5" y="3"/>
                    <a:pt x="5" y="3"/>
                  </a:cubicBezTo>
                  <a:cubicBezTo>
                    <a:pt x="5" y="3"/>
                    <a:pt x="5" y="3"/>
                    <a:pt x="5" y="3"/>
                  </a:cubicBezTo>
                  <a:cubicBezTo>
                    <a:pt x="5" y="2"/>
                    <a:pt x="5" y="2"/>
                    <a:pt x="5" y="2"/>
                  </a:cubicBezTo>
                  <a:cubicBezTo>
                    <a:pt x="5" y="3"/>
                    <a:pt x="5" y="3"/>
                    <a:pt x="5" y="3"/>
                  </a:cubicBezTo>
                  <a:cubicBezTo>
                    <a:pt x="5" y="3"/>
                    <a:pt x="5" y="3"/>
                    <a:pt x="5" y="3"/>
                  </a:cubicBezTo>
                  <a:cubicBezTo>
                    <a:pt x="5" y="3"/>
                    <a:pt x="5" y="3"/>
                    <a:pt x="5" y="3"/>
                  </a:cubicBezTo>
                  <a:cubicBezTo>
                    <a:pt x="6" y="3"/>
                    <a:pt x="7" y="4"/>
                    <a:pt x="7" y="5"/>
                  </a:cubicBezTo>
                  <a:cubicBezTo>
                    <a:pt x="7" y="6"/>
                    <a:pt x="6" y="7"/>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4" y="7"/>
                    <a:pt x="3" y="6"/>
                    <a:pt x="3" y="5"/>
                  </a:cubicBezTo>
                  <a:lnTo>
                    <a:pt x="2" y="5"/>
                  </a:lnTo>
                  <a:close/>
                </a:path>
              </a:pathLst>
            </a:custGeom>
            <a:solidFill>
              <a:srgbClr val="422B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ïS1idê"/>
            <p:cNvSpPr/>
            <p:nvPr/>
          </p:nvSpPr>
          <p:spPr bwMode="auto">
            <a:xfrm>
              <a:off x="4234657" y="2090737"/>
              <a:ext cx="333375" cy="360363"/>
            </a:xfrm>
            <a:custGeom>
              <a:avLst/>
              <a:gdLst>
                <a:gd name="T0" fmla="*/ 2 w 73"/>
                <a:gd name="T1" fmla="*/ 56 h 79"/>
                <a:gd name="T2" fmla="*/ 15 w 73"/>
                <a:gd name="T3" fmla="*/ 27 h 79"/>
                <a:gd name="T4" fmla="*/ 11 w 73"/>
                <a:gd name="T5" fmla="*/ 14 h 79"/>
                <a:gd name="T6" fmla="*/ 52 w 73"/>
                <a:gd name="T7" fmla="*/ 12 h 79"/>
                <a:gd name="T8" fmla="*/ 71 w 73"/>
                <a:gd name="T9" fmla="*/ 32 h 79"/>
                <a:gd name="T10" fmla="*/ 71 w 73"/>
                <a:gd name="T11" fmla="*/ 32 h 79"/>
                <a:gd name="T12" fmla="*/ 70 w 73"/>
                <a:gd name="T13" fmla="*/ 32 h 79"/>
                <a:gd name="T14" fmla="*/ 59 w 73"/>
                <a:gd name="T15" fmla="*/ 41 h 79"/>
                <a:gd name="T16" fmla="*/ 27 w 73"/>
                <a:gd name="T17" fmla="*/ 31 h 79"/>
                <a:gd name="T18" fmla="*/ 14 w 73"/>
                <a:gd name="T19" fmla="*/ 46 h 79"/>
                <a:gd name="T20" fmla="*/ 10 w 73"/>
                <a:gd name="T21" fmla="*/ 79 h 79"/>
                <a:gd name="T22" fmla="*/ 6 w 73"/>
                <a:gd name="T23" fmla="*/ 76 h 79"/>
                <a:gd name="T24" fmla="*/ 0 w 73"/>
                <a:gd name="T25" fmla="*/ 62 h 79"/>
                <a:gd name="T26" fmla="*/ 2 w 73"/>
                <a:gd name="T27"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9">
                  <a:moveTo>
                    <a:pt x="2" y="56"/>
                  </a:moveTo>
                  <a:cubicBezTo>
                    <a:pt x="2" y="44"/>
                    <a:pt x="7" y="34"/>
                    <a:pt x="15" y="27"/>
                  </a:cubicBezTo>
                  <a:cubicBezTo>
                    <a:pt x="12" y="22"/>
                    <a:pt x="10" y="15"/>
                    <a:pt x="11" y="14"/>
                  </a:cubicBezTo>
                  <a:cubicBezTo>
                    <a:pt x="12" y="13"/>
                    <a:pt x="30" y="0"/>
                    <a:pt x="52" y="12"/>
                  </a:cubicBezTo>
                  <a:cubicBezTo>
                    <a:pt x="66" y="20"/>
                    <a:pt x="73" y="26"/>
                    <a:pt x="71" y="32"/>
                  </a:cubicBezTo>
                  <a:cubicBezTo>
                    <a:pt x="71" y="32"/>
                    <a:pt x="71" y="32"/>
                    <a:pt x="71" y="32"/>
                  </a:cubicBezTo>
                  <a:cubicBezTo>
                    <a:pt x="70" y="32"/>
                    <a:pt x="70" y="32"/>
                    <a:pt x="70" y="32"/>
                  </a:cubicBezTo>
                  <a:cubicBezTo>
                    <a:pt x="68" y="37"/>
                    <a:pt x="63" y="41"/>
                    <a:pt x="59" y="41"/>
                  </a:cubicBezTo>
                  <a:cubicBezTo>
                    <a:pt x="40" y="41"/>
                    <a:pt x="40" y="30"/>
                    <a:pt x="27" y="31"/>
                  </a:cubicBezTo>
                  <a:cubicBezTo>
                    <a:pt x="21" y="31"/>
                    <a:pt x="14" y="33"/>
                    <a:pt x="14" y="46"/>
                  </a:cubicBezTo>
                  <a:cubicBezTo>
                    <a:pt x="14" y="61"/>
                    <a:pt x="10" y="79"/>
                    <a:pt x="10" y="79"/>
                  </a:cubicBezTo>
                  <a:cubicBezTo>
                    <a:pt x="6" y="79"/>
                    <a:pt x="6" y="76"/>
                    <a:pt x="6" y="76"/>
                  </a:cubicBezTo>
                  <a:cubicBezTo>
                    <a:pt x="6" y="68"/>
                    <a:pt x="5" y="64"/>
                    <a:pt x="0" y="62"/>
                  </a:cubicBezTo>
                  <a:cubicBezTo>
                    <a:pt x="2" y="56"/>
                    <a:pt x="2" y="56"/>
                    <a:pt x="2" y="56"/>
                  </a:cubicBezTo>
                </a:path>
              </a:pathLst>
            </a:custGeom>
            <a:solidFill>
              <a:srgbClr val="8E39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ṣ1îḍé"/>
            <p:cNvSpPr/>
            <p:nvPr/>
          </p:nvSpPr>
          <p:spPr bwMode="auto">
            <a:xfrm>
              <a:off x="4399757" y="2560637"/>
              <a:ext cx="109538" cy="31750"/>
            </a:xfrm>
            <a:custGeom>
              <a:avLst/>
              <a:gdLst>
                <a:gd name="T0" fmla="*/ 13 w 24"/>
                <a:gd name="T1" fmla="*/ 7 h 7"/>
                <a:gd name="T2" fmla="*/ 13 w 24"/>
                <a:gd name="T3" fmla="*/ 7 h 7"/>
                <a:gd name="T4" fmla="*/ 2 w 24"/>
                <a:gd name="T5" fmla="*/ 5 h 7"/>
                <a:gd name="T6" fmla="*/ 1 w 24"/>
                <a:gd name="T7" fmla="*/ 2 h 7"/>
                <a:gd name="T8" fmla="*/ 4 w 24"/>
                <a:gd name="T9" fmla="*/ 1 h 7"/>
                <a:gd name="T10" fmla="*/ 13 w 24"/>
                <a:gd name="T11" fmla="*/ 2 h 7"/>
                <a:gd name="T12" fmla="*/ 13 w 24"/>
                <a:gd name="T13" fmla="*/ 2 h 7"/>
                <a:gd name="T14" fmla="*/ 20 w 24"/>
                <a:gd name="T15" fmla="*/ 1 h 7"/>
                <a:gd name="T16" fmla="*/ 23 w 24"/>
                <a:gd name="T17" fmla="*/ 2 h 7"/>
                <a:gd name="T18" fmla="*/ 22 w 24"/>
                <a:gd name="T19" fmla="*/ 5 h 7"/>
                <a:gd name="T20" fmla="*/ 13 w 24"/>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7">
                  <a:moveTo>
                    <a:pt x="13" y="7"/>
                  </a:moveTo>
                  <a:cubicBezTo>
                    <a:pt x="13" y="7"/>
                    <a:pt x="13" y="7"/>
                    <a:pt x="13" y="7"/>
                  </a:cubicBezTo>
                  <a:cubicBezTo>
                    <a:pt x="8" y="7"/>
                    <a:pt x="4" y="6"/>
                    <a:pt x="2" y="5"/>
                  </a:cubicBezTo>
                  <a:cubicBezTo>
                    <a:pt x="1" y="4"/>
                    <a:pt x="0" y="3"/>
                    <a:pt x="1" y="2"/>
                  </a:cubicBezTo>
                  <a:cubicBezTo>
                    <a:pt x="2" y="1"/>
                    <a:pt x="3" y="0"/>
                    <a:pt x="4" y="1"/>
                  </a:cubicBezTo>
                  <a:cubicBezTo>
                    <a:pt x="6" y="2"/>
                    <a:pt x="9" y="2"/>
                    <a:pt x="13" y="2"/>
                  </a:cubicBezTo>
                  <a:cubicBezTo>
                    <a:pt x="13" y="2"/>
                    <a:pt x="13" y="2"/>
                    <a:pt x="13" y="2"/>
                  </a:cubicBezTo>
                  <a:cubicBezTo>
                    <a:pt x="15" y="2"/>
                    <a:pt x="18" y="2"/>
                    <a:pt x="20" y="1"/>
                  </a:cubicBezTo>
                  <a:cubicBezTo>
                    <a:pt x="21" y="0"/>
                    <a:pt x="22" y="1"/>
                    <a:pt x="23" y="2"/>
                  </a:cubicBezTo>
                  <a:cubicBezTo>
                    <a:pt x="24" y="3"/>
                    <a:pt x="24" y="4"/>
                    <a:pt x="22" y="5"/>
                  </a:cubicBezTo>
                  <a:cubicBezTo>
                    <a:pt x="20" y="7"/>
                    <a:pt x="16" y="7"/>
                    <a:pt x="13" y="7"/>
                  </a:cubicBezTo>
                  <a:close/>
                </a:path>
              </a:pathLst>
            </a:custGeom>
            <a:solidFill>
              <a:srgbClr val="E578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iśḻïďè"/>
            <p:cNvSpPr/>
            <p:nvPr/>
          </p:nvSpPr>
          <p:spPr bwMode="auto">
            <a:xfrm>
              <a:off x="4577557" y="2359025"/>
              <a:ext cx="1588" cy="9525"/>
            </a:xfrm>
            <a:prstGeom prst="rect">
              <a:avLst/>
            </a:prstGeom>
            <a:solidFill>
              <a:srgbClr val="DDACA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íślïďè"/>
            <p:cNvSpPr/>
            <p:nvPr/>
          </p:nvSpPr>
          <p:spPr bwMode="auto">
            <a:xfrm>
              <a:off x="4568032" y="2273300"/>
              <a:ext cx="9525" cy="85725"/>
            </a:xfrm>
            <a:custGeom>
              <a:avLst/>
              <a:gdLst>
                <a:gd name="T0" fmla="*/ 2 w 2"/>
                <a:gd name="T1" fmla="*/ 15 h 19"/>
                <a:gd name="T2" fmla="*/ 2 w 2"/>
                <a:gd name="T3" fmla="*/ 18 h 19"/>
                <a:gd name="T4" fmla="*/ 2 w 2"/>
                <a:gd name="T5" fmla="*/ 19 h 19"/>
                <a:gd name="T6" fmla="*/ 2 w 2"/>
                <a:gd name="T7" fmla="*/ 19 h 19"/>
                <a:gd name="T8" fmla="*/ 2 w 2"/>
                <a:gd name="T9" fmla="*/ 18 h 19"/>
                <a:gd name="T10" fmla="*/ 2 w 2"/>
                <a:gd name="T11" fmla="*/ 15 h 19"/>
                <a:gd name="T12" fmla="*/ 1 w 2"/>
                <a:gd name="T13" fmla="*/ 1 h 19"/>
                <a:gd name="T14" fmla="*/ 2 w 2"/>
                <a:gd name="T15" fmla="*/ 12 h 19"/>
                <a:gd name="T16" fmla="*/ 2 w 2"/>
                <a:gd name="T17" fmla="*/ 15 h 19"/>
                <a:gd name="T18" fmla="*/ 2 w 2"/>
                <a:gd name="T19" fmla="*/ 15 h 19"/>
                <a:gd name="T20" fmla="*/ 2 w 2"/>
                <a:gd name="T21" fmla="*/ 15 h 19"/>
                <a:gd name="T22" fmla="*/ 1 w 2"/>
                <a:gd name="T23" fmla="*/ 1 h 19"/>
                <a:gd name="T24" fmla="*/ 1 w 2"/>
                <a:gd name="T25" fmla="*/ 1 h 19"/>
                <a:gd name="T26" fmla="*/ 1 w 2"/>
                <a:gd name="T27" fmla="*/ 1 h 19"/>
                <a:gd name="T28" fmla="*/ 1 w 2"/>
                <a:gd name="T29" fmla="*/ 1 h 19"/>
                <a:gd name="T30" fmla="*/ 1 w 2"/>
                <a:gd name="T31" fmla="*/ 1 h 19"/>
                <a:gd name="T32" fmla="*/ 1 w 2"/>
                <a:gd name="T33" fmla="*/ 1 h 19"/>
                <a:gd name="T34" fmla="*/ 1 w 2"/>
                <a:gd name="T35" fmla="*/ 1 h 19"/>
                <a:gd name="T36" fmla="*/ 1 w 2"/>
                <a:gd name="T37" fmla="*/ 1 h 19"/>
                <a:gd name="T38" fmla="*/ 1 w 2"/>
                <a:gd name="T39" fmla="*/ 1 h 19"/>
                <a:gd name="T40" fmla="*/ 1 w 2"/>
                <a:gd name="T41" fmla="*/ 1 h 19"/>
                <a:gd name="T42" fmla="*/ 1 w 2"/>
                <a:gd name="T43" fmla="*/ 1 h 19"/>
                <a:gd name="T44" fmla="*/ 1 w 2"/>
                <a:gd name="T45" fmla="*/ 1 h 19"/>
                <a:gd name="T46" fmla="*/ 1 w 2"/>
                <a:gd name="T47" fmla="*/ 1 h 19"/>
                <a:gd name="T48" fmla="*/ 1 w 2"/>
                <a:gd name="T49" fmla="*/ 0 h 19"/>
                <a:gd name="T50" fmla="*/ 1 w 2"/>
                <a:gd name="T51" fmla="*/ 0 h 19"/>
                <a:gd name="T52" fmla="*/ 1 w 2"/>
                <a:gd name="T53" fmla="*/ 0 h 19"/>
                <a:gd name="T54" fmla="*/ 0 w 2"/>
                <a:gd name="T55" fmla="*/ 0 h 19"/>
                <a:gd name="T56" fmla="*/ 0 w 2"/>
                <a:gd name="T57" fmla="*/ 0 h 19"/>
                <a:gd name="T58" fmla="*/ 0 w 2"/>
                <a:gd name="T59" fmla="*/ 0 h 19"/>
                <a:gd name="T60" fmla="*/ 0 w 2"/>
                <a:gd name="T61" fmla="*/ 0 h 19"/>
                <a:gd name="T62" fmla="*/ 0 w 2"/>
                <a:gd name="T63" fmla="*/ 0 h 19"/>
                <a:gd name="T64" fmla="*/ 0 w 2"/>
                <a:gd name="T65" fmla="*/ 0 h 19"/>
                <a:gd name="T66" fmla="*/ 0 w 2"/>
                <a:gd name="T67" fmla="*/ 0 h 19"/>
                <a:gd name="T68" fmla="*/ 0 w 2"/>
                <a:gd name="T69" fmla="*/ 0 h 19"/>
                <a:gd name="T70" fmla="*/ 0 w 2"/>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 h="19">
                  <a:moveTo>
                    <a:pt x="2" y="15"/>
                  </a:moveTo>
                  <a:cubicBezTo>
                    <a:pt x="2" y="16"/>
                    <a:pt x="2" y="17"/>
                    <a:pt x="2" y="18"/>
                  </a:cubicBezTo>
                  <a:cubicBezTo>
                    <a:pt x="2" y="19"/>
                    <a:pt x="2" y="19"/>
                    <a:pt x="2" y="19"/>
                  </a:cubicBezTo>
                  <a:cubicBezTo>
                    <a:pt x="2" y="19"/>
                    <a:pt x="2" y="19"/>
                    <a:pt x="2" y="19"/>
                  </a:cubicBezTo>
                  <a:cubicBezTo>
                    <a:pt x="2" y="18"/>
                    <a:pt x="2" y="18"/>
                    <a:pt x="2" y="18"/>
                  </a:cubicBezTo>
                  <a:cubicBezTo>
                    <a:pt x="2" y="17"/>
                    <a:pt x="2" y="16"/>
                    <a:pt x="2" y="15"/>
                  </a:cubicBezTo>
                  <a:moveTo>
                    <a:pt x="1" y="1"/>
                  </a:moveTo>
                  <a:cubicBezTo>
                    <a:pt x="2" y="5"/>
                    <a:pt x="2" y="8"/>
                    <a:pt x="2" y="12"/>
                  </a:cubicBezTo>
                  <a:cubicBezTo>
                    <a:pt x="2" y="13"/>
                    <a:pt x="2" y="14"/>
                    <a:pt x="2" y="15"/>
                  </a:cubicBezTo>
                  <a:cubicBezTo>
                    <a:pt x="2" y="15"/>
                    <a:pt x="2" y="15"/>
                    <a:pt x="2" y="15"/>
                  </a:cubicBezTo>
                  <a:cubicBezTo>
                    <a:pt x="2" y="15"/>
                    <a:pt x="2" y="15"/>
                    <a:pt x="2" y="15"/>
                  </a:cubicBezTo>
                  <a:cubicBezTo>
                    <a:pt x="2" y="10"/>
                    <a:pt x="2" y="5"/>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B5D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íṡ1ïḍè"/>
            <p:cNvSpPr/>
            <p:nvPr/>
          </p:nvSpPr>
          <p:spPr bwMode="auto">
            <a:xfrm>
              <a:off x="4294982" y="2232025"/>
              <a:ext cx="282575" cy="173038"/>
            </a:xfrm>
            <a:custGeom>
              <a:avLst/>
              <a:gdLst>
                <a:gd name="T0" fmla="*/ 15 w 62"/>
                <a:gd name="T1" fmla="*/ 0 h 38"/>
                <a:gd name="T2" fmla="*/ 14 w 62"/>
                <a:gd name="T3" fmla="*/ 0 h 38"/>
                <a:gd name="T4" fmla="*/ 7 w 62"/>
                <a:gd name="T5" fmla="*/ 2 h 38"/>
                <a:gd name="T6" fmla="*/ 1 w 62"/>
                <a:gd name="T7" fmla="*/ 20 h 38"/>
                <a:gd name="T8" fmla="*/ 0 w 62"/>
                <a:gd name="T9" fmla="*/ 32 h 38"/>
                <a:gd name="T10" fmla="*/ 15 w 62"/>
                <a:gd name="T11" fmla="*/ 27 h 38"/>
                <a:gd name="T12" fmla="*/ 23 w 62"/>
                <a:gd name="T13" fmla="*/ 26 h 38"/>
                <a:gd name="T14" fmla="*/ 62 w 62"/>
                <a:gd name="T15" fmla="*/ 38 h 38"/>
                <a:gd name="T16" fmla="*/ 62 w 62"/>
                <a:gd name="T17" fmla="*/ 30 h 38"/>
                <a:gd name="T18" fmla="*/ 62 w 62"/>
                <a:gd name="T19" fmla="*/ 28 h 38"/>
                <a:gd name="T20" fmla="*/ 62 w 62"/>
                <a:gd name="T21" fmla="*/ 27 h 38"/>
                <a:gd name="T22" fmla="*/ 62 w 62"/>
                <a:gd name="T23" fmla="*/ 24 h 38"/>
                <a:gd name="T24" fmla="*/ 62 w 62"/>
                <a:gd name="T25" fmla="*/ 24 h 38"/>
                <a:gd name="T26" fmla="*/ 62 w 62"/>
                <a:gd name="T27" fmla="*/ 21 h 38"/>
                <a:gd name="T28" fmla="*/ 61 w 62"/>
                <a:gd name="T29" fmla="*/ 10 h 38"/>
                <a:gd name="T30" fmla="*/ 61 w 62"/>
                <a:gd name="T31" fmla="*/ 10 h 38"/>
                <a:gd name="T32" fmla="*/ 61 w 62"/>
                <a:gd name="T33" fmla="*/ 10 h 38"/>
                <a:gd name="T34" fmla="*/ 61 w 62"/>
                <a:gd name="T35" fmla="*/ 10 h 38"/>
                <a:gd name="T36" fmla="*/ 61 w 62"/>
                <a:gd name="T37" fmla="*/ 10 h 38"/>
                <a:gd name="T38" fmla="*/ 61 w 62"/>
                <a:gd name="T39" fmla="*/ 10 h 38"/>
                <a:gd name="T40" fmla="*/ 61 w 62"/>
                <a:gd name="T41" fmla="*/ 10 h 38"/>
                <a:gd name="T42" fmla="*/ 61 w 62"/>
                <a:gd name="T43" fmla="*/ 10 h 38"/>
                <a:gd name="T44" fmla="*/ 61 w 62"/>
                <a:gd name="T45" fmla="*/ 10 h 38"/>
                <a:gd name="T46" fmla="*/ 61 w 62"/>
                <a:gd name="T47" fmla="*/ 9 h 38"/>
                <a:gd name="T48" fmla="*/ 61 w 62"/>
                <a:gd name="T49" fmla="*/ 9 h 38"/>
                <a:gd name="T50" fmla="*/ 60 w 62"/>
                <a:gd name="T51" fmla="*/ 9 h 38"/>
                <a:gd name="T52" fmla="*/ 60 w 62"/>
                <a:gd name="T53" fmla="*/ 9 h 38"/>
                <a:gd name="T54" fmla="*/ 60 w 62"/>
                <a:gd name="T55" fmla="*/ 9 h 38"/>
                <a:gd name="T56" fmla="*/ 60 w 62"/>
                <a:gd name="T57" fmla="*/ 9 h 38"/>
                <a:gd name="T58" fmla="*/ 60 w 62"/>
                <a:gd name="T59" fmla="*/ 9 h 38"/>
                <a:gd name="T60" fmla="*/ 60 w 62"/>
                <a:gd name="T61" fmla="*/ 9 h 38"/>
                <a:gd name="T62" fmla="*/ 57 w 62"/>
                <a:gd name="T63" fmla="*/ 2 h 38"/>
                <a:gd name="T64" fmla="*/ 46 w 62"/>
                <a:gd name="T65" fmla="*/ 10 h 38"/>
                <a:gd name="T66" fmla="*/ 15 w 62"/>
                <a:gd name="T6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38">
                  <a:moveTo>
                    <a:pt x="15" y="0"/>
                  </a:moveTo>
                  <a:cubicBezTo>
                    <a:pt x="15" y="0"/>
                    <a:pt x="14" y="0"/>
                    <a:pt x="14" y="0"/>
                  </a:cubicBezTo>
                  <a:cubicBezTo>
                    <a:pt x="11" y="0"/>
                    <a:pt x="9" y="1"/>
                    <a:pt x="7" y="2"/>
                  </a:cubicBezTo>
                  <a:cubicBezTo>
                    <a:pt x="4" y="7"/>
                    <a:pt x="2" y="13"/>
                    <a:pt x="1" y="20"/>
                  </a:cubicBezTo>
                  <a:cubicBezTo>
                    <a:pt x="0" y="24"/>
                    <a:pt x="0" y="28"/>
                    <a:pt x="0" y="32"/>
                  </a:cubicBezTo>
                  <a:cubicBezTo>
                    <a:pt x="1" y="29"/>
                    <a:pt x="8" y="28"/>
                    <a:pt x="15" y="27"/>
                  </a:cubicBezTo>
                  <a:cubicBezTo>
                    <a:pt x="18" y="26"/>
                    <a:pt x="21" y="26"/>
                    <a:pt x="23" y="26"/>
                  </a:cubicBezTo>
                  <a:cubicBezTo>
                    <a:pt x="55" y="26"/>
                    <a:pt x="62" y="38"/>
                    <a:pt x="62" y="38"/>
                  </a:cubicBezTo>
                  <a:cubicBezTo>
                    <a:pt x="62" y="30"/>
                    <a:pt x="62" y="30"/>
                    <a:pt x="62" y="30"/>
                  </a:cubicBezTo>
                  <a:cubicBezTo>
                    <a:pt x="62" y="28"/>
                    <a:pt x="62" y="28"/>
                    <a:pt x="62" y="28"/>
                  </a:cubicBezTo>
                  <a:cubicBezTo>
                    <a:pt x="62" y="27"/>
                    <a:pt x="62" y="27"/>
                    <a:pt x="62" y="27"/>
                  </a:cubicBezTo>
                  <a:cubicBezTo>
                    <a:pt x="62" y="26"/>
                    <a:pt x="62" y="25"/>
                    <a:pt x="62" y="24"/>
                  </a:cubicBezTo>
                  <a:cubicBezTo>
                    <a:pt x="62" y="24"/>
                    <a:pt x="62" y="24"/>
                    <a:pt x="62" y="24"/>
                  </a:cubicBezTo>
                  <a:cubicBezTo>
                    <a:pt x="62" y="23"/>
                    <a:pt x="62" y="22"/>
                    <a:pt x="62" y="21"/>
                  </a:cubicBezTo>
                  <a:cubicBezTo>
                    <a:pt x="62" y="17"/>
                    <a:pt x="62" y="14"/>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9"/>
                    <a:pt x="61" y="9"/>
                    <a:pt x="61" y="9"/>
                  </a:cubicBezTo>
                  <a:cubicBezTo>
                    <a:pt x="61" y="9"/>
                    <a:pt x="61" y="9"/>
                    <a:pt x="61" y="9"/>
                  </a:cubicBezTo>
                  <a:cubicBezTo>
                    <a:pt x="61"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6"/>
                    <a:pt x="58" y="4"/>
                    <a:pt x="57" y="2"/>
                  </a:cubicBezTo>
                  <a:cubicBezTo>
                    <a:pt x="55" y="7"/>
                    <a:pt x="50" y="10"/>
                    <a:pt x="46" y="10"/>
                  </a:cubicBezTo>
                  <a:cubicBezTo>
                    <a:pt x="28" y="10"/>
                    <a:pt x="27" y="0"/>
                    <a:pt x="15" y="0"/>
                  </a:cubicBezTo>
                </a:path>
              </a:pathLst>
            </a:custGeom>
            <a:solidFill>
              <a:srgbClr val="DD785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i$lîḍè"/>
            <p:cNvSpPr/>
            <p:nvPr/>
          </p:nvSpPr>
          <p:spPr bwMode="auto">
            <a:xfrm>
              <a:off x="4290219" y="2181225"/>
              <a:ext cx="263525" cy="201613"/>
            </a:xfrm>
            <a:custGeom>
              <a:avLst/>
              <a:gdLst>
                <a:gd name="T0" fmla="*/ 2 w 58"/>
                <a:gd name="T1" fmla="*/ 31 h 44"/>
                <a:gd name="T2" fmla="*/ 0 w 58"/>
                <a:gd name="T3" fmla="*/ 44 h 44"/>
                <a:gd name="T4" fmla="*/ 1 w 58"/>
                <a:gd name="T5" fmla="*/ 43 h 44"/>
                <a:gd name="T6" fmla="*/ 2 w 58"/>
                <a:gd name="T7" fmla="*/ 31 h 44"/>
                <a:gd name="T8" fmla="*/ 30 w 58"/>
                <a:gd name="T9" fmla="*/ 0 h 44"/>
                <a:gd name="T10" fmla="*/ 8 w 58"/>
                <a:gd name="T11" fmla="*/ 13 h 44"/>
                <a:gd name="T12" fmla="*/ 15 w 58"/>
                <a:gd name="T13" fmla="*/ 11 h 44"/>
                <a:gd name="T14" fmla="*/ 16 w 58"/>
                <a:gd name="T15" fmla="*/ 11 h 44"/>
                <a:gd name="T16" fmla="*/ 47 w 58"/>
                <a:gd name="T17" fmla="*/ 21 h 44"/>
                <a:gd name="T18" fmla="*/ 58 w 58"/>
                <a:gd name="T19" fmla="*/ 13 h 44"/>
                <a:gd name="T20" fmla="*/ 30 w 58"/>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4">
                  <a:moveTo>
                    <a:pt x="2" y="31"/>
                  </a:moveTo>
                  <a:cubicBezTo>
                    <a:pt x="1" y="35"/>
                    <a:pt x="0" y="40"/>
                    <a:pt x="0" y="44"/>
                  </a:cubicBezTo>
                  <a:cubicBezTo>
                    <a:pt x="0" y="44"/>
                    <a:pt x="0" y="43"/>
                    <a:pt x="1" y="43"/>
                  </a:cubicBezTo>
                  <a:cubicBezTo>
                    <a:pt x="1" y="39"/>
                    <a:pt x="1" y="35"/>
                    <a:pt x="2" y="31"/>
                  </a:cubicBezTo>
                  <a:moveTo>
                    <a:pt x="30" y="0"/>
                  </a:moveTo>
                  <a:cubicBezTo>
                    <a:pt x="20" y="0"/>
                    <a:pt x="12" y="4"/>
                    <a:pt x="8" y="13"/>
                  </a:cubicBezTo>
                  <a:cubicBezTo>
                    <a:pt x="10" y="12"/>
                    <a:pt x="12" y="11"/>
                    <a:pt x="15" y="11"/>
                  </a:cubicBezTo>
                  <a:cubicBezTo>
                    <a:pt x="15" y="11"/>
                    <a:pt x="16" y="11"/>
                    <a:pt x="16" y="11"/>
                  </a:cubicBezTo>
                  <a:cubicBezTo>
                    <a:pt x="28" y="11"/>
                    <a:pt x="29" y="21"/>
                    <a:pt x="47" y="21"/>
                  </a:cubicBezTo>
                  <a:cubicBezTo>
                    <a:pt x="51" y="21"/>
                    <a:pt x="56" y="18"/>
                    <a:pt x="58" y="13"/>
                  </a:cubicBezTo>
                  <a:cubicBezTo>
                    <a:pt x="53" y="5"/>
                    <a:pt x="44" y="0"/>
                    <a:pt x="30" y="0"/>
                  </a:cubicBezTo>
                </a:path>
              </a:pathLst>
            </a:custGeom>
            <a:solidFill>
              <a:srgbClr val="7B26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is1iḑê"/>
            <p:cNvSpPr/>
            <p:nvPr/>
          </p:nvSpPr>
          <p:spPr bwMode="auto">
            <a:xfrm>
              <a:off x="4148932" y="2286000"/>
              <a:ext cx="446088" cy="128588"/>
            </a:xfrm>
            <a:custGeom>
              <a:avLst/>
              <a:gdLst>
                <a:gd name="T0" fmla="*/ 5 w 98"/>
                <a:gd name="T1" fmla="*/ 26 h 28"/>
                <a:gd name="T2" fmla="*/ 2 w 98"/>
                <a:gd name="T3" fmla="*/ 24 h 28"/>
                <a:gd name="T4" fmla="*/ 1 w 98"/>
                <a:gd name="T5" fmla="*/ 19 h 28"/>
                <a:gd name="T6" fmla="*/ 67 w 98"/>
                <a:gd name="T7" fmla="*/ 0 h 28"/>
                <a:gd name="T8" fmla="*/ 96 w 98"/>
                <a:gd name="T9" fmla="*/ 8 h 28"/>
                <a:gd name="T10" fmla="*/ 94 w 98"/>
                <a:gd name="T11" fmla="*/ 19 h 28"/>
                <a:gd name="T12" fmla="*/ 93 w 98"/>
                <a:gd name="T13" fmla="*/ 11 h 28"/>
                <a:gd name="T14" fmla="*/ 67 w 98"/>
                <a:gd name="T15" fmla="*/ 7 h 28"/>
                <a:gd name="T16" fmla="*/ 7 w 98"/>
                <a:gd name="T17" fmla="*/ 23 h 28"/>
                <a:gd name="T18" fmla="*/ 5 w 98"/>
                <a:gd name="T19"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8">
                  <a:moveTo>
                    <a:pt x="5" y="26"/>
                  </a:moveTo>
                  <a:cubicBezTo>
                    <a:pt x="5" y="28"/>
                    <a:pt x="2" y="25"/>
                    <a:pt x="2" y="24"/>
                  </a:cubicBezTo>
                  <a:cubicBezTo>
                    <a:pt x="1" y="22"/>
                    <a:pt x="0" y="20"/>
                    <a:pt x="1" y="19"/>
                  </a:cubicBezTo>
                  <a:cubicBezTo>
                    <a:pt x="2" y="18"/>
                    <a:pt x="20" y="0"/>
                    <a:pt x="67" y="0"/>
                  </a:cubicBezTo>
                  <a:cubicBezTo>
                    <a:pt x="88" y="0"/>
                    <a:pt x="94" y="2"/>
                    <a:pt x="96" y="8"/>
                  </a:cubicBezTo>
                  <a:cubicBezTo>
                    <a:pt x="98" y="15"/>
                    <a:pt x="94" y="20"/>
                    <a:pt x="94" y="19"/>
                  </a:cubicBezTo>
                  <a:cubicBezTo>
                    <a:pt x="95" y="17"/>
                    <a:pt x="95" y="13"/>
                    <a:pt x="93" y="11"/>
                  </a:cubicBezTo>
                  <a:cubicBezTo>
                    <a:pt x="93" y="11"/>
                    <a:pt x="91" y="7"/>
                    <a:pt x="67" y="7"/>
                  </a:cubicBezTo>
                  <a:cubicBezTo>
                    <a:pt x="23" y="7"/>
                    <a:pt x="7" y="23"/>
                    <a:pt x="7" y="23"/>
                  </a:cubicBezTo>
                  <a:cubicBezTo>
                    <a:pt x="6" y="24"/>
                    <a:pt x="4" y="25"/>
                    <a:pt x="5" y="26"/>
                  </a:cubicBezTo>
                  <a:close/>
                </a:path>
              </a:pathLst>
            </a:custGeom>
            <a:solidFill>
              <a:srgbClr val="7545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ïŝľïďê"/>
            <p:cNvSpPr/>
            <p:nvPr/>
          </p:nvSpPr>
          <p:spPr bwMode="auto">
            <a:xfrm>
              <a:off x="4134644" y="2081212"/>
              <a:ext cx="465138" cy="319088"/>
            </a:xfrm>
            <a:custGeom>
              <a:avLst/>
              <a:gdLst>
                <a:gd name="T0" fmla="*/ 99 w 102"/>
                <a:gd name="T1" fmla="*/ 47 h 70"/>
                <a:gd name="T2" fmla="*/ 92 w 102"/>
                <a:gd name="T3" fmla="*/ 45 h 70"/>
                <a:gd name="T4" fmla="*/ 88 w 102"/>
                <a:gd name="T5" fmla="*/ 46 h 70"/>
                <a:gd name="T6" fmla="*/ 78 w 102"/>
                <a:gd name="T7" fmla="*/ 46 h 70"/>
                <a:gd name="T8" fmla="*/ 31 w 102"/>
                <a:gd name="T9" fmla="*/ 52 h 70"/>
                <a:gd name="T10" fmla="*/ 3 w 102"/>
                <a:gd name="T11" fmla="*/ 70 h 70"/>
                <a:gd name="T12" fmla="*/ 0 w 102"/>
                <a:gd name="T13" fmla="*/ 55 h 70"/>
                <a:gd name="T14" fmla="*/ 0 w 102"/>
                <a:gd name="T15" fmla="*/ 47 h 70"/>
                <a:gd name="T16" fmla="*/ 0 w 102"/>
                <a:gd name="T17" fmla="*/ 45 h 70"/>
                <a:gd name="T18" fmla="*/ 1 w 102"/>
                <a:gd name="T19" fmla="*/ 34 h 70"/>
                <a:gd name="T20" fmla="*/ 33 w 102"/>
                <a:gd name="T21" fmla="*/ 3 h 70"/>
                <a:gd name="T22" fmla="*/ 39 w 102"/>
                <a:gd name="T23" fmla="*/ 2 h 70"/>
                <a:gd name="T24" fmla="*/ 43 w 102"/>
                <a:gd name="T25" fmla="*/ 1 h 70"/>
                <a:gd name="T26" fmla="*/ 44 w 102"/>
                <a:gd name="T27" fmla="*/ 1 h 70"/>
                <a:gd name="T28" fmla="*/ 52 w 102"/>
                <a:gd name="T29" fmla="*/ 0 h 70"/>
                <a:gd name="T30" fmla="*/ 52 w 102"/>
                <a:gd name="T31" fmla="*/ 0 h 70"/>
                <a:gd name="T32" fmla="*/ 55 w 102"/>
                <a:gd name="T33" fmla="*/ 0 h 70"/>
                <a:gd name="T34" fmla="*/ 69 w 102"/>
                <a:gd name="T35" fmla="*/ 2 h 70"/>
                <a:gd name="T36" fmla="*/ 75 w 102"/>
                <a:gd name="T37" fmla="*/ 6 h 70"/>
                <a:gd name="T38" fmla="*/ 97 w 102"/>
                <a:gd name="T39" fmla="*/ 26 h 70"/>
                <a:gd name="T40" fmla="*/ 99 w 102"/>
                <a:gd name="T41" fmla="*/ 4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70">
                  <a:moveTo>
                    <a:pt x="99" y="47"/>
                  </a:moveTo>
                  <a:cubicBezTo>
                    <a:pt x="97" y="46"/>
                    <a:pt x="96" y="45"/>
                    <a:pt x="92" y="45"/>
                  </a:cubicBezTo>
                  <a:cubicBezTo>
                    <a:pt x="91" y="45"/>
                    <a:pt x="89" y="46"/>
                    <a:pt x="88" y="46"/>
                  </a:cubicBezTo>
                  <a:cubicBezTo>
                    <a:pt x="85" y="46"/>
                    <a:pt x="82" y="46"/>
                    <a:pt x="78" y="46"/>
                  </a:cubicBezTo>
                  <a:cubicBezTo>
                    <a:pt x="62" y="46"/>
                    <a:pt x="45" y="48"/>
                    <a:pt x="31" y="52"/>
                  </a:cubicBezTo>
                  <a:cubicBezTo>
                    <a:pt x="17" y="56"/>
                    <a:pt x="7" y="63"/>
                    <a:pt x="3" y="70"/>
                  </a:cubicBezTo>
                  <a:cubicBezTo>
                    <a:pt x="2" y="70"/>
                    <a:pt x="1" y="63"/>
                    <a:pt x="0" y="55"/>
                  </a:cubicBezTo>
                  <a:cubicBezTo>
                    <a:pt x="0" y="52"/>
                    <a:pt x="0" y="49"/>
                    <a:pt x="0" y="47"/>
                  </a:cubicBezTo>
                  <a:cubicBezTo>
                    <a:pt x="0" y="47"/>
                    <a:pt x="0" y="46"/>
                    <a:pt x="0" y="45"/>
                  </a:cubicBezTo>
                  <a:cubicBezTo>
                    <a:pt x="0" y="42"/>
                    <a:pt x="0" y="38"/>
                    <a:pt x="1" y="34"/>
                  </a:cubicBezTo>
                  <a:cubicBezTo>
                    <a:pt x="5" y="21"/>
                    <a:pt x="15" y="9"/>
                    <a:pt x="33" y="3"/>
                  </a:cubicBezTo>
                  <a:cubicBezTo>
                    <a:pt x="35" y="3"/>
                    <a:pt x="37" y="2"/>
                    <a:pt x="39" y="2"/>
                  </a:cubicBezTo>
                  <a:cubicBezTo>
                    <a:pt x="41" y="2"/>
                    <a:pt x="42" y="1"/>
                    <a:pt x="43" y="1"/>
                  </a:cubicBezTo>
                  <a:cubicBezTo>
                    <a:pt x="44" y="1"/>
                    <a:pt x="44" y="1"/>
                    <a:pt x="44" y="1"/>
                  </a:cubicBezTo>
                  <a:cubicBezTo>
                    <a:pt x="46" y="1"/>
                    <a:pt x="49" y="0"/>
                    <a:pt x="52" y="0"/>
                  </a:cubicBezTo>
                  <a:cubicBezTo>
                    <a:pt x="52" y="0"/>
                    <a:pt x="52" y="0"/>
                    <a:pt x="52" y="0"/>
                  </a:cubicBezTo>
                  <a:cubicBezTo>
                    <a:pt x="53" y="0"/>
                    <a:pt x="54" y="0"/>
                    <a:pt x="55" y="0"/>
                  </a:cubicBezTo>
                  <a:cubicBezTo>
                    <a:pt x="62" y="0"/>
                    <a:pt x="65" y="0"/>
                    <a:pt x="69" y="2"/>
                  </a:cubicBezTo>
                  <a:cubicBezTo>
                    <a:pt x="73" y="3"/>
                    <a:pt x="75" y="6"/>
                    <a:pt x="75" y="6"/>
                  </a:cubicBezTo>
                  <a:cubicBezTo>
                    <a:pt x="88" y="10"/>
                    <a:pt x="93" y="17"/>
                    <a:pt x="97" y="26"/>
                  </a:cubicBezTo>
                  <a:cubicBezTo>
                    <a:pt x="102" y="37"/>
                    <a:pt x="101" y="47"/>
                    <a:pt x="99" y="47"/>
                  </a:cubicBezTo>
                  <a:close/>
                </a:path>
              </a:pathLst>
            </a:custGeom>
            <a:solidFill>
              <a:srgbClr val="F5A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ṩḻíde"/>
            <p:cNvSpPr/>
            <p:nvPr/>
          </p:nvSpPr>
          <p:spPr bwMode="auto">
            <a:xfrm>
              <a:off x="4312444" y="2076450"/>
              <a:ext cx="265113" cy="219075"/>
            </a:xfrm>
            <a:custGeom>
              <a:avLst/>
              <a:gdLst>
                <a:gd name="T0" fmla="*/ 53 w 58"/>
                <a:gd name="T1" fmla="*/ 27 h 48"/>
                <a:gd name="T2" fmla="*/ 28 w 58"/>
                <a:gd name="T3" fmla="*/ 2 h 48"/>
                <a:gd name="T4" fmla="*/ 27 w 58"/>
                <a:gd name="T5" fmla="*/ 2 h 48"/>
                <a:gd name="T6" fmla="*/ 10 w 58"/>
                <a:gd name="T7" fmla="*/ 0 h 48"/>
                <a:gd name="T8" fmla="*/ 7 w 58"/>
                <a:gd name="T9" fmla="*/ 0 h 48"/>
                <a:gd name="T10" fmla="*/ 0 w 58"/>
                <a:gd name="T11" fmla="*/ 1 h 48"/>
                <a:gd name="T12" fmla="*/ 5 w 58"/>
                <a:gd name="T13" fmla="*/ 3 h 48"/>
                <a:gd name="T14" fmla="*/ 23 w 58"/>
                <a:gd name="T15" fmla="*/ 23 h 48"/>
                <a:gd name="T16" fmla="*/ 25 w 58"/>
                <a:gd name="T17" fmla="*/ 46 h 48"/>
                <a:gd name="T18" fmla="*/ 34 w 58"/>
                <a:gd name="T19" fmla="*/ 47 h 48"/>
                <a:gd name="T20" fmla="*/ 55 w 58"/>
                <a:gd name="T21" fmla="*/ 48 h 48"/>
                <a:gd name="T22" fmla="*/ 53 w 58"/>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8">
                  <a:moveTo>
                    <a:pt x="53" y="27"/>
                  </a:moveTo>
                  <a:cubicBezTo>
                    <a:pt x="49" y="18"/>
                    <a:pt x="40" y="7"/>
                    <a:pt x="28" y="2"/>
                  </a:cubicBezTo>
                  <a:cubicBezTo>
                    <a:pt x="27" y="2"/>
                    <a:pt x="27" y="2"/>
                    <a:pt x="27" y="2"/>
                  </a:cubicBezTo>
                  <a:cubicBezTo>
                    <a:pt x="23" y="0"/>
                    <a:pt x="16" y="0"/>
                    <a:pt x="10" y="0"/>
                  </a:cubicBezTo>
                  <a:cubicBezTo>
                    <a:pt x="9" y="0"/>
                    <a:pt x="8" y="0"/>
                    <a:pt x="7" y="0"/>
                  </a:cubicBezTo>
                  <a:cubicBezTo>
                    <a:pt x="5" y="1"/>
                    <a:pt x="2" y="1"/>
                    <a:pt x="0" y="1"/>
                  </a:cubicBezTo>
                  <a:cubicBezTo>
                    <a:pt x="2" y="1"/>
                    <a:pt x="4" y="2"/>
                    <a:pt x="5" y="3"/>
                  </a:cubicBezTo>
                  <a:cubicBezTo>
                    <a:pt x="13" y="6"/>
                    <a:pt x="19" y="16"/>
                    <a:pt x="23" y="23"/>
                  </a:cubicBezTo>
                  <a:cubicBezTo>
                    <a:pt x="28" y="35"/>
                    <a:pt x="27" y="46"/>
                    <a:pt x="25" y="46"/>
                  </a:cubicBezTo>
                  <a:cubicBezTo>
                    <a:pt x="34" y="47"/>
                    <a:pt x="34" y="47"/>
                    <a:pt x="34" y="47"/>
                  </a:cubicBezTo>
                  <a:cubicBezTo>
                    <a:pt x="49" y="47"/>
                    <a:pt x="52" y="46"/>
                    <a:pt x="55" y="48"/>
                  </a:cubicBezTo>
                  <a:cubicBezTo>
                    <a:pt x="58" y="48"/>
                    <a:pt x="58" y="38"/>
                    <a:pt x="53" y="27"/>
                  </a:cubicBezTo>
                  <a:close/>
                </a:path>
              </a:pathLst>
            </a:custGeom>
            <a:solidFill>
              <a:srgbClr val="FFE0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şlïḓé"/>
            <p:cNvSpPr/>
            <p:nvPr/>
          </p:nvSpPr>
          <p:spPr bwMode="auto">
            <a:xfrm>
              <a:off x="4120357" y="2108200"/>
              <a:ext cx="479425" cy="296863"/>
            </a:xfrm>
            <a:custGeom>
              <a:avLst/>
              <a:gdLst>
                <a:gd name="T0" fmla="*/ 6 w 105"/>
                <a:gd name="T1" fmla="*/ 65 h 65"/>
                <a:gd name="T2" fmla="*/ 34 w 105"/>
                <a:gd name="T3" fmla="*/ 46 h 65"/>
                <a:gd name="T4" fmla="*/ 81 w 105"/>
                <a:gd name="T5" fmla="*/ 40 h 65"/>
                <a:gd name="T6" fmla="*/ 102 w 105"/>
                <a:gd name="T7" fmla="*/ 41 h 65"/>
                <a:gd name="T8" fmla="*/ 100 w 105"/>
                <a:gd name="T9" fmla="*/ 20 h 65"/>
                <a:gd name="T10" fmla="*/ 78 w 105"/>
                <a:gd name="T11" fmla="*/ 0 h 65"/>
                <a:gd name="T12" fmla="*/ 91 w 105"/>
                <a:gd name="T13" fmla="*/ 30 h 65"/>
                <a:gd name="T14" fmla="*/ 44 w 105"/>
                <a:gd name="T15" fmla="*/ 39 h 65"/>
                <a:gd name="T16" fmla="*/ 6 w 10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65">
                  <a:moveTo>
                    <a:pt x="6" y="65"/>
                  </a:moveTo>
                  <a:cubicBezTo>
                    <a:pt x="9" y="58"/>
                    <a:pt x="20" y="50"/>
                    <a:pt x="34" y="46"/>
                  </a:cubicBezTo>
                  <a:cubicBezTo>
                    <a:pt x="48" y="42"/>
                    <a:pt x="65" y="40"/>
                    <a:pt x="81" y="40"/>
                  </a:cubicBezTo>
                  <a:cubicBezTo>
                    <a:pt x="96" y="40"/>
                    <a:pt x="99" y="39"/>
                    <a:pt x="102" y="41"/>
                  </a:cubicBezTo>
                  <a:cubicBezTo>
                    <a:pt x="104" y="41"/>
                    <a:pt x="105" y="31"/>
                    <a:pt x="100" y="20"/>
                  </a:cubicBezTo>
                  <a:cubicBezTo>
                    <a:pt x="96" y="11"/>
                    <a:pt x="91" y="4"/>
                    <a:pt x="78" y="0"/>
                  </a:cubicBezTo>
                  <a:cubicBezTo>
                    <a:pt x="89" y="6"/>
                    <a:pt x="91" y="24"/>
                    <a:pt x="91" y="30"/>
                  </a:cubicBezTo>
                  <a:cubicBezTo>
                    <a:pt x="92" y="32"/>
                    <a:pt x="79" y="30"/>
                    <a:pt x="44" y="39"/>
                  </a:cubicBezTo>
                  <a:cubicBezTo>
                    <a:pt x="15" y="46"/>
                    <a:pt x="0" y="56"/>
                    <a:pt x="6" y="65"/>
                  </a:cubicBezTo>
                  <a:close/>
                </a:path>
              </a:pathLst>
            </a:custGeom>
            <a:solidFill>
              <a:srgbClr val="F7C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şlîḋe"/>
            <p:cNvSpPr/>
            <p:nvPr/>
          </p:nvSpPr>
          <p:spPr bwMode="auto">
            <a:xfrm>
              <a:off x="4299744" y="2241550"/>
              <a:ext cx="395288" cy="71438"/>
            </a:xfrm>
            <a:custGeom>
              <a:avLst/>
              <a:gdLst>
                <a:gd name="T0" fmla="*/ 87 w 87"/>
                <a:gd name="T1" fmla="*/ 6 h 16"/>
                <a:gd name="T2" fmla="*/ 62 w 87"/>
                <a:gd name="T3" fmla="*/ 12 h 16"/>
                <a:gd name="T4" fmla="*/ 57 w 87"/>
                <a:gd name="T5" fmla="*/ 10 h 16"/>
                <a:gd name="T6" fmla="*/ 39 w 87"/>
                <a:gd name="T7" fmla="*/ 9 h 16"/>
                <a:gd name="T8" fmla="*/ 19 w 87"/>
                <a:gd name="T9" fmla="*/ 11 h 16"/>
                <a:gd name="T10" fmla="*/ 1 w 87"/>
                <a:gd name="T11" fmla="*/ 16 h 16"/>
                <a:gd name="T12" fmla="*/ 0 w 87"/>
                <a:gd name="T13" fmla="*/ 11 h 16"/>
                <a:gd name="T14" fmla="*/ 19 w 87"/>
                <a:gd name="T15" fmla="*/ 4 h 16"/>
                <a:gd name="T16" fmla="*/ 57 w 87"/>
                <a:gd name="T17" fmla="*/ 0 h 16"/>
                <a:gd name="T18" fmla="*/ 64 w 87"/>
                <a:gd name="T19" fmla="*/ 0 h 16"/>
                <a:gd name="T20" fmla="*/ 87 w 87"/>
                <a:gd name="T21" fmla="*/ 2 h 16"/>
                <a:gd name="T22" fmla="*/ 87 w 87"/>
                <a:gd name="T2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6">
                  <a:moveTo>
                    <a:pt x="87" y="6"/>
                  </a:moveTo>
                  <a:cubicBezTo>
                    <a:pt x="87" y="6"/>
                    <a:pt x="68" y="11"/>
                    <a:pt x="62" y="12"/>
                  </a:cubicBezTo>
                  <a:cubicBezTo>
                    <a:pt x="62" y="12"/>
                    <a:pt x="61" y="11"/>
                    <a:pt x="57" y="10"/>
                  </a:cubicBezTo>
                  <a:cubicBezTo>
                    <a:pt x="53" y="9"/>
                    <a:pt x="47" y="9"/>
                    <a:pt x="39" y="9"/>
                  </a:cubicBezTo>
                  <a:cubicBezTo>
                    <a:pt x="34" y="9"/>
                    <a:pt x="26" y="10"/>
                    <a:pt x="19" y="11"/>
                  </a:cubicBezTo>
                  <a:cubicBezTo>
                    <a:pt x="9" y="13"/>
                    <a:pt x="1" y="16"/>
                    <a:pt x="1" y="16"/>
                  </a:cubicBezTo>
                  <a:cubicBezTo>
                    <a:pt x="0" y="11"/>
                    <a:pt x="0" y="11"/>
                    <a:pt x="0" y="11"/>
                  </a:cubicBezTo>
                  <a:cubicBezTo>
                    <a:pt x="0" y="11"/>
                    <a:pt x="6" y="7"/>
                    <a:pt x="19" y="4"/>
                  </a:cubicBezTo>
                  <a:cubicBezTo>
                    <a:pt x="28" y="2"/>
                    <a:pt x="40" y="0"/>
                    <a:pt x="57" y="0"/>
                  </a:cubicBezTo>
                  <a:cubicBezTo>
                    <a:pt x="59" y="0"/>
                    <a:pt x="61" y="0"/>
                    <a:pt x="64" y="0"/>
                  </a:cubicBezTo>
                  <a:cubicBezTo>
                    <a:pt x="79" y="0"/>
                    <a:pt x="86" y="1"/>
                    <a:pt x="87" y="2"/>
                  </a:cubicBezTo>
                  <a:cubicBezTo>
                    <a:pt x="87" y="3"/>
                    <a:pt x="87" y="6"/>
                    <a:pt x="87" y="6"/>
                  </a:cubicBezTo>
                  <a:close/>
                </a:path>
              </a:pathLst>
            </a:custGeom>
            <a:solidFill>
              <a:srgbClr val="FFE5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íṡḻîḑê"/>
            <p:cNvSpPr/>
            <p:nvPr/>
          </p:nvSpPr>
          <p:spPr bwMode="auto">
            <a:xfrm>
              <a:off x="4299744" y="2254250"/>
              <a:ext cx="504825" cy="58738"/>
            </a:xfrm>
            <a:custGeom>
              <a:avLst/>
              <a:gdLst>
                <a:gd name="T0" fmla="*/ 64 w 111"/>
                <a:gd name="T1" fmla="*/ 0 h 13"/>
                <a:gd name="T2" fmla="*/ 0 w 111"/>
                <a:gd name="T3" fmla="*/ 13 h 13"/>
                <a:gd name="T4" fmla="*/ 39 w 111"/>
                <a:gd name="T5" fmla="*/ 9 h 13"/>
                <a:gd name="T6" fmla="*/ 62 w 111"/>
                <a:gd name="T7" fmla="*/ 13 h 13"/>
                <a:gd name="T8" fmla="*/ 64 w 111"/>
                <a:gd name="T9" fmla="*/ 0 h 13"/>
              </a:gdLst>
              <a:ahLst/>
              <a:cxnLst>
                <a:cxn ang="0">
                  <a:pos x="T0" y="T1"/>
                </a:cxn>
                <a:cxn ang="0">
                  <a:pos x="T2" y="T3"/>
                </a:cxn>
                <a:cxn ang="0">
                  <a:pos x="T4" y="T5"/>
                </a:cxn>
                <a:cxn ang="0">
                  <a:pos x="T6" y="T7"/>
                </a:cxn>
                <a:cxn ang="0">
                  <a:pos x="T8" y="T9"/>
                </a:cxn>
              </a:cxnLst>
              <a:rect l="0" t="0" r="r" b="b"/>
              <a:pathLst>
                <a:path w="111" h="13">
                  <a:moveTo>
                    <a:pt x="64" y="0"/>
                  </a:moveTo>
                  <a:cubicBezTo>
                    <a:pt x="17" y="0"/>
                    <a:pt x="0" y="13"/>
                    <a:pt x="0" y="13"/>
                  </a:cubicBezTo>
                  <a:cubicBezTo>
                    <a:pt x="0" y="13"/>
                    <a:pt x="20" y="9"/>
                    <a:pt x="39" y="9"/>
                  </a:cubicBezTo>
                  <a:cubicBezTo>
                    <a:pt x="58" y="9"/>
                    <a:pt x="62" y="13"/>
                    <a:pt x="62" y="13"/>
                  </a:cubicBezTo>
                  <a:cubicBezTo>
                    <a:pt x="74" y="10"/>
                    <a:pt x="111" y="0"/>
                    <a:pt x="64" y="0"/>
                  </a:cubicBezTo>
                  <a:close/>
                </a:path>
              </a:pathLst>
            </a:custGeom>
            <a:solidFill>
              <a:srgbClr val="D889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ṡļide"/>
            <p:cNvSpPr/>
            <p:nvPr/>
          </p:nvSpPr>
          <p:spPr bwMode="auto">
            <a:xfrm>
              <a:off x="4190207" y="2373312"/>
              <a:ext cx="63500" cy="117475"/>
            </a:xfrm>
            <a:custGeom>
              <a:avLst/>
              <a:gdLst>
                <a:gd name="T0" fmla="*/ 14 w 14"/>
                <a:gd name="T1" fmla="*/ 13 h 26"/>
                <a:gd name="T2" fmla="*/ 8 w 14"/>
                <a:gd name="T3" fmla="*/ 26 h 26"/>
                <a:gd name="T4" fmla="*/ 0 w 14"/>
                <a:gd name="T5" fmla="*/ 14 h 26"/>
                <a:gd name="T6" fmla="*/ 6 w 14"/>
                <a:gd name="T7" fmla="*/ 1 h 26"/>
                <a:gd name="T8" fmla="*/ 14 w 14"/>
                <a:gd name="T9" fmla="*/ 13 h 26"/>
              </a:gdLst>
              <a:ahLst/>
              <a:cxnLst>
                <a:cxn ang="0">
                  <a:pos x="T0" y="T1"/>
                </a:cxn>
                <a:cxn ang="0">
                  <a:pos x="T2" y="T3"/>
                </a:cxn>
                <a:cxn ang="0">
                  <a:pos x="T4" y="T5"/>
                </a:cxn>
                <a:cxn ang="0">
                  <a:pos x="T6" y="T7"/>
                </a:cxn>
                <a:cxn ang="0">
                  <a:pos x="T8" y="T9"/>
                </a:cxn>
              </a:cxnLst>
              <a:rect l="0" t="0" r="r" b="b"/>
              <a:pathLst>
                <a:path w="14" h="26">
                  <a:moveTo>
                    <a:pt x="14" y="13"/>
                  </a:moveTo>
                  <a:cubicBezTo>
                    <a:pt x="14" y="19"/>
                    <a:pt x="11" y="25"/>
                    <a:pt x="8" y="26"/>
                  </a:cubicBezTo>
                  <a:cubicBezTo>
                    <a:pt x="4" y="26"/>
                    <a:pt x="1" y="21"/>
                    <a:pt x="0" y="14"/>
                  </a:cubicBezTo>
                  <a:cubicBezTo>
                    <a:pt x="0" y="7"/>
                    <a:pt x="2" y="2"/>
                    <a:pt x="6" y="1"/>
                  </a:cubicBezTo>
                  <a:cubicBezTo>
                    <a:pt x="9" y="0"/>
                    <a:pt x="13" y="6"/>
                    <a:pt x="14" y="13"/>
                  </a:cubicBezTo>
                  <a:close/>
                </a:path>
              </a:pathLst>
            </a:custGeom>
            <a:solidFill>
              <a:srgbClr val="E578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ṩľíďê"/>
            <p:cNvSpPr/>
            <p:nvPr/>
          </p:nvSpPr>
          <p:spPr bwMode="auto">
            <a:xfrm>
              <a:off x="4472782" y="3571875"/>
              <a:ext cx="976313" cy="898525"/>
            </a:xfrm>
            <a:custGeom>
              <a:avLst/>
              <a:gdLst>
                <a:gd name="T0" fmla="*/ 188 w 214"/>
                <a:gd name="T1" fmla="*/ 197 h 197"/>
                <a:gd name="T2" fmla="*/ 165 w 214"/>
                <a:gd name="T3" fmla="*/ 180 h 197"/>
                <a:gd name="T4" fmla="*/ 129 w 214"/>
                <a:gd name="T5" fmla="*/ 48 h 197"/>
                <a:gd name="T6" fmla="*/ 23 w 214"/>
                <a:gd name="T7" fmla="*/ 48 h 197"/>
                <a:gd name="T8" fmla="*/ 0 w 214"/>
                <a:gd name="T9" fmla="*/ 24 h 197"/>
                <a:gd name="T10" fmla="*/ 23 w 214"/>
                <a:gd name="T11" fmla="*/ 0 h 197"/>
                <a:gd name="T12" fmla="*/ 147 w 214"/>
                <a:gd name="T13" fmla="*/ 0 h 197"/>
                <a:gd name="T14" fmla="*/ 170 w 214"/>
                <a:gd name="T15" fmla="*/ 18 h 197"/>
                <a:gd name="T16" fmla="*/ 211 w 214"/>
                <a:gd name="T17" fmla="*/ 167 h 197"/>
                <a:gd name="T18" fmla="*/ 194 w 214"/>
                <a:gd name="T19" fmla="*/ 196 h 197"/>
                <a:gd name="T20" fmla="*/ 188 w 214"/>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97">
                  <a:moveTo>
                    <a:pt x="188" y="197"/>
                  </a:moveTo>
                  <a:cubicBezTo>
                    <a:pt x="177" y="197"/>
                    <a:pt x="168" y="190"/>
                    <a:pt x="165" y="180"/>
                  </a:cubicBezTo>
                  <a:cubicBezTo>
                    <a:pt x="129" y="48"/>
                    <a:pt x="129" y="48"/>
                    <a:pt x="129" y="48"/>
                  </a:cubicBezTo>
                  <a:cubicBezTo>
                    <a:pt x="23" y="48"/>
                    <a:pt x="23" y="48"/>
                    <a:pt x="23" y="48"/>
                  </a:cubicBezTo>
                  <a:cubicBezTo>
                    <a:pt x="10" y="48"/>
                    <a:pt x="0" y="37"/>
                    <a:pt x="0" y="24"/>
                  </a:cubicBezTo>
                  <a:cubicBezTo>
                    <a:pt x="0" y="11"/>
                    <a:pt x="10" y="0"/>
                    <a:pt x="23" y="0"/>
                  </a:cubicBezTo>
                  <a:cubicBezTo>
                    <a:pt x="147" y="0"/>
                    <a:pt x="147" y="0"/>
                    <a:pt x="147" y="0"/>
                  </a:cubicBezTo>
                  <a:cubicBezTo>
                    <a:pt x="158" y="0"/>
                    <a:pt x="167" y="8"/>
                    <a:pt x="170" y="18"/>
                  </a:cubicBezTo>
                  <a:cubicBezTo>
                    <a:pt x="211" y="167"/>
                    <a:pt x="211" y="167"/>
                    <a:pt x="211" y="167"/>
                  </a:cubicBezTo>
                  <a:cubicBezTo>
                    <a:pt x="214" y="180"/>
                    <a:pt x="207" y="193"/>
                    <a:pt x="194" y="196"/>
                  </a:cubicBezTo>
                  <a:cubicBezTo>
                    <a:pt x="192" y="197"/>
                    <a:pt x="190" y="197"/>
                    <a:pt x="188" y="197"/>
                  </a:cubicBezTo>
                  <a:close/>
                </a:path>
              </a:pathLst>
            </a:custGeom>
            <a:solidFill>
              <a:srgbClr val="AF31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š1idè"/>
            <p:cNvSpPr/>
            <p:nvPr/>
          </p:nvSpPr>
          <p:spPr bwMode="auto">
            <a:xfrm>
              <a:off x="4129882" y="3571875"/>
              <a:ext cx="935038" cy="747713"/>
            </a:xfrm>
            <a:custGeom>
              <a:avLst/>
              <a:gdLst>
                <a:gd name="T0" fmla="*/ 205 w 205"/>
                <a:gd name="T1" fmla="*/ 147 h 164"/>
                <a:gd name="T2" fmla="*/ 185 w 205"/>
                <a:gd name="T3" fmla="*/ 161 h 164"/>
                <a:gd name="T4" fmla="*/ 179 w 205"/>
                <a:gd name="T5" fmla="*/ 162 h 164"/>
                <a:gd name="T6" fmla="*/ 160 w 205"/>
                <a:gd name="T7" fmla="*/ 158 h 164"/>
                <a:gd name="T8" fmla="*/ 159 w 205"/>
                <a:gd name="T9" fmla="*/ 155 h 164"/>
                <a:gd name="T10" fmla="*/ 129 w 205"/>
                <a:gd name="T11" fmla="*/ 48 h 164"/>
                <a:gd name="T12" fmla="*/ 24 w 205"/>
                <a:gd name="T13" fmla="*/ 48 h 164"/>
                <a:gd name="T14" fmla="*/ 0 w 205"/>
                <a:gd name="T15" fmla="*/ 24 h 164"/>
                <a:gd name="T16" fmla="*/ 24 w 205"/>
                <a:gd name="T17" fmla="*/ 0 h 164"/>
                <a:gd name="T18" fmla="*/ 147 w 205"/>
                <a:gd name="T19" fmla="*/ 0 h 164"/>
                <a:gd name="T20" fmla="*/ 170 w 205"/>
                <a:gd name="T21" fmla="*/ 18 h 164"/>
                <a:gd name="T22" fmla="*/ 205 w 205"/>
                <a:gd name="T23" fmla="*/ 142 h 164"/>
                <a:gd name="T24" fmla="*/ 205 w 205"/>
                <a:gd name="T25" fmla="*/ 14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64">
                  <a:moveTo>
                    <a:pt x="205" y="147"/>
                  </a:moveTo>
                  <a:cubicBezTo>
                    <a:pt x="205" y="155"/>
                    <a:pt x="196" y="158"/>
                    <a:pt x="185" y="161"/>
                  </a:cubicBezTo>
                  <a:cubicBezTo>
                    <a:pt x="183" y="161"/>
                    <a:pt x="181" y="162"/>
                    <a:pt x="179" y="162"/>
                  </a:cubicBezTo>
                  <a:cubicBezTo>
                    <a:pt x="170" y="162"/>
                    <a:pt x="163" y="164"/>
                    <a:pt x="160" y="158"/>
                  </a:cubicBezTo>
                  <a:cubicBezTo>
                    <a:pt x="159" y="157"/>
                    <a:pt x="159" y="156"/>
                    <a:pt x="159" y="155"/>
                  </a:cubicBezTo>
                  <a:cubicBezTo>
                    <a:pt x="129" y="48"/>
                    <a:pt x="129" y="48"/>
                    <a:pt x="129" y="48"/>
                  </a:cubicBezTo>
                  <a:cubicBezTo>
                    <a:pt x="24" y="48"/>
                    <a:pt x="24" y="48"/>
                    <a:pt x="24" y="48"/>
                  </a:cubicBezTo>
                  <a:cubicBezTo>
                    <a:pt x="11" y="48"/>
                    <a:pt x="0" y="37"/>
                    <a:pt x="0" y="24"/>
                  </a:cubicBezTo>
                  <a:cubicBezTo>
                    <a:pt x="0" y="11"/>
                    <a:pt x="11" y="0"/>
                    <a:pt x="24" y="0"/>
                  </a:cubicBezTo>
                  <a:cubicBezTo>
                    <a:pt x="147" y="0"/>
                    <a:pt x="147" y="0"/>
                    <a:pt x="147" y="0"/>
                  </a:cubicBezTo>
                  <a:cubicBezTo>
                    <a:pt x="158" y="0"/>
                    <a:pt x="168" y="8"/>
                    <a:pt x="170" y="18"/>
                  </a:cubicBezTo>
                  <a:cubicBezTo>
                    <a:pt x="205" y="142"/>
                    <a:pt x="205" y="142"/>
                    <a:pt x="205" y="142"/>
                  </a:cubicBezTo>
                  <a:cubicBezTo>
                    <a:pt x="205" y="144"/>
                    <a:pt x="205" y="145"/>
                    <a:pt x="205" y="147"/>
                  </a:cubicBezTo>
                </a:path>
              </a:pathLst>
            </a:custGeom>
            <a:solidFill>
              <a:srgbClr val="CC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iṡľíḋé"/>
            <p:cNvSpPr/>
            <p:nvPr/>
          </p:nvSpPr>
          <p:spPr bwMode="auto">
            <a:xfrm>
              <a:off x="4860132" y="4219575"/>
              <a:ext cx="204788" cy="90488"/>
            </a:xfrm>
            <a:custGeom>
              <a:avLst/>
              <a:gdLst>
                <a:gd name="T0" fmla="*/ 45 w 45"/>
                <a:gd name="T1" fmla="*/ 5 h 20"/>
                <a:gd name="T2" fmla="*/ 40 w 45"/>
                <a:gd name="T3" fmla="*/ 14 h 20"/>
                <a:gd name="T4" fmla="*/ 25 w 45"/>
                <a:gd name="T5" fmla="*/ 19 h 20"/>
                <a:gd name="T6" fmla="*/ 19 w 45"/>
                <a:gd name="T7" fmla="*/ 20 h 20"/>
                <a:gd name="T8" fmla="*/ 11 w 45"/>
                <a:gd name="T9" fmla="*/ 20 h 20"/>
                <a:gd name="T10" fmla="*/ 0 w 45"/>
                <a:gd name="T11" fmla="*/ 16 h 20"/>
                <a:gd name="T12" fmla="*/ 0 w 45"/>
                <a:gd name="T13" fmla="*/ 15 h 20"/>
                <a:gd name="T14" fmla="*/ 8 w 45"/>
                <a:gd name="T15" fmla="*/ 8 h 20"/>
                <a:gd name="T16" fmla="*/ 21 w 45"/>
                <a:gd name="T17" fmla="*/ 4 h 20"/>
                <a:gd name="T18" fmla="*/ 36 w 45"/>
                <a:gd name="T19" fmla="*/ 1 h 20"/>
                <a:gd name="T20" fmla="*/ 45 w 45"/>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0">
                  <a:moveTo>
                    <a:pt x="45" y="5"/>
                  </a:moveTo>
                  <a:cubicBezTo>
                    <a:pt x="45" y="9"/>
                    <a:pt x="43" y="12"/>
                    <a:pt x="40" y="14"/>
                  </a:cubicBezTo>
                  <a:cubicBezTo>
                    <a:pt x="36" y="16"/>
                    <a:pt x="31" y="17"/>
                    <a:pt x="25" y="19"/>
                  </a:cubicBezTo>
                  <a:cubicBezTo>
                    <a:pt x="23" y="19"/>
                    <a:pt x="21" y="20"/>
                    <a:pt x="19" y="20"/>
                  </a:cubicBezTo>
                  <a:cubicBezTo>
                    <a:pt x="16" y="20"/>
                    <a:pt x="13" y="20"/>
                    <a:pt x="11" y="20"/>
                  </a:cubicBezTo>
                  <a:cubicBezTo>
                    <a:pt x="6" y="20"/>
                    <a:pt x="2" y="20"/>
                    <a:pt x="0" y="16"/>
                  </a:cubicBezTo>
                  <a:cubicBezTo>
                    <a:pt x="0" y="15"/>
                    <a:pt x="0" y="15"/>
                    <a:pt x="0" y="15"/>
                  </a:cubicBezTo>
                  <a:cubicBezTo>
                    <a:pt x="0" y="13"/>
                    <a:pt x="1" y="11"/>
                    <a:pt x="8" y="8"/>
                  </a:cubicBezTo>
                  <a:cubicBezTo>
                    <a:pt x="11" y="7"/>
                    <a:pt x="15" y="6"/>
                    <a:pt x="21" y="4"/>
                  </a:cubicBezTo>
                  <a:cubicBezTo>
                    <a:pt x="27" y="2"/>
                    <a:pt x="32" y="1"/>
                    <a:pt x="36" y="1"/>
                  </a:cubicBezTo>
                  <a:cubicBezTo>
                    <a:pt x="42" y="0"/>
                    <a:pt x="45" y="1"/>
                    <a:pt x="45" y="5"/>
                  </a:cubicBezTo>
                </a:path>
              </a:pathLst>
            </a:custGeom>
            <a:solidFill>
              <a:srgbClr val="8324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îśľiḍé"/>
            <p:cNvSpPr/>
            <p:nvPr/>
          </p:nvSpPr>
          <p:spPr bwMode="auto">
            <a:xfrm>
              <a:off x="4129882" y="2792412"/>
              <a:ext cx="747713" cy="474663"/>
            </a:xfrm>
            <a:custGeom>
              <a:avLst/>
              <a:gdLst>
                <a:gd name="T0" fmla="*/ 3 w 164"/>
                <a:gd name="T1" fmla="*/ 19 h 104"/>
                <a:gd name="T2" fmla="*/ 20 w 164"/>
                <a:gd name="T3" fmla="*/ 47 h 104"/>
                <a:gd name="T4" fmla="*/ 30 w 164"/>
                <a:gd name="T5" fmla="*/ 66 h 104"/>
                <a:gd name="T6" fmla="*/ 51 w 164"/>
                <a:gd name="T7" fmla="*/ 93 h 104"/>
                <a:gd name="T8" fmla="*/ 64 w 164"/>
                <a:gd name="T9" fmla="*/ 102 h 104"/>
                <a:gd name="T10" fmla="*/ 74 w 164"/>
                <a:gd name="T11" fmla="*/ 103 h 104"/>
                <a:gd name="T12" fmla="*/ 155 w 164"/>
                <a:gd name="T13" fmla="*/ 104 h 104"/>
                <a:gd name="T14" fmla="*/ 163 w 164"/>
                <a:gd name="T15" fmla="*/ 90 h 104"/>
                <a:gd name="T16" fmla="*/ 150 w 164"/>
                <a:gd name="T17" fmla="*/ 82 h 104"/>
                <a:gd name="T18" fmla="*/ 70 w 164"/>
                <a:gd name="T19" fmla="*/ 80 h 104"/>
                <a:gd name="T20" fmla="*/ 43 w 164"/>
                <a:gd name="T21" fmla="*/ 44 h 104"/>
                <a:gd name="T22" fmla="*/ 41 w 164"/>
                <a:gd name="T23" fmla="*/ 39 h 104"/>
                <a:gd name="T24" fmla="*/ 23 w 164"/>
                <a:gd name="T25" fmla="*/ 8 h 104"/>
                <a:gd name="T26" fmla="*/ 8 w 164"/>
                <a:gd name="T27" fmla="*/ 3 h 104"/>
                <a:gd name="T28" fmla="*/ 3 w 164"/>
                <a:gd name="T29" fmla="*/ 1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104">
                  <a:moveTo>
                    <a:pt x="3" y="19"/>
                  </a:moveTo>
                  <a:cubicBezTo>
                    <a:pt x="20" y="47"/>
                    <a:pt x="20" y="47"/>
                    <a:pt x="20" y="47"/>
                  </a:cubicBezTo>
                  <a:cubicBezTo>
                    <a:pt x="30" y="66"/>
                    <a:pt x="30" y="66"/>
                    <a:pt x="30" y="66"/>
                  </a:cubicBezTo>
                  <a:cubicBezTo>
                    <a:pt x="51" y="93"/>
                    <a:pt x="51" y="93"/>
                    <a:pt x="51" y="93"/>
                  </a:cubicBezTo>
                  <a:cubicBezTo>
                    <a:pt x="54" y="98"/>
                    <a:pt x="59" y="101"/>
                    <a:pt x="64" y="102"/>
                  </a:cubicBezTo>
                  <a:cubicBezTo>
                    <a:pt x="67" y="103"/>
                    <a:pt x="70" y="104"/>
                    <a:pt x="74" y="103"/>
                  </a:cubicBezTo>
                  <a:cubicBezTo>
                    <a:pt x="155" y="104"/>
                    <a:pt x="155" y="104"/>
                    <a:pt x="155" y="104"/>
                  </a:cubicBezTo>
                  <a:cubicBezTo>
                    <a:pt x="161" y="102"/>
                    <a:pt x="164" y="96"/>
                    <a:pt x="163" y="90"/>
                  </a:cubicBezTo>
                  <a:cubicBezTo>
                    <a:pt x="162" y="84"/>
                    <a:pt x="156" y="80"/>
                    <a:pt x="150" y="82"/>
                  </a:cubicBezTo>
                  <a:cubicBezTo>
                    <a:pt x="70" y="80"/>
                    <a:pt x="70" y="80"/>
                    <a:pt x="70" y="80"/>
                  </a:cubicBezTo>
                  <a:cubicBezTo>
                    <a:pt x="43" y="44"/>
                    <a:pt x="43" y="44"/>
                    <a:pt x="43" y="44"/>
                  </a:cubicBezTo>
                  <a:cubicBezTo>
                    <a:pt x="41" y="39"/>
                    <a:pt x="41" y="39"/>
                    <a:pt x="41" y="39"/>
                  </a:cubicBezTo>
                  <a:cubicBezTo>
                    <a:pt x="23" y="8"/>
                    <a:pt x="23" y="8"/>
                    <a:pt x="23" y="8"/>
                  </a:cubicBezTo>
                  <a:cubicBezTo>
                    <a:pt x="20" y="2"/>
                    <a:pt x="13" y="0"/>
                    <a:pt x="8" y="3"/>
                  </a:cubicBezTo>
                  <a:cubicBezTo>
                    <a:pt x="2" y="7"/>
                    <a:pt x="0" y="13"/>
                    <a:pt x="3" y="19"/>
                  </a:cubicBezTo>
                  <a:close/>
                </a:path>
              </a:pathLst>
            </a:custGeom>
            <a:solidFill>
              <a:srgbClr val="FFA6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śḻidé"/>
            <p:cNvSpPr/>
            <p:nvPr/>
          </p:nvSpPr>
          <p:spPr bwMode="auto">
            <a:xfrm>
              <a:off x="4044157" y="2751137"/>
              <a:ext cx="314325" cy="374650"/>
            </a:xfrm>
            <a:custGeom>
              <a:avLst/>
              <a:gdLst>
                <a:gd name="T0" fmla="*/ 45 w 69"/>
                <a:gd name="T1" fmla="*/ 22 h 82"/>
                <a:gd name="T2" fmla="*/ 69 w 69"/>
                <a:gd name="T3" fmla="*/ 64 h 82"/>
                <a:gd name="T4" fmla="*/ 42 w 69"/>
                <a:gd name="T5" fmla="*/ 82 h 82"/>
                <a:gd name="T6" fmla="*/ 22 w 69"/>
                <a:gd name="T7" fmla="*/ 50 h 82"/>
                <a:gd name="T8" fmla="*/ 22 w 69"/>
                <a:gd name="T9" fmla="*/ 7 h 82"/>
                <a:gd name="T10" fmla="*/ 45 w 69"/>
                <a:gd name="T11" fmla="*/ 22 h 82"/>
              </a:gdLst>
              <a:ahLst/>
              <a:cxnLst>
                <a:cxn ang="0">
                  <a:pos x="T0" y="T1"/>
                </a:cxn>
                <a:cxn ang="0">
                  <a:pos x="T2" y="T3"/>
                </a:cxn>
                <a:cxn ang="0">
                  <a:pos x="T4" y="T5"/>
                </a:cxn>
                <a:cxn ang="0">
                  <a:pos x="T6" y="T7"/>
                </a:cxn>
                <a:cxn ang="0">
                  <a:pos x="T8" y="T9"/>
                </a:cxn>
                <a:cxn ang="0">
                  <a:pos x="T10" y="T11"/>
                </a:cxn>
              </a:cxnLst>
              <a:rect l="0" t="0" r="r" b="b"/>
              <a:pathLst>
                <a:path w="69" h="82">
                  <a:moveTo>
                    <a:pt x="45" y="22"/>
                  </a:moveTo>
                  <a:cubicBezTo>
                    <a:pt x="49" y="29"/>
                    <a:pt x="69" y="64"/>
                    <a:pt x="69" y="64"/>
                  </a:cubicBezTo>
                  <a:cubicBezTo>
                    <a:pt x="42" y="82"/>
                    <a:pt x="42" y="82"/>
                    <a:pt x="42" y="82"/>
                  </a:cubicBezTo>
                  <a:cubicBezTo>
                    <a:pt x="22" y="50"/>
                    <a:pt x="22" y="50"/>
                    <a:pt x="22" y="50"/>
                  </a:cubicBezTo>
                  <a:cubicBezTo>
                    <a:pt x="22" y="50"/>
                    <a:pt x="0" y="18"/>
                    <a:pt x="22" y="7"/>
                  </a:cubicBezTo>
                  <a:cubicBezTo>
                    <a:pt x="34" y="0"/>
                    <a:pt x="45" y="22"/>
                    <a:pt x="45" y="22"/>
                  </a:cubicBezTo>
                  <a:close/>
                </a:path>
              </a:pathLst>
            </a:custGeom>
            <a:solidFill>
              <a:srgbClr val="F7C5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íṡḻiďè"/>
            <p:cNvSpPr/>
            <p:nvPr/>
          </p:nvSpPr>
          <p:spPr bwMode="auto">
            <a:xfrm>
              <a:off x="4098132" y="3379787"/>
              <a:ext cx="479425" cy="269875"/>
            </a:xfrm>
            <a:custGeom>
              <a:avLst/>
              <a:gdLst>
                <a:gd name="T0" fmla="*/ 302 w 302"/>
                <a:gd name="T1" fmla="*/ 133 h 170"/>
                <a:gd name="T2" fmla="*/ 302 w 302"/>
                <a:gd name="T3" fmla="*/ 170 h 170"/>
                <a:gd name="T4" fmla="*/ 0 w 302"/>
                <a:gd name="T5" fmla="*/ 170 h 170"/>
                <a:gd name="T6" fmla="*/ 0 w 302"/>
                <a:gd name="T7" fmla="*/ 0 h 170"/>
                <a:gd name="T8" fmla="*/ 66 w 302"/>
                <a:gd name="T9" fmla="*/ 6 h 170"/>
                <a:gd name="T10" fmla="*/ 86 w 302"/>
                <a:gd name="T11" fmla="*/ 107 h 170"/>
                <a:gd name="T12" fmla="*/ 302 w 302"/>
                <a:gd name="T13" fmla="*/ 133 h 170"/>
              </a:gdLst>
              <a:ahLst/>
              <a:cxnLst>
                <a:cxn ang="0">
                  <a:pos x="T0" y="T1"/>
                </a:cxn>
                <a:cxn ang="0">
                  <a:pos x="T2" y="T3"/>
                </a:cxn>
                <a:cxn ang="0">
                  <a:pos x="T4" y="T5"/>
                </a:cxn>
                <a:cxn ang="0">
                  <a:pos x="T6" y="T7"/>
                </a:cxn>
                <a:cxn ang="0">
                  <a:pos x="T8" y="T9"/>
                </a:cxn>
                <a:cxn ang="0">
                  <a:pos x="T10" y="T11"/>
                </a:cxn>
                <a:cxn ang="0">
                  <a:pos x="T12" y="T13"/>
                </a:cxn>
              </a:cxnLst>
              <a:rect l="0" t="0" r="r" b="b"/>
              <a:pathLst>
                <a:path w="302" h="170">
                  <a:moveTo>
                    <a:pt x="302" y="133"/>
                  </a:moveTo>
                  <a:lnTo>
                    <a:pt x="302" y="170"/>
                  </a:lnTo>
                  <a:lnTo>
                    <a:pt x="0" y="170"/>
                  </a:lnTo>
                  <a:lnTo>
                    <a:pt x="0" y="0"/>
                  </a:lnTo>
                  <a:lnTo>
                    <a:pt x="66" y="6"/>
                  </a:lnTo>
                  <a:lnTo>
                    <a:pt x="86" y="107"/>
                  </a:lnTo>
                  <a:lnTo>
                    <a:pt x="302" y="133"/>
                  </a:lnTo>
                  <a:close/>
                </a:path>
              </a:pathLst>
            </a:custGeom>
            <a:solidFill>
              <a:srgbClr val="CC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íṥḻíďè"/>
            <p:cNvSpPr/>
            <p:nvPr/>
          </p:nvSpPr>
          <p:spPr bwMode="auto">
            <a:xfrm>
              <a:off x="4887119" y="4219575"/>
              <a:ext cx="338138" cy="214313"/>
            </a:xfrm>
            <a:custGeom>
              <a:avLst/>
              <a:gdLst>
                <a:gd name="T0" fmla="*/ 61 w 74"/>
                <a:gd name="T1" fmla="*/ 36 h 47"/>
                <a:gd name="T2" fmla="*/ 13 w 74"/>
                <a:gd name="T3" fmla="*/ 46 h 47"/>
                <a:gd name="T4" fmla="*/ 4 w 74"/>
                <a:gd name="T5" fmla="*/ 29 h 47"/>
                <a:gd name="T6" fmla="*/ 4 w 74"/>
                <a:gd name="T7" fmla="*/ 27 h 47"/>
                <a:gd name="T8" fmla="*/ 4 w 74"/>
                <a:gd name="T9" fmla="*/ 27 h 47"/>
                <a:gd name="T10" fmla="*/ 2 w 74"/>
                <a:gd name="T11" fmla="*/ 18 h 47"/>
                <a:gd name="T12" fmla="*/ 0 w 74"/>
                <a:gd name="T13" fmla="*/ 9 h 47"/>
                <a:gd name="T14" fmla="*/ 15 w 74"/>
                <a:gd name="T15" fmla="*/ 4 h 47"/>
                <a:gd name="T16" fmla="*/ 30 w 74"/>
                <a:gd name="T17" fmla="*/ 1 h 47"/>
                <a:gd name="T18" fmla="*/ 34 w 74"/>
                <a:gd name="T19" fmla="*/ 7 h 47"/>
                <a:gd name="T20" fmla="*/ 35 w 74"/>
                <a:gd name="T21" fmla="*/ 10 h 47"/>
                <a:gd name="T22" fmla="*/ 70 w 74"/>
                <a:gd name="T23" fmla="*/ 17 h 47"/>
                <a:gd name="T24" fmla="*/ 72 w 74"/>
                <a:gd name="T25" fmla="*/ 26 h 47"/>
                <a:gd name="T26" fmla="*/ 61 w 74"/>
                <a:gd name="T2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47">
                  <a:moveTo>
                    <a:pt x="61" y="36"/>
                  </a:moveTo>
                  <a:cubicBezTo>
                    <a:pt x="13" y="46"/>
                    <a:pt x="13" y="46"/>
                    <a:pt x="13" y="46"/>
                  </a:cubicBezTo>
                  <a:cubicBezTo>
                    <a:pt x="9" y="47"/>
                    <a:pt x="5" y="38"/>
                    <a:pt x="4" y="29"/>
                  </a:cubicBezTo>
                  <a:cubicBezTo>
                    <a:pt x="4" y="29"/>
                    <a:pt x="4" y="28"/>
                    <a:pt x="4" y="27"/>
                  </a:cubicBezTo>
                  <a:cubicBezTo>
                    <a:pt x="4" y="27"/>
                    <a:pt x="4" y="27"/>
                    <a:pt x="4" y="27"/>
                  </a:cubicBezTo>
                  <a:cubicBezTo>
                    <a:pt x="2" y="18"/>
                    <a:pt x="2" y="18"/>
                    <a:pt x="2" y="18"/>
                  </a:cubicBezTo>
                  <a:cubicBezTo>
                    <a:pt x="1" y="15"/>
                    <a:pt x="0" y="11"/>
                    <a:pt x="0" y="9"/>
                  </a:cubicBezTo>
                  <a:cubicBezTo>
                    <a:pt x="3" y="8"/>
                    <a:pt x="9" y="6"/>
                    <a:pt x="15" y="4"/>
                  </a:cubicBezTo>
                  <a:cubicBezTo>
                    <a:pt x="21" y="2"/>
                    <a:pt x="26" y="1"/>
                    <a:pt x="30" y="1"/>
                  </a:cubicBezTo>
                  <a:cubicBezTo>
                    <a:pt x="32" y="0"/>
                    <a:pt x="34" y="4"/>
                    <a:pt x="34" y="7"/>
                  </a:cubicBezTo>
                  <a:cubicBezTo>
                    <a:pt x="35" y="8"/>
                    <a:pt x="35" y="10"/>
                    <a:pt x="35" y="10"/>
                  </a:cubicBezTo>
                  <a:cubicBezTo>
                    <a:pt x="56" y="4"/>
                    <a:pt x="67" y="12"/>
                    <a:pt x="70" y="17"/>
                  </a:cubicBezTo>
                  <a:cubicBezTo>
                    <a:pt x="72" y="21"/>
                    <a:pt x="72" y="26"/>
                    <a:pt x="72" y="26"/>
                  </a:cubicBezTo>
                  <a:cubicBezTo>
                    <a:pt x="74" y="32"/>
                    <a:pt x="68" y="34"/>
                    <a:pt x="61" y="36"/>
                  </a:cubicBezTo>
                </a:path>
              </a:pathLst>
            </a:custGeom>
            <a:solidFill>
              <a:srgbClr val="6D39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i$líḑè"/>
            <p:cNvSpPr/>
            <p:nvPr/>
          </p:nvSpPr>
          <p:spPr bwMode="auto">
            <a:xfrm>
              <a:off x="4887119" y="4224337"/>
              <a:ext cx="155575" cy="127000"/>
            </a:xfrm>
            <a:custGeom>
              <a:avLst/>
              <a:gdLst>
                <a:gd name="T0" fmla="*/ 34 w 34"/>
                <a:gd name="T1" fmla="*/ 6 h 28"/>
                <a:gd name="T2" fmla="*/ 4 w 34"/>
                <a:gd name="T3" fmla="*/ 28 h 28"/>
                <a:gd name="T4" fmla="*/ 4 w 34"/>
                <a:gd name="T5" fmla="*/ 26 h 28"/>
                <a:gd name="T6" fmla="*/ 4 w 34"/>
                <a:gd name="T7" fmla="*/ 26 h 28"/>
                <a:gd name="T8" fmla="*/ 2 w 34"/>
                <a:gd name="T9" fmla="*/ 17 h 28"/>
                <a:gd name="T10" fmla="*/ 0 w 34"/>
                <a:gd name="T11" fmla="*/ 8 h 28"/>
                <a:gd name="T12" fmla="*/ 15 w 34"/>
                <a:gd name="T13" fmla="*/ 3 h 28"/>
                <a:gd name="T14" fmla="*/ 32 w 34"/>
                <a:gd name="T15" fmla="*/ 0 h 28"/>
                <a:gd name="T16" fmla="*/ 34 w 34"/>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34" y="6"/>
                  </a:moveTo>
                  <a:cubicBezTo>
                    <a:pt x="18" y="8"/>
                    <a:pt x="10" y="18"/>
                    <a:pt x="4" y="28"/>
                  </a:cubicBezTo>
                  <a:cubicBezTo>
                    <a:pt x="4" y="28"/>
                    <a:pt x="4" y="27"/>
                    <a:pt x="4" y="26"/>
                  </a:cubicBezTo>
                  <a:cubicBezTo>
                    <a:pt x="4" y="26"/>
                    <a:pt x="4" y="26"/>
                    <a:pt x="4" y="26"/>
                  </a:cubicBezTo>
                  <a:cubicBezTo>
                    <a:pt x="2" y="17"/>
                    <a:pt x="2" y="17"/>
                    <a:pt x="2" y="17"/>
                  </a:cubicBezTo>
                  <a:cubicBezTo>
                    <a:pt x="1" y="14"/>
                    <a:pt x="0" y="10"/>
                    <a:pt x="0" y="8"/>
                  </a:cubicBezTo>
                  <a:cubicBezTo>
                    <a:pt x="3" y="7"/>
                    <a:pt x="9" y="5"/>
                    <a:pt x="15" y="3"/>
                  </a:cubicBezTo>
                  <a:cubicBezTo>
                    <a:pt x="21" y="1"/>
                    <a:pt x="28" y="0"/>
                    <a:pt x="32" y="0"/>
                  </a:cubicBezTo>
                  <a:cubicBezTo>
                    <a:pt x="32" y="1"/>
                    <a:pt x="34" y="3"/>
                    <a:pt x="34" y="6"/>
                  </a:cubicBezTo>
                </a:path>
              </a:pathLst>
            </a:custGeom>
            <a:solidFill>
              <a:srgbClr val="3D2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íšlïḑé"/>
            <p:cNvSpPr/>
            <p:nvPr/>
          </p:nvSpPr>
          <p:spPr bwMode="auto">
            <a:xfrm>
              <a:off x="4910932" y="4305300"/>
              <a:ext cx="314325" cy="146050"/>
            </a:xfrm>
            <a:custGeom>
              <a:avLst/>
              <a:gdLst>
                <a:gd name="T0" fmla="*/ 67 w 69"/>
                <a:gd name="T1" fmla="*/ 7 h 32"/>
                <a:gd name="T2" fmla="*/ 55 w 69"/>
                <a:gd name="T3" fmla="*/ 18 h 32"/>
                <a:gd name="T4" fmla="*/ 10 w 69"/>
                <a:gd name="T5" fmla="*/ 30 h 32"/>
                <a:gd name="T6" fmla="*/ 6 w 69"/>
                <a:gd name="T7" fmla="*/ 18 h 32"/>
                <a:gd name="T8" fmla="*/ 42 w 69"/>
                <a:gd name="T9" fmla="*/ 7 h 32"/>
                <a:gd name="T10" fmla="*/ 67 w 69"/>
                <a:gd name="T11" fmla="*/ 7 h 32"/>
                <a:gd name="T12" fmla="*/ 67 w 69"/>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69" h="32">
                  <a:moveTo>
                    <a:pt x="67" y="7"/>
                  </a:moveTo>
                  <a:cubicBezTo>
                    <a:pt x="69" y="14"/>
                    <a:pt x="62" y="16"/>
                    <a:pt x="55" y="18"/>
                  </a:cubicBezTo>
                  <a:cubicBezTo>
                    <a:pt x="10" y="30"/>
                    <a:pt x="10" y="30"/>
                    <a:pt x="10" y="30"/>
                  </a:cubicBezTo>
                  <a:cubicBezTo>
                    <a:pt x="4" y="32"/>
                    <a:pt x="0" y="20"/>
                    <a:pt x="6" y="18"/>
                  </a:cubicBezTo>
                  <a:cubicBezTo>
                    <a:pt x="42" y="7"/>
                    <a:pt x="42" y="7"/>
                    <a:pt x="42" y="7"/>
                  </a:cubicBezTo>
                  <a:cubicBezTo>
                    <a:pt x="48" y="6"/>
                    <a:pt x="65" y="0"/>
                    <a:pt x="67" y="7"/>
                  </a:cubicBezTo>
                  <a:cubicBezTo>
                    <a:pt x="67" y="7"/>
                    <a:pt x="67" y="7"/>
                    <a:pt x="67" y="7"/>
                  </a:cubicBezTo>
                </a:path>
              </a:pathLst>
            </a:custGeom>
            <a:solidFill>
              <a:srgbClr val="3D27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îŝ1ïḍé"/>
            <p:cNvSpPr/>
            <p:nvPr/>
          </p:nvSpPr>
          <p:spPr bwMode="auto">
            <a:xfrm>
              <a:off x="4974432" y="4356100"/>
              <a:ext cx="195263" cy="95250"/>
            </a:xfrm>
            <a:custGeom>
              <a:avLst/>
              <a:gdLst>
                <a:gd name="T0" fmla="*/ 7 w 43"/>
                <a:gd name="T1" fmla="*/ 21 h 21"/>
                <a:gd name="T2" fmla="*/ 1 w 43"/>
                <a:gd name="T3" fmla="*/ 17 h 21"/>
                <a:gd name="T4" fmla="*/ 5 w 43"/>
                <a:gd name="T5" fmla="*/ 9 h 21"/>
                <a:gd name="T6" fmla="*/ 35 w 43"/>
                <a:gd name="T7" fmla="*/ 1 h 21"/>
                <a:gd name="T8" fmla="*/ 43 w 43"/>
                <a:gd name="T9" fmla="*/ 5 h 21"/>
                <a:gd name="T10" fmla="*/ 38 w 43"/>
                <a:gd name="T11" fmla="*/ 12 h 21"/>
                <a:gd name="T12" fmla="*/ 8 w 43"/>
                <a:gd name="T13" fmla="*/ 21 h 21"/>
                <a:gd name="T14" fmla="*/ 7 w 4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1">
                  <a:moveTo>
                    <a:pt x="7" y="21"/>
                  </a:moveTo>
                  <a:cubicBezTo>
                    <a:pt x="4" y="21"/>
                    <a:pt x="2" y="19"/>
                    <a:pt x="1" y="17"/>
                  </a:cubicBezTo>
                  <a:cubicBezTo>
                    <a:pt x="0" y="13"/>
                    <a:pt x="2" y="10"/>
                    <a:pt x="5" y="9"/>
                  </a:cubicBezTo>
                  <a:cubicBezTo>
                    <a:pt x="35" y="1"/>
                    <a:pt x="35" y="1"/>
                    <a:pt x="35" y="1"/>
                  </a:cubicBezTo>
                  <a:cubicBezTo>
                    <a:pt x="38" y="0"/>
                    <a:pt x="42" y="2"/>
                    <a:pt x="43" y="5"/>
                  </a:cubicBezTo>
                  <a:cubicBezTo>
                    <a:pt x="43" y="8"/>
                    <a:pt x="42" y="11"/>
                    <a:pt x="38" y="12"/>
                  </a:cubicBezTo>
                  <a:cubicBezTo>
                    <a:pt x="8" y="21"/>
                    <a:pt x="8" y="21"/>
                    <a:pt x="8" y="21"/>
                  </a:cubicBezTo>
                  <a:cubicBezTo>
                    <a:pt x="8" y="21"/>
                    <a:pt x="7" y="21"/>
                    <a:pt x="7" y="21"/>
                  </a:cubicBezTo>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ṩḷíďé"/>
            <p:cNvSpPr/>
            <p:nvPr/>
          </p:nvSpPr>
          <p:spPr bwMode="auto">
            <a:xfrm>
              <a:off x="5060157" y="4378325"/>
              <a:ext cx="109538" cy="228600"/>
            </a:xfrm>
            <a:custGeom>
              <a:avLst/>
              <a:gdLst>
                <a:gd name="T0" fmla="*/ 18 w 24"/>
                <a:gd name="T1" fmla="*/ 50 h 50"/>
                <a:gd name="T2" fmla="*/ 12 w 24"/>
                <a:gd name="T3" fmla="*/ 45 h 50"/>
                <a:gd name="T4" fmla="*/ 1 w 24"/>
                <a:gd name="T5" fmla="*/ 8 h 50"/>
                <a:gd name="T6" fmla="*/ 5 w 24"/>
                <a:gd name="T7" fmla="*/ 0 h 50"/>
                <a:gd name="T8" fmla="*/ 12 w 24"/>
                <a:gd name="T9" fmla="*/ 4 h 50"/>
                <a:gd name="T10" fmla="*/ 23 w 24"/>
                <a:gd name="T11" fmla="*/ 42 h 50"/>
                <a:gd name="T12" fmla="*/ 19 w 24"/>
                <a:gd name="T13" fmla="*/ 49 h 50"/>
                <a:gd name="T14" fmla="*/ 18 w 24"/>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0">
                  <a:moveTo>
                    <a:pt x="18" y="50"/>
                  </a:moveTo>
                  <a:cubicBezTo>
                    <a:pt x="15" y="50"/>
                    <a:pt x="13" y="48"/>
                    <a:pt x="12" y="45"/>
                  </a:cubicBezTo>
                  <a:cubicBezTo>
                    <a:pt x="1" y="8"/>
                    <a:pt x="1" y="8"/>
                    <a:pt x="1" y="8"/>
                  </a:cubicBezTo>
                  <a:cubicBezTo>
                    <a:pt x="0" y="5"/>
                    <a:pt x="2" y="1"/>
                    <a:pt x="5" y="0"/>
                  </a:cubicBezTo>
                  <a:cubicBezTo>
                    <a:pt x="8" y="0"/>
                    <a:pt x="11" y="1"/>
                    <a:pt x="12" y="4"/>
                  </a:cubicBezTo>
                  <a:cubicBezTo>
                    <a:pt x="23" y="42"/>
                    <a:pt x="23" y="42"/>
                    <a:pt x="23" y="42"/>
                  </a:cubicBezTo>
                  <a:cubicBezTo>
                    <a:pt x="24" y="45"/>
                    <a:pt x="23" y="48"/>
                    <a:pt x="19" y="49"/>
                  </a:cubicBezTo>
                  <a:cubicBezTo>
                    <a:pt x="19" y="50"/>
                    <a:pt x="18" y="50"/>
                    <a:pt x="18" y="50"/>
                  </a:cubicBezTo>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şľidé"/>
            <p:cNvSpPr/>
            <p:nvPr/>
          </p:nvSpPr>
          <p:spPr bwMode="auto">
            <a:xfrm>
              <a:off x="4426744" y="4114800"/>
              <a:ext cx="688975" cy="509588"/>
            </a:xfrm>
            <a:custGeom>
              <a:avLst/>
              <a:gdLst>
                <a:gd name="T0" fmla="*/ 31 w 151"/>
                <a:gd name="T1" fmla="*/ 0 h 112"/>
                <a:gd name="T2" fmla="*/ 0 w 151"/>
                <a:gd name="T3" fmla="*/ 112 h 112"/>
                <a:gd name="T4" fmla="*/ 151 w 151"/>
                <a:gd name="T5" fmla="*/ 104 h 112"/>
                <a:gd name="T6" fmla="*/ 151 w 151"/>
                <a:gd name="T7" fmla="*/ 103 h 112"/>
                <a:gd name="T8" fmla="*/ 141 w 151"/>
                <a:gd name="T9" fmla="*/ 70 h 112"/>
                <a:gd name="T10" fmla="*/ 128 w 151"/>
                <a:gd name="T11" fmla="*/ 74 h 112"/>
                <a:gd name="T12" fmla="*/ 127 w 151"/>
                <a:gd name="T13" fmla="*/ 74 h 112"/>
                <a:gd name="T14" fmla="*/ 121 w 151"/>
                <a:gd name="T15" fmla="*/ 71 h 112"/>
                <a:gd name="T16" fmla="*/ 116 w 151"/>
                <a:gd name="T17" fmla="*/ 72 h 112"/>
                <a:gd name="T18" fmla="*/ 115 w 151"/>
                <a:gd name="T19" fmla="*/ 72 h 112"/>
                <a:gd name="T20" fmla="*/ 109 w 151"/>
                <a:gd name="T21" fmla="*/ 65 h 112"/>
                <a:gd name="T22" fmla="*/ 105 w 151"/>
                <a:gd name="T23" fmla="*/ 52 h 112"/>
                <a:gd name="T24" fmla="*/ 105 w 151"/>
                <a:gd name="T25" fmla="*/ 50 h 112"/>
                <a:gd name="T26" fmla="*/ 105 w 151"/>
                <a:gd name="T27" fmla="*/ 50 h 112"/>
                <a:gd name="T28" fmla="*/ 103 w 151"/>
                <a:gd name="T29" fmla="*/ 43 h 112"/>
                <a:gd name="T30" fmla="*/ 99 w 151"/>
                <a:gd name="T31" fmla="*/ 43 h 112"/>
                <a:gd name="T32" fmla="*/ 95 w 151"/>
                <a:gd name="T33" fmla="*/ 39 h 112"/>
                <a:gd name="T34" fmla="*/ 95 w 151"/>
                <a:gd name="T35" fmla="*/ 39 h 112"/>
                <a:gd name="T36" fmla="*/ 94 w 151"/>
                <a:gd name="T37" fmla="*/ 36 h 112"/>
                <a:gd name="T38" fmla="*/ 93 w 151"/>
                <a:gd name="T39" fmla="*/ 34 h 112"/>
                <a:gd name="T40" fmla="*/ 31 w 151"/>
                <a:gd name="T4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12">
                  <a:moveTo>
                    <a:pt x="31" y="0"/>
                  </a:moveTo>
                  <a:cubicBezTo>
                    <a:pt x="0" y="112"/>
                    <a:pt x="0" y="112"/>
                    <a:pt x="0" y="112"/>
                  </a:cubicBezTo>
                  <a:cubicBezTo>
                    <a:pt x="151" y="104"/>
                    <a:pt x="151" y="104"/>
                    <a:pt x="151" y="104"/>
                  </a:cubicBezTo>
                  <a:cubicBezTo>
                    <a:pt x="151" y="104"/>
                    <a:pt x="151" y="104"/>
                    <a:pt x="151" y="103"/>
                  </a:cubicBezTo>
                  <a:cubicBezTo>
                    <a:pt x="141" y="70"/>
                    <a:pt x="141" y="70"/>
                    <a:pt x="141" y="70"/>
                  </a:cubicBezTo>
                  <a:cubicBezTo>
                    <a:pt x="128" y="74"/>
                    <a:pt x="128" y="74"/>
                    <a:pt x="128" y="74"/>
                  </a:cubicBezTo>
                  <a:cubicBezTo>
                    <a:pt x="128" y="74"/>
                    <a:pt x="127" y="74"/>
                    <a:pt x="127" y="74"/>
                  </a:cubicBezTo>
                  <a:cubicBezTo>
                    <a:pt x="124" y="74"/>
                    <a:pt x="122" y="73"/>
                    <a:pt x="121" y="71"/>
                  </a:cubicBezTo>
                  <a:cubicBezTo>
                    <a:pt x="116" y="72"/>
                    <a:pt x="116" y="72"/>
                    <a:pt x="116" y="72"/>
                  </a:cubicBezTo>
                  <a:cubicBezTo>
                    <a:pt x="116" y="72"/>
                    <a:pt x="116" y="72"/>
                    <a:pt x="115" y="72"/>
                  </a:cubicBezTo>
                  <a:cubicBezTo>
                    <a:pt x="112" y="72"/>
                    <a:pt x="110" y="69"/>
                    <a:pt x="109" y="65"/>
                  </a:cubicBezTo>
                  <a:cubicBezTo>
                    <a:pt x="107" y="62"/>
                    <a:pt x="106" y="57"/>
                    <a:pt x="105" y="52"/>
                  </a:cubicBezTo>
                  <a:cubicBezTo>
                    <a:pt x="105" y="52"/>
                    <a:pt x="105" y="51"/>
                    <a:pt x="105" y="50"/>
                  </a:cubicBezTo>
                  <a:cubicBezTo>
                    <a:pt x="105" y="50"/>
                    <a:pt x="105" y="50"/>
                    <a:pt x="105" y="50"/>
                  </a:cubicBezTo>
                  <a:cubicBezTo>
                    <a:pt x="103" y="43"/>
                    <a:pt x="103" y="43"/>
                    <a:pt x="103" y="43"/>
                  </a:cubicBezTo>
                  <a:cubicBezTo>
                    <a:pt x="102" y="43"/>
                    <a:pt x="100" y="43"/>
                    <a:pt x="99" y="43"/>
                  </a:cubicBezTo>
                  <a:cubicBezTo>
                    <a:pt x="97" y="42"/>
                    <a:pt x="96" y="41"/>
                    <a:pt x="95" y="39"/>
                  </a:cubicBezTo>
                  <a:cubicBezTo>
                    <a:pt x="95" y="39"/>
                    <a:pt x="95" y="39"/>
                    <a:pt x="95" y="39"/>
                  </a:cubicBezTo>
                  <a:cubicBezTo>
                    <a:pt x="94" y="38"/>
                    <a:pt x="94" y="37"/>
                    <a:pt x="94" y="36"/>
                  </a:cubicBezTo>
                  <a:cubicBezTo>
                    <a:pt x="93" y="34"/>
                    <a:pt x="93" y="34"/>
                    <a:pt x="93" y="34"/>
                  </a:cubicBezTo>
                  <a:cubicBezTo>
                    <a:pt x="31" y="0"/>
                    <a:pt x="31" y="0"/>
                    <a:pt x="31" y="0"/>
                  </a:cubicBezTo>
                </a:path>
              </a:pathLst>
            </a:custGeom>
            <a:solidFill>
              <a:srgbClr val="5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îślïde"/>
            <p:cNvSpPr/>
            <p:nvPr/>
          </p:nvSpPr>
          <p:spPr bwMode="auto">
            <a:xfrm>
              <a:off x="4850607" y="4268787"/>
              <a:ext cx="46038" cy="41275"/>
            </a:xfrm>
            <a:custGeom>
              <a:avLst/>
              <a:gdLst>
                <a:gd name="T0" fmla="*/ 6 w 10"/>
                <a:gd name="T1" fmla="*/ 9 h 9"/>
                <a:gd name="T2" fmla="*/ 10 w 10"/>
                <a:gd name="T3" fmla="*/ 9 h 9"/>
                <a:gd name="T4" fmla="*/ 10 w 10"/>
                <a:gd name="T5" fmla="*/ 9 h 9"/>
                <a:gd name="T6" fmla="*/ 10 w 10"/>
                <a:gd name="T7" fmla="*/ 9 h 9"/>
                <a:gd name="T8" fmla="*/ 6 w 10"/>
                <a:gd name="T9" fmla="*/ 9 h 9"/>
                <a:gd name="T10" fmla="*/ 0 w 10"/>
                <a:gd name="T11" fmla="*/ 0 h 9"/>
                <a:gd name="T12" fmla="*/ 1 w 10"/>
                <a:gd name="T13" fmla="*/ 2 h 9"/>
                <a:gd name="T14" fmla="*/ 2 w 10"/>
                <a:gd name="T15" fmla="*/ 5 h 9"/>
                <a:gd name="T16" fmla="*/ 2 w 10"/>
                <a:gd name="T17" fmla="*/ 5 h 9"/>
                <a:gd name="T18" fmla="*/ 2 w 10"/>
                <a:gd name="T19" fmla="*/ 5 h 9"/>
                <a:gd name="T20" fmla="*/ 2 w 10"/>
                <a:gd name="T21" fmla="*/ 4 h 9"/>
                <a:gd name="T22" fmla="*/ 3 w 10"/>
                <a:gd name="T23" fmla="*/ 2 h 9"/>
                <a:gd name="T24" fmla="*/ 0 w 10"/>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6" y="9"/>
                  </a:moveTo>
                  <a:cubicBezTo>
                    <a:pt x="7" y="9"/>
                    <a:pt x="9" y="9"/>
                    <a:pt x="10" y="9"/>
                  </a:cubicBezTo>
                  <a:cubicBezTo>
                    <a:pt x="10" y="9"/>
                    <a:pt x="10" y="9"/>
                    <a:pt x="10" y="9"/>
                  </a:cubicBezTo>
                  <a:cubicBezTo>
                    <a:pt x="10" y="9"/>
                    <a:pt x="10" y="9"/>
                    <a:pt x="10" y="9"/>
                  </a:cubicBezTo>
                  <a:cubicBezTo>
                    <a:pt x="9" y="9"/>
                    <a:pt x="7" y="9"/>
                    <a:pt x="6" y="9"/>
                  </a:cubicBezTo>
                  <a:moveTo>
                    <a:pt x="0" y="0"/>
                  </a:moveTo>
                  <a:cubicBezTo>
                    <a:pt x="1" y="2"/>
                    <a:pt x="1" y="2"/>
                    <a:pt x="1" y="2"/>
                  </a:cubicBezTo>
                  <a:cubicBezTo>
                    <a:pt x="1" y="3"/>
                    <a:pt x="1" y="4"/>
                    <a:pt x="2" y="5"/>
                  </a:cubicBezTo>
                  <a:cubicBezTo>
                    <a:pt x="2" y="5"/>
                    <a:pt x="2" y="5"/>
                    <a:pt x="2" y="5"/>
                  </a:cubicBezTo>
                  <a:cubicBezTo>
                    <a:pt x="2" y="5"/>
                    <a:pt x="2" y="5"/>
                    <a:pt x="2" y="5"/>
                  </a:cubicBezTo>
                  <a:cubicBezTo>
                    <a:pt x="2" y="4"/>
                    <a:pt x="2" y="4"/>
                    <a:pt x="2" y="4"/>
                  </a:cubicBezTo>
                  <a:cubicBezTo>
                    <a:pt x="2" y="3"/>
                    <a:pt x="2" y="2"/>
                    <a:pt x="3" y="2"/>
                  </a:cubicBezTo>
                  <a:cubicBezTo>
                    <a:pt x="0" y="0"/>
                    <a:pt x="0" y="0"/>
                    <a:pt x="0" y="0"/>
                  </a:cubicBezTo>
                </a:path>
              </a:pathLst>
            </a:custGeom>
            <a:solidFill>
              <a:srgbClr val="883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íṥḷîḓe"/>
            <p:cNvSpPr/>
            <p:nvPr/>
          </p:nvSpPr>
          <p:spPr bwMode="auto">
            <a:xfrm>
              <a:off x="4860132" y="4278312"/>
              <a:ext cx="36513" cy="31750"/>
            </a:xfrm>
            <a:custGeom>
              <a:avLst/>
              <a:gdLst>
                <a:gd name="T0" fmla="*/ 1 w 8"/>
                <a:gd name="T1" fmla="*/ 0 h 7"/>
                <a:gd name="T2" fmla="*/ 0 w 8"/>
                <a:gd name="T3" fmla="*/ 2 h 7"/>
                <a:gd name="T4" fmla="*/ 0 w 8"/>
                <a:gd name="T5" fmla="*/ 3 h 7"/>
                <a:gd name="T6" fmla="*/ 0 w 8"/>
                <a:gd name="T7" fmla="*/ 3 h 7"/>
                <a:gd name="T8" fmla="*/ 4 w 8"/>
                <a:gd name="T9" fmla="*/ 7 h 7"/>
                <a:gd name="T10" fmla="*/ 8 w 8"/>
                <a:gd name="T11" fmla="*/ 7 h 7"/>
                <a:gd name="T12" fmla="*/ 8 w 8"/>
                <a:gd name="T13" fmla="*/ 7 h 7"/>
                <a:gd name="T14" fmla="*/ 8 w 8"/>
                <a:gd name="T15" fmla="*/ 5 h 7"/>
                <a:gd name="T16" fmla="*/ 7 w 8"/>
                <a:gd name="T17" fmla="*/ 3 h 7"/>
                <a:gd name="T18" fmla="*/ 1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1" y="0"/>
                  </a:moveTo>
                  <a:cubicBezTo>
                    <a:pt x="0" y="0"/>
                    <a:pt x="0" y="1"/>
                    <a:pt x="0" y="2"/>
                  </a:cubicBezTo>
                  <a:cubicBezTo>
                    <a:pt x="0" y="3"/>
                    <a:pt x="0" y="3"/>
                    <a:pt x="0" y="3"/>
                  </a:cubicBezTo>
                  <a:cubicBezTo>
                    <a:pt x="0" y="3"/>
                    <a:pt x="0" y="3"/>
                    <a:pt x="0" y="3"/>
                  </a:cubicBezTo>
                  <a:cubicBezTo>
                    <a:pt x="1" y="5"/>
                    <a:pt x="2" y="6"/>
                    <a:pt x="4" y="7"/>
                  </a:cubicBezTo>
                  <a:cubicBezTo>
                    <a:pt x="5" y="7"/>
                    <a:pt x="7" y="7"/>
                    <a:pt x="8" y="7"/>
                  </a:cubicBezTo>
                  <a:cubicBezTo>
                    <a:pt x="8" y="7"/>
                    <a:pt x="8" y="7"/>
                    <a:pt x="8" y="7"/>
                  </a:cubicBezTo>
                  <a:cubicBezTo>
                    <a:pt x="8" y="5"/>
                    <a:pt x="8" y="5"/>
                    <a:pt x="8" y="5"/>
                  </a:cubicBezTo>
                  <a:cubicBezTo>
                    <a:pt x="7" y="4"/>
                    <a:pt x="7" y="4"/>
                    <a:pt x="7" y="3"/>
                  </a:cubicBezTo>
                  <a:cubicBezTo>
                    <a:pt x="1" y="0"/>
                    <a:pt x="1" y="0"/>
                    <a:pt x="1" y="0"/>
                  </a:cubicBezTo>
                </a:path>
              </a:pathLst>
            </a:custGeom>
            <a:solidFill>
              <a:srgbClr val="5C23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îṡḻiḍe"/>
            <p:cNvSpPr/>
            <p:nvPr/>
          </p:nvSpPr>
          <p:spPr bwMode="auto">
            <a:xfrm>
              <a:off x="4891882" y="4292600"/>
              <a:ext cx="131763" cy="119063"/>
            </a:xfrm>
            <a:custGeom>
              <a:avLst/>
              <a:gdLst>
                <a:gd name="T0" fmla="*/ 0 w 29"/>
                <a:gd name="T1" fmla="*/ 0 h 26"/>
                <a:gd name="T2" fmla="*/ 1 w 29"/>
                <a:gd name="T3" fmla="*/ 2 h 26"/>
                <a:gd name="T4" fmla="*/ 1 w 29"/>
                <a:gd name="T5" fmla="*/ 4 h 26"/>
                <a:gd name="T6" fmla="*/ 1 w 29"/>
                <a:gd name="T7" fmla="*/ 4 h 26"/>
                <a:gd name="T8" fmla="*/ 3 w 29"/>
                <a:gd name="T9" fmla="*/ 11 h 26"/>
                <a:gd name="T10" fmla="*/ 3 w 29"/>
                <a:gd name="T11" fmla="*/ 11 h 26"/>
                <a:gd name="T12" fmla="*/ 3 w 29"/>
                <a:gd name="T13" fmla="*/ 13 h 26"/>
                <a:gd name="T14" fmla="*/ 7 w 29"/>
                <a:gd name="T15" fmla="*/ 26 h 26"/>
                <a:gd name="T16" fmla="*/ 10 w 29"/>
                <a:gd name="T17" fmla="*/ 21 h 26"/>
                <a:gd name="T18" fmla="*/ 29 w 29"/>
                <a:gd name="T19" fmla="*/ 15 h 26"/>
                <a:gd name="T20" fmla="*/ 9 w 29"/>
                <a:gd name="T21" fmla="*/ 5 h 26"/>
                <a:gd name="T22" fmla="*/ 3 w 29"/>
                <a:gd name="T23" fmla="*/ 13 h 26"/>
                <a:gd name="T24" fmla="*/ 3 w 29"/>
                <a:gd name="T25" fmla="*/ 11 h 26"/>
                <a:gd name="T26" fmla="*/ 3 w 29"/>
                <a:gd name="T27" fmla="*/ 11 h 26"/>
                <a:gd name="T28" fmla="*/ 1 w 29"/>
                <a:gd name="T29" fmla="*/ 2 h 26"/>
                <a:gd name="T30" fmla="*/ 0 w 29"/>
                <a:gd name="T31" fmla="*/ 0 h 26"/>
                <a:gd name="T32" fmla="*/ 0 w 29"/>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6">
                  <a:moveTo>
                    <a:pt x="0" y="0"/>
                  </a:moveTo>
                  <a:cubicBezTo>
                    <a:pt x="0" y="1"/>
                    <a:pt x="0" y="1"/>
                    <a:pt x="1" y="2"/>
                  </a:cubicBezTo>
                  <a:cubicBezTo>
                    <a:pt x="1" y="4"/>
                    <a:pt x="1" y="4"/>
                    <a:pt x="1" y="4"/>
                  </a:cubicBezTo>
                  <a:cubicBezTo>
                    <a:pt x="1" y="4"/>
                    <a:pt x="1" y="4"/>
                    <a:pt x="1" y="4"/>
                  </a:cubicBezTo>
                  <a:cubicBezTo>
                    <a:pt x="3" y="11"/>
                    <a:pt x="3" y="11"/>
                    <a:pt x="3" y="11"/>
                  </a:cubicBezTo>
                  <a:cubicBezTo>
                    <a:pt x="3" y="11"/>
                    <a:pt x="3" y="11"/>
                    <a:pt x="3" y="11"/>
                  </a:cubicBezTo>
                  <a:cubicBezTo>
                    <a:pt x="3" y="12"/>
                    <a:pt x="3" y="13"/>
                    <a:pt x="3" y="13"/>
                  </a:cubicBezTo>
                  <a:cubicBezTo>
                    <a:pt x="4" y="18"/>
                    <a:pt x="5" y="23"/>
                    <a:pt x="7" y="26"/>
                  </a:cubicBezTo>
                  <a:cubicBezTo>
                    <a:pt x="7" y="24"/>
                    <a:pt x="8" y="21"/>
                    <a:pt x="10" y="21"/>
                  </a:cubicBezTo>
                  <a:cubicBezTo>
                    <a:pt x="29" y="15"/>
                    <a:pt x="29" y="15"/>
                    <a:pt x="29" y="15"/>
                  </a:cubicBezTo>
                  <a:cubicBezTo>
                    <a:pt x="9" y="5"/>
                    <a:pt x="9" y="5"/>
                    <a:pt x="9" y="5"/>
                  </a:cubicBezTo>
                  <a:cubicBezTo>
                    <a:pt x="7" y="7"/>
                    <a:pt x="5" y="10"/>
                    <a:pt x="3" y="13"/>
                  </a:cubicBezTo>
                  <a:cubicBezTo>
                    <a:pt x="3" y="13"/>
                    <a:pt x="3" y="12"/>
                    <a:pt x="3" y="11"/>
                  </a:cubicBezTo>
                  <a:cubicBezTo>
                    <a:pt x="3" y="11"/>
                    <a:pt x="3" y="11"/>
                    <a:pt x="3" y="11"/>
                  </a:cubicBezTo>
                  <a:cubicBezTo>
                    <a:pt x="1" y="2"/>
                    <a:pt x="1" y="2"/>
                    <a:pt x="1" y="2"/>
                  </a:cubicBezTo>
                  <a:cubicBezTo>
                    <a:pt x="0" y="1"/>
                    <a:pt x="0" y="1"/>
                    <a:pt x="0" y="0"/>
                  </a:cubicBezTo>
                  <a:cubicBezTo>
                    <a:pt x="0" y="0"/>
                    <a:pt x="0" y="0"/>
                    <a:pt x="0" y="0"/>
                  </a:cubicBezTo>
                </a:path>
              </a:pathLst>
            </a:custGeom>
            <a:solidFill>
              <a:srgbClr val="4F2F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iṡlíḍé"/>
            <p:cNvSpPr/>
            <p:nvPr/>
          </p:nvSpPr>
          <p:spPr bwMode="auto">
            <a:xfrm>
              <a:off x="4891882" y="4292600"/>
              <a:ext cx="41275" cy="58738"/>
            </a:xfrm>
            <a:custGeom>
              <a:avLst/>
              <a:gdLst>
                <a:gd name="T0" fmla="*/ 0 w 9"/>
                <a:gd name="T1" fmla="*/ 0 h 13"/>
                <a:gd name="T2" fmla="*/ 1 w 9"/>
                <a:gd name="T3" fmla="*/ 2 h 13"/>
                <a:gd name="T4" fmla="*/ 3 w 9"/>
                <a:gd name="T5" fmla="*/ 11 h 13"/>
                <a:gd name="T6" fmla="*/ 3 w 9"/>
                <a:gd name="T7" fmla="*/ 11 h 13"/>
                <a:gd name="T8" fmla="*/ 3 w 9"/>
                <a:gd name="T9" fmla="*/ 13 h 13"/>
                <a:gd name="T10" fmla="*/ 9 w 9"/>
                <a:gd name="T11" fmla="*/ 5 h 13"/>
                <a:gd name="T12" fmla="*/ 0 w 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0"/>
                  </a:moveTo>
                  <a:cubicBezTo>
                    <a:pt x="0" y="1"/>
                    <a:pt x="0" y="1"/>
                    <a:pt x="1" y="2"/>
                  </a:cubicBezTo>
                  <a:cubicBezTo>
                    <a:pt x="3" y="11"/>
                    <a:pt x="3" y="11"/>
                    <a:pt x="3" y="11"/>
                  </a:cubicBezTo>
                  <a:cubicBezTo>
                    <a:pt x="3" y="11"/>
                    <a:pt x="3" y="11"/>
                    <a:pt x="3" y="11"/>
                  </a:cubicBezTo>
                  <a:cubicBezTo>
                    <a:pt x="3" y="12"/>
                    <a:pt x="3" y="13"/>
                    <a:pt x="3" y="13"/>
                  </a:cubicBezTo>
                  <a:cubicBezTo>
                    <a:pt x="5" y="10"/>
                    <a:pt x="7" y="7"/>
                    <a:pt x="9" y="5"/>
                  </a:cubicBezTo>
                  <a:cubicBezTo>
                    <a:pt x="0" y="0"/>
                    <a:pt x="0" y="0"/>
                    <a:pt x="0" y="0"/>
                  </a:cubicBezTo>
                </a:path>
              </a:pathLst>
            </a:custGeom>
            <a:solidFill>
              <a:srgbClr val="3225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îṧľîḓé"/>
            <p:cNvSpPr/>
            <p:nvPr/>
          </p:nvSpPr>
          <p:spPr bwMode="auto">
            <a:xfrm>
              <a:off x="4923632" y="4360862"/>
              <a:ext cx="131763" cy="82550"/>
            </a:xfrm>
            <a:custGeom>
              <a:avLst/>
              <a:gdLst>
                <a:gd name="T0" fmla="*/ 22 w 29"/>
                <a:gd name="T1" fmla="*/ 0 h 18"/>
                <a:gd name="T2" fmla="*/ 3 w 29"/>
                <a:gd name="T3" fmla="*/ 6 h 18"/>
                <a:gd name="T4" fmla="*/ 0 w 29"/>
                <a:gd name="T5" fmla="*/ 11 h 18"/>
                <a:gd name="T6" fmla="*/ 6 w 29"/>
                <a:gd name="T7" fmla="*/ 18 h 18"/>
                <a:gd name="T8" fmla="*/ 7 w 29"/>
                <a:gd name="T9" fmla="*/ 18 h 18"/>
                <a:gd name="T10" fmla="*/ 12 w 29"/>
                <a:gd name="T11" fmla="*/ 17 h 18"/>
                <a:gd name="T12" fmla="*/ 12 w 29"/>
                <a:gd name="T13" fmla="*/ 16 h 18"/>
                <a:gd name="T14" fmla="*/ 16 w 29"/>
                <a:gd name="T15" fmla="*/ 8 h 18"/>
                <a:gd name="T16" fmla="*/ 29 w 29"/>
                <a:gd name="T17" fmla="*/ 4 h 18"/>
                <a:gd name="T18" fmla="*/ 22 w 29"/>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8">
                  <a:moveTo>
                    <a:pt x="22" y="0"/>
                  </a:moveTo>
                  <a:cubicBezTo>
                    <a:pt x="3" y="6"/>
                    <a:pt x="3" y="6"/>
                    <a:pt x="3" y="6"/>
                  </a:cubicBezTo>
                  <a:cubicBezTo>
                    <a:pt x="1" y="6"/>
                    <a:pt x="0" y="9"/>
                    <a:pt x="0" y="11"/>
                  </a:cubicBezTo>
                  <a:cubicBezTo>
                    <a:pt x="1" y="15"/>
                    <a:pt x="3" y="18"/>
                    <a:pt x="6" y="18"/>
                  </a:cubicBezTo>
                  <a:cubicBezTo>
                    <a:pt x="7" y="18"/>
                    <a:pt x="7" y="18"/>
                    <a:pt x="7" y="18"/>
                  </a:cubicBezTo>
                  <a:cubicBezTo>
                    <a:pt x="12" y="17"/>
                    <a:pt x="12" y="17"/>
                    <a:pt x="12" y="17"/>
                  </a:cubicBezTo>
                  <a:cubicBezTo>
                    <a:pt x="12" y="16"/>
                    <a:pt x="12" y="16"/>
                    <a:pt x="12" y="16"/>
                  </a:cubicBezTo>
                  <a:cubicBezTo>
                    <a:pt x="11" y="12"/>
                    <a:pt x="13" y="9"/>
                    <a:pt x="16" y="8"/>
                  </a:cubicBezTo>
                  <a:cubicBezTo>
                    <a:pt x="29" y="4"/>
                    <a:pt x="29" y="4"/>
                    <a:pt x="29" y="4"/>
                  </a:cubicBezTo>
                  <a:cubicBezTo>
                    <a:pt x="22" y="0"/>
                    <a:pt x="22" y="0"/>
                    <a:pt x="22" y="0"/>
                  </a:cubicBezTo>
                </a:path>
              </a:pathLst>
            </a:custGeom>
            <a:solidFill>
              <a:srgbClr val="3225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ïśḷîḋè"/>
            <p:cNvSpPr/>
            <p:nvPr/>
          </p:nvSpPr>
          <p:spPr bwMode="auto">
            <a:xfrm>
              <a:off x="4974432" y="4378325"/>
              <a:ext cx="95250" cy="73025"/>
            </a:xfrm>
            <a:custGeom>
              <a:avLst/>
              <a:gdLst>
                <a:gd name="T0" fmla="*/ 18 w 21"/>
                <a:gd name="T1" fmla="*/ 0 h 16"/>
                <a:gd name="T2" fmla="*/ 5 w 21"/>
                <a:gd name="T3" fmla="*/ 4 h 16"/>
                <a:gd name="T4" fmla="*/ 1 w 21"/>
                <a:gd name="T5" fmla="*/ 12 h 16"/>
                <a:gd name="T6" fmla="*/ 1 w 21"/>
                <a:gd name="T7" fmla="*/ 13 h 16"/>
                <a:gd name="T8" fmla="*/ 7 w 21"/>
                <a:gd name="T9" fmla="*/ 16 h 16"/>
                <a:gd name="T10" fmla="*/ 8 w 21"/>
                <a:gd name="T11" fmla="*/ 16 h 16"/>
                <a:gd name="T12" fmla="*/ 21 w 21"/>
                <a:gd name="T13" fmla="*/ 12 h 16"/>
                <a:gd name="T14" fmla="*/ 20 w 21"/>
                <a:gd name="T15" fmla="*/ 8 h 16"/>
                <a:gd name="T16" fmla="*/ 21 w 21"/>
                <a:gd name="T17" fmla="*/ 2 h 16"/>
                <a:gd name="T18" fmla="*/ 18 w 21"/>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6">
                  <a:moveTo>
                    <a:pt x="18" y="0"/>
                  </a:moveTo>
                  <a:cubicBezTo>
                    <a:pt x="5" y="4"/>
                    <a:pt x="5" y="4"/>
                    <a:pt x="5" y="4"/>
                  </a:cubicBezTo>
                  <a:cubicBezTo>
                    <a:pt x="2" y="5"/>
                    <a:pt x="0" y="8"/>
                    <a:pt x="1" y="12"/>
                  </a:cubicBezTo>
                  <a:cubicBezTo>
                    <a:pt x="1" y="12"/>
                    <a:pt x="1" y="12"/>
                    <a:pt x="1" y="13"/>
                  </a:cubicBezTo>
                  <a:cubicBezTo>
                    <a:pt x="2" y="15"/>
                    <a:pt x="4" y="16"/>
                    <a:pt x="7" y="16"/>
                  </a:cubicBezTo>
                  <a:cubicBezTo>
                    <a:pt x="7" y="16"/>
                    <a:pt x="8" y="16"/>
                    <a:pt x="8" y="16"/>
                  </a:cubicBezTo>
                  <a:cubicBezTo>
                    <a:pt x="21" y="12"/>
                    <a:pt x="21" y="12"/>
                    <a:pt x="21" y="12"/>
                  </a:cubicBezTo>
                  <a:cubicBezTo>
                    <a:pt x="20" y="8"/>
                    <a:pt x="20" y="8"/>
                    <a:pt x="20" y="8"/>
                  </a:cubicBezTo>
                  <a:cubicBezTo>
                    <a:pt x="19" y="6"/>
                    <a:pt x="20" y="4"/>
                    <a:pt x="21" y="2"/>
                  </a:cubicBezTo>
                  <a:cubicBezTo>
                    <a:pt x="18" y="0"/>
                    <a:pt x="18" y="0"/>
                    <a:pt x="18" y="0"/>
                  </a:cubicBezTo>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íšḷïḑê"/>
            <p:cNvSpPr/>
            <p:nvPr/>
          </p:nvSpPr>
          <p:spPr bwMode="auto">
            <a:xfrm>
              <a:off x="5125244" y="4419600"/>
              <a:ext cx="163513" cy="165100"/>
            </a:xfrm>
            <a:custGeom>
              <a:avLst/>
              <a:gdLst>
                <a:gd name="T0" fmla="*/ 0 w 36"/>
                <a:gd name="T1" fmla="*/ 0 h 36"/>
                <a:gd name="T2" fmla="*/ 0 w 36"/>
                <a:gd name="T3" fmla="*/ 0 h 36"/>
                <a:gd name="T4" fmla="*/ 9 w 36"/>
                <a:gd name="T5" fmla="*/ 33 h 36"/>
                <a:gd name="T6" fmla="*/ 10 w 36"/>
                <a:gd name="T7" fmla="*/ 36 h 36"/>
                <a:gd name="T8" fmla="*/ 36 w 36"/>
                <a:gd name="T9" fmla="*/ 35 h 36"/>
                <a:gd name="T10" fmla="*/ 34 w 36"/>
                <a:gd name="T11" fmla="*/ 18 h 36"/>
                <a:gd name="T12" fmla="*/ 0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0" y="0"/>
                  </a:moveTo>
                  <a:cubicBezTo>
                    <a:pt x="0" y="0"/>
                    <a:pt x="0" y="0"/>
                    <a:pt x="0" y="0"/>
                  </a:cubicBezTo>
                  <a:cubicBezTo>
                    <a:pt x="9" y="33"/>
                    <a:pt x="9" y="33"/>
                    <a:pt x="9" y="33"/>
                  </a:cubicBezTo>
                  <a:cubicBezTo>
                    <a:pt x="10" y="34"/>
                    <a:pt x="10" y="35"/>
                    <a:pt x="10" y="36"/>
                  </a:cubicBezTo>
                  <a:cubicBezTo>
                    <a:pt x="36" y="35"/>
                    <a:pt x="36" y="35"/>
                    <a:pt x="36" y="35"/>
                  </a:cubicBezTo>
                  <a:cubicBezTo>
                    <a:pt x="34" y="18"/>
                    <a:pt x="34" y="18"/>
                    <a:pt x="34" y="18"/>
                  </a:cubicBezTo>
                  <a:cubicBezTo>
                    <a:pt x="0" y="0"/>
                    <a:pt x="0" y="0"/>
                    <a:pt x="0" y="0"/>
                  </a:cubicBezTo>
                </a:path>
              </a:pathLst>
            </a:custGeom>
            <a:solidFill>
              <a:srgbClr val="525A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ïṡḷîḓé"/>
            <p:cNvSpPr/>
            <p:nvPr/>
          </p:nvSpPr>
          <p:spPr bwMode="auto">
            <a:xfrm>
              <a:off x="5120482" y="4414837"/>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ïṡļiďé"/>
            <p:cNvSpPr/>
            <p:nvPr/>
          </p:nvSpPr>
          <p:spPr bwMode="auto">
            <a:xfrm>
              <a:off x="5120482" y="4414837"/>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íṩḷïḋè"/>
            <p:cNvSpPr/>
            <p:nvPr/>
          </p:nvSpPr>
          <p:spPr bwMode="auto">
            <a:xfrm>
              <a:off x="5060157" y="4387850"/>
              <a:ext cx="109538" cy="201613"/>
            </a:xfrm>
            <a:custGeom>
              <a:avLst/>
              <a:gdLst>
                <a:gd name="T0" fmla="*/ 2 w 24"/>
                <a:gd name="T1" fmla="*/ 0 h 44"/>
                <a:gd name="T2" fmla="*/ 1 w 24"/>
                <a:gd name="T3" fmla="*/ 6 h 44"/>
                <a:gd name="T4" fmla="*/ 2 w 24"/>
                <a:gd name="T5" fmla="*/ 10 h 44"/>
                <a:gd name="T6" fmla="*/ 12 w 24"/>
                <a:gd name="T7" fmla="*/ 43 h 44"/>
                <a:gd name="T8" fmla="*/ 12 w 24"/>
                <a:gd name="T9" fmla="*/ 44 h 44"/>
                <a:gd name="T10" fmla="*/ 24 w 24"/>
                <a:gd name="T11" fmla="*/ 43 h 44"/>
                <a:gd name="T12" fmla="*/ 23 w 24"/>
                <a:gd name="T13" fmla="*/ 40 h 44"/>
                <a:gd name="T14" fmla="*/ 14 w 24"/>
                <a:gd name="T15" fmla="*/ 7 h 44"/>
                <a:gd name="T16" fmla="*/ 13 w 24"/>
                <a:gd name="T17" fmla="*/ 6 h 44"/>
                <a:gd name="T18" fmla="*/ 2 w 2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4">
                  <a:moveTo>
                    <a:pt x="2" y="0"/>
                  </a:moveTo>
                  <a:cubicBezTo>
                    <a:pt x="1" y="2"/>
                    <a:pt x="0" y="4"/>
                    <a:pt x="1" y="6"/>
                  </a:cubicBezTo>
                  <a:cubicBezTo>
                    <a:pt x="2" y="10"/>
                    <a:pt x="2" y="10"/>
                    <a:pt x="2" y="10"/>
                  </a:cubicBezTo>
                  <a:cubicBezTo>
                    <a:pt x="12" y="43"/>
                    <a:pt x="12" y="43"/>
                    <a:pt x="12" y="43"/>
                  </a:cubicBezTo>
                  <a:cubicBezTo>
                    <a:pt x="12" y="44"/>
                    <a:pt x="12" y="44"/>
                    <a:pt x="12" y="44"/>
                  </a:cubicBezTo>
                  <a:cubicBezTo>
                    <a:pt x="24" y="43"/>
                    <a:pt x="24" y="43"/>
                    <a:pt x="24" y="43"/>
                  </a:cubicBezTo>
                  <a:cubicBezTo>
                    <a:pt x="24" y="42"/>
                    <a:pt x="24" y="41"/>
                    <a:pt x="23" y="40"/>
                  </a:cubicBezTo>
                  <a:cubicBezTo>
                    <a:pt x="14" y="7"/>
                    <a:pt x="14" y="7"/>
                    <a:pt x="14" y="7"/>
                  </a:cubicBezTo>
                  <a:cubicBezTo>
                    <a:pt x="13" y="6"/>
                    <a:pt x="13" y="6"/>
                    <a:pt x="13" y="6"/>
                  </a:cubicBezTo>
                  <a:cubicBezTo>
                    <a:pt x="2" y="0"/>
                    <a:pt x="2" y="0"/>
                    <a:pt x="2" y="0"/>
                  </a:cubicBezTo>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ïṧḷíḓè"/>
            <p:cNvSpPr/>
            <p:nvPr/>
          </p:nvSpPr>
          <p:spPr bwMode="auto">
            <a:xfrm>
              <a:off x="3472657" y="1912937"/>
              <a:ext cx="192088" cy="212407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íS1îďé"/>
            <p:cNvSpPr/>
            <p:nvPr/>
          </p:nvSpPr>
          <p:spPr bwMode="auto">
            <a:xfrm>
              <a:off x="3925094" y="3776662"/>
              <a:ext cx="406400" cy="206375"/>
            </a:xfrm>
            <a:prstGeom prst="rect">
              <a:avLst/>
            </a:prstGeom>
            <a:solidFill>
              <a:srgbClr val="2121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îśḻíḍe"/>
            <p:cNvSpPr/>
            <p:nvPr/>
          </p:nvSpPr>
          <p:spPr bwMode="auto">
            <a:xfrm>
              <a:off x="5069682" y="3376612"/>
              <a:ext cx="496888" cy="1089025"/>
            </a:xfrm>
            <a:custGeom>
              <a:avLst/>
              <a:gdLst>
                <a:gd name="T0" fmla="*/ 79 w 109"/>
                <a:gd name="T1" fmla="*/ 238 h 239"/>
                <a:gd name="T2" fmla="*/ 69 w 109"/>
                <a:gd name="T3" fmla="*/ 233 h 239"/>
                <a:gd name="T4" fmla="*/ 1 w 109"/>
                <a:gd name="T5" fmla="*/ 53 h 239"/>
                <a:gd name="T6" fmla="*/ 3 w 109"/>
                <a:gd name="T7" fmla="*/ 39 h 239"/>
                <a:gd name="T8" fmla="*/ 31 w 109"/>
                <a:gd name="T9" fmla="*/ 4 h 239"/>
                <a:gd name="T10" fmla="*/ 41 w 109"/>
                <a:gd name="T11" fmla="*/ 4 h 239"/>
                <a:gd name="T12" fmla="*/ 87 w 109"/>
                <a:gd name="T13" fmla="*/ 64 h 239"/>
                <a:gd name="T14" fmla="*/ 93 w 109"/>
                <a:gd name="T15" fmla="*/ 78 h 239"/>
                <a:gd name="T16" fmla="*/ 108 w 109"/>
                <a:gd name="T17" fmla="*/ 221 h 239"/>
                <a:gd name="T18" fmla="*/ 102 w 109"/>
                <a:gd name="T19" fmla="*/ 231 h 239"/>
                <a:gd name="T20" fmla="*/ 79 w 109"/>
                <a:gd name="T21"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239">
                  <a:moveTo>
                    <a:pt x="79" y="238"/>
                  </a:moveTo>
                  <a:cubicBezTo>
                    <a:pt x="75" y="239"/>
                    <a:pt x="70" y="237"/>
                    <a:pt x="69" y="233"/>
                  </a:cubicBezTo>
                  <a:cubicBezTo>
                    <a:pt x="1" y="53"/>
                    <a:pt x="1" y="53"/>
                    <a:pt x="1" y="53"/>
                  </a:cubicBezTo>
                  <a:cubicBezTo>
                    <a:pt x="0" y="49"/>
                    <a:pt x="1" y="43"/>
                    <a:pt x="3" y="39"/>
                  </a:cubicBezTo>
                  <a:cubicBezTo>
                    <a:pt x="31" y="4"/>
                    <a:pt x="31" y="4"/>
                    <a:pt x="31" y="4"/>
                  </a:cubicBezTo>
                  <a:cubicBezTo>
                    <a:pt x="34" y="0"/>
                    <a:pt x="38" y="0"/>
                    <a:pt x="41" y="4"/>
                  </a:cubicBezTo>
                  <a:cubicBezTo>
                    <a:pt x="87" y="64"/>
                    <a:pt x="87" y="64"/>
                    <a:pt x="87" y="64"/>
                  </a:cubicBezTo>
                  <a:cubicBezTo>
                    <a:pt x="90" y="67"/>
                    <a:pt x="93" y="74"/>
                    <a:pt x="93" y="78"/>
                  </a:cubicBezTo>
                  <a:cubicBezTo>
                    <a:pt x="108" y="221"/>
                    <a:pt x="108" y="221"/>
                    <a:pt x="108" y="221"/>
                  </a:cubicBezTo>
                  <a:cubicBezTo>
                    <a:pt x="109" y="225"/>
                    <a:pt x="106" y="230"/>
                    <a:pt x="102" y="231"/>
                  </a:cubicBezTo>
                  <a:lnTo>
                    <a:pt x="79" y="238"/>
                  </a:lnTo>
                  <a:close/>
                </a:path>
              </a:pathLst>
            </a:custGeom>
            <a:solidFill>
              <a:srgbClr val="3B3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ïSḻïḑè"/>
            <p:cNvSpPr/>
            <p:nvPr/>
          </p:nvSpPr>
          <p:spPr bwMode="auto">
            <a:xfrm>
              <a:off x="5444332" y="4141787"/>
              <a:ext cx="1522413" cy="542925"/>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ïŝľidê"/>
            <p:cNvSpPr/>
            <p:nvPr/>
          </p:nvSpPr>
          <p:spPr bwMode="auto">
            <a:xfrm>
              <a:off x="5444332" y="4141787"/>
              <a:ext cx="15224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íṣļídé"/>
            <p:cNvSpPr/>
            <p:nvPr/>
          </p:nvSpPr>
          <p:spPr bwMode="auto">
            <a:xfrm>
              <a:off x="6561932" y="4141787"/>
              <a:ext cx="241300" cy="538163"/>
            </a:xfrm>
            <a:custGeom>
              <a:avLst/>
              <a:gdLst>
                <a:gd name="T0" fmla="*/ 152 w 152"/>
                <a:gd name="T1" fmla="*/ 0 h 339"/>
                <a:gd name="T2" fmla="*/ 0 w 152"/>
                <a:gd name="T3" fmla="*/ 0 h 339"/>
                <a:gd name="T4" fmla="*/ 77 w 152"/>
                <a:gd name="T5" fmla="*/ 339 h 339"/>
                <a:gd name="T6" fmla="*/ 152 w 152"/>
                <a:gd name="T7" fmla="*/ 339 h 339"/>
                <a:gd name="T8" fmla="*/ 152 w 152"/>
                <a:gd name="T9" fmla="*/ 0 h 339"/>
              </a:gdLst>
              <a:ahLst/>
              <a:cxnLst>
                <a:cxn ang="0">
                  <a:pos x="T0" y="T1"/>
                </a:cxn>
                <a:cxn ang="0">
                  <a:pos x="T2" y="T3"/>
                </a:cxn>
                <a:cxn ang="0">
                  <a:pos x="T4" y="T5"/>
                </a:cxn>
                <a:cxn ang="0">
                  <a:pos x="T6" y="T7"/>
                </a:cxn>
                <a:cxn ang="0">
                  <a:pos x="T8" y="T9"/>
                </a:cxn>
              </a:cxnLst>
              <a:rect l="0" t="0" r="r" b="b"/>
              <a:pathLst>
                <a:path w="152" h="339">
                  <a:moveTo>
                    <a:pt x="152" y="0"/>
                  </a:moveTo>
                  <a:lnTo>
                    <a:pt x="0" y="0"/>
                  </a:lnTo>
                  <a:lnTo>
                    <a:pt x="77" y="339"/>
                  </a:lnTo>
                  <a:lnTo>
                    <a:pt x="152" y="339"/>
                  </a:lnTo>
                  <a:lnTo>
                    <a:pt x="152" y="0"/>
                  </a:lnTo>
                  <a:close/>
                </a:path>
              </a:pathLst>
            </a:custGeom>
            <a:solidFill>
              <a:srgbClr val="575F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ïṣḷíḋé"/>
            <p:cNvSpPr/>
            <p:nvPr/>
          </p:nvSpPr>
          <p:spPr bwMode="auto">
            <a:xfrm>
              <a:off x="6561932" y="4141787"/>
              <a:ext cx="241300" cy="538163"/>
            </a:xfrm>
            <a:custGeom>
              <a:avLst/>
              <a:gdLst>
                <a:gd name="T0" fmla="*/ 152 w 152"/>
                <a:gd name="T1" fmla="*/ 0 h 339"/>
                <a:gd name="T2" fmla="*/ 0 w 152"/>
                <a:gd name="T3" fmla="*/ 0 h 339"/>
                <a:gd name="T4" fmla="*/ 77 w 152"/>
                <a:gd name="T5" fmla="*/ 339 h 339"/>
                <a:gd name="T6" fmla="*/ 152 w 152"/>
                <a:gd name="T7" fmla="*/ 339 h 339"/>
                <a:gd name="T8" fmla="*/ 152 w 152"/>
                <a:gd name="T9" fmla="*/ 0 h 339"/>
              </a:gdLst>
              <a:ahLst/>
              <a:cxnLst>
                <a:cxn ang="0">
                  <a:pos x="T0" y="T1"/>
                </a:cxn>
                <a:cxn ang="0">
                  <a:pos x="T2" y="T3"/>
                </a:cxn>
                <a:cxn ang="0">
                  <a:pos x="T4" y="T5"/>
                </a:cxn>
                <a:cxn ang="0">
                  <a:pos x="T6" y="T7"/>
                </a:cxn>
                <a:cxn ang="0">
                  <a:pos x="T8" y="T9"/>
                </a:cxn>
              </a:cxnLst>
              <a:rect l="0" t="0" r="r" b="b"/>
              <a:pathLst>
                <a:path w="152" h="339">
                  <a:moveTo>
                    <a:pt x="152" y="0"/>
                  </a:moveTo>
                  <a:lnTo>
                    <a:pt x="0" y="0"/>
                  </a:lnTo>
                  <a:lnTo>
                    <a:pt x="77" y="339"/>
                  </a:lnTo>
                  <a:lnTo>
                    <a:pt x="152" y="339"/>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íśľiḓé"/>
            <p:cNvSpPr/>
            <p:nvPr/>
          </p:nvSpPr>
          <p:spPr bwMode="auto">
            <a:xfrm>
              <a:off x="5739607" y="4141787"/>
              <a:ext cx="374650" cy="538163"/>
            </a:xfrm>
            <a:custGeom>
              <a:avLst/>
              <a:gdLst>
                <a:gd name="T0" fmla="*/ 158 w 236"/>
                <a:gd name="T1" fmla="*/ 0 h 339"/>
                <a:gd name="T2" fmla="*/ 0 w 236"/>
                <a:gd name="T3" fmla="*/ 0 h 339"/>
                <a:gd name="T4" fmla="*/ 78 w 236"/>
                <a:gd name="T5" fmla="*/ 339 h 339"/>
                <a:gd name="T6" fmla="*/ 236 w 236"/>
                <a:gd name="T7" fmla="*/ 339 h 339"/>
                <a:gd name="T8" fmla="*/ 158 w 236"/>
                <a:gd name="T9" fmla="*/ 0 h 339"/>
              </a:gdLst>
              <a:ahLst/>
              <a:cxnLst>
                <a:cxn ang="0">
                  <a:pos x="T0" y="T1"/>
                </a:cxn>
                <a:cxn ang="0">
                  <a:pos x="T2" y="T3"/>
                </a:cxn>
                <a:cxn ang="0">
                  <a:pos x="T4" y="T5"/>
                </a:cxn>
                <a:cxn ang="0">
                  <a:pos x="T6" y="T7"/>
                </a:cxn>
                <a:cxn ang="0">
                  <a:pos x="T8" y="T9"/>
                </a:cxn>
              </a:cxnLst>
              <a:rect l="0" t="0" r="r" b="b"/>
              <a:pathLst>
                <a:path w="236" h="339">
                  <a:moveTo>
                    <a:pt x="158" y="0"/>
                  </a:moveTo>
                  <a:lnTo>
                    <a:pt x="0" y="0"/>
                  </a:lnTo>
                  <a:lnTo>
                    <a:pt x="78" y="339"/>
                  </a:lnTo>
                  <a:lnTo>
                    <a:pt x="236" y="339"/>
                  </a:lnTo>
                  <a:lnTo>
                    <a:pt x="158" y="0"/>
                  </a:lnTo>
                  <a:close/>
                </a:path>
              </a:pathLst>
            </a:custGeom>
            <a:solidFill>
              <a:srgbClr val="575F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ïS1îďe"/>
            <p:cNvSpPr/>
            <p:nvPr/>
          </p:nvSpPr>
          <p:spPr bwMode="auto">
            <a:xfrm>
              <a:off x="5739607" y="4141787"/>
              <a:ext cx="374650" cy="538163"/>
            </a:xfrm>
            <a:custGeom>
              <a:avLst/>
              <a:gdLst>
                <a:gd name="T0" fmla="*/ 158 w 236"/>
                <a:gd name="T1" fmla="*/ 0 h 339"/>
                <a:gd name="T2" fmla="*/ 0 w 236"/>
                <a:gd name="T3" fmla="*/ 0 h 339"/>
                <a:gd name="T4" fmla="*/ 78 w 236"/>
                <a:gd name="T5" fmla="*/ 339 h 339"/>
                <a:gd name="T6" fmla="*/ 236 w 236"/>
                <a:gd name="T7" fmla="*/ 339 h 339"/>
                <a:gd name="T8" fmla="*/ 158 w 236"/>
                <a:gd name="T9" fmla="*/ 0 h 339"/>
              </a:gdLst>
              <a:ahLst/>
              <a:cxnLst>
                <a:cxn ang="0">
                  <a:pos x="T0" y="T1"/>
                </a:cxn>
                <a:cxn ang="0">
                  <a:pos x="T2" y="T3"/>
                </a:cxn>
                <a:cxn ang="0">
                  <a:pos x="T4" y="T5"/>
                </a:cxn>
                <a:cxn ang="0">
                  <a:pos x="T6" y="T7"/>
                </a:cxn>
                <a:cxn ang="0">
                  <a:pos x="T8" y="T9"/>
                </a:cxn>
              </a:cxnLst>
              <a:rect l="0" t="0" r="r" b="b"/>
              <a:pathLst>
                <a:path w="236" h="339">
                  <a:moveTo>
                    <a:pt x="158" y="0"/>
                  </a:moveTo>
                  <a:lnTo>
                    <a:pt x="0" y="0"/>
                  </a:lnTo>
                  <a:lnTo>
                    <a:pt x="78" y="339"/>
                  </a:lnTo>
                  <a:lnTo>
                    <a:pt x="236" y="339"/>
                  </a:lnTo>
                  <a:lnTo>
                    <a:pt x="1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íş1íḍe"/>
            <p:cNvSpPr/>
            <p:nvPr/>
          </p:nvSpPr>
          <p:spPr bwMode="auto">
            <a:xfrm>
              <a:off x="5972969" y="1547812"/>
              <a:ext cx="304800" cy="41719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iṡḻide"/>
            <p:cNvSpPr/>
            <p:nvPr/>
          </p:nvSpPr>
          <p:spPr bwMode="auto">
            <a:xfrm>
              <a:off x="3413919" y="3913187"/>
              <a:ext cx="1158875" cy="866775"/>
            </a:xfrm>
            <a:custGeom>
              <a:avLst/>
              <a:gdLst>
                <a:gd name="T0" fmla="*/ 0 w 254"/>
                <a:gd name="T1" fmla="*/ 150 h 190"/>
                <a:gd name="T2" fmla="*/ 40 w 254"/>
                <a:gd name="T3" fmla="*/ 190 h 190"/>
                <a:gd name="T4" fmla="*/ 214 w 254"/>
                <a:gd name="T5" fmla="*/ 190 h 190"/>
                <a:gd name="T6" fmla="*/ 254 w 254"/>
                <a:gd name="T7" fmla="*/ 150 h 190"/>
                <a:gd name="T8" fmla="*/ 254 w 254"/>
                <a:gd name="T9" fmla="*/ 40 h 190"/>
                <a:gd name="T10" fmla="*/ 214 w 254"/>
                <a:gd name="T11" fmla="*/ 0 h 190"/>
                <a:gd name="T12" fmla="*/ 40 w 254"/>
                <a:gd name="T13" fmla="*/ 0 h 190"/>
                <a:gd name="T14" fmla="*/ 0 w 254"/>
                <a:gd name="T15" fmla="*/ 40 h 190"/>
                <a:gd name="T16" fmla="*/ 0 w 254"/>
                <a:gd name="T17" fmla="*/ 15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90">
                  <a:moveTo>
                    <a:pt x="0" y="150"/>
                  </a:moveTo>
                  <a:cubicBezTo>
                    <a:pt x="0" y="172"/>
                    <a:pt x="18" y="190"/>
                    <a:pt x="40" y="190"/>
                  </a:cubicBezTo>
                  <a:cubicBezTo>
                    <a:pt x="214" y="190"/>
                    <a:pt x="214" y="190"/>
                    <a:pt x="214" y="190"/>
                  </a:cubicBezTo>
                  <a:cubicBezTo>
                    <a:pt x="236" y="190"/>
                    <a:pt x="254" y="172"/>
                    <a:pt x="254" y="150"/>
                  </a:cubicBezTo>
                  <a:cubicBezTo>
                    <a:pt x="254" y="40"/>
                    <a:pt x="254" y="40"/>
                    <a:pt x="254" y="40"/>
                  </a:cubicBezTo>
                  <a:cubicBezTo>
                    <a:pt x="254" y="18"/>
                    <a:pt x="236" y="0"/>
                    <a:pt x="214" y="0"/>
                  </a:cubicBezTo>
                  <a:cubicBezTo>
                    <a:pt x="40" y="0"/>
                    <a:pt x="40" y="0"/>
                    <a:pt x="40" y="0"/>
                  </a:cubicBezTo>
                  <a:cubicBezTo>
                    <a:pt x="18" y="0"/>
                    <a:pt x="0" y="18"/>
                    <a:pt x="0" y="40"/>
                  </a:cubicBezTo>
                  <a:lnTo>
                    <a:pt x="0" y="150"/>
                  </a:lnTo>
                  <a:close/>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ï$1iḍé"/>
            <p:cNvSpPr/>
            <p:nvPr/>
          </p:nvSpPr>
          <p:spPr bwMode="auto">
            <a:xfrm>
              <a:off x="4012407" y="4059237"/>
              <a:ext cx="1522413" cy="922338"/>
            </a:xfrm>
            <a:custGeom>
              <a:avLst/>
              <a:gdLst>
                <a:gd name="T0" fmla="*/ 30 w 334"/>
                <a:gd name="T1" fmla="*/ 191 h 202"/>
                <a:gd name="T2" fmla="*/ 46 w 334"/>
                <a:gd name="T3" fmla="*/ 202 h 202"/>
                <a:gd name="T4" fmla="*/ 322 w 334"/>
                <a:gd name="T5" fmla="*/ 202 h 202"/>
                <a:gd name="T6" fmla="*/ 333 w 334"/>
                <a:gd name="T7" fmla="*/ 190 h 202"/>
                <a:gd name="T8" fmla="*/ 323 w 334"/>
                <a:gd name="T9" fmla="*/ 107 h 202"/>
                <a:gd name="T10" fmla="*/ 319 w 334"/>
                <a:gd name="T11" fmla="*/ 83 h 202"/>
                <a:gd name="T12" fmla="*/ 300 w 334"/>
                <a:gd name="T13" fmla="*/ 7 h 202"/>
                <a:gd name="T14" fmla="*/ 291 w 334"/>
                <a:gd name="T15" fmla="*/ 6 h 202"/>
                <a:gd name="T16" fmla="*/ 241 w 334"/>
                <a:gd name="T17" fmla="*/ 85 h 202"/>
                <a:gd name="T18" fmla="*/ 222 w 334"/>
                <a:gd name="T19" fmla="*/ 95 h 202"/>
                <a:gd name="T20" fmla="*/ 10 w 334"/>
                <a:gd name="T21" fmla="*/ 95 h 202"/>
                <a:gd name="T22" fmla="*/ 2 w 334"/>
                <a:gd name="T23" fmla="*/ 107 h 202"/>
                <a:gd name="T24" fmla="*/ 30 w 334"/>
                <a:gd name="T25" fmla="*/ 19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202">
                  <a:moveTo>
                    <a:pt x="30" y="191"/>
                  </a:moveTo>
                  <a:cubicBezTo>
                    <a:pt x="32" y="197"/>
                    <a:pt x="39" y="202"/>
                    <a:pt x="46" y="202"/>
                  </a:cubicBezTo>
                  <a:cubicBezTo>
                    <a:pt x="322" y="202"/>
                    <a:pt x="322" y="202"/>
                    <a:pt x="322" y="202"/>
                  </a:cubicBezTo>
                  <a:cubicBezTo>
                    <a:pt x="329" y="202"/>
                    <a:pt x="334" y="197"/>
                    <a:pt x="333" y="190"/>
                  </a:cubicBezTo>
                  <a:cubicBezTo>
                    <a:pt x="323" y="107"/>
                    <a:pt x="323" y="107"/>
                    <a:pt x="323" y="107"/>
                  </a:cubicBezTo>
                  <a:cubicBezTo>
                    <a:pt x="322" y="101"/>
                    <a:pt x="320" y="90"/>
                    <a:pt x="319" y="83"/>
                  </a:cubicBezTo>
                  <a:cubicBezTo>
                    <a:pt x="300" y="7"/>
                    <a:pt x="300" y="7"/>
                    <a:pt x="300" y="7"/>
                  </a:cubicBezTo>
                  <a:cubicBezTo>
                    <a:pt x="299" y="1"/>
                    <a:pt x="295" y="0"/>
                    <a:pt x="291" y="6"/>
                  </a:cubicBezTo>
                  <a:cubicBezTo>
                    <a:pt x="241" y="85"/>
                    <a:pt x="241" y="85"/>
                    <a:pt x="241" y="85"/>
                  </a:cubicBezTo>
                  <a:cubicBezTo>
                    <a:pt x="237" y="91"/>
                    <a:pt x="229" y="95"/>
                    <a:pt x="222" y="95"/>
                  </a:cubicBezTo>
                  <a:cubicBezTo>
                    <a:pt x="10" y="95"/>
                    <a:pt x="10" y="95"/>
                    <a:pt x="10" y="95"/>
                  </a:cubicBezTo>
                  <a:cubicBezTo>
                    <a:pt x="3" y="95"/>
                    <a:pt x="0" y="100"/>
                    <a:pt x="2" y="107"/>
                  </a:cubicBezTo>
                  <a:lnTo>
                    <a:pt x="30" y="191"/>
                  </a:lnTo>
                  <a:close/>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íṥḷíḋè"/>
            <p:cNvSpPr/>
            <p:nvPr/>
          </p:nvSpPr>
          <p:spPr bwMode="auto">
            <a:xfrm>
              <a:off x="3874294" y="3517900"/>
              <a:ext cx="630238" cy="300038"/>
            </a:xfrm>
            <a:custGeom>
              <a:avLst/>
              <a:gdLst>
                <a:gd name="T0" fmla="*/ 0 w 138"/>
                <a:gd name="T1" fmla="*/ 50 h 66"/>
                <a:gd name="T2" fmla="*/ 16 w 138"/>
                <a:gd name="T3" fmla="*/ 66 h 66"/>
                <a:gd name="T4" fmla="*/ 122 w 138"/>
                <a:gd name="T5" fmla="*/ 66 h 66"/>
                <a:gd name="T6" fmla="*/ 138 w 138"/>
                <a:gd name="T7" fmla="*/ 50 h 66"/>
                <a:gd name="T8" fmla="*/ 138 w 138"/>
                <a:gd name="T9" fmla="*/ 44 h 66"/>
                <a:gd name="T10" fmla="*/ 122 w 138"/>
                <a:gd name="T11" fmla="*/ 25 h 66"/>
                <a:gd name="T12" fmla="*/ 16 w 138"/>
                <a:gd name="T13" fmla="*/ 1 h 66"/>
                <a:gd name="T14" fmla="*/ 0 w 138"/>
                <a:gd name="T15" fmla="*/ 14 h 66"/>
                <a:gd name="T16" fmla="*/ 0 w 138"/>
                <a:gd name="T17"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66">
                  <a:moveTo>
                    <a:pt x="0" y="50"/>
                  </a:moveTo>
                  <a:cubicBezTo>
                    <a:pt x="0" y="58"/>
                    <a:pt x="7" y="66"/>
                    <a:pt x="16" y="66"/>
                  </a:cubicBezTo>
                  <a:cubicBezTo>
                    <a:pt x="122" y="66"/>
                    <a:pt x="122" y="66"/>
                    <a:pt x="122" y="66"/>
                  </a:cubicBezTo>
                  <a:cubicBezTo>
                    <a:pt x="131" y="66"/>
                    <a:pt x="138" y="58"/>
                    <a:pt x="138" y="50"/>
                  </a:cubicBezTo>
                  <a:cubicBezTo>
                    <a:pt x="138" y="44"/>
                    <a:pt x="138" y="44"/>
                    <a:pt x="138" y="44"/>
                  </a:cubicBezTo>
                  <a:cubicBezTo>
                    <a:pt x="138" y="35"/>
                    <a:pt x="131" y="26"/>
                    <a:pt x="122" y="25"/>
                  </a:cubicBezTo>
                  <a:cubicBezTo>
                    <a:pt x="16" y="1"/>
                    <a:pt x="16" y="1"/>
                    <a:pt x="16" y="1"/>
                  </a:cubicBezTo>
                  <a:cubicBezTo>
                    <a:pt x="7" y="0"/>
                    <a:pt x="0" y="5"/>
                    <a:pt x="0" y="14"/>
                  </a:cubicBezTo>
                  <a:lnTo>
                    <a:pt x="0" y="50"/>
                  </a:lnTo>
                  <a:close/>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ïṧ1îḋe"/>
            <p:cNvSpPr/>
            <p:nvPr/>
          </p:nvSpPr>
          <p:spPr bwMode="auto">
            <a:xfrm>
              <a:off x="3177382" y="3822700"/>
              <a:ext cx="1422400" cy="1208088"/>
            </a:xfrm>
            <a:custGeom>
              <a:avLst/>
              <a:gdLst>
                <a:gd name="T0" fmla="*/ 33 w 312"/>
                <a:gd name="T1" fmla="*/ 0 h 265"/>
                <a:gd name="T2" fmla="*/ 99 w 312"/>
                <a:gd name="T3" fmla="*/ 0 h 265"/>
                <a:gd name="T4" fmla="*/ 156 w 312"/>
                <a:gd name="T5" fmla="*/ 33 h 265"/>
                <a:gd name="T6" fmla="*/ 294 w 312"/>
                <a:gd name="T7" fmla="*/ 240 h 265"/>
                <a:gd name="T8" fmla="*/ 299 w 312"/>
                <a:gd name="T9" fmla="*/ 247 h 265"/>
                <a:gd name="T10" fmla="*/ 252 w 312"/>
                <a:gd name="T11" fmla="*/ 244 h 265"/>
                <a:gd name="T12" fmla="*/ 130 w 312"/>
                <a:gd name="T13" fmla="*/ 264 h 265"/>
                <a:gd name="T14" fmla="*/ 114 w 312"/>
                <a:gd name="T15" fmla="*/ 240 h 265"/>
                <a:gd name="T16" fmla="*/ 69 w 312"/>
                <a:gd name="T17" fmla="*/ 210 h 265"/>
                <a:gd name="T18" fmla="*/ 56 w 312"/>
                <a:gd name="T19" fmla="*/ 208 h 265"/>
                <a:gd name="T20" fmla="*/ 1 w 312"/>
                <a:gd name="T21" fmla="*/ 208 h 265"/>
                <a:gd name="T22" fmla="*/ 0 w 312"/>
                <a:gd name="T23" fmla="*/ 50 h 265"/>
                <a:gd name="T24" fmla="*/ 33 w 312"/>
                <a:gd name="T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65">
                  <a:moveTo>
                    <a:pt x="33" y="0"/>
                  </a:moveTo>
                  <a:cubicBezTo>
                    <a:pt x="99" y="0"/>
                    <a:pt x="99" y="0"/>
                    <a:pt x="99" y="0"/>
                  </a:cubicBezTo>
                  <a:cubicBezTo>
                    <a:pt x="117" y="0"/>
                    <a:pt x="143" y="15"/>
                    <a:pt x="156" y="33"/>
                  </a:cubicBezTo>
                  <a:cubicBezTo>
                    <a:pt x="294" y="240"/>
                    <a:pt x="294" y="240"/>
                    <a:pt x="294" y="240"/>
                  </a:cubicBezTo>
                  <a:cubicBezTo>
                    <a:pt x="299" y="247"/>
                    <a:pt x="299" y="247"/>
                    <a:pt x="299" y="247"/>
                  </a:cubicBezTo>
                  <a:cubicBezTo>
                    <a:pt x="312" y="265"/>
                    <a:pt x="270" y="244"/>
                    <a:pt x="252" y="244"/>
                  </a:cubicBezTo>
                  <a:cubicBezTo>
                    <a:pt x="130" y="264"/>
                    <a:pt x="130" y="264"/>
                    <a:pt x="130" y="264"/>
                  </a:cubicBezTo>
                  <a:cubicBezTo>
                    <a:pt x="126" y="255"/>
                    <a:pt x="120" y="247"/>
                    <a:pt x="114" y="240"/>
                  </a:cubicBezTo>
                  <a:cubicBezTo>
                    <a:pt x="102" y="224"/>
                    <a:pt x="86" y="213"/>
                    <a:pt x="69" y="210"/>
                  </a:cubicBezTo>
                  <a:cubicBezTo>
                    <a:pt x="65" y="209"/>
                    <a:pt x="60" y="208"/>
                    <a:pt x="56" y="208"/>
                  </a:cubicBezTo>
                  <a:cubicBezTo>
                    <a:pt x="1" y="208"/>
                    <a:pt x="1" y="208"/>
                    <a:pt x="1" y="208"/>
                  </a:cubicBezTo>
                  <a:cubicBezTo>
                    <a:pt x="0" y="50"/>
                    <a:pt x="0" y="50"/>
                    <a:pt x="0" y="50"/>
                  </a:cubicBezTo>
                  <a:cubicBezTo>
                    <a:pt x="0" y="23"/>
                    <a:pt x="15" y="0"/>
                    <a:pt x="33" y="0"/>
                  </a:cubicBezTo>
                  <a:close/>
                </a:path>
              </a:pathLst>
            </a:custGeom>
            <a:solidFill>
              <a:srgbClr val="FFC9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ïṧļíde"/>
            <p:cNvSpPr/>
            <p:nvPr/>
          </p:nvSpPr>
          <p:spPr bwMode="auto">
            <a:xfrm>
              <a:off x="4728369" y="1812925"/>
              <a:ext cx="942975" cy="2954338"/>
            </a:xfrm>
            <a:custGeom>
              <a:avLst/>
              <a:gdLst>
                <a:gd name="T0" fmla="*/ 186 w 207"/>
                <a:gd name="T1" fmla="*/ 648 h 648"/>
                <a:gd name="T2" fmla="*/ 166 w 207"/>
                <a:gd name="T3" fmla="*/ 630 h 648"/>
                <a:gd name="T4" fmla="*/ 123 w 207"/>
                <a:gd name="T5" fmla="*/ 327 h 648"/>
                <a:gd name="T6" fmla="*/ 20 w 207"/>
                <a:gd name="T7" fmla="*/ 40 h 648"/>
                <a:gd name="T8" fmla="*/ 0 w 207"/>
                <a:gd name="T9" fmla="*/ 20 h 648"/>
                <a:gd name="T10" fmla="*/ 20 w 207"/>
                <a:gd name="T11" fmla="*/ 0 h 648"/>
                <a:gd name="T12" fmla="*/ 110 w 207"/>
                <a:gd name="T13" fmla="*/ 108 h 648"/>
                <a:gd name="T14" fmla="*/ 163 w 207"/>
                <a:gd name="T15" fmla="*/ 320 h 648"/>
                <a:gd name="T16" fmla="*/ 206 w 207"/>
                <a:gd name="T17" fmla="*/ 626 h 648"/>
                <a:gd name="T18" fmla="*/ 188 w 207"/>
                <a:gd name="T19" fmla="*/ 648 h 648"/>
                <a:gd name="T20" fmla="*/ 186 w 207"/>
                <a:gd name="T21"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close/>
                </a:path>
              </a:pathLst>
            </a:custGeom>
            <a:solidFill>
              <a:srgbClr val="738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îŝlîḋê"/>
            <p:cNvSpPr/>
            <p:nvPr/>
          </p:nvSpPr>
          <p:spPr bwMode="auto">
            <a:xfrm>
              <a:off x="3391694" y="1812925"/>
              <a:ext cx="2152650" cy="2954338"/>
            </a:xfrm>
            <a:custGeom>
              <a:avLst/>
              <a:gdLst>
                <a:gd name="T0" fmla="*/ 451 w 472"/>
                <a:gd name="T1" fmla="*/ 648 h 648"/>
                <a:gd name="T2" fmla="*/ 431 w 472"/>
                <a:gd name="T3" fmla="*/ 630 h 648"/>
                <a:gd name="T4" fmla="*/ 388 w 472"/>
                <a:gd name="T5" fmla="*/ 327 h 648"/>
                <a:gd name="T6" fmla="*/ 285 w 472"/>
                <a:gd name="T7" fmla="*/ 40 h 648"/>
                <a:gd name="T8" fmla="*/ 20 w 472"/>
                <a:gd name="T9" fmla="*/ 40 h 648"/>
                <a:gd name="T10" fmla="*/ 0 w 472"/>
                <a:gd name="T11" fmla="*/ 20 h 648"/>
                <a:gd name="T12" fmla="*/ 20 w 472"/>
                <a:gd name="T13" fmla="*/ 0 h 648"/>
                <a:gd name="T14" fmla="*/ 285 w 472"/>
                <a:gd name="T15" fmla="*/ 0 h 648"/>
                <a:gd name="T16" fmla="*/ 374 w 472"/>
                <a:gd name="T17" fmla="*/ 108 h 648"/>
                <a:gd name="T18" fmla="*/ 427 w 472"/>
                <a:gd name="T19" fmla="*/ 320 h 648"/>
                <a:gd name="T20" fmla="*/ 471 w 472"/>
                <a:gd name="T21" fmla="*/ 626 h 648"/>
                <a:gd name="T22" fmla="*/ 453 w 472"/>
                <a:gd name="T23" fmla="*/ 648 h 648"/>
                <a:gd name="T24" fmla="*/ 451 w 472"/>
                <a:gd name="T25"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 h="648">
                  <a:moveTo>
                    <a:pt x="451" y="648"/>
                  </a:moveTo>
                  <a:cubicBezTo>
                    <a:pt x="441" y="648"/>
                    <a:pt x="432" y="640"/>
                    <a:pt x="431" y="630"/>
                  </a:cubicBezTo>
                  <a:cubicBezTo>
                    <a:pt x="431" y="628"/>
                    <a:pt x="416" y="477"/>
                    <a:pt x="388" y="327"/>
                  </a:cubicBezTo>
                  <a:cubicBezTo>
                    <a:pt x="336" y="48"/>
                    <a:pt x="290" y="40"/>
                    <a:pt x="285" y="40"/>
                  </a:cubicBezTo>
                  <a:cubicBezTo>
                    <a:pt x="20" y="40"/>
                    <a:pt x="20" y="40"/>
                    <a:pt x="20" y="40"/>
                  </a:cubicBezTo>
                  <a:cubicBezTo>
                    <a:pt x="9" y="40"/>
                    <a:pt x="0" y="31"/>
                    <a:pt x="0" y="20"/>
                  </a:cubicBezTo>
                  <a:cubicBezTo>
                    <a:pt x="0" y="9"/>
                    <a:pt x="9" y="0"/>
                    <a:pt x="20" y="0"/>
                  </a:cubicBezTo>
                  <a:cubicBezTo>
                    <a:pt x="285" y="0"/>
                    <a:pt x="285" y="0"/>
                    <a:pt x="285" y="0"/>
                  </a:cubicBezTo>
                  <a:cubicBezTo>
                    <a:pt x="319" y="0"/>
                    <a:pt x="348" y="34"/>
                    <a:pt x="374" y="108"/>
                  </a:cubicBezTo>
                  <a:cubicBezTo>
                    <a:pt x="393" y="159"/>
                    <a:pt x="411" y="231"/>
                    <a:pt x="427" y="320"/>
                  </a:cubicBezTo>
                  <a:cubicBezTo>
                    <a:pt x="455" y="471"/>
                    <a:pt x="471" y="625"/>
                    <a:pt x="471" y="626"/>
                  </a:cubicBezTo>
                  <a:cubicBezTo>
                    <a:pt x="472" y="637"/>
                    <a:pt x="464" y="647"/>
                    <a:pt x="453" y="648"/>
                  </a:cubicBezTo>
                  <a:cubicBezTo>
                    <a:pt x="452" y="648"/>
                    <a:pt x="452" y="648"/>
                    <a:pt x="451" y="648"/>
                  </a:cubicBezTo>
                  <a:close/>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îślíḋè"/>
            <p:cNvSpPr/>
            <p:nvPr/>
          </p:nvSpPr>
          <p:spPr bwMode="auto">
            <a:xfrm>
              <a:off x="3472657" y="1935162"/>
              <a:ext cx="192088" cy="387350"/>
            </a:xfrm>
            <a:prstGeom prst="rect">
              <a:avLst/>
            </a:prstGeom>
            <a:solidFill>
              <a:srgbClr val="3C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4" name="îŝļíḋè"/>
            <p:cNvSpPr/>
            <p:nvPr/>
          </p:nvSpPr>
          <p:spPr bwMode="auto">
            <a:xfrm>
              <a:off x="3569494" y="4643437"/>
              <a:ext cx="2157413" cy="747713"/>
            </a:xfrm>
            <a:custGeom>
              <a:avLst/>
              <a:gdLst>
                <a:gd name="T0" fmla="*/ 0 w 473"/>
                <a:gd name="T1" fmla="*/ 60 h 164"/>
                <a:gd name="T2" fmla="*/ 16 w 473"/>
                <a:gd name="T3" fmla="*/ 84 h 164"/>
                <a:gd name="T4" fmla="*/ 36 w 473"/>
                <a:gd name="T5" fmla="*/ 164 h 164"/>
                <a:gd name="T6" fmla="*/ 368 w 473"/>
                <a:gd name="T7" fmla="*/ 164 h 164"/>
                <a:gd name="T8" fmla="*/ 368 w 473"/>
                <a:gd name="T9" fmla="*/ 157 h 164"/>
                <a:gd name="T10" fmla="*/ 470 w 473"/>
                <a:gd name="T11" fmla="*/ 89 h 164"/>
                <a:gd name="T12" fmla="*/ 473 w 473"/>
                <a:gd name="T13" fmla="*/ 89 h 164"/>
                <a:gd name="T14" fmla="*/ 473 w 473"/>
                <a:gd name="T15" fmla="*/ 0 h 164"/>
                <a:gd name="T16" fmla="*/ 377 w 473"/>
                <a:gd name="T17" fmla="*/ 0 h 164"/>
                <a:gd name="T18" fmla="*/ 320 w 473"/>
                <a:gd name="T19" fmla="*/ 60 h 164"/>
                <a:gd name="T20" fmla="*/ 0 w 473"/>
                <a:gd name="T21"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164">
                  <a:moveTo>
                    <a:pt x="0" y="60"/>
                  </a:moveTo>
                  <a:cubicBezTo>
                    <a:pt x="6" y="67"/>
                    <a:pt x="11" y="75"/>
                    <a:pt x="16" y="84"/>
                  </a:cubicBezTo>
                  <a:cubicBezTo>
                    <a:pt x="27" y="107"/>
                    <a:pt x="35" y="134"/>
                    <a:pt x="36" y="164"/>
                  </a:cubicBezTo>
                  <a:cubicBezTo>
                    <a:pt x="368" y="164"/>
                    <a:pt x="368" y="164"/>
                    <a:pt x="368" y="164"/>
                  </a:cubicBezTo>
                  <a:cubicBezTo>
                    <a:pt x="368" y="162"/>
                    <a:pt x="368" y="159"/>
                    <a:pt x="368" y="157"/>
                  </a:cubicBezTo>
                  <a:cubicBezTo>
                    <a:pt x="368" y="70"/>
                    <a:pt x="414" y="89"/>
                    <a:pt x="470" y="89"/>
                  </a:cubicBezTo>
                  <a:cubicBezTo>
                    <a:pt x="471" y="89"/>
                    <a:pt x="472" y="89"/>
                    <a:pt x="473" y="89"/>
                  </a:cubicBezTo>
                  <a:cubicBezTo>
                    <a:pt x="473" y="0"/>
                    <a:pt x="473" y="0"/>
                    <a:pt x="473" y="0"/>
                  </a:cubicBezTo>
                  <a:cubicBezTo>
                    <a:pt x="377" y="0"/>
                    <a:pt x="377" y="0"/>
                    <a:pt x="377" y="0"/>
                  </a:cubicBezTo>
                  <a:cubicBezTo>
                    <a:pt x="320" y="60"/>
                    <a:pt x="320" y="60"/>
                    <a:pt x="320" y="60"/>
                  </a:cubicBezTo>
                  <a:lnTo>
                    <a:pt x="0" y="60"/>
                  </a:lnTo>
                  <a:close/>
                </a:path>
              </a:pathLst>
            </a:custGeom>
            <a:solidFill>
              <a:srgbClr val="F5A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íSḷïḍé"/>
            <p:cNvSpPr/>
            <p:nvPr/>
          </p:nvSpPr>
          <p:spPr bwMode="auto">
            <a:xfrm>
              <a:off x="3048794" y="3822700"/>
              <a:ext cx="1423988" cy="1208088"/>
            </a:xfrm>
            <a:custGeom>
              <a:avLst/>
              <a:gdLst>
                <a:gd name="T0" fmla="*/ 32 w 312"/>
                <a:gd name="T1" fmla="*/ 0 h 265"/>
                <a:gd name="T2" fmla="*/ 99 w 312"/>
                <a:gd name="T3" fmla="*/ 0 h 265"/>
                <a:gd name="T4" fmla="*/ 156 w 312"/>
                <a:gd name="T5" fmla="*/ 33 h 265"/>
                <a:gd name="T6" fmla="*/ 294 w 312"/>
                <a:gd name="T7" fmla="*/ 240 h 265"/>
                <a:gd name="T8" fmla="*/ 298 w 312"/>
                <a:gd name="T9" fmla="*/ 247 h 265"/>
                <a:gd name="T10" fmla="*/ 252 w 312"/>
                <a:gd name="T11" fmla="*/ 244 h 265"/>
                <a:gd name="T12" fmla="*/ 130 w 312"/>
                <a:gd name="T13" fmla="*/ 264 h 265"/>
                <a:gd name="T14" fmla="*/ 114 w 312"/>
                <a:gd name="T15" fmla="*/ 240 h 265"/>
                <a:gd name="T16" fmla="*/ 69 w 312"/>
                <a:gd name="T17" fmla="*/ 210 h 265"/>
                <a:gd name="T18" fmla="*/ 56 w 312"/>
                <a:gd name="T19" fmla="*/ 208 h 265"/>
                <a:gd name="T20" fmla="*/ 0 w 312"/>
                <a:gd name="T21" fmla="*/ 208 h 265"/>
                <a:gd name="T22" fmla="*/ 0 w 312"/>
                <a:gd name="T23" fmla="*/ 50 h 265"/>
                <a:gd name="T24" fmla="*/ 32 w 312"/>
                <a:gd name="T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65">
                  <a:moveTo>
                    <a:pt x="32" y="0"/>
                  </a:moveTo>
                  <a:cubicBezTo>
                    <a:pt x="99" y="0"/>
                    <a:pt x="99" y="0"/>
                    <a:pt x="99" y="0"/>
                  </a:cubicBezTo>
                  <a:cubicBezTo>
                    <a:pt x="117" y="0"/>
                    <a:pt x="142" y="15"/>
                    <a:pt x="156" y="33"/>
                  </a:cubicBezTo>
                  <a:cubicBezTo>
                    <a:pt x="294" y="240"/>
                    <a:pt x="294" y="240"/>
                    <a:pt x="294" y="240"/>
                  </a:cubicBezTo>
                  <a:cubicBezTo>
                    <a:pt x="298" y="247"/>
                    <a:pt x="298" y="247"/>
                    <a:pt x="298" y="247"/>
                  </a:cubicBezTo>
                  <a:cubicBezTo>
                    <a:pt x="312" y="265"/>
                    <a:pt x="269" y="244"/>
                    <a:pt x="252" y="244"/>
                  </a:cubicBezTo>
                  <a:cubicBezTo>
                    <a:pt x="130" y="264"/>
                    <a:pt x="130" y="264"/>
                    <a:pt x="130" y="264"/>
                  </a:cubicBezTo>
                  <a:cubicBezTo>
                    <a:pt x="125" y="255"/>
                    <a:pt x="120" y="247"/>
                    <a:pt x="114" y="240"/>
                  </a:cubicBezTo>
                  <a:cubicBezTo>
                    <a:pt x="101" y="224"/>
                    <a:pt x="86" y="213"/>
                    <a:pt x="69" y="210"/>
                  </a:cubicBezTo>
                  <a:cubicBezTo>
                    <a:pt x="64" y="209"/>
                    <a:pt x="60" y="208"/>
                    <a:pt x="56" y="208"/>
                  </a:cubicBezTo>
                  <a:cubicBezTo>
                    <a:pt x="0" y="208"/>
                    <a:pt x="0" y="208"/>
                    <a:pt x="0" y="208"/>
                  </a:cubicBezTo>
                  <a:cubicBezTo>
                    <a:pt x="0" y="50"/>
                    <a:pt x="0" y="50"/>
                    <a:pt x="0" y="50"/>
                  </a:cubicBezTo>
                  <a:cubicBezTo>
                    <a:pt x="0" y="23"/>
                    <a:pt x="15" y="0"/>
                    <a:pt x="32" y="0"/>
                  </a:cubicBezTo>
                  <a:close/>
                </a:path>
              </a:pathLst>
            </a:custGeom>
            <a:solidFill>
              <a:srgbClr val="F5A8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ïṡlïḍè"/>
            <p:cNvSpPr/>
            <p:nvPr/>
          </p:nvSpPr>
          <p:spPr bwMode="auto">
            <a:xfrm>
              <a:off x="4906169" y="4660900"/>
              <a:ext cx="820738" cy="781050"/>
            </a:xfrm>
            <a:custGeom>
              <a:avLst/>
              <a:gdLst>
                <a:gd name="T0" fmla="*/ 0 w 180"/>
                <a:gd name="T1" fmla="*/ 171 h 171"/>
                <a:gd name="T2" fmla="*/ 81 w 180"/>
                <a:gd name="T3" fmla="*/ 1 h 171"/>
                <a:gd name="T4" fmla="*/ 94 w 180"/>
                <a:gd name="T5" fmla="*/ 0 h 171"/>
                <a:gd name="T6" fmla="*/ 180 w 180"/>
                <a:gd name="T7" fmla="*/ 0 h 171"/>
                <a:gd name="T8" fmla="*/ 180 w 180"/>
                <a:gd name="T9" fmla="*/ 160 h 171"/>
                <a:gd name="T10" fmla="*/ 0 w 180"/>
                <a:gd name="T11" fmla="*/ 171 h 171"/>
              </a:gdLst>
              <a:ahLst/>
              <a:cxnLst>
                <a:cxn ang="0">
                  <a:pos x="T0" y="T1"/>
                </a:cxn>
                <a:cxn ang="0">
                  <a:pos x="T2" y="T3"/>
                </a:cxn>
                <a:cxn ang="0">
                  <a:pos x="T4" y="T5"/>
                </a:cxn>
                <a:cxn ang="0">
                  <a:pos x="T6" y="T7"/>
                </a:cxn>
                <a:cxn ang="0">
                  <a:pos x="T8" y="T9"/>
                </a:cxn>
                <a:cxn ang="0">
                  <a:pos x="T10" y="T11"/>
                </a:cxn>
              </a:cxnLst>
              <a:rect l="0" t="0" r="r" b="b"/>
              <a:pathLst>
                <a:path w="180" h="171">
                  <a:moveTo>
                    <a:pt x="0" y="171"/>
                  </a:moveTo>
                  <a:cubicBezTo>
                    <a:pt x="2" y="89"/>
                    <a:pt x="37" y="12"/>
                    <a:pt x="81" y="1"/>
                  </a:cubicBezTo>
                  <a:cubicBezTo>
                    <a:pt x="85" y="0"/>
                    <a:pt x="89" y="0"/>
                    <a:pt x="94" y="0"/>
                  </a:cubicBezTo>
                  <a:cubicBezTo>
                    <a:pt x="180" y="0"/>
                    <a:pt x="180" y="0"/>
                    <a:pt x="180" y="0"/>
                  </a:cubicBezTo>
                  <a:cubicBezTo>
                    <a:pt x="180" y="160"/>
                    <a:pt x="180" y="160"/>
                    <a:pt x="180" y="160"/>
                  </a:cubicBezTo>
                  <a:lnTo>
                    <a:pt x="0" y="171"/>
                  </a:lnTo>
                  <a:close/>
                </a:path>
              </a:pathLst>
            </a:custGeom>
            <a:solidFill>
              <a:srgbClr val="8D71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îṡ1ïḑé"/>
            <p:cNvSpPr/>
            <p:nvPr/>
          </p:nvSpPr>
          <p:spPr bwMode="auto">
            <a:xfrm>
              <a:off x="4828382" y="4560887"/>
              <a:ext cx="674688" cy="876300"/>
            </a:xfrm>
            <a:custGeom>
              <a:avLst/>
              <a:gdLst>
                <a:gd name="T0" fmla="*/ 16 w 148"/>
                <a:gd name="T1" fmla="*/ 192 h 192"/>
                <a:gd name="T2" fmla="*/ 0 w 148"/>
                <a:gd name="T3" fmla="*/ 176 h 192"/>
                <a:gd name="T4" fmla="*/ 0 w 148"/>
                <a:gd name="T5" fmla="*/ 153 h 192"/>
                <a:gd name="T6" fmla="*/ 0 w 148"/>
                <a:gd name="T7" fmla="*/ 152 h 192"/>
                <a:gd name="T8" fmla="*/ 94 w 148"/>
                <a:gd name="T9" fmla="*/ 2 h 192"/>
                <a:gd name="T10" fmla="*/ 107 w 148"/>
                <a:gd name="T11" fmla="*/ 0 h 192"/>
                <a:gd name="T12" fmla="*/ 110 w 148"/>
                <a:gd name="T13" fmla="*/ 0 h 192"/>
                <a:gd name="T14" fmla="*/ 132 w 148"/>
                <a:gd name="T15" fmla="*/ 0 h 192"/>
                <a:gd name="T16" fmla="*/ 148 w 148"/>
                <a:gd name="T17" fmla="*/ 16 h 192"/>
                <a:gd name="T18" fmla="*/ 132 w 148"/>
                <a:gd name="T19" fmla="*/ 33 h 192"/>
                <a:gd name="T20" fmla="*/ 110 w 148"/>
                <a:gd name="T21" fmla="*/ 33 h 192"/>
                <a:gd name="T22" fmla="*/ 109 w 148"/>
                <a:gd name="T23" fmla="*/ 33 h 192"/>
                <a:gd name="T24" fmla="*/ 101 w 148"/>
                <a:gd name="T25" fmla="*/ 34 h 192"/>
                <a:gd name="T26" fmla="*/ 32 w 148"/>
                <a:gd name="T27" fmla="*/ 153 h 192"/>
                <a:gd name="T28" fmla="*/ 32 w 148"/>
                <a:gd name="T29" fmla="*/ 176 h 192"/>
                <a:gd name="T30" fmla="*/ 16 w 148"/>
                <a:gd name="T3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92">
                  <a:moveTo>
                    <a:pt x="16" y="192"/>
                  </a:moveTo>
                  <a:cubicBezTo>
                    <a:pt x="7" y="192"/>
                    <a:pt x="0" y="185"/>
                    <a:pt x="0" y="176"/>
                  </a:cubicBezTo>
                  <a:cubicBezTo>
                    <a:pt x="0" y="153"/>
                    <a:pt x="0" y="153"/>
                    <a:pt x="0" y="153"/>
                  </a:cubicBezTo>
                  <a:cubicBezTo>
                    <a:pt x="0" y="152"/>
                    <a:pt x="0" y="152"/>
                    <a:pt x="0" y="152"/>
                  </a:cubicBezTo>
                  <a:cubicBezTo>
                    <a:pt x="3" y="75"/>
                    <a:pt x="42" y="13"/>
                    <a:pt x="94" y="2"/>
                  </a:cubicBezTo>
                  <a:cubicBezTo>
                    <a:pt x="98" y="1"/>
                    <a:pt x="102" y="1"/>
                    <a:pt x="107" y="0"/>
                  </a:cubicBezTo>
                  <a:cubicBezTo>
                    <a:pt x="108" y="0"/>
                    <a:pt x="109" y="0"/>
                    <a:pt x="110" y="0"/>
                  </a:cubicBezTo>
                  <a:cubicBezTo>
                    <a:pt x="132" y="0"/>
                    <a:pt x="132" y="0"/>
                    <a:pt x="132" y="0"/>
                  </a:cubicBezTo>
                  <a:cubicBezTo>
                    <a:pt x="141" y="0"/>
                    <a:pt x="148" y="8"/>
                    <a:pt x="148" y="16"/>
                  </a:cubicBezTo>
                  <a:cubicBezTo>
                    <a:pt x="148" y="25"/>
                    <a:pt x="141" y="33"/>
                    <a:pt x="132" y="33"/>
                  </a:cubicBezTo>
                  <a:cubicBezTo>
                    <a:pt x="110" y="33"/>
                    <a:pt x="110" y="33"/>
                    <a:pt x="110" y="33"/>
                  </a:cubicBezTo>
                  <a:cubicBezTo>
                    <a:pt x="110" y="33"/>
                    <a:pt x="109" y="33"/>
                    <a:pt x="109" y="33"/>
                  </a:cubicBezTo>
                  <a:cubicBezTo>
                    <a:pt x="106" y="33"/>
                    <a:pt x="103" y="33"/>
                    <a:pt x="101" y="34"/>
                  </a:cubicBezTo>
                  <a:cubicBezTo>
                    <a:pt x="64" y="41"/>
                    <a:pt x="35" y="92"/>
                    <a:pt x="32" y="153"/>
                  </a:cubicBezTo>
                  <a:cubicBezTo>
                    <a:pt x="32" y="176"/>
                    <a:pt x="32" y="176"/>
                    <a:pt x="32" y="176"/>
                  </a:cubicBezTo>
                  <a:cubicBezTo>
                    <a:pt x="32" y="185"/>
                    <a:pt x="25" y="192"/>
                    <a:pt x="16" y="192"/>
                  </a:cubicBezTo>
                  <a:close/>
                </a:path>
              </a:pathLst>
            </a:custGeom>
            <a:solidFill>
              <a:srgbClr val="3B3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íṧlïḑe"/>
            <p:cNvSpPr/>
            <p:nvPr/>
          </p:nvSpPr>
          <p:spPr bwMode="auto">
            <a:xfrm>
              <a:off x="5357019" y="4560887"/>
              <a:ext cx="415925" cy="150813"/>
            </a:xfrm>
            <a:custGeom>
              <a:avLst/>
              <a:gdLst>
                <a:gd name="T0" fmla="*/ 74 w 91"/>
                <a:gd name="T1" fmla="*/ 33 h 33"/>
                <a:gd name="T2" fmla="*/ 16 w 91"/>
                <a:gd name="T3" fmla="*/ 33 h 33"/>
                <a:gd name="T4" fmla="*/ 0 w 91"/>
                <a:gd name="T5" fmla="*/ 16 h 33"/>
                <a:gd name="T6" fmla="*/ 16 w 91"/>
                <a:gd name="T7" fmla="*/ 0 h 33"/>
                <a:gd name="T8" fmla="*/ 74 w 91"/>
                <a:gd name="T9" fmla="*/ 0 h 33"/>
                <a:gd name="T10" fmla="*/ 91 w 91"/>
                <a:gd name="T11" fmla="*/ 16 h 33"/>
                <a:gd name="T12" fmla="*/ 74 w 9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1" h="33">
                  <a:moveTo>
                    <a:pt x="74" y="33"/>
                  </a:moveTo>
                  <a:cubicBezTo>
                    <a:pt x="16" y="33"/>
                    <a:pt x="16" y="33"/>
                    <a:pt x="16" y="33"/>
                  </a:cubicBezTo>
                  <a:cubicBezTo>
                    <a:pt x="7" y="33"/>
                    <a:pt x="0" y="25"/>
                    <a:pt x="0" y="16"/>
                  </a:cubicBezTo>
                  <a:cubicBezTo>
                    <a:pt x="0" y="8"/>
                    <a:pt x="7" y="0"/>
                    <a:pt x="16" y="0"/>
                  </a:cubicBezTo>
                  <a:cubicBezTo>
                    <a:pt x="74" y="0"/>
                    <a:pt x="74" y="0"/>
                    <a:pt x="74" y="0"/>
                  </a:cubicBezTo>
                  <a:cubicBezTo>
                    <a:pt x="83" y="0"/>
                    <a:pt x="91" y="8"/>
                    <a:pt x="91" y="16"/>
                  </a:cubicBezTo>
                  <a:cubicBezTo>
                    <a:pt x="91" y="25"/>
                    <a:pt x="83" y="33"/>
                    <a:pt x="74" y="33"/>
                  </a:cubicBezTo>
                  <a:close/>
                </a:path>
              </a:pathLst>
            </a:custGeom>
            <a:solidFill>
              <a:srgbClr val="48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iŝļîdè"/>
            <p:cNvSpPr/>
            <p:nvPr/>
          </p:nvSpPr>
          <p:spPr bwMode="auto">
            <a:xfrm>
              <a:off x="5622132" y="4560887"/>
              <a:ext cx="263525" cy="150813"/>
            </a:xfrm>
            <a:custGeom>
              <a:avLst/>
              <a:gdLst>
                <a:gd name="T0" fmla="*/ 42 w 58"/>
                <a:gd name="T1" fmla="*/ 33 h 33"/>
                <a:gd name="T2" fmla="*/ 16 w 58"/>
                <a:gd name="T3" fmla="*/ 33 h 33"/>
                <a:gd name="T4" fmla="*/ 0 w 58"/>
                <a:gd name="T5" fmla="*/ 16 h 33"/>
                <a:gd name="T6" fmla="*/ 16 w 58"/>
                <a:gd name="T7" fmla="*/ 0 h 33"/>
                <a:gd name="T8" fmla="*/ 42 w 58"/>
                <a:gd name="T9" fmla="*/ 0 h 33"/>
                <a:gd name="T10" fmla="*/ 58 w 58"/>
                <a:gd name="T11" fmla="*/ 16 h 33"/>
                <a:gd name="T12" fmla="*/ 42 w 5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8" h="33">
                  <a:moveTo>
                    <a:pt x="42" y="33"/>
                  </a:moveTo>
                  <a:cubicBezTo>
                    <a:pt x="16" y="33"/>
                    <a:pt x="16" y="33"/>
                    <a:pt x="16" y="33"/>
                  </a:cubicBezTo>
                  <a:cubicBezTo>
                    <a:pt x="8" y="33"/>
                    <a:pt x="0" y="25"/>
                    <a:pt x="0" y="16"/>
                  </a:cubicBezTo>
                  <a:cubicBezTo>
                    <a:pt x="0" y="8"/>
                    <a:pt x="8" y="0"/>
                    <a:pt x="16" y="0"/>
                  </a:cubicBezTo>
                  <a:cubicBezTo>
                    <a:pt x="42" y="0"/>
                    <a:pt x="42" y="0"/>
                    <a:pt x="42" y="0"/>
                  </a:cubicBezTo>
                  <a:cubicBezTo>
                    <a:pt x="51" y="0"/>
                    <a:pt x="58" y="8"/>
                    <a:pt x="58" y="16"/>
                  </a:cubicBezTo>
                  <a:cubicBezTo>
                    <a:pt x="58" y="25"/>
                    <a:pt x="51" y="33"/>
                    <a:pt x="42" y="33"/>
                  </a:cubicBezTo>
                  <a:close/>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íṩļíḋê"/>
            <p:cNvSpPr/>
            <p:nvPr/>
          </p:nvSpPr>
          <p:spPr bwMode="auto">
            <a:xfrm>
              <a:off x="5398294" y="4799012"/>
              <a:ext cx="652463" cy="1120775"/>
            </a:xfrm>
            <a:custGeom>
              <a:avLst/>
              <a:gdLst>
                <a:gd name="T0" fmla="*/ 63 w 143"/>
                <a:gd name="T1" fmla="*/ 0 h 246"/>
                <a:gd name="T2" fmla="*/ 66 w 143"/>
                <a:gd name="T3" fmla="*/ 0 h 246"/>
                <a:gd name="T4" fmla="*/ 143 w 143"/>
                <a:gd name="T5" fmla="*/ 123 h 246"/>
                <a:gd name="T6" fmla="*/ 63 w 143"/>
                <a:gd name="T7" fmla="*/ 246 h 246"/>
                <a:gd name="T8" fmla="*/ 0 w 143"/>
                <a:gd name="T9" fmla="*/ 246 h 246"/>
                <a:gd name="T10" fmla="*/ 0 w 143"/>
                <a:gd name="T11" fmla="*/ 0 h 246"/>
                <a:gd name="T12" fmla="*/ 63 w 143"/>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143" h="246">
                  <a:moveTo>
                    <a:pt x="63" y="0"/>
                  </a:moveTo>
                  <a:cubicBezTo>
                    <a:pt x="64" y="0"/>
                    <a:pt x="65" y="0"/>
                    <a:pt x="66" y="0"/>
                  </a:cubicBezTo>
                  <a:cubicBezTo>
                    <a:pt x="108" y="2"/>
                    <a:pt x="143" y="56"/>
                    <a:pt x="143" y="123"/>
                  </a:cubicBezTo>
                  <a:cubicBezTo>
                    <a:pt x="143" y="191"/>
                    <a:pt x="107" y="246"/>
                    <a:pt x="63" y="246"/>
                  </a:cubicBezTo>
                  <a:cubicBezTo>
                    <a:pt x="0" y="246"/>
                    <a:pt x="0" y="246"/>
                    <a:pt x="0" y="246"/>
                  </a:cubicBezTo>
                  <a:cubicBezTo>
                    <a:pt x="0" y="0"/>
                    <a:pt x="0" y="0"/>
                    <a:pt x="0" y="0"/>
                  </a:cubicBezTo>
                  <a:lnTo>
                    <a:pt x="63" y="0"/>
                  </a:lnTo>
                  <a:close/>
                </a:path>
              </a:pathLst>
            </a:custGeom>
            <a:solidFill>
              <a:srgbClr val="3333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íṧľîḓê"/>
            <p:cNvSpPr/>
            <p:nvPr/>
          </p:nvSpPr>
          <p:spPr bwMode="auto">
            <a:xfrm>
              <a:off x="5137944" y="4899025"/>
              <a:ext cx="525463" cy="915988"/>
            </a:xfrm>
            <a:custGeom>
              <a:avLst/>
              <a:gdLst>
                <a:gd name="T0" fmla="*/ 57 w 115"/>
                <a:gd name="T1" fmla="*/ 201 h 201"/>
                <a:gd name="T2" fmla="*/ 0 w 115"/>
                <a:gd name="T3" fmla="*/ 108 h 201"/>
                <a:gd name="T4" fmla="*/ 0 w 115"/>
                <a:gd name="T5" fmla="*/ 101 h 201"/>
                <a:gd name="T6" fmla="*/ 57 w 115"/>
                <a:gd name="T7" fmla="*/ 0 h 201"/>
                <a:gd name="T8" fmla="*/ 59 w 115"/>
                <a:gd name="T9" fmla="*/ 0 h 201"/>
                <a:gd name="T10" fmla="*/ 115 w 115"/>
                <a:gd name="T11" fmla="*/ 101 h 201"/>
                <a:gd name="T12" fmla="*/ 57 w 115"/>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15" h="201">
                  <a:moveTo>
                    <a:pt x="57" y="201"/>
                  </a:moveTo>
                  <a:cubicBezTo>
                    <a:pt x="28" y="201"/>
                    <a:pt x="2" y="158"/>
                    <a:pt x="0" y="108"/>
                  </a:cubicBezTo>
                  <a:cubicBezTo>
                    <a:pt x="0" y="105"/>
                    <a:pt x="0" y="103"/>
                    <a:pt x="0" y="101"/>
                  </a:cubicBezTo>
                  <a:cubicBezTo>
                    <a:pt x="0" y="47"/>
                    <a:pt x="27" y="0"/>
                    <a:pt x="57" y="0"/>
                  </a:cubicBezTo>
                  <a:cubicBezTo>
                    <a:pt x="58" y="0"/>
                    <a:pt x="58" y="0"/>
                    <a:pt x="59" y="0"/>
                  </a:cubicBezTo>
                  <a:cubicBezTo>
                    <a:pt x="86" y="2"/>
                    <a:pt x="115" y="42"/>
                    <a:pt x="115" y="101"/>
                  </a:cubicBezTo>
                  <a:cubicBezTo>
                    <a:pt x="115" y="154"/>
                    <a:pt x="88" y="201"/>
                    <a:pt x="57" y="201"/>
                  </a:cubicBezTo>
                  <a:close/>
                </a:path>
              </a:pathLst>
            </a:custGeom>
            <a:solidFill>
              <a:srgbClr val="BCBD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îŝḻïḓê"/>
            <p:cNvSpPr/>
            <p:nvPr/>
          </p:nvSpPr>
          <p:spPr bwMode="auto">
            <a:xfrm>
              <a:off x="5037932" y="4799012"/>
              <a:ext cx="725488" cy="1120775"/>
            </a:xfrm>
            <a:custGeom>
              <a:avLst/>
              <a:gdLst>
                <a:gd name="T0" fmla="*/ 79 w 159"/>
                <a:gd name="T1" fmla="*/ 44 h 246"/>
                <a:gd name="T2" fmla="*/ 80 w 159"/>
                <a:gd name="T3" fmla="*/ 44 h 246"/>
                <a:gd name="T4" fmla="*/ 99 w 159"/>
                <a:gd name="T5" fmla="*/ 61 h 246"/>
                <a:gd name="T6" fmla="*/ 115 w 159"/>
                <a:gd name="T7" fmla="*/ 123 h 246"/>
                <a:gd name="T8" fmla="*/ 79 w 159"/>
                <a:gd name="T9" fmla="*/ 201 h 246"/>
                <a:gd name="T10" fmla="*/ 44 w 159"/>
                <a:gd name="T11" fmla="*/ 129 h 246"/>
                <a:gd name="T12" fmla="*/ 44 w 159"/>
                <a:gd name="T13" fmla="*/ 123 h 246"/>
                <a:gd name="T14" fmla="*/ 79 w 159"/>
                <a:gd name="T15" fmla="*/ 44 h 246"/>
                <a:gd name="T16" fmla="*/ 79 w 159"/>
                <a:gd name="T17" fmla="*/ 0 h 246"/>
                <a:gd name="T18" fmla="*/ 0 w 159"/>
                <a:gd name="T19" fmla="*/ 123 h 246"/>
                <a:gd name="T20" fmla="*/ 0 w 159"/>
                <a:gd name="T21" fmla="*/ 130 h 246"/>
                <a:gd name="T22" fmla="*/ 79 w 159"/>
                <a:gd name="T23" fmla="*/ 246 h 246"/>
                <a:gd name="T24" fmla="*/ 159 w 159"/>
                <a:gd name="T25" fmla="*/ 123 h 246"/>
                <a:gd name="T26" fmla="*/ 82 w 159"/>
                <a:gd name="T27" fmla="*/ 0 h 246"/>
                <a:gd name="T28" fmla="*/ 79 w 159"/>
                <a:gd name="T2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246">
                  <a:moveTo>
                    <a:pt x="79" y="44"/>
                  </a:moveTo>
                  <a:cubicBezTo>
                    <a:pt x="80" y="44"/>
                    <a:pt x="80" y="44"/>
                    <a:pt x="80" y="44"/>
                  </a:cubicBezTo>
                  <a:cubicBezTo>
                    <a:pt x="85" y="45"/>
                    <a:pt x="93" y="51"/>
                    <a:pt x="99" y="61"/>
                  </a:cubicBezTo>
                  <a:cubicBezTo>
                    <a:pt x="109" y="77"/>
                    <a:pt x="115" y="99"/>
                    <a:pt x="115" y="123"/>
                  </a:cubicBezTo>
                  <a:cubicBezTo>
                    <a:pt x="115" y="172"/>
                    <a:pt x="92" y="201"/>
                    <a:pt x="79" y="201"/>
                  </a:cubicBezTo>
                  <a:cubicBezTo>
                    <a:pt x="68" y="201"/>
                    <a:pt x="46" y="176"/>
                    <a:pt x="44" y="129"/>
                  </a:cubicBezTo>
                  <a:cubicBezTo>
                    <a:pt x="44" y="126"/>
                    <a:pt x="44" y="124"/>
                    <a:pt x="44" y="123"/>
                  </a:cubicBezTo>
                  <a:cubicBezTo>
                    <a:pt x="44" y="74"/>
                    <a:pt x="67" y="45"/>
                    <a:pt x="79" y="44"/>
                  </a:cubicBezTo>
                  <a:close/>
                  <a:moveTo>
                    <a:pt x="79" y="0"/>
                  </a:moveTo>
                  <a:cubicBezTo>
                    <a:pt x="35" y="0"/>
                    <a:pt x="0" y="55"/>
                    <a:pt x="0" y="123"/>
                  </a:cubicBezTo>
                  <a:cubicBezTo>
                    <a:pt x="0" y="125"/>
                    <a:pt x="0" y="128"/>
                    <a:pt x="0" y="130"/>
                  </a:cubicBezTo>
                  <a:cubicBezTo>
                    <a:pt x="2" y="195"/>
                    <a:pt x="37" y="246"/>
                    <a:pt x="79" y="246"/>
                  </a:cubicBezTo>
                  <a:cubicBezTo>
                    <a:pt x="123" y="246"/>
                    <a:pt x="159" y="191"/>
                    <a:pt x="159" y="123"/>
                  </a:cubicBezTo>
                  <a:cubicBezTo>
                    <a:pt x="159" y="56"/>
                    <a:pt x="125" y="2"/>
                    <a:pt x="82" y="0"/>
                  </a:cubicBezTo>
                  <a:cubicBezTo>
                    <a:pt x="81" y="0"/>
                    <a:pt x="80" y="0"/>
                    <a:pt x="79" y="0"/>
                  </a:cubicBezTo>
                  <a:close/>
                </a:path>
              </a:pathLst>
            </a:custGeom>
            <a:solidFill>
              <a:srgbClr val="2121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íṣlïḓé"/>
            <p:cNvSpPr/>
            <p:nvPr/>
          </p:nvSpPr>
          <p:spPr bwMode="auto">
            <a:xfrm>
              <a:off x="5320507" y="1862137"/>
              <a:ext cx="255588" cy="460375"/>
            </a:xfrm>
            <a:custGeom>
              <a:avLst/>
              <a:gdLst>
                <a:gd name="T0" fmla="*/ 0 w 56"/>
                <a:gd name="T1" fmla="*/ 101 h 101"/>
                <a:gd name="T2" fmla="*/ 47 w 56"/>
                <a:gd name="T3" fmla="*/ 101 h 101"/>
                <a:gd name="T4" fmla="*/ 56 w 56"/>
                <a:gd name="T5" fmla="*/ 87 h 101"/>
                <a:gd name="T6" fmla="*/ 56 w 56"/>
                <a:gd name="T7" fmla="*/ 14 h 101"/>
                <a:gd name="T8" fmla="*/ 47 w 56"/>
                <a:gd name="T9" fmla="*/ 0 h 101"/>
                <a:gd name="T10" fmla="*/ 0 w 56"/>
                <a:gd name="T11" fmla="*/ 0 h 101"/>
                <a:gd name="T12" fmla="*/ 0 w 56"/>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iṡľîḑé"/>
            <p:cNvSpPr/>
            <p:nvPr/>
          </p:nvSpPr>
          <p:spPr bwMode="auto">
            <a:xfrm>
              <a:off x="5914232" y="1547812"/>
              <a:ext cx="363538" cy="187325"/>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5" name="iṩlîḑê"/>
            <p:cNvSpPr/>
            <p:nvPr/>
          </p:nvSpPr>
          <p:spPr bwMode="auto">
            <a:xfrm>
              <a:off x="6961982" y="1547812"/>
              <a:ext cx="306388" cy="4171950"/>
            </a:xfrm>
            <a:prstGeom prst="rect">
              <a:avLst/>
            </a:prstGeom>
            <a:solidFill>
              <a:srgbClr val="7380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6" name="ïśliḍê"/>
            <p:cNvSpPr/>
            <p:nvPr/>
          </p:nvSpPr>
          <p:spPr bwMode="auto">
            <a:xfrm>
              <a:off x="6961982" y="1547812"/>
              <a:ext cx="3063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7" name="íš1îḋê"/>
            <p:cNvSpPr/>
            <p:nvPr/>
          </p:nvSpPr>
          <p:spPr bwMode="auto">
            <a:xfrm>
              <a:off x="6803232" y="1547812"/>
              <a:ext cx="304800" cy="41719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8" name="iṡ1îdè"/>
            <p:cNvSpPr/>
            <p:nvPr/>
          </p:nvSpPr>
          <p:spPr bwMode="auto">
            <a:xfrm>
              <a:off x="6803232" y="1547812"/>
              <a:ext cx="304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69" name="iṥḷïḋê"/>
            <p:cNvSpPr/>
            <p:nvPr/>
          </p:nvSpPr>
          <p:spPr bwMode="auto">
            <a:xfrm>
              <a:off x="6742907" y="1547812"/>
              <a:ext cx="365125" cy="187325"/>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0" name="îšlîḑe"/>
            <p:cNvSpPr/>
            <p:nvPr/>
          </p:nvSpPr>
          <p:spPr bwMode="auto">
            <a:xfrm>
              <a:off x="5306219" y="1862137"/>
              <a:ext cx="92075" cy="460375"/>
            </a:xfrm>
            <a:custGeom>
              <a:avLst/>
              <a:gdLst>
                <a:gd name="T0" fmla="*/ 0 w 20"/>
                <a:gd name="T1" fmla="*/ 101 h 101"/>
                <a:gd name="T2" fmla="*/ 11 w 20"/>
                <a:gd name="T3" fmla="*/ 101 h 101"/>
                <a:gd name="T4" fmla="*/ 20 w 20"/>
                <a:gd name="T5" fmla="*/ 87 h 101"/>
                <a:gd name="T6" fmla="*/ 20 w 20"/>
                <a:gd name="T7" fmla="*/ 14 h 101"/>
                <a:gd name="T8" fmla="*/ 11 w 20"/>
                <a:gd name="T9" fmla="*/ 0 h 101"/>
                <a:gd name="T10" fmla="*/ 0 w 20"/>
                <a:gd name="T11" fmla="*/ 0 h 101"/>
                <a:gd name="T12" fmla="*/ 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íşlïdè"/>
            <p:cNvSpPr/>
            <p:nvPr/>
          </p:nvSpPr>
          <p:spPr bwMode="auto">
            <a:xfrm>
              <a:off x="5174457" y="1862137"/>
              <a:ext cx="146050" cy="460375"/>
            </a:xfrm>
            <a:custGeom>
              <a:avLst/>
              <a:gdLst>
                <a:gd name="T0" fmla="*/ 32 w 32"/>
                <a:gd name="T1" fmla="*/ 0 h 101"/>
                <a:gd name="T2" fmla="*/ 10 w 32"/>
                <a:gd name="T3" fmla="*/ 0 h 101"/>
                <a:gd name="T4" fmla="*/ 0 w 32"/>
                <a:gd name="T5" fmla="*/ 15 h 101"/>
                <a:gd name="T6" fmla="*/ 0 w 32"/>
                <a:gd name="T7" fmla="*/ 86 h 101"/>
                <a:gd name="T8" fmla="*/ 10 w 32"/>
                <a:gd name="T9" fmla="*/ 101 h 101"/>
                <a:gd name="T10" fmla="*/ 32 w 32"/>
                <a:gd name="T11" fmla="*/ 101 h 101"/>
                <a:gd name="T12" fmla="*/ 32 w 3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î$líḍê"/>
            <p:cNvSpPr/>
            <p:nvPr/>
          </p:nvSpPr>
          <p:spPr bwMode="auto">
            <a:xfrm>
              <a:off x="3898107" y="2855912"/>
              <a:ext cx="263525" cy="611188"/>
            </a:xfrm>
            <a:custGeom>
              <a:avLst/>
              <a:gdLst>
                <a:gd name="T0" fmla="*/ 13 w 58"/>
                <a:gd name="T1" fmla="*/ 0 h 134"/>
                <a:gd name="T2" fmla="*/ 1 w 58"/>
                <a:gd name="T3" fmla="*/ 14 h 134"/>
                <a:gd name="T4" fmla="*/ 12 w 58"/>
                <a:gd name="T5" fmla="*/ 119 h 134"/>
                <a:gd name="T6" fmla="*/ 26 w 58"/>
                <a:gd name="T7" fmla="*/ 134 h 134"/>
                <a:gd name="T8" fmla="*/ 43 w 58"/>
                <a:gd name="T9" fmla="*/ 120 h 134"/>
                <a:gd name="T10" fmla="*/ 55 w 58"/>
                <a:gd name="T11" fmla="*/ 86 h 134"/>
                <a:gd name="T12" fmla="*/ 54 w 58"/>
                <a:gd name="T13" fmla="*/ 59 h 134"/>
                <a:gd name="T14" fmla="*/ 33 w 58"/>
                <a:gd name="T15" fmla="*/ 13 h 134"/>
                <a:gd name="T16" fmla="*/ 13 w 58"/>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34">
                  <a:moveTo>
                    <a:pt x="13" y="0"/>
                  </a:moveTo>
                  <a:cubicBezTo>
                    <a:pt x="5" y="0"/>
                    <a:pt x="0" y="6"/>
                    <a:pt x="1" y="14"/>
                  </a:cubicBezTo>
                  <a:cubicBezTo>
                    <a:pt x="12" y="119"/>
                    <a:pt x="12" y="119"/>
                    <a:pt x="12" y="119"/>
                  </a:cubicBezTo>
                  <a:cubicBezTo>
                    <a:pt x="13" y="127"/>
                    <a:pt x="19" y="134"/>
                    <a:pt x="26" y="134"/>
                  </a:cubicBezTo>
                  <a:cubicBezTo>
                    <a:pt x="33" y="134"/>
                    <a:pt x="40" y="128"/>
                    <a:pt x="43" y="120"/>
                  </a:cubicBezTo>
                  <a:cubicBezTo>
                    <a:pt x="55" y="86"/>
                    <a:pt x="55" y="86"/>
                    <a:pt x="55" y="86"/>
                  </a:cubicBezTo>
                  <a:cubicBezTo>
                    <a:pt x="58" y="79"/>
                    <a:pt x="58" y="67"/>
                    <a:pt x="54" y="59"/>
                  </a:cubicBezTo>
                  <a:cubicBezTo>
                    <a:pt x="33" y="13"/>
                    <a:pt x="33" y="13"/>
                    <a:pt x="33" y="13"/>
                  </a:cubicBezTo>
                  <a:cubicBezTo>
                    <a:pt x="30" y="6"/>
                    <a:pt x="21" y="0"/>
                    <a:pt x="13" y="0"/>
                  </a:cubicBezTo>
                  <a:close/>
                </a:path>
              </a:pathLst>
            </a:custGeom>
            <a:solidFill>
              <a:srgbClr val="738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íṥlîḍe"/>
            <p:cNvSpPr/>
            <p:nvPr/>
          </p:nvSpPr>
          <p:spPr bwMode="auto">
            <a:xfrm>
              <a:off x="3810794" y="2855912"/>
              <a:ext cx="269875" cy="611188"/>
            </a:xfrm>
            <a:custGeom>
              <a:avLst/>
              <a:gdLst>
                <a:gd name="T0" fmla="*/ 13 w 59"/>
                <a:gd name="T1" fmla="*/ 0 h 134"/>
                <a:gd name="T2" fmla="*/ 1 w 59"/>
                <a:gd name="T3" fmla="*/ 14 h 134"/>
                <a:gd name="T4" fmla="*/ 12 w 59"/>
                <a:gd name="T5" fmla="*/ 119 h 134"/>
                <a:gd name="T6" fmla="*/ 26 w 59"/>
                <a:gd name="T7" fmla="*/ 134 h 134"/>
                <a:gd name="T8" fmla="*/ 43 w 59"/>
                <a:gd name="T9" fmla="*/ 120 h 134"/>
                <a:gd name="T10" fmla="*/ 56 w 59"/>
                <a:gd name="T11" fmla="*/ 86 h 134"/>
                <a:gd name="T12" fmla="*/ 55 w 59"/>
                <a:gd name="T13" fmla="*/ 59 h 134"/>
                <a:gd name="T14" fmla="*/ 34 w 59"/>
                <a:gd name="T15" fmla="*/ 13 h 134"/>
                <a:gd name="T16" fmla="*/ 13 w 5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4">
                  <a:moveTo>
                    <a:pt x="13" y="0"/>
                  </a:moveTo>
                  <a:cubicBezTo>
                    <a:pt x="6" y="0"/>
                    <a:pt x="0" y="6"/>
                    <a:pt x="1" y="14"/>
                  </a:cubicBezTo>
                  <a:cubicBezTo>
                    <a:pt x="12" y="119"/>
                    <a:pt x="12" y="119"/>
                    <a:pt x="12" y="119"/>
                  </a:cubicBezTo>
                  <a:cubicBezTo>
                    <a:pt x="13" y="127"/>
                    <a:pt x="20" y="134"/>
                    <a:pt x="26" y="134"/>
                  </a:cubicBezTo>
                  <a:cubicBezTo>
                    <a:pt x="33" y="134"/>
                    <a:pt x="41" y="128"/>
                    <a:pt x="43" y="120"/>
                  </a:cubicBezTo>
                  <a:cubicBezTo>
                    <a:pt x="56" y="86"/>
                    <a:pt x="56" y="86"/>
                    <a:pt x="56" y="86"/>
                  </a:cubicBezTo>
                  <a:cubicBezTo>
                    <a:pt x="59" y="79"/>
                    <a:pt x="58" y="67"/>
                    <a:pt x="55" y="59"/>
                  </a:cubicBezTo>
                  <a:cubicBezTo>
                    <a:pt x="34" y="13"/>
                    <a:pt x="34" y="13"/>
                    <a:pt x="34" y="13"/>
                  </a:cubicBezTo>
                  <a:cubicBezTo>
                    <a:pt x="30" y="6"/>
                    <a:pt x="21" y="0"/>
                    <a:pt x="13" y="0"/>
                  </a:cubicBezTo>
                  <a:close/>
                </a:path>
              </a:pathLst>
            </a:custGeom>
            <a:solidFill>
              <a:srgbClr val="3C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îṡlïḍê"/>
            <p:cNvSpPr/>
            <p:nvPr/>
          </p:nvSpPr>
          <p:spPr bwMode="auto">
            <a:xfrm>
              <a:off x="6119019" y="4324350"/>
              <a:ext cx="323850" cy="268288"/>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5" name="iṧ1íḑé"/>
            <p:cNvSpPr/>
            <p:nvPr/>
          </p:nvSpPr>
          <p:spPr bwMode="auto">
            <a:xfrm>
              <a:off x="6944519" y="4324350"/>
              <a:ext cx="323850" cy="268288"/>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6" name="îŝlïde"/>
            <p:cNvSpPr/>
            <p:nvPr/>
          </p:nvSpPr>
          <p:spPr bwMode="auto">
            <a:xfrm>
              <a:off x="7108032" y="5026025"/>
              <a:ext cx="160338" cy="565150"/>
            </a:xfrm>
            <a:prstGeom prst="rect">
              <a:avLst/>
            </a:prstGeom>
            <a:solidFill>
              <a:srgbClr val="575F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7" name="î$lîdê"/>
            <p:cNvSpPr/>
            <p:nvPr/>
          </p:nvSpPr>
          <p:spPr bwMode="auto">
            <a:xfrm>
              <a:off x="7108032" y="5026025"/>
              <a:ext cx="1603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8" name="íš1îḑé"/>
            <p:cNvSpPr/>
            <p:nvPr/>
          </p:nvSpPr>
          <p:spPr bwMode="auto">
            <a:xfrm>
              <a:off x="6944519" y="5026025"/>
              <a:ext cx="163513" cy="565150"/>
            </a:xfrm>
            <a:prstGeom prst="rect">
              <a:avLst/>
            </a:prstGeom>
            <a:solidFill>
              <a:srgbClr val="3B3F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79" name="îšľïde"/>
            <p:cNvSpPr/>
            <p:nvPr/>
          </p:nvSpPr>
          <p:spPr bwMode="auto">
            <a:xfrm>
              <a:off x="6944519" y="5026025"/>
              <a:ext cx="1635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0" name="ïṣľíḓè"/>
            <p:cNvSpPr/>
            <p:nvPr/>
          </p:nvSpPr>
          <p:spPr bwMode="auto">
            <a:xfrm>
              <a:off x="5812632" y="4273550"/>
              <a:ext cx="1947863" cy="1463675"/>
            </a:xfrm>
            <a:custGeom>
              <a:avLst/>
              <a:gdLst>
                <a:gd name="T0" fmla="*/ 20 w 427"/>
                <a:gd name="T1" fmla="*/ 248 h 321"/>
                <a:gd name="T2" fmla="*/ 0 w 427"/>
                <a:gd name="T3" fmla="*/ 248 h 321"/>
                <a:gd name="T4" fmla="*/ 21 w 427"/>
                <a:gd name="T5" fmla="*/ 300 h 321"/>
                <a:gd name="T6" fmla="*/ 73 w 427"/>
                <a:gd name="T7" fmla="*/ 321 h 321"/>
                <a:gd name="T8" fmla="*/ 354 w 427"/>
                <a:gd name="T9" fmla="*/ 321 h 321"/>
                <a:gd name="T10" fmla="*/ 406 w 427"/>
                <a:gd name="T11" fmla="*/ 300 h 321"/>
                <a:gd name="T12" fmla="*/ 427 w 427"/>
                <a:gd name="T13" fmla="*/ 248 h 321"/>
                <a:gd name="T14" fmla="*/ 427 w 427"/>
                <a:gd name="T15" fmla="*/ 74 h 321"/>
                <a:gd name="T16" fmla="*/ 406 w 427"/>
                <a:gd name="T17" fmla="*/ 22 h 321"/>
                <a:gd name="T18" fmla="*/ 354 w 427"/>
                <a:gd name="T19" fmla="*/ 0 h 321"/>
                <a:gd name="T20" fmla="*/ 73 w 427"/>
                <a:gd name="T21" fmla="*/ 0 h 321"/>
                <a:gd name="T22" fmla="*/ 21 w 427"/>
                <a:gd name="T23" fmla="*/ 22 h 321"/>
                <a:gd name="T24" fmla="*/ 0 w 427"/>
                <a:gd name="T25" fmla="*/ 74 h 321"/>
                <a:gd name="T26" fmla="*/ 0 w 427"/>
                <a:gd name="T27" fmla="*/ 248 h 321"/>
                <a:gd name="T28" fmla="*/ 20 w 427"/>
                <a:gd name="T29" fmla="*/ 248 h 321"/>
                <a:gd name="T30" fmla="*/ 40 w 427"/>
                <a:gd name="T31" fmla="*/ 248 h 321"/>
                <a:gd name="T32" fmla="*/ 40 w 427"/>
                <a:gd name="T33" fmla="*/ 74 h 321"/>
                <a:gd name="T34" fmla="*/ 50 w 427"/>
                <a:gd name="T35" fmla="*/ 50 h 321"/>
                <a:gd name="T36" fmla="*/ 73 w 427"/>
                <a:gd name="T37" fmla="*/ 41 h 321"/>
                <a:gd name="T38" fmla="*/ 354 w 427"/>
                <a:gd name="T39" fmla="*/ 41 h 321"/>
                <a:gd name="T40" fmla="*/ 377 w 427"/>
                <a:gd name="T41" fmla="*/ 50 h 321"/>
                <a:gd name="T42" fmla="*/ 387 w 427"/>
                <a:gd name="T43" fmla="*/ 74 h 321"/>
                <a:gd name="T44" fmla="*/ 387 w 427"/>
                <a:gd name="T45" fmla="*/ 248 h 321"/>
                <a:gd name="T46" fmla="*/ 377 w 427"/>
                <a:gd name="T47" fmla="*/ 271 h 321"/>
                <a:gd name="T48" fmla="*/ 354 w 427"/>
                <a:gd name="T49" fmla="*/ 281 h 321"/>
                <a:gd name="T50" fmla="*/ 73 w 427"/>
                <a:gd name="T51" fmla="*/ 281 h 321"/>
                <a:gd name="T52" fmla="*/ 50 w 427"/>
                <a:gd name="T53" fmla="*/ 271 h 321"/>
                <a:gd name="T54" fmla="*/ 40 w 427"/>
                <a:gd name="T55" fmla="*/ 248 h 321"/>
                <a:gd name="T56" fmla="*/ 20 w 427"/>
                <a:gd name="T57"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7" h="321">
                  <a:moveTo>
                    <a:pt x="20" y="248"/>
                  </a:moveTo>
                  <a:cubicBezTo>
                    <a:pt x="0" y="248"/>
                    <a:pt x="0" y="248"/>
                    <a:pt x="0" y="248"/>
                  </a:cubicBezTo>
                  <a:cubicBezTo>
                    <a:pt x="0" y="268"/>
                    <a:pt x="8" y="287"/>
                    <a:pt x="21" y="300"/>
                  </a:cubicBezTo>
                  <a:cubicBezTo>
                    <a:pt x="34" y="313"/>
                    <a:pt x="53" y="321"/>
                    <a:pt x="73" y="321"/>
                  </a:cubicBezTo>
                  <a:cubicBezTo>
                    <a:pt x="354" y="321"/>
                    <a:pt x="354" y="321"/>
                    <a:pt x="354" y="321"/>
                  </a:cubicBezTo>
                  <a:cubicBezTo>
                    <a:pt x="374" y="321"/>
                    <a:pt x="393" y="313"/>
                    <a:pt x="406" y="300"/>
                  </a:cubicBezTo>
                  <a:cubicBezTo>
                    <a:pt x="419" y="287"/>
                    <a:pt x="427" y="268"/>
                    <a:pt x="427" y="248"/>
                  </a:cubicBezTo>
                  <a:cubicBezTo>
                    <a:pt x="427" y="74"/>
                    <a:pt x="427" y="74"/>
                    <a:pt x="427" y="74"/>
                  </a:cubicBezTo>
                  <a:cubicBezTo>
                    <a:pt x="427" y="54"/>
                    <a:pt x="419" y="35"/>
                    <a:pt x="406" y="22"/>
                  </a:cubicBezTo>
                  <a:cubicBezTo>
                    <a:pt x="393" y="9"/>
                    <a:pt x="374" y="0"/>
                    <a:pt x="354" y="0"/>
                  </a:cubicBezTo>
                  <a:cubicBezTo>
                    <a:pt x="73" y="0"/>
                    <a:pt x="73" y="0"/>
                    <a:pt x="73" y="0"/>
                  </a:cubicBezTo>
                  <a:cubicBezTo>
                    <a:pt x="53" y="0"/>
                    <a:pt x="34" y="9"/>
                    <a:pt x="21" y="22"/>
                  </a:cubicBezTo>
                  <a:cubicBezTo>
                    <a:pt x="8" y="35"/>
                    <a:pt x="0" y="54"/>
                    <a:pt x="0" y="74"/>
                  </a:cubicBezTo>
                  <a:cubicBezTo>
                    <a:pt x="0" y="248"/>
                    <a:pt x="0" y="248"/>
                    <a:pt x="0" y="248"/>
                  </a:cubicBezTo>
                  <a:cubicBezTo>
                    <a:pt x="20" y="248"/>
                    <a:pt x="20" y="248"/>
                    <a:pt x="20" y="248"/>
                  </a:cubicBezTo>
                  <a:cubicBezTo>
                    <a:pt x="40" y="248"/>
                    <a:pt x="40" y="248"/>
                    <a:pt x="40" y="248"/>
                  </a:cubicBezTo>
                  <a:cubicBezTo>
                    <a:pt x="40" y="74"/>
                    <a:pt x="40" y="74"/>
                    <a:pt x="40" y="74"/>
                  </a:cubicBezTo>
                  <a:cubicBezTo>
                    <a:pt x="40" y="65"/>
                    <a:pt x="44" y="57"/>
                    <a:pt x="50" y="50"/>
                  </a:cubicBezTo>
                  <a:cubicBezTo>
                    <a:pt x="56" y="44"/>
                    <a:pt x="64" y="41"/>
                    <a:pt x="73" y="41"/>
                  </a:cubicBezTo>
                  <a:cubicBezTo>
                    <a:pt x="354" y="41"/>
                    <a:pt x="354" y="41"/>
                    <a:pt x="354" y="41"/>
                  </a:cubicBezTo>
                  <a:cubicBezTo>
                    <a:pt x="363" y="41"/>
                    <a:pt x="371" y="44"/>
                    <a:pt x="377" y="50"/>
                  </a:cubicBezTo>
                  <a:cubicBezTo>
                    <a:pt x="383" y="57"/>
                    <a:pt x="387" y="65"/>
                    <a:pt x="387" y="74"/>
                  </a:cubicBezTo>
                  <a:cubicBezTo>
                    <a:pt x="387" y="248"/>
                    <a:pt x="387" y="248"/>
                    <a:pt x="387" y="248"/>
                  </a:cubicBezTo>
                  <a:cubicBezTo>
                    <a:pt x="387" y="257"/>
                    <a:pt x="383" y="265"/>
                    <a:pt x="377" y="271"/>
                  </a:cubicBezTo>
                  <a:cubicBezTo>
                    <a:pt x="371" y="278"/>
                    <a:pt x="363" y="281"/>
                    <a:pt x="354" y="281"/>
                  </a:cubicBezTo>
                  <a:cubicBezTo>
                    <a:pt x="73" y="281"/>
                    <a:pt x="73" y="281"/>
                    <a:pt x="73" y="281"/>
                  </a:cubicBezTo>
                  <a:cubicBezTo>
                    <a:pt x="64" y="281"/>
                    <a:pt x="56" y="278"/>
                    <a:pt x="50" y="271"/>
                  </a:cubicBezTo>
                  <a:cubicBezTo>
                    <a:pt x="44" y="265"/>
                    <a:pt x="40" y="257"/>
                    <a:pt x="40" y="248"/>
                  </a:cubicBezTo>
                  <a:lnTo>
                    <a:pt x="20" y="248"/>
                  </a:lnTo>
                  <a:close/>
                </a:path>
              </a:pathLst>
            </a:custGeom>
            <a:solidFill>
              <a:srgbClr val="48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isļîḓê"/>
            <p:cNvSpPr/>
            <p:nvPr/>
          </p:nvSpPr>
          <p:spPr bwMode="auto">
            <a:xfrm>
              <a:off x="5812632" y="4872037"/>
              <a:ext cx="1947863" cy="180975"/>
            </a:xfrm>
            <a:custGeom>
              <a:avLst/>
              <a:gdLst>
                <a:gd name="T0" fmla="*/ 407 w 427"/>
                <a:gd name="T1" fmla="*/ 40 h 40"/>
                <a:gd name="T2" fmla="*/ 20 w 427"/>
                <a:gd name="T3" fmla="*/ 40 h 40"/>
                <a:gd name="T4" fmla="*/ 0 w 427"/>
                <a:gd name="T5" fmla="*/ 20 h 40"/>
                <a:gd name="T6" fmla="*/ 20 w 427"/>
                <a:gd name="T7" fmla="*/ 0 h 40"/>
                <a:gd name="T8" fmla="*/ 407 w 427"/>
                <a:gd name="T9" fmla="*/ 0 h 40"/>
                <a:gd name="T10" fmla="*/ 427 w 427"/>
                <a:gd name="T11" fmla="*/ 20 h 40"/>
                <a:gd name="T12" fmla="*/ 407 w 427"/>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427" h="40">
                  <a:moveTo>
                    <a:pt x="407" y="40"/>
                  </a:moveTo>
                  <a:cubicBezTo>
                    <a:pt x="20" y="40"/>
                    <a:pt x="20" y="40"/>
                    <a:pt x="20" y="40"/>
                  </a:cubicBezTo>
                  <a:cubicBezTo>
                    <a:pt x="9" y="40"/>
                    <a:pt x="0" y="31"/>
                    <a:pt x="0" y="20"/>
                  </a:cubicBezTo>
                  <a:cubicBezTo>
                    <a:pt x="0" y="9"/>
                    <a:pt x="9" y="0"/>
                    <a:pt x="20" y="0"/>
                  </a:cubicBezTo>
                  <a:cubicBezTo>
                    <a:pt x="407" y="0"/>
                    <a:pt x="407" y="0"/>
                    <a:pt x="407" y="0"/>
                  </a:cubicBezTo>
                  <a:cubicBezTo>
                    <a:pt x="418" y="0"/>
                    <a:pt x="427" y="9"/>
                    <a:pt x="427" y="20"/>
                  </a:cubicBezTo>
                  <a:cubicBezTo>
                    <a:pt x="427" y="31"/>
                    <a:pt x="418" y="40"/>
                    <a:pt x="407" y="40"/>
                  </a:cubicBezTo>
                  <a:close/>
                </a:path>
              </a:pathLst>
            </a:custGeom>
            <a:solidFill>
              <a:srgbClr val="48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îṥľïde"/>
            <p:cNvSpPr/>
            <p:nvPr/>
          </p:nvSpPr>
          <p:spPr bwMode="auto">
            <a:xfrm>
              <a:off x="7331869" y="4660900"/>
              <a:ext cx="219075" cy="1158875"/>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3" name="ïşlíḑé"/>
            <p:cNvSpPr/>
            <p:nvPr/>
          </p:nvSpPr>
          <p:spPr bwMode="auto">
            <a:xfrm>
              <a:off x="7331869" y="5673725"/>
              <a:ext cx="1833563" cy="146050"/>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4" name="ïṩlíďé"/>
            <p:cNvSpPr/>
            <p:nvPr/>
          </p:nvSpPr>
          <p:spPr bwMode="auto">
            <a:xfrm>
              <a:off x="7158832" y="4660900"/>
              <a:ext cx="173038" cy="1158875"/>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5" name="iṣļiďè"/>
            <p:cNvSpPr/>
            <p:nvPr/>
          </p:nvSpPr>
          <p:spPr bwMode="auto">
            <a:xfrm>
              <a:off x="7158832" y="5673725"/>
              <a:ext cx="1765300" cy="146050"/>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6" name="îṡľïḍê"/>
            <p:cNvSpPr/>
            <p:nvPr/>
          </p:nvSpPr>
          <p:spPr bwMode="auto">
            <a:xfrm>
              <a:off x="7012782" y="4660900"/>
              <a:ext cx="319088" cy="211138"/>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7" name="íṣ1ídê"/>
            <p:cNvSpPr/>
            <p:nvPr/>
          </p:nvSpPr>
          <p:spPr bwMode="auto">
            <a:xfrm>
              <a:off x="6438107" y="4660900"/>
              <a:ext cx="219075" cy="1158875"/>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8" name="iṣḻiďe"/>
            <p:cNvSpPr/>
            <p:nvPr/>
          </p:nvSpPr>
          <p:spPr bwMode="auto">
            <a:xfrm>
              <a:off x="6438107" y="5673725"/>
              <a:ext cx="1833563" cy="146050"/>
            </a:xfrm>
            <a:prstGeom prst="rect">
              <a:avLst/>
            </a:prstGeom>
            <a:solidFill>
              <a:srgbClr val="FFC9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9" name="ïṥ1ïḍè"/>
            <p:cNvSpPr/>
            <p:nvPr/>
          </p:nvSpPr>
          <p:spPr bwMode="auto">
            <a:xfrm>
              <a:off x="6265069" y="4660900"/>
              <a:ext cx="173038" cy="1158875"/>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0" name="iṧlïḍe"/>
            <p:cNvSpPr/>
            <p:nvPr/>
          </p:nvSpPr>
          <p:spPr bwMode="auto">
            <a:xfrm>
              <a:off x="6265069" y="5673725"/>
              <a:ext cx="1765300" cy="146050"/>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1" name="iṩļiḋé"/>
            <p:cNvSpPr/>
            <p:nvPr/>
          </p:nvSpPr>
          <p:spPr bwMode="auto">
            <a:xfrm>
              <a:off x="6119019" y="4660900"/>
              <a:ext cx="319088" cy="211138"/>
            </a:xfrm>
            <a:prstGeom prst="rect">
              <a:avLst/>
            </a:prstGeom>
            <a:solidFill>
              <a:srgbClr val="F5A8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2" name="ïşļídê"/>
            <p:cNvSpPr/>
            <p:nvPr/>
          </p:nvSpPr>
          <p:spPr bwMode="auto">
            <a:xfrm>
              <a:off x="3226594" y="4119562"/>
              <a:ext cx="228600" cy="350838"/>
            </a:xfrm>
            <a:custGeom>
              <a:avLst/>
              <a:gdLst>
                <a:gd name="T0" fmla="*/ 0 w 50"/>
                <a:gd name="T1" fmla="*/ 38 h 77"/>
                <a:gd name="T2" fmla="*/ 25 w 50"/>
                <a:gd name="T3" fmla="*/ 77 h 77"/>
                <a:gd name="T4" fmla="*/ 50 w 50"/>
                <a:gd name="T5" fmla="*/ 41 h 77"/>
                <a:gd name="T6" fmla="*/ 50 w 50"/>
                <a:gd name="T7" fmla="*/ 38 h 77"/>
                <a:gd name="T8" fmla="*/ 25 w 50"/>
                <a:gd name="T9" fmla="*/ 0 h 77"/>
                <a:gd name="T10" fmla="*/ 24 w 50"/>
                <a:gd name="T11" fmla="*/ 0 h 77"/>
                <a:gd name="T12" fmla="*/ 0 w 50"/>
                <a:gd name="T13" fmla="*/ 38 h 77"/>
              </a:gdLst>
              <a:ahLst/>
              <a:cxnLst>
                <a:cxn ang="0">
                  <a:pos x="T0" y="T1"/>
                </a:cxn>
                <a:cxn ang="0">
                  <a:pos x="T2" y="T3"/>
                </a:cxn>
                <a:cxn ang="0">
                  <a:pos x="T4" y="T5"/>
                </a:cxn>
                <a:cxn ang="0">
                  <a:pos x="T6" y="T7"/>
                </a:cxn>
                <a:cxn ang="0">
                  <a:pos x="T8" y="T9"/>
                </a:cxn>
                <a:cxn ang="0">
                  <a:pos x="T10" y="T11"/>
                </a:cxn>
                <a:cxn ang="0">
                  <a:pos x="T12" y="T13"/>
                </a:cxn>
              </a:cxnLst>
              <a:rect l="0" t="0" r="r" b="b"/>
              <a:pathLst>
                <a:path w="50" h="77">
                  <a:moveTo>
                    <a:pt x="0" y="38"/>
                  </a:moveTo>
                  <a:cubicBezTo>
                    <a:pt x="0" y="60"/>
                    <a:pt x="11" y="77"/>
                    <a:pt x="25" y="77"/>
                  </a:cubicBezTo>
                  <a:cubicBezTo>
                    <a:pt x="38" y="77"/>
                    <a:pt x="49" y="61"/>
                    <a:pt x="50" y="41"/>
                  </a:cubicBezTo>
                  <a:cubicBezTo>
                    <a:pt x="50" y="40"/>
                    <a:pt x="50" y="39"/>
                    <a:pt x="50" y="38"/>
                  </a:cubicBezTo>
                  <a:cubicBezTo>
                    <a:pt x="50" y="17"/>
                    <a:pt x="39" y="0"/>
                    <a:pt x="25" y="0"/>
                  </a:cubicBezTo>
                  <a:cubicBezTo>
                    <a:pt x="24" y="0"/>
                    <a:pt x="24" y="0"/>
                    <a:pt x="24" y="0"/>
                  </a:cubicBezTo>
                  <a:cubicBezTo>
                    <a:pt x="11" y="0"/>
                    <a:pt x="0" y="17"/>
                    <a:pt x="0" y="38"/>
                  </a:cubicBezTo>
                  <a:close/>
                </a:path>
              </a:pathLst>
            </a:custGeom>
            <a:solidFill>
              <a:srgbClr val="8D71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f3951dadc2fcb01fcbda3f61e1d8185"/>
          <p:cNvPicPr>
            <a:picLocks noChangeAspect="1"/>
          </p:cNvPicPr>
          <p:nvPr/>
        </p:nvPicPr>
        <p:blipFill>
          <a:blip r:embed="rId2"/>
          <a:stretch>
            <a:fillRect/>
          </a:stretch>
        </p:blipFill>
        <p:spPr>
          <a:xfrm>
            <a:off x="1289685" y="1585595"/>
            <a:ext cx="6252845" cy="4168140"/>
          </a:xfrm>
          <a:prstGeom prst="rect">
            <a:avLst/>
          </a:prstGeom>
        </p:spPr>
      </p:pic>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itchFamily="34" charset="-122"/>
              <a:ea typeface="微软雅黑" pitchFamily="34" charset="-122"/>
            </a:endParaRPr>
          </a:p>
        </p:txBody>
      </p:sp>
      <p:sp>
        <p:nvSpPr>
          <p:cNvPr id="5123" name="L 形 16"/>
          <p:cNvSpPr/>
          <p:nvPr/>
        </p:nvSpPr>
        <p:spPr bwMode="auto">
          <a:xfrm rot="16200000">
            <a:off x="3915410" y="-93726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一、</a:t>
            </a:r>
            <a:r>
              <a:rPr lang="zh-CN" sz="2400" b="1">
                <a:solidFill>
                  <a:schemeClr val="bg1"/>
                </a:solidFill>
                <a:latin typeface="微软雅黑" pitchFamily="34" charset="-122"/>
                <a:ea typeface="微软雅黑" pitchFamily="34" charset="-122"/>
              </a:rPr>
              <a:t>班组长的地位和作用 </a:t>
            </a:r>
          </a:p>
        </p:txBody>
      </p:sp>
      <p:sp>
        <p:nvSpPr>
          <p:cNvPr id="34820" name="Rectangle 6"/>
          <p:cNvSpPr/>
          <p:nvPr/>
        </p:nvSpPr>
        <p:spPr>
          <a:xfrm>
            <a:off x="2126933" y="3145155"/>
            <a:ext cx="4248150" cy="1655763"/>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itchFamily="34" charset="-122"/>
                <a:ea typeface="微软雅黑" pitchFamily="34" charset="-122"/>
              </a:rPr>
              <a:t>班组长是生产一线的指挥者</a:t>
            </a:r>
          </a:p>
          <a:p>
            <a:pPr lvl="0" algn="ctr" eaLnBrk="1" hangingPunct="1"/>
            <a:r>
              <a:rPr lang="zh-CN" altLang="en-US" sz="2200" dirty="0">
                <a:solidFill>
                  <a:schemeClr val="bg1"/>
                </a:solidFill>
                <a:latin typeface="微软雅黑" pitchFamily="34" charset="-122"/>
                <a:ea typeface="微软雅黑" pitchFamily="34" charset="-122"/>
              </a:rPr>
              <a:t>班组长是班组建设的组织者</a:t>
            </a:r>
          </a:p>
        </p:txBody>
      </p:sp>
      <p:sp>
        <p:nvSpPr>
          <p:cNvPr id="34821" name="Rectangle 7"/>
          <p:cNvSpPr/>
          <p:nvPr/>
        </p:nvSpPr>
        <p:spPr>
          <a:xfrm>
            <a:off x="1165543" y="2229168"/>
            <a:ext cx="6500812" cy="1368425"/>
          </a:xfrm>
          <a:prstGeom prst="rect">
            <a:avLst/>
          </a:prstGeom>
          <a:noFill/>
          <a:ln w="9525">
            <a:noFill/>
          </a:ln>
        </p:spPr>
        <p:txBody>
          <a:bodyPr wrap="none" anchor="ctr"/>
          <a:lstStyle/>
          <a:p>
            <a:pPr lvl="0" algn="ctr" eaLnBrk="1" hangingPunct="1"/>
            <a:r>
              <a:rPr lang="zh-CN" altLang="en-US" sz="2200" dirty="0">
                <a:solidFill>
                  <a:schemeClr val="bg1"/>
                </a:solidFill>
                <a:latin typeface="微软雅黑" pitchFamily="34" charset="-122"/>
                <a:ea typeface="微软雅黑" pitchFamily="34" charset="-122"/>
              </a:rPr>
              <a:t>上面一条线，下面一根针，针头是关键</a:t>
            </a:r>
          </a:p>
        </p:txBody>
      </p:sp>
      <p:sp>
        <p:nvSpPr>
          <p:cNvPr id="34822" name="Rectangle 8"/>
          <p:cNvSpPr/>
          <p:nvPr/>
        </p:nvSpPr>
        <p:spPr>
          <a:xfrm>
            <a:off x="472440" y="5612448"/>
            <a:ext cx="9144000" cy="1196975"/>
          </a:xfrm>
          <a:prstGeom prst="rect">
            <a:avLst/>
          </a:prstGeom>
          <a:noFill/>
          <a:ln w="9525">
            <a:noFill/>
          </a:ln>
        </p:spPr>
        <p:txBody>
          <a:bodyPr wrap="none" anchor="ctr"/>
          <a:lstStyle/>
          <a:p>
            <a:pPr lvl="0" algn="ctr" eaLnBrk="1" hangingPunct="1"/>
            <a:r>
              <a:rPr lang="zh-CN" altLang="en-US" sz="3200" dirty="0">
                <a:solidFill>
                  <a:srgbClr val="FF0000"/>
                </a:solidFill>
                <a:latin typeface="微软雅黑" pitchFamily="34" charset="-122"/>
                <a:ea typeface="微软雅黑" pitchFamily="34" charset="-122"/>
              </a:rPr>
              <a:t>最基层的管理者</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组织者</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教育者</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领导者</a:t>
            </a:r>
            <a:r>
              <a:rPr lang="en-US" altLang="zh-CN" sz="3200" dirty="0">
                <a:solidFill>
                  <a:srgbClr val="FF0000"/>
                </a:solidFill>
                <a:latin typeface="微软雅黑" pitchFamily="34" charset="-122"/>
                <a:ea typeface="微软雅黑" pitchFamily="34" charset="-122"/>
              </a:rPr>
              <a:t>.</a:t>
            </a:r>
            <a:r>
              <a:rPr lang="zh-CN" altLang="en-US" sz="3200" dirty="0">
                <a:solidFill>
                  <a:srgbClr val="FF0000"/>
                </a:solidFill>
                <a:latin typeface="微软雅黑" pitchFamily="34" charset="-122"/>
                <a:ea typeface="微软雅黑" pitchFamily="34" charset="-122"/>
              </a:rPr>
              <a:t>指挥者</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384238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itchFamily="34" charset="-122"/>
              <a:ea typeface="微软雅黑" pitchFamily="34" charset="-122"/>
            </a:endParaRPr>
          </a:p>
        </p:txBody>
      </p:sp>
      <p:sp>
        <p:nvSpPr>
          <p:cNvPr id="5123" name="L 形 16"/>
          <p:cNvSpPr/>
          <p:nvPr/>
        </p:nvSpPr>
        <p:spPr bwMode="auto">
          <a:xfrm rot="16200000">
            <a:off x="3829050" y="-974090"/>
            <a:ext cx="677545" cy="424180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372364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一、</a:t>
            </a:r>
            <a:r>
              <a:rPr lang="zh-CN" sz="2400" b="1">
                <a:solidFill>
                  <a:schemeClr val="bg1"/>
                </a:solidFill>
                <a:latin typeface="微软雅黑" pitchFamily="34" charset="-122"/>
                <a:ea typeface="微软雅黑" pitchFamily="34" charset="-122"/>
              </a:rPr>
              <a:t>班组长的地位和作用 </a:t>
            </a:r>
          </a:p>
        </p:txBody>
      </p:sp>
      <p:sp>
        <p:nvSpPr>
          <p:cNvPr id="2" name="Rectangle 7"/>
          <p:cNvSpPr/>
          <p:nvPr/>
        </p:nvSpPr>
        <p:spPr>
          <a:xfrm>
            <a:off x="2933065" y="2523490"/>
            <a:ext cx="4535488" cy="792163"/>
          </a:xfrm>
          <a:prstGeom prst="rect">
            <a:avLst/>
          </a:prstGeom>
          <a:solidFill>
            <a:srgbClr val="F39800"/>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itchFamily="34" charset="-122"/>
                <a:ea typeface="微软雅黑" pitchFamily="34" charset="-122"/>
              </a:rPr>
              <a:t>班长的安全角色定位</a:t>
            </a:r>
          </a:p>
        </p:txBody>
      </p:sp>
      <p:sp>
        <p:nvSpPr>
          <p:cNvPr id="3" name="Rectangle 8"/>
          <p:cNvSpPr/>
          <p:nvPr/>
        </p:nvSpPr>
        <p:spPr>
          <a:xfrm>
            <a:off x="2554288"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itchFamily="34" charset="-122"/>
                <a:ea typeface="微软雅黑" pitchFamily="34" charset="-122"/>
              </a:rPr>
              <a:t>了解上级期望</a:t>
            </a:r>
          </a:p>
        </p:txBody>
      </p:sp>
      <p:sp>
        <p:nvSpPr>
          <p:cNvPr id="36870" name="Rectangle 9"/>
          <p:cNvSpPr/>
          <p:nvPr/>
        </p:nvSpPr>
        <p:spPr>
          <a:xfrm>
            <a:off x="5338763" y="4177030"/>
            <a:ext cx="2303462" cy="1223963"/>
          </a:xfrm>
          <a:prstGeom prst="rect">
            <a:avLst/>
          </a:prstGeom>
          <a:solidFill>
            <a:srgbClr val="EA5413"/>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2400" dirty="0">
                <a:solidFill>
                  <a:schemeClr val="bg1"/>
                </a:solidFill>
                <a:latin typeface="微软雅黑" pitchFamily="34" charset="-122"/>
                <a:ea typeface="微软雅黑" pitchFamily="34" charset="-122"/>
              </a:rPr>
              <a:t>了解班组成员对</a:t>
            </a:r>
          </a:p>
          <a:p>
            <a:pPr lvl="0" algn="ctr" eaLnBrk="1" hangingPunct="1"/>
            <a:r>
              <a:rPr lang="zh-CN" altLang="en-US" sz="2400" dirty="0">
                <a:solidFill>
                  <a:schemeClr val="bg1"/>
                </a:solidFill>
                <a:latin typeface="微软雅黑" pitchFamily="34" charset="-122"/>
                <a:ea typeface="微软雅黑" pitchFamily="34" charset="-122"/>
              </a:rPr>
              <a:t>自己的期望</a:t>
            </a:r>
          </a:p>
        </p:txBody>
      </p:sp>
      <p:sp>
        <p:nvSpPr>
          <p:cNvPr id="4" name="AutoShape 11"/>
          <p:cNvSpPr/>
          <p:nvPr/>
        </p:nvSpPr>
        <p:spPr>
          <a:xfrm>
            <a:off x="960438" y="2881630"/>
            <a:ext cx="1441450" cy="2376488"/>
          </a:xfrm>
          <a:prstGeom prst="curvedRightArrow">
            <a:avLst>
              <a:gd name="adj1" fmla="val 32973"/>
              <a:gd name="adj2" fmla="val 65947"/>
              <a:gd name="adj3" fmla="val 33333"/>
            </a:avLst>
          </a:prstGeom>
          <a:solidFill>
            <a:srgbClr val="9999FF"/>
          </a:solidFill>
          <a:ln w="9525">
            <a:noFill/>
          </a:ln>
        </p:spPr>
        <p:txBody>
          <a:bodyPr wrap="none" anchor="ctr"/>
          <a:lstStyle/>
          <a:p>
            <a:pPr lvl="0" eaLnBrk="1" hangingPunct="1"/>
            <a:endParaRPr lang="zh-CN" altLang="en-US" dirty="0">
              <a:latin typeface="微软雅黑" pitchFamily="34" charset="-122"/>
              <a:ea typeface="微软雅黑" pitchFamily="34" charset="-122"/>
            </a:endParaRPr>
          </a:p>
        </p:txBody>
      </p:sp>
      <p:sp>
        <p:nvSpPr>
          <p:cNvPr id="6" name="AutoShape 14"/>
          <p:cNvSpPr/>
          <p:nvPr/>
        </p:nvSpPr>
        <p:spPr>
          <a:xfrm>
            <a:off x="7705725" y="2953068"/>
            <a:ext cx="1512888" cy="2232025"/>
          </a:xfrm>
          <a:prstGeom prst="curvedLeftArrow">
            <a:avLst>
              <a:gd name="adj1" fmla="val 29506"/>
              <a:gd name="adj2" fmla="val 59013"/>
              <a:gd name="adj3" fmla="val 33333"/>
            </a:avLst>
          </a:prstGeom>
          <a:solidFill>
            <a:srgbClr val="9999FF"/>
          </a:solidFill>
          <a:ln w="9525">
            <a:noFill/>
          </a:ln>
        </p:spPr>
        <p:txBody>
          <a:bodyPr wrap="none" anchor="ctr"/>
          <a:lstStyle/>
          <a:p>
            <a:pPr lvl="0" eaLnBrk="1" hangingPunct="1"/>
            <a:endParaRPr lang="zh-CN" altLang="en-US" dirty="0">
              <a:latin typeface="微软雅黑" pitchFamily="34" charset="-122"/>
              <a:ea typeface="微软雅黑"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36870" grpId="0" bldLvl="0" animBg="1"/>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5f3951dadc2fcb01fcbda3f61e1d8185"/>
          <p:cNvPicPr>
            <a:picLocks noChangeAspect="1"/>
          </p:cNvPicPr>
          <p:nvPr/>
        </p:nvPicPr>
        <p:blipFill>
          <a:blip r:embed="rId2"/>
          <a:stretch>
            <a:fillRect/>
          </a:stretch>
        </p:blipFill>
        <p:spPr>
          <a:xfrm>
            <a:off x="878205" y="18141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itchFamily="34" charset="-122"/>
              <a:ea typeface="微软雅黑"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itchFamily="34" charset="-122"/>
              <a:ea typeface="微软雅黑"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sz="2400" b="1">
                <a:solidFill>
                  <a:schemeClr val="bg1"/>
                </a:solidFill>
                <a:latin typeface="微软雅黑" pitchFamily="34" charset="-122"/>
                <a:ea typeface="微软雅黑" pitchFamily="34" charset="-122"/>
              </a:rPr>
              <a:t>班组长应具备的安全管理知识 </a:t>
            </a:r>
          </a:p>
        </p:txBody>
      </p:sp>
      <p:sp>
        <p:nvSpPr>
          <p:cNvPr id="38916" name="Text Box 6"/>
          <p:cNvSpPr txBox="1"/>
          <p:nvPr/>
        </p:nvSpPr>
        <p:spPr>
          <a:xfrm>
            <a:off x="1481773" y="2740660"/>
            <a:ext cx="6624637"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itchFamily="34" charset="-122"/>
                <a:ea typeface="微软雅黑" pitchFamily="34" charset="-122"/>
              </a:rPr>
              <a:t>1</a:t>
            </a:r>
            <a:r>
              <a:rPr lang="zh-CN" altLang="en-US" sz="2400" b="1" dirty="0">
                <a:solidFill>
                  <a:schemeClr val="bg1"/>
                </a:solidFill>
                <a:latin typeface="微软雅黑" pitchFamily="34" charset="-122"/>
                <a:ea typeface="微软雅黑" pitchFamily="34" charset="-122"/>
              </a:rPr>
              <a:t>、思想素质：安全第一，预防为主</a:t>
            </a:r>
          </a:p>
        </p:txBody>
      </p:sp>
      <p:sp>
        <p:nvSpPr>
          <p:cNvPr id="38917" name="Text Box 11"/>
          <p:cNvSpPr txBox="1"/>
          <p:nvPr/>
        </p:nvSpPr>
        <p:spPr>
          <a:xfrm>
            <a:off x="1292860" y="3746500"/>
            <a:ext cx="6320155" cy="1456055"/>
          </a:xfrm>
          <a:prstGeom prst="rect">
            <a:avLst/>
          </a:prstGeom>
          <a:noFill/>
          <a:ln w="9525">
            <a:noFill/>
          </a:ln>
        </p:spPr>
        <p:txBody>
          <a:bodyPr wrap="square">
            <a:spAutoFit/>
          </a:bodyPr>
          <a:lstStyle/>
          <a:p>
            <a:pPr lvl="0" eaLnBrk="1" hangingPunct="1"/>
            <a:r>
              <a:rPr lang="zh-CN" altLang="en-US" sz="2200" dirty="0">
                <a:solidFill>
                  <a:schemeClr val="bg1"/>
                </a:solidFill>
                <a:latin typeface="微软雅黑" pitchFamily="34" charset="-122"/>
                <a:ea typeface="微软雅黑" pitchFamily="34" charset="-122"/>
              </a:rPr>
              <a:t>       班长作为班组安全的第一责任人，不仅要组织好班组的安全生产，而且要加强班组成员的各项安全生产规章制度的学习，使班组成员牢固树立起“安全第一，预防为主”的思想。</a:t>
            </a:r>
          </a:p>
        </p:txBody>
      </p:sp>
      <p:pic>
        <p:nvPicPr>
          <p:cNvPr id="5" name="图片 4"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slide(fromBottom)">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Effect transition="in" filter="diamond(in)">
                                      <p:cBhvr>
                                        <p:cTn id="12" dur="2000"/>
                                        <p:tgtEl>
                                          <p:spTgt spid="389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879475" y="169100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itchFamily="34" charset="-122"/>
              <a:ea typeface="微软雅黑"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itchFamily="34" charset="-122"/>
              <a:ea typeface="微软雅黑" pitchFamily="34" charset="-122"/>
            </a:endParaRPr>
          </a:p>
        </p:txBody>
      </p:sp>
      <p:sp>
        <p:nvSpPr>
          <p:cNvPr id="5124" name="文本框 18"/>
          <p:cNvSpPr txBox="1">
            <a:spLocks noChangeArrowheads="1"/>
          </p:cNvSpPr>
          <p:nvPr/>
        </p:nvSpPr>
        <p:spPr bwMode="auto">
          <a:xfrm>
            <a:off x="2332990" y="862965"/>
            <a:ext cx="488251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sz="2400" b="1">
                <a:solidFill>
                  <a:schemeClr val="bg1"/>
                </a:solidFill>
                <a:latin typeface="微软雅黑" pitchFamily="34" charset="-122"/>
                <a:ea typeface="微软雅黑" pitchFamily="34" charset="-122"/>
              </a:rPr>
              <a:t>班组长应具备的安全管理知识 </a:t>
            </a:r>
          </a:p>
        </p:txBody>
      </p:sp>
      <p:sp>
        <p:nvSpPr>
          <p:cNvPr id="40963" name="Text Box 4"/>
          <p:cNvSpPr txBox="1"/>
          <p:nvPr/>
        </p:nvSpPr>
        <p:spPr>
          <a:xfrm>
            <a:off x="1216343" y="2441575"/>
            <a:ext cx="7561262" cy="483235"/>
          </a:xfrm>
          <a:prstGeom prst="rect">
            <a:avLst/>
          </a:prstGeom>
          <a:noFill/>
          <a:ln w="9525">
            <a:noFill/>
          </a:ln>
        </p:spPr>
        <p:txBody>
          <a:bodyPr>
            <a:spAutoFit/>
          </a:bodyPr>
          <a:lstStyle/>
          <a:p>
            <a:pPr lvl="0" eaLnBrk="1" hangingPunct="1">
              <a:spcBef>
                <a:spcPct val="50000"/>
              </a:spcBef>
            </a:pPr>
            <a:r>
              <a:rPr lang="en-US" altLang="zh-CN" sz="2400" b="1" dirty="0">
                <a:solidFill>
                  <a:schemeClr val="bg1"/>
                </a:solidFill>
                <a:latin typeface="微软雅黑" pitchFamily="34" charset="-122"/>
                <a:ea typeface="微软雅黑" pitchFamily="34" charset="-122"/>
              </a:rPr>
              <a:t>2</a:t>
            </a:r>
            <a:r>
              <a:rPr lang="zh-CN" altLang="en-US" sz="2400" b="1" dirty="0">
                <a:solidFill>
                  <a:schemeClr val="bg1"/>
                </a:solidFill>
                <a:latin typeface="微软雅黑" pitchFamily="34" charset="-122"/>
                <a:ea typeface="微软雅黑" pitchFamily="34" charset="-122"/>
              </a:rPr>
              <a:t>、技术知识：设备知识、操作知识、应急知识</a:t>
            </a:r>
          </a:p>
        </p:txBody>
      </p:sp>
      <p:sp>
        <p:nvSpPr>
          <p:cNvPr id="40964" name="Text Box 7"/>
          <p:cNvSpPr txBox="1"/>
          <p:nvPr/>
        </p:nvSpPr>
        <p:spPr>
          <a:xfrm>
            <a:off x="1537653" y="3069590"/>
            <a:ext cx="5832475" cy="466725"/>
          </a:xfrm>
          <a:prstGeom prst="rect">
            <a:avLst/>
          </a:prstGeom>
          <a:noFill/>
          <a:ln w="9525" cap="flat" cmpd="sng">
            <a:noFill/>
            <a:prstDash val="solid"/>
            <a:miter/>
            <a:headEnd type="none" w="med" len="med"/>
            <a:tailEnd type="none" w="med" len="med"/>
          </a:ln>
        </p:spPr>
        <p:txBody>
          <a:bodyPr>
            <a:spAutoFit/>
          </a:bodyPr>
          <a:lstStyle/>
          <a:p>
            <a:pPr lvl="0" eaLnBrk="1" hangingPunct="1">
              <a:spcBef>
                <a:spcPct val="50000"/>
              </a:spcBef>
            </a:pPr>
            <a:r>
              <a:rPr lang="zh-CN" altLang="en-US" sz="2400" dirty="0">
                <a:ln>
                  <a:noFill/>
                </a:ln>
                <a:solidFill>
                  <a:schemeClr val="bg1"/>
                </a:solidFill>
                <a:latin typeface="微软雅黑" pitchFamily="34" charset="-122"/>
                <a:ea typeface="微软雅黑" pitchFamily="34" charset="-122"/>
              </a:rPr>
              <a:t>不同层级的管理人员安全所需技能的要求</a:t>
            </a:r>
          </a:p>
        </p:txBody>
      </p:sp>
      <p:pic>
        <p:nvPicPr>
          <p:cNvPr id="40965" name="Picture 217"/>
          <p:cNvPicPr>
            <a:picLocks noChangeAspect="1"/>
          </p:cNvPicPr>
          <p:nvPr/>
        </p:nvPicPr>
        <p:blipFill>
          <a:blip r:embed="rId3"/>
          <a:stretch>
            <a:fillRect/>
          </a:stretch>
        </p:blipFill>
        <p:spPr>
          <a:xfrm>
            <a:off x="1483995" y="3615055"/>
            <a:ext cx="5939790" cy="2222500"/>
          </a:xfrm>
          <a:prstGeom prst="rect">
            <a:avLst/>
          </a:prstGeom>
          <a:noFill/>
          <a:ln w="9525" cap="flat" cmpd="sng">
            <a:solidFill>
              <a:schemeClr val="accent1"/>
            </a:solidFill>
            <a:prstDash val="solid"/>
            <a:miter/>
            <a:headEnd type="none" w="med" len="med"/>
            <a:tailEnd type="none" w="med" len="med"/>
          </a:ln>
        </p:spPr>
      </p:pic>
      <p:pic>
        <p:nvPicPr>
          <p:cNvPr id="6" name="图片 5" descr="938240fcaff36500e30bd80c7b698cf4"/>
          <p:cNvPicPr>
            <a:picLocks noChangeAspect="1"/>
          </p:cNvPicPr>
          <p:nvPr/>
        </p:nvPicPr>
        <p:blipFill>
          <a:blip r:embed="rId4"/>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lide(fromBottom)">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slide(fromBottom)">
                                      <p:cBhvr>
                                        <p:cTn id="12" dur="500"/>
                                        <p:tgtEl>
                                          <p:spTgt spid="4096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slide(fromBottom)">
                                      <p:cBhvr>
                                        <p:cTn id="1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951865" y="140017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itchFamily="34" charset="-122"/>
              <a:ea typeface="微软雅黑"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itchFamily="34" charset="-122"/>
              <a:ea typeface="微软雅黑" pitchFamily="34" charset="-122"/>
            </a:endParaRPr>
          </a:p>
        </p:txBody>
      </p:sp>
      <p:sp>
        <p:nvSpPr>
          <p:cNvPr id="5124" name="文本框 18"/>
          <p:cNvSpPr txBox="1">
            <a:spLocks noChangeArrowheads="1"/>
          </p:cNvSpPr>
          <p:nvPr/>
        </p:nvSpPr>
        <p:spPr bwMode="auto">
          <a:xfrm>
            <a:off x="2332990"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sz="2400" b="1">
                <a:solidFill>
                  <a:schemeClr val="bg1"/>
                </a:solidFill>
                <a:latin typeface="微软雅黑" pitchFamily="34" charset="-122"/>
                <a:ea typeface="微软雅黑" pitchFamily="34" charset="-122"/>
              </a:rPr>
              <a:t>班组长应具备的安全管理知识 </a:t>
            </a:r>
          </a:p>
        </p:txBody>
      </p:sp>
      <p:sp>
        <p:nvSpPr>
          <p:cNvPr id="43012" name="Text Box 4"/>
          <p:cNvSpPr txBox="1"/>
          <p:nvPr/>
        </p:nvSpPr>
        <p:spPr>
          <a:xfrm>
            <a:off x="1444943" y="2835275"/>
            <a:ext cx="7848600" cy="483235"/>
          </a:xfrm>
          <a:prstGeom prst="rect">
            <a:avLst/>
          </a:prstGeom>
          <a:noFill/>
          <a:ln w="9525">
            <a:noFill/>
          </a:ln>
        </p:spPr>
        <p:txBody>
          <a:bodyPr>
            <a:spAutoFit/>
          </a:bodyPr>
          <a:lstStyle/>
          <a:p>
            <a:pPr lvl="0" eaLnBrk="1" hangingPunct="1">
              <a:spcBef>
                <a:spcPct val="50000"/>
              </a:spcBef>
            </a:pPr>
            <a:r>
              <a:rPr lang="en-US" altLang="zh-CN" sz="2400" dirty="0">
                <a:solidFill>
                  <a:schemeClr val="bg1"/>
                </a:solidFill>
                <a:latin typeface="微软雅黑" pitchFamily="34" charset="-122"/>
                <a:ea typeface="微软雅黑" pitchFamily="34" charset="-122"/>
              </a:rPr>
              <a:t>3</a:t>
            </a:r>
            <a:r>
              <a:rPr lang="zh-CN" altLang="en-US" sz="2400" dirty="0">
                <a:solidFill>
                  <a:schemeClr val="bg1"/>
                </a:solidFill>
                <a:latin typeface="微软雅黑" pitchFamily="34" charset="-122"/>
                <a:ea typeface="微软雅黑" pitchFamily="34" charset="-122"/>
              </a:rPr>
              <a:t>、管理知识：安全管理方法、安全管理技巧</a:t>
            </a:r>
          </a:p>
        </p:txBody>
      </p:sp>
      <p:sp>
        <p:nvSpPr>
          <p:cNvPr id="43013" name="Text Box 7"/>
          <p:cNvSpPr txBox="1"/>
          <p:nvPr/>
        </p:nvSpPr>
        <p:spPr>
          <a:xfrm>
            <a:off x="1682750" y="3721100"/>
            <a:ext cx="5687695" cy="953135"/>
          </a:xfrm>
          <a:prstGeom prst="rect">
            <a:avLst/>
          </a:prstGeom>
          <a:noFill/>
          <a:ln w="9525">
            <a:noFill/>
          </a:ln>
        </p:spPr>
        <p:txBody>
          <a:bodyPr wrap="square">
            <a:spAutoFit/>
          </a:bodyPr>
          <a:lstStyle/>
          <a:p>
            <a:pPr lvl="0" eaLnBrk="1" hangingPunct="1">
              <a:spcBef>
                <a:spcPct val="50000"/>
              </a:spcBef>
            </a:pPr>
            <a:r>
              <a:rPr lang="zh-CN" altLang="en-US" sz="2200" dirty="0">
                <a:solidFill>
                  <a:schemeClr val="bg1"/>
                </a:solidFill>
                <a:latin typeface="微软雅黑" pitchFamily="34" charset="-122"/>
                <a:ea typeface="微软雅黑" pitchFamily="34" charset="-122"/>
              </a:rPr>
              <a:t>班长的安全管理能力核心是：</a:t>
            </a:r>
          </a:p>
          <a:p>
            <a:pPr lvl="0" eaLnBrk="1" hangingPunct="1">
              <a:spcBef>
                <a:spcPct val="50000"/>
              </a:spcBef>
            </a:pPr>
            <a:r>
              <a:rPr lang="zh-CN" altLang="en-US" sz="2200" dirty="0">
                <a:solidFill>
                  <a:schemeClr val="bg1"/>
                </a:solidFill>
                <a:latin typeface="微软雅黑" pitchFamily="34" charset="-122"/>
                <a:ea typeface="微软雅黑" pitchFamily="34" charset="-122"/>
              </a:rPr>
              <a:t>实现：</a:t>
            </a:r>
            <a:r>
              <a:rPr lang="zh-CN" altLang="en-US" sz="2200" b="1" dirty="0">
                <a:solidFill>
                  <a:schemeClr val="bg1"/>
                </a:solidFill>
                <a:latin typeface="微软雅黑" pitchFamily="34" charset="-122"/>
                <a:ea typeface="微软雅黑" pitchFamily="34" charset="-122"/>
              </a:rPr>
              <a:t>管好自己、管理好成员、管理好班组</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f3951dadc2fcb01fcbda3f61e1d8185"/>
          <p:cNvPicPr>
            <a:picLocks noChangeAspect="1"/>
          </p:cNvPicPr>
          <p:nvPr/>
        </p:nvPicPr>
        <p:blipFill>
          <a:blip r:embed="rId2"/>
          <a:stretch>
            <a:fillRect/>
          </a:stretch>
        </p:blipFill>
        <p:spPr>
          <a:xfrm>
            <a:off x="1363980" y="1623695"/>
            <a:ext cx="7150100" cy="4766310"/>
          </a:xfrm>
          <a:prstGeom prst="rect">
            <a:avLst/>
          </a:prstGeom>
        </p:spPr>
      </p:pic>
      <p:sp>
        <p:nvSpPr>
          <p:cNvPr id="5122" name="矩形 14"/>
          <p:cNvSpPr>
            <a:spLocks noChangeArrowheads="1"/>
          </p:cNvSpPr>
          <p:nvPr/>
        </p:nvSpPr>
        <p:spPr bwMode="auto">
          <a:xfrm>
            <a:off x="2247265" y="808355"/>
            <a:ext cx="482155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370070" y="-1514475"/>
            <a:ext cx="677545" cy="5323205"/>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860675" y="862965"/>
            <a:ext cx="492315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三、</a:t>
            </a:r>
            <a:r>
              <a:rPr lang="zh-CN" sz="2400" b="1">
                <a:solidFill>
                  <a:schemeClr val="bg1"/>
                </a:solidFill>
                <a:latin typeface="微软雅黑" pitchFamily="34" charset="-122"/>
                <a:ea typeface="微软雅黑" pitchFamily="34" charset="-122"/>
              </a:rPr>
              <a:t>班组长安全管理职责 </a:t>
            </a:r>
          </a:p>
        </p:txBody>
      </p:sp>
      <p:sp>
        <p:nvSpPr>
          <p:cNvPr id="30724" name="Text Box 8"/>
          <p:cNvSpPr txBox="1"/>
          <p:nvPr/>
        </p:nvSpPr>
        <p:spPr>
          <a:xfrm>
            <a:off x="2030730" y="3031490"/>
            <a:ext cx="5817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itchFamily="34" charset="-122"/>
                <a:ea typeface="微软雅黑" pitchFamily="34" charset="-122"/>
              </a:rPr>
              <a:t>1</a:t>
            </a:r>
            <a:r>
              <a:rPr lang="zh-CN" altLang="en-US" sz="2200" b="1" dirty="0">
                <a:solidFill>
                  <a:schemeClr val="bg1"/>
                </a:solidFill>
                <a:latin typeface="微软雅黑" pitchFamily="34" charset="-122"/>
                <a:ea typeface="微软雅黑" pitchFamily="34" charset="-122"/>
              </a:rPr>
              <a:t>、贯彻“安全第一，预防为主”的思想方针 </a:t>
            </a:r>
          </a:p>
        </p:txBody>
      </p:sp>
      <p:sp>
        <p:nvSpPr>
          <p:cNvPr id="31748" name="Text Box 4"/>
          <p:cNvSpPr txBox="1"/>
          <p:nvPr/>
        </p:nvSpPr>
        <p:spPr>
          <a:xfrm>
            <a:off x="2030730" y="3781425"/>
            <a:ext cx="5944235" cy="450215"/>
          </a:xfrm>
          <a:prstGeom prst="rect">
            <a:avLst/>
          </a:prstGeom>
          <a:noFill/>
          <a:ln w="9525">
            <a:noFill/>
          </a:ln>
        </p:spPr>
        <p:txBody>
          <a:bodyPr wrap="square">
            <a:spAutoFit/>
          </a:bodyPr>
          <a:lstStyle/>
          <a:p>
            <a:pPr lvl="0" eaLnBrk="1" hangingPunct="1">
              <a:spcBef>
                <a:spcPct val="50000"/>
              </a:spcBef>
            </a:pPr>
            <a:r>
              <a:rPr lang="en-US" altLang="zh-CN" sz="2200" b="1" dirty="0">
                <a:solidFill>
                  <a:schemeClr val="bg1"/>
                </a:solidFill>
                <a:latin typeface="微软雅黑" pitchFamily="34" charset="-122"/>
                <a:ea typeface="微软雅黑" pitchFamily="34" charset="-122"/>
              </a:rPr>
              <a:t>2</a:t>
            </a:r>
            <a:r>
              <a:rPr lang="zh-CN" altLang="en-US" sz="2200" b="1" dirty="0">
                <a:solidFill>
                  <a:schemeClr val="bg1"/>
                </a:solidFill>
                <a:latin typeface="微软雅黑" pitchFamily="34" charset="-122"/>
                <a:ea typeface="微软雅黑" pitchFamily="34" charset="-122"/>
              </a:rPr>
              <a:t>、做好传、帮、带，提升班组成员安全意识 </a:t>
            </a:r>
          </a:p>
        </p:txBody>
      </p:sp>
      <p:sp>
        <p:nvSpPr>
          <p:cNvPr id="32772" name="Text Box 4"/>
          <p:cNvSpPr txBox="1"/>
          <p:nvPr/>
        </p:nvSpPr>
        <p:spPr>
          <a:xfrm>
            <a:off x="2047240" y="4562475"/>
            <a:ext cx="5415915" cy="450215"/>
          </a:xfrm>
          <a:prstGeom prst="rect">
            <a:avLst/>
          </a:prstGeom>
          <a:noFill/>
          <a:ln w="9525">
            <a:noFill/>
          </a:ln>
        </p:spPr>
        <p:txBody>
          <a:bodyPr wrap="square">
            <a:spAutoFit/>
          </a:bodyPr>
          <a:lstStyle/>
          <a:p>
            <a:pPr lvl="0" eaLnBrk="1" hangingPunct="1">
              <a:spcBef>
                <a:spcPct val="50000"/>
              </a:spcBef>
            </a:pPr>
            <a:r>
              <a:rPr lang="en-US" sz="2200" b="1" dirty="0">
                <a:solidFill>
                  <a:schemeClr val="bg1"/>
                </a:solidFill>
                <a:latin typeface="微软雅黑" pitchFamily="34" charset="-122"/>
                <a:ea typeface="微软雅黑" pitchFamily="34" charset="-122"/>
              </a:rPr>
              <a:t>3</a:t>
            </a:r>
            <a:r>
              <a:rPr lang="zh-CN" altLang="en-US" sz="2200" b="1" dirty="0">
                <a:solidFill>
                  <a:schemeClr val="bg1"/>
                </a:solidFill>
                <a:latin typeface="微软雅黑" pitchFamily="34" charset="-122"/>
                <a:ea typeface="微软雅黑" pitchFamily="34" charset="-122"/>
              </a:rPr>
              <a:t>、开好班前、班后会，严格作好交接班 </a:t>
            </a:r>
          </a:p>
        </p:txBody>
      </p:sp>
      <p:pic>
        <p:nvPicPr>
          <p:cNvPr id="6" name="图片 5"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1748" grpId="0"/>
      <p:bldP spid="327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f3951dadc2fcb01fcbda3f61e1d8185"/>
          <p:cNvPicPr>
            <a:picLocks noChangeAspect="1"/>
          </p:cNvPicPr>
          <p:nvPr/>
        </p:nvPicPr>
        <p:blipFill>
          <a:blip r:embed="rId2"/>
          <a:stretch>
            <a:fillRect/>
          </a:stretch>
        </p:blipFill>
        <p:spPr>
          <a:xfrm>
            <a:off x="878205" y="1296035"/>
            <a:ext cx="7150100" cy="4766310"/>
          </a:xfrm>
          <a:prstGeom prst="rect">
            <a:avLst/>
          </a:prstGeom>
        </p:spPr>
      </p:pic>
      <p:sp>
        <p:nvSpPr>
          <p:cNvPr id="34825" name="Text Box 5"/>
          <p:cNvSpPr txBox="1"/>
          <p:nvPr/>
        </p:nvSpPr>
        <p:spPr>
          <a:xfrm>
            <a:off x="1414145" y="2118995"/>
            <a:ext cx="6077585" cy="158051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rPr>
              <a:t>在这一部分，我们主要给大家介绍了班组长安全角色认知的相关内容。对于此部分内容，大家还有什么疑问或要补充的吗？</a:t>
            </a:r>
          </a:p>
          <a:p>
            <a:pPr lvl="0" eaLnBrk="1" hangingPunct="1"/>
            <a:endParaRPr lang="zh-CN" altLang="en-US" sz="2400" b="1" dirty="0">
              <a:solidFill>
                <a:schemeClr val="bg1"/>
              </a:solidFill>
              <a:latin typeface="微软雅黑" pitchFamily="34" charset="-122"/>
              <a:ea typeface="微软雅黑" pitchFamily="34" charset="-122"/>
            </a:endParaRPr>
          </a:p>
        </p:txBody>
      </p:sp>
      <p:sp>
        <p:nvSpPr>
          <p:cNvPr id="34823" name="Text Box 8"/>
          <p:cNvSpPr txBox="1"/>
          <p:nvPr/>
        </p:nvSpPr>
        <p:spPr>
          <a:xfrm>
            <a:off x="1224915" y="3830955"/>
            <a:ext cx="6266815"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rPr>
              <a:t>刚刚我们分享了班组长安全角色认知。而现阶段我们怎么样控制人的不安全行为呢？这是我接下来要与大家分享的内容：</a:t>
            </a:r>
          </a:p>
        </p:txBody>
      </p:sp>
      <p:pic>
        <p:nvPicPr>
          <p:cNvPr id="6" name="图片 5" descr="938240fcaff36500e30bd80c7b698cf4"/>
          <p:cNvPicPr>
            <a:picLocks noChangeAspect="1"/>
          </p:cNvPicPr>
          <p:nvPr/>
        </p:nvPicPr>
        <p:blipFill>
          <a:blip r:embed="rId3"/>
          <a:stretch>
            <a:fillRect/>
          </a:stretch>
        </p:blipFill>
        <p:spPr>
          <a:xfrm flipH="1">
            <a:off x="8314690" y="843915"/>
            <a:ext cx="3535680" cy="5670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itchFamily="34" charset="-122"/>
                <a:ea typeface="微软雅黑" pitchFamily="34" charset="-122"/>
                <a:sym typeface="+mn-ea"/>
              </a:rPr>
              <a:t>   </a:t>
            </a:r>
            <a:r>
              <a:rPr lang="zh-CN" altLang="en-US" sz="4800" b="1" dirty="0">
                <a:solidFill>
                  <a:srgbClr val="FF0000"/>
                </a:solidFill>
                <a:latin typeface="微软雅黑" pitchFamily="34" charset="-122"/>
                <a:ea typeface="微软雅黑" pitchFamily="34" charset="-122"/>
                <a:sym typeface="+mn-ea"/>
              </a:rPr>
              <a:t>如何控制人的</a:t>
            </a:r>
          </a:p>
          <a:p>
            <a:pPr lvl="0" algn="ctr" eaLnBrk="1" hangingPunct="1"/>
            <a:r>
              <a:rPr lang="zh-CN" altLang="en-US" sz="4800" b="1" dirty="0">
                <a:solidFill>
                  <a:srgbClr val="FF0000"/>
                </a:solidFill>
                <a:latin typeface="微软雅黑" pitchFamily="34" charset="-122"/>
                <a:ea typeface="微软雅黑" pitchFamily="34" charset="-122"/>
                <a:sym typeface="+mn-ea"/>
              </a:rPr>
              <a:t>不安全行为</a:t>
            </a: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一、</a:t>
            </a:r>
            <a:r>
              <a:rPr lang="zh-CN" altLang="en-US" sz="2400" b="1" dirty="0">
                <a:solidFill>
                  <a:schemeClr val="bg1"/>
                </a:solidFill>
                <a:latin typeface="微软雅黑" pitchFamily="34" charset="-122"/>
                <a:ea typeface="微软雅黑" pitchFamily="34" charset="-122"/>
                <a:sym typeface="+mn-ea"/>
              </a:rPr>
              <a:t>作业人员不安全行为的表现</a:t>
            </a:r>
            <a:r>
              <a:rPr lang="zh-CN" sz="2400" b="1">
                <a:solidFill>
                  <a:schemeClr val="bg1"/>
                </a:solidFill>
                <a:latin typeface="微软雅黑" pitchFamily="34" charset="-122"/>
                <a:ea typeface="微软雅黑"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381000" lvl="0" indent="-381000" eaLnBrk="1" hangingPunct="1">
              <a:lnSpc>
                <a:spcPct val="90000"/>
              </a:lnSpc>
              <a:buNone/>
            </a:pPr>
            <a:r>
              <a:rPr lang="en-US" altLang="zh-CN" sz="2200" dirty="0">
                <a:solidFill>
                  <a:schemeClr val="bg1"/>
                </a:solidFill>
                <a:latin typeface="微软雅黑" pitchFamily="34" charset="-122"/>
                <a:ea typeface="微软雅黑" pitchFamily="34" charset="-122"/>
              </a:rPr>
              <a:t>1</a:t>
            </a:r>
            <a:r>
              <a:rPr lang="zh-CN" altLang="en-US" sz="2200" dirty="0">
                <a:solidFill>
                  <a:schemeClr val="bg1"/>
                </a:solidFill>
                <a:latin typeface="微软雅黑" pitchFamily="34" charset="-122"/>
                <a:ea typeface="微软雅黑" pitchFamily="34" charset="-122"/>
              </a:rPr>
              <a:t>、不用设备附带的安全装置，嫌麻烦，或把这些装置调整到“固定状态”下运行；</a:t>
            </a:r>
          </a:p>
          <a:p>
            <a:pPr marL="381000" lvl="0" indent="-381000" eaLnBrk="1" latinLnBrk="0" hangingPunct="1">
              <a:lnSpc>
                <a:spcPct val="150000"/>
              </a:lnSpc>
              <a:buNone/>
            </a:pPr>
            <a:r>
              <a:rPr lang="en-US" altLang="zh-CN" sz="2200" dirty="0">
                <a:solidFill>
                  <a:schemeClr val="bg1"/>
                </a:solidFill>
                <a:latin typeface="微软雅黑" pitchFamily="34" charset="-122"/>
                <a:ea typeface="微软雅黑" pitchFamily="34" charset="-122"/>
              </a:rPr>
              <a:t>2</a:t>
            </a:r>
            <a:r>
              <a:rPr lang="zh-CN" altLang="en-US" sz="2200" dirty="0">
                <a:solidFill>
                  <a:schemeClr val="bg1"/>
                </a:solidFill>
                <a:latin typeface="微软雅黑" pitchFamily="34" charset="-122"/>
                <a:ea typeface="微软雅黑" pitchFamily="34" charset="-122"/>
              </a:rPr>
              <a:t>、作业的指挥者，主要负责人或监护人不在现场的情况下，擅自进行作业；</a:t>
            </a:r>
          </a:p>
          <a:p>
            <a:pPr marL="381000" lvl="0" indent="-381000" eaLnBrk="1" hangingPunct="1">
              <a:lnSpc>
                <a:spcPct val="90000"/>
              </a:lnSpc>
              <a:buNone/>
            </a:pPr>
            <a:r>
              <a:rPr lang="en-US" altLang="zh-CN" sz="2200" dirty="0">
                <a:solidFill>
                  <a:schemeClr val="bg1"/>
                </a:solidFill>
                <a:latin typeface="微软雅黑" pitchFamily="34" charset="-122"/>
                <a:ea typeface="微软雅黑" pitchFamily="34" charset="-122"/>
              </a:rPr>
              <a:t>3</a:t>
            </a:r>
            <a:r>
              <a:rPr lang="zh-CN" altLang="en-US" sz="2200" dirty="0">
                <a:solidFill>
                  <a:schemeClr val="bg1"/>
                </a:solidFill>
                <a:latin typeface="微软雅黑" pitchFamily="34" charset="-122"/>
                <a:ea typeface="微软雅黑" pitchFamily="34" charset="-122"/>
              </a:rPr>
              <a:t>、设备运行过程中，不专心操作或者干其他不相关的事   情</a:t>
            </a:r>
          </a:p>
          <a:p>
            <a:pPr marL="381000" lvl="0" indent="-381000" eaLnBrk="1" hangingPunct="1">
              <a:lnSpc>
                <a:spcPct val="90000"/>
              </a:lnSpc>
              <a:buNone/>
            </a:pPr>
            <a:r>
              <a:rPr lang="en-US" altLang="zh-CN" sz="2200" dirty="0">
                <a:solidFill>
                  <a:schemeClr val="bg1"/>
                </a:solidFill>
                <a:latin typeface="微软雅黑" pitchFamily="34" charset="-122"/>
                <a:ea typeface="微软雅黑" pitchFamily="34" charset="-122"/>
              </a:rPr>
              <a:t>4 </a:t>
            </a:r>
            <a:r>
              <a:rPr lang="zh-CN" altLang="en-US" sz="2200" dirty="0">
                <a:solidFill>
                  <a:schemeClr val="bg1"/>
                </a:solidFill>
                <a:latin typeface="微软雅黑" pitchFamily="34" charset="-122"/>
                <a:ea typeface="微软雅黑" pitchFamily="34" charset="-122"/>
              </a:rPr>
              <a:t>、以错误的姿势和站立操作设备 ；</a:t>
            </a:r>
          </a:p>
          <a:p>
            <a:pPr marL="381000" lvl="0" indent="-381000" eaLnBrk="1" hangingPunct="1">
              <a:lnSpc>
                <a:spcPct val="90000"/>
              </a:lnSpc>
              <a:buNone/>
            </a:pPr>
            <a:r>
              <a:rPr lang="en-US" altLang="zh-CN" sz="2200" dirty="0">
                <a:solidFill>
                  <a:schemeClr val="bg1"/>
                </a:solidFill>
                <a:latin typeface="微软雅黑" pitchFamily="34" charset="-122"/>
                <a:ea typeface="微软雅黑" pitchFamily="34" charset="-122"/>
              </a:rPr>
              <a:t>5</a:t>
            </a:r>
            <a:r>
              <a:rPr lang="zh-CN" altLang="en-US" sz="2200" dirty="0">
                <a:solidFill>
                  <a:schemeClr val="bg1"/>
                </a:solidFill>
                <a:latin typeface="微软雅黑" pitchFamily="34" charset="-122"/>
                <a:ea typeface="微软雅黑" pitchFamily="34" charset="-122"/>
              </a:rPr>
              <a:t>、应使用却不使用必要的防护用具进行作业；</a:t>
            </a:r>
          </a:p>
          <a:p>
            <a:pPr marL="381000" lvl="0" indent="-381000" eaLnBrk="1" hangingPunct="1">
              <a:lnSpc>
                <a:spcPct val="90000"/>
              </a:lnSpc>
              <a:buNone/>
            </a:pPr>
            <a:r>
              <a:rPr lang="en-US" altLang="zh-CN" sz="2200" dirty="0">
                <a:solidFill>
                  <a:schemeClr val="bg1"/>
                </a:solidFill>
                <a:latin typeface="微软雅黑" pitchFamily="34" charset="-122"/>
                <a:ea typeface="微软雅黑" pitchFamily="34" charset="-122"/>
              </a:rPr>
              <a:t>6</a:t>
            </a:r>
            <a:r>
              <a:rPr lang="zh-CN" altLang="en-US" sz="2200" dirty="0">
                <a:solidFill>
                  <a:schemeClr val="bg1"/>
                </a:solidFill>
                <a:latin typeface="微软雅黑" pitchFamily="34" charset="-122"/>
                <a:ea typeface="微软雅黑" pitchFamily="34" charset="-122"/>
              </a:rPr>
              <a:t>、心神不定，过度疲劳等身心异常状态；</a:t>
            </a:r>
          </a:p>
          <a:p>
            <a:pPr marL="381000" lvl="0" indent="-381000" eaLnBrk="1" hangingPunct="1">
              <a:lnSpc>
                <a:spcPct val="90000"/>
              </a:lnSpc>
              <a:buNone/>
            </a:pPr>
            <a:r>
              <a:rPr lang="en-US" altLang="zh-CN" sz="2200" dirty="0">
                <a:solidFill>
                  <a:schemeClr val="bg1"/>
                </a:solidFill>
                <a:latin typeface="微软雅黑" pitchFamily="34" charset="-122"/>
                <a:ea typeface="微软雅黑" pitchFamily="34" charset="-122"/>
              </a:rPr>
              <a:t>7</a:t>
            </a:r>
            <a:r>
              <a:rPr lang="zh-CN" altLang="en-US" sz="2200" dirty="0">
                <a:solidFill>
                  <a:schemeClr val="bg1"/>
                </a:solidFill>
                <a:latin typeface="微软雅黑" pitchFamily="34" charset="-122"/>
                <a:ea typeface="微软雅黑" pitchFamily="34" charset="-122"/>
              </a:rPr>
              <a:t>、其他不安全行为。</a:t>
            </a:r>
            <a:endParaRPr lang="en-US" altLang="zh-CN" sz="22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p:cTn id="14" dur="1000" fill="hold"/>
                                        <p:tgtEl>
                                          <p:spTgt spid="573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73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7347">
                                            <p:txEl>
                                              <p:charRg st="73" end="100"/>
                                            </p:txEl>
                                          </p:spTgt>
                                        </p:tgtEl>
                                        <p:attrNameLst>
                                          <p:attrName>style.visibility</p:attrName>
                                        </p:attrNameLst>
                                      </p:cBhvr>
                                      <p:to>
                                        <p:strVal val="visible"/>
                                      </p:to>
                                    </p:set>
                                    <p:anim calcmode="lin" valueType="num">
                                      <p:cBhvr>
                                        <p:cTn id="21" dur="1000" fill="hold"/>
                                        <p:tgtEl>
                                          <p:spTgt spid="57347">
                                            <p:txEl>
                                              <p:charRg st="73" end="100"/>
                                            </p:txEl>
                                          </p:spTgt>
                                        </p:tgtEl>
                                        <p:attrNameLst>
                                          <p:attrName>ppt_w</p:attrName>
                                        </p:attrNameLst>
                                      </p:cBhvr>
                                      <p:tavLst>
                                        <p:tav tm="0">
                                          <p:val>
                                            <p:strVal val="#ppt_w*0.70"/>
                                          </p:val>
                                        </p:tav>
                                        <p:tav tm="100000">
                                          <p:val>
                                            <p:strVal val="#ppt_w"/>
                                          </p:val>
                                        </p:tav>
                                      </p:tavLst>
                                    </p:anim>
                                    <p:anim calcmode="lin" valueType="num">
                                      <p:cBhvr>
                                        <p:cTn id="22" dur="1000" fill="hold"/>
                                        <p:tgtEl>
                                          <p:spTgt spid="57347">
                                            <p:txEl>
                                              <p:charRg st="73" end="100"/>
                                            </p:txEl>
                                          </p:spTgt>
                                        </p:tgtEl>
                                        <p:attrNameLst>
                                          <p:attrName>ppt_h</p:attrName>
                                        </p:attrNameLst>
                                      </p:cBhvr>
                                      <p:tavLst>
                                        <p:tav tm="0">
                                          <p:val>
                                            <p:strVal val="#ppt_h"/>
                                          </p:val>
                                        </p:tav>
                                        <p:tav tm="100000">
                                          <p:val>
                                            <p:strVal val="#ppt_h"/>
                                          </p:val>
                                        </p:tav>
                                      </p:tavLst>
                                    </p:anim>
                                    <p:animEffect transition="in" filter="fade">
                                      <p:cBhvr>
                                        <p:cTn id="23" dur="1000"/>
                                        <p:tgtEl>
                                          <p:spTgt spid="57347">
                                            <p:txEl>
                                              <p:charRg st="73" end="10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7347">
                                            <p:txEl>
                                              <p:charRg st="100" end="119"/>
                                            </p:txEl>
                                          </p:spTgt>
                                        </p:tgtEl>
                                        <p:attrNameLst>
                                          <p:attrName>style.visibility</p:attrName>
                                        </p:attrNameLst>
                                      </p:cBhvr>
                                      <p:to>
                                        <p:strVal val="visible"/>
                                      </p:to>
                                    </p:set>
                                    <p:anim calcmode="lin" valueType="num">
                                      <p:cBhvr>
                                        <p:cTn id="28" dur="1000" fill="hold"/>
                                        <p:tgtEl>
                                          <p:spTgt spid="57347">
                                            <p:txEl>
                                              <p:charRg st="100" end="119"/>
                                            </p:txEl>
                                          </p:spTgt>
                                        </p:tgtEl>
                                        <p:attrNameLst>
                                          <p:attrName>ppt_w</p:attrName>
                                        </p:attrNameLst>
                                      </p:cBhvr>
                                      <p:tavLst>
                                        <p:tav tm="0">
                                          <p:val>
                                            <p:strVal val="#ppt_w*0.70"/>
                                          </p:val>
                                        </p:tav>
                                        <p:tav tm="100000">
                                          <p:val>
                                            <p:strVal val="#ppt_w"/>
                                          </p:val>
                                        </p:tav>
                                      </p:tavLst>
                                    </p:anim>
                                    <p:anim calcmode="lin" valueType="num">
                                      <p:cBhvr>
                                        <p:cTn id="29" dur="1000" fill="hold"/>
                                        <p:tgtEl>
                                          <p:spTgt spid="57347">
                                            <p:txEl>
                                              <p:charRg st="100" end="119"/>
                                            </p:txEl>
                                          </p:spTgt>
                                        </p:tgtEl>
                                        <p:attrNameLst>
                                          <p:attrName>ppt_h</p:attrName>
                                        </p:attrNameLst>
                                      </p:cBhvr>
                                      <p:tavLst>
                                        <p:tav tm="0">
                                          <p:val>
                                            <p:strVal val="#ppt_h"/>
                                          </p:val>
                                        </p:tav>
                                        <p:tav tm="100000">
                                          <p:val>
                                            <p:strVal val="#ppt_h"/>
                                          </p:val>
                                        </p:tav>
                                      </p:tavLst>
                                    </p:anim>
                                    <p:animEffect transition="in" filter="fade">
                                      <p:cBhvr>
                                        <p:cTn id="30" dur="1000"/>
                                        <p:tgtEl>
                                          <p:spTgt spid="57347">
                                            <p:txEl>
                                              <p:charRg st="100" end="11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7347">
                                            <p:txEl>
                                              <p:charRg st="119" end="141"/>
                                            </p:txEl>
                                          </p:spTgt>
                                        </p:tgtEl>
                                        <p:attrNameLst>
                                          <p:attrName>style.visibility</p:attrName>
                                        </p:attrNameLst>
                                      </p:cBhvr>
                                      <p:to>
                                        <p:strVal val="visible"/>
                                      </p:to>
                                    </p:set>
                                    <p:anim calcmode="lin" valueType="num">
                                      <p:cBhvr>
                                        <p:cTn id="35" dur="1000" fill="hold"/>
                                        <p:tgtEl>
                                          <p:spTgt spid="57347">
                                            <p:txEl>
                                              <p:charRg st="119" end="141"/>
                                            </p:txEl>
                                          </p:spTgt>
                                        </p:tgtEl>
                                        <p:attrNameLst>
                                          <p:attrName>ppt_w</p:attrName>
                                        </p:attrNameLst>
                                      </p:cBhvr>
                                      <p:tavLst>
                                        <p:tav tm="0">
                                          <p:val>
                                            <p:strVal val="#ppt_w*0.70"/>
                                          </p:val>
                                        </p:tav>
                                        <p:tav tm="100000">
                                          <p:val>
                                            <p:strVal val="#ppt_w"/>
                                          </p:val>
                                        </p:tav>
                                      </p:tavLst>
                                    </p:anim>
                                    <p:anim calcmode="lin" valueType="num">
                                      <p:cBhvr>
                                        <p:cTn id="36" dur="1000" fill="hold"/>
                                        <p:tgtEl>
                                          <p:spTgt spid="57347">
                                            <p:txEl>
                                              <p:charRg st="119" end="141"/>
                                            </p:txEl>
                                          </p:spTgt>
                                        </p:tgtEl>
                                        <p:attrNameLst>
                                          <p:attrName>ppt_h</p:attrName>
                                        </p:attrNameLst>
                                      </p:cBhvr>
                                      <p:tavLst>
                                        <p:tav tm="0">
                                          <p:val>
                                            <p:strVal val="#ppt_h"/>
                                          </p:val>
                                        </p:tav>
                                        <p:tav tm="100000">
                                          <p:val>
                                            <p:strVal val="#ppt_h"/>
                                          </p:val>
                                        </p:tav>
                                      </p:tavLst>
                                    </p:anim>
                                    <p:animEffect transition="in" filter="fade">
                                      <p:cBhvr>
                                        <p:cTn id="37" dur="1000"/>
                                        <p:tgtEl>
                                          <p:spTgt spid="57347">
                                            <p:txEl>
                                              <p:charRg st="119" end="14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57347">
                                            <p:txEl>
                                              <p:charRg st="141" end="161"/>
                                            </p:txEl>
                                          </p:spTgt>
                                        </p:tgtEl>
                                        <p:attrNameLst>
                                          <p:attrName>style.visibility</p:attrName>
                                        </p:attrNameLst>
                                      </p:cBhvr>
                                      <p:to>
                                        <p:strVal val="visible"/>
                                      </p:to>
                                    </p:set>
                                    <p:anim calcmode="lin" valueType="num">
                                      <p:cBhvr>
                                        <p:cTn id="42" dur="1000" fill="hold"/>
                                        <p:tgtEl>
                                          <p:spTgt spid="57347">
                                            <p:txEl>
                                              <p:charRg st="141" end="161"/>
                                            </p:txEl>
                                          </p:spTgt>
                                        </p:tgtEl>
                                        <p:attrNameLst>
                                          <p:attrName>ppt_w</p:attrName>
                                        </p:attrNameLst>
                                      </p:cBhvr>
                                      <p:tavLst>
                                        <p:tav tm="0">
                                          <p:val>
                                            <p:strVal val="#ppt_w*0.70"/>
                                          </p:val>
                                        </p:tav>
                                        <p:tav tm="100000">
                                          <p:val>
                                            <p:strVal val="#ppt_w"/>
                                          </p:val>
                                        </p:tav>
                                      </p:tavLst>
                                    </p:anim>
                                    <p:anim calcmode="lin" valueType="num">
                                      <p:cBhvr>
                                        <p:cTn id="43" dur="1000" fill="hold"/>
                                        <p:tgtEl>
                                          <p:spTgt spid="57347">
                                            <p:txEl>
                                              <p:charRg st="141" end="161"/>
                                            </p:txEl>
                                          </p:spTgt>
                                        </p:tgtEl>
                                        <p:attrNameLst>
                                          <p:attrName>ppt_h</p:attrName>
                                        </p:attrNameLst>
                                      </p:cBhvr>
                                      <p:tavLst>
                                        <p:tav tm="0">
                                          <p:val>
                                            <p:strVal val="#ppt_h"/>
                                          </p:val>
                                        </p:tav>
                                        <p:tav tm="100000">
                                          <p:val>
                                            <p:strVal val="#ppt_h"/>
                                          </p:val>
                                        </p:tav>
                                      </p:tavLst>
                                    </p:anim>
                                    <p:animEffect transition="in" filter="fade">
                                      <p:cBhvr>
                                        <p:cTn id="44" dur="1000"/>
                                        <p:tgtEl>
                                          <p:spTgt spid="57347">
                                            <p:txEl>
                                              <p:charRg st="141" end="16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7347">
                                            <p:txEl>
                                              <p:charRg st="161" end="172"/>
                                            </p:txEl>
                                          </p:spTgt>
                                        </p:tgtEl>
                                        <p:attrNameLst>
                                          <p:attrName>style.visibility</p:attrName>
                                        </p:attrNameLst>
                                      </p:cBhvr>
                                      <p:to>
                                        <p:strVal val="visible"/>
                                      </p:to>
                                    </p:set>
                                    <p:anim calcmode="lin" valueType="num">
                                      <p:cBhvr>
                                        <p:cTn id="49" dur="1000" fill="hold"/>
                                        <p:tgtEl>
                                          <p:spTgt spid="57347">
                                            <p:txEl>
                                              <p:charRg st="161" end="172"/>
                                            </p:txEl>
                                          </p:spTgt>
                                        </p:tgtEl>
                                        <p:attrNameLst>
                                          <p:attrName>ppt_w</p:attrName>
                                        </p:attrNameLst>
                                      </p:cBhvr>
                                      <p:tavLst>
                                        <p:tav tm="0">
                                          <p:val>
                                            <p:strVal val="#ppt_w*0.70"/>
                                          </p:val>
                                        </p:tav>
                                        <p:tav tm="100000">
                                          <p:val>
                                            <p:strVal val="#ppt_w"/>
                                          </p:val>
                                        </p:tav>
                                      </p:tavLst>
                                    </p:anim>
                                    <p:anim calcmode="lin" valueType="num">
                                      <p:cBhvr>
                                        <p:cTn id="50" dur="1000" fill="hold"/>
                                        <p:tgtEl>
                                          <p:spTgt spid="57347">
                                            <p:txEl>
                                              <p:charRg st="161" end="172"/>
                                            </p:txEl>
                                          </p:spTgt>
                                        </p:tgtEl>
                                        <p:attrNameLst>
                                          <p:attrName>ppt_h</p:attrName>
                                        </p:attrNameLst>
                                      </p:cBhvr>
                                      <p:tavLst>
                                        <p:tav tm="0">
                                          <p:val>
                                            <p:strVal val="#ppt_h"/>
                                          </p:val>
                                        </p:tav>
                                        <p:tav tm="100000">
                                          <p:val>
                                            <p:strVal val="#ppt_h"/>
                                          </p:val>
                                        </p:tav>
                                      </p:tavLst>
                                    </p:anim>
                                    <p:animEffect transition="in" filter="fade">
                                      <p:cBhvr>
                                        <p:cTn id="51" dur="1000"/>
                                        <p:tgtEl>
                                          <p:spTgt spid="57347">
                                            <p:txEl>
                                              <p:charRg st="161" end="1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sym typeface="+mn-ea"/>
              </a:rPr>
              <a:t>怎样提高人员的安全意识</a:t>
            </a:r>
            <a:r>
              <a:rPr lang="zh-CN" sz="2400" b="1">
                <a:solidFill>
                  <a:schemeClr val="bg1"/>
                </a:solidFill>
                <a:latin typeface="微软雅黑" pitchFamily="34" charset="-122"/>
                <a:ea typeface="微软雅黑"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9395" name="内容占位符 7"/>
          <p:cNvSpPr>
            <a:spLocks noGrp="1"/>
          </p:cNvSpPr>
          <p:nvPr/>
        </p:nvSpPr>
        <p:spPr>
          <a:xfrm>
            <a:off x="1452880" y="2416175"/>
            <a:ext cx="6633845" cy="292989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381000" lvl="0" indent="-381000" algn="ctr" eaLnBrk="1" hangingPunct="1">
              <a:buNone/>
            </a:pPr>
            <a:r>
              <a:rPr lang="en-US" altLang="zh-CN" sz="2400" b="1" dirty="0">
                <a:solidFill>
                  <a:schemeClr val="bg1"/>
                </a:solidFill>
                <a:latin typeface="微软雅黑" pitchFamily="34" charset="-122"/>
                <a:ea typeface="微软雅黑" pitchFamily="34" charset="-122"/>
              </a:rPr>
              <a:t>   1</a:t>
            </a:r>
            <a:r>
              <a:rPr lang="zh-CN" altLang="en-US" sz="2400" b="1" dirty="0">
                <a:solidFill>
                  <a:schemeClr val="bg1"/>
                </a:solidFill>
                <a:latin typeface="微软雅黑" pitchFamily="34" charset="-122"/>
                <a:ea typeface="微软雅黑" pitchFamily="34" charset="-122"/>
              </a:rPr>
              <a:t>、预防为主，安全第一</a:t>
            </a:r>
          </a:p>
          <a:p>
            <a:pPr marL="381000" lvl="0" indent="-381000" eaLnBrk="1" hangingPunct="1">
              <a:buNone/>
            </a:pPr>
            <a:r>
              <a:rPr lang="zh-CN" altLang="en-US" sz="2400" dirty="0">
                <a:solidFill>
                  <a:schemeClr val="bg1"/>
                </a:solidFill>
                <a:latin typeface="微软雅黑" pitchFamily="34" charset="-122"/>
                <a:ea typeface="微软雅黑" pitchFamily="34" charset="-122"/>
              </a:rPr>
              <a:t>          </a:t>
            </a:r>
          </a:p>
          <a:p>
            <a:pPr marL="381000" lvl="0" indent="-381000" eaLnBrk="1" hangingPunct="1">
              <a:buNone/>
            </a:pPr>
            <a:endParaRPr lang="zh-CN" altLang="en-US" sz="2400" dirty="0">
              <a:solidFill>
                <a:schemeClr val="bg1"/>
              </a:solidFill>
              <a:latin typeface="微软雅黑" pitchFamily="34" charset="-122"/>
              <a:ea typeface="微软雅黑" pitchFamily="34" charset="-122"/>
            </a:endParaRPr>
          </a:p>
          <a:p>
            <a:pPr marL="381000" lvl="0" indent="-381000" algn="l" eaLnBrk="1" hangingPunct="1">
              <a:buNone/>
            </a:pPr>
            <a:r>
              <a:rPr lang="zh-CN" altLang="en-US" sz="2400" dirty="0">
                <a:solidFill>
                  <a:schemeClr val="bg1"/>
                </a:solidFill>
                <a:latin typeface="微软雅黑" pitchFamily="34" charset="-122"/>
                <a:ea typeface="微软雅黑" pitchFamily="34" charset="-122"/>
              </a:rPr>
              <a:t>    一定要坚持安全第一，预防为主，包括努力改进机械设备的安全性能，包括监督职工严格按照操作规程办事。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anim calcmode="lin" valueType="num">
                                      <p:cBhvr additive="base">
                                        <p:cTn id="13"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椭圆 30"/>
          <p:cNvSpPr>
            <a:spLocks noChangeArrowheads="1"/>
          </p:cNvSpPr>
          <p:nvPr/>
        </p:nvSpPr>
        <p:spPr bwMode="auto">
          <a:xfrm>
            <a:off x="1223963" y="914400"/>
            <a:ext cx="1254125" cy="125412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099" name="椭圆 21"/>
          <p:cNvSpPr>
            <a:spLocks noChangeArrowheads="1"/>
          </p:cNvSpPr>
          <p:nvPr/>
        </p:nvSpPr>
        <p:spPr bwMode="auto">
          <a:xfrm>
            <a:off x="1312863" y="946150"/>
            <a:ext cx="1225550" cy="1225550"/>
          </a:xfrm>
          <a:prstGeom prst="ellipse">
            <a:avLst/>
          </a:prstGeom>
          <a:solidFill>
            <a:srgbClr val="BF9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4100" name="文本框 28"/>
          <p:cNvSpPr txBox="1">
            <a:spLocks noChangeArrowheads="1"/>
          </p:cNvSpPr>
          <p:nvPr/>
        </p:nvSpPr>
        <p:spPr bwMode="auto">
          <a:xfrm>
            <a:off x="1357313" y="1214438"/>
            <a:ext cx="1181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zh-CN" altLang="en-US" sz="3600" b="1">
                <a:latin typeface="华文细黑" pitchFamily="2" charset="-122"/>
                <a:ea typeface="华文细黑" pitchFamily="2" charset="-122"/>
              </a:rPr>
              <a:t>目录</a:t>
            </a:r>
          </a:p>
        </p:txBody>
      </p:sp>
      <p:pic>
        <p:nvPicPr>
          <p:cNvPr id="4101" name="空心弧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738188"/>
            <a:ext cx="17621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rot="7080000">
            <a:off x="1169987" y="917576"/>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algn="ctr" eaLnBrk="1" hangingPunct="1"/>
            <a:endParaRPr lang="zh-CN" altLang="en-US"/>
          </a:p>
        </p:txBody>
      </p:sp>
      <p:sp>
        <p:nvSpPr>
          <p:cNvPr id="4103" name="矩形 14"/>
          <p:cNvSpPr>
            <a:spLocks noChangeArrowheads="1"/>
          </p:cNvSpPr>
          <p:nvPr/>
        </p:nvSpPr>
        <p:spPr bwMode="auto">
          <a:xfrm>
            <a:off x="4054475" y="1450975"/>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4" name="文本框 15"/>
          <p:cNvSpPr txBox="1">
            <a:spLocks noChangeArrowheads="1"/>
          </p:cNvSpPr>
          <p:nvPr/>
        </p:nvSpPr>
        <p:spPr bwMode="auto">
          <a:xfrm>
            <a:off x="4151313" y="1423988"/>
            <a:ext cx="4683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3600">
                <a:solidFill>
                  <a:schemeClr val="bg1"/>
                </a:solidFill>
              </a:rPr>
              <a:t>1</a:t>
            </a:r>
            <a:endParaRPr lang="zh-CN" altLang="en-US" sz="3600">
              <a:solidFill>
                <a:schemeClr val="bg1"/>
              </a:solidFill>
            </a:endParaRPr>
          </a:p>
        </p:txBody>
      </p:sp>
      <p:sp>
        <p:nvSpPr>
          <p:cNvPr id="4105" name="L 形 16"/>
          <p:cNvSpPr/>
          <p:nvPr/>
        </p:nvSpPr>
        <p:spPr bwMode="auto">
          <a:xfrm rot="16200000">
            <a:off x="4091781" y="1521620"/>
            <a:ext cx="612775"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06" name="文本框 38"/>
          <p:cNvSpPr txBox="1">
            <a:spLocks noChangeArrowheads="1"/>
          </p:cNvSpPr>
          <p:nvPr/>
        </p:nvSpPr>
        <p:spPr bwMode="auto">
          <a:xfrm>
            <a:off x="5051425" y="1519555"/>
            <a:ext cx="460121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itchFamily="34" charset="-122"/>
                <a:ea typeface="微软雅黑" pitchFamily="34" charset="-122"/>
                <a:sym typeface="+mn-ea"/>
              </a:rPr>
              <a:t>班长安全角色认识</a:t>
            </a:r>
          </a:p>
        </p:txBody>
      </p:sp>
      <p:sp>
        <p:nvSpPr>
          <p:cNvPr id="4108" name="矩形 35"/>
          <p:cNvSpPr>
            <a:spLocks noChangeArrowheads="1"/>
          </p:cNvSpPr>
          <p:nvPr/>
        </p:nvSpPr>
        <p:spPr bwMode="auto">
          <a:xfrm>
            <a:off x="4054475" y="2749550"/>
            <a:ext cx="565150" cy="592138"/>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09" name="文本框 36"/>
          <p:cNvSpPr txBox="1">
            <a:spLocks noChangeArrowheads="1"/>
          </p:cNvSpPr>
          <p:nvPr/>
        </p:nvSpPr>
        <p:spPr bwMode="auto">
          <a:xfrm>
            <a:off x="4127500" y="27051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3600">
                <a:solidFill>
                  <a:schemeClr val="bg1"/>
                </a:solidFill>
              </a:rPr>
              <a:t>2</a:t>
            </a:r>
            <a:endParaRPr lang="zh-CN" altLang="en-US" sz="3600">
              <a:solidFill>
                <a:schemeClr val="bg1"/>
              </a:solidFill>
            </a:endParaRPr>
          </a:p>
        </p:txBody>
      </p:sp>
      <p:sp>
        <p:nvSpPr>
          <p:cNvPr id="4110" name="L 形 37"/>
          <p:cNvSpPr/>
          <p:nvPr/>
        </p:nvSpPr>
        <p:spPr bwMode="auto">
          <a:xfrm rot="16200000">
            <a:off x="4090987" y="28194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1" name="文本框 38"/>
          <p:cNvSpPr txBox="1">
            <a:spLocks noChangeArrowheads="1"/>
          </p:cNvSpPr>
          <p:nvPr/>
        </p:nvSpPr>
        <p:spPr bwMode="auto">
          <a:xfrm>
            <a:off x="5051425" y="2816225"/>
            <a:ext cx="543179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itchFamily="34" charset="-122"/>
                <a:ea typeface="微软雅黑" pitchFamily="34" charset="-122"/>
                <a:sym typeface="+mn-ea"/>
              </a:rPr>
              <a:t>如何控制人的不安全行为</a:t>
            </a:r>
          </a:p>
        </p:txBody>
      </p:sp>
      <p:sp>
        <p:nvSpPr>
          <p:cNvPr id="4113" name="矩形 40"/>
          <p:cNvSpPr>
            <a:spLocks noChangeArrowheads="1"/>
          </p:cNvSpPr>
          <p:nvPr/>
        </p:nvSpPr>
        <p:spPr bwMode="auto">
          <a:xfrm>
            <a:off x="4054475" y="4094163"/>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4114" name="文本框 41"/>
          <p:cNvSpPr txBox="1">
            <a:spLocks noChangeArrowheads="1"/>
          </p:cNvSpPr>
          <p:nvPr/>
        </p:nvSpPr>
        <p:spPr bwMode="auto">
          <a:xfrm>
            <a:off x="4127500" y="4051300"/>
            <a:ext cx="468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3600">
                <a:solidFill>
                  <a:schemeClr val="bg1"/>
                </a:solidFill>
              </a:rPr>
              <a:t>3</a:t>
            </a:r>
            <a:endParaRPr lang="zh-CN" altLang="en-US" sz="3600">
              <a:solidFill>
                <a:schemeClr val="bg1"/>
              </a:solidFill>
            </a:endParaRPr>
          </a:p>
        </p:txBody>
      </p:sp>
      <p:sp>
        <p:nvSpPr>
          <p:cNvPr id="4115" name="L 形 42"/>
          <p:cNvSpPr/>
          <p:nvPr/>
        </p:nvSpPr>
        <p:spPr bwMode="auto">
          <a:xfrm rot="16200000">
            <a:off x="4090987" y="4165601"/>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4116" name="文本框 43"/>
          <p:cNvSpPr txBox="1">
            <a:spLocks noChangeArrowheads="1"/>
          </p:cNvSpPr>
          <p:nvPr/>
        </p:nvSpPr>
        <p:spPr bwMode="auto">
          <a:xfrm>
            <a:off x="5051425" y="4162425"/>
            <a:ext cx="543115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itchFamily="34" charset="-122"/>
                <a:ea typeface="微软雅黑" pitchFamily="34" charset="-122"/>
                <a:sym typeface="+mn-ea"/>
              </a:rPr>
              <a:t>如何控制物的不安全状态</a:t>
            </a:r>
          </a:p>
        </p:txBody>
      </p:sp>
      <p:sp>
        <p:nvSpPr>
          <p:cNvPr id="2" name="矩形 40"/>
          <p:cNvSpPr>
            <a:spLocks noChangeArrowheads="1"/>
          </p:cNvSpPr>
          <p:nvPr/>
        </p:nvSpPr>
        <p:spPr bwMode="auto">
          <a:xfrm>
            <a:off x="4058920" y="5371148"/>
            <a:ext cx="565150" cy="593725"/>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3" name="文本框 41"/>
          <p:cNvSpPr txBox="1">
            <a:spLocks noChangeArrowheads="1"/>
          </p:cNvSpPr>
          <p:nvPr/>
        </p:nvSpPr>
        <p:spPr bwMode="auto">
          <a:xfrm>
            <a:off x="4131945" y="5328285"/>
            <a:ext cx="468313"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buFont typeface="Arial" charset="0"/>
              <a:defRPr>
                <a:solidFill>
                  <a:schemeClr val="tx1"/>
                </a:solidFill>
                <a:latin typeface="Calibri" pitchFamily="34" charset="0"/>
                <a:ea typeface="宋体" charset="-122"/>
              </a:defRPr>
            </a:lvl6pPr>
            <a:lvl7pPr marL="2971800" indent="-228600" fontAlgn="base">
              <a:spcBef>
                <a:spcPct val="0"/>
              </a:spcBef>
              <a:spcAft>
                <a:spcPct val="0"/>
              </a:spcAft>
              <a:buFont typeface="Arial" charset="0"/>
              <a:defRPr>
                <a:solidFill>
                  <a:schemeClr val="tx1"/>
                </a:solidFill>
                <a:latin typeface="Calibri" pitchFamily="34" charset="0"/>
                <a:ea typeface="宋体" charset="-122"/>
              </a:defRPr>
            </a:lvl7pPr>
            <a:lvl8pPr marL="3429000" indent="-228600" fontAlgn="base">
              <a:spcBef>
                <a:spcPct val="0"/>
              </a:spcBef>
              <a:spcAft>
                <a:spcPct val="0"/>
              </a:spcAft>
              <a:buFont typeface="Arial" charset="0"/>
              <a:defRPr>
                <a:solidFill>
                  <a:schemeClr val="tx1"/>
                </a:solidFill>
                <a:latin typeface="Calibri" pitchFamily="34" charset="0"/>
                <a:ea typeface="宋体" charset="-122"/>
              </a:defRPr>
            </a:lvl8pPr>
            <a:lvl9pPr marL="3886200" indent="-228600" fontAlgn="base">
              <a:spcBef>
                <a:spcPct val="0"/>
              </a:spcBef>
              <a:spcAft>
                <a:spcPct val="0"/>
              </a:spcAft>
              <a:buFont typeface="Arial" charset="0"/>
              <a:defRPr>
                <a:solidFill>
                  <a:schemeClr val="tx1"/>
                </a:solidFill>
                <a:latin typeface="Calibri" pitchFamily="34" charset="0"/>
                <a:ea typeface="宋体" charset="-122"/>
              </a:defRPr>
            </a:lvl9pPr>
          </a:lstStyle>
          <a:p>
            <a:pPr eaLnBrk="1" hangingPunct="1"/>
            <a:r>
              <a:rPr lang="en-US" sz="3600">
                <a:solidFill>
                  <a:schemeClr val="bg1"/>
                </a:solidFill>
              </a:rPr>
              <a:t>4</a:t>
            </a:r>
            <a:endParaRPr lang="zh-CN" altLang="en-US" sz="3600">
              <a:solidFill>
                <a:schemeClr val="bg1"/>
              </a:solidFill>
            </a:endParaRPr>
          </a:p>
        </p:txBody>
      </p:sp>
      <p:sp>
        <p:nvSpPr>
          <p:cNvPr id="4" name="L 形 42"/>
          <p:cNvSpPr/>
          <p:nvPr/>
        </p:nvSpPr>
        <p:spPr bwMode="auto">
          <a:xfrm rot="16200000">
            <a:off x="4095432" y="5442586"/>
            <a:ext cx="614363" cy="608012"/>
          </a:xfrm>
          <a:custGeom>
            <a:avLst/>
            <a:gdLst>
              <a:gd name="T0" fmla="*/ 0 w 613411"/>
              <a:gd name="T1" fmla="*/ 0 h 607845"/>
              <a:gd name="T2" fmla="*/ 0 w 613411"/>
              <a:gd name="T3" fmla="*/ 0 h 607845"/>
              <a:gd name="T4" fmla="*/ 0 w 613411"/>
              <a:gd name="T5" fmla="*/ 607845 h 607845"/>
              <a:gd name="T6" fmla="*/ 613411 w 613411"/>
              <a:gd name="T7" fmla="*/ 607845 h 607845"/>
              <a:gd name="T8" fmla="*/ 613411 w 613411"/>
              <a:gd name="T9" fmla="*/ 607845 h 607845"/>
              <a:gd name="T10" fmla="*/ 0 w 613411"/>
              <a:gd name="T11" fmla="*/ 607845 h 607845"/>
              <a:gd name="T12" fmla="*/ 0 w 613411"/>
              <a:gd name="T13" fmla="*/ 0 h 607845"/>
            </a:gdLst>
            <a:ahLst/>
            <a:cxnLst>
              <a:cxn ang="0">
                <a:pos x="T0" y="T1"/>
              </a:cxn>
              <a:cxn ang="0">
                <a:pos x="T2" y="T3"/>
              </a:cxn>
              <a:cxn ang="0">
                <a:pos x="T4" y="T5"/>
              </a:cxn>
              <a:cxn ang="0">
                <a:pos x="T6" y="T7"/>
              </a:cxn>
              <a:cxn ang="0">
                <a:pos x="T8" y="T9"/>
              </a:cxn>
              <a:cxn ang="0">
                <a:pos x="T10" y="T11"/>
              </a:cxn>
              <a:cxn ang="0">
                <a:pos x="T12" y="T13"/>
              </a:cxn>
            </a:cxnLst>
            <a:rect l="0" t="0" r="r" b="b"/>
            <a:pathLst>
              <a:path w="613411" h="607845">
                <a:moveTo>
                  <a:pt x="0" y="0"/>
                </a:moveTo>
                <a:lnTo>
                  <a:pt x="0" y="0"/>
                </a:lnTo>
                <a:lnTo>
                  <a:pt x="0" y="607845"/>
                </a:lnTo>
                <a:lnTo>
                  <a:pt x="613411" y="607845"/>
                </a:lnTo>
                <a:lnTo>
                  <a:pt x="0" y="60784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 name="文本框 43"/>
          <p:cNvSpPr txBox="1">
            <a:spLocks noChangeArrowheads="1"/>
          </p:cNvSpPr>
          <p:nvPr/>
        </p:nvSpPr>
        <p:spPr bwMode="auto">
          <a:xfrm>
            <a:off x="5144770" y="5371465"/>
            <a:ext cx="599630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indent="0"/>
            <a:r>
              <a:rPr lang="zh-CN" altLang="en-US" sz="3600" b="1" dirty="0">
                <a:solidFill>
                  <a:schemeClr val="tx1">
                    <a:lumMod val="65000"/>
                    <a:lumOff val="35000"/>
                  </a:schemeClr>
                </a:solidFill>
                <a:latin typeface="微软雅黑" pitchFamily="34" charset="-122"/>
                <a:ea typeface="微软雅黑" pitchFamily="34" charset="-122"/>
                <a:sym typeface="+mn-ea"/>
              </a:rPr>
              <a:t>如何控制环境的不安全状态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05"/>
                                        </p:tgtEl>
                                        <p:attrNameLst>
                                          <p:attrName>style.visibility</p:attrName>
                                        </p:attrNameLst>
                                      </p:cBhvr>
                                      <p:to>
                                        <p:strVal val="visible"/>
                                      </p:to>
                                    </p:set>
                                    <p:anim calcmode="lin" valueType="num">
                                      <p:cBhvr additive="base">
                                        <p:cTn id="15" dur="500" fill="hold"/>
                                        <p:tgtEl>
                                          <p:spTgt spid="4105"/>
                                        </p:tgtEl>
                                        <p:attrNameLst>
                                          <p:attrName>ppt_x</p:attrName>
                                        </p:attrNameLst>
                                      </p:cBhvr>
                                      <p:tavLst>
                                        <p:tav tm="0">
                                          <p:val>
                                            <p:strVal val="#ppt_x"/>
                                          </p:val>
                                        </p:tav>
                                        <p:tav tm="100000">
                                          <p:val>
                                            <p:strVal val="#ppt_x"/>
                                          </p:val>
                                        </p:tav>
                                      </p:tavLst>
                                    </p:anim>
                                    <p:anim calcmode="lin" valueType="num">
                                      <p:cBhvr additive="base">
                                        <p:cTn id="16" dur="500" fill="hold"/>
                                        <p:tgtEl>
                                          <p:spTgt spid="410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additive="base">
                                        <p:cTn id="19" dur="500" fill="hold"/>
                                        <p:tgtEl>
                                          <p:spTgt spid="4106"/>
                                        </p:tgtEl>
                                        <p:attrNameLst>
                                          <p:attrName>ppt_x</p:attrName>
                                        </p:attrNameLst>
                                      </p:cBhvr>
                                      <p:tavLst>
                                        <p:tav tm="0">
                                          <p:val>
                                            <p:strVal val="#ppt_x"/>
                                          </p:val>
                                        </p:tav>
                                        <p:tav tm="100000">
                                          <p:val>
                                            <p:strVal val="#ppt_x"/>
                                          </p:val>
                                        </p:tav>
                                      </p:tavLst>
                                    </p:anim>
                                    <p:anim calcmode="lin" valueType="num">
                                      <p:cBhvr additive="base">
                                        <p:cTn id="20"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11"/>
                                        </p:tgtEl>
                                        <p:attrNameLst>
                                          <p:attrName>style.visibility</p:attrName>
                                        </p:attrNameLst>
                                      </p:cBhvr>
                                      <p:to>
                                        <p:strVal val="visible"/>
                                      </p:to>
                                    </p:set>
                                    <p:anim calcmode="lin" valueType="num">
                                      <p:cBhvr additive="base">
                                        <p:cTn id="25" dur="500" fill="hold"/>
                                        <p:tgtEl>
                                          <p:spTgt spid="4111"/>
                                        </p:tgtEl>
                                        <p:attrNameLst>
                                          <p:attrName>ppt_x</p:attrName>
                                        </p:attrNameLst>
                                      </p:cBhvr>
                                      <p:tavLst>
                                        <p:tav tm="0">
                                          <p:val>
                                            <p:strVal val="#ppt_x"/>
                                          </p:val>
                                        </p:tav>
                                        <p:tav tm="100000">
                                          <p:val>
                                            <p:strVal val="#ppt_x"/>
                                          </p:val>
                                        </p:tav>
                                      </p:tavLst>
                                    </p:anim>
                                    <p:anim calcmode="lin" valueType="num">
                                      <p:cBhvr additive="base">
                                        <p:cTn id="26" dur="500" fill="hold"/>
                                        <p:tgtEl>
                                          <p:spTgt spid="41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09"/>
                                        </p:tgtEl>
                                        <p:attrNameLst>
                                          <p:attrName>style.visibility</p:attrName>
                                        </p:attrNameLst>
                                      </p:cBhvr>
                                      <p:to>
                                        <p:strVal val="visible"/>
                                      </p:to>
                                    </p:set>
                                    <p:anim calcmode="lin" valueType="num">
                                      <p:cBhvr additive="base">
                                        <p:cTn id="29" dur="500" fill="hold"/>
                                        <p:tgtEl>
                                          <p:spTgt spid="4109"/>
                                        </p:tgtEl>
                                        <p:attrNameLst>
                                          <p:attrName>ppt_x</p:attrName>
                                        </p:attrNameLst>
                                      </p:cBhvr>
                                      <p:tavLst>
                                        <p:tav tm="0">
                                          <p:val>
                                            <p:strVal val="#ppt_x"/>
                                          </p:val>
                                        </p:tav>
                                        <p:tav tm="100000">
                                          <p:val>
                                            <p:strVal val="#ppt_x"/>
                                          </p:val>
                                        </p:tav>
                                      </p:tavLst>
                                    </p:anim>
                                    <p:anim calcmode="lin" valueType="num">
                                      <p:cBhvr additive="base">
                                        <p:cTn id="30" dur="500" fill="hold"/>
                                        <p:tgtEl>
                                          <p:spTgt spid="410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08"/>
                                        </p:tgtEl>
                                        <p:attrNameLst>
                                          <p:attrName>style.visibility</p:attrName>
                                        </p:attrNameLst>
                                      </p:cBhvr>
                                      <p:to>
                                        <p:strVal val="visible"/>
                                      </p:to>
                                    </p:set>
                                    <p:anim calcmode="lin" valueType="num">
                                      <p:cBhvr additive="base">
                                        <p:cTn id="33" dur="500" fill="hold"/>
                                        <p:tgtEl>
                                          <p:spTgt spid="4108"/>
                                        </p:tgtEl>
                                        <p:attrNameLst>
                                          <p:attrName>ppt_x</p:attrName>
                                        </p:attrNameLst>
                                      </p:cBhvr>
                                      <p:tavLst>
                                        <p:tav tm="0">
                                          <p:val>
                                            <p:strVal val="#ppt_x"/>
                                          </p:val>
                                        </p:tav>
                                        <p:tav tm="100000">
                                          <p:val>
                                            <p:strVal val="#ppt_x"/>
                                          </p:val>
                                        </p:tav>
                                      </p:tavLst>
                                    </p:anim>
                                    <p:anim calcmode="lin" valueType="num">
                                      <p:cBhvr additive="base">
                                        <p:cTn id="34" dur="500" fill="hold"/>
                                        <p:tgtEl>
                                          <p:spTgt spid="410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10"/>
                                        </p:tgtEl>
                                        <p:attrNameLst>
                                          <p:attrName>style.visibility</p:attrName>
                                        </p:attrNameLst>
                                      </p:cBhvr>
                                      <p:to>
                                        <p:strVal val="visible"/>
                                      </p:to>
                                    </p:set>
                                    <p:anim calcmode="lin" valueType="num">
                                      <p:cBhvr additive="base">
                                        <p:cTn id="37" dur="500" fill="hold"/>
                                        <p:tgtEl>
                                          <p:spTgt spid="4110"/>
                                        </p:tgtEl>
                                        <p:attrNameLst>
                                          <p:attrName>ppt_x</p:attrName>
                                        </p:attrNameLst>
                                      </p:cBhvr>
                                      <p:tavLst>
                                        <p:tav tm="0">
                                          <p:val>
                                            <p:strVal val="#ppt_x"/>
                                          </p:val>
                                        </p:tav>
                                        <p:tav tm="100000">
                                          <p:val>
                                            <p:strVal val="#ppt_x"/>
                                          </p:val>
                                        </p:tav>
                                      </p:tavLst>
                                    </p:anim>
                                    <p:anim calcmode="lin" valueType="num">
                                      <p:cBhvr additive="base">
                                        <p:cTn id="38"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16"/>
                                        </p:tgtEl>
                                        <p:attrNameLst>
                                          <p:attrName>style.visibility</p:attrName>
                                        </p:attrNameLst>
                                      </p:cBhvr>
                                      <p:to>
                                        <p:strVal val="visible"/>
                                      </p:to>
                                    </p:set>
                                    <p:anim calcmode="lin" valueType="num">
                                      <p:cBhvr additive="base">
                                        <p:cTn id="43" dur="500" fill="hold"/>
                                        <p:tgtEl>
                                          <p:spTgt spid="4116"/>
                                        </p:tgtEl>
                                        <p:attrNameLst>
                                          <p:attrName>ppt_x</p:attrName>
                                        </p:attrNameLst>
                                      </p:cBhvr>
                                      <p:tavLst>
                                        <p:tav tm="0">
                                          <p:val>
                                            <p:strVal val="#ppt_x"/>
                                          </p:val>
                                        </p:tav>
                                        <p:tav tm="100000">
                                          <p:val>
                                            <p:strVal val="#ppt_x"/>
                                          </p:val>
                                        </p:tav>
                                      </p:tavLst>
                                    </p:anim>
                                    <p:anim calcmode="lin" valueType="num">
                                      <p:cBhvr additive="base">
                                        <p:cTn id="44" dur="500" fill="hold"/>
                                        <p:tgtEl>
                                          <p:spTgt spid="41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14"/>
                                        </p:tgtEl>
                                        <p:attrNameLst>
                                          <p:attrName>style.visibility</p:attrName>
                                        </p:attrNameLst>
                                      </p:cBhvr>
                                      <p:to>
                                        <p:strVal val="visible"/>
                                      </p:to>
                                    </p:set>
                                    <p:anim calcmode="lin" valueType="num">
                                      <p:cBhvr additive="base">
                                        <p:cTn id="47" dur="500" fill="hold"/>
                                        <p:tgtEl>
                                          <p:spTgt spid="4114"/>
                                        </p:tgtEl>
                                        <p:attrNameLst>
                                          <p:attrName>ppt_x</p:attrName>
                                        </p:attrNameLst>
                                      </p:cBhvr>
                                      <p:tavLst>
                                        <p:tav tm="0">
                                          <p:val>
                                            <p:strVal val="#ppt_x"/>
                                          </p:val>
                                        </p:tav>
                                        <p:tav tm="100000">
                                          <p:val>
                                            <p:strVal val="#ppt_x"/>
                                          </p:val>
                                        </p:tav>
                                      </p:tavLst>
                                    </p:anim>
                                    <p:anim calcmode="lin" valueType="num">
                                      <p:cBhvr additive="base">
                                        <p:cTn id="48" dur="500" fill="hold"/>
                                        <p:tgtEl>
                                          <p:spTgt spid="41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13"/>
                                        </p:tgtEl>
                                        <p:attrNameLst>
                                          <p:attrName>style.visibility</p:attrName>
                                        </p:attrNameLst>
                                      </p:cBhvr>
                                      <p:to>
                                        <p:strVal val="visible"/>
                                      </p:to>
                                    </p:set>
                                    <p:anim calcmode="lin" valueType="num">
                                      <p:cBhvr additive="base">
                                        <p:cTn id="51" dur="500" fill="hold"/>
                                        <p:tgtEl>
                                          <p:spTgt spid="4113"/>
                                        </p:tgtEl>
                                        <p:attrNameLst>
                                          <p:attrName>ppt_x</p:attrName>
                                        </p:attrNameLst>
                                      </p:cBhvr>
                                      <p:tavLst>
                                        <p:tav tm="0">
                                          <p:val>
                                            <p:strVal val="#ppt_x"/>
                                          </p:val>
                                        </p:tav>
                                        <p:tav tm="100000">
                                          <p:val>
                                            <p:strVal val="#ppt_x"/>
                                          </p:val>
                                        </p:tav>
                                      </p:tavLst>
                                    </p:anim>
                                    <p:anim calcmode="lin" valueType="num">
                                      <p:cBhvr additive="base">
                                        <p:cTn id="52" dur="500" fill="hold"/>
                                        <p:tgtEl>
                                          <p:spTgt spid="41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15"/>
                                        </p:tgtEl>
                                        <p:attrNameLst>
                                          <p:attrName>style.visibility</p:attrName>
                                        </p:attrNameLst>
                                      </p:cBhvr>
                                      <p:to>
                                        <p:strVal val="visible"/>
                                      </p:to>
                                    </p:set>
                                    <p:anim calcmode="lin" valueType="num">
                                      <p:cBhvr additive="base">
                                        <p:cTn id="55" dur="500" fill="hold"/>
                                        <p:tgtEl>
                                          <p:spTgt spid="4115"/>
                                        </p:tgtEl>
                                        <p:attrNameLst>
                                          <p:attrName>ppt_x</p:attrName>
                                        </p:attrNameLst>
                                      </p:cBhvr>
                                      <p:tavLst>
                                        <p:tav tm="0">
                                          <p:val>
                                            <p:strVal val="#ppt_x"/>
                                          </p:val>
                                        </p:tav>
                                        <p:tav tm="100000">
                                          <p:val>
                                            <p:strVal val="#ppt_x"/>
                                          </p:val>
                                        </p:tav>
                                      </p:tavLst>
                                    </p:anim>
                                    <p:anim calcmode="lin" valueType="num">
                                      <p:cBhvr additive="base">
                                        <p:cTn id="56" dur="500" fill="hold"/>
                                        <p:tgtEl>
                                          <p:spTgt spid="41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p:bldP spid="4105" grpId="0" animBg="1"/>
      <p:bldP spid="4106" grpId="0"/>
      <p:bldP spid="4108" grpId="0" animBg="1"/>
      <p:bldP spid="4109" grpId="0"/>
      <p:bldP spid="4110" grpId="0" animBg="1"/>
      <p:bldP spid="4111" grpId="0"/>
      <p:bldP spid="4113" grpId="0" animBg="1"/>
      <p:bldP spid="4114" grpId="0"/>
      <p:bldP spid="4115" grpId="0" animBg="1"/>
      <p:bldP spid="4116" grpId="0"/>
      <p:bldP spid="2" grpId="0" animBg="1"/>
      <p:bldP spid="3"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sym typeface="+mn-ea"/>
              </a:rPr>
              <a:t>怎样提高人员的安全意识</a:t>
            </a:r>
            <a:r>
              <a:rPr lang="zh-CN" sz="2400" b="1">
                <a:solidFill>
                  <a:schemeClr val="bg1"/>
                </a:solidFill>
                <a:latin typeface="微软雅黑" pitchFamily="34" charset="-122"/>
                <a:ea typeface="微软雅黑"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61443" name="内容占位符 7"/>
          <p:cNvSpPr>
            <a:spLocks noGrp="1"/>
          </p:cNvSpPr>
          <p:nvPr/>
        </p:nvSpPr>
        <p:spPr>
          <a:xfrm>
            <a:off x="784225" y="2080260"/>
            <a:ext cx="7757795" cy="4525645"/>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381000" lvl="0" indent="-381000" algn="ctr" eaLnBrk="1" hangingPunct="1">
              <a:buNone/>
            </a:pPr>
            <a:r>
              <a:rPr lang="en-US" altLang="zh-CN" sz="2400" dirty="0">
                <a:solidFill>
                  <a:schemeClr val="bg1"/>
                </a:solidFill>
                <a:latin typeface="微软雅黑" pitchFamily="34" charset="-122"/>
                <a:ea typeface="微软雅黑" pitchFamily="34" charset="-122"/>
              </a:rPr>
              <a:t>  </a:t>
            </a:r>
            <a:r>
              <a:rPr lang="en-US" altLang="zh-CN" sz="2400" b="1" dirty="0">
                <a:solidFill>
                  <a:schemeClr val="bg1"/>
                </a:solidFill>
                <a:latin typeface="微软雅黑" pitchFamily="34" charset="-122"/>
                <a:ea typeface="微软雅黑" pitchFamily="34" charset="-122"/>
              </a:rPr>
              <a:t> 2</a:t>
            </a:r>
            <a:r>
              <a:rPr lang="zh-CN" altLang="en-US" sz="2400" b="1" dirty="0">
                <a:solidFill>
                  <a:schemeClr val="bg1"/>
                </a:solidFill>
                <a:latin typeface="微软雅黑" pitchFamily="34" charset="-122"/>
                <a:ea typeface="微软雅黑" pitchFamily="34" charset="-122"/>
              </a:rPr>
              <a:t>、以人为本，教育为先</a:t>
            </a:r>
          </a:p>
          <a:p>
            <a:pPr marL="381000" lvl="0" indent="-381000" algn="ctr" eaLnBrk="1" hangingPunct="1">
              <a:buNone/>
            </a:pPr>
            <a:endParaRPr lang="zh-CN" altLang="en-US" sz="2400" b="1" dirty="0">
              <a:solidFill>
                <a:schemeClr val="bg1"/>
              </a:solidFill>
              <a:latin typeface="微软雅黑" pitchFamily="34" charset="-122"/>
              <a:ea typeface="微软雅黑" pitchFamily="34" charset="-122"/>
            </a:endParaRPr>
          </a:p>
          <a:p>
            <a:pPr marL="381000" lvl="0" indent="-381000" eaLnBrk="1" latinLnBrk="0" hangingPunct="1">
              <a:lnSpc>
                <a:spcPct val="150000"/>
              </a:lnSpc>
              <a:buNone/>
            </a:pPr>
            <a:r>
              <a:rPr lang="zh-CN" altLang="en-US" sz="2400" dirty="0">
                <a:solidFill>
                  <a:schemeClr val="bg1"/>
                </a:solidFill>
                <a:latin typeface="微软雅黑" pitchFamily="34" charset="-122"/>
                <a:ea typeface="微软雅黑" pitchFamily="34" charset="-122"/>
              </a:rPr>
              <a:t>     （</a:t>
            </a:r>
            <a:r>
              <a:rPr lang="en-US" altLang="zh-CN" sz="2400" dirty="0">
                <a:solidFill>
                  <a:schemeClr val="bg1"/>
                </a:solidFill>
                <a:latin typeface="微软雅黑" pitchFamily="34" charset="-122"/>
                <a:ea typeface="微软雅黑" pitchFamily="34" charset="-122"/>
              </a:rPr>
              <a:t>1</a:t>
            </a:r>
            <a:r>
              <a:rPr lang="zh-CN" altLang="en-US" sz="2400" dirty="0">
                <a:solidFill>
                  <a:schemeClr val="bg1"/>
                </a:solidFill>
                <a:latin typeface="微软雅黑" pitchFamily="34" charset="-122"/>
                <a:ea typeface="微软雅黑" pitchFamily="34" charset="-122"/>
              </a:rPr>
              <a:t>）、开好班前会，充分发挥班前会预知危险作用。 </a:t>
            </a:r>
          </a:p>
          <a:p>
            <a:pPr marL="381000" lvl="0" indent="-381000" eaLnBrk="1" hangingPunct="1">
              <a:buNone/>
            </a:pPr>
            <a:r>
              <a:rPr lang="zh-CN" altLang="en-US" sz="2400" dirty="0">
                <a:solidFill>
                  <a:schemeClr val="bg1"/>
                </a:solidFill>
                <a:latin typeface="微软雅黑" pitchFamily="34" charset="-122"/>
                <a:ea typeface="微软雅黑" pitchFamily="34" charset="-122"/>
              </a:rPr>
              <a:t>     （</a:t>
            </a:r>
            <a:r>
              <a:rPr lang="en-US" altLang="zh-CN" sz="2400" dirty="0">
                <a:solidFill>
                  <a:schemeClr val="bg1"/>
                </a:solidFill>
                <a:latin typeface="微软雅黑" pitchFamily="34" charset="-122"/>
                <a:ea typeface="微软雅黑" pitchFamily="34" charset="-122"/>
              </a:rPr>
              <a:t>2</a:t>
            </a:r>
            <a:r>
              <a:rPr lang="zh-CN" altLang="en-US" sz="2400" dirty="0">
                <a:solidFill>
                  <a:schemeClr val="bg1"/>
                </a:solidFill>
                <a:latin typeface="微软雅黑" pitchFamily="34" charset="-122"/>
                <a:ea typeface="微软雅黑" pitchFamily="34" charset="-122"/>
              </a:rPr>
              <a:t>）、组织</a:t>
            </a:r>
            <a:r>
              <a:rPr lang="zh-CN" altLang="en-US" sz="2400" dirty="0">
                <a:ln>
                  <a:noFill/>
                </a:ln>
                <a:solidFill>
                  <a:schemeClr val="bg1"/>
                </a:solidFill>
                <a:latin typeface="微软雅黑" pitchFamily="34" charset="-122"/>
                <a:ea typeface="微软雅黑" pitchFamily="34" charset="-122"/>
              </a:rPr>
              <a:t>三级安全教育</a:t>
            </a:r>
            <a:r>
              <a:rPr lang="zh-CN" altLang="en-US" sz="2400" dirty="0">
                <a:solidFill>
                  <a:schemeClr val="bg1"/>
                </a:solidFill>
                <a:latin typeface="微软雅黑" pitchFamily="34" charset="-122"/>
                <a:ea typeface="微软雅黑" pitchFamily="34" charset="-122"/>
              </a:rPr>
              <a:t>，有效地提高了全员的安全意识 </a:t>
            </a:r>
          </a:p>
          <a:p>
            <a:pPr marL="381000" lvl="0" indent="-381000" eaLnBrk="1" hangingPunct="1">
              <a:buNone/>
            </a:pPr>
            <a:r>
              <a:rPr lang="zh-CN" altLang="en-US" sz="2400" dirty="0">
                <a:solidFill>
                  <a:schemeClr val="bg1"/>
                </a:solidFill>
                <a:latin typeface="微软雅黑" pitchFamily="34" charset="-122"/>
                <a:ea typeface="微软雅黑" pitchFamily="34" charset="-122"/>
              </a:rPr>
              <a:t>     （</a:t>
            </a:r>
            <a:r>
              <a:rPr lang="en-US" altLang="zh-CN" sz="2400" dirty="0">
                <a:solidFill>
                  <a:schemeClr val="bg1"/>
                </a:solidFill>
                <a:latin typeface="微软雅黑" pitchFamily="34" charset="-122"/>
                <a:ea typeface="微软雅黑" pitchFamily="34" charset="-122"/>
              </a:rPr>
              <a:t>3</a:t>
            </a:r>
            <a:r>
              <a:rPr lang="zh-CN" altLang="en-US" sz="2400" dirty="0">
                <a:solidFill>
                  <a:schemeClr val="bg1"/>
                </a:solidFill>
                <a:latin typeface="微软雅黑" pitchFamily="34" charset="-122"/>
                <a:ea typeface="微软雅黑" pitchFamily="34" charset="-122"/>
              </a:rPr>
              <a:t>）、开展形式多样的安全教育活动，加强员工的技能训练。  </a:t>
            </a:r>
          </a:p>
        </p:txBody>
      </p:sp>
      <p:sp>
        <p:nvSpPr>
          <p:cNvPr id="61445" name="Text Box 5"/>
          <p:cNvSpPr txBox="1"/>
          <p:nvPr/>
        </p:nvSpPr>
        <p:spPr>
          <a:xfrm>
            <a:off x="1363345" y="5277485"/>
            <a:ext cx="6812280" cy="848995"/>
          </a:xfrm>
          <a:prstGeom prst="rect">
            <a:avLst/>
          </a:prstGeom>
          <a:noFill/>
          <a:ln w="9525" cap="flat" cmpd="sng">
            <a:noFill/>
            <a:prstDash val="solid"/>
            <a:miter/>
            <a:headEnd type="none" w="med" len="med"/>
            <a:tailEnd type="none" w="med" len="med"/>
          </a:ln>
        </p:spPr>
        <p:txBody>
          <a:bodyPr wrap="square">
            <a:spAutoFit/>
          </a:bodyPr>
          <a:lstStyle/>
          <a:p>
            <a:pPr lvl="0" eaLnBrk="1" hangingPunct="1">
              <a:spcBef>
                <a:spcPct val="50000"/>
              </a:spcBef>
            </a:pPr>
            <a:r>
              <a:rPr lang="zh-CN" altLang="en-US" sz="2400" b="1" dirty="0">
                <a:solidFill>
                  <a:schemeClr val="bg1"/>
                </a:solidFill>
                <a:latin typeface="微软雅黑" pitchFamily="34" charset="-122"/>
                <a:ea typeface="微软雅黑" pitchFamily="34" charset="-122"/>
              </a:rPr>
              <a:t>最终实现：“要我安全”到“我要安全”“我会安全” 的思想转变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 calcmode="lin" valueType="num">
                                      <p:cBhvr additive="base">
                                        <p:cTn id="17"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 calcmode="lin" valueType="num">
                                      <p:cBhvr additive="base">
                                        <p:cTn id="21"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45"/>
                                        </p:tgtEl>
                                        <p:attrNameLst>
                                          <p:attrName>style.visibility</p:attrName>
                                        </p:attrNameLst>
                                      </p:cBhvr>
                                      <p:to>
                                        <p:strVal val="visible"/>
                                      </p:to>
                                    </p:set>
                                    <p:anim calcmode="lin" valueType="num">
                                      <p:cBhvr additive="base">
                                        <p:cTn id="27" dur="500" fill="hold"/>
                                        <p:tgtEl>
                                          <p:spTgt spid="61445"/>
                                        </p:tgtEl>
                                        <p:attrNameLst>
                                          <p:attrName>ppt_x</p:attrName>
                                        </p:attrNameLst>
                                      </p:cBhvr>
                                      <p:tavLst>
                                        <p:tav tm="0">
                                          <p:val>
                                            <p:strVal val="#ppt_x"/>
                                          </p:val>
                                        </p:tav>
                                        <p:tav tm="100000">
                                          <p:val>
                                            <p:strVal val="#ppt_x"/>
                                          </p:val>
                                        </p:tav>
                                      </p:tavLst>
                                    </p:anim>
                                    <p:anim calcmode="lin" valueType="num">
                                      <p:cBhvr additive="base">
                                        <p:cTn id="28"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2"/>
          <a:stretch>
            <a:fillRect/>
          </a:stretch>
        </p:blipFill>
        <p:spPr>
          <a:xfrm>
            <a:off x="188595" y="1400810"/>
            <a:ext cx="9136380" cy="5716905"/>
          </a:xfrm>
          <a:prstGeom prst="rect">
            <a:avLst/>
          </a:prstGeom>
        </p:spPr>
      </p:pic>
      <p:sp>
        <p:nvSpPr>
          <p:cNvPr id="512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938395" y="-2082165"/>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三、</a:t>
            </a:r>
            <a:r>
              <a:rPr lang="zh-CN" altLang="en-US" sz="2400" b="1" dirty="0">
                <a:solidFill>
                  <a:schemeClr val="bg1"/>
                </a:solidFill>
                <a:latin typeface="微软雅黑" pitchFamily="34" charset="-122"/>
                <a:ea typeface="微软雅黑" pitchFamily="34" charset="-122"/>
                <a:sym typeface="+mn-ea"/>
              </a:rPr>
              <a:t>不安全行为的原因分析及解决方法</a:t>
            </a: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
        <p:nvSpPr>
          <p:cNvPr id="2" name="内容占位符 7"/>
          <p:cNvSpPr/>
          <p:nvPr/>
        </p:nvSpPr>
        <p:spPr>
          <a:xfrm>
            <a:off x="2634615" y="2042160"/>
            <a:ext cx="3836670" cy="537845"/>
          </a:xfrm>
          <a:prstGeom prst="rect">
            <a:avLst/>
          </a:prstGeom>
          <a:noFill/>
          <a:ln w="9525">
            <a:noFill/>
          </a:ln>
        </p:spPr>
        <p:txBody>
          <a:bodyPr/>
          <a:lstStyle/>
          <a:p>
            <a:pPr marL="381000" lvl="0" indent="-381000" eaLnBrk="1" hangingPunct="1">
              <a:spcBef>
                <a:spcPct val="20000"/>
              </a:spcBef>
            </a:pPr>
            <a:r>
              <a:rPr lang="en-US" altLang="zh-CN" sz="2400" b="1" dirty="0">
                <a:solidFill>
                  <a:schemeClr val="bg1"/>
                </a:solidFill>
                <a:latin typeface="微软雅黑" pitchFamily="34" charset="-122"/>
                <a:ea typeface="微软雅黑" pitchFamily="34" charset="-122"/>
              </a:rPr>
              <a:t>1</a:t>
            </a:r>
            <a:r>
              <a:rPr lang="zh-CN" altLang="en-US" sz="2400" b="1" dirty="0">
                <a:solidFill>
                  <a:schemeClr val="bg1"/>
                </a:solidFill>
                <a:latin typeface="微软雅黑" pitchFamily="34" charset="-122"/>
                <a:ea typeface="微软雅黑" pitchFamily="34" charset="-122"/>
              </a:rPr>
              <a:t>、不安全行为原因分析</a:t>
            </a:r>
          </a:p>
          <a:p>
            <a:pPr marL="381000" lvl="0" indent="-381000" eaLnBrk="1" hangingPunct="1">
              <a:spcBef>
                <a:spcPct val="20000"/>
              </a:spcBef>
            </a:pPr>
            <a:r>
              <a:rPr lang="zh-CN" altLang="en-US" sz="3200" dirty="0">
                <a:solidFill>
                  <a:schemeClr val="bg1"/>
                </a:solidFill>
                <a:latin typeface="微软雅黑" pitchFamily="34" charset="-122"/>
                <a:ea typeface="微软雅黑" pitchFamily="34" charset="-122"/>
              </a:rPr>
              <a:t>          </a:t>
            </a:r>
          </a:p>
        </p:txBody>
      </p:sp>
      <p:sp>
        <p:nvSpPr>
          <p:cNvPr id="40965" name="左大括号 4"/>
          <p:cNvSpPr/>
          <p:nvPr/>
        </p:nvSpPr>
        <p:spPr>
          <a:xfrm>
            <a:off x="2580005" y="3036570"/>
            <a:ext cx="499745" cy="2750185"/>
          </a:xfrm>
          <a:prstGeom prst="leftBrace">
            <a:avLst>
              <a:gd name="adj1" fmla="val 0"/>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itchFamily="34" charset="-122"/>
              <a:ea typeface="微软雅黑" pitchFamily="34" charset="-122"/>
            </a:endParaRPr>
          </a:p>
        </p:txBody>
      </p:sp>
      <p:sp>
        <p:nvSpPr>
          <p:cNvPr id="40966" name="TextBox 5"/>
          <p:cNvSpPr txBox="1"/>
          <p:nvPr/>
        </p:nvSpPr>
        <p:spPr>
          <a:xfrm>
            <a:off x="770255" y="4305300"/>
            <a:ext cx="1714500" cy="461963"/>
          </a:xfrm>
          <a:prstGeom prst="rect">
            <a:avLst/>
          </a:prstGeom>
          <a:noFill/>
          <a:ln w="9525">
            <a:noFill/>
          </a:ln>
        </p:spPr>
        <p:txBody>
          <a:bodyPr>
            <a:spAutoFit/>
          </a:bodyPr>
          <a:lstStyle/>
          <a:p>
            <a:pPr lvl="0" eaLnBrk="1" hangingPunct="1"/>
            <a:r>
              <a:rPr lang="zh-CN" altLang="en-US" sz="2400" dirty="0">
                <a:solidFill>
                  <a:schemeClr val="bg1"/>
                </a:solidFill>
                <a:latin typeface="微软雅黑" pitchFamily="34" charset="-122"/>
                <a:ea typeface="微软雅黑" pitchFamily="34" charset="-122"/>
              </a:rPr>
              <a:t>不全安行为</a:t>
            </a:r>
          </a:p>
        </p:txBody>
      </p:sp>
      <p:sp>
        <p:nvSpPr>
          <p:cNvPr id="40967" name="TextBox 8"/>
          <p:cNvSpPr txBox="1"/>
          <p:nvPr/>
        </p:nvSpPr>
        <p:spPr>
          <a:xfrm>
            <a:off x="2484438" y="2952115"/>
            <a:ext cx="2214562"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itchFamily="34" charset="-122"/>
                <a:ea typeface="微软雅黑" pitchFamily="34" charset="-122"/>
              </a:rPr>
              <a:t>知识不足</a:t>
            </a:r>
          </a:p>
          <a:p>
            <a:pPr lvl="0" algn="ctr" eaLnBrk="1" hangingPunct="1"/>
            <a:r>
              <a:rPr lang="zh-CN" altLang="en-US" sz="1800" dirty="0">
                <a:solidFill>
                  <a:schemeClr val="bg1"/>
                </a:solidFill>
                <a:latin typeface="微软雅黑" pitchFamily="34" charset="-122"/>
                <a:ea typeface="微软雅黑" pitchFamily="34" charset="-122"/>
              </a:rPr>
              <a:t>（不知道）</a:t>
            </a:r>
          </a:p>
        </p:txBody>
      </p:sp>
      <p:sp>
        <p:nvSpPr>
          <p:cNvPr id="40968" name="TextBox 9"/>
          <p:cNvSpPr txBox="1"/>
          <p:nvPr/>
        </p:nvSpPr>
        <p:spPr>
          <a:xfrm>
            <a:off x="2392680" y="3929063"/>
            <a:ext cx="2214563" cy="659130"/>
          </a:xfrm>
          <a:prstGeom prst="rect">
            <a:avLst/>
          </a:prstGeom>
          <a:noFill/>
          <a:ln w="9525">
            <a:noFill/>
          </a:ln>
        </p:spPr>
        <p:txBody>
          <a:bodyPr>
            <a:spAutoFit/>
          </a:bodyPr>
          <a:lstStyle/>
          <a:p>
            <a:pPr lvl="0" algn="ctr" eaLnBrk="1" hangingPunct="1"/>
            <a:r>
              <a:rPr lang="zh-CN" altLang="en-US" sz="1800" dirty="0">
                <a:solidFill>
                  <a:schemeClr val="bg1"/>
                </a:solidFill>
                <a:latin typeface="微软雅黑" pitchFamily="34" charset="-122"/>
                <a:ea typeface="微软雅黑" pitchFamily="34" charset="-122"/>
              </a:rPr>
              <a:t>能力不足</a:t>
            </a:r>
          </a:p>
          <a:p>
            <a:pPr lvl="0" algn="ctr" eaLnBrk="1" hangingPunct="1"/>
            <a:r>
              <a:rPr lang="zh-CN" altLang="en-US" sz="1800" dirty="0">
                <a:solidFill>
                  <a:schemeClr val="bg1"/>
                </a:solidFill>
                <a:latin typeface="微软雅黑" pitchFamily="34" charset="-122"/>
                <a:ea typeface="微软雅黑" pitchFamily="34" charset="-122"/>
              </a:rPr>
              <a:t>（ 不会）</a:t>
            </a:r>
          </a:p>
        </p:txBody>
      </p:sp>
      <p:sp>
        <p:nvSpPr>
          <p:cNvPr id="40969" name="TextBox 10"/>
          <p:cNvSpPr txBox="1"/>
          <p:nvPr/>
        </p:nvSpPr>
        <p:spPr>
          <a:xfrm>
            <a:off x="3079750" y="5374005"/>
            <a:ext cx="1490345" cy="659130"/>
          </a:xfrm>
          <a:prstGeom prst="rect">
            <a:avLst/>
          </a:prstGeom>
          <a:noFill/>
          <a:ln w="9525">
            <a:noFill/>
          </a:ln>
        </p:spPr>
        <p:txBody>
          <a:bodyPr wrap="square">
            <a:spAutoFit/>
          </a:bodyPr>
          <a:lstStyle/>
          <a:p>
            <a:pPr lvl="0" algn="ctr" eaLnBrk="1" hangingPunct="1"/>
            <a:r>
              <a:rPr lang="zh-CN" altLang="en-US" sz="1800" dirty="0">
                <a:solidFill>
                  <a:schemeClr val="bg1"/>
                </a:solidFill>
                <a:latin typeface="微软雅黑" pitchFamily="34" charset="-122"/>
                <a:ea typeface="微软雅黑" pitchFamily="34" charset="-122"/>
              </a:rPr>
              <a:t>会且有能力但不去做</a:t>
            </a:r>
          </a:p>
        </p:txBody>
      </p:sp>
      <p:sp>
        <p:nvSpPr>
          <p:cNvPr id="40970" name="左大括号 12"/>
          <p:cNvSpPr/>
          <p:nvPr/>
        </p:nvSpPr>
        <p:spPr>
          <a:xfrm>
            <a:off x="4570095" y="5031105"/>
            <a:ext cx="373380" cy="1172845"/>
          </a:xfrm>
          <a:prstGeom prst="leftBrace">
            <a:avLst>
              <a:gd name="adj1" fmla="val 8337"/>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sz="1600" dirty="0">
              <a:solidFill>
                <a:schemeClr val="bg1"/>
              </a:solidFill>
              <a:latin typeface="微软雅黑" pitchFamily="34" charset="-122"/>
              <a:ea typeface="微软雅黑" pitchFamily="34" charset="-122"/>
            </a:endParaRPr>
          </a:p>
        </p:txBody>
      </p:sp>
      <p:sp>
        <p:nvSpPr>
          <p:cNvPr id="40971" name="TextBox 13"/>
          <p:cNvSpPr txBox="1"/>
          <p:nvPr/>
        </p:nvSpPr>
        <p:spPr>
          <a:xfrm>
            <a:off x="4877753" y="4777740"/>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itchFamily="34" charset="-122"/>
                <a:ea typeface="微软雅黑" pitchFamily="34" charset="-122"/>
              </a:rPr>
              <a:t>人的失误</a:t>
            </a:r>
          </a:p>
          <a:p>
            <a:pPr lvl="0" algn="ctr" eaLnBrk="1" hangingPunct="1"/>
            <a:r>
              <a:rPr lang="zh-CN" altLang="en-US" sz="1600" dirty="0">
                <a:solidFill>
                  <a:schemeClr val="bg1"/>
                </a:solidFill>
                <a:latin typeface="微软雅黑" pitchFamily="34" charset="-122"/>
                <a:ea typeface="微软雅黑" pitchFamily="34" charset="-122"/>
              </a:rPr>
              <a:t>（不注意）</a:t>
            </a:r>
          </a:p>
        </p:txBody>
      </p:sp>
      <p:sp>
        <p:nvSpPr>
          <p:cNvPr id="40972" name="TextBox 14"/>
          <p:cNvSpPr txBox="1"/>
          <p:nvPr/>
        </p:nvSpPr>
        <p:spPr>
          <a:xfrm>
            <a:off x="4996498" y="5786755"/>
            <a:ext cx="1428750" cy="596265"/>
          </a:xfrm>
          <a:prstGeom prst="rect">
            <a:avLst/>
          </a:prstGeom>
          <a:noFill/>
          <a:ln w="9525">
            <a:noFill/>
          </a:ln>
        </p:spPr>
        <p:txBody>
          <a:bodyPr>
            <a:spAutoFit/>
          </a:bodyPr>
          <a:lstStyle/>
          <a:p>
            <a:pPr lvl="0" algn="ctr" eaLnBrk="1" hangingPunct="1"/>
            <a:r>
              <a:rPr lang="zh-CN" altLang="en-US" sz="1600" dirty="0">
                <a:solidFill>
                  <a:schemeClr val="bg1"/>
                </a:solidFill>
                <a:latin typeface="微软雅黑" pitchFamily="34" charset="-122"/>
                <a:ea typeface="微软雅黑" pitchFamily="34" charset="-122"/>
              </a:rPr>
              <a:t>不负责任的行为</a:t>
            </a:r>
          </a:p>
        </p:txBody>
      </p:sp>
      <p:sp>
        <p:nvSpPr>
          <p:cNvPr id="40973" name="右箭头 23"/>
          <p:cNvSpPr/>
          <p:nvPr/>
        </p:nvSpPr>
        <p:spPr>
          <a:xfrm flipV="1">
            <a:off x="5106670" y="3209925"/>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itchFamily="34" charset="-122"/>
              <a:ea typeface="微软雅黑" pitchFamily="34" charset="-122"/>
            </a:endParaRPr>
          </a:p>
        </p:txBody>
      </p:sp>
      <p:sp>
        <p:nvSpPr>
          <p:cNvPr id="40974" name="左大括号 24"/>
          <p:cNvSpPr/>
          <p:nvPr/>
        </p:nvSpPr>
        <p:spPr>
          <a:xfrm>
            <a:off x="6425565" y="4526915"/>
            <a:ext cx="302895" cy="84709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itchFamily="34" charset="-122"/>
              <a:ea typeface="微软雅黑" pitchFamily="34" charset="-122"/>
            </a:endParaRPr>
          </a:p>
        </p:txBody>
      </p:sp>
      <p:sp>
        <p:nvSpPr>
          <p:cNvPr id="40975" name="左大括号 26"/>
          <p:cNvSpPr/>
          <p:nvPr/>
        </p:nvSpPr>
        <p:spPr>
          <a:xfrm>
            <a:off x="6425565" y="5540375"/>
            <a:ext cx="325120" cy="9124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itchFamily="34" charset="-122"/>
              <a:ea typeface="微软雅黑" pitchFamily="34" charset="-122"/>
            </a:endParaRPr>
          </a:p>
        </p:txBody>
      </p:sp>
      <p:sp>
        <p:nvSpPr>
          <p:cNvPr id="40976" name="左大括号 27"/>
          <p:cNvSpPr/>
          <p:nvPr/>
        </p:nvSpPr>
        <p:spPr>
          <a:xfrm>
            <a:off x="6424295" y="2778760"/>
            <a:ext cx="304165" cy="645795"/>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itchFamily="34" charset="-122"/>
              <a:ea typeface="微软雅黑" pitchFamily="34" charset="-122"/>
            </a:endParaRPr>
          </a:p>
        </p:txBody>
      </p:sp>
      <p:sp>
        <p:nvSpPr>
          <p:cNvPr id="40977" name="左大括号 28"/>
          <p:cNvSpPr/>
          <p:nvPr/>
        </p:nvSpPr>
        <p:spPr>
          <a:xfrm>
            <a:off x="6432550" y="3571240"/>
            <a:ext cx="295910" cy="829310"/>
          </a:xfrm>
          <a:prstGeom prst="leftBrace">
            <a:avLst>
              <a:gd name="adj1" fmla="val 8335"/>
              <a:gd name="adj2" fmla="val 50000"/>
            </a:avLst>
          </a:prstGeom>
          <a:noFill/>
          <a:ln w="9525" cap="flat" cmpd="sng">
            <a:solidFill>
              <a:schemeClr val="tx1"/>
            </a:solidFill>
            <a:prstDash val="solid"/>
            <a:headEnd type="none" w="med" len="med"/>
            <a:tailEnd type="none" w="med" len="med"/>
          </a:ln>
        </p:spPr>
        <p:txBody>
          <a:bodyPr/>
          <a:lstStyle/>
          <a:p>
            <a:pPr lvl="0" eaLnBrk="1" hangingPunct="1"/>
            <a:endParaRPr lang="zh-CN" altLang="en-US" dirty="0">
              <a:solidFill>
                <a:schemeClr val="bg1"/>
              </a:solidFill>
              <a:latin typeface="微软雅黑" pitchFamily="34" charset="-122"/>
              <a:ea typeface="微软雅黑" pitchFamily="34" charset="-122"/>
            </a:endParaRPr>
          </a:p>
        </p:txBody>
      </p:sp>
      <p:sp>
        <p:nvSpPr>
          <p:cNvPr id="40979" name="TextBox 30"/>
          <p:cNvSpPr txBox="1"/>
          <p:nvPr/>
        </p:nvSpPr>
        <p:spPr>
          <a:xfrm>
            <a:off x="6843395" y="2686368"/>
            <a:ext cx="1357313" cy="738187"/>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itchFamily="34" charset="-122"/>
                <a:ea typeface="微软雅黑" pitchFamily="34" charset="-122"/>
              </a:rPr>
              <a:t>没教给我</a:t>
            </a:r>
          </a:p>
          <a:p>
            <a:pPr lvl="0" eaLnBrk="1" hangingPunct="1">
              <a:buChar char="•"/>
            </a:pPr>
            <a:r>
              <a:rPr lang="zh-CN" altLang="en-US" sz="1400" dirty="0">
                <a:solidFill>
                  <a:schemeClr val="bg1"/>
                </a:solidFill>
                <a:latin typeface="微软雅黑" pitchFamily="34" charset="-122"/>
                <a:ea typeface="微软雅黑" pitchFamily="34" charset="-122"/>
              </a:rPr>
              <a:t>没记住</a:t>
            </a:r>
          </a:p>
          <a:p>
            <a:pPr lvl="0" eaLnBrk="1" hangingPunct="1">
              <a:buChar char="•"/>
            </a:pPr>
            <a:r>
              <a:rPr lang="zh-CN" altLang="en-US" sz="1400" dirty="0">
                <a:solidFill>
                  <a:schemeClr val="bg1"/>
                </a:solidFill>
                <a:latin typeface="微软雅黑" pitchFamily="34" charset="-122"/>
                <a:ea typeface="微软雅黑" pitchFamily="34" charset="-122"/>
              </a:rPr>
              <a:t>忘了</a:t>
            </a:r>
          </a:p>
        </p:txBody>
      </p:sp>
      <p:sp>
        <p:nvSpPr>
          <p:cNvPr id="40980" name="TextBox 31"/>
          <p:cNvSpPr txBox="1"/>
          <p:nvPr/>
        </p:nvSpPr>
        <p:spPr>
          <a:xfrm>
            <a:off x="6769735" y="3611245"/>
            <a:ext cx="1695450" cy="7381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itchFamily="34" charset="-122"/>
                <a:ea typeface="微软雅黑" pitchFamily="34" charset="-122"/>
              </a:rPr>
              <a:t>这项工作太难</a:t>
            </a:r>
          </a:p>
          <a:p>
            <a:pPr lvl="0" eaLnBrk="1" hangingPunct="1">
              <a:buChar char="•"/>
            </a:pPr>
            <a:r>
              <a:rPr lang="zh-CN" altLang="en-US" sz="1400" dirty="0">
                <a:solidFill>
                  <a:schemeClr val="bg1"/>
                </a:solidFill>
                <a:latin typeface="微软雅黑" pitchFamily="34" charset="-122"/>
                <a:ea typeface="微软雅黑" pitchFamily="34" charset="-122"/>
              </a:rPr>
              <a:t>技术不成熟</a:t>
            </a:r>
          </a:p>
          <a:p>
            <a:pPr lvl="0" eaLnBrk="1" hangingPunct="1">
              <a:buChar char="•"/>
            </a:pPr>
            <a:r>
              <a:rPr lang="zh-CN" altLang="en-US" sz="1400" dirty="0">
                <a:solidFill>
                  <a:schemeClr val="bg1"/>
                </a:solidFill>
                <a:latin typeface="微软雅黑" pitchFamily="34" charset="-122"/>
                <a:ea typeface="微软雅黑" pitchFamily="34" charset="-122"/>
              </a:rPr>
              <a:t>只是这会儿不会</a:t>
            </a:r>
          </a:p>
        </p:txBody>
      </p:sp>
      <p:sp>
        <p:nvSpPr>
          <p:cNvPr id="40981" name="TextBox 33"/>
          <p:cNvSpPr txBox="1"/>
          <p:nvPr/>
        </p:nvSpPr>
        <p:spPr>
          <a:xfrm>
            <a:off x="6769418" y="4513580"/>
            <a:ext cx="2103437" cy="959485"/>
          </a:xfrm>
          <a:prstGeom prst="rect">
            <a:avLst/>
          </a:prstGeom>
          <a:noFill/>
          <a:ln w="9525">
            <a:noFill/>
          </a:ln>
        </p:spPr>
        <p:txBody>
          <a:bodyPr wrap="square">
            <a:spAutoFit/>
          </a:bodyPr>
          <a:lstStyle/>
          <a:p>
            <a:pPr lvl="0" eaLnBrk="1" hangingPunct="1">
              <a:buChar char="•"/>
            </a:pPr>
            <a:r>
              <a:rPr lang="zh-CN" altLang="en-US" sz="1400" dirty="0">
                <a:solidFill>
                  <a:schemeClr val="bg1"/>
                </a:solidFill>
                <a:latin typeface="微软雅黑" pitchFamily="34" charset="-122"/>
                <a:ea typeface="微软雅黑" pitchFamily="34" charset="-122"/>
              </a:rPr>
              <a:t>看错了，听错了</a:t>
            </a:r>
          </a:p>
          <a:p>
            <a:pPr lvl="0" eaLnBrk="1" hangingPunct="1">
              <a:buChar char="•"/>
            </a:pPr>
            <a:r>
              <a:rPr lang="zh-CN" altLang="en-US" sz="1400" dirty="0">
                <a:solidFill>
                  <a:schemeClr val="bg1"/>
                </a:solidFill>
                <a:latin typeface="微软雅黑" pitchFamily="34" charset="-122"/>
                <a:ea typeface="微软雅黑" pitchFamily="34" charset="-122"/>
              </a:rPr>
              <a:t>暂时忘了</a:t>
            </a:r>
          </a:p>
          <a:p>
            <a:pPr lvl="0" eaLnBrk="1" hangingPunct="1">
              <a:buChar char="•"/>
            </a:pPr>
            <a:r>
              <a:rPr lang="zh-CN" altLang="en-US" sz="1400" dirty="0">
                <a:solidFill>
                  <a:schemeClr val="bg1"/>
                </a:solidFill>
                <a:latin typeface="微软雅黑" pitchFamily="34" charset="-122"/>
                <a:ea typeface="微软雅黑" pitchFamily="34" charset="-122"/>
              </a:rPr>
              <a:t>无意识的动作</a:t>
            </a:r>
          </a:p>
          <a:p>
            <a:pPr lvl="0" eaLnBrk="1" hangingPunct="1">
              <a:buChar char="•"/>
            </a:pPr>
            <a:r>
              <a:rPr lang="zh-CN" altLang="en-US" sz="1400" dirty="0">
                <a:solidFill>
                  <a:schemeClr val="bg1"/>
                </a:solidFill>
                <a:latin typeface="微软雅黑" pitchFamily="34" charset="-122"/>
                <a:ea typeface="微软雅黑" pitchFamily="34" charset="-122"/>
              </a:rPr>
              <a:t>不集中精神，精神恍惚</a:t>
            </a:r>
          </a:p>
        </p:txBody>
      </p:sp>
      <p:sp>
        <p:nvSpPr>
          <p:cNvPr id="40982" name="TextBox 34"/>
          <p:cNvSpPr txBox="1"/>
          <p:nvPr/>
        </p:nvSpPr>
        <p:spPr>
          <a:xfrm>
            <a:off x="6843078" y="5540375"/>
            <a:ext cx="1357312" cy="954088"/>
          </a:xfrm>
          <a:prstGeom prst="rect">
            <a:avLst/>
          </a:prstGeom>
          <a:noFill/>
          <a:ln w="9525">
            <a:noFill/>
          </a:ln>
        </p:spPr>
        <p:txBody>
          <a:bodyPr>
            <a:spAutoFit/>
          </a:bodyPr>
          <a:lstStyle/>
          <a:p>
            <a:pPr lvl="0" eaLnBrk="1" hangingPunct="1">
              <a:buChar char="•"/>
            </a:pPr>
            <a:r>
              <a:rPr lang="zh-CN" altLang="en-US" sz="1400" dirty="0">
                <a:solidFill>
                  <a:schemeClr val="bg1"/>
                </a:solidFill>
                <a:latin typeface="微软雅黑" pitchFamily="34" charset="-122"/>
                <a:ea typeface="微软雅黑" pitchFamily="34" charset="-122"/>
              </a:rPr>
              <a:t>麻烦</a:t>
            </a:r>
          </a:p>
          <a:p>
            <a:pPr lvl="0" eaLnBrk="1" hangingPunct="1">
              <a:buChar char="•"/>
            </a:pPr>
            <a:r>
              <a:rPr lang="zh-CN" altLang="en-US" sz="1400" dirty="0">
                <a:solidFill>
                  <a:schemeClr val="bg1"/>
                </a:solidFill>
                <a:latin typeface="微软雅黑" pitchFamily="34" charset="-122"/>
                <a:ea typeface="微软雅黑" pitchFamily="34" charset="-122"/>
              </a:rPr>
              <a:t>应该没事吧</a:t>
            </a:r>
          </a:p>
          <a:p>
            <a:pPr lvl="0" eaLnBrk="1" hangingPunct="1">
              <a:buChar char="•"/>
            </a:pPr>
            <a:r>
              <a:rPr lang="zh-CN" altLang="en-US" sz="1400" dirty="0">
                <a:solidFill>
                  <a:schemeClr val="bg1"/>
                </a:solidFill>
                <a:latin typeface="微软雅黑" pitchFamily="34" charset="-122"/>
                <a:ea typeface="微软雅黑" pitchFamily="34" charset="-122"/>
              </a:rPr>
              <a:t>只是一点点</a:t>
            </a:r>
          </a:p>
          <a:p>
            <a:pPr lvl="0" eaLnBrk="1" hangingPunct="1">
              <a:buChar char="•"/>
            </a:pPr>
            <a:r>
              <a:rPr lang="zh-CN" altLang="en-US" sz="1400" dirty="0">
                <a:solidFill>
                  <a:schemeClr val="bg1"/>
                </a:solidFill>
                <a:latin typeface="微软雅黑" pitchFamily="34" charset="-122"/>
                <a:ea typeface="微软雅黑" pitchFamily="34" charset="-122"/>
              </a:rPr>
              <a:t>大家都这么做</a:t>
            </a:r>
          </a:p>
        </p:txBody>
      </p:sp>
      <p:sp>
        <p:nvSpPr>
          <p:cNvPr id="3" name="右箭头 23"/>
          <p:cNvSpPr/>
          <p:nvPr/>
        </p:nvSpPr>
        <p:spPr>
          <a:xfrm flipV="1">
            <a:off x="5106670" y="4066540"/>
            <a:ext cx="971550" cy="76200"/>
          </a:xfrm>
          <a:prstGeom prst="rightArrow">
            <a:avLst>
              <a:gd name="adj1" fmla="val 50000"/>
              <a:gd name="adj2" fmla="val 49954"/>
            </a:avLst>
          </a:prstGeom>
          <a:solidFill>
            <a:schemeClr val="tx1"/>
          </a:solidFill>
          <a:ln w="9525" cap="flat" cmpd="sng">
            <a:solidFill>
              <a:schemeClr val="tx1"/>
            </a:solidFill>
            <a:prstDash val="solid"/>
            <a:miter/>
            <a:headEnd type="none" w="med" len="med"/>
            <a:tailEnd type="none" w="med" len="med"/>
          </a:ln>
        </p:spPr>
        <p:txBody>
          <a:bodyPr/>
          <a:lstStyle/>
          <a:p>
            <a:pPr lvl="0" eaLnBrk="1" hangingPunct="1"/>
            <a:endParaRPr lang="zh-CN" altLang="en-US"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ppt_x"/>
                                          </p:val>
                                        </p:tav>
                                        <p:tav tm="100000">
                                          <p:val>
                                            <p:strVal val="#ppt_x"/>
                                          </p:val>
                                        </p:tav>
                                      </p:tavLst>
                                    </p:anim>
                                    <p:anim calcmode="lin" valueType="num">
                                      <p:cBhvr additive="base">
                                        <p:cTn id="14" dur="500" fill="hold"/>
                                        <p:tgtEl>
                                          <p:spTgt spid="4096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67"/>
                                        </p:tgtEl>
                                        <p:attrNameLst>
                                          <p:attrName>style.visibility</p:attrName>
                                        </p:attrNameLst>
                                      </p:cBhvr>
                                      <p:to>
                                        <p:strVal val="visible"/>
                                      </p:to>
                                    </p:set>
                                    <p:anim calcmode="lin" valueType="num">
                                      <p:cBhvr additive="base">
                                        <p:cTn id="17" dur="500" fill="hold"/>
                                        <p:tgtEl>
                                          <p:spTgt spid="40967"/>
                                        </p:tgtEl>
                                        <p:attrNameLst>
                                          <p:attrName>ppt_x</p:attrName>
                                        </p:attrNameLst>
                                      </p:cBhvr>
                                      <p:tavLst>
                                        <p:tav tm="0">
                                          <p:val>
                                            <p:strVal val="#ppt_x"/>
                                          </p:val>
                                        </p:tav>
                                        <p:tav tm="100000">
                                          <p:val>
                                            <p:strVal val="#ppt_x"/>
                                          </p:val>
                                        </p:tav>
                                      </p:tavLst>
                                    </p:anim>
                                    <p:anim calcmode="lin" valueType="num">
                                      <p:cBhvr additive="base">
                                        <p:cTn id="18" dur="500" fill="hold"/>
                                        <p:tgtEl>
                                          <p:spTgt spid="4096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68"/>
                                        </p:tgtEl>
                                        <p:attrNameLst>
                                          <p:attrName>style.visibility</p:attrName>
                                        </p:attrNameLst>
                                      </p:cBhvr>
                                      <p:to>
                                        <p:strVal val="visible"/>
                                      </p:to>
                                    </p:set>
                                    <p:anim calcmode="lin" valueType="num">
                                      <p:cBhvr additive="base">
                                        <p:cTn id="21" dur="500" fill="hold"/>
                                        <p:tgtEl>
                                          <p:spTgt spid="40968"/>
                                        </p:tgtEl>
                                        <p:attrNameLst>
                                          <p:attrName>ppt_x</p:attrName>
                                        </p:attrNameLst>
                                      </p:cBhvr>
                                      <p:tavLst>
                                        <p:tav tm="0">
                                          <p:val>
                                            <p:strVal val="#ppt_x"/>
                                          </p:val>
                                        </p:tav>
                                        <p:tav tm="100000">
                                          <p:val>
                                            <p:strVal val="#ppt_x"/>
                                          </p:val>
                                        </p:tav>
                                      </p:tavLst>
                                    </p:anim>
                                    <p:anim calcmode="lin" valueType="num">
                                      <p:cBhvr additive="base">
                                        <p:cTn id="22" dur="500" fill="hold"/>
                                        <p:tgtEl>
                                          <p:spTgt spid="409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69"/>
                                        </p:tgtEl>
                                        <p:attrNameLst>
                                          <p:attrName>style.visibility</p:attrName>
                                        </p:attrNameLst>
                                      </p:cBhvr>
                                      <p:to>
                                        <p:strVal val="visible"/>
                                      </p:to>
                                    </p:set>
                                    <p:anim calcmode="lin" valueType="num">
                                      <p:cBhvr additive="base">
                                        <p:cTn id="25" dur="500" fill="hold"/>
                                        <p:tgtEl>
                                          <p:spTgt spid="40969"/>
                                        </p:tgtEl>
                                        <p:attrNameLst>
                                          <p:attrName>ppt_x</p:attrName>
                                        </p:attrNameLst>
                                      </p:cBhvr>
                                      <p:tavLst>
                                        <p:tav tm="0">
                                          <p:val>
                                            <p:strVal val="#ppt_x"/>
                                          </p:val>
                                        </p:tav>
                                        <p:tav tm="100000">
                                          <p:val>
                                            <p:strVal val="#ppt_x"/>
                                          </p:val>
                                        </p:tav>
                                      </p:tavLst>
                                    </p:anim>
                                    <p:anim calcmode="lin" valueType="num">
                                      <p:cBhvr additive="base">
                                        <p:cTn id="26" dur="500" fill="hold"/>
                                        <p:tgtEl>
                                          <p:spTgt spid="4096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65"/>
                                        </p:tgtEl>
                                        <p:attrNameLst>
                                          <p:attrName>style.visibility</p:attrName>
                                        </p:attrNameLst>
                                      </p:cBhvr>
                                      <p:to>
                                        <p:strVal val="visible"/>
                                      </p:to>
                                    </p:set>
                                    <p:anim calcmode="lin" valueType="num">
                                      <p:cBhvr additive="base">
                                        <p:cTn id="29" dur="500" fill="hold"/>
                                        <p:tgtEl>
                                          <p:spTgt spid="40965"/>
                                        </p:tgtEl>
                                        <p:attrNameLst>
                                          <p:attrName>ppt_x</p:attrName>
                                        </p:attrNameLst>
                                      </p:cBhvr>
                                      <p:tavLst>
                                        <p:tav tm="0">
                                          <p:val>
                                            <p:strVal val="#ppt_x"/>
                                          </p:val>
                                        </p:tav>
                                        <p:tav tm="100000">
                                          <p:val>
                                            <p:strVal val="#ppt_x"/>
                                          </p:val>
                                        </p:tav>
                                      </p:tavLst>
                                    </p:anim>
                                    <p:anim calcmode="lin" valueType="num">
                                      <p:cBhvr additive="base">
                                        <p:cTn id="30" dur="500" fill="hold"/>
                                        <p:tgtEl>
                                          <p:spTgt spid="409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73"/>
                                        </p:tgtEl>
                                        <p:attrNameLst>
                                          <p:attrName>style.visibility</p:attrName>
                                        </p:attrNameLst>
                                      </p:cBhvr>
                                      <p:to>
                                        <p:strVal val="visible"/>
                                      </p:to>
                                    </p:set>
                                    <p:anim calcmode="lin" valueType="num">
                                      <p:cBhvr additive="base">
                                        <p:cTn id="33" dur="500" fill="hold"/>
                                        <p:tgtEl>
                                          <p:spTgt spid="40973"/>
                                        </p:tgtEl>
                                        <p:attrNameLst>
                                          <p:attrName>ppt_x</p:attrName>
                                        </p:attrNameLst>
                                      </p:cBhvr>
                                      <p:tavLst>
                                        <p:tav tm="0">
                                          <p:val>
                                            <p:strVal val="#ppt_x"/>
                                          </p:val>
                                        </p:tav>
                                        <p:tav tm="100000">
                                          <p:val>
                                            <p:strVal val="#ppt_x"/>
                                          </p:val>
                                        </p:tav>
                                      </p:tavLst>
                                    </p:anim>
                                    <p:anim calcmode="lin" valueType="num">
                                      <p:cBhvr additive="base">
                                        <p:cTn id="34" dur="500" fill="hold"/>
                                        <p:tgtEl>
                                          <p:spTgt spid="4097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971"/>
                                        </p:tgtEl>
                                        <p:attrNameLst>
                                          <p:attrName>style.visibility</p:attrName>
                                        </p:attrNameLst>
                                      </p:cBhvr>
                                      <p:to>
                                        <p:strVal val="visible"/>
                                      </p:to>
                                    </p:set>
                                    <p:anim calcmode="lin" valueType="num">
                                      <p:cBhvr additive="base">
                                        <p:cTn id="41" dur="500" fill="hold"/>
                                        <p:tgtEl>
                                          <p:spTgt spid="40971"/>
                                        </p:tgtEl>
                                        <p:attrNameLst>
                                          <p:attrName>ppt_x</p:attrName>
                                        </p:attrNameLst>
                                      </p:cBhvr>
                                      <p:tavLst>
                                        <p:tav tm="0">
                                          <p:val>
                                            <p:strVal val="#ppt_x"/>
                                          </p:val>
                                        </p:tav>
                                        <p:tav tm="100000">
                                          <p:val>
                                            <p:strVal val="#ppt_x"/>
                                          </p:val>
                                        </p:tav>
                                      </p:tavLst>
                                    </p:anim>
                                    <p:anim calcmode="lin" valueType="num">
                                      <p:cBhvr additive="base">
                                        <p:cTn id="42" dur="500" fill="hold"/>
                                        <p:tgtEl>
                                          <p:spTgt spid="4097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972"/>
                                        </p:tgtEl>
                                        <p:attrNameLst>
                                          <p:attrName>style.visibility</p:attrName>
                                        </p:attrNameLst>
                                      </p:cBhvr>
                                      <p:to>
                                        <p:strVal val="visible"/>
                                      </p:to>
                                    </p:set>
                                    <p:anim calcmode="lin" valueType="num">
                                      <p:cBhvr additive="base">
                                        <p:cTn id="45" dur="500" fill="hold"/>
                                        <p:tgtEl>
                                          <p:spTgt spid="40972"/>
                                        </p:tgtEl>
                                        <p:attrNameLst>
                                          <p:attrName>ppt_x</p:attrName>
                                        </p:attrNameLst>
                                      </p:cBhvr>
                                      <p:tavLst>
                                        <p:tav tm="0">
                                          <p:val>
                                            <p:strVal val="#ppt_x"/>
                                          </p:val>
                                        </p:tav>
                                        <p:tav tm="100000">
                                          <p:val>
                                            <p:strVal val="#ppt_x"/>
                                          </p:val>
                                        </p:tav>
                                      </p:tavLst>
                                    </p:anim>
                                    <p:anim calcmode="lin" valueType="num">
                                      <p:cBhvr additive="base">
                                        <p:cTn id="46" dur="500" fill="hold"/>
                                        <p:tgtEl>
                                          <p:spTgt spid="4097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970"/>
                                        </p:tgtEl>
                                        <p:attrNameLst>
                                          <p:attrName>style.visibility</p:attrName>
                                        </p:attrNameLst>
                                      </p:cBhvr>
                                      <p:to>
                                        <p:strVal val="visible"/>
                                      </p:to>
                                    </p:set>
                                    <p:anim calcmode="lin" valueType="num">
                                      <p:cBhvr additive="base">
                                        <p:cTn id="49" dur="500" fill="hold"/>
                                        <p:tgtEl>
                                          <p:spTgt spid="40970"/>
                                        </p:tgtEl>
                                        <p:attrNameLst>
                                          <p:attrName>ppt_x</p:attrName>
                                        </p:attrNameLst>
                                      </p:cBhvr>
                                      <p:tavLst>
                                        <p:tav tm="0">
                                          <p:val>
                                            <p:strVal val="#ppt_x"/>
                                          </p:val>
                                        </p:tav>
                                        <p:tav tm="100000">
                                          <p:val>
                                            <p:strVal val="#ppt_x"/>
                                          </p:val>
                                        </p:tav>
                                      </p:tavLst>
                                    </p:anim>
                                    <p:anim calcmode="lin" valueType="num">
                                      <p:cBhvr additive="base">
                                        <p:cTn id="50" dur="500" fill="hold"/>
                                        <p:tgtEl>
                                          <p:spTgt spid="4097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979"/>
                                        </p:tgtEl>
                                        <p:attrNameLst>
                                          <p:attrName>style.visibility</p:attrName>
                                        </p:attrNameLst>
                                      </p:cBhvr>
                                      <p:to>
                                        <p:strVal val="visible"/>
                                      </p:to>
                                    </p:set>
                                    <p:anim calcmode="lin" valueType="num">
                                      <p:cBhvr additive="base">
                                        <p:cTn id="53" dur="500" fill="hold"/>
                                        <p:tgtEl>
                                          <p:spTgt spid="40979"/>
                                        </p:tgtEl>
                                        <p:attrNameLst>
                                          <p:attrName>ppt_x</p:attrName>
                                        </p:attrNameLst>
                                      </p:cBhvr>
                                      <p:tavLst>
                                        <p:tav tm="0">
                                          <p:val>
                                            <p:strVal val="#ppt_x"/>
                                          </p:val>
                                        </p:tav>
                                        <p:tav tm="100000">
                                          <p:val>
                                            <p:strVal val="#ppt_x"/>
                                          </p:val>
                                        </p:tav>
                                      </p:tavLst>
                                    </p:anim>
                                    <p:anim calcmode="lin" valueType="num">
                                      <p:cBhvr additive="base">
                                        <p:cTn id="54" dur="500" fill="hold"/>
                                        <p:tgtEl>
                                          <p:spTgt spid="4097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976"/>
                                        </p:tgtEl>
                                        <p:attrNameLst>
                                          <p:attrName>style.visibility</p:attrName>
                                        </p:attrNameLst>
                                      </p:cBhvr>
                                      <p:to>
                                        <p:strVal val="visible"/>
                                      </p:to>
                                    </p:set>
                                    <p:anim calcmode="lin" valueType="num">
                                      <p:cBhvr additive="base">
                                        <p:cTn id="57" dur="500" fill="hold"/>
                                        <p:tgtEl>
                                          <p:spTgt spid="40976"/>
                                        </p:tgtEl>
                                        <p:attrNameLst>
                                          <p:attrName>ppt_x</p:attrName>
                                        </p:attrNameLst>
                                      </p:cBhvr>
                                      <p:tavLst>
                                        <p:tav tm="0">
                                          <p:val>
                                            <p:strVal val="#ppt_x"/>
                                          </p:val>
                                        </p:tav>
                                        <p:tav tm="100000">
                                          <p:val>
                                            <p:strVal val="#ppt_x"/>
                                          </p:val>
                                        </p:tav>
                                      </p:tavLst>
                                    </p:anim>
                                    <p:anim calcmode="lin" valueType="num">
                                      <p:cBhvr additive="base">
                                        <p:cTn id="58" dur="500" fill="hold"/>
                                        <p:tgtEl>
                                          <p:spTgt spid="4097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80"/>
                                        </p:tgtEl>
                                        <p:attrNameLst>
                                          <p:attrName>style.visibility</p:attrName>
                                        </p:attrNameLst>
                                      </p:cBhvr>
                                      <p:to>
                                        <p:strVal val="visible"/>
                                      </p:to>
                                    </p:set>
                                    <p:anim calcmode="lin" valueType="num">
                                      <p:cBhvr additive="base">
                                        <p:cTn id="61" dur="500" fill="hold"/>
                                        <p:tgtEl>
                                          <p:spTgt spid="40980"/>
                                        </p:tgtEl>
                                        <p:attrNameLst>
                                          <p:attrName>ppt_x</p:attrName>
                                        </p:attrNameLst>
                                      </p:cBhvr>
                                      <p:tavLst>
                                        <p:tav tm="0">
                                          <p:val>
                                            <p:strVal val="#ppt_x"/>
                                          </p:val>
                                        </p:tav>
                                        <p:tav tm="100000">
                                          <p:val>
                                            <p:strVal val="#ppt_x"/>
                                          </p:val>
                                        </p:tav>
                                      </p:tavLst>
                                    </p:anim>
                                    <p:anim calcmode="lin" valueType="num">
                                      <p:cBhvr additive="base">
                                        <p:cTn id="62" dur="500" fill="hold"/>
                                        <p:tgtEl>
                                          <p:spTgt spid="4098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77"/>
                                        </p:tgtEl>
                                        <p:attrNameLst>
                                          <p:attrName>style.visibility</p:attrName>
                                        </p:attrNameLst>
                                      </p:cBhvr>
                                      <p:to>
                                        <p:strVal val="visible"/>
                                      </p:to>
                                    </p:set>
                                    <p:anim calcmode="lin" valueType="num">
                                      <p:cBhvr additive="base">
                                        <p:cTn id="65" dur="500" fill="hold"/>
                                        <p:tgtEl>
                                          <p:spTgt spid="40977"/>
                                        </p:tgtEl>
                                        <p:attrNameLst>
                                          <p:attrName>ppt_x</p:attrName>
                                        </p:attrNameLst>
                                      </p:cBhvr>
                                      <p:tavLst>
                                        <p:tav tm="0">
                                          <p:val>
                                            <p:strVal val="#ppt_x"/>
                                          </p:val>
                                        </p:tav>
                                        <p:tav tm="100000">
                                          <p:val>
                                            <p:strVal val="#ppt_x"/>
                                          </p:val>
                                        </p:tav>
                                      </p:tavLst>
                                    </p:anim>
                                    <p:anim calcmode="lin" valueType="num">
                                      <p:cBhvr additive="base">
                                        <p:cTn id="66" dur="500" fill="hold"/>
                                        <p:tgtEl>
                                          <p:spTgt spid="4097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0981"/>
                                        </p:tgtEl>
                                        <p:attrNameLst>
                                          <p:attrName>style.visibility</p:attrName>
                                        </p:attrNameLst>
                                      </p:cBhvr>
                                      <p:to>
                                        <p:strVal val="visible"/>
                                      </p:to>
                                    </p:set>
                                    <p:anim calcmode="lin" valueType="num">
                                      <p:cBhvr additive="base">
                                        <p:cTn id="69" dur="500" fill="hold"/>
                                        <p:tgtEl>
                                          <p:spTgt spid="40981"/>
                                        </p:tgtEl>
                                        <p:attrNameLst>
                                          <p:attrName>ppt_x</p:attrName>
                                        </p:attrNameLst>
                                      </p:cBhvr>
                                      <p:tavLst>
                                        <p:tav tm="0">
                                          <p:val>
                                            <p:strVal val="#ppt_x"/>
                                          </p:val>
                                        </p:tav>
                                        <p:tav tm="100000">
                                          <p:val>
                                            <p:strVal val="#ppt_x"/>
                                          </p:val>
                                        </p:tav>
                                      </p:tavLst>
                                    </p:anim>
                                    <p:anim calcmode="lin" valueType="num">
                                      <p:cBhvr additive="base">
                                        <p:cTn id="70" dur="500" fill="hold"/>
                                        <p:tgtEl>
                                          <p:spTgt spid="4098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974"/>
                                        </p:tgtEl>
                                        <p:attrNameLst>
                                          <p:attrName>style.visibility</p:attrName>
                                        </p:attrNameLst>
                                      </p:cBhvr>
                                      <p:to>
                                        <p:strVal val="visible"/>
                                      </p:to>
                                    </p:set>
                                    <p:anim calcmode="lin" valueType="num">
                                      <p:cBhvr additive="base">
                                        <p:cTn id="73" dur="500" fill="hold"/>
                                        <p:tgtEl>
                                          <p:spTgt spid="40974"/>
                                        </p:tgtEl>
                                        <p:attrNameLst>
                                          <p:attrName>ppt_x</p:attrName>
                                        </p:attrNameLst>
                                      </p:cBhvr>
                                      <p:tavLst>
                                        <p:tav tm="0">
                                          <p:val>
                                            <p:strVal val="#ppt_x"/>
                                          </p:val>
                                        </p:tav>
                                        <p:tav tm="100000">
                                          <p:val>
                                            <p:strVal val="#ppt_x"/>
                                          </p:val>
                                        </p:tav>
                                      </p:tavLst>
                                    </p:anim>
                                    <p:anim calcmode="lin" valueType="num">
                                      <p:cBhvr additive="base">
                                        <p:cTn id="74" dur="500" fill="hold"/>
                                        <p:tgtEl>
                                          <p:spTgt spid="4097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0982"/>
                                        </p:tgtEl>
                                        <p:attrNameLst>
                                          <p:attrName>style.visibility</p:attrName>
                                        </p:attrNameLst>
                                      </p:cBhvr>
                                      <p:to>
                                        <p:strVal val="visible"/>
                                      </p:to>
                                    </p:set>
                                    <p:anim calcmode="lin" valueType="num">
                                      <p:cBhvr additive="base">
                                        <p:cTn id="77" dur="500" fill="hold"/>
                                        <p:tgtEl>
                                          <p:spTgt spid="40982"/>
                                        </p:tgtEl>
                                        <p:attrNameLst>
                                          <p:attrName>ppt_x</p:attrName>
                                        </p:attrNameLst>
                                      </p:cBhvr>
                                      <p:tavLst>
                                        <p:tav tm="0">
                                          <p:val>
                                            <p:strVal val="#ppt_x"/>
                                          </p:val>
                                        </p:tav>
                                        <p:tav tm="100000">
                                          <p:val>
                                            <p:strVal val="#ppt_x"/>
                                          </p:val>
                                        </p:tav>
                                      </p:tavLst>
                                    </p:anim>
                                    <p:anim calcmode="lin" valueType="num">
                                      <p:cBhvr additive="base">
                                        <p:cTn id="78" dur="500" fill="hold"/>
                                        <p:tgtEl>
                                          <p:spTgt spid="4098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0975"/>
                                        </p:tgtEl>
                                        <p:attrNameLst>
                                          <p:attrName>style.visibility</p:attrName>
                                        </p:attrNameLst>
                                      </p:cBhvr>
                                      <p:to>
                                        <p:strVal val="visible"/>
                                      </p:to>
                                    </p:set>
                                    <p:anim calcmode="lin" valueType="num">
                                      <p:cBhvr additive="base">
                                        <p:cTn id="81" dur="500" fill="hold"/>
                                        <p:tgtEl>
                                          <p:spTgt spid="40975"/>
                                        </p:tgtEl>
                                        <p:attrNameLst>
                                          <p:attrName>ppt_x</p:attrName>
                                        </p:attrNameLst>
                                      </p:cBhvr>
                                      <p:tavLst>
                                        <p:tav tm="0">
                                          <p:val>
                                            <p:strVal val="#ppt_x"/>
                                          </p:val>
                                        </p:tav>
                                        <p:tav tm="100000">
                                          <p:val>
                                            <p:strVal val="#ppt_x"/>
                                          </p:val>
                                        </p:tav>
                                      </p:tavLst>
                                    </p:anim>
                                    <p:anim calcmode="lin" valueType="num">
                                      <p:cBhvr additive="base">
                                        <p:cTn id="82" dur="500" fill="hold"/>
                                        <p:tgtEl>
                                          <p:spTgt spid="40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65" grpId="0" animBg="1"/>
      <p:bldP spid="40966" grpId="0"/>
      <p:bldP spid="40967" grpId="0"/>
      <p:bldP spid="40968" grpId="0"/>
      <p:bldP spid="40969" grpId="0"/>
      <p:bldP spid="40970" grpId="0" animBg="1"/>
      <p:bldP spid="40971" grpId="0"/>
      <p:bldP spid="40972" grpId="0"/>
      <p:bldP spid="40973" grpId="0" animBg="1"/>
      <p:bldP spid="40974" grpId="0" animBg="1"/>
      <p:bldP spid="40975" grpId="0" animBg="1"/>
      <p:bldP spid="40976" grpId="0" animBg="1"/>
      <p:bldP spid="40977" grpId="0" animBg="1"/>
      <p:bldP spid="40979" grpId="0"/>
      <p:bldP spid="40980" grpId="0"/>
      <p:bldP spid="40981" grpId="0"/>
      <p:bldP spid="4098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f3951dadc2fcb01fcbda3f61e1d8185"/>
          <p:cNvPicPr>
            <a:picLocks noChangeAspect="1"/>
          </p:cNvPicPr>
          <p:nvPr/>
        </p:nvPicPr>
        <p:blipFill>
          <a:blip r:embed="rId2"/>
          <a:stretch>
            <a:fillRect/>
          </a:stretch>
        </p:blipFill>
        <p:spPr>
          <a:xfrm>
            <a:off x="665480" y="1486535"/>
            <a:ext cx="8181975" cy="5119370"/>
          </a:xfrm>
          <a:prstGeom prst="rect">
            <a:avLst/>
          </a:prstGeom>
        </p:spPr>
      </p:pic>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a:solidFill>
                  <a:schemeClr val="bg1"/>
                </a:solidFill>
                <a:latin typeface="微软雅黑" pitchFamily="34" charset="-122"/>
                <a:ea typeface="微软雅黑" pitchFamily="34" charset="-122"/>
              </a:rPr>
              <a:t>三、</a:t>
            </a:r>
            <a:r>
              <a:rPr lang="zh-CN" altLang="en-US" sz="2400" dirty="0">
                <a:solidFill>
                  <a:schemeClr val="bg1"/>
                </a:solidFill>
                <a:latin typeface="微软雅黑" pitchFamily="34" charset="-122"/>
                <a:ea typeface="微软雅黑" pitchFamily="34" charset="-122"/>
                <a:sym typeface="+mn-ea"/>
              </a:rPr>
              <a:t>怎样提高人员的安全意识</a:t>
            </a:r>
            <a:r>
              <a:rPr lang="zh-CN" sz="2400">
                <a:solidFill>
                  <a:schemeClr val="bg1"/>
                </a:solidFill>
                <a:latin typeface="微软雅黑" pitchFamily="34" charset="-122"/>
                <a:ea typeface="微软雅黑" pitchFamily="34" charset="-122"/>
              </a:rPr>
              <a:t> </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703" y="-78122"/>
            <a:ext cx="3458258" cy="1663880"/>
          </a:xfrm>
          <a:prstGeom prst="rect">
            <a:avLst/>
          </a:prstGeom>
        </p:spPr>
      </p:pic>
      <p:pic>
        <p:nvPicPr>
          <p:cNvPr id="7" name="图片 6" descr="938240fcaff36500e30bd80c7b698cf4"/>
          <p:cNvPicPr>
            <a:picLocks noChangeAspect="1"/>
          </p:cNvPicPr>
          <p:nvPr/>
        </p:nvPicPr>
        <p:blipFill>
          <a:blip r:embed="rId4"/>
          <a:stretch>
            <a:fillRect/>
          </a:stretch>
        </p:blipFill>
        <p:spPr>
          <a:xfrm flipH="1">
            <a:off x="8846820" y="1585595"/>
            <a:ext cx="3256915" cy="5224145"/>
          </a:xfrm>
          <a:prstGeom prst="rect">
            <a:avLst/>
          </a:prstGeom>
        </p:spPr>
      </p:pic>
      <p:sp>
        <p:nvSpPr>
          <p:cNvPr id="65540" name="内容占位符 7"/>
          <p:cNvSpPr/>
          <p:nvPr/>
        </p:nvSpPr>
        <p:spPr>
          <a:xfrm>
            <a:off x="1111885" y="1934845"/>
            <a:ext cx="7215505" cy="4525645"/>
          </a:xfrm>
          <a:prstGeom prst="rect">
            <a:avLst/>
          </a:prstGeom>
          <a:noFill/>
          <a:ln w="9525">
            <a:noFill/>
          </a:ln>
        </p:spPr>
        <p:txBody>
          <a:bodyPr/>
          <a:lstStyle/>
          <a:p>
            <a:pPr marL="381000" lvl="0" indent="-381000" algn="ctr" eaLnBrk="1" latinLnBrk="0" hangingPunct="1">
              <a:lnSpc>
                <a:spcPct val="150000"/>
              </a:lnSpc>
              <a:spcBef>
                <a:spcPts val="0"/>
              </a:spcBef>
            </a:pPr>
            <a:r>
              <a:rPr lang="en-US" altLang="zh-CN" sz="2400" b="1" dirty="0">
                <a:solidFill>
                  <a:schemeClr val="bg1"/>
                </a:solidFill>
                <a:latin typeface="微软雅黑" pitchFamily="34" charset="-122"/>
                <a:ea typeface="微软雅黑" pitchFamily="34" charset="-122"/>
              </a:rPr>
              <a:t>2</a:t>
            </a:r>
            <a:r>
              <a:rPr lang="zh-CN" altLang="en-US" sz="2400" b="1" dirty="0">
                <a:solidFill>
                  <a:schemeClr val="bg1"/>
                </a:solidFill>
                <a:latin typeface="微软雅黑" pitchFamily="34" charset="-122"/>
                <a:ea typeface="微软雅黑" pitchFamily="34" charset="-122"/>
              </a:rPr>
              <a:t>、解决不安全行为的方法</a:t>
            </a:r>
          </a:p>
          <a:p>
            <a:pPr marL="381000" lvl="0" indent="-381000" eaLnBrk="1" latinLnBrk="0" hangingPunct="1">
              <a:lnSpc>
                <a:spcPct val="150000"/>
              </a:lnSpc>
              <a:spcBef>
                <a:spcPts val="0"/>
              </a:spcBef>
            </a:pPr>
            <a:endParaRPr lang="zh-CN" altLang="en-US" sz="2200" dirty="0">
              <a:solidFill>
                <a:schemeClr val="bg1"/>
              </a:solidFill>
              <a:latin typeface="微软雅黑" pitchFamily="34" charset="-122"/>
              <a:ea typeface="微软雅黑"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rPr>
              <a:t>（</a:t>
            </a:r>
            <a:r>
              <a:rPr lang="en-US" altLang="zh-CN" sz="2200" dirty="0">
                <a:solidFill>
                  <a:schemeClr val="bg1"/>
                </a:solidFill>
                <a:latin typeface="微软雅黑" pitchFamily="34" charset="-122"/>
                <a:ea typeface="微软雅黑" pitchFamily="34" charset="-122"/>
              </a:rPr>
              <a:t>1</a:t>
            </a:r>
            <a:r>
              <a:rPr lang="zh-CN" altLang="en-US" sz="2200" dirty="0">
                <a:solidFill>
                  <a:schemeClr val="bg1"/>
                </a:solidFill>
                <a:latin typeface="微软雅黑" pitchFamily="34" charset="-122"/>
                <a:ea typeface="微软雅黑" pitchFamily="34" charset="-122"/>
              </a:rPr>
              <a:t>）提高感知的敏锐程度，当感知班组成员能力迟钝，没有认为那是危险时，一定不让班组成员做；</a:t>
            </a:r>
          </a:p>
          <a:p>
            <a:pPr marL="381000" lvl="0" indent="-3810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rPr>
              <a:t>（</a:t>
            </a:r>
            <a:r>
              <a:rPr lang="en-US" altLang="zh-CN" sz="2200" dirty="0">
                <a:solidFill>
                  <a:schemeClr val="bg1"/>
                </a:solidFill>
                <a:latin typeface="微软雅黑" pitchFamily="34" charset="-122"/>
                <a:ea typeface="微软雅黑" pitchFamily="34" charset="-122"/>
              </a:rPr>
              <a:t>2</a:t>
            </a:r>
            <a:r>
              <a:rPr lang="zh-CN" altLang="en-US" sz="2200" dirty="0">
                <a:solidFill>
                  <a:schemeClr val="bg1"/>
                </a:solidFill>
                <a:latin typeface="微软雅黑" pitchFamily="34" charset="-122"/>
                <a:ea typeface="微软雅黑" pitchFamily="34" charset="-122"/>
              </a:rPr>
              <a:t>）提高注意力，当发现班组成员不知不觉中没有留神，恍恍惚惚时，也一定不让做；</a:t>
            </a:r>
          </a:p>
          <a:p>
            <a:pPr marL="381000" lvl="0" indent="-3810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rPr>
              <a:t>（</a:t>
            </a:r>
            <a:r>
              <a:rPr lang="en-US" altLang="zh-CN" sz="2200" dirty="0">
                <a:solidFill>
                  <a:schemeClr val="bg1"/>
                </a:solidFill>
                <a:latin typeface="微软雅黑" pitchFamily="34" charset="-122"/>
                <a:ea typeface="微软雅黑" pitchFamily="34" charset="-122"/>
              </a:rPr>
              <a:t>3</a:t>
            </a:r>
            <a:r>
              <a:rPr lang="zh-CN" altLang="en-US" sz="2200" dirty="0">
                <a:solidFill>
                  <a:schemeClr val="bg1"/>
                </a:solidFill>
                <a:latin typeface="微软雅黑" pitchFamily="34" charset="-122"/>
                <a:ea typeface="微软雅黑" pitchFamily="34" charset="-122"/>
              </a:rPr>
              <a:t>）加强付诸实践的热情，如果班组成员从开始就“不想干”时，就一定不让其做。</a:t>
            </a:r>
          </a:p>
          <a:p>
            <a:pPr marL="381000" lvl="0" indent="-381000" eaLnBrk="1" latinLnBrk="0" hangingPunct="1">
              <a:lnSpc>
                <a:spcPct val="150000"/>
              </a:lnSpc>
              <a:spcBef>
                <a:spcPts val="0"/>
              </a:spcBef>
            </a:pPr>
            <a:endParaRPr lang="zh-CN" altLang="en-US" sz="2200" dirty="0">
              <a:solidFill>
                <a:schemeClr val="bg1"/>
              </a:solidFill>
              <a:latin typeface="微软雅黑" pitchFamily="34" charset="-122"/>
              <a:ea typeface="微软雅黑" pitchFamily="34" charset="-122"/>
            </a:endParaRPr>
          </a:p>
          <a:p>
            <a:pPr marL="381000" lvl="0" indent="-3810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rPr>
              <a:t>          </a:t>
            </a:r>
          </a:p>
        </p:txBody>
      </p:sp>
      <p:sp>
        <p:nvSpPr>
          <p:cNvPr id="2" name="矩形 14"/>
          <p:cNvSpPr>
            <a:spLocks noChangeArrowheads="1"/>
          </p:cNvSpPr>
          <p:nvPr/>
        </p:nvSpPr>
        <p:spPr bwMode="auto">
          <a:xfrm>
            <a:off x="2247265" y="808355"/>
            <a:ext cx="595312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3" name="L 形 16"/>
          <p:cNvSpPr/>
          <p:nvPr/>
        </p:nvSpPr>
        <p:spPr bwMode="auto">
          <a:xfrm rot="16200000">
            <a:off x="4884420" y="-2028190"/>
            <a:ext cx="677545" cy="645922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4" name="文本框 18"/>
          <p:cNvSpPr txBox="1">
            <a:spLocks noChangeArrowheads="1"/>
          </p:cNvSpPr>
          <p:nvPr/>
        </p:nvSpPr>
        <p:spPr bwMode="auto">
          <a:xfrm>
            <a:off x="2392680" y="862965"/>
            <a:ext cx="5544185"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三、</a:t>
            </a:r>
            <a:r>
              <a:rPr lang="zh-CN" altLang="en-US" sz="2400" b="1" dirty="0">
                <a:solidFill>
                  <a:schemeClr val="bg1"/>
                </a:solidFill>
                <a:latin typeface="微软雅黑" pitchFamily="34" charset="-122"/>
                <a:ea typeface="微软雅黑" pitchFamily="34" charset="-122"/>
                <a:sym typeface="+mn-ea"/>
              </a:rPr>
              <a:t>不安全行为的原因分析及解决方法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40">
                                            <p:txEl>
                                              <p:pRg st="2" end="2"/>
                                            </p:txEl>
                                          </p:spTgt>
                                        </p:tgtEl>
                                        <p:attrNameLst>
                                          <p:attrName>style.visibility</p:attrName>
                                        </p:attrNameLst>
                                      </p:cBhvr>
                                      <p:to>
                                        <p:strVal val="visible"/>
                                      </p:to>
                                    </p:set>
                                    <p:anim calcmode="lin" valueType="num">
                                      <p:cBhvr additive="base">
                                        <p:cTn id="13"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5540">
                                            <p:txEl>
                                              <p:pRg st="3" end="3"/>
                                            </p:txEl>
                                          </p:spTgt>
                                        </p:tgtEl>
                                        <p:attrNameLst>
                                          <p:attrName>style.visibility</p:attrName>
                                        </p:attrNameLst>
                                      </p:cBhvr>
                                      <p:to>
                                        <p:strVal val="visible"/>
                                      </p:to>
                                    </p:set>
                                    <p:anim calcmode="lin" valueType="num">
                                      <p:cBhvr additive="base">
                                        <p:cTn id="17" dur="500" fill="hold"/>
                                        <p:tgtEl>
                                          <p:spTgt spid="6554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554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540">
                                            <p:txEl>
                                              <p:pRg st="4" end="4"/>
                                            </p:txEl>
                                          </p:spTgt>
                                        </p:tgtEl>
                                        <p:attrNameLst>
                                          <p:attrName>style.visibility</p:attrName>
                                        </p:attrNameLst>
                                      </p:cBhvr>
                                      <p:to>
                                        <p:strVal val="visible"/>
                                      </p:to>
                                    </p:set>
                                    <p:anim calcmode="lin" valueType="num">
                                      <p:cBhvr additive="base">
                                        <p:cTn id="21" dur="500" fill="hold"/>
                                        <p:tgtEl>
                                          <p:spTgt spid="6554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55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四、</a:t>
            </a:r>
            <a:r>
              <a:rPr lang="zh-CN" altLang="en-US" sz="2400" b="1" dirty="0">
                <a:solidFill>
                  <a:schemeClr val="bg1"/>
                </a:solidFill>
                <a:latin typeface="微软雅黑" pitchFamily="34" charset="-122"/>
                <a:ea typeface="微软雅黑" pitchFamily="34" charset="-122"/>
                <a:sym typeface="+mn-ea"/>
              </a:rPr>
              <a:t>怎样消除习惯性违章</a:t>
            </a:r>
            <a:r>
              <a:rPr lang="zh-CN" sz="2400" b="1">
                <a:solidFill>
                  <a:schemeClr val="bg1"/>
                </a:solidFill>
                <a:latin typeface="微软雅黑" pitchFamily="34" charset="-122"/>
                <a:ea typeface="微软雅黑"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34720" y="2017395"/>
            <a:ext cx="7525385" cy="4262120"/>
          </a:xfrm>
          <a:prstGeom prst="rect">
            <a:avLst/>
          </a:prstGeom>
          <a:noFill/>
          <a:ln w="9525">
            <a:noFill/>
          </a:ln>
        </p:spPr>
        <p:txBody>
          <a:bodyPr/>
          <a:lstStyle/>
          <a:p>
            <a:pPr marL="609600" lvl="0" indent="-609600" algn="ctr" eaLnBrk="1" hangingPunct="1">
              <a:spcBef>
                <a:spcPct val="20000"/>
              </a:spcBef>
            </a:pPr>
            <a:r>
              <a:rPr lang="en-US" altLang="zh-CN" sz="2200" b="1" dirty="0">
                <a:solidFill>
                  <a:schemeClr val="bg1"/>
                </a:solidFill>
                <a:latin typeface="微软雅黑" pitchFamily="34" charset="-122"/>
                <a:ea typeface="微软雅黑" pitchFamily="34" charset="-122"/>
              </a:rPr>
              <a:t>1</a:t>
            </a:r>
            <a:r>
              <a:rPr lang="zh-CN" altLang="en-US" sz="2200" b="1" dirty="0">
                <a:solidFill>
                  <a:schemeClr val="bg1"/>
                </a:solidFill>
                <a:latin typeface="微软雅黑" pitchFamily="34" charset="-122"/>
                <a:ea typeface="微软雅黑" pitchFamily="34" charset="-122"/>
              </a:rPr>
              <a:t>、习惯性违章的含义及表现</a:t>
            </a:r>
          </a:p>
          <a:p>
            <a:pPr marL="609600" lvl="0" indent="-609600" eaLnBrk="1" hangingPunct="1">
              <a:spcBef>
                <a:spcPct val="20000"/>
              </a:spcBef>
            </a:pPr>
            <a:endParaRPr lang="zh-CN" altLang="en-US" sz="2200" dirty="0">
              <a:solidFill>
                <a:schemeClr val="bg1"/>
              </a:solidFill>
              <a:latin typeface="微软雅黑" pitchFamily="34" charset="-122"/>
              <a:ea typeface="微软雅黑" pitchFamily="34" charset="-122"/>
            </a:endParaRPr>
          </a:p>
          <a:p>
            <a:pPr marL="609600" lvl="0" indent="-6096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rPr>
              <a:t>含义：固守旧有的不良作业传统和工作习惯，违反安全工作规 程的行为。</a:t>
            </a:r>
          </a:p>
          <a:p>
            <a:pPr marL="609600" lvl="0" indent="-6096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rPr>
              <a:t>表现：①它是长期沿袭下来的行为，实质上是违反安全生产工作客观规律，盲目的自觉或不自觉的随心所欲，但都习以为常习惯成自然；</a:t>
            </a:r>
          </a:p>
          <a:p>
            <a:pPr marL="609600" lvl="0" indent="-6096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rPr>
              <a:t>          ②它不是在一个人身上偶尔出现，而是在许多人身上经常表现的违章行为。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四、</a:t>
            </a:r>
            <a:r>
              <a:rPr lang="zh-CN" altLang="en-US" sz="2400" b="1" dirty="0">
                <a:solidFill>
                  <a:schemeClr val="bg1"/>
                </a:solidFill>
                <a:latin typeface="微软雅黑" pitchFamily="34" charset="-122"/>
                <a:ea typeface="微软雅黑" pitchFamily="34" charset="-122"/>
                <a:sym typeface="+mn-ea"/>
              </a:rPr>
              <a:t>怎样消除习惯性违章</a:t>
            </a:r>
            <a:r>
              <a:rPr lang="zh-CN" sz="2400" b="1">
                <a:solidFill>
                  <a:schemeClr val="bg1"/>
                </a:solidFill>
                <a:latin typeface="微软雅黑" pitchFamily="34" charset="-122"/>
                <a:ea typeface="微软雅黑"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34720" y="2162810"/>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itchFamily="34" charset="-122"/>
                <a:ea typeface="微软雅黑" pitchFamily="34" charset="-122"/>
                <a:sym typeface="+mn-ea"/>
              </a:rPr>
              <a:t>2</a:t>
            </a:r>
            <a:r>
              <a:rPr lang="zh-CN" altLang="en-US" sz="2400" b="1" dirty="0">
                <a:solidFill>
                  <a:schemeClr val="bg1"/>
                </a:solidFill>
                <a:latin typeface="微软雅黑" pitchFamily="34" charset="-122"/>
                <a:ea typeface="微软雅黑" pitchFamily="34" charset="-122"/>
                <a:sym typeface="+mn-ea"/>
              </a:rPr>
              <a:t>、习惯性违章的特征</a:t>
            </a:r>
          </a:p>
          <a:p>
            <a:pPr marL="609600" lvl="0" indent="-609600" eaLnBrk="1" hangingPunct="1">
              <a:spcBef>
                <a:spcPct val="20000"/>
              </a:spcBef>
            </a:pPr>
            <a:endParaRPr lang="zh-CN" altLang="en-US" sz="2200" dirty="0">
              <a:solidFill>
                <a:schemeClr val="bg1"/>
              </a:solidFill>
              <a:latin typeface="微软雅黑" pitchFamily="34" charset="-122"/>
              <a:ea typeface="微软雅黑" pitchFamily="34" charset="-122"/>
              <a:sym typeface="+mn-ea"/>
            </a:endParaRPr>
          </a:p>
          <a:p>
            <a:pPr marL="609600" lvl="0" indent="-609600" eaLnBrk="1" latinLnBrk="0" hangingPunct="1">
              <a:lnSpc>
                <a:spcPct val="150000"/>
              </a:lnSpc>
              <a:spcBef>
                <a:spcPts val="0"/>
              </a:spcBef>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）顽固性：习惯性行为方式，安全心里不改变，难以纠正；</a:t>
            </a:r>
          </a:p>
          <a:p>
            <a:pPr marL="609600" lvl="0" indent="-609600" eaLnBrk="1" hangingPunct="1">
              <a:spcBef>
                <a:spcPct val="20000"/>
              </a:spcBef>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）丧失警觉性：习以为常，不以为然；</a:t>
            </a:r>
          </a:p>
          <a:p>
            <a:pPr marL="609600" lvl="0" indent="-609600" eaLnBrk="1" hangingPunct="1">
              <a:spcBef>
                <a:spcPct val="20000"/>
              </a:spcBef>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3</a:t>
            </a:r>
            <a:r>
              <a:rPr lang="zh-CN" altLang="en-US" sz="2200" dirty="0">
                <a:solidFill>
                  <a:schemeClr val="bg1"/>
                </a:solidFill>
                <a:latin typeface="微软雅黑" pitchFamily="34" charset="-122"/>
                <a:ea typeface="微软雅黑" pitchFamily="34" charset="-122"/>
                <a:sym typeface="+mn-ea"/>
              </a:rPr>
              <a:t>）有影响力：很强的传染力，危害性大；</a:t>
            </a:r>
          </a:p>
          <a:p>
            <a:pPr marL="609600" lvl="0" indent="-609600" eaLnBrk="1" hangingPunct="1">
              <a:spcBef>
                <a:spcPct val="20000"/>
              </a:spcBef>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4</a:t>
            </a:r>
            <a:r>
              <a:rPr lang="zh-CN" altLang="en-US" sz="2200" dirty="0">
                <a:solidFill>
                  <a:schemeClr val="bg1"/>
                </a:solidFill>
                <a:latin typeface="微软雅黑" pitchFamily="34" charset="-122"/>
                <a:ea typeface="微软雅黑" pitchFamily="34" charset="-122"/>
                <a:sym typeface="+mn-ea"/>
              </a:rPr>
              <a:t>）事故必然性：习惯性违章行为越来越多，发生事故的机率越大。</a:t>
            </a:r>
            <a:endParaRPr lang="zh-CN" altLang="en-US" sz="22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additive="base">
                                        <p:cTn id="17"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4" end="4"/>
                                            </p:txEl>
                                          </p:spTgt>
                                        </p:tgtEl>
                                        <p:attrNameLst>
                                          <p:attrName>style.visibility</p:attrName>
                                        </p:attrNameLst>
                                      </p:cBhvr>
                                      <p:to>
                                        <p:strVal val="visible"/>
                                      </p:to>
                                    </p:set>
                                    <p:anim calcmode="lin" valueType="num">
                                      <p:cBhvr additive="base">
                                        <p:cTn id="21"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7588">
                                            <p:txEl>
                                              <p:pRg st="5" end="5"/>
                                            </p:txEl>
                                          </p:spTgt>
                                        </p:tgtEl>
                                        <p:attrNameLst>
                                          <p:attrName>style.visibility</p:attrName>
                                        </p:attrNameLst>
                                      </p:cBhvr>
                                      <p:to>
                                        <p:strVal val="visible"/>
                                      </p:to>
                                    </p:set>
                                    <p:anim calcmode="lin" valueType="num">
                                      <p:cBhvr additive="base">
                                        <p:cTn id="25"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四、</a:t>
            </a:r>
            <a:r>
              <a:rPr lang="zh-CN" altLang="en-US" sz="2400" b="1" dirty="0">
                <a:solidFill>
                  <a:schemeClr val="bg1"/>
                </a:solidFill>
                <a:latin typeface="微软雅黑" pitchFamily="34" charset="-122"/>
                <a:ea typeface="微软雅黑" pitchFamily="34" charset="-122"/>
                <a:sym typeface="+mn-ea"/>
              </a:rPr>
              <a:t>怎样消除习惯性违章</a:t>
            </a:r>
            <a:r>
              <a:rPr lang="zh-CN" sz="2400" b="1">
                <a:solidFill>
                  <a:schemeClr val="bg1"/>
                </a:solidFill>
                <a:latin typeface="微软雅黑" pitchFamily="34" charset="-122"/>
                <a:ea typeface="微软雅黑" pitchFamily="34" charset="-122"/>
              </a:rPr>
              <a:t> </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45060" name="内容占位符 7"/>
          <p:cNvSpPr/>
          <p:nvPr/>
        </p:nvSpPr>
        <p:spPr>
          <a:xfrm>
            <a:off x="2247265" y="2054225"/>
            <a:ext cx="4655820" cy="55499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itchFamily="34" charset="-122"/>
                <a:ea typeface="微软雅黑" pitchFamily="34" charset="-122"/>
              </a:rPr>
              <a:t>3</a:t>
            </a:r>
            <a:r>
              <a:rPr lang="zh-CN" altLang="en-US" sz="2400" b="1" dirty="0">
                <a:solidFill>
                  <a:schemeClr val="bg1"/>
                </a:solidFill>
                <a:latin typeface="微软雅黑" pitchFamily="34" charset="-122"/>
                <a:ea typeface="微软雅黑" pitchFamily="34" charset="-122"/>
              </a:rPr>
              <a:t>、怎样消除习惯性违章</a:t>
            </a:r>
          </a:p>
          <a:p>
            <a:pPr marL="609600" lvl="0" indent="-609600" algn="ctr" eaLnBrk="1" hangingPunct="1">
              <a:spcBef>
                <a:spcPct val="20000"/>
              </a:spcBef>
            </a:pPr>
            <a:r>
              <a:rPr lang="zh-CN" altLang="en-US" sz="2400" b="1" dirty="0">
                <a:solidFill>
                  <a:schemeClr val="bg1"/>
                </a:solidFill>
                <a:latin typeface="微软雅黑" pitchFamily="34" charset="-122"/>
                <a:ea typeface="微软雅黑" pitchFamily="34" charset="-122"/>
              </a:rPr>
              <a:t>      </a:t>
            </a:r>
          </a:p>
        </p:txBody>
      </p:sp>
      <p:grpSp>
        <p:nvGrpSpPr>
          <p:cNvPr id="2" name="Group 5"/>
          <p:cNvGrpSpPr/>
          <p:nvPr/>
        </p:nvGrpSpPr>
        <p:grpSpPr>
          <a:xfrm>
            <a:off x="997585" y="2830513"/>
            <a:ext cx="3711575" cy="3321049"/>
            <a:chOff x="0" y="0"/>
            <a:chExt cx="2338" cy="2092"/>
          </a:xfrm>
        </p:grpSpPr>
        <p:sp>
          <p:nvSpPr>
            <p:cNvPr id="45063" name="Text Box 6"/>
            <p:cNvSpPr txBox="1"/>
            <p:nvPr/>
          </p:nvSpPr>
          <p:spPr>
            <a:xfrm>
              <a:off x="1131" y="0"/>
              <a:ext cx="120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itchFamily="34" charset="-122"/>
                  <a:ea typeface="微软雅黑" pitchFamily="34" charset="-122"/>
                </a:rPr>
                <a:t>进行事故演练</a:t>
              </a:r>
            </a:p>
          </p:txBody>
        </p:sp>
        <p:sp>
          <p:nvSpPr>
            <p:cNvPr id="45064" name="Text Box 7"/>
            <p:cNvSpPr txBox="1"/>
            <p:nvPr/>
          </p:nvSpPr>
          <p:spPr>
            <a:xfrm>
              <a:off x="994" y="301"/>
              <a:ext cx="1343"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itchFamily="34" charset="-122"/>
                  <a:ea typeface="微软雅黑" pitchFamily="34" charset="-122"/>
                </a:rPr>
                <a:t>做好</a:t>
              </a:r>
              <a:r>
                <a:rPr lang="en-US" altLang="zh-CN" sz="2000" dirty="0">
                  <a:solidFill>
                    <a:schemeClr val="bg1"/>
                  </a:solidFill>
                  <a:latin typeface="微软雅黑" pitchFamily="34" charset="-122"/>
                  <a:ea typeface="微软雅黑" pitchFamily="34" charset="-122"/>
                </a:rPr>
                <a:t>5S</a:t>
              </a:r>
              <a:r>
                <a:rPr lang="zh-CN" altLang="en-US" sz="2000" dirty="0">
                  <a:solidFill>
                    <a:schemeClr val="bg1"/>
                  </a:solidFill>
                  <a:latin typeface="微软雅黑" pitchFamily="34" charset="-122"/>
                  <a:ea typeface="微软雅黑" pitchFamily="34" charset="-122"/>
                </a:rPr>
                <a:t>现场管理</a:t>
              </a:r>
            </a:p>
          </p:txBody>
        </p:sp>
        <p:sp>
          <p:nvSpPr>
            <p:cNvPr id="45065" name="Text Box 8"/>
            <p:cNvSpPr txBox="1"/>
            <p:nvPr/>
          </p:nvSpPr>
          <p:spPr>
            <a:xfrm>
              <a:off x="223" y="1521"/>
              <a:ext cx="2114"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itchFamily="34" charset="-122"/>
                  <a:ea typeface="微软雅黑" pitchFamily="34" charset="-122"/>
                </a:rPr>
                <a:t>做好每日的安全检查</a:t>
              </a:r>
            </a:p>
          </p:txBody>
        </p:sp>
        <p:sp>
          <p:nvSpPr>
            <p:cNvPr id="45066" name="Text Box 9"/>
            <p:cNvSpPr txBox="1"/>
            <p:nvPr/>
          </p:nvSpPr>
          <p:spPr>
            <a:xfrm>
              <a:off x="662" y="902"/>
              <a:ext cx="1676"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itchFamily="34" charset="-122"/>
                  <a:ea typeface="微软雅黑" pitchFamily="34" charset="-122"/>
                </a:rPr>
                <a:t>做好安全教育</a:t>
              </a:r>
            </a:p>
          </p:txBody>
        </p:sp>
        <p:sp>
          <p:nvSpPr>
            <p:cNvPr id="45067" name="Text Box 10"/>
            <p:cNvSpPr txBox="1"/>
            <p:nvPr/>
          </p:nvSpPr>
          <p:spPr>
            <a:xfrm>
              <a:off x="465" y="1213"/>
              <a:ext cx="1872"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itchFamily="34" charset="-122"/>
                  <a:ea typeface="微软雅黑" pitchFamily="34" charset="-122"/>
                </a:rPr>
                <a:t>实行标准化作业</a:t>
              </a:r>
            </a:p>
          </p:txBody>
        </p:sp>
        <p:sp>
          <p:nvSpPr>
            <p:cNvPr id="45068" name="Text Box 11"/>
            <p:cNvSpPr txBox="1"/>
            <p:nvPr/>
          </p:nvSpPr>
          <p:spPr>
            <a:xfrm>
              <a:off x="0" y="1829"/>
              <a:ext cx="2338"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itchFamily="34" charset="-122"/>
                  <a:ea typeface="微软雅黑" pitchFamily="34" charset="-122"/>
                </a:rPr>
                <a:t>开好班前班后会</a:t>
              </a:r>
            </a:p>
          </p:txBody>
        </p:sp>
        <p:sp>
          <p:nvSpPr>
            <p:cNvPr id="45069" name="Text Box 12"/>
            <p:cNvSpPr txBox="1"/>
            <p:nvPr/>
          </p:nvSpPr>
          <p:spPr>
            <a:xfrm>
              <a:off x="848" y="603"/>
              <a:ext cx="1490" cy="263"/>
            </a:xfrm>
            <a:prstGeom prst="rect">
              <a:avLst/>
            </a:prstGeom>
            <a:solidFill>
              <a:schemeClr val="folHlink"/>
            </a:solidFill>
            <a:ln w="9525" cap="flat" cmpd="sng">
              <a:solidFill>
                <a:schemeClr val="folHlink"/>
              </a:solidFill>
              <a:prstDash val="solid"/>
              <a:miter/>
              <a:headEnd type="none" w="med" len="med"/>
              <a:tailEnd type="none" w="med" len="med"/>
            </a:ln>
          </p:spPr>
          <p:txBody>
            <a:bodyPr wrap="square">
              <a:spAutoFit/>
            </a:bodyPr>
            <a:lstStyle/>
            <a:p>
              <a:pPr lvl="0" eaLnBrk="1" hangingPunct="1">
                <a:spcBef>
                  <a:spcPct val="50000"/>
                </a:spcBef>
              </a:pPr>
              <a:r>
                <a:rPr lang="zh-CN" altLang="en-US" sz="2000" dirty="0">
                  <a:solidFill>
                    <a:schemeClr val="bg1"/>
                  </a:solidFill>
                  <a:latin typeface="微软雅黑" pitchFamily="34" charset="-122"/>
                  <a:ea typeface="微软雅黑" pitchFamily="34" charset="-122"/>
                </a:rPr>
                <a:t>做好危险源控制</a:t>
              </a:r>
            </a:p>
          </p:txBody>
        </p:sp>
      </p:grpSp>
      <p:sp>
        <p:nvSpPr>
          <p:cNvPr id="71693" name="AutoShape 13"/>
          <p:cNvSpPr/>
          <p:nvPr/>
        </p:nvSpPr>
        <p:spPr>
          <a:xfrm>
            <a:off x="5374005" y="3976370"/>
            <a:ext cx="2808605" cy="1412875"/>
          </a:xfrm>
          <a:prstGeom prst="wedgeRoundRectCallout">
            <a:avLst>
              <a:gd name="adj1" fmla="val -73458"/>
              <a:gd name="adj2" fmla="val -236"/>
              <a:gd name="adj3" fmla="val 16667"/>
            </a:avLst>
          </a:prstGeom>
          <a:noFill/>
          <a:ln w="9525" cap="flat" cmpd="sng">
            <a:solidFill>
              <a:schemeClr val="bg1"/>
            </a:solidFill>
            <a:prstDash val="solid"/>
            <a:miter/>
            <a:headEnd type="none" w="med" len="med"/>
            <a:tailEnd type="none" w="med" len="med"/>
          </a:ln>
        </p:spPr>
        <p:txBody>
          <a:bodyPr/>
          <a:lstStyle/>
          <a:p>
            <a:pPr lvl="0" algn="ctr" eaLnBrk="1" hangingPunct="1"/>
            <a:endParaRPr lang="zh-CN" altLang="en-US" dirty="0">
              <a:solidFill>
                <a:schemeClr val="bg1"/>
              </a:solidFill>
              <a:latin typeface="微软雅黑" pitchFamily="34" charset="-122"/>
              <a:ea typeface="微软雅黑" pitchFamily="34" charset="-122"/>
            </a:endParaRPr>
          </a:p>
          <a:p>
            <a:pPr lvl="0" algn="ctr" eaLnBrk="1" hangingPunct="1"/>
            <a:r>
              <a:rPr lang="zh-CN" altLang="en-US" dirty="0">
                <a:solidFill>
                  <a:schemeClr val="bg1"/>
                </a:solidFill>
                <a:latin typeface="微软雅黑" pitchFamily="34" charset="-122"/>
                <a:ea typeface="微软雅黑" pitchFamily="34" charset="-122"/>
              </a:rPr>
              <a:t>消除习惯性违章班组是重点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1693"/>
                                        </p:tgtEl>
                                        <p:attrNameLst>
                                          <p:attrName>style.visibility</p:attrName>
                                        </p:attrNameLst>
                                      </p:cBhvr>
                                      <p:to>
                                        <p:strVal val="visible"/>
                                      </p:to>
                                    </p:set>
                                    <p:animEffect transition="in" filter="strips(downLeft)">
                                      <p:cBhvr>
                                        <p:cTn id="13" dur="500"/>
                                        <p:tgtEl>
                                          <p:spTgt spid="7169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7169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五、作业</a:t>
            </a:r>
            <a:r>
              <a:rPr lang="zh-CN" altLang="en-US" sz="2400" b="1">
                <a:solidFill>
                  <a:schemeClr val="bg1"/>
                </a:solidFill>
                <a:latin typeface="微软雅黑" pitchFamily="34" charset="-122"/>
                <a:ea typeface="微软雅黑" pitchFamily="34" charset="-122"/>
                <a:sym typeface="+mn-ea"/>
              </a:rPr>
              <a:t>标准</a:t>
            </a:r>
            <a:r>
              <a:rPr lang="zh-CN" altLang="en-US" sz="2400" b="1">
                <a:solidFill>
                  <a:schemeClr val="bg1"/>
                </a:solidFill>
                <a:latin typeface="微软雅黑" pitchFamily="34" charset="-122"/>
                <a:ea typeface="微软雅黑" pitchFamily="34" charset="-122"/>
              </a:rPr>
              <a:t>化</a:t>
            </a:r>
            <a:endParaRPr lang="zh-CN" sz="2400" b="1">
              <a:solidFill>
                <a:schemeClr val="bg1"/>
              </a:solidFill>
              <a:latin typeface="微软雅黑" pitchFamily="34" charset="-122"/>
              <a:ea typeface="微软雅黑"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458200" cy="5323205"/>
          </a:xfrm>
          <a:prstGeom prst="rect">
            <a:avLst/>
          </a:prstGeom>
        </p:spPr>
      </p:pic>
      <p:sp>
        <p:nvSpPr>
          <p:cNvPr id="67588" name="内容占位符 7"/>
          <p:cNvSpPr/>
          <p:nvPr/>
        </p:nvSpPr>
        <p:spPr>
          <a:xfrm>
            <a:off x="979805" y="2066925"/>
            <a:ext cx="7525385" cy="4262120"/>
          </a:xfrm>
          <a:prstGeom prst="rect">
            <a:avLst/>
          </a:prstGeom>
          <a:noFill/>
          <a:ln w="9525">
            <a:noFill/>
          </a:ln>
        </p:spPr>
        <p:txBody>
          <a:bodyPr/>
          <a:lstStyle/>
          <a:p>
            <a:pPr marL="609600" lvl="0" indent="-609600" algn="ctr" eaLnBrk="1" hangingPunct="1">
              <a:spcBef>
                <a:spcPct val="20000"/>
              </a:spcBef>
            </a:pPr>
            <a:r>
              <a:rPr lang="en-US" altLang="zh-CN" sz="2400" b="1" dirty="0">
                <a:solidFill>
                  <a:schemeClr val="bg1"/>
                </a:solidFill>
                <a:latin typeface="微软雅黑" pitchFamily="34" charset="-122"/>
                <a:ea typeface="微软雅黑" pitchFamily="34" charset="-122"/>
                <a:sym typeface="+mn-ea"/>
              </a:rPr>
              <a:t>1</a:t>
            </a:r>
            <a:r>
              <a:rPr lang="zh-CN" altLang="en-US" sz="2400" b="1" dirty="0">
                <a:solidFill>
                  <a:schemeClr val="bg1"/>
                </a:solidFill>
                <a:latin typeface="微软雅黑" pitchFamily="34" charset="-122"/>
                <a:ea typeface="微软雅黑" pitchFamily="34" charset="-122"/>
                <a:sym typeface="+mn-ea"/>
              </a:rPr>
              <a:t>、坚持“安全第一，预防为主，综合治理”的方针</a:t>
            </a:r>
          </a:p>
          <a:p>
            <a:pPr marL="609600" lvl="0" indent="-609600" eaLnBrk="1" hangingPunct="1">
              <a:spcBef>
                <a:spcPct val="20000"/>
              </a:spcBef>
            </a:pPr>
            <a:endParaRPr lang="zh-CN" altLang="en-US" sz="2200" dirty="0">
              <a:solidFill>
                <a:schemeClr val="bg1"/>
              </a:solidFill>
              <a:latin typeface="微软雅黑" pitchFamily="34" charset="-122"/>
              <a:ea typeface="微软雅黑" pitchFamily="34" charset="-122"/>
              <a:sym typeface="+mn-ea"/>
            </a:endParaRPr>
          </a:p>
          <a:p>
            <a:pPr marL="609600" lvl="0" indent="-609600" eaLnBrk="1" hangingPunct="1"/>
            <a:endParaRPr lang="zh-CN" altLang="en-US" sz="2200" dirty="0">
              <a:solidFill>
                <a:schemeClr val="bg1"/>
              </a:solidFill>
              <a:latin typeface="微软雅黑" pitchFamily="34" charset="-122"/>
              <a:ea typeface="微软雅黑"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）做到“四个凡事”原则：凡事有人负责、凡事有章可循、凡事有据可查、凡事有人监督</a:t>
            </a:r>
          </a:p>
          <a:p>
            <a:pPr marL="609600" lvl="0" indent="-609600" eaLnBrk="1" latinLnBrk="0" hangingPunct="1">
              <a:lnSpc>
                <a:spcPct val="150000"/>
              </a:lnSpc>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）现场作业安全以“三防”为防范：防违章、防麻痹、防松懈</a:t>
            </a:r>
          </a:p>
          <a:p>
            <a:pPr marL="609600" lvl="0" indent="-609600" eaLnBrk="1" latinLnBrk="0" hangingPunct="1">
              <a:lnSpc>
                <a:spcPct val="150000"/>
              </a:lnSpc>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3</a:t>
            </a:r>
            <a:r>
              <a:rPr lang="zh-CN" altLang="en-US" sz="2200" dirty="0">
                <a:solidFill>
                  <a:schemeClr val="bg1"/>
                </a:solidFill>
                <a:latin typeface="微软雅黑" pitchFamily="34" charset="-122"/>
                <a:ea typeface="微软雅黑" pitchFamily="34" charset="-122"/>
                <a:sym typeface="+mn-ea"/>
              </a:rPr>
              <a:t>）现场作业安全以”三无“为重点：个人无违章、岗位无隐患、班组无事故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3" end="3"/>
                                            </p:txEl>
                                          </p:spTgt>
                                        </p:tgtEl>
                                        <p:attrNameLst>
                                          <p:attrName>style.visibility</p:attrName>
                                        </p:attrNameLst>
                                      </p:cBhvr>
                                      <p:to>
                                        <p:strVal val="visible"/>
                                      </p:to>
                                    </p:set>
                                    <p:anim calcmode="lin" valueType="num">
                                      <p:cBhvr additive="base">
                                        <p:cTn id="13"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7588">
                                            <p:txEl>
                                              <p:pRg st="4" end="4"/>
                                            </p:txEl>
                                          </p:spTgt>
                                        </p:tgtEl>
                                        <p:attrNameLst>
                                          <p:attrName>style.visibility</p:attrName>
                                        </p:attrNameLst>
                                      </p:cBhvr>
                                      <p:to>
                                        <p:strVal val="visible"/>
                                      </p:to>
                                    </p:set>
                                    <p:anim calcmode="lin" valueType="num">
                                      <p:cBhvr additive="base">
                                        <p:cTn id="17"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7588">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588">
                                            <p:txEl>
                                              <p:pRg st="5" end="5"/>
                                            </p:txEl>
                                          </p:spTgt>
                                        </p:tgtEl>
                                        <p:attrNameLst>
                                          <p:attrName>style.visibility</p:attrName>
                                        </p:attrNameLst>
                                      </p:cBhvr>
                                      <p:to>
                                        <p:strVal val="visible"/>
                                      </p:to>
                                    </p:set>
                                    <p:anim calcmode="lin" valueType="num">
                                      <p:cBhvr additive="base">
                                        <p:cTn id="21" dur="500" fill="hold"/>
                                        <p:tgtEl>
                                          <p:spTgt spid="67588">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7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五、作业</a:t>
            </a:r>
            <a:r>
              <a:rPr lang="zh-CN" altLang="en-US" sz="2400" b="1">
                <a:solidFill>
                  <a:schemeClr val="bg1"/>
                </a:solidFill>
                <a:latin typeface="微软雅黑" pitchFamily="34" charset="-122"/>
                <a:ea typeface="微软雅黑" pitchFamily="34" charset="-122"/>
                <a:sym typeface="+mn-ea"/>
              </a:rPr>
              <a:t>标准</a:t>
            </a:r>
            <a:r>
              <a:rPr lang="zh-CN" altLang="en-US" sz="2400" b="1">
                <a:solidFill>
                  <a:schemeClr val="bg1"/>
                </a:solidFill>
                <a:latin typeface="微软雅黑" pitchFamily="34" charset="-122"/>
                <a:ea typeface="微软雅黑" pitchFamily="34" charset="-122"/>
              </a:rPr>
              <a:t>化</a:t>
            </a:r>
            <a:endParaRPr lang="zh-CN" sz="2400" b="1">
              <a:solidFill>
                <a:schemeClr val="bg1"/>
              </a:solidFill>
              <a:latin typeface="微软雅黑" pitchFamily="34" charset="-122"/>
              <a:ea typeface="微软雅黑"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589010" cy="5405755"/>
          </a:xfrm>
          <a:prstGeom prst="rect">
            <a:avLst/>
          </a:prstGeom>
        </p:spPr>
      </p:pic>
      <p:sp>
        <p:nvSpPr>
          <p:cNvPr id="67588" name="内容占位符 7"/>
          <p:cNvSpPr/>
          <p:nvPr/>
        </p:nvSpPr>
        <p:spPr>
          <a:xfrm>
            <a:off x="979805" y="223139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itchFamily="34" charset="-122"/>
                <a:ea typeface="微软雅黑" pitchFamily="34" charset="-122"/>
                <a:sym typeface="+mn-ea"/>
              </a:rPr>
              <a:t>2</a:t>
            </a:r>
            <a:r>
              <a:rPr lang="zh-CN" altLang="en-US" sz="2400" b="1" dirty="0">
                <a:solidFill>
                  <a:schemeClr val="bg1"/>
                </a:solidFill>
                <a:latin typeface="微软雅黑" pitchFamily="34" charset="-122"/>
                <a:ea typeface="微软雅黑" pitchFamily="34" charset="-122"/>
                <a:sym typeface="+mn-ea"/>
              </a:rPr>
              <a:t>、对现场作业的全过程控制及跟踪</a:t>
            </a:r>
          </a:p>
          <a:p>
            <a:pPr marL="609600" lvl="0" indent="-609600" eaLnBrk="1" hangingPunct="1"/>
            <a:endParaRPr lang="zh-CN" altLang="en-US" sz="2200" dirty="0">
              <a:solidFill>
                <a:schemeClr val="bg1"/>
              </a:solidFill>
              <a:latin typeface="微软雅黑" pitchFamily="34" charset="-122"/>
              <a:ea typeface="微软雅黑" pitchFamily="34" charset="-122"/>
              <a:sym typeface="+mn-ea"/>
            </a:endParaRPr>
          </a:p>
          <a:p>
            <a:pPr marL="609600" lvl="0" indent="-609600" algn="l" eaLnBrk="1" hangingPunct="1"/>
            <a:r>
              <a:rPr lang="zh-CN" altLang="en-US" sz="2200" dirty="0">
                <a:solidFill>
                  <a:schemeClr val="bg1"/>
                </a:solidFill>
                <a:latin typeface="微软雅黑" pitchFamily="34" charset="-122"/>
                <a:ea typeface="微软雅黑" pitchFamily="34" charset="-122"/>
                <a:sym typeface="+mn-ea"/>
              </a:rPr>
              <a:t>            班长针对现场实际，进行危险点分析，制定相应的安全和质量的防范措施。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42900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五、作业</a:t>
            </a:r>
            <a:r>
              <a:rPr lang="zh-CN" altLang="en-US" sz="2400" b="1">
                <a:solidFill>
                  <a:schemeClr val="bg1"/>
                </a:solidFill>
                <a:latin typeface="微软雅黑" pitchFamily="34" charset="-122"/>
                <a:ea typeface="微软雅黑" pitchFamily="34" charset="-122"/>
                <a:sym typeface="+mn-ea"/>
              </a:rPr>
              <a:t>标准</a:t>
            </a:r>
            <a:r>
              <a:rPr lang="zh-CN" altLang="en-US" sz="2400" b="1">
                <a:solidFill>
                  <a:schemeClr val="bg1"/>
                </a:solidFill>
                <a:latin typeface="微软雅黑" pitchFamily="34" charset="-122"/>
                <a:ea typeface="微软雅黑" pitchFamily="34" charset="-122"/>
              </a:rPr>
              <a:t>化</a:t>
            </a:r>
            <a:endParaRPr lang="zh-CN" sz="2400" b="1">
              <a:solidFill>
                <a:schemeClr val="bg1"/>
              </a:solidFill>
              <a:latin typeface="微软雅黑" pitchFamily="34" charset="-122"/>
              <a:ea typeface="微软雅黑" pitchFamily="34" charset="-122"/>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468630" y="1486535"/>
            <a:ext cx="8589010" cy="5405755"/>
          </a:xfrm>
          <a:prstGeom prst="rect">
            <a:avLst/>
          </a:prstGeom>
        </p:spPr>
      </p:pic>
      <p:sp>
        <p:nvSpPr>
          <p:cNvPr id="67588" name="内容占位符 7"/>
          <p:cNvSpPr/>
          <p:nvPr/>
        </p:nvSpPr>
        <p:spPr>
          <a:xfrm>
            <a:off x="1000760" y="2278380"/>
            <a:ext cx="7525385" cy="4262120"/>
          </a:xfrm>
          <a:prstGeom prst="rect">
            <a:avLst/>
          </a:prstGeom>
          <a:noFill/>
          <a:ln w="9525">
            <a:noFill/>
          </a:ln>
        </p:spPr>
        <p:txBody>
          <a:bodyPr/>
          <a:lstStyle/>
          <a:p>
            <a:pPr marL="609600" lvl="0" indent="-609600" algn="ctr" eaLnBrk="1" latinLnBrk="0" hangingPunct="1">
              <a:lnSpc>
                <a:spcPct val="150000"/>
              </a:lnSpc>
            </a:pPr>
            <a:r>
              <a:rPr lang="en-US" altLang="zh-CN" sz="2400" b="1" dirty="0">
                <a:solidFill>
                  <a:schemeClr val="bg1"/>
                </a:solidFill>
                <a:latin typeface="微软雅黑" pitchFamily="34" charset="-122"/>
                <a:ea typeface="微软雅黑" pitchFamily="34" charset="-122"/>
                <a:sym typeface="+mn-ea"/>
              </a:rPr>
              <a:t>3</a:t>
            </a:r>
            <a:r>
              <a:rPr lang="zh-CN" altLang="en-US" sz="2400" b="1" dirty="0">
                <a:solidFill>
                  <a:schemeClr val="bg1"/>
                </a:solidFill>
                <a:latin typeface="微软雅黑" pitchFamily="34" charset="-122"/>
                <a:ea typeface="微软雅黑" pitchFamily="34" charset="-122"/>
                <a:sym typeface="+mn-ea"/>
              </a:rPr>
              <a:t>、作业前必须进行“两交三查”：</a:t>
            </a:r>
            <a:r>
              <a:rPr lang="zh-CN" altLang="en-US" sz="2200" dirty="0">
                <a:solidFill>
                  <a:schemeClr val="bg1"/>
                </a:solidFill>
                <a:latin typeface="微软雅黑" pitchFamily="34" charset="-122"/>
                <a:ea typeface="微软雅黑" pitchFamily="34" charset="-122"/>
                <a:sym typeface="+mn-ea"/>
              </a:rPr>
              <a:t> </a:t>
            </a:r>
          </a:p>
          <a:p>
            <a:pPr marL="609600" lvl="0" indent="-609600" eaLnBrk="1" latinLnBrk="0" hangingPunct="1">
              <a:lnSpc>
                <a:spcPct val="150000"/>
              </a:lnSpc>
            </a:pPr>
            <a:endParaRPr lang="zh-CN" altLang="en-US" sz="2200" dirty="0">
              <a:solidFill>
                <a:schemeClr val="bg1"/>
              </a:solidFill>
              <a:latin typeface="微软雅黑" pitchFamily="34" charset="-122"/>
              <a:ea typeface="微软雅黑" pitchFamily="34" charset="-122"/>
              <a:sym typeface="+mn-ea"/>
            </a:endParaRPr>
          </a:p>
          <a:p>
            <a:pPr marL="609600" lvl="0" indent="-609600" eaLnBrk="1" latinLnBrk="0" hangingPunct="1">
              <a:lnSpc>
                <a:spcPct val="150000"/>
              </a:lnSpc>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）两交：交工作任务，交安全措施（危险点预控及其它注意事项）。</a:t>
            </a:r>
          </a:p>
          <a:p>
            <a:pPr marL="609600" lvl="0" indent="-609600" eaLnBrk="1" latinLnBrk="0" hangingPunct="1">
              <a:lnSpc>
                <a:spcPct val="150000"/>
              </a:lnSpc>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）三查：查人员健康、查精神状况、查工器具以及作业所需的设备材料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charRg st="58" end="8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8">
                                            <p:txEl>
                                              <p:charRg st="86" end="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3"/>
          <a:stretch>
            <a:fillRect/>
          </a:stretch>
        </p:blipFill>
        <p:spPr>
          <a:xfrm>
            <a:off x="1111250" y="1457960"/>
            <a:ext cx="7150100" cy="4766310"/>
          </a:xfrm>
          <a:prstGeom prst="rect">
            <a:avLst/>
          </a:prstGeom>
        </p:spPr>
      </p:pic>
      <p:sp>
        <p:nvSpPr>
          <p:cNvPr id="34825" name="Text Box 5"/>
          <p:cNvSpPr txBox="1"/>
          <p:nvPr/>
        </p:nvSpPr>
        <p:spPr>
          <a:xfrm>
            <a:off x="1647190" y="228092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sym typeface="+mn-ea"/>
              </a:rPr>
              <a:t>在这一部分，我们主要给大家分享了如何控制人的不安全行为。对于此部分内容，大家还有什么疑问或要补充的吗？</a:t>
            </a:r>
          </a:p>
          <a:p>
            <a:pPr lvl="0" eaLnBrk="1" hangingPunct="1"/>
            <a:endParaRPr lang="zh-CN" altLang="en-US" sz="2400" b="1" dirty="0">
              <a:solidFill>
                <a:schemeClr val="bg1"/>
              </a:solidFill>
              <a:latin typeface="微软雅黑" pitchFamily="34" charset="-122"/>
              <a:ea typeface="微软雅黑" pitchFamily="34" charset="-122"/>
            </a:endParaRPr>
          </a:p>
        </p:txBody>
      </p:sp>
      <p:sp>
        <p:nvSpPr>
          <p:cNvPr id="34823" name="Text Box 8"/>
          <p:cNvSpPr txBox="1"/>
          <p:nvPr/>
        </p:nvSpPr>
        <p:spPr>
          <a:xfrm>
            <a:off x="1605280" y="3979545"/>
            <a:ext cx="6120130" cy="1214755"/>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sym typeface="+mn-ea"/>
              </a:rPr>
              <a:t>刚刚我们分享了如何控制人的不安全行为。那又怎样控制物的不安全状态呢？这是我接下来要与大家分享的内容：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6020435" y="2929890"/>
            <a:ext cx="4135120" cy="2186940"/>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itchFamily="34" charset="-122"/>
                <a:ea typeface="微软雅黑" pitchFamily="34" charset="-122"/>
              </a:rPr>
              <a:t>安全第一</a:t>
            </a:r>
          </a:p>
          <a:p>
            <a:pPr marL="342900" lvl="0" indent="-342900" algn="ctr">
              <a:spcBef>
                <a:spcPct val="20000"/>
              </a:spcBef>
            </a:pPr>
            <a:r>
              <a:rPr lang="zh-CN" altLang="en-US" sz="4800" b="1" dirty="0">
                <a:solidFill>
                  <a:srgbClr val="FF0000"/>
                </a:solidFill>
                <a:latin typeface="微软雅黑" pitchFamily="34" charset="-122"/>
                <a:ea typeface="微软雅黑" pitchFamily="34" charset="-122"/>
              </a:rPr>
              <a:t>预防为主</a:t>
            </a:r>
          </a:p>
        </p:txBody>
      </p:sp>
      <p:pic>
        <p:nvPicPr>
          <p:cNvPr id="3087" name="图片 1" descr="777ddadc80333dece0f0560c3ec6721e"/>
          <p:cNvPicPr>
            <a:picLocks noChangeAspect="1"/>
          </p:cNvPicPr>
          <p:nvPr/>
        </p:nvPicPr>
        <p:blipFill>
          <a:blip r:embed="rId2"/>
          <a:stretch>
            <a:fillRect/>
          </a:stretch>
        </p:blipFill>
        <p:spPr>
          <a:xfrm>
            <a:off x="1327785" y="1888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0105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itchFamily="34" charset="-122"/>
                <a:ea typeface="微软雅黑" pitchFamily="34" charset="-122"/>
                <a:sym typeface="+mn-ea"/>
              </a:rPr>
              <a:t>   </a:t>
            </a:r>
            <a:r>
              <a:rPr lang="zh-CN" altLang="en-US" sz="4800" b="1" dirty="0">
                <a:solidFill>
                  <a:srgbClr val="FF0000"/>
                </a:solidFill>
                <a:latin typeface="微软雅黑" pitchFamily="34" charset="-122"/>
                <a:ea typeface="微软雅黑" pitchFamily="34" charset="-122"/>
                <a:sym typeface="+mn-ea"/>
              </a:rPr>
              <a:t>如何控制物的</a:t>
            </a:r>
          </a:p>
          <a:p>
            <a:pPr lvl="0" algn="ctr" eaLnBrk="1" hangingPunct="1"/>
            <a:r>
              <a:rPr lang="zh-CN" altLang="en-US" sz="4800" b="1" dirty="0">
                <a:solidFill>
                  <a:srgbClr val="FF0000"/>
                </a:solidFill>
                <a:latin typeface="微软雅黑" pitchFamily="34" charset="-122"/>
                <a:ea typeface="微软雅黑" pitchFamily="34" charset="-122"/>
                <a:sym typeface="+mn-ea"/>
              </a:rPr>
              <a:t>不安全状态</a:t>
            </a: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一、</a:t>
            </a:r>
            <a:r>
              <a:rPr lang="zh-CN" altLang="en-US" sz="2400" b="1" dirty="0">
                <a:solidFill>
                  <a:schemeClr val="bg1"/>
                </a:solidFill>
                <a:latin typeface="微软雅黑" pitchFamily="34" charset="-122"/>
                <a:ea typeface="微软雅黑" pitchFamily="34" charset="-122"/>
                <a:sym typeface="+mn-ea"/>
              </a:rPr>
              <a:t>物的不安全状态的体现</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、设备自身的安全防护装置或设施缺少、不全或长期损坏待修 </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、设备的设计存在缺陷，易引发员工误操作造成事故</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en-US" altLang="zh-CN" sz="2200" dirty="0">
                <a:solidFill>
                  <a:schemeClr val="bg1"/>
                </a:solidFill>
                <a:latin typeface="微软雅黑" pitchFamily="34" charset="-122"/>
                <a:ea typeface="微软雅黑" pitchFamily="34" charset="-122"/>
                <a:sym typeface="+mn-ea"/>
              </a:rPr>
              <a:t>3</a:t>
            </a:r>
            <a:r>
              <a:rPr lang="zh-CN" altLang="en-US" sz="2200" dirty="0">
                <a:solidFill>
                  <a:schemeClr val="bg1"/>
                </a:solidFill>
                <a:latin typeface="微软雅黑" pitchFamily="34" charset="-122"/>
                <a:ea typeface="微软雅黑" pitchFamily="34" charset="-122"/>
                <a:sym typeface="+mn-ea"/>
              </a:rPr>
              <a:t>、安全防护罩和个人的防护用品的质量存在缺陷，起不到防护作用</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en-US" altLang="zh-CN" sz="2200" dirty="0">
                <a:solidFill>
                  <a:schemeClr val="bg1"/>
                </a:solidFill>
                <a:latin typeface="微软雅黑" pitchFamily="34" charset="-122"/>
                <a:ea typeface="微软雅黑" pitchFamily="34" charset="-122"/>
                <a:sym typeface="+mn-ea"/>
              </a:rPr>
              <a:t>4</a:t>
            </a:r>
            <a:r>
              <a:rPr lang="zh-CN" altLang="en-US" sz="2200" dirty="0">
                <a:solidFill>
                  <a:schemeClr val="bg1"/>
                </a:solidFill>
                <a:latin typeface="微软雅黑" pitchFamily="34" charset="-122"/>
                <a:ea typeface="微软雅黑" pitchFamily="34" charset="-122"/>
                <a:sym typeface="+mn-ea"/>
              </a:rPr>
              <a:t>、设备、材料、工具没有按照指定的位置存储或摆放，不符合安全规程和防火要求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一、</a:t>
            </a:r>
            <a:r>
              <a:rPr lang="zh-CN" altLang="en-US" sz="2400" b="1" dirty="0">
                <a:solidFill>
                  <a:schemeClr val="bg1"/>
                </a:solidFill>
                <a:latin typeface="微软雅黑" pitchFamily="34" charset="-122"/>
                <a:ea typeface="微软雅黑" pitchFamily="34" charset="-122"/>
                <a:sym typeface="+mn-ea"/>
              </a:rPr>
              <a:t>物的不安全状态的体现</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27317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hangingPunct="1">
              <a:buNone/>
            </a:pPr>
            <a:r>
              <a:rPr lang="en-US" altLang="zh-CN" sz="2200" dirty="0">
                <a:solidFill>
                  <a:schemeClr val="bg1"/>
                </a:solidFill>
                <a:latin typeface="微软雅黑" pitchFamily="34" charset="-122"/>
                <a:ea typeface="微软雅黑" pitchFamily="34" charset="-122"/>
                <a:sym typeface="+mn-ea"/>
              </a:rPr>
              <a:t>5</a:t>
            </a:r>
            <a:r>
              <a:rPr lang="zh-CN" altLang="en-US" sz="2200" dirty="0">
                <a:solidFill>
                  <a:schemeClr val="bg1"/>
                </a:solidFill>
                <a:latin typeface="微软雅黑" pitchFamily="34" charset="-122"/>
                <a:ea typeface="微软雅黑" pitchFamily="34" charset="-122"/>
                <a:sym typeface="+mn-ea"/>
              </a:rPr>
              <a:t>、消防器材不合格或已过期，特种设备已过校验期</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en-US" altLang="zh-CN" sz="2200" dirty="0">
                <a:solidFill>
                  <a:schemeClr val="bg1"/>
                </a:solidFill>
                <a:latin typeface="微软雅黑" pitchFamily="34" charset="-122"/>
                <a:ea typeface="微软雅黑" pitchFamily="34" charset="-122"/>
                <a:sym typeface="+mn-ea"/>
              </a:rPr>
              <a:t>6</a:t>
            </a:r>
            <a:r>
              <a:rPr lang="zh-CN" altLang="en-US" sz="2200" dirty="0">
                <a:solidFill>
                  <a:schemeClr val="bg1"/>
                </a:solidFill>
                <a:latin typeface="微软雅黑" pitchFamily="34" charset="-122"/>
                <a:ea typeface="微软雅黑" pitchFamily="34" charset="-122"/>
                <a:sym typeface="+mn-ea"/>
              </a:rPr>
              <a:t>、各类安全警示，指示标志缺少或不明确</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en-US" altLang="zh-CN" sz="2200" dirty="0">
                <a:solidFill>
                  <a:schemeClr val="bg1"/>
                </a:solidFill>
                <a:latin typeface="微软雅黑" pitchFamily="34" charset="-122"/>
                <a:ea typeface="微软雅黑" pitchFamily="34" charset="-122"/>
                <a:sym typeface="+mn-ea"/>
              </a:rPr>
              <a:t>7</a:t>
            </a:r>
            <a:r>
              <a:rPr lang="zh-CN" altLang="en-US" sz="2200" dirty="0">
                <a:solidFill>
                  <a:schemeClr val="bg1"/>
                </a:solidFill>
                <a:latin typeface="微软雅黑" pitchFamily="34" charset="-122"/>
                <a:ea typeface="微软雅黑" pitchFamily="34" charset="-122"/>
                <a:sym typeface="+mn-ea"/>
              </a:rPr>
              <a:t>、现场</a:t>
            </a:r>
            <a:r>
              <a:rPr lang="en-US" altLang="zh-CN" sz="2200" dirty="0">
                <a:solidFill>
                  <a:schemeClr val="bg1"/>
                </a:solidFill>
                <a:latin typeface="微软雅黑" pitchFamily="34" charset="-122"/>
                <a:ea typeface="微软雅黑" pitchFamily="34" charset="-122"/>
                <a:sym typeface="+mn-ea"/>
              </a:rPr>
              <a:t>5S</a:t>
            </a:r>
            <a:r>
              <a:rPr lang="zh-CN" altLang="en-US" sz="2200" dirty="0">
                <a:solidFill>
                  <a:schemeClr val="bg1"/>
                </a:solidFill>
                <a:latin typeface="微软雅黑" pitchFamily="34" charset="-122"/>
                <a:ea typeface="微软雅黑" pitchFamily="34" charset="-122"/>
                <a:sym typeface="+mn-ea"/>
              </a:rPr>
              <a:t>未做到位，容易引发事故</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en-US" altLang="zh-CN" sz="2200" dirty="0">
                <a:solidFill>
                  <a:schemeClr val="bg1"/>
                </a:solidFill>
                <a:latin typeface="微软雅黑" pitchFamily="34" charset="-122"/>
                <a:ea typeface="微软雅黑" pitchFamily="34" charset="-122"/>
                <a:sym typeface="+mn-ea"/>
              </a:rPr>
              <a:t>8</a:t>
            </a:r>
            <a:r>
              <a:rPr lang="zh-CN" altLang="en-US" sz="2200" dirty="0">
                <a:solidFill>
                  <a:schemeClr val="bg1"/>
                </a:solidFill>
                <a:latin typeface="微软雅黑" pitchFamily="34" charset="-122"/>
                <a:ea typeface="微软雅黑" pitchFamily="34" charset="-122"/>
                <a:sym typeface="+mn-ea"/>
              </a:rPr>
              <a:t>、电气设备使用不规范，私拉或乱接等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sym typeface="+mn-ea"/>
              </a:rPr>
              <a:t>如何控制物的不安全状态</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0288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itchFamily="34" charset="-122"/>
                <a:ea typeface="微软雅黑" pitchFamily="34" charset="-122"/>
                <a:sym typeface="+mn-ea"/>
              </a:rPr>
              <a:t>1</a:t>
            </a:r>
            <a:r>
              <a:rPr lang="zh-CN" altLang="en-US" sz="2400" b="1" dirty="0">
                <a:solidFill>
                  <a:schemeClr val="bg1"/>
                </a:solidFill>
                <a:latin typeface="微软雅黑" pitchFamily="34" charset="-122"/>
                <a:ea typeface="微软雅黑" pitchFamily="34" charset="-122"/>
                <a:sym typeface="+mn-ea"/>
              </a:rPr>
              <a:t>、健全设备管理制度</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）机械设备使用的日常管理由各生产班组负责，即贯彻“谁使用，谁管理”的原则。󰀀  </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）设备管理员应具备机械设备基础知识和一定的设备管理维护经验。</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3</a:t>
            </a:r>
            <a:r>
              <a:rPr lang="zh-CN" altLang="en-US" sz="2200" dirty="0">
                <a:solidFill>
                  <a:schemeClr val="bg1"/>
                </a:solidFill>
                <a:latin typeface="微软雅黑" pitchFamily="34" charset="-122"/>
                <a:ea typeface="微软雅黑" pitchFamily="34" charset="-122"/>
                <a:sym typeface="+mn-ea"/>
              </a:rPr>
              <a:t>）机械设备使用应按规定配备足够的工作人员（操作人员、管理人员及维修人员）操作人员必须按规定持证上岗。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4" end="4"/>
                                            </p:txEl>
                                          </p:spTgt>
                                        </p:tgtEl>
                                        <p:attrNameLst>
                                          <p:attrName>style.visibility</p:attrName>
                                        </p:attrNameLst>
                                      </p:cBhvr>
                                      <p:to>
                                        <p:strVal val="visible"/>
                                      </p:to>
                                    </p:set>
                                    <p:anim calcmode="lin" valueType="num">
                                      <p:cBhvr additive="base">
                                        <p:cTn id="17"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6" end="6"/>
                                            </p:txEl>
                                          </p:spTgt>
                                        </p:tgtEl>
                                        <p:attrNameLst>
                                          <p:attrName>style.visibility</p:attrName>
                                        </p:attrNameLst>
                                      </p:cBhvr>
                                      <p:to>
                                        <p:strVal val="visible"/>
                                      </p:to>
                                    </p:set>
                                    <p:anim calcmode="lin" valueType="num">
                                      <p:cBhvr additive="base">
                                        <p:cTn id="2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65480" y="1486535"/>
            <a:ext cx="8507730" cy="5323205"/>
          </a:xfrm>
          <a:prstGeom prst="rect">
            <a:avLst/>
          </a:prstGeom>
        </p:spPr>
      </p:pic>
      <p:sp>
        <p:nvSpPr>
          <p:cNvPr id="57347" name="内容占位符 7"/>
          <p:cNvSpPr>
            <a:spLocks noGrp="1"/>
          </p:cNvSpPr>
          <p:nvPr/>
        </p:nvSpPr>
        <p:spPr>
          <a:xfrm>
            <a:off x="1171575" y="2132965"/>
            <a:ext cx="749617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latinLnBrk="0" hangingPunct="1">
              <a:lnSpc>
                <a:spcPct val="150000"/>
              </a:lnSpc>
              <a:spcAft>
                <a:spcPts val="700"/>
              </a:spcAft>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4</a:t>
            </a:r>
            <a:r>
              <a:rPr lang="zh-CN" altLang="en-US" sz="2200" dirty="0">
                <a:solidFill>
                  <a:schemeClr val="bg1"/>
                </a:solidFill>
                <a:latin typeface="微软雅黑" pitchFamily="34" charset="-122"/>
                <a:ea typeface="微软雅黑" pitchFamily="34" charset="-122"/>
                <a:sym typeface="+mn-ea"/>
              </a:rPr>
              <a:t>）机械设备使用的工作人员应能胜任所担任的工作，熟悉所使用的设备性能特点和维护、保养要求。</a:t>
            </a:r>
          </a:p>
          <a:p>
            <a:pPr marL="0" lvl="0" indent="0" eaLnBrk="1" latinLnBrk="0" hangingPunct="1">
              <a:spcAft>
                <a:spcPts val="700"/>
              </a:spcAft>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5</a:t>
            </a:r>
            <a:r>
              <a:rPr lang="zh-CN" altLang="en-US" sz="2200" dirty="0">
                <a:solidFill>
                  <a:schemeClr val="bg1"/>
                </a:solidFill>
                <a:latin typeface="微软雅黑" pitchFamily="34" charset="-122"/>
                <a:ea typeface="微软雅黑" pitchFamily="34" charset="-122"/>
                <a:sym typeface="+mn-ea"/>
              </a:rPr>
              <a:t>）所有机械设备的使用应按照设备操作规程和使用说明书的规定要求进行，严禁超负荷运转。</a:t>
            </a:r>
          </a:p>
          <a:p>
            <a:pPr marL="0" lvl="0" indent="0" eaLnBrk="1" latinLnBrk="0" hangingPunct="1">
              <a:spcAft>
                <a:spcPts val="700"/>
              </a:spcAft>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6</a:t>
            </a:r>
            <a:r>
              <a:rPr lang="zh-CN" altLang="en-US" sz="2200" dirty="0">
                <a:solidFill>
                  <a:schemeClr val="bg1"/>
                </a:solidFill>
                <a:latin typeface="微软雅黑" pitchFamily="34" charset="-122"/>
                <a:ea typeface="微软雅黑" pitchFamily="34" charset="-122"/>
                <a:sym typeface="+mn-ea"/>
              </a:rPr>
              <a:t>）所有机械设备在使用期间要按</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设备保养规程</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的规定做好日常保养、小修、中修等维护保养工作，严禁带病运转。󰀀  </a:t>
            </a:r>
          </a:p>
          <a:p>
            <a:pPr marL="0" lvl="0" indent="0" eaLnBrk="1" latinLnBrk="0" hangingPunct="1">
              <a:spcAft>
                <a:spcPts val="700"/>
              </a:spcAft>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7</a:t>
            </a:r>
            <a:r>
              <a:rPr lang="zh-CN" altLang="en-US" sz="2200" dirty="0">
                <a:solidFill>
                  <a:schemeClr val="bg1"/>
                </a:solidFill>
                <a:latin typeface="微软雅黑" pitchFamily="34" charset="-122"/>
                <a:ea typeface="微软雅黑" pitchFamily="34" charset="-122"/>
                <a:sym typeface="+mn-ea"/>
              </a:rPr>
              <a:t>）机械设备的操作、维修人员应认真做好</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设备运转</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当班</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记录</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及</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设备维修记录</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itchFamily="34" charset="-122"/>
                <a:ea typeface="微软雅黑" pitchFamily="34" charset="-122"/>
                <a:sym typeface="+mn-ea"/>
              </a:rPr>
              <a:t>2</a:t>
            </a:r>
            <a:r>
              <a:rPr lang="zh-CN" altLang="en-US" sz="2400" b="1" dirty="0">
                <a:solidFill>
                  <a:schemeClr val="bg1"/>
                </a:solidFill>
                <a:latin typeface="微软雅黑" pitchFamily="34" charset="-122"/>
                <a:ea typeface="微软雅黑" pitchFamily="34" charset="-122"/>
                <a:sym typeface="+mn-ea"/>
              </a:rPr>
              <a:t>、做好设备的安全检查</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a:t>
            </a:r>
          </a:p>
          <a:p>
            <a:pPr marL="0" lvl="0" indent="0" eaLnBrk="1" hangingPunct="1">
              <a:buNone/>
            </a:pPr>
            <a:r>
              <a:rPr lang="zh-CN" altLang="en-US" sz="2200" b="1" dirty="0">
                <a:solidFill>
                  <a:schemeClr val="bg1"/>
                </a:solidFill>
                <a:latin typeface="微软雅黑" pitchFamily="34" charset="-122"/>
                <a:ea typeface="微软雅黑" pitchFamily="34" charset="-122"/>
                <a:sym typeface="+mn-ea"/>
              </a:rPr>
              <a:t>一查：班组自查 </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对设备当天的使用情况进行质量检查，排除设备故障隐患， 以确保第二日开工后，设备的安全平稳运行。</a:t>
            </a:r>
          </a:p>
          <a:p>
            <a:pPr marL="0" lvl="0" indent="0" eaLnBrk="1" hangingPunct="1">
              <a:buNone/>
            </a:pPr>
            <a:br>
              <a:rPr lang="zh-CN" altLang="en-US" sz="2200" dirty="0">
                <a:solidFill>
                  <a:schemeClr val="bg1"/>
                </a:solidFill>
                <a:latin typeface="微软雅黑" pitchFamily="34" charset="-122"/>
                <a:ea typeface="微软雅黑" pitchFamily="34" charset="-122"/>
                <a:sym typeface="+mn-ea"/>
              </a:rPr>
            </a:br>
            <a:r>
              <a:rPr lang="zh-CN" altLang="en-US" sz="2200" b="1" dirty="0">
                <a:solidFill>
                  <a:schemeClr val="bg1"/>
                </a:solidFill>
                <a:latin typeface="微软雅黑" pitchFamily="34" charset="-122"/>
                <a:ea typeface="微软雅黑" pitchFamily="34" charset="-122"/>
                <a:sym typeface="+mn-ea"/>
              </a:rPr>
              <a:t>二定：定人员、定周期 </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由车间班组长及技术员等技术骨干，根据设备的使用频率、故障周期 ，提前排除设备故障，更换易损配件，消除设备安全风险隐患。</a:t>
            </a:r>
          </a:p>
          <a:p>
            <a:pPr marL="0" lvl="0" indent="0" eaLnBrk="1" latinLnBrk="0" hangingPunct="1">
              <a:lnSpc>
                <a:spcPct val="150000"/>
              </a:lnSpc>
              <a:spcAft>
                <a:spcPts val="700"/>
              </a:spcAft>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 calcmode="lin" valueType="num">
                                      <p:cBhvr additive="base">
                                        <p:cTn id="27"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734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anim calcmode="lin" valueType="num">
                                      <p:cBhvr additive="base">
                                        <p:cTn id="31"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347">
                                            <p:txEl>
                                              <p:pRg st="7" end="7"/>
                                            </p:txEl>
                                          </p:spTgt>
                                        </p:tgtEl>
                                        <p:attrNameLst>
                                          <p:attrName>style.visibility</p:attrName>
                                        </p:attrNameLst>
                                      </p:cBhvr>
                                      <p:to>
                                        <p:strVal val="visible"/>
                                      </p:to>
                                    </p:set>
                                    <p:anim calcmode="lin" valueType="num">
                                      <p:cBhvr additive="base">
                                        <p:cTn id="35"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23926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sym typeface="+mn-ea"/>
              </a:rPr>
              <a:t>如何控制物的不安全状态</a:t>
            </a:r>
          </a:p>
        </p:txBody>
      </p:sp>
      <p:pic>
        <p:nvPicPr>
          <p:cNvPr id="5" name="图片 4" descr="5f3951dadc2fcb01fcbda3f61e1d8185"/>
          <p:cNvPicPr>
            <a:picLocks noChangeAspect="1"/>
          </p:cNvPicPr>
          <p:nvPr/>
        </p:nvPicPr>
        <p:blipFill>
          <a:blip r:embed="rId2"/>
          <a:stretch>
            <a:fillRect/>
          </a:stretch>
        </p:blipFill>
        <p:spPr>
          <a:xfrm>
            <a:off x="647700" y="1486535"/>
            <a:ext cx="8507730" cy="5467985"/>
          </a:xfrm>
          <a:prstGeom prst="rect">
            <a:avLst/>
          </a:prstGeom>
        </p:spPr>
      </p:pic>
      <p:sp>
        <p:nvSpPr>
          <p:cNvPr id="57347" name="内容占位符 7"/>
          <p:cNvSpPr>
            <a:spLocks noGrp="1"/>
          </p:cNvSpPr>
          <p:nvPr/>
        </p:nvSpPr>
        <p:spPr>
          <a:xfrm>
            <a:off x="1153160" y="1934845"/>
            <a:ext cx="769429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latinLnBrk="0" hangingPunct="1">
              <a:spcAft>
                <a:spcPts val="700"/>
              </a:spcAft>
              <a:buNone/>
            </a:pPr>
            <a:endParaRPr lang="zh-CN" altLang="en-US" sz="2400" b="1" dirty="0">
              <a:solidFill>
                <a:schemeClr val="bg1"/>
              </a:solidFill>
              <a:latin typeface="微软雅黑" pitchFamily="34" charset="-122"/>
              <a:ea typeface="微软雅黑" pitchFamily="34" charset="-122"/>
              <a:sym typeface="+mn-ea"/>
            </a:endParaRPr>
          </a:p>
          <a:p>
            <a:pPr marL="0" lvl="0" indent="0" eaLnBrk="1" latinLnBrk="0" hangingPunct="1">
              <a:spcAft>
                <a:spcPts val="700"/>
              </a:spcAft>
              <a:buNone/>
            </a:pPr>
            <a:r>
              <a:rPr lang="zh-CN" altLang="en-US" sz="2200" b="1" dirty="0">
                <a:solidFill>
                  <a:schemeClr val="bg1"/>
                </a:solidFill>
                <a:latin typeface="微软雅黑" pitchFamily="34" charset="-122"/>
                <a:ea typeface="微软雅黑" pitchFamily="34" charset="-122"/>
                <a:sym typeface="+mn-ea"/>
              </a:rPr>
              <a:t>三检 ：日例检、周抽检、月复检 </a:t>
            </a:r>
          </a:p>
          <a:p>
            <a:pPr marL="0" lvl="0" indent="0" eaLnBrk="1" latinLnBrk="0" hangingPunct="1">
              <a:spcAft>
                <a:spcPts val="700"/>
              </a:spcAft>
              <a:buNone/>
            </a:pPr>
            <a:r>
              <a:rPr lang="zh-CN" altLang="en-US" sz="2200" dirty="0">
                <a:solidFill>
                  <a:schemeClr val="bg1"/>
                </a:solidFill>
                <a:latin typeface="微软雅黑" pitchFamily="34" charset="-122"/>
                <a:ea typeface="微软雅黑" pitchFamily="34" charset="-122"/>
                <a:sym typeface="+mn-ea"/>
              </a:rPr>
              <a:t>       </a:t>
            </a:r>
          </a:p>
          <a:p>
            <a:pPr marL="0" lvl="0" indent="0" eaLnBrk="1" latinLnBrk="0" hangingPunct="1">
              <a:spcAft>
                <a:spcPts val="700"/>
              </a:spcAft>
              <a:buNone/>
            </a:pPr>
            <a:r>
              <a:rPr lang="zh-CN" altLang="en-US" sz="2200" dirty="0">
                <a:solidFill>
                  <a:schemeClr val="bg1"/>
                </a:solidFill>
                <a:latin typeface="微软雅黑" pitchFamily="34" charset="-122"/>
                <a:ea typeface="微软雅黑" pitchFamily="34" charset="-122"/>
                <a:sym typeface="+mn-ea"/>
              </a:rPr>
              <a:t>日例检：由维修班组每日在开工前，对设备进行一次巡查，并通过与操作工的沟通了解设备使用状况，并作好记录。</a:t>
            </a:r>
          </a:p>
          <a:p>
            <a:pPr marL="0" lvl="0" indent="0" eaLnBrk="1" latinLnBrk="0" hangingPunct="1">
              <a:spcAft>
                <a:spcPts val="700"/>
              </a:spcAft>
              <a:buNone/>
            </a:pPr>
            <a:r>
              <a:rPr lang="zh-CN" altLang="en-US" sz="2200" dirty="0">
                <a:solidFill>
                  <a:schemeClr val="bg1"/>
                </a:solidFill>
                <a:latin typeface="微软雅黑" pitchFamily="34" charset="-122"/>
                <a:ea typeface="微软雅黑" pitchFamily="34" charset="-122"/>
                <a:sym typeface="+mn-ea"/>
              </a:rPr>
              <a:t>周抽检：每周对设备进行质量抽查，对班组设备检修质量把关。</a:t>
            </a:r>
          </a:p>
          <a:p>
            <a:pPr marL="0" lvl="0" indent="0" eaLnBrk="1" latinLnBrk="0" hangingPunct="1">
              <a:spcAft>
                <a:spcPts val="700"/>
              </a:spcAft>
              <a:buNone/>
            </a:pPr>
            <a:r>
              <a:rPr lang="zh-CN" altLang="en-US" sz="2200" dirty="0">
                <a:solidFill>
                  <a:schemeClr val="bg1"/>
                </a:solidFill>
                <a:latin typeface="微软雅黑" pitchFamily="34" charset="-122"/>
                <a:ea typeface="微软雅黑" pitchFamily="34" charset="-122"/>
                <a:sym typeface="+mn-ea"/>
              </a:rPr>
              <a:t>月复检：由车间负责人，每月对设备集中、定期检修情况进行复查，以确保设备检修质量过关。</a:t>
            </a:r>
          </a:p>
          <a:p>
            <a:pPr marL="0" lvl="0" indent="0" eaLnBrk="1" latinLnBrk="0" hangingPunct="1">
              <a:spcAft>
                <a:spcPts val="700"/>
              </a:spcAft>
              <a:buNone/>
            </a:pPr>
            <a:endParaRPr lang="zh-CN" altLang="en-US" sz="2200" dirty="0">
              <a:solidFill>
                <a:schemeClr val="bg1"/>
              </a:solidFill>
              <a:latin typeface="微软雅黑" pitchFamily="34" charset="-122"/>
              <a:ea typeface="微软雅黑" pitchFamily="34" charset="-122"/>
              <a:sym typeface="+mn-ea"/>
            </a:endParaRPr>
          </a:p>
          <a:p>
            <a:pPr marL="0" lvl="0" indent="0" eaLnBrk="1" latinLnBrk="0" hangingPunct="1">
              <a:lnSpc>
                <a:spcPct val="150000"/>
              </a:lnSpc>
              <a:spcAft>
                <a:spcPts val="700"/>
              </a:spcAft>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p:txBody>
      </p:sp>
      <p:pic>
        <p:nvPicPr>
          <p:cNvPr id="7" name="图片 6" descr="938240fcaff36500e30bd80c7b698cf4"/>
          <p:cNvPicPr>
            <a:picLocks noChangeAspect="1"/>
          </p:cNvPicPr>
          <p:nvPr/>
        </p:nvPicPr>
        <p:blipFill>
          <a:blip r:embed="rId3"/>
          <a:stretch>
            <a:fillRect/>
          </a:stretch>
        </p:blipFill>
        <p:spPr>
          <a:xfrm flipH="1">
            <a:off x="8846820" y="1585595"/>
            <a:ext cx="3256915" cy="5224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8" name="图片 7" descr="5f3951dadc2fcb01fcbda3f61e1d8185"/>
          <p:cNvPicPr>
            <a:picLocks noChangeAspect="1"/>
          </p:cNvPicPr>
          <p:nvPr/>
        </p:nvPicPr>
        <p:blipFill>
          <a:blip r:embed="rId3"/>
          <a:stretch>
            <a:fillRect/>
          </a:stretch>
        </p:blipFill>
        <p:spPr>
          <a:xfrm>
            <a:off x="1084580" y="1453515"/>
            <a:ext cx="7150100" cy="4766310"/>
          </a:xfrm>
          <a:prstGeom prst="rect">
            <a:avLst/>
          </a:prstGeom>
        </p:spPr>
      </p:pic>
      <p:sp>
        <p:nvSpPr>
          <p:cNvPr id="34825" name="Text Box 5"/>
          <p:cNvSpPr txBox="1"/>
          <p:nvPr/>
        </p:nvSpPr>
        <p:spPr>
          <a:xfrm>
            <a:off x="1620520" y="2276475"/>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sym typeface="+mn-ea"/>
              </a:rPr>
              <a:t>在这一部分，我们主要给大家分享了如何控制物的不安全状态。对于此部分内容，大家还有什么疑问或要补充的吗？</a:t>
            </a:r>
          </a:p>
          <a:p>
            <a:pPr lvl="0" eaLnBrk="1" hangingPunct="1"/>
            <a:endParaRPr lang="zh-CN" altLang="en-US" sz="2400" b="1" dirty="0">
              <a:solidFill>
                <a:schemeClr val="bg1"/>
              </a:solidFill>
              <a:latin typeface="微软雅黑" pitchFamily="34" charset="-122"/>
              <a:ea typeface="微软雅黑" pitchFamily="34" charset="-122"/>
            </a:endParaRPr>
          </a:p>
        </p:txBody>
      </p:sp>
      <p:sp>
        <p:nvSpPr>
          <p:cNvPr id="34823" name="Text Box 8"/>
          <p:cNvSpPr txBox="1"/>
          <p:nvPr/>
        </p:nvSpPr>
        <p:spPr>
          <a:xfrm>
            <a:off x="1578610" y="3975100"/>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sym typeface="+mn-ea"/>
              </a:rPr>
              <a:t>刚刚我们分享了如何控制物的不安全状态。那还有什么方面的不安全因素需要控制呢？这是我接下来要与大家分享的内容：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5"/>
                                        </p:tgtEl>
                                        <p:attrNameLst>
                                          <p:attrName>style.visibility</p:attrName>
                                        </p:attrNameLst>
                                      </p:cBhvr>
                                      <p:to>
                                        <p:strVal val="visible"/>
                                      </p:to>
                                    </p:set>
                                    <p:anim calcmode="lin" valueType="num">
                                      <p:cBhvr additive="base">
                                        <p:cTn id="7" dur="500" fill="hold"/>
                                        <p:tgtEl>
                                          <p:spTgt spid="34825"/>
                                        </p:tgtEl>
                                        <p:attrNameLst>
                                          <p:attrName>ppt_x</p:attrName>
                                        </p:attrNameLst>
                                      </p:cBhvr>
                                      <p:tavLst>
                                        <p:tav tm="0">
                                          <p:val>
                                            <p:strVal val="#ppt_x"/>
                                          </p:val>
                                        </p:tav>
                                        <p:tav tm="100000">
                                          <p:val>
                                            <p:strVal val="#ppt_x"/>
                                          </p:val>
                                        </p:tav>
                                      </p:tavLst>
                                    </p:anim>
                                    <p:anim calcmode="lin" valueType="num">
                                      <p:cBhvr additive="base">
                                        <p:cTn id="8"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3"/>
                                        </p:tgtEl>
                                        <p:attrNameLst>
                                          <p:attrName>style.visibility</p:attrName>
                                        </p:attrNameLst>
                                      </p:cBhvr>
                                      <p:to>
                                        <p:strVal val="visible"/>
                                      </p:to>
                                    </p:set>
                                    <p:anim calcmode="lin" valueType="num">
                                      <p:cBhvr additive="base">
                                        <p:cTn id="13" dur="500" fill="hold"/>
                                        <p:tgtEl>
                                          <p:spTgt spid="34823"/>
                                        </p:tgtEl>
                                        <p:attrNameLst>
                                          <p:attrName>ppt_x</p:attrName>
                                        </p:attrNameLst>
                                      </p:cBhvr>
                                      <p:tavLst>
                                        <p:tav tm="0">
                                          <p:val>
                                            <p:strVal val="#ppt_x"/>
                                          </p:val>
                                        </p:tav>
                                        <p:tav tm="100000">
                                          <p:val>
                                            <p:strVal val="#ppt_x"/>
                                          </p:val>
                                        </p:tav>
                                      </p:tavLst>
                                    </p:anim>
                                    <p:anim calcmode="lin" valueType="num">
                                      <p:cBhvr additive="base">
                                        <p:cTn id="14"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835015" y="3216910"/>
            <a:ext cx="4978400" cy="1791335"/>
          </a:xfrm>
          <a:prstGeom prst="rect">
            <a:avLst/>
          </a:prstGeom>
          <a:noFill/>
          <a:ln w="9525">
            <a:noFill/>
          </a:ln>
        </p:spPr>
        <p:txBody>
          <a:bodyPr anchor="t"/>
          <a:lstStyle/>
          <a:p>
            <a:pPr lvl="0" algn="ctr" eaLnBrk="1" hangingPunct="1"/>
            <a:r>
              <a:rPr lang="en-US" altLang="zh-CN" sz="4800" b="1" dirty="0">
                <a:solidFill>
                  <a:srgbClr val="FF0000"/>
                </a:solidFill>
                <a:latin typeface="微软雅黑" pitchFamily="34" charset="-122"/>
                <a:ea typeface="微软雅黑" pitchFamily="34" charset="-122"/>
                <a:sym typeface="+mn-ea"/>
              </a:rPr>
              <a:t>  </a:t>
            </a:r>
            <a:r>
              <a:rPr lang="zh-CN" altLang="en-US" sz="4800" b="1" dirty="0">
                <a:solidFill>
                  <a:srgbClr val="FF0000"/>
                </a:solidFill>
                <a:latin typeface="微软雅黑" pitchFamily="34" charset="-122"/>
                <a:ea typeface="微软雅黑" pitchFamily="34" charset="-122"/>
                <a:sym typeface="+mn-ea"/>
              </a:rPr>
              <a:t>如何控制环境的不安全状态</a:t>
            </a:r>
          </a:p>
        </p:txBody>
      </p:sp>
      <p:pic>
        <p:nvPicPr>
          <p:cNvPr id="3087" name="图片 1" descr="777ddadc80333dece0f0560c3ec6721e"/>
          <p:cNvPicPr>
            <a:picLocks noChangeAspect="1"/>
          </p:cNvPicPr>
          <p:nvPr/>
        </p:nvPicPr>
        <p:blipFill>
          <a:blip r:embed="rId2"/>
          <a:stretch>
            <a:fillRect/>
          </a:stretch>
        </p:blipFill>
        <p:spPr>
          <a:xfrm>
            <a:off x="1275080" y="197358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altLang="en-US" sz="2400" b="1">
                <a:solidFill>
                  <a:schemeClr val="bg1"/>
                </a:solidFill>
                <a:latin typeface="微软雅黑" pitchFamily="34" charset="-122"/>
                <a:ea typeface="微软雅黑" pitchFamily="34" charset="-122"/>
              </a:rPr>
              <a:t>一、</a:t>
            </a:r>
            <a:r>
              <a:rPr lang="zh-CN" altLang="en-US" sz="2400" b="1" dirty="0">
                <a:solidFill>
                  <a:schemeClr val="bg1"/>
                </a:solidFill>
                <a:latin typeface="微软雅黑" pitchFamily="34" charset="-122"/>
                <a:ea typeface="微软雅黑" pitchFamily="34" charset="-122"/>
                <a:sym typeface="+mn-ea"/>
              </a:rPr>
              <a:t>高温的防范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033780" y="19145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、工作时，班长预备十滴水、风油精或霍香正气水等防暑药品，以备班组成员所需；</a:t>
            </a:r>
          </a:p>
          <a:p>
            <a:pPr marL="109220" lvl="0" indent="0" eaLnBrk="1" latinLnBrk="0" hangingPunct="1">
              <a:lnSpc>
                <a:spcPct val="150000"/>
              </a:lnSpc>
              <a:spcBef>
                <a:spcPts val="0"/>
              </a:spcBef>
              <a:buNone/>
            </a:pP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、提醒班组成员有充足的睡眠；</a:t>
            </a:r>
          </a:p>
          <a:p>
            <a:pPr marL="109220" lvl="0" indent="0" eaLnBrk="1" latinLnBrk="0" hangingPunct="1">
              <a:lnSpc>
                <a:spcPct val="150000"/>
              </a:lnSpc>
              <a:spcBef>
                <a:spcPts val="0"/>
              </a:spcBef>
              <a:buNone/>
            </a:pPr>
            <a:r>
              <a:rPr lang="en-US" altLang="zh-CN" sz="2200" dirty="0">
                <a:solidFill>
                  <a:schemeClr val="bg1"/>
                </a:solidFill>
                <a:latin typeface="微软雅黑" pitchFamily="34" charset="-122"/>
                <a:ea typeface="微软雅黑" pitchFamily="34" charset="-122"/>
                <a:sym typeface="+mn-ea"/>
              </a:rPr>
              <a:t>3</a:t>
            </a:r>
            <a:r>
              <a:rPr lang="zh-CN" altLang="en-US" sz="2200" dirty="0">
                <a:solidFill>
                  <a:schemeClr val="bg1"/>
                </a:solidFill>
                <a:latin typeface="微软雅黑" pitchFamily="34" charset="-122"/>
                <a:ea typeface="微软雅黑" pitchFamily="34" charset="-122"/>
                <a:sym typeface="+mn-ea"/>
              </a:rPr>
              <a:t>、提醒班组成员多喝白糖水及含盐含酸的清凉饮料；</a:t>
            </a:r>
          </a:p>
          <a:p>
            <a:pPr marL="109220" lvl="0" indent="0" eaLnBrk="1" latinLnBrk="0" hangingPunct="1">
              <a:lnSpc>
                <a:spcPct val="150000"/>
              </a:lnSpc>
              <a:spcBef>
                <a:spcPts val="0"/>
              </a:spcBef>
              <a:buNone/>
            </a:pPr>
            <a:r>
              <a:rPr lang="en-US" altLang="zh-CN" sz="2200" dirty="0">
                <a:solidFill>
                  <a:schemeClr val="bg1"/>
                </a:solidFill>
                <a:latin typeface="微软雅黑" pitchFamily="34" charset="-122"/>
                <a:ea typeface="微软雅黑" pitchFamily="34" charset="-122"/>
                <a:sym typeface="+mn-ea"/>
              </a:rPr>
              <a:t>4</a:t>
            </a:r>
            <a:r>
              <a:rPr lang="zh-CN" altLang="en-US" sz="2200" dirty="0">
                <a:solidFill>
                  <a:schemeClr val="bg1"/>
                </a:solidFill>
                <a:latin typeface="微软雅黑" pitchFamily="34" charset="-122"/>
                <a:ea typeface="微软雅黑" pitchFamily="34" charset="-122"/>
                <a:sym typeface="+mn-ea"/>
              </a:rPr>
              <a:t>、加强个人的防护：配戴工作帽及防护眼镜；</a:t>
            </a:r>
          </a:p>
          <a:p>
            <a:pPr marL="109220" lvl="0" indent="0" eaLnBrk="1" latinLnBrk="0" hangingPunct="1">
              <a:lnSpc>
                <a:spcPct val="150000"/>
              </a:lnSpc>
              <a:spcBef>
                <a:spcPts val="0"/>
              </a:spcBef>
              <a:buNone/>
            </a:pPr>
            <a:r>
              <a:rPr lang="en-US" altLang="zh-CN" sz="2200" dirty="0">
                <a:solidFill>
                  <a:schemeClr val="bg1"/>
                </a:solidFill>
                <a:latin typeface="微软雅黑" pitchFamily="34" charset="-122"/>
                <a:ea typeface="微软雅黑" pitchFamily="34" charset="-122"/>
                <a:sym typeface="+mn-ea"/>
              </a:rPr>
              <a:t>5</a:t>
            </a:r>
            <a:r>
              <a:rPr lang="zh-CN" altLang="en-US" sz="2200" dirty="0">
                <a:solidFill>
                  <a:schemeClr val="bg1"/>
                </a:solidFill>
                <a:latin typeface="微软雅黑" pitchFamily="34" charset="-122"/>
                <a:ea typeface="微软雅黑" pitchFamily="34" charset="-122"/>
                <a:sym typeface="+mn-ea"/>
              </a:rPr>
              <a:t>、医疗的预防：员工就业前的体检，凡患有心血管系统疾病、高血压、溃疡病、肺气肿、肝病及肾病人员不宜从事高温作业。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166620" y="454660"/>
            <a:ext cx="221932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itchFamily="2" charset="-122"/>
                <a:ea typeface="华文细黑" pitchFamily="2" charset="-122"/>
              </a:rPr>
              <a:t>事故案例</a:t>
            </a:r>
          </a:p>
        </p:txBody>
      </p:sp>
      <p:grpSp>
        <p:nvGrpSpPr>
          <p:cNvPr id="5125" name="Group 5"/>
          <p:cNvGrpSpPr/>
          <p:nvPr/>
        </p:nvGrpSpPr>
        <p:grpSpPr bwMode="auto">
          <a:xfrm>
            <a:off x="831850" y="1732280"/>
            <a:ext cx="3973195" cy="465391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748655" y="3188335"/>
            <a:ext cx="592582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itchFamily="34" charset="-122"/>
                <a:ea typeface="微软雅黑" pitchFamily="34" charset="-122"/>
              </a:rPr>
              <a:t>    </a:t>
            </a:r>
            <a:r>
              <a:rPr lang="en-US" altLang="zh-CN" sz="2200" dirty="0">
                <a:solidFill>
                  <a:schemeClr val="tx1">
                    <a:lumMod val="75000"/>
                    <a:lumOff val="25000"/>
                  </a:schemeClr>
                </a:solidFill>
                <a:latin typeface="微软雅黑" pitchFamily="34" charset="-122"/>
                <a:ea typeface="微软雅黑" pitchFamily="34" charset="-122"/>
                <a:sym typeface="+mn-ea"/>
              </a:rPr>
              <a:t>2013</a:t>
            </a:r>
            <a:r>
              <a:rPr lang="zh-CN" altLang="en-US" sz="2200" dirty="0">
                <a:solidFill>
                  <a:schemeClr val="tx1">
                    <a:lumMod val="75000"/>
                    <a:lumOff val="25000"/>
                  </a:schemeClr>
                </a:solidFill>
                <a:latin typeface="微软雅黑" pitchFamily="34" charset="-122"/>
                <a:ea typeface="微软雅黑" pitchFamily="34" charset="-122"/>
                <a:sym typeface="+mn-ea"/>
              </a:rPr>
              <a:t>年湖南基地“</a:t>
            </a:r>
            <a:r>
              <a:rPr lang="en-US" altLang="zh-CN" sz="2200" dirty="0">
                <a:solidFill>
                  <a:schemeClr val="tx1">
                    <a:lumMod val="75000"/>
                    <a:lumOff val="25000"/>
                  </a:schemeClr>
                </a:solidFill>
                <a:latin typeface="微软雅黑" pitchFamily="34" charset="-122"/>
                <a:ea typeface="微软雅黑" pitchFamily="34" charset="-122"/>
                <a:sym typeface="+mn-ea"/>
              </a:rPr>
              <a:t>3.20</a:t>
            </a:r>
            <a:r>
              <a:rPr lang="zh-CN" altLang="en-US" sz="2200" dirty="0">
                <a:solidFill>
                  <a:schemeClr val="tx1">
                    <a:lumMod val="75000"/>
                    <a:lumOff val="25000"/>
                  </a:schemeClr>
                </a:solidFill>
                <a:latin typeface="微软雅黑" pitchFamily="34" charset="-122"/>
                <a:ea typeface="微软雅黑" pitchFamily="34" charset="-122"/>
                <a:sym typeface="+mn-ea"/>
              </a:rPr>
              <a:t>铲车事故”、“</a:t>
            </a:r>
            <a:r>
              <a:rPr lang="en-US" altLang="zh-CN" sz="2200" dirty="0">
                <a:solidFill>
                  <a:schemeClr val="tx1">
                    <a:lumMod val="75000"/>
                    <a:lumOff val="25000"/>
                  </a:schemeClr>
                </a:solidFill>
                <a:latin typeface="微软雅黑" pitchFamily="34" charset="-122"/>
                <a:ea typeface="微软雅黑" pitchFamily="34" charset="-122"/>
                <a:sym typeface="+mn-ea"/>
              </a:rPr>
              <a:t>5.31</a:t>
            </a:r>
            <a:r>
              <a:rPr lang="zh-CN" altLang="en-US" sz="2200" dirty="0">
                <a:solidFill>
                  <a:schemeClr val="tx1">
                    <a:lumMod val="75000"/>
                    <a:lumOff val="25000"/>
                  </a:schemeClr>
                </a:solidFill>
                <a:latin typeface="微软雅黑" pitchFamily="34" charset="-122"/>
                <a:ea typeface="微软雅黑" pitchFamily="34" charset="-122"/>
                <a:sym typeface="+mn-ea"/>
              </a:rPr>
              <a:t>储坯机事故”这两起特种作业人员违章作业造成的重大事故，对各生产基地安全管理再次敲响警钟， 集团董事局主席霍炽昌主席曾多次表示安全管理是企业经营的永恒主题，是一切工作的生命线，必须高度重视安全工作。</a:t>
            </a:r>
          </a:p>
          <a:p>
            <a:pPr eaLnBrk="1" hangingPunct="1"/>
            <a:endParaRPr lang="zh-CN" altLang="en-US" sz="2200" dirty="0">
              <a:solidFill>
                <a:schemeClr val="tx1">
                  <a:lumMod val="75000"/>
                  <a:lumOff val="25000"/>
                </a:schemeClr>
              </a:solidFill>
              <a:latin typeface="微软雅黑" pitchFamily="34" charset="-122"/>
              <a:ea typeface="微软雅黑" pitchFamily="34" charset="-122"/>
              <a:sym typeface="+mn-ea"/>
            </a:endParaRPr>
          </a:p>
        </p:txBody>
      </p:sp>
      <p:sp>
        <p:nvSpPr>
          <p:cNvPr id="5131" name="任意多边形 2"/>
          <p:cNvSpPr/>
          <p:nvPr/>
        </p:nvSpPr>
        <p:spPr bwMode="auto">
          <a:xfrm>
            <a:off x="6104255" y="244411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pic>
        <p:nvPicPr>
          <p:cNvPr id="17415" name="Picture 9" descr=")RJ[BNEY$9@C`6C~)$`RUY8"/>
          <p:cNvPicPr>
            <a:picLocks noChangeAspect="1"/>
          </p:cNvPicPr>
          <p:nvPr/>
        </p:nvPicPr>
        <p:blipFill>
          <a:blip r:embed="rId2"/>
          <a:stretch>
            <a:fillRect/>
          </a:stretch>
        </p:blipFill>
        <p:spPr>
          <a:xfrm>
            <a:off x="1136015" y="1878965"/>
            <a:ext cx="3373120" cy="2409190"/>
          </a:xfrm>
          <a:prstGeom prst="rect">
            <a:avLst/>
          </a:prstGeom>
          <a:noFill/>
          <a:ln w="9525" cap="flat" cmpd="sng">
            <a:solidFill>
              <a:srgbClr val="000080"/>
            </a:solidFill>
            <a:prstDash val="solid"/>
            <a:miter/>
            <a:headEnd type="none" w="med" len="med"/>
            <a:tailEnd type="none" w="med" len="med"/>
          </a:ln>
        </p:spPr>
      </p:pic>
      <p:pic>
        <p:nvPicPr>
          <p:cNvPr id="17412" name="Picture 6" descr="BDO5A0R)}R$_CRGYS7HES54"/>
          <p:cNvPicPr>
            <a:picLocks noChangeAspect="1"/>
          </p:cNvPicPr>
          <p:nvPr/>
        </p:nvPicPr>
        <p:blipFill>
          <a:blip r:embed="rId3"/>
          <a:stretch>
            <a:fillRect/>
          </a:stretch>
        </p:blipFill>
        <p:spPr>
          <a:xfrm>
            <a:off x="1129665" y="3843655"/>
            <a:ext cx="3392170" cy="2423160"/>
          </a:xfrm>
          <a:prstGeom prst="rect">
            <a:avLst/>
          </a:prstGeom>
          <a:noFill/>
          <a:ln w="9525" cap="flat" cmpd="sng">
            <a:solidFill>
              <a:srgbClr val="00008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additive="base">
                                        <p:cTn id="23" dur="500" fill="hold"/>
                                        <p:tgtEl>
                                          <p:spTgt spid="17415"/>
                                        </p:tgtEl>
                                        <p:attrNameLst>
                                          <p:attrName>ppt_x</p:attrName>
                                        </p:attrNameLst>
                                      </p:cBhvr>
                                      <p:tavLst>
                                        <p:tav tm="0">
                                          <p:val>
                                            <p:strVal val="#ppt_x"/>
                                          </p:val>
                                        </p:tav>
                                        <p:tav tm="100000">
                                          <p:val>
                                            <p:strVal val="#ppt_x"/>
                                          </p:val>
                                        </p:tav>
                                      </p:tavLst>
                                    </p:anim>
                                    <p:anim calcmode="lin" valueType="num">
                                      <p:cBhvr additive="base">
                                        <p:cTn id="24" dur="500" fill="hold"/>
                                        <p:tgtEl>
                                          <p:spTgt spid="174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ppt_x"/>
                                          </p:val>
                                        </p:tav>
                                        <p:tav tm="100000">
                                          <p:val>
                                            <p:strVal val="#ppt_x"/>
                                          </p:val>
                                        </p:tav>
                                      </p:tavLst>
                                    </p:anim>
                                    <p:anim calcmode="lin" valueType="num">
                                      <p:cBhvr additive="base">
                                        <p:cTn id="2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itchFamily="34" charset="-122"/>
                <a:ea typeface="微软雅黑" pitchFamily="34" charset="-122"/>
              </a:rPr>
              <a:t>二、</a:t>
            </a:r>
            <a:r>
              <a:rPr lang="zh-CN" altLang="en-US" sz="2400" b="1" dirty="0">
                <a:solidFill>
                  <a:schemeClr val="bg1"/>
                </a:solidFill>
                <a:latin typeface="微软雅黑" pitchFamily="34" charset="-122"/>
                <a:ea typeface="微软雅黑" pitchFamily="34" charset="-122"/>
                <a:sym typeface="+mn-ea"/>
              </a:rPr>
              <a:t>噪音的防范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109220" lvl="0" indent="0" eaLnBrk="1" hangingPunct="1">
              <a:spcBef>
                <a:spcPct val="20000"/>
              </a:spcBef>
              <a:buNone/>
            </a:pP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、对噪声环境的就业者进行就业前听力检查，如有噪声作业职业禁忌证的，不宜从事噪接触噪声岗位作业。</a:t>
            </a:r>
          </a:p>
          <a:p>
            <a:pPr marL="109220" lvl="0" indent="0" eaLnBrk="1" hangingPunct="1">
              <a:spcBef>
                <a:spcPct val="20000"/>
              </a:spcBef>
              <a:buNone/>
            </a:pPr>
            <a:endParaRPr lang="zh-CN" altLang="en-US" sz="2200" dirty="0">
              <a:solidFill>
                <a:schemeClr val="bg1"/>
              </a:solidFill>
              <a:latin typeface="微软雅黑" pitchFamily="34" charset="-122"/>
              <a:ea typeface="微软雅黑" pitchFamily="34" charset="-122"/>
              <a:sym typeface="+mn-ea"/>
            </a:endParaRPr>
          </a:p>
          <a:p>
            <a:pPr marL="109220" lvl="0" indent="0" eaLnBrk="1" hangingPunct="1">
              <a:spcBef>
                <a:spcPct val="20000"/>
              </a:spcBef>
              <a:buNone/>
            </a:pP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、提醒班组成员有充足的睡眠来增强抵抗力 ；</a:t>
            </a:r>
          </a:p>
          <a:p>
            <a:pPr marL="109220" lvl="0" indent="0" eaLnBrk="1" hangingPunct="1">
              <a:spcBef>
                <a:spcPct val="20000"/>
              </a:spcBef>
              <a:buNone/>
            </a:pPr>
            <a:endParaRPr lang="zh-CN" altLang="en-US" sz="2200" dirty="0">
              <a:solidFill>
                <a:schemeClr val="bg1"/>
              </a:solidFill>
              <a:latin typeface="微软雅黑" pitchFamily="34" charset="-122"/>
              <a:ea typeface="微软雅黑" pitchFamily="34" charset="-122"/>
              <a:sym typeface="+mn-ea"/>
            </a:endParaRPr>
          </a:p>
          <a:p>
            <a:pPr marL="109220" lvl="0" indent="0" eaLnBrk="1" hangingPunct="1">
              <a:spcBef>
                <a:spcPct val="20000"/>
              </a:spcBef>
              <a:buNone/>
            </a:pPr>
            <a:r>
              <a:rPr lang="en-US" altLang="zh-CN" sz="2200" dirty="0">
                <a:solidFill>
                  <a:schemeClr val="bg1"/>
                </a:solidFill>
                <a:latin typeface="微软雅黑" pitchFamily="34" charset="-122"/>
                <a:ea typeface="微软雅黑" pitchFamily="34" charset="-122"/>
                <a:sym typeface="+mn-ea"/>
              </a:rPr>
              <a:t>3</a:t>
            </a:r>
            <a:r>
              <a:rPr lang="zh-CN" altLang="en-US" sz="2200" dirty="0">
                <a:solidFill>
                  <a:schemeClr val="bg1"/>
                </a:solidFill>
                <a:latin typeface="微软雅黑" pitchFamily="34" charset="-122"/>
                <a:ea typeface="微软雅黑" pitchFamily="34" charset="-122"/>
                <a:sym typeface="+mn-ea"/>
              </a:rPr>
              <a:t>、做好个人防护工作，如佩戴防噪音工具等。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a:solidFill>
                  <a:schemeClr val="bg1"/>
                </a:solidFill>
                <a:latin typeface="微软雅黑" pitchFamily="34" charset="-122"/>
                <a:ea typeface="微软雅黑" pitchFamily="34" charset="-122"/>
              </a:rPr>
              <a:t>三、</a:t>
            </a:r>
            <a:r>
              <a:rPr lang="zh-CN" altLang="en-US" sz="2400" b="1" dirty="0">
                <a:solidFill>
                  <a:schemeClr val="bg1"/>
                </a:solidFill>
                <a:latin typeface="微软雅黑" pitchFamily="34" charset="-122"/>
                <a:ea typeface="微软雅黑" pitchFamily="34" charset="-122"/>
                <a:sym typeface="+mn-ea"/>
              </a:rPr>
              <a:t>粉尘的防范</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109220" lvl="0" indent="0" eaLnBrk="1" latinLnBrk="0" hangingPunct="1">
              <a:lnSpc>
                <a:spcPct val="150000"/>
              </a:lnSpc>
              <a:spcBef>
                <a:spcPts val="0"/>
              </a:spcBef>
              <a:buNone/>
            </a:pP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、注意个人的防护：佩带合适的防尘口罩作为防护措施。防尘口罩要滤尘率、透气率高，重量轻，不影响工人视野及操作。班组长要严格执行未佩带防尘口罩不上岗操作的制度 。</a:t>
            </a:r>
          </a:p>
          <a:p>
            <a:pPr marL="109220" lvl="0" indent="0" eaLnBrk="1" latinLnBrk="0" hangingPunct="1">
              <a:lnSpc>
                <a:spcPct val="150000"/>
              </a:lnSpc>
              <a:spcBef>
                <a:spcPts val="0"/>
              </a:spcBef>
              <a:buNone/>
            </a:pP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、注意个人的卫生：开展体育锻炼，注意营养，增强体质，提高抵抗力。此外，应注意个人卫生习惯，不吸烟，遵守防尘操作规程。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itchFamily="34" charset="-122"/>
                <a:ea typeface="微软雅黑" pitchFamily="34" charset="-122"/>
              </a:rPr>
              <a:t>四、</a:t>
            </a:r>
            <a:r>
              <a:rPr lang="zh-CN" altLang="en-US" sz="2400" b="1" dirty="0">
                <a:solidFill>
                  <a:schemeClr val="bg1"/>
                </a:solidFill>
                <a:latin typeface="微软雅黑" pitchFamily="34" charset="-122"/>
                <a:ea typeface="微软雅黑" pitchFamily="34" charset="-122"/>
                <a:sym typeface="+mn-ea"/>
              </a:rPr>
              <a:t>员工不良情绪的管理</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40460" y="2079625"/>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200" b="1" dirty="0">
                <a:solidFill>
                  <a:schemeClr val="bg1"/>
                </a:solidFill>
                <a:latin typeface="微软雅黑" pitchFamily="34" charset="-122"/>
                <a:ea typeface="微软雅黑" pitchFamily="34" charset="-122"/>
                <a:sym typeface="+mn-ea"/>
              </a:rPr>
              <a:t>1</a:t>
            </a:r>
            <a:r>
              <a:rPr lang="zh-CN" altLang="en-US" sz="2200" b="1" dirty="0">
                <a:solidFill>
                  <a:schemeClr val="bg1"/>
                </a:solidFill>
                <a:latin typeface="微软雅黑" pitchFamily="34" charset="-122"/>
                <a:ea typeface="微软雅黑" pitchFamily="34" charset="-122"/>
                <a:sym typeface="+mn-ea"/>
              </a:rPr>
              <a:t>、充分重视职工情绪在队组安全生产中的作用</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班长时刻关注班组成员情绪的微妙变化，用正确的方法、相应的对策灵活地处理这种班组安全管理中的潜在危机，保证每天管理目标的实现。</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algn="ctr" eaLnBrk="1" hangingPunct="1">
              <a:buNone/>
            </a:pPr>
            <a:r>
              <a:rPr lang="en-US" altLang="zh-CN" sz="2200" b="1" dirty="0">
                <a:solidFill>
                  <a:schemeClr val="bg1"/>
                </a:solidFill>
                <a:latin typeface="微软雅黑" pitchFamily="34" charset="-122"/>
                <a:ea typeface="微软雅黑" pitchFamily="34" charset="-122"/>
                <a:sym typeface="+mn-ea"/>
              </a:rPr>
              <a:t>2</a:t>
            </a:r>
            <a:r>
              <a:rPr lang="zh-CN" altLang="en-US" sz="2200" b="1" dirty="0">
                <a:solidFill>
                  <a:schemeClr val="bg1"/>
                </a:solidFill>
                <a:latin typeface="微软雅黑" pitchFamily="34" charset="-122"/>
                <a:ea typeface="微软雅黑" pitchFamily="34" charset="-122"/>
                <a:sym typeface="+mn-ea"/>
              </a:rPr>
              <a:t>、班长不要把自己的情绪带到工作中去 </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如果班长把自己的情绪带到工作中会使整个班组的情绪都不佳，生产过程当中发生事故的概率就会增加。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additive="base">
                                        <p:cTn id="19"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anim calcmode="lin" valueType="num">
                                      <p:cBhvr additive="base">
                                        <p:cTn id="25"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itchFamily="34" charset="-122"/>
                <a:ea typeface="微软雅黑" pitchFamily="34" charset="-122"/>
              </a:rPr>
              <a:t>四、</a:t>
            </a:r>
            <a:r>
              <a:rPr lang="zh-CN" altLang="en-US" sz="2400" b="1" dirty="0">
                <a:solidFill>
                  <a:schemeClr val="bg1"/>
                </a:solidFill>
                <a:latin typeface="微软雅黑" pitchFamily="34" charset="-122"/>
                <a:ea typeface="微软雅黑" pitchFamily="34" charset="-122"/>
                <a:sym typeface="+mn-ea"/>
              </a:rPr>
              <a:t>员工不良情绪的管理</a:t>
            </a: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181975" cy="5119370"/>
          </a:xfrm>
          <a:prstGeom prst="rect">
            <a:avLst/>
          </a:prstGeom>
        </p:spPr>
      </p:pic>
      <p:sp>
        <p:nvSpPr>
          <p:cNvPr id="57347" name="内容占位符 7"/>
          <p:cNvSpPr>
            <a:spLocks noGrp="1"/>
          </p:cNvSpPr>
          <p:nvPr/>
        </p:nvSpPr>
        <p:spPr>
          <a:xfrm>
            <a:off x="1125855" y="2283460"/>
            <a:ext cx="7232650"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l" eaLnBrk="1" hangingPunct="1">
              <a:buNone/>
            </a:pPr>
            <a:r>
              <a:rPr lang="en-US" altLang="zh-CN" sz="2200" b="1" dirty="0">
                <a:solidFill>
                  <a:schemeClr val="bg1"/>
                </a:solidFill>
                <a:latin typeface="微软雅黑" pitchFamily="34" charset="-122"/>
                <a:ea typeface="微软雅黑" pitchFamily="34" charset="-122"/>
                <a:sym typeface="+mn-ea"/>
              </a:rPr>
              <a:t>3</a:t>
            </a:r>
            <a:r>
              <a:rPr lang="zh-CN" altLang="en-US" sz="2200" b="1" dirty="0">
                <a:solidFill>
                  <a:schemeClr val="bg1"/>
                </a:solidFill>
                <a:latin typeface="微软雅黑" pitchFamily="34" charset="-122"/>
                <a:ea typeface="微软雅黑" pitchFamily="34" charset="-122"/>
                <a:sym typeface="+mn-ea"/>
              </a:rPr>
              <a:t>、班组成员的情绪状况是班组安排不同岗位工作和岗位协作的基础 </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a:p>
            <a:pPr marL="0" lvl="0" indent="0" eaLnBrk="1" hangingPunct="1">
              <a:buNone/>
            </a:pPr>
            <a:r>
              <a:rPr lang="zh-CN" altLang="en-US" sz="2200" dirty="0">
                <a:solidFill>
                  <a:schemeClr val="bg1"/>
                </a:solidFill>
                <a:latin typeface="微软雅黑" pitchFamily="34" charset="-122"/>
                <a:ea typeface="微软雅黑" pitchFamily="34" charset="-122"/>
                <a:sym typeface="+mn-ea"/>
              </a:rPr>
              <a:t>        当一个班组成员情绪极低落，思想极麻痹的时候，绝对不能让他在装置运行及不平稳的岗位上作业，他会因为工作压力和麻痹思想而误操作，使安全生产没有保障。</a:t>
            </a:r>
          </a:p>
          <a:p>
            <a:pPr marL="0" lvl="0" indent="0" eaLnBrk="1" hangingPunct="1">
              <a:buNone/>
            </a:pPr>
            <a:endParaRPr lang="zh-CN" altLang="en-US" sz="2200" dirty="0">
              <a:solidFill>
                <a:schemeClr val="bg1"/>
              </a:solidFill>
              <a:latin typeface="微软雅黑" pitchFamily="34" charset="-122"/>
              <a:ea typeface="微软雅黑"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itchFamily="34" charset="-122"/>
                <a:ea typeface="微软雅黑" pitchFamily="34" charset="-122"/>
              </a:rPr>
              <a:t>四、交通安全防范</a:t>
            </a:r>
            <a:endParaRPr lang="zh-CN" altLang="en-US" sz="2400" b="1" dirty="0">
              <a:solidFill>
                <a:schemeClr val="bg1"/>
              </a:solidFill>
              <a:latin typeface="微软雅黑" pitchFamily="34" charset="-122"/>
              <a:ea typeface="微软雅黑"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algn="ctr" eaLnBrk="1" hangingPunct="1">
              <a:buNone/>
            </a:pPr>
            <a:r>
              <a:rPr lang="en-US" altLang="zh-CN" sz="2400" b="1" dirty="0">
                <a:solidFill>
                  <a:schemeClr val="bg1"/>
                </a:solidFill>
                <a:latin typeface="微软雅黑" pitchFamily="34" charset="-122"/>
                <a:ea typeface="微软雅黑" pitchFamily="34" charset="-122"/>
                <a:sym typeface="+mn-ea"/>
              </a:rPr>
              <a:t>1</a:t>
            </a:r>
            <a:r>
              <a:rPr lang="zh-CN" altLang="en-US" sz="2400" b="1" dirty="0">
                <a:solidFill>
                  <a:schemeClr val="bg1"/>
                </a:solidFill>
                <a:latin typeface="微软雅黑" pitchFamily="34" charset="-122"/>
                <a:ea typeface="微软雅黑" pitchFamily="34" charset="-122"/>
                <a:sym typeface="+mn-ea"/>
              </a:rPr>
              <a:t>、厂内交通安全 </a:t>
            </a:r>
          </a:p>
          <a:p>
            <a:pPr marL="0" lvl="0" indent="0" algn="ctr" eaLnBrk="1" hangingPunct="1">
              <a:buNone/>
            </a:pPr>
            <a:endParaRPr lang="zh-CN" altLang="en-US" sz="2400" b="1" dirty="0">
              <a:solidFill>
                <a:schemeClr val="bg1"/>
              </a:solidFill>
              <a:latin typeface="微软雅黑" pitchFamily="34" charset="-122"/>
              <a:ea typeface="微软雅黑" pitchFamily="34" charset="-122"/>
              <a:sym typeface="+mn-ea"/>
            </a:endParaRPr>
          </a:p>
          <a:p>
            <a:pPr marL="0" lvl="0" indent="0" eaLnBrk="1" hangingPunct="1">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1</a:t>
            </a:r>
            <a:r>
              <a:rPr lang="zh-CN" altLang="en-US" sz="2200" dirty="0">
                <a:solidFill>
                  <a:schemeClr val="bg1"/>
                </a:solidFill>
                <a:latin typeface="微软雅黑" pitchFamily="34" charset="-122"/>
                <a:ea typeface="微软雅黑" pitchFamily="34" charset="-122"/>
                <a:sym typeface="+mn-ea"/>
              </a:rPr>
              <a:t>）厂内职工或外单位入厂车辆都必须遵守</a:t>
            </a:r>
            <a:r>
              <a:rPr lang="zh-CN" altLang="en-US" sz="2200" b="1" dirty="0">
                <a:solidFill>
                  <a:schemeClr val="bg1"/>
                </a:solidFill>
                <a:latin typeface="微软雅黑" pitchFamily="34" charset="-122"/>
                <a:ea typeface="微软雅黑" pitchFamily="34" charset="-122"/>
                <a:sym typeface="+mn-ea"/>
              </a:rPr>
              <a:t>国家</a:t>
            </a:r>
            <a:r>
              <a:rPr lang="zh-CN" altLang="en-US" sz="2200" dirty="0">
                <a:solidFill>
                  <a:schemeClr val="bg1"/>
                </a:solidFill>
                <a:latin typeface="微软雅黑" pitchFamily="34" charset="-122"/>
                <a:ea typeface="微软雅黑" pitchFamily="34" charset="-122"/>
                <a:sym typeface="+mn-ea"/>
              </a:rPr>
              <a:t>交通法和厂内交通安全规定。</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2</a:t>
            </a:r>
            <a:r>
              <a:rPr lang="zh-CN" altLang="en-US" sz="2200" dirty="0">
                <a:solidFill>
                  <a:schemeClr val="bg1"/>
                </a:solidFill>
                <a:latin typeface="微软雅黑" pitchFamily="34" charset="-122"/>
                <a:ea typeface="微软雅黑" pitchFamily="34" charset="-122"/>
                <a:sym typeface="+mn-ea"/>
              </a:rPr>
              <a:t>）外单位车辆进入厂区时，必须先到门卫进行登记方能进厂，进入厂区必须按指定线路行驶，厂区行驶应减速慢行。</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3</a:t>
            </a:r>
            <a:r>
              <a:rPr lang="zh-CN" altLang="en-US" sz="2200" dirty="0">
                <a:solidFill>
                  <a:schemeClr val="bg1"/>
                </a:solidFill>
                <a:latin typeface="微软雅黑" pitchFamily="34" charset="-122"/>
                <a:ea typeface="微软雅黑" pitchFamily="34" charset="-122"/>
                <a:sym typeface="+mn-ea"/>
              </a:rPr>
              <a:t>）厂内直行道路限速</a:t>
            </a:r>
            <a:r>
              <a:rPr lang="en-US" altLang="zh-CN" sz="2200" dirty="0">
                <a:solidFill>
                  <a:schemeClr val="bg1"/>
                </a:solidFill>
                <a:latin typeface="微软雅黑" pitchFamily="34" charset="-122"/>
                <a:ea typeface="微软雅黑" pitchFamily="34" charset="-122"/>
                <a:sym typeface="+mn-ea"/>
              </a:rPr>
              <a:t>15</a:t>
            </a:r>
            <a:r>
              <a:rPr lang="zh-CN" altLang="en-US" sz="2200" dirty="0">
                <a:solidFill>
                  <a:schemeClr val="bg1"/>
                </a:solidFill>
                <a:latin typeface="微软雅黑" pitchFamily="34" charset="-122"/>
                <a:ea typeface="微软雅黑" pitchFamily="34" charset="-122"/>
                <a:sym typeface="+mn-ea"/>
              </a:rPr>
              <a:t>公里</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小时，车间内限速</a:t>
            </a:r>
            <a:r>
              <a:rPr lang="en-US" altLang="zh-CN" sz="2200" dirty="0">
                <a:solidFill>
                  <a:schemeClr val="bg1"/>
                </a:solidFill>
                <a:latin typeface="微软雅黑" pitchFamily="34" charset="-122"/>
                <a:ea typeface="微软雅黑" pitchFamily="34" charset="-122"/>
                <a:sym typeface="+mn-ea"/>
              </a:rPr>
              <a:t>8KM/H</a:t>
            </a:r>
            <a:r>
              <a:rPr lang="zh-CN" altLang="en-US" sz="2200" dirty="0">
                <a:solidFill>
                  <a:schemeClr val="bg1"/>
                </a:solidFill>
                <a:latin typeface="微软雅黑" pitchFamily="34" charset="-122"/>
                <a:ea typeface="微软雅黑" pitchFamily="34" charset="-122"/>
                <a:sym typeface="+mn-ea"/>
              </a:rPr>
              <a:t>，作业场所限速</a:t>
            </a:r>
            <a:r>
              <a:rPr lang="en-US" altLang="zh-CN" sz="2200" dirty="0">
                <a:solidFill>
                  <a:schemeClr val="bg1"/>
                </a:solidFill>
                <a:latin typeface="微软雅黑" pitchFamily="34" charset="-122"/>
                <a:ea typeface="微软雅黑" pitchFamily="34" charset="-122"/>
                <a:sym typeface="+mn-ea"/>
              </a:rPr>
              <a:t>5</a:t>
            </a:r>
            <a:r>
              <a:rPr lang="zh-CN" altLang="en-US" sz="2200" dirty="0">
                <a:solidFill>
                  <a:schemeClr val="bg1"/>
                </a:solidFill>
                <a:latin typeface="微软雅黑" pitchFamily="34" charset="-122"/>
                <a:ea typeface="微软雅黑" pitchFamily="34" charset="-122"/>
                <a:sym typeface="+mn-ea"/>
              </a:rPr>
              <a:t>公里</a:t>
            </a:r>
            <a:r>
              <a:rPr lang="en-US" altLang="zh-CN" sz="2200" dirty="0">
                <a:solidFill>
                  <a:schemeClr val="bg1"/>
                </a:solidFill>
                <a:latin typeface="微软雅黑" pitchFamily="34" charset="-122"/>
                <a:ea typeface="微软雅黑" pitchFamily="34" charset="-122"/>
                <a:sym typeface="+mn-ea"/>
              </a:rPr>
              <a:t>/</a:t>
            </a:r>
            <a:r>
              <a:rPr lang="zh-CN" altLang="en-US" sz="2200" dirty="0">
                <a:solidFill>
                  <a:schemeClr val="bg1"/>
                </a:solidFill>
                <a:latin typeface="微软雅黑" pitchFamily="34" charset="-122"/>
                <a:ea typeface="微软雅黑" pitchFamily="34" charset="-122"/>
                <a:sym typeface="+mn-ea"/>
              </a:rPr>
              <a:t>小时。车辆应在中心道上行驶，严禁与生产系统设备管道接触。</a:t>
            </a:r>
          </a:p>
          <a:p>
            <a:pPr marL="0" lvl="0" indent="0" eaLnBrk="1" hangingPunct="1">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4</a:t>
            </a:r>
            <a:r>
              <a:rPr lang="zh-CN" altLang="en-US" sz="2200" dirty="0">
                <a:solidFill>
                  <a:schemeClr val="bg1"/>
                </a:solidFill>
                <a:latin typeface="微软雅黑" pitchFamily="34" charset="-122"/>
                <a:ea typeface="微软雅黑" pitchFamily="34" charset="-122"/>
                <a:sym typeface="+mn-ea"/>
              </a:rPr>
              <a:t>）厂内机动车辆操作人员必须按照国家有关规定，持厂内机动车驾驶证或特种作业操作证方能上岗。</a:t>
            </a:r>
            <a:br>
              <a:rPr lang="zh-CN" altLang="en-US" sz="2200" dirty="0">
                <a:solidFill>
                  <a:schemeClr val="bg1"/>
                </a:solidFill>
                <a:latin typeface="微软雅黑" pitchFamily="34" charset="-122"/>
                <a:ea typeface="微软雅黑" pitchFamily="34" charset="-122"/>
                <a:sym typeface="+mn-ea"/>
              </a:rPr>
            </a:br>
            <a:endParaRPr lang="zh-CN" altLang="en-US" sz="2200" dirty="0">
              <a:solidFill>
                <a:schemeClr val="bg1"/>
              </a:solidFill>
              <a:latin typeface="微软雅黑" pitchFamily="34" charset="-122"/>
              <a:ea typeface="微软雅黑"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 calcmode="lin" valueType="num">
                                      <p:cBhvr additive="base">
                                        <p:cTn id="17"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734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 calcmode="lin" valueType="num">
                                      <p:cBhvr additive="base">
                                        <p:cTn id="2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734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7347">
                                            <p:txEl>
                                              <p:pRg st="5" end="5"/>
                                            </p:txEl>
                                          </p:spTgt>
                                        </p:tgtEl>
                                        <p:attrNameLst>
                                          <p:attrName>style.visibility</p:attrName>
                                        </p:attrNameLst>
                                      </p:cBhvr>
                                      <p:to>
                                        <p:strVal val="visible"/>
                                      </p:to>
                                    </p:set>
                                    <p:anim calcmode="lin" valueType="num">
                                      <p:cBhvr additive="base">
                                        <p:cTn id="25"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247265" y="808355"/>
            <a:ext cx="499046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chemeClr val="bg1"/>
              </a:solidFill>
              <a:latin typeface="微软雅黑" pitchFamily="34" charset="-122"/>
              <a:ea typeface="微软雅黑" pitchFamily="34" charset="-122"/>
            </a:endParaRPr>
          </a:p>
        </p:txBody>
      </p:sp>
      <p:sp>
        <p:nvSpPr>
          <p:cNvPr id="5123" name="L 形 16"/>
          <p:cNvSpPr/>
          <p:nvPr/>
        </p:nvSpPr>
        <p:spPr bwMode="auto">
          <a:xfrm rot="16200000">
            <a:off x="4416425" y="-1560195"/>
            <a:ext cx="677545" cy="541528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solidFill>
                <a:schemeClr val="bg1"/>
              </a:solidFill>
              <a:latin typeface="微软雅黑" pitchFamily="34" charset="-122"/>
              <a:ea typeface="微软雅黑" pitchFamily="34" charset="-122"/>
            </a:endParaRPr>
          </a:p>
        </p:txBody>
      </p:sp>
      <p:sp>
        <p:nvSpPr>
          <p:cNvPr id="5124" name="文本框 18"/>
          <p:cNvSpPr txBox="1">
            <a:spLocks noChangeArrowheads="1"/>
          </p:cNvSpPr>
          <p:nvPr/>
        </p:nvSpPr>
        <p:spPr bwMode="auto">
          <a:xfrm>
            <a:off x="3078480" y="862965"/>
            <a:ext cx="4753610" cy="4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zh-CN" altLang="en-US" sz="2400" b="1">
                <a:solidFill>
                  <a:schemeClr val="bg1"/>
                </a:solidFill>
                <a:latin typeface="微软雅黑" pitchFamily="34" charset="-122"/>
                <a:ea typeface="微软雅黑" pitchFamily="34" charset="-122"/>
              </a:rPr>
              <a:t>五、交通安全防范</a:t>
            </a:r>
            <a:endParaRPr lang="zh-CN" altLang="en-US" sz="2400" b="1" dirty="0">
              <a:solidFill>
                <a:schemeClr val="bg1"/>
              </a:solidFill>
              <a:latin typeface="微软雅黑" pitchFamily="34" charset="-122"/>
              <a:ea typeface="微软雅黑" pitchFamily="34" charset="-122"/>
              <a:sym typeface="+mn-ea"/>
            </a:endParaRPr>
          </a:p>
        </p:txBody>
      </p:sp>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5" name="图片 4" descr="5f3951dadc2fcb01fcbda3f61e1d8185"/>
          <p:cNvPicPr>
            <a:picLocks noChangeAspect="1"/>
          </p:cNvPicPr>
          <p:nvPr/>
        </p:nvPicPr>
        <p:blipFill>
          <a:blip r:embed="rId3"/>
          <a:stretch>
            <a:fillRect/>
          </a:stretch>
        </p:blipFill>
        <p:spPr>
          <a:xfrm>
            <a:off x="665480" y="1486535"/>
            <a:ext cx="8326755" cy="5323840"/>
          </a:xfrm>
          <a:prstGeom prst="rect">
            <a:avLst/>
          </a:prstGeom>
        </p:spPr>
      </p:pic>
      <p:sp>
        <p:nvSpPr>
          <p:cNvPr id="57347" name="内容占位符 7"/>
          <p:cNvSpPr>
            <a:spLocks noGrp="1"/>
          </p:cNvSpPr>
          <p:nvPr/>
        </p:nvSpPr>
        <p:spPr>
          <a:xfrm>
            <a:off x="1087755" y="1934845"/>
            <a:ext cx="7482205" cy="4526280"/>
          </a:xfrm>
          <a:prstGeom prst="rect">
            <a:avLst/>
          </a:prstGeom>
          <a:noFill/>
          <a:ln w="9525">
            <a:noFill/>
          </a:ln>
        </p:spPr>
        <p:txBody>
          <a:bodyPr vert="horz" wrap="square" lIns="91440" tIns="45720" rIns="91440" bIns="45720" anchor="t"/>
          <a:lstStyle>
            <a:lvl1pPr marL="365125" indent="-255905"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9155"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ea typeface="+mn-ea"/>
              </a:defRPr>
            </a:lvl9pPr>
          </a:lstStyle>
          <a:p>
            <a:pPr marL="0" lvl="0" indent="0" eaLnBrk="1" latinLnBrk="0" hangingPunct="1">
              <a:lnSpc>
                <a:spcPct val="150000"/>
              </a:lnSpc>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5</a:t>
            </a:r>
            <a:r>
              <a:rPr lang="zh-CN" altLang="en-US" sz="2200" dirty="0">
                <a:solidFill>
                  <a:schemeClr val="bg1"/>
                </a:solidFill>
                <a:latin typeface="微软雅黑" pitchFamily="34" charset="-122"/>
                <a:ea typeface="微软雅黑" pitchFamily="34" charset="-122"/>
                <a:sym typeface="+mn-ea"/>
              </a:rPr>
              <a:t>）厂内机动车辆驾驶员应精力集中，严禁违章作业，必须遵守交通规则，禁止超速行驶、酒后开车。进入厂区内行驶的各种车辆严禁超高、超载、超速行驶，超车时不准妨碍被超车辆行驶和行人的安全。</a:t>
            </a:r>
          </a:p>
          <a:p>
            <a:pPr marL="0" lvl="0" indent="0" eaLnBrk="1" latinLnBrk="0" hangingPunct="1">
              <a:lnSpc>
                <a:spcPct val="150000"/>
              </a:lnSpc>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6</a:t>
            </a:r>
            <a:r>
              <a:rPr lang="zh-CN" altLang="en-US" sz="2200" dirty="0">
                <a:solidFill>
                  <a:schemeClr val="bg1"/>
                </a:solidFill>
                <a:latin typeface="微软雅黑" pitchFamily="34" charset="-122"/>
                <a:ea typeface="微软雅黑" pitchFamily="34" charset="-122"/>
                <a:sym typeface="+mn-ea"/>
              </a:rPr>
              <a:t>）车辆通过道口、拐弯，应显示信号，要做到“一慢、二看、三通过”，注意观察。</a:t>
            </a:r>
          </a:p>
          <a:p>
            <a:pPr marL="0" lvl="0" indent="0" eaLnBrk="1" latinLnBrk="0" hangingPunct="1">
              <a:lnSpc>
                <a:spcPct val="150000"/>
              </a:lnSpc>
              <a:buNone/>
            </a:pPr>
            <a:r>
              <a:rPr lang="zh-CN" altLang="en-US" sz="2200" dirty="0">
                <a:solidFill>
                  <a:schemeClr val="bg1"/>
                </a:solidFill>
                <a:latin typeface="微软雅黑" pitchFamily="34" charset="-122"/>
                <a:ea typeface="微软雅黑" pitchFamily="34" charset="-122"/>
                <a:sym typeface="+mn-ea"/>
              </a:rPr>
              <a:t>（</a:t>
            </a:r>
            <a:r>
              <a:rPr lang="en-US" altLang="zh-CN" sz="2200" dirty="0">
                <a:solidFill>
                  <a:schemeClr val="bg1"/>
                </a:solidFill>
                <a:latin typeface="微软雅黑" pitchFamily="34" charset="-122"/>
                <a:ea typeface="微软雅黑" pitchFamily="34" charset="-122"/>
                <a:sym typeface="+mn-ea"/>
              </a:rPr>
              <a:t>7</a:t>
            </a:r>
            <a:r>
              <a:rPr lang="zh-CN" altLang="en-US" sz="2200" dirty="0">
                <a:solidFill>
                  <a:schemeClr val="bg1"/>
                </a:solidFill>
                <a:latin typeface="微软雅黑" pitchFamily="34" charset="-122"/>
                <a:ea typeface="微软雅黑" pitchFamily="34" charset="-122"/>
                <a:sym typeface="+mn-ea"/>
              </a:rPr>
              <a:t>）厂区交通道路，要设有足够的照明，道路上不准放物件，随时保持畅通。   </a:t>
            </a:r>
          </a:p>
          <a:p>
            <a:pPr marL="0" lvl="0" indent="0" eaLnBrk="1" latinLnBrk="0" hangingPunct="1">
              <a:lnSpc>
                <a:spcPct val="150000"/>
              </a:lnSpc>
              <a:buNone/>
            </a:pPr>
            <a:endParaRPr lang="zh-CN" altLang="en-US" sz="2200" dirty="0">
              <a:solidFill>
                <a:schemeClr val="bg1"/>
              </a:solidFill>
              <a:latin typeface="微软雅黑" pitchFamily="34" charset="-122"/>
              <a:ea typeface="微软雅黑"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ppt_x"/>
                                          </p:val>
                                        </p:tav>
                                        <p:tav tm="100000">
                                          <p:val>
                                            <p:strVal val="#ppt_x"/>
                                          </p:val>
                                        </p:tav>
                                      </p:tavLst>
                                    </p:anim>
                                    <p:anim calcmode="lin" valueType="num">
                                      <p:cBhvr additive="base">
                                        <p:cTn id="8"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3"/>
          <a:stretch>
            <a:fillRect/>
          </a:stretch>
        </p:blipFill>
        <p:spPr>
          <a:xfrm>
            <a:off x="1005840" y="1418590"/>
            <a:ext cx="7150100" cy="4766310"/>
          </a:xfrm>
          <a:prstGeom prst="rect">
            <a:avLst/>
          </a:prstGeom>
        </p:spPr>
      </p:pic>
      <p:sp>
        <p:nvSpPr>
          <p:cNvPr id="3" name="Text Box 5"/>
          <p:cNvSpPr txBox="1"/>
          <p:nvPr/>
        </p:nvSpPr>
        <p:spPr>
          <a:xfrm>
            <a:off x="1541780" y="2241550"/>
            <a:ext cx="6077585" cy="155448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sym typeface="+mn-ea"/>
              </a:rPr>
              <a:t>在这一部分，我们主要给大家分享了如何控制环境的不安全状态。对于此部分内容，大家还有什么疑问或要补充的吗？</a:t>
            </a:r>
          </a:p>
          <a:p>
            <a:pPr lvl="0" eaLnBrk="1" hangingPunct="1"/>
            <a:endParaRPr lang="zh-CN" altLang="en-US" sz="2400" b="1" dirty="0">
              <a:solidFill>
                <a:schemeClr val="bg1"/>
              </a:solidFill>
              <a:latin typeface="微软雅黑" pitchFamily="34" charset="-122"/>
              <a:ea typeface="微软雅黑" pitchFamily="34" charset="-122"/>
            </a:endParaRPr>
          </a:p>
        </p:txBody>
      </p:sp>
      <p:sp>
        <p:nvSpPr>
          <p:cNvPr id="4" name="Text Box 8"/>
          <p:cNvSpPr txBox="1"/>
          <p:nvPr/>
        </p:nvSpPr>
        <p:spPr>
          <a:xfrm>
            <a:off x="1499870" y="3940175"/>
            <a:ext cx="6120130" cy="1188720"/>
          </a:xfrm>
          <a:prstGeom prst="rect">
            <a:avLst/>
          </a:prstGeom>
          <a:noFill/>
          <a:ln w="9525">
            <a:noFill/>
          </a:ln>
        </p:spPr>
        <p:txBody>
          <a:bodyPr wrap="square">
            <a:spAutoFit/>
          </a:bodyPr>
          <a:lstStyle/>
          <a:p>
            <a:pPr lvl="0" eaLnBrk="1" hangingPunct="1"/>
            <a:r>
              <a:rPr lang="zh-CN" altLang="en-US" sz="2400" b="1" dirty="0">
                <a:solidFill>
                  <a:schemeClr val="bg1"/>
                </a:solidFill>
                <a:latin typeface="微软雅黑" pitchFamily="34" charset="-122"/>
                <a:ea typeface="微软雅黑" pitchFamily="34" charset="-122"/>
                <a:sym typeface="+mn-ea"/>
              </a:rPr>
              <a:t>刚刚我们分享了如何控制环境的不安全状态。到了这里，我们今天的课程也就结束了，现在让我们一起来回顾下今天课程的主要内容：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938240fcaff36500e30bd80c7b698cf4"/>
          <p:cNvPicPr>
            <a:picLocks noChangeAspect="1"/>
          </p:cNvPicPr>
          <p:nvPr/>
        </p:nvPicPr>
        <p:blipFill>
          <a:blip r:embed="rId2"/>
          <a:stretch>
            <a:fillRect/>
          </a:stretch>
        </p:blipFill>
        <p:spPr>
          <a:xfrm flipH="1">
            <a:off x="8846820" y="1585595"/>
            <a:ext cx="3256915" cy="5224145"/>
          </a:xfrm>
          <a:prstGeom prst="rect">
            <a:avLst/>
          </a:prstGeom>
        </p:spPr>
      </p:pic>
      <p:pic>
        <p:nvPicPr>
          <p:cNvPr id="2" name="图片 1" descr="5f3951dadc2fcb01fcbda3f61e1d8185"/>
          <p:cNvPicPr>
            <a:picLocks noChangeAspect="1"/>
          </p:cNvPicPr>
          <p:nvPr/>
        </p:nvPicPr>
        <p:blipFill>
          <a:blip r:embed="rId3"/>
          <a:stretch>
            <a:fillRect/>
          </a:stretch>
        </p:blipFill>
        <p:spPr>
          <a:xfrm>
            <a:off x="1032510" y="1585595"/>
            <a:ext cx="7150100" cy="4766310"/>
          </a:xfrm>
          <a:prstGeom prst="rect">
            <a:avLst/>
          </a:prstGeom>
        </p:spPr>
      </p:pic>
      <p:sp>
        <p:nvSpPr>
          <p:cNvPr id="3" name="文本框 2"/>
          <p:cNvSpPr txBox="1"/>
          <p:nvPr/>
        </p:nvSpPr>
        <p:spPr>
          <a:xfrm>
            <a:off x="1575435" y="2701290"/>
            <a:ext cx="4876800" cy="483235"/>
          </a:xfrm>
          <a:prstGeom prst="rect">
            <a:avLst/>
          </a:prstGeom>
          <a:noFill/>
        </p:spPr>
        <p:txBody>
          <a:bodyPr wrap="square" rtlCol="0">
            <a:spAutoFit/>
          </a:bodyPr>
          <a:lstStyle/>
          <a:p>
            <a:r>
              <a:rPr lang="zh-CN" altLang="zh-CN" sz="2400">
                <a:solidFill>
                  <a:schemeClr val="bg1"/>
                </a:solidFill>
                <a:latin typeface="微软雅黑" pitchFamily="34" charset="-122"/>
                <a:ea typeface="微软雅黑" pitchFamily="34" charset="-122"/>
              </a:rPr>
              <a:t>本课程的最终目的</a:t>
            </a:r>
          </a:p>
        </p:txBody>
      </p:sp>
      <p:sp>
        <p:nvSpPr>
          <p:cNvPr id="4" name="文本框 3"/>
          <p:cNvSpPr txBox="1"/>
          <p:nvPr/>
        </p:nvSpPr>
        <p:spPr>
          <a:xfrm>
            <a:off x="1428115" y="3602990"/>
            <a:ext cx="6359525" cy="1188720"/>
          </a:xfrm>
          <a:prstGeom prst="rect">
            <a:avLst/>
          </a:prstGeom>
          <a:noFill/>
        </p:spPr>
        <p:txBody>
          <a:bodyPr wrap="square" rtlCol="0">
            <a:spAutoFit/>
          </a:bodyPr>
          <a:lstStyle/>
          <a:p>
            <a:pPr latinLnBrk="0">
              <a:lnSpc>
                <a:spcPct val="150000"/>
              </a:lnSpc>
            </a:pPr>
            <a:r>
              <a:rPr lang="zh-CN" altLang="en-US" sz="2400" b="1">
                <a:solidFill>
                  <a:schemeClr val="bg1"/>
                </a:solidFill>
                <a:latin typeface="微软雅黑" pitchFamily="34" charset="-122"/>
                <a:ea typeface="微软雅黑" pitchFamily="34" charset="-122"/>
              </a:rPr>
              <a:t>实现人员无违章，管理无漏洞，系统无缺陷，设备五隐患，环境氛围好的目标。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11NVUWMDOA1T12[@07DLYH4"/>
          <p:cNvPicPr>
            <a:picLocks noChangeAspect="1"/>
          </p:cNvPicPr>
          <p:nvPr/>
        </p:nvPicPr>
        <p:blipFill>
          <a:blip r:embed="rId2"/>
          <a:stretch>
            <a:fillRect/>
          </a:stretch>
        </p:blipFill>
        <p:spPr>
          <a:xfrm>
            <a:off x="831850" y="3935413"/>
            <a:ext cx="2525713" cy="2305050"/>
          </a:xfrm>
          <a:prstGeom prst="rect">
            <a:avLst/>
          </a:prstGeom>
          <a:noFill/>
          <a:ln w="9525">
            <a:noFill/>
          </a:ln>
        </p:spPr>
      </p:pic>
      <p:pic>
        <p:nvPicPr>
          <p:cNvPr id="18437" name="Picture 5" descr="0UE[$P}@`@0$(R3KCP0BU{W"/>
          <p:cNvPicPr>
            <a:picLocks noChangeAspect="1"/>
          </p:cNvPicPr>
          <p:nvPr/>
        </p:nvPicPr>
        <p:blipFill>
          <a:blip r:embed="rId3">
            <a:lum bright="14001"/>
          </a:blip>
          <a:stretch>
            <a:fillRect/>
          </a:stretch>
        </p:blipFill>
        <p:spPr>
          <a:xfrm>
            <a:off x="3156585" y="3727768"/>
            <a:ext cx="2428875" cy="2513012"/>
          </a:xfrm>
          <a:prstGeom prst="rect">
            <a:avLst/>
          </a:prstGeom>
          <a:noFill/>
          <a:ln w="9525">
            <a:noFill/>
          </a:ln>
        </p:spPr>
      </p:pic>
      <p:sp>
        <p:nvSpPr>
          <p:cNvPr id="5130" name="文本框 38"/>
          <p:cNvSpPr txBox="1">
            <a:spLocks noChangeArrowheads="1"/>
          </p:cNvSpPr>
          <p:nvPr/>
        </p:nvSpPr>
        <p:spPr bwMode="auto">
          <a:xfrm>
            <a:off x="6177915" y="2342515"/>
            <a:ext cx="5372100" cy="24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lvl="0" eaLnBrk="1" hangingPunct="1"/>
            <a:r>
              <a:rPr lang="en-US" sz="2200">
                <a:solidFill>
                  <a:schemeClr val="tx1">
                    <a:lumMod val="75000"/>
                    <a:lumOff val="25000"/>
                  </a:schemeClr>
                </a:solidFill>
                <a:latin typeface="微软雅黑" pitchFamily="34" charset="-122"/>
                <a:ea typeface="微软雅黑" pitchFamily="34" charset="-122"/>
              </a:rPr>
              <a:t>    </a:t>
            </a:r>
            <a:r>
              <a:rPr sz="2200">
                <a:solidFill>
                  <a:schemeClr val="tx1">
                    <a:lumMod val="75000"/>
                    <a:lumOff val="25000"/>
                  </a:schemeClr>
                </a:solidFill>
                <a:latin typeface="微软雅黑" pitchFamily="34" charset="-122"/>
                <a:ea typeface="微软雅黑" pitchFamily="34" charset="-122"/>
              </a:rPr>
              <a:t> </a:t>
            </a:r>
            <a:r>
              <a:rPr lang="en-US" altLang="zh-CN" sz="2200" dirty="0">
                <a:solidFill>
                  <a:schemeClr val="tx1">
                    <a:lumMod val="75000"/>
                    <a:lumOff val="25000"/>
                  </a:schemeClr>
                </a:solidFill>
                <a:latin typeface="微软雅黑" pitchFamily="34" charset="-122"/>
                <a:ea typeface="微软雅黑" pitchFamily="34" charset="-122"/>
                <a:sym typeface="+mn-ea"/>
              </a:rPr>
              <a:t>2012</a:t>
            </a:r>
            <a:r>
              <a:rPr lang="zh-CN" altLang="en-US" sz="2200" dirty="0">
                <a:solidFill>
                  <a:schemeClr val="tx1">
                    <a:lumMod val="75000"/>
                    <a:lumOff val="25000"/>
                  </a:schemeClr>
                </a:solidFill>
                <a:latin typeface="微软雅黑" pitchFamily="34" charset="-122"/>
                <a:ea typeface="微软雅黑" pitchFamily="34" charset="-122"/>
                <a:sym typeface="+mn-ea"/>
              </a:rPr>
              <a:t>年</a:t>
            </a:r>
            <a:r>
              <a:rPr lang="en-US" altLang="zh-CN" sz="2200" dirty="0">
                <a:solidFill>
                  <a:schemeClr val="tx1">
                    <a:lumMod val="75000"/>
                    <a:lumOff val="25000"/>
                  </a:schemeClr>
                </a:solidFill>
                <a:latin typeface="微软雅黑" pitchFamily="34" charset="-122"/>
                <a:ea typeface="微软雅黑" pitchFamily="34" charset="-122"/>
                <a:sym typeface="+mn-ea"/>
              </a:rPr>
              <a:t>10</a:t>
            </a:r>
            <a:r>
              <a:rPr lang="zh-CN" altLang="en-US" sz="2200" dirty="0">
                <a:solidFill>
                  <a:schemeClr val="tx1">
                    <a:lumMod val="75000"/>
                    <a:lumOff val="25000"/>
                  </a:schemeClr>
                </a:solidFill>
                <a:latin typeface="微软雅黑" pitchFamily="34" charset="-122"/>
                <a:ea typeface="微软雅黑" pitchFamily="34" charset="-122"/>
                <a:sym typeface="+mn-ea"/>
              </a:rPr>
              <a:t>月</a:t>
            </a:r>
            <a:r>
              <a:rPr lang="en-US" altLang="zh-CN" sz="2200" dirty="0">
                <a:solidFill>
                  <a:schemeClr val="tx1">
                    <a:lumMod val="75000"/>
                    <a:lumOff val="25000"/>
                  </a:schemeClr>
                </a:solidFill>
                <a:latin typeface="微软雅黑" pitchFamily="34" charset="-122"/>
                <a:ea typeface="微软雅黑" pitchFamily="34" charset="-122"/>
                <a:sym typeface="+mn-ea"/>
              </a:rPr>
              <a:t>5</a:t>
            </a:r>
            <a:r>
              <a:rPr lang="zh-CN" altLang="en-US" sz="2200" dirty="0">
                <a:solidFill>
                  <a:schemeClr val="tx1">
                    <a:lumMod val="75000"/>
                    <a:lumOff val="25000"/>
                  </a:schemeClr>
                </a:solidFill>
                <a:latin typeface="微软雅黑" pitchFamily="34" charset="-122"/>
                <a:ea typeface="微软雅黑" pitchFamily="34" charset="-122"/>
                <a:sym typeface="+mn-ea"/>
              </a:rPr>
              <a:t>日，抛光二清洁工谢艳芹在车间清洁卫生时，被从车间外进入车间叉车上的废料斗撞倒在地，叉车司机刘传珠未发现继续前行约</a:t>
            </a:r>
            <a:r>
              <a:rPr lang="en-US" altLang="zh-CN" sz="2200" dirty="0">
                <a:solidFill>
                  <a:schemeClr val="tx1">
                    <a:lumMod val="75000"/>
                    <a:lumOff val="25000"/>
                  </a:schemeClr>
                </a:solidFill>
                <a:latin typeface="微软雅黑" pitchFamily="34" charset="-122"/>
                <a:ea typeface="微软雅黑" pitchFamily="34" charset="-122"/>
                <a:sym typeface="+mn-ea"/>
              </a:rPr>
              <a:t>1</a:t>
            </a:r>
            <a:r>
              <a:rPr lang="zh-CN" altLang="en-US" sz="2200" dirty="0">
                <a:solidFill>
                  <a:schemeClr val="tx1">
                    <a:lumMod val="75000"/>
                    <a:lumOff val="25000"/>
                  </a:schemeClr>
                </a:solidFill>
                <a:latin typeface="微软雅黑" pitchFamily="34" charset="-122"/>
                <a:ea typeface="微软雅黑" pitchFamily="34" charset="-122"/>
                <a:sym typeface="+mn-ea"/>
              </a:rPr>
              <a:t>米。叉车上的铁制废料空斗，把谢艳芹卷压在斗下，斗底横档压刮伤谢艳芹脚、胸，并将整个头皮揭离。</a:t>
            </a:r>
          </a:p>
        </p:txBody>
      </p:sp>
      <p:sp>
        <p:nvSpPr>
          <p:cNvPr id="5131" name="任意多边形 2"/>
          <p:cNvSpPr/>
          <p:nvPr/>
        </p:nvSpPr>
        <p:spPr bwMode="auto">
          <a:xfrm rot="10140000">
            <a:off x="4628515" y="434784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微软雅黑" pitchFamily="34" charset="-122"/>
              <a:ea typeface="微软雅黑" pitchFamily="34" charset="-122"/>
            </a:endParaRPr>
          </a:p>
        </p:txBody>
      </p:sp>
      <p:sp>
        <p:nvSpPr>
          <p:cNvPr id="4" name="矩形 14"/>
          <p:cNvSpPr>
            <a:spLocks noChangeArrowheads="1"/>
          </p:cNvSpPr>
          <p:nvPr/>
        </p:nvSpPr>
        <p:spPr bwMode="auto">
          <a:xfrm>
            <a:off x="2540635" y="685800"/>
            <a:ext cx="3044825" cy="59182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latin typeface="微软雅黑" pitchFamily="34" charset="-122"/>
              <a:ea typeface="微软雅黑" pitchFamily="34" charset="-122"/>
            </a:endParaRPr>
          </a:p>
        </p:txBody>
      </p:sp>
      <p:sp>
        <p:nvSpPr>
          <p:cNvPr id="5" name="L 形 16"/>
          <p:cNvSpPr/>
          <p:nvPr/>
        </p:nvSpPr>
        <p:spPr bwMode="auto">
          <a:xfrm rot="16200000">
            <a:off x="3723640" y="-58991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latin typeface="微软雅黑" pitchFamily="34" charset="-122"/>
              <a:ea typeface="微软雅黑" pitchFamily="34" charset="-122"/>
            </a:endParaRPr>
          </a:p>
        </p:txBody>
      </p:sp>
      <p:sp>
        <p:nvSpPr>
          <p:cNvPr id="6" name="文本框 18"/>
          <p:cNvSpPr txBox="1">
            <a:spLocks noChangeArrowheads="1"/>
          </p:cNvSpPr>
          <p:nvPr/>
        </p:nvSpPr>
        <p:spPr bwMode="auto">
          <a:xfrm>
            <a:off x="2926715" y="659130"/>
            <a:ext cx="2365375"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微软雅黑" pitchFamily="34" charset="-122"/>
                <a:ea typeface="微软雅黑" pitchFamily="34" charset="-122"/>
              </a:rPr>
              <a:t>事故经过</a:t>
            </a:r>
          </a:p>
        </p:txBody>
      </p:sp>
      <p:grpSp>
        <p:nvGrpSpPr>
          <p:cNvPr id="3" name="Group 5"/>
          <p:cNvGrpSpPr/>
          <p:nvPr/>
        </p:nvGrpSpPr>
        <p:grpSpPr bwMode="auto">
          <a:xfrm>
            <a:off x="831850" y="1732280"/>
            <a:ext cx="4753610" cy="4653915"/>
            <a:chOff x="0" y="0"/>
            <a:chExt cx="1765738" cy="1460938"/>
          </a:xfrm>
        </p:grpSpPr>
        <p:sp>
          <p:nvSpPr>
            <p:cNvPr id="7"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latin typeface="微软雅黑" pitchFamily="34" charset="-122"/>
                <a:ea typeface="微软雅黑" pitchFamily="34" charset="-122"/>
              </a:endParaRPr>
            </a:p>
          </p:txBody>
        </p:sp>
        <p:cxnSp>
          <p:nvCxnSpPr>
            <p:cNvPr id="8"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9"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pic>
        <p:nvPicPr>
          <p:cNvPr id="18435" name="Picture 3" descr="WY~4J$Y55YAG9NALP4UGRJU"/>
          <p:cNvPicPr>
            <a:picLocks noChangeAspect="1"/>
          </p:cNvPicPr>
          <p:nvPr/>
        </p:nvPicPr>
        <p:blipFill>
          <a:blip r:embed="rId4">
            <a:lum bright="14001"/>
          </a:blip>
          <a:stretch>
            <a:fillRect/>
          </a:stretch>
        </p:blipFill>
        <p:spPr>
          <a:xfrm>
            <a:off x="1834833" y="1866265"/>
            <a:ext cx="2746375" cy="2333625"/>
          </a:xfrm>
          <a:prstGeom prst="rect">
            <a:avLst/>
          </a:prstGeom>
          <a:noFill/>
          <a:ln w="9525">
            <a:noFill/>
          </a:ln>
        </p:spPr>
      </p:pic>
      <p:graphicFrame>
        <p:nvGraphicFramePr>
          <p:cNvPr id="11" name="Group 318"/>
          <p:cNvGraphicFramePr>
            <a:graphicFrameLocks noGrp="1"/>
          </p:cNvGraphicFramePr>
          <p:nvPr/>
        </p:nvGraphicFramePr>
        <p:xfrm>
          <a:off x="5980430" y="4948555"/>
          <a:ext cx="5948045" cy="1463040"/>
        </p:xfrm>
        <a:graphic>
          <a:graphicData uri="http://schemas.openxmlformats.org/drawingml/2006/table">
            <a:tbl>
              <a:tblPr/>
              <a:tblGrid>
                <a:gridCol w="516255">
                  <a:extLst>
                    <a:ext uri="{9D8B030D-6E8A-4147-A177-3AD203B41FA5}">
                      <a16:colId xmlns:a16="http://schemas.microsoft.com/office/drawing/2014/main" val="20000"/>
                    </a:ext>
                  </a:extLst>
                </a:gridCol>
                <a:gridCol w="516255">
                  <a:extLst>
                    <a:ext uri="{9D8B030D-6E8A-4147-A177-3AD203B41FA5}">
                      <a16:colId xmlns:a16="http://schemas.microsoft.com/office/drawing/2014/main" val="20001"/>
                    </a:ext>
                  </a:extLst>
                </a:gridCol>
                <a:gridCol w="515620">
                  <a:extLst>
                    <a:ext uri="{9D8B030D-6E8A-4147-A177-3AD203B41FA5}">
                      <a16:colId xmlns:a16="http://schemas.microsoft.com/office/drawing/2014/main" val="20002"/>
                    </a:ext>
                  </a:extLst>
                </a:gridCol>
                <a:gridCol w="469900">
                  <a:extLst>
                    <a:ext uri="{9D8B030D-6E8A-4147-A177-3AD203B41FA5}">
                      <a16:colId xmlns:a16="http://schemas.microsoft.com/office/drawing/2014/main" val="20003"/>
                    </a:ext>
                  </a:extLst>
                </a:gridCol>
                <a:gridCol w="836930">
                  <a:extLst>
                    <a:ext uri="{9D8B030D-6E8A-4147-A177-3AD203B41FA5}">
                      <a16:colId xmlns:a16="http://schemas.microsoft.com/office/drawing/2014/main" val="20004"/>
                    </a:ext>
                  </a:extLst>
                </a:gridCol>
                <a:gridCol w="654685">
                  <a:extLst>
                    <a:ext uri="{9D8B030D-6E8A-4147-A177-3AD203B41FA5}">
                      <a16:colId xmlns:a16="http://schemas.microsoft.com/office/drawing/2014/main" val="20005"/>
                    </a:ext>
                  </a:extLst>
                </a:gridCol>
                <a:gridCol w="850265">
                  <a:extLst>
                    <a:ext uri="{9D8B030D-6E8A-4147-A177-3AD203B41FA5}">
                      <a16:colId xmlns:a16="http://schemas.microsoft.com/office/drawing/2014/main" val="20006"/>
                    </a:ext>
                  </a:extLst>
                </a:gridCol>
                <a:gridCol w="918845">
                  <a:extLst>
                    <a:ext uri="{9D8B030D-6E8A-4147-A177-3AD203B41FA5}">
                      <a16:colId xmlns:a16="http://schemas.microsoft.com/office/drawing/2014/main" val="20007"/>
                    </a:ext>
                  </a:extLst>
                </a:gridCol>
                <a:gridCol w="669290">
                  <a:extLst>
                    <a:ext uri="{9D8B030D-6E8A-4147-A177-3AD203B41FA5}">
                      <a16:colId xmlns:a16="http://schemas.microsoft.com/office/drawing/2014/main" val="20008"/>
                    </a:ext>
                  </a:extLst>
                </a:gridCol>
              </a:tblGrid>
              <a:tr h="51816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基地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rPr>
                        <a:t>姓名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rPr>
                        <a:t>性别</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年龄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rPr>
                        <a:t>入厂时间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rPr>
                        <a:t>工种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rPr>
                        <a:t>所属车间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发生日期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总费用</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400" b="1" i="0" u="none" strike="noStrike" cap="none" normalizeH="0" baseline="0" dirty="0">
                          <a:ln>
                            <a:noFill/>
                          </a:ln>
                          <a:solidFill>
                            <a:schemeClr val="tx1"/>
                          </a:solidFill>
                          <a:effectLst/>
                          <a:latin typeface="微软雅黑" pitchFamily="34" charset="-122"/>
                          <a:ea typeface="微软雅黑" pitchFamily="34" charset="-122"/>
                        </a:rPr>
                        <a:t>元</a:t>
                      </a:r>
                      <a:r>
                        <a:rPr kumimoji="0" lang="en-US" altLang="zh-CN" sz="1400" b="1" i="0" u="none" strike="noStrike" cap="none" normalizeH="0" baseline="0" dirty="0">
                          <a:ln>
                            <a:noFill/>
                          </a:ln>
                          <a:solidFill>
                            <a:schemeClr val="tx1"/>
                          </a:solidFill>
                          <a:effectLst/>
                          <a:latin typeface="微软雅黑" pitchFamily="34" charset="-122"/>
                          <a:ea typeface="微软雅黑" pitchFamily="34" charset="-12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80">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湖南</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谢艳芹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44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2012-3-5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清洁工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抛光二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2012-10-5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目前治疗中</a:t>
                      </a:r>
                      <a:r>
                        <a:rPr kumimoji="0" lang="en-US" altLang="zh-CN" sz="1400" b="0" i="0" u="none" strike="noStrike" cap="none" normalizeH="0" baseline="0" dirty="0">
                          <a:ln>
                            <a:noFill/>
                          </a:ln>
                          <a:solidFill>
                            <a:schemeClr val="tx1"/>
                          </a:solidFill>
                          <a:effectLst/>
                          <a:latin typeface="微软雅黑" pitchFamily="34" charset="-122"/>
                          <a:ea typeface="微软雅黑" pitchFamily="34" charset="-122"/>
                        </a:rPr>
                        <a:t>30</a:t>
                      </a:r>
                      <a:r>
                        <a:rPr kumimoji="0" lang="zh-CN" altLang="en-US" sz="1400" b="0" i="0" u="none" strike="noStrike" cap="none" normalizeH="0" baseline="0" dirty="0">
                          <a:ln>
                            <a:noFill/>
                          </a:ln>
                          <a:solidFill>
                            <a:schemeClr val="tx1"/>
                          </a:solidFill>
                          <a:effectLst/>
                          <a:latin typeface="微软雅黑" pitchFamily="34" charset="-122"/>
                          <a:ea typeface="微软雅黑" pitchFamily="34" charset="-122"/>
                        </a:rPr>
                        <a:t>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6"/>
                                        </p:tgtEl>
                                        <p:attrNameLst>
                                          <p:attrName>style.visibility</p:attrName>
                                        </p:attrNameLst>
                                      </p:cBhvr>
                                      <p:to>
                                        <p:strVal val="visible"/>
                                      </p:to>
                                    </p:set>
                                    <p:anim calcmode="lin" valueType="num">
                                      <p:cBhvr additive="base">
                                        <p:cTn id="17" dur="500" fill="hold"/>
                                        <p:tgtEl>
                                          <p:spTgt spid="18436"/>
                                        </p:tgtEl>
                                        <p:attrNameLst>
                                          <p:attrName>ppt_x</p:attrName>
                                        </p:attrNameLst>
                                      </p:cBhvr>
                                      <p:tavLst>
                                        <p:tav tm="0">
                                          <p:val>
                                            <p:strVal val="#ppt_x"/>
                                          </p:val>
                                        </p:tav>
                                        <p:tav tm="100000">
                                          <p:val>
                                            <p:strVal val="#ppt_x"/>
                                          </p:val>
                                        </p:tav>
                                      </p:tavLst>
                                    </p:anim>
                                    <p:anim calcmode="lin" valueType="num">
                                      <p:cBhvr additive="base">
                                        <p:cTn id="18" dur="500" fill="hold"/>
                                        <p:tgtEl>
                                          <p:spTgt spid="1843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7"/>
                                        </p:tgtEl>
                                        <p:attrNameLst>
                                          <p:attrName>style.visibility</p:attrName>
                                        </p:attrNameLst>
                                      </p:cBhvr>
                                      <p:to>
                                        <p:strVal val="visible"/>
                                      </p:to>
                                    </p:set>
                                    <p:anim calcmode="lin" valueType="num">
                                      <p:cBhvr additive="base">
                                        <p:cTn id="21" dur="500" fill="hold"/>
                                        <p:tgtEl>
                                          <p:spTgt spid="18437"/>
                                        </p:tgtEl>
                                        <p:attrNameLst>
                                          <p:attrName>ppt_x</p:attrName>
                                        </p:attrNameLst>
                                      </p:cBhvr>
                                      <p:tavLst>
                                        <p:tav tm="0">
                                          <p:val>
                                            <p:strVal val="#ppt_x"/>
                                          </p:val>
                                        </p:tav>
                                        <p:tav tm="100000">
                                          <p:val>
                                            <p:strVal val="#ppt_x"/>
                                          </p:val>
                                        </p:tav>
                                      </p:tavLst>
                                    </p:anim>
                                    <p:anim calcmode="lin" valueType="num">
                                      <p:cBhvr additive="base">
                                        <p:cTn id="22" dur="500" fill="hold"/>
                                        <p:tgtEl>
                                          <p:spTgt spid="184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500" fill="hold"/>
                                        <p:tgtEl>
                                          <p:spTgt spid="5131"/>
                                        </p:tgtEl>
                                        <p:attrNameLst>
                                          <p:attrName>ppt_x</p:attrName>
                                        </p:attrNameLst>
                                      </p:cBhvr>
                                      <p:tavLst>
                                        <p:tav tm="0">
                                          <p:val>
                                            <p:strVal val="#ppt_x"/>
                                          </p:val>
                                        </p:tav>
                                        <p:tav tm="100000">
                                          <p:val>
                                            <p:strVal val="#ppt_x"/>
                                          </p:val>
                                        </p:tav>
                                      </p:tavLst>
                                    </p:anim>
                                    <p:anim calcmode="lin" valueType="num">
                                      <p:cBhvr additive="base">
                                        <p:cTn id="38"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078355" y="490855"/>
            <a:ext cx="2371090" cy="591820"/>
          </a:xfrm>
          <a:prstGeom prst="rect">
            <a:avLst/>
          </a:prstGeom>
          <a:solidFill>
            <a:srgbClr val="BF9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2992120" y="-438150"/>
            <a:ext cx="677545" cy="255651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078355" y="490855"/>
            <a:ext cx="2693035"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400">
                <a:solidFill>
                  <a:schemeClr val="bg1"/>
                </a:solidFill>
                <a:latin typeface="华文细黑" pitchFamily="2" charset="-122"/>
                <a:ea typeface="华文细黑" pitchFamily="2" charset="-122"/>
              </a:rPr>
              <a:t>事故案例</a:t>
            </a:r>
            <a:endParaRPr lang="zh-CN" altLang="zh-CN" sz="3400">
              <a:solidFill>
                <a:schemeClr val="bg1"/>
              </a:solidFill>
              <a:latin typeface="华文细黑" pitchFamily="2" charset="-122"/>
              <a:ea typeface="华文细黑" pitchFamily="2" charset="-122"/>
            </a:endParaRPr>
          </a:p>
        </p:txBody>
      </p:sp>
      <p:grpSp>
        <p:nvGrpSpPr>
          <p:cNvPr id="5125" name="Group 5"/>
          <p:cNvGrpSpPr/>
          <p:nvPr/>
        </p:nvGrpSpPr>
        <p:grpSpPr bwMode="auto">
          <a:xfrm>
            <a:off x="387985" y="2245360"/>
            <a:ext cx="4548505" cy="3547745"/>
            <a:chOff x="0" y="0"/>
            <a:chExt cx="1765738" cy="1460938"/>
          </a:xfrm>
        </p:grpSpPr>
        <p:sp>
          <p:nvSpPr>
            <p:cNvPr id="5126" name="流程图: 过程 10"/>
            <p:cNvSpPr>
              <a:spLocks noChangeArrowheads="1"/>
            </p:cNvSpPr>
            <p:nvPr/>
          </p:nvSpPr>
          <p:spPr bwMode="auto">
            <a:xfrm>
              <a:off x="0" y="0"/>
              <a:ext cx="1765738" cy="1460938"/>
            </a:xfrm>
            <a:prstGeom prst="flowChartProcess">
              <a:avLst/>
            </a:prstGeom>
            <a:noFill/>
            <a:ln w="9525" cmpd="sng">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cxnSp>
          <p:nvCxnSpPr>
            <p:cNvPr id="5127" name="直接连接符 11"/>
            <p:cNvCxnSpPr>
              <a:cxnSpLocks noChangeShapeType="1"/>
            </p:cNvCxnSpPr>
            <p:nvPr/>
          </p:nvCxnSpPr>
          <p:spPr bwMode="auto">
            <a:xfrm>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cxnSp>
          <p:nvCxnSpPr>
            <p:cNvPr id="5128" name="直接连接符 12"/>
            <p:cNvCxnSpPr>
              <a:cxnSpLocks noChangeShapeType="1"/>
            </p:cNvCxnSpPr>
            <p:nvPr/>
          </p:nvCxnSpPr>
          <p:spPr bwMode="auto">
            <a:xfrm flipV="1">
              <a:off x="0" y="0"/>
              <a:ext cx="1765738" cy="1460938"/>
            </a:xfrm>
            <a:prstGeom prst="line">
              <a:avLst/>
            </a:prstGeom>
            <a:noFill/>
            <a:ln w="6350" cmpd="sng">
              <a:solidFill>
                <a:srgbClr val="A6A6A6">
                  <a:alpha val="25000"/>
                </a:srgbClr>
              </a:solidFill>
              <a:round/>
            </a:ln>
            <a:extLst>
              <a:ext uri="{909E8E84-426E-40DD-AFC4-6F175D3DCCD1}">
                <a14:hiddenFill xmlns:a14="http://schemas.microsoft.com/office/drawing/2010/main">
                  <a:noFill/>
                </a14:hiddenFill>
              </a:ext>
            </a:extLst>
          </p:spPr>
        </p:cxnSp>
      </p:grpSp>
      <p:sp>
        <p:nvSpPr>
          <p:cNvPr id="5130" name="文本框 38"/>
          <p:cNvSpPr txBox="1">
            <a:spLocks noChangeArrowheads="1"/>
          </p:cNvSpPr>
          <p:nvPr/>
        </p:nvSpPr>
        <p:spPr bwMode="auto">
          <a:xfrm>
            <a:off x="5867400" y="2501265"/>
            <a:ext cx="592582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200">
                <a:solidFill>
                  <a:schemeClr val="tx1">
                    <a:lumMod val="75000"/>
                    <a:lumOff val="25000"/>
                  </a:schemeClr>
                </a:solidFill>
                <a:latin typeface="微软雅黑" pitchFamily="34" charset="-122"/>
                <a:ea typeface="微软雅黑" pitchFamily="34" charset="-122"/>
              </a:rPr>
              <a:t>    </a:t>
            </a:r>
            <a:r>
              <a:rPr lang="en-US" altLang="zh-CN" sz="2200" dirty="0">
                <a:latin typeface="微软雅黑" pitchFamily="34" charset="-122"/>
                <a:ea typeface="微软雅黑" pitchFamily="34" charset="-122"/>
                <a:sym typeface="Arial" charset="0"/>
              </a:rPr>
              <a:t>2012</a:t>
            </a:r>
            <a:r>
              <a:rPr lang="zh-CN" altLang="en-US" sz="2200" dirty="0">
                <a:latin typeface="微软雅黑" pitchFamily="34" charset="-122"/>
                <a:ea typeface="微软雅黑" pitchFamily="34" charset="-122"/>
                <a:sym typeface="Arial" charset="0"/>
              </a:rPr>
              <a:t>年</a:t>
            </a:r>
            <a:r>
              <a:rPr lang="en-US" altLang="zh-CN" sz="2200" dirty="0">
                <a:latin typeface="微软雅黑" pitchFamily="34" charset="-122"/>
                <a:ea typeface="微软雅黑" pitchFamily="34" charset="-122"/>
                <a:sym typeface="Arial" charset="0"/>
              </a:rPr>
              <a:t>4</a:t>
            </a:r>
            <a:r>
              <a:rPr lang="zh-CN" altLang="en-US" sz="2200" dirty="0">
                <a:latin typeface="微软雅黑" pitchFamily="34" charset="-122"/>
                <a:ea typeface="微软雅黑" pitchFamily="34" charset="-122"/>
                <a:sym typeface="Arial" charset="0"/>
              </a:rPr>
              <a:t>月</a:t>
            </a:r>
            <a:r>
              <a:rPr lang="en-US" altLang="zh-CN" sz="2200" dirty="0">
                <a:latin typeface="微软雅黑" pitchFamily="34" charset="-122"/>
                <a:ea typeface="微软雅黑" pitchFamily="34" charset="-122"/>
                <a:sym typeface="Arial" charset="0"/>
              </a:rPr>
              <a:t>7</a:t>
            </a:r>
            <a:r>
              <a:rPr lang="zh-CN" altLang="en-US" sz="2200" dirty="0">
                <a:latin typeface="微软雅黑" pitchFamily="34" charset="-122"/>
                <a:ea typeface="微软雅黑" pitchFamily="34" charset="-122"/>
                <a:sym typeface="Arial" charset="0"/>
              </a:rPr>
              <a:t>日上午</a:t>
            </a:r>
            <a:r>
              <a:rPr lang="en-US" altLang="zh-CN" sz="2200" dirty="0">
                <a:latin typeface="微软雅黑" pitchFamily="34" charset="-122"/>
                <a:ea typeface="微软雅黑" pitchFamily="34" charset="-122"/>
                <a:sym typeface="Arial" charset="0"/>
              </a:rPr>
              <a:t>9</a:t>
            </a:r>
            <a:r>
              <a:rPr lang="zh-CN" altLang="en-US" sz="2200" dirty="0">
                <a:latin typeface="微软雅黑" pitchFamily="34" charset="-122"/>
                <a:ea typeface="微软雅黑" pitchFamily="34" charset="-122"/>
                <a:sym typeface="Arial" charset="0"/>
              </a:rPr>
              <a:t>时</a:t>
            </a:r>
            <a:r>
              <a:rPr lang="en-US" altLang="zh-CN" sz="2200" dirty="0">
                <a:latin typeface="微软雅黑" pitchFamily="34" charset="-122"/>
                <a:ea typeface="微软雅黑" pitchFamily="34" charset="-122"/>
                <a:sym typeface="Arial" charset="0"/>
              </a:rPr>
              <a:t>50</a:t>
            </a:r>
            <a:r>
              <a:rPr lang="zh-CN" altLang="en-US" sz="2200" dirty="0">
                <a:latin typeface="微软雅黑" pitchFamily="34" charset="-122"/>
                <a:ea typeface="微软雅黑" pitchFamily="34" charset="-122"/>
                <a:sym typeface="Arial" charset="0"/>
              </a:rPr>
              <a:t>分左右，某基地球釉车间白班拉料组长吴某开</a:t>
            </a:r>
            <a:r>
              <a:rPr lang="en-US" altLang="zh-CN" sz="2200" dirty="0">
                <a:latin typeface="微软雅黑" pitchFamily="34" charset="-122"/>
                <a:ea typeface="微软雅黑" pitchFamily="34" charset="-122"/>
                <a:sym typeface="Arial" charset="0"/>
              </a:rPr>
              <a:t>36#</a:t>
            </a:r>
            <a:r>
              <a:rPr lang="zh-CN" altLang="en-US" sz="2200" dirty="0">
                <a:latin typeface="微软雅黑" pitchFamily="34" charset="-122"/>
                <a:ea typeface="微软雅黑" pitchFamily="34" charset="-122"/>
                <a:sym typeface="Arial" charset="0"/>
              </a:rPr>
              <a:t>球磨机，发现皮带轮过松需要打蜡增加摩擦力，在设备运行过程中进行调整工作，严重违反安全操作规程，同时由于地面积水较多，脚底打滑，身体失去平衡往右前方倾斜，右手被正在运行的球磨机皮带卷入，造成右手受伤，送至医院进行治疗，最终以截肢处理。</a:t>
            </a:r>
            <a:endParaRPr lang="zh-CN" altLang="en-US" sz="2200" dirty="0">
              <a:solidFill>
                <a:schemeClr val="tx1">
                  <a:lumMod val="75000"/>
                  <a:lumOff val="25000"/>
                </a:schemeClr>
              </a:solidFill>
              <a:latin typeface="微软雅黑" pitchFamily="34" charset="-122"/>
              <a:ea typeface="微软雅黑" pitchFamily="34" charset="-122"/>
              <a:sym typeface="+mn-ea"/>
            </a:endParaRPr>
          </a:p>
        </p:txBody>
      </p:sp>
      <p:sp>
        <p:nvSpPr>
          <p:cNvPr id="5131" name="任意多边形 2"/>
          <p:cNvSpPr/>
          <p:nvPr/>
        </p:nvSpPr>
        <p:spPr bwMode="auto">
          <a:xfrm>
            <a:off x="4449445" y="2601595"/>
            <a:ext cx="1612900" cy="650875"/>
          </a:xfrm>
          <a:custGeom>
            <a:avLst/>
            <a:gdLst>
              <a:gd name="T0" fmla="*/ 0 w 1612232"/>
              <a:gd name="T1" fmla="*/ 61123 h 650670"/>
              <a:gd name="T2" fmla="*/ 625642 w 1612232"/>
              <a:gd name="T3" fmla="*/ 37059 h 650670"/>
              <a:gd name="T4" fmla="*/ 974558 w 1612232"/>
              <a:gd name="T5" fmla="*/ 301754 h 650670"/>
              <a:gd name="T6" fmla="*/ 637674 w 1612232"/>
              <a:gd name="T7" fmla="*/ 458165 h 650670"/>
              <a:gd name="T8" fmla="*/ 589547 w 1612232"/>
              <a:gd name="T9" fmla="*/ 205502 h 650670"/>
              <a:gd name="T10" fmla="*/ 1022684 w 1612232"/>
              <a:gd name="T11" fmla="*/ 965 h 650670"/>
              <a:gd name="T12" fmla="*/ 1479884 w 1612232"/>
              <a:gd name="T13" fmla="*/ 289723 h 650670"/>
              <a:gd name="T14" fmla="*/ 1612232 w 1612232"/>
              <a:gd name="T15" fmla="*/ 650670 h 650670"/>
              <a:gd name="T16" fmla="*/ 1612232 w 1612232"/>
              <a:gd name="T17" fmla="*/ 650670 h 650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2232" h="650670">
                <a:moveTo>
                  <a:pt x="0" y="61123"/>
                </a:moveTo>
                <a:cubicBezTo>
                  <a:pt x="231608" y="29038"/>
                  <a:pt x="463216" y="-3046"/>
                  <a:pt x="625642" y="37059"/>
                </a:cubicBezTo>
                <a:cubicBezTo>
                  <a:pt x="788068" y="77164"/>
                  <a:pt x="972553" y="231570"/>
                  <a:pt x="974558" y="301754"/>
                </a:cubicBezTo>
                <a:cubicBezTo>
                  <a:pt x="976563" y="371938"/>
                  <a:pt x="701842" y="474207"/>
                  <a:pt x="637674" y="458165"/>
                </a:cubicBezTo>
                <a:cubicBezTo>
                  <a:pt x="573506" y="442123"/>
                  <a:pt x="525379" y="281702"/>
                  <a:pt x="589547" y="205502"/>
                </a:cubicBezTo>
                <a:cubicBezTo>
                  <a:pt x="653715" y="129302"/>
                  <a:pt x="874295" y="-13072"/>
                  <a:pt x="1022684" y="965"/>
                </a:cubicBezTo>
                <a:cubicBezTo>
                  <a:pt x="1171073" y="15002"/>
                  <a:pt x="1381626" y="181439"/>
                  <a:pt x="1479884" y="289723"/>
                </a:cubicBezTo>
                <a:cubicBezTo>
                  <a:pt x="1578142" y="398007"/>
                  <a:pt x="1612232" y="650670"/>
                  <a:pt x="1612232" y="650670"/>
                </a:cubicBezTo>
              </a:path>
            </a:pathLst>
          </a:custGeom>
          <a:noFill/>
          <a:ln w="12700" cap="flat" cmpd="sng">
            <a:solidFill>
              <a:srgbClr val="404040"/>
            </a:solidFill>
            <a:round/>
            <a:headEnd type="arrow"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83" name="Rectangle 3"/>
          <p:cNvSpPr>
            <a:spLocks noGrp="1"/>
          </p:cNvSpPr>
          <p:nvPr/>
        </p:nvSpPr>
        <p:spPr>
          <a:xfrm>
            <a:off x="5293995" y="5600383"/>
            <a:ext cx="7072313" cy="785812"/>
          </a:xfrm>
          <a:prstGeom prst="rect">
            <a:avLst/>
          </a:prstGeom>
          <a:noFill/>
          <a:ln w="9525">
            <a:noFill/>
          </a:ln>
        </p:spPr>
        <p:txBody>
          <a:bodyPr/>
          <a:lstStyle/>
          <a:p>
            <a:pPr marL="342900" lvl="0" indent="-342900" algn="just" eaLnBrk="1" hangingPunct="1">
              <a:spcBef>
                <a:spcPct val="20000"/>
              </a:spcBef>
            </a:pPr>
            <a:r>
              <a:rPr lang="zh-CN" altLang="en-US" sz="3600" b="1" dirty="0">
                <a:solidFill>
                  <a:srgbClr val="FF0000"/>
                </a:solidFill>
                <a:latin typeface="微软雅黑" pitchFamily="34" charset="-122"/>
                <a:ea typeface="微软雅黑" pitchFamily="34" charset="-122"/>
                <a:sym typeface="Arial" charset="0"/>
              </a:rPr>
              <a:t>思考：案例中事故原因有哪些？</a:t>
            </a:r>
          </a:p>
          <a:p>
            <a:pPr marL="342900" lvl="0" indent="-342900" algn="just" eaLnBrk="1" hangingPunct="1">
              <a:spcBef>
                <a:spcPct val="20000"/>
              </a:spcBef>
            </a:pPr>
            <a:endParaRPr lang="zh-CN" altLang="en-US" sz="3600" b="1" dirty="0">
              <a:solidFill>
                <a:srgbClr val="FFFF00"/>
              </a:solidFill>
              <a:latin typeface="微软雅黑" pitchFamily="34" charset="-122"/>
              <a:ea typeface="微软雅黑" pitchFamily="34" charset="-122"/>
              <a:sym typeface="Arial" charset="0"/>
            </a:endParaRPr>
          </a:p>
        </p:txBody>
      </p:sp>
      <p:pic>
        <p:nvPicPr>
          <p:cNvPr id="2" name="图片 1"/>
          <p:cNvPicPr>
            <a:picLocks noChangeAspect="1"/>
          </p:cNvPicPr>
          <p:nvPr/>
        </p:nvPicPr>
        <p:blipFill>
          <a:blip r:embed="rId3"/>
          <a:stretch>
            <a:fillRect/>
          </a:stretch>
        </p:blipFill>
        <p:spPr>
          <a:xfrm>
            <a:off x="544195" y="2501265"/>
            <a:ext cx="4236085" cy="2965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 calcmode="lin" valueType="num">
                                      <p:cBhvr additive="base">
                                        <p:cTn id="7" dur="500" fill="hold"/>
                                        <p:tgtEl>
                                          <p:spTgt spid="5130"/>
                                        </p:tgtEl>
                                        <p:attrNameLst>
                                          <p:attrName>ppt_x</p:attrName>
                                        </p:attrNameLst>
                                      </p:cBhvr>
                                      <p:tavLst>
                                        <p:tav tm="0">
                                          <p:val>
                                            <p:strVal val="#ppt_x"/>
                                          </p:val>
                                        </p:tav>
                                        <p:tav tm="100000">
                                          <p:val>
                                            <p:strVal val="#ppt_x"/>
                                          </p:val>
                                        </p:tav>
                                      </p:tavLst>
                                    </p:anim>
                                    <p:anim calcmode="lin" valueType="num">
                                      <p:cBhvr additive="base">
                                        <p:cTn id="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additive="base">
                                        <p:cTn id="13" dur="500" fill="hold"/>
                                        <p:tgtEl>
                                          <p:spTgt spid="5131"/>
                                        </p:tgtEl>
                                        <p:attrNameLst>
                                          <p:attrName>ppt_x</p:attrName>
                                        </p:attrNameLst>
                                      </p:cBhvr>
                                      <p:tavLst>
                                        <p:tav tm="0">
                                          <p:val>
                                            <p:strVal val="#ppt_x"/>
                                          </p:val>
                                        </p:tav>
                                        <p:tav tm="100000">
                                          <p:val>
                                            <p:strVal val="#ppt_x"/>
                                          </p:val>
                                        </p:tav>
                                      </p:tavLst>
                                    </p:anim>
                                    <p:anim calcmode="lin" valueType="num">
                                      <p:cBhvr additive="base">
                                        <p:cTn id="1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ppt_x"/>
                                          </p:val>
                                        </p:tav>
                                        <p:tav tm="100000">
                                          <p:val>
                                            <p:strVal val="#ppt_x"/>
                                          </p:val>
                                        </p:tav>
                                      </p:tavLst>
                                    </p:anim>
                                    <p:anim calcmode="lin" valueType="num">
                                      <p:cBhvr additive="base">
                                        <p:cTn id="20" dur="500" fill="hold"/>
                                        <p:tgtEl>
                                          <p:spTgt spid="512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83"/>
                                        </p:tgtEl>
                                        <p:attrNameLst>
                                          <p:attrName>style.visibility</p:attrName>
                                        </p:attrNameLst>
                                      </p:cBhvr>
                                      <p:to>
                                        <p:strVal val="visible"/>
                                      </p:to>
                                    </p:set>
                                    <p:anim calcmode="lin" valueType="num">
                                      <p:cBhvr additive="base">
                                        <p:cTn id="29" dur="500" fill="hold"/>
                                        <p:tgtEl>
                                          <p:spTgt spid="20483"/>
                                        </p:tgtEl>
                                        <p:attrNameLst>
                                          <p:attrName>ppt_x</p:attrName>
                                        </p:attrNameLst>
                                      </p:cBhvr>
                                      <p:tavLst>
                                        <p:tav tm="0">
                                          <p:val>
                                            <p:strVal val="#ppt_x"/>
                                          </p:val>
                                        </p:tav>
                                        <p:tav tm="100000">
                                          <p:val>
                                            <p:strVal val="#ppt_x"/>
                                          </p:val>
                                        </p:tav>
                                      </p:tavLst>
                                    </p:anim>
                                    <p:anim calcmode="lin" valueType="num">
                                      <p:cBhvr additive="base">
                                        <p:cTn id="30"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animBg="1"/>
      <p:bldP spid="20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516255"/>
            <a:ext cx="3044825" cy="5918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961130" y="-723265"/>
            <a:ext cx="677545" cy="322834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748280" y="4768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itchFamily="2" charset="-122"/>
                <a:ea typeface="华文细黑" pitchFamily="2" charset="-122"/>
              </a:rPr>
              <a:t>事故原因分析</a:t>
            </a:r>
            <a:r>
              <a:rPr lang="zh-CN" sz="2400">
                <a:solidFill>
                  <a:schemeClr val="bg1"/>
                </a:solidFill>
                <a:latin typeface="华文细黑" pitchFamily="2" charset="-122"/>
                <a:ea typeface="华文细黑" pitchFamily="2" charset="-122"/>
              </a:rPr>
              <a:t> </a:t>
            </a:r>
          </a:p>
        </p:txBody>
      </p:sp>
      <p:pic>
        <p:nvPicPr>
          <p:cNvPr id="7" name="图片 6" descr="3"/>
          <p:cNvPicPr>
            <a:picLocks noChangeAspect="1"/>
          </p:cNvPicPr>
          <p:nvPr/>
        </p:nvPicPr>
        <p:blipFill>
          <a:blip r:embed="rId2"/>
          <a:stretch>
            <a:fillRect/>
          </a:stretch>
        </p:blipFill>
        <p:spPr>
          <a:xfrm>
            <a:off x="372110" y="1229995"/>
            <a:ext cx="8796655" cy="3828415"/>
          </a:xfrm>
          <a:prstGeom prst="rect">
            <a:avLst/>
          </a:prstGeom>
        </p:spPr>
      </p:pic>
      <p:sp>
        <p:nvSpPr>
          <p:cNvPr id="4" name="文本框 38"/>
          <p:cNvSpPr txBox="1">
            <a:spLocks noChangeArrowheads="1"/>
          </p:cNvSpPr>
          <p:nvPr/>
        </p:nvSpPr>
        <p:spPr bwMode="auto">
          <a:xfrm>
            <a:off x="1348740" y="2096770"/>
            <a:ext cx="6535420" cy="225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lvl="0" indent="-342900" algn="just" eaLnBrk="1" hangingPunct="1">
              <a:spcBef>
                <a:spcPct val="20000"/>
              </a:spcBef>
            </a:pPr>
            <a:r>
              <a:rPr lang="en-US" sz="2200">
                <a:solidFill>
                  <a:schemeClr val="bg1"/>
                </a:solidFill>
                <a:latin typeface="微软雅黑" pitchFamily="34" charset="-122"/>
                <a:ea typeface="微软雅黑" pitchFamily="34" charset="-122"/>
              </a:rPr>
              <a:t>    </a:t>
            </a:r>
            <a:r>
              <a:rPr lang="en-US" altLang="zh-CN" sz="2200" dirty="0">
                <a:solidFill>
                  <a:schemeClr val="bg1"/>
                </a:solidFill>
                <a:latin typeface="微软雅黑" pitchFamily="34" charset="-122"/>
                <a:ea typeface="微软雅黑" pitchFamily="34" charset="-122"/>
                <a:sym typeface="Arial" charset="0"/>
              </a:rPr>
              <a:t>1</a:t>
            </a:r>
            <a:r>
              <a:rPr lang="zh-CN" altLang="en-US" sz="2200" dirty="0">
                <a:solidFill>
                  <a:schemeClr val="bg1"/>
                </a:solidFill>
                <a:latin typeface="微软雅黑" pitchFamily="34" charset="-122"/>
                <a:ea typeface="微软雅黑" pitchFamily="34" charset="-122"/>
                <a:sym typeface="Arial" charset="0"/>
              </a:rPr>
              <a:t>、当事人严重违反安全操作规程是事故发生的直接原因。</a:t>
            </a:r>
          </a:p>
          <a:p>
            <a:pPr marL="342900" lvl="0" indent="-342900" algn="just" eaLnBrk="1" hangingPunct="1">
              <a:spcBef>
                <a:spcPct val="20000"/>
              </a:spcBef>
            </a:pPr>
            <a:r>
              <a:rPr lang="en-US" altLang="zh-CN" sz="2200" dirty="0">
                <a:solidFill>
                  <a:schemeClr val="bg1"/>
                </a:solidFill>
                <a:latin typeface="微软雅黑" pitchFamily="34" charset="-122"/>
                <a:ea typeface="微软雅黑" pitchFamily="34" charset="-122"/>
                <a:sym typeface="Arial" charset="0"/>
              </a:rPr>
              <a:t>    2</a:t>
            </a:r>
            <a:r>
              <a:rPr lang="zh-CN" altLang="en-US" sz="2200" dirty="0">
                <a:solidFill>
                  <a:schemeClr val="bg1"/>
                </a:solidFill>
                <a:latin typeface="微软雅黑" pitchFamily="34" charset="-122"/>
                <a:ea typeface="微软雅黑" pitchFamily="34" charset="-122"/>
                <a:sym typeface="Arial" charset="0"/>
              </a:rPr>
              <a:t>、事故现场不良的作业环境是事故发生的主要原因。</a:t>
            </a:r>
          </a:p>
          <a:p>
            <a:pPr marL="342900" lvl="0" indent="-342900" algn="just" eaLnBrk="1" hangingPunct="1">
              <a:spcBef>
                <a:spcPct val="20000"/>
              </a:spcBef>
            </a:pPr>
            <a:r>
              <a:rPr lang="en-US" altLang="zh-CN" sz="2200" dirty="0">
                <a:solidFill>
                  <a:schemeClr val="bg1"/>
                </a:solidFill>
                <a:latin typeface="微软雅黑" pitchFamily="34" charset="-122"/>
                <a:ea typeface="微软雅黑" pitchFamily="34" charset="-122"/>
                <a:sym typeface="Arial" charset="0"/>
              </a:rPr>
              <a:t>   3</a:t>
            </a:r>
            <a:r>
              <a:rPr lang="zh-CN" altLang="en-US" sz="2200" dirty="0">
                <a:solidFill>
                  <a:schemeClr val="bg1"/>
                </a:solidFill>
                <a:latin typeface="微软雅黑" pitchFamily="34" charset="-122"/>
                <a:ea typeface="微软雅黑" pitchFamily="34" charset="-122"/>
                <a:sym typeface="Arial" charset="0"/>
              </a:rPr>
              <a:t>、安全培训不到位且现场监管不足是事故发生的间接原因。</a:t>
            </a:r>
          </a:p>
        </p:txBody>
      </p:sp>
      <p:pic>
        <p:nvPicPr>
          <p:cNvPr id="8" name="图片 7" descr="4"/>
          <p:cNvPicPr>
            <a:picLocks noChangeAspect="1"/>
          </p:cNvPicPr>
          <p:nvPr/>
        </p:nvPicPr>
        <p:blipFill>
          <a:blip r:embed="rId3"/>
          <a:stretch>
            <a:fillRect/>
          </a:stretch>
        </p:blipFill>
        <p:spPr>
          <a:xfrm>
            <a:off x="8974455" y="1229995"/>
            <a:ext cx="3743325" cy="5254625"/>
          </a:xfrm>
          <a:prstGeom prst="rect">
            <a:avLst/>
          </a:prstGeom>
        </p:spPr>
      </p:pic>
      <p:sp>
        <p:nvSpPr>
          <p:cNvPr id="22531" name="Rectangle 3"/>
          <p:cNvSpPr>
            <a:spLocks noGrp="1"/>
          </p:cNvSpPr>
          <p:nvPr/>
        </p:nvSpPr>
        <p:spPr>
          <a:xfrm>
            <a:off x="980123" y="4763453"/>
            <a:ext cx="8640762" cy="2428875"/>
          </a:xfrm>
          <a:prstGeom prst="rect">
            <a:avLst/>
          </a:prstGeom>
          <a:noFill/>
          <a:ln w="9525">
            <a:noFill/>
          </a:ln>
        </p:spPr>
        <p:txBody>
          <a:bodyPr/>
          <a:lstStyle/>
          <a:p>
            <a:pPr marL="342900" lvl="0" indent="-342900" algn="just" eaLnBrk="1" hangingPunct="1">
              <a:spcBef>
                <a:spcPct val="20000"/>
              </a:spcBef>
            </a:pPr>
            <a:r>
              <a:rPr lang="zh-CN" altLang="en-US" sz="2200" dirty="0">
                <a:solidFill>
                  <a:srgbClr val="E8300D"/>
                </a:solidFill>
                <a:latin typeface="微软雅黑" pitchFamily="34" charset="-122"/>
                <a:ea typeface="微软雅黑" pitchFamily="34" charset="-122"/>
                <a:sym typeface="Arial" charset="0"/>
              </a:rPr>
              <a:t>试问？</a:t>
            </a:r>
          </a:p>
          <a:p>
            <a:pPr marL="342900" lvl="0" indent="-342900" algn="just" eaLnBrk="1" hangingPunct="1">
              <a:spcBef>
                <a:spcPct val="20000"/>
              </a:spcBef>
            </a:pPr>
            <a:r>
              <a:rPr lang="en-US" altLang="zh-CN" sz="2200" dirty="0">
                <a:solidFill>
                  <a:srgbClr val="E8300D"/>
                </a:solidFill>
                <a:latin typeface="微软雅黑" pitchFamily="34" charset="-122"/>
                <a:ea typeface="微软雅黑" pitchFamily="34" charset="-122"/>
                <a:sym typeface="Arial" charset="0"/>
              </a:rPr>
              <a:t>1</a:t>
            </a:r>
            <a:r>
              <a:rPr lang="zh-CN" altLang="en-US" sz="2200" dirty="0">
                <a:solidFill>
                  <a:srgbClr val="E8300D"/>
                </a:solidFill>
                <a:latin typeface="微软雅黑" pitchFamily="34" charset="-122"/>
                <a:ea typeface="微软雅黑" pitchFamily="34" charset="-122"/>
                <a:sym typeface="Arial" charset="0"/>
              </a:rPr>
              <a:t>、这难道是员工第一次违章作业就发生了事故吗？</a:t>
            </a:r>
          </a:p>
          <a:p>
            <a:pPr marL="342900" lvl="0" indent="-342900" algn="just" eaLnBrk="1" hangingPunct="1">
              <a:spcBef>
                <a:spcPct val="20000"/>
              </a:spcBef>
            </a:pPr>
            <a:r>
              <a:rPr lang="en-US" altLang="zh-CN" sz="2200" dirty="0">
                <a:solidFill>
                  <a:srgbClr val="E8300D"/>
                </a:solidFill>
                <a:latin typeface="微软雅黑" pitchFamily="34" charset="-122"/>
                <a:ea typeface="微软雅黑" pitchFamily="34" charset="-122"/>
                <a:sym typeface="Arial" charset="0"/>
              </a:rPr>
              <a:t>2</a:t>
            </a:r>
            <a:r>
              <a:rPr lang="zh-CN" altLang="en-US" sz="2200" dirty="0">
                <a:solidFill>
                  <a:srgbClr val="E8300D"/>
                </a:solidFill>
                <a:latin typeface="微软雅黑" pitchFamily="34" charset="-122"/>
                <a:ea typeface="微软雅黑" pitchFamily="34" charset="-122"/>
                <a:sym typeface="Arial" charset="0"/>
              </a:rPr>
              <a:t>、之前员工这样违章操作，有人干涉过没有？</a:t>
            </a:r>
          </a:p>
          <a:p>
            <a:pPr marL="342900" lvl="0" indent="-342900" algn="just" eaLnBrk="1" hangingPunct="1">
              <a:spcBef>
                <a:spcPct val="20000"/>
              </a:spcBef>
            </a:pPr>
            <a:r>
              <a:rPr lang="en-US" altLang="zh-CN" sz="2200" dirty="0">
                <a:solidFill>
                  <a:srgbClr val="E8300D"/>
                </a:solidFill>
                <a:latin typeface="微软雅黑" pitchFamily="34" charset="-122"/>
                <a:ea typeface="微软雅黑" pitchFamily="34" charset="-122"/>
                <a:sym typeface="Arial" charset="0"/>
              </a:rPr>
              <a:t>3</a:t>
            </a:r>
            <a:r>
              <a:rPr lang="zh-CN" altLang="en-US" sz="2200" dirty="0">
                <a:solidFill>
                  <a:srgbClr val="E8300D"/>
                </a:solidFill>
                <a:latin typeface="微软雅黑" pitchFamily="34" charset="-122"/>
                <a:ea typeface="微软雅黑" pitchFamily="34" charset="-122"/>
                <a:sym typeface="Arial" charset="0"/>
              </a:rPr>
              <a:t>、同样的违章作业是否也存在其他岗位？</a:t>
            </a:r>
          </a:p>
          <a:p>
            <a:pPr marL="342900" lvl="0" indent="-342900" algn="just" eaLnBrk="1" hangingPunct="1">
              <a:spcBef>
                <a:spcPct val="20000"/>
              </a:spcBef>
            </a:pPr>
            <a:endParaRPr lang="zh-CN" altLang="en-US" sz="2200" dirty="0">
              <a:solidFill>
                <a:srgbClr val="E8300D"/>
              </a:solidFill>
              <a:latin typeface="微软雅黑" pitchFamily="34" charset="-122"/>
              <a:ea typeface="微软雅黑" pitchFamily="34" charset="-122"/>
              <a:sym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Effect transition="in" filter="slide(fromBottom)">
                                      <p:cBhvr>
                                        <p:cTn id="13" dur="500"/>
                                        <p:tgtEl>
                                          <p:spTgt spid="22531">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531">
                                            <p:txEl>
                                              <p:pRg st="1" end="1"/>
                                            </p:txEl>
                                          </p:spTgt>
                                        </p:tgtEl>
                                        <p:attrNameLst>
                                          <p:attrName>style.visibility</p:attrName>
                                        </p:attrNameLst>
                                      </p:cBhvr>
                                      <p:to>
                                        <p:strVal val="visible"/>
                                      </p:to>
                                    </p:set>
                                    <p:animEffect transition="in" filter="slide(fromBottom)">
                                      <p:cBhvr>
                                        <p:cTn id="16" dur="500"/>
                                        <p:tgtEl>
                                          <p:spTgt spid="225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slide(fromBottom)">
                                      <p:cBhvr>
                                        <p:cTn id="21" dur="500"/>
                                        <p:tgtEl>
                                          <p:spTgt spid="225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22531">
                                            <p:txEl>
                                              <p:pRg st="3" end="3"/>
                                            </p:txEl>
                                          </p:spTgt>
                                        </p:tgtEl>
                                        <p:attrNameLst>
                                          <p:attrName>style.visibility</p:attrName>
                                        </p:attrNameLst>
                                      </p:cBhvr>
                                      <p:to>
                                        <p:strVal val="visible"/>
                                      </p:to>
                                    </p:set>
                                    <p:animEffect transition="in" filter="slide(fromBottom)">
                                      <p:cBhvr>
                                        <p:cTn id="26"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4"/>
          <p:cNvSpPr>
            <a:spLocks noChangeArrowheads="1"/>
          </p:cNvSpPr>
          <p:nvPr/>
        </p:nvSpPr>
        <p:spPr bwMode="auto">
          <a:xfrm>
            <a:off x="2748280" y="808355"/>
            <a:ext cx="2398395" cy="591820"/>
          </a:xfrm>
          <a:prstGeom prst="rect">
            <a:avLst/>
          </a:prstGeom>
          <a:solidFill>
            <a:srgbClr val="EA541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p>
        </p:txBody>
      </p:sp>
      <p:sp>
        <p:nvSpPr>
          <p:cNvPr id="5123" name="L 形 16"/>
          <p:cNvSpPr/>
          <p:nvPr/>
        </p:nvSpPr>
        <p:spPr bwMode="auto">
          <a:xfrm rot="16200000">
            <a:off x="3670935" y="-140970"/>
            <a:ext cx="677545" cy="2647950"/>
          </a:xfrm>
          <a:custGeom>
            <a:avLst/>
            <a:gdLst>
              <a:gd name="T0" fmla="*/ 0 w 613411"/>
              <a:gd name="T1" fmla="*/ 0 h 7143875"/>
              <a:gd name="T2" fmla="*/ 0 w 613411"/>
              <a:gd name="T3" fmla="*/ 0 h 7143875"/>
              <a:gd name="T4" fmla="*/ 0 w 613411"/>
              <a:gd name="T5" fmla="*/ 7143875 h 7143875"/>
              <a:gd name="T6" fmla="*/ 613411 w 613411"/>
              <a:gd name="T7" fmla="*/ 7143875 h 7143875"/>
              <a:gd name="T8" fmla="*/ 613411 w 613411"/>
              <a:gd name="T9" fmla="*/ 7143875 h 7143875"/>
              <a:gd name="T10" fmla="*/ 0 w 613411"/>
              <a:gd name="T11" fmla="*/ 7143875 h 7143875"/>
              <a:gd name="T12" fmla="*/ 0 w 613411"/>
              <a:gd name="T13" fmla="*/ 0 h 7143875"/>
            </a:gdLst>
            <a:ahLst/>
            <a:cxnLst>
              <a:cxn ang="0">
                <a:pos x="T0" y="T1"/>
              </a:cxn>
              <a:cxn ang="0">
                <a:pos x="T2" y="T3"/>
              </a:cxn>
              <a:cxn ang="0">
                <a:pos x="T4" y="T5"/>
              </a:cxn>
              <a:cxn ang="0">
                <a:pos x="T6" y="T7"/>
              </a:cxn>
              <a:cxn ang="0">
                <a:pos x="T8" y="T9"/>
              </a:cxn>
              <a:cxn ang="0">
                <a:pos x="T10" y="T11"/>
              </a:cxn>
              <a:cxn ang="0">
                <a:pos x="T12" y="T13"/>
              </a:cxn>
            </a:cxnLst>
            <a:rect l="0" t="0" r="r" b="b"/>
            <a:pathLst>
              <a:path w="613411" h="7143875">
                <a:moveTo>
                  <a:pt x="0" y="0"/>
                </a:moveTo>
                <a:lnTo>
                  <a:pt x="0" y="0"/>
                </a:lnTo>
                <a:lnTo>
                  <a:pt x="0" y="7143875"/>
                </a:lnTo>
                <a:lnTo>
                  <a:pt x="613411" y="7143875"/>
                </a:lnTo>
                <a:lnTo>
                  <a:pt x="0" y="7143875"/>
                </a:lnTo>
                <a:lnTo>
                  <a:pt x="0" y="0"/>
                </a:lnTo>
                <a:close/>
              </a:path>
            </a:pathLst>
          </a:custGeom>
          <a:solidFill>
            <a:srgbClr val="AFABAB"/>
          </a:solidFill>
          <a:ln w="12700" cap="flat" cmpd="sng">
            <a:solidFill>
              <a:srgbClr val="7F7F7F"/>
            </a:solidFill>
            <a:round/>
          </a:ln>
        </p:spPr>
        <p:txBody>
          <a:bodyPr anchor="ctr"/>
          <a:lstStyle/>
          <a:p>
            <a:endParaRPr lang="zh-CN" altLang="en-US"/>
          </a:p>
        </p:txBody>
      </p:sp>
      <p:sp>
        <p:nvSpPr>
          <p:cNvPr id="5124" name="文本框 18"/>
          <p:cNvSpPr txBox="1">
            <a:spLocks noChangeArrowheads="1"/>
          </p:cNvSpPr>
          <p:nvPr/>
        </p:nvSpPr>
        <p:spPr bwMode="auto">
          <a:xfrm>
            <a:off x="2900680" y="768985"/>
            <a:ext cx="3723640" cy="67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zh-CN" sz="3600">
                <a:solidFill>
                  <a:schemeClr val="bg1"/>
                </a:solidFill>
                <a:latin typeface="华文细黑" pitchFamily="2" charset="-122"/>
                <a:ea typeface="华文细黑" pitchFamily="2" charset="-122"/>
              </a:rPr>
              <a:t>事故教训</a:t>
            </a:r>
            <a:r>
              <a:rPr lang="zh-CN" sz="2400">
                <a:solidFill>
                  <a:schemeClr val="bg1"/>
                </a:solidFill>
                <a:latin typeface="华文细黑" pitchFamily="2" charset="-122"/>
                <a:ea typeface="华文细黑" pitchFamily="2" charset="-122"/>
              </a:rPr>
              <a:t> </a:t>
            </a:r>
          </a:p>
        </p:txBody>
      </p:sp>
      <p:pic>
        <p:nvPicPr>
          <p:cNvPr id="3" name="图片 2" descr="7"/>
          <p:cNvPicPr>
            <a:picLocks noChangeAspect="1"/>
          </p:cNvPicPr>
          <p:nvPr/>
        </p:nvPicPr>
        <p:blipFill>
          <a:blip r:embed="rId2"/>
          <a:stretch>
            <a:fillRect/>
          </a:stretch>
        </p:blipFill>
        <p:spPr>
          <a:xfrm>
            <a:off x="402590" y="1522095"/>
            <a:ext cx="8027670" cy="4483100"/>
          </a:xfrm>
          <a:prstGeom prst="rect">
            <a:avLst/>
          </a:prstGeom>
        </p:spPr>
      </p:pic>
      <p:sp>
        <p:nvSpPr>
          <p:cNvPr id="4" name="文本框 38"/>
          <p:cNvSpPr txBox="1">
            <a:spLocks noChangeArrowheads="1"/>
          </p:cNvSpPr>
          <p:nvPr/>
        </p:nvSpPr>
        <p:spPr bwMode="auto">
          <a:xfrm>
            <a:off x="1950085" y="2928620"/>
            <a:ext cx="4988560" cy="138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latinLnBrk="0" hangingPunct="1">
              <a:lnSpc>
                <a:spcPct val="150000"/>
              </a:lnSpc>
              <a:spcBef>
                <a:spcPts val="500"/>
              </a:spcBef>
              <a:spcAft>
                <a:spcPts val="500"/>
              </a:spcAft>
            </a:pPr>
            <a:r>
              <a:rPr lang="zh-CN" altLang="en-US" sz="2200" b="1" dirty="0">
                <a:solidFill>
                  <a:schemeClr val="bg1"/>
                </a:solidFill>
                <a:latin typeface="微软雅黑" pitchFamily="34" charset="-122"/>
                <a:ea typeface="微软雅黑" pitchFamily="34" charset="-122"/>
                <a:sym typeface="+mn-ea"/>
              </a:rPr>
              <a:t>出现上述案例中的问题是因为车间没有</a:t>
            </a:r>
          </a:p>
          <a:p>
            <a:pPr eaLnBrk="1" latinLnBrk="0" hangingPunct="1">
              <a:lnSpc>
                <a:spcPct val="150000"/>
              </a:lnSpc>
            </a:pPr>
            <a:r>
              <a:rPr lang="zh-CN" altLang="en-US" sz="3200" b="1" dirty="0">
                <a:solidFill>
                  <a:schemeClr val="bg1"/>
                </a:solidFill>
                <a:latin typeface="微软雅黑" pitchFamily="34" charset="-122"/>
                <a:ea typeface="微软雅黑" pitchFamily="34" charset="-122"/>
                <a:sym typeface="+mn-ea"/>
              </a:rPr>
              <a:t>做好班组安全管理工作</a:t>
            </a:r>
          </a:p>
        </p:txBody>
      </p:sp>
      <p:pic>
        <p:nvPicPr>
          <p:cNvPr id="2" name="图片 1" descr="6"/>
          <p:cNvPicPr>
            <a:picLocks noChangeAspect="1"/>
          </p:cNvPicPr>
          <p:nvPr/>
        </p:nvPicPr>
        <p:blipFill>
          <a:blip r:embed="rId3"/>
          <a:stretch>
            <a:fillRect/>
          </a:stretch>
        </p:blipFill>
        <p:spPr>
          <a:xfrm>
            <a:off x="8430260" y="1585595"/>
            <a:ext cx="3560445" cy="5263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nvSpPr>
        <p:spPr>
          <a:xfrm>
            <a:off x="5954395" y="3230245"/>
            <a:ext cx="5110480" cy="1066165"/>
          </a:xfrm>
          <a:prstGeom prst="rect">
            <a:avLst/>
          </a:prstGeom>
          <a:noFill/>
          <a:ln w="9525">
            <a:noFill/>
          </a:ln>
        </p:spPr>
        <p:txBody>
          <a:bodyPr anchor="t"/>
          <a:lstStyle/>
          <a:p>
            <a:pPr marL="342900" lvl="0" indent="-342900" algn="ctr">
              <a:spcBef>
                <a:spcPct val="20000"/>
              </a:spcBef>
            </a:pPr>
            <a:r>
              <a:rPr lang="zh-CN" altLang="en-US" sz="4800" b="1" dirty="0">
                <a:solidFill>
                  <a:srgbClr val="FF0000"/>
                </a:solidFill>
                <a:latin typeface="微软雅黑" pitchFamily="34" charset="-122"/>
                <a:ea typeface="微软雅黑" pitchFamily="34" charset="-122"/>
                <a:sym typeface="+mn-ea"/>
              </a:rPr>
              <a:t>班长安全角色认识</a:t>
            </a:r>
          </a:p>
          <a:p>
            <a:pPr marL="342900" lvl="0" indent="-342900" algn="ctr">
              <a:spcBef>
                <a:spcPct val="20000"/>
              </a:spcBef>
            </a:pPr>
            <a:endParaRPr lang="zh-CN" altLang="en-US" sz="4800" b="1" dirty="0">
              <a:solidFill>
                <a:srgbClr val="FF0000"/>
              </a:solidFill>
              <a:latin typeface="微软雅黑" pitchFamily="34" charset="-122"/>
              <a:ea typeface="微软雅黑" pitchFamily="34" charset="-122"/>
              <a:sym typeface="+mn-ea"/>
            </a:endParaRPr>
          </a:p>
        </p:txBody>
      </p:sp>
      <p:pic>
        <p:nvPicPr>
          <p:cNvPr id="3087" name="图片 1" descr="777ddadc80333dece0f0560c3ec6721e"/>
          <p:cNvPicPr>
            <a:picLocks noChangeAspect="1"/>
          </p:cNvPicPr>
          <p:nvPr/>
        </p:nvPicPr>
        <p:blipFill>
          <a:blip r:embed="rId2"/>
          <a:stretch>
            <a:fillRect/>
          </a:stretch>
        </p:blipFill>
        <p:spPr>
          <a:xfrm>
            <a:off x="1327785" y="1634490"/>
            <a:ext cx="4150995" cy="38836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be1828ec-1e57-43e2-ad19-fe24e8fb85b5"/>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charset="0"/>
          <a:buNone/>
          <a:defRPr kumimoji="0" lang="zh-CN" sz="1800" b="0" i="0" u="none" strike="noStrike" cap="none" normalizeH="0" baseline="0" smtClean="0">
            <a:ln>
              <a:noFill/>
            </a:ln>
            <a:solidFill>
              <a:schemeClr val="tx1"/>
            </a:solidFill>
            <a:effectLst/>
            <a:latin typeface="Calibri" pitchFamily="34"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charset="0"/>
          <a:buNone/>
          <a:defRPr kumimoji="0" lang="zh-CN" sz="1800" b="0" i="0" u="none" strike="noStrike" cap="none" normalizeH="0" baseline="0" smtClean="0">
            <a:ln>
              <a:noFill/>
            </a:ln>
            <a:solidFill>
              <a:schemeClr val="tx1"/>
            </a:solidFill>
            <a:effectLst/>
            <a:latin typeface="Calibri" pitchFamily="34" charset="0"/>
            <a:ea typeface="宋体"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2903</Words>
  <Application>Microsoft Office PowerPoint</Application>
  <PresentationFormat>宽屏</PresentationFormat>
  <Paragraphs>273</Paragraphs>
  <Slides>47</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47</vt:i4>
      </vt:variant>
    </vt:vector>
  </HeadingPairs>
  <TitlesOfParts>
    <vt:vector size="56" baseType="lpstr">
      <vt:lpstr>华文细黑</vt:lpstr>
      <vt:lpstr>微软雅黑</vt:lpstr>
      <vt:lpstr>Arial</vt:lpstr>
      <vt:lpstr>Broadway</vt:lpstr>
      <vt:lpstr>Calibri</vt:lpstr>
      <vt:lpstr>Calibri Light</vt:lpstr>
      <vt:lpstr>Wingdings 3</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dcterms:created xsi:type="dcterms:W3CDTF">1900-01-01T00:00:00Z</dcterms:created>
  <dcterms:modified xsi:type="dcterms:W3CDTF">2019-05-17T13:22:20Z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2052-9.5.0</vt:lpwstr>
  </property>
</Properties>
</file>