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5"/>
  </p:notesMasterIdLst>
  <p:handoutMasterIdLst>
    <p:handoutMasterId r:id="rId106"/>
  </p:handoutMasterIdLst>
  <p:sldIdLst>
    <p:sldId id="615" r:id="rId3"/>
    <p:sldId id="372" r:id="rId4"/>
    <p:sldId id="373" r:id="rId5"/>
    <p:sldId id="525" r:id="rId6"/>
    <p:sldId id="648" r:id="rId7"/>
    <p:sldId id="527" r:id="rId8"/>
    <p:sldId id="526" r:id="rId9"/>
    <p:sldId id="517" r:id="rId10"/>
    <p:sldId id="617" r:id="rId11"/>
    <p:sldId id="443" r:id="rId12"/>
    <p:sldId id="444" r:id="rId13"/>
    <p:sldId id="445" r:id="rId14"/>
    <p:sldId id="448" r:id="rId15"/>
    <p:sldId id="618" r:id="rId16"/>
    <p:sldId id="446" r:id="rId17"/>
    <p:sldId id="447" r:id="rId18"/>
    <p:sldId id="619" r:id="rId19"/>
    <p:sldId id="449" r:id="rId20"/>
    <p:sldId id="450" r:id="rId21"/>
    <p:sldId id="451" r:id="rId22"/>
    <p:sldId id="452" r:id="rId23"/>
    <p:sldId id="453" r:id="rId24"/>
    <p:sldId id="637" r:id="rId25"/>
    <p:sldId id="620" r:id="rId26"/>
    <p:sldId id="455" r:id="rId27"/>
    <p:sldId id="456" r:id="rId28"/>
    <p:sldId id="457" r:id="rId29"/>
    <p:sldId id="458" r:id="rId30"/>
    <p:sldId id="621" r:id="rId31"/>
    <p:sldId id="459" r:id="rId32"/>
    <p:sldId id="638" r:id="rId33"/>
    <p:sldId id="622" r:id="rId34"/>
    <p:sldId id="461" r:id="rId35"/>
    <p:sldId id="462" r:id="rId36"/>
    <p:sldId id="463" r:id="rId37"/>
    <p:sldId id="464" r:id="rId38"/>
    <p:sldId id="465" r:id="rId39"/>
    <p:sldId id="639" r:id="rId40"/>
    <p:sldId id="623" r:id="rId41"/>
    <p:sldId id="467" r:id="rId42"/>
    <p:sldId id="468" r:id="rId43"/>
    <p:sldId id="469" r:id="rId44"/>
    <p:sldId id="472" r:id="rId45"/>
    <p:sldId id="470" r:id="rId46"/>
    <p:sldId id="640" r:id="rId47"/>
    <p:sldId id="624" r:id="rId48"/>
    <p:sldId id="473" r:id="rId49"/>
    <p:sldId id="474" r:id="rId50"/>
    <p:sldId id="475" r:id="rId51"/>
    <p:sldId id="625" r:id="rId52"/>
    <p:sldId id="478" r:id="rId53"/>
    <p:sldId id="476" r:id="rId54"/>
    <p:sldId id="641" r:id="rId55"/>
    <p:sldId id="626" r:id="rId56"/>
    <p:sldId id="479" r:id="rId57"/>
    <p:sldId id="480" r:id="rId58"/>
    <p:sldId id="481" r:id="rId59"/>
    <p:sldId id="484" r:id="rId60"/>
    <p:sldId id="627" r:id="rId61"/>
    <p:sldId id="482" r:id="rId62"/>
    <p:sldId id="642" r:id="rId63"/>
    <p:sldId id="628" r:id="rId64"/>
    <p:sldId id="485" r:id="rId65"/>
    <p:sldId id="486" r:id="rId66"/>
    <p:sldId id="487" r:id="rId67"/>
    <p:sldId id="490" r:id="rId68"/>
    <p:sldId id="629" r:id="rId69"/>
    <p:sldId id="488" r:id="rId70"/>
    <p:sldId id="643" r:id="rId71"/>
    <p:sldId id="630" r:id="rId72"/>
    <p:sldId id="491" r:id="rId73"/>
    <p:sldId id="492" r:id="rId74"/>
    <p:sldId id="493" r:id="rId75"/>
    <p:sldId id="496" r:id="rId76"/>
    <p:sldId id="494" r:id="rId77"/>
    <p:sldId id="644" r:id="rId78"/>
    <p:sldId id="631" r:id="rId79"/>
    <p:sldId id="497" r:id="rId80"/>
    <p:sldId id="498" r:id="rId81"/>
    <p:sldId id="499" r:id="rId82"/>
    <p:sldId id="502" r:id="rId83"/>
    <p:sldId id="500" r:id="rId84"/>
    <p:sldId id="645" r:id="rId85"/>
    <p:sldId id="632" r:id="rId86"/>
    <p:sldId id="503" r:id="rId87"/>
    <p:sldId id="504" r:id="rId88"/>
    <p:sldId id="505" r:id="rId89"/>
    <p:sldId id="633" r:id="rId90"/>
    <p:sldId id="508" r:id="rId91"/>
    <p:sldId id="634" r:id="rId92"/>
    <p:sldId id="506" r:id="rId93"/>
    <p:sldId id="646" r:id="rId94"/>
    <p:sldId id="635" r:id="rId95"/>
    <p:sldId id="509" r:id="rId96"/>
    <p:sldId id="510" r:id="rId97"/>
    <p:sldId id="511" r:id="rId98"/>
    <p:sldId id="636" r:id="rId99"/>
    <p:sldId id="514" r:id="rId100"/>
    <p:sldId id="512" r:id="rId101"/>
    <p:sldId id="647" r:id="rId102"/>
    <p:sldId id="518" r:id="rId103"/>
    <p:sldId id="611" r:id="rId104"/>
  </p:sldIdLst>
  <p:sldSz cx="9144000" cy="6858000" type="screen4x3"/>
  <p:notesSz cx="6669405" cy="9928225"/>
  <p:defaultTextStyle>
    <a:defPPr>
      <a:defRPr lang="en-US"/>
    </a:defPPr>
    <a:lvl1pPr marL="0" lvl="0"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26"/>
    <p:restoredTop sz="94660"/>
  </p:normalViewPr>
  <p:slideViewPr>
    <p:cSldViewPr snapToGrid="0" showGuides="1">
      <p:cViewPr>
        <p:scale>
          <a:sx n="75" d="100"/>
          <a:sy n="75" d="100"/>
        </p:scale>
        <p:origin x="1854" y="846"/>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9" Type="http://schemas.openxmlformats.org/officeDocument/2006/relationships/tableStyles" Target="tableStyles.xml"/><Relationship Id="rId108" Type="http://schemas.openxmlformats.org/officeDocument/2006/relationships/viewProps" Target="viewProps.xml"/><Relationship Id="rId107" Type="http://schemas.openxmlformats.org/officeDocument/2006/relationships/presProps" Target="presProps.xml"/><Relationship Id="rId106" Type="http://schemas.openxmlformats.org/officeDocument/2006/relationships/handoutMaster" Target="handoutMasters/handoutMaster1.xml"/><Relationship Id="rId105" Type="http://schemas.openxmlformats.org/officeDocument/2006/relationships/notesMaster" Target="notesMasters/notesMaster1.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10598" cy="540857"/>
          </a:xfrm>
          <a:prstGeom prst="rect">
            <a:avLst/>
          </a:prstGeom>
        </p:spPr>
        <p:txBody>
          <a:bodyPr vert="horz" lIns="91440" tIns="45720" rIns="91440" bIns="45720" rtlCol="0"/>
          <a:lstStyle>
            <a:lvl1pPr algn="l">
              <a:defRPr sz="1135"/>
            </a:lvl1pPr>
          </a:lstStyle>
          <a:p>
            <a:endParaRPr lang="zh-CN" altLang="en-US"/>
          </a:p>
        </p:txBody>
      </p:sp>
      <p:sp>
        <p:nvSpPr>
          <p:cNvPr id="3" name="日期占位符 2"/>
          <p:cNvSpPr>
            <a:spLocks noGrp="1"/>
          </p:cNvSpPr>
          <p:nvPr>
            <p:ph type="dt" sz="quarter" idx="1"/>
          </p:nvPr>
        </p:nvSpPr>
        <p:spPr>
          <a:xfrm>
            <a:off x="3673897" y="0"/>
            <a:ext cx="2810598" cy="540857"/>
          </a:xfrm>
          <a:prstGeom prst="rect">
            <a:avLst/>
          </a:prstGeom>
        </p:spPr>
        <p:txBody>
          <a:bodyPr vert="horz" lIns="91440" tIns="45720" rIns="91440" bIns="45720" rtlCol="0"/>
          <a:lstStyle>
            <a:lvl1pPr algn="r">
              <a:defRPr sz="113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238852"/>
            <a:ext cx="2810598" cy="540856"/>
          </a:xfrm>
          <a:prstGeom prst="rect">
            <a:avLst/>
          </a:prstGeom>
        </p:spPr>
        <p:txBody>
          <a:bodyPr vert="horz" lIns="91440" tIns="45720" rIns="91440" bIns="45720" rtlCol="0" anchor="b"/>
          <a:lstStyle>
            <a:lvl1pPr algn="l">
              <a:defRPr sz="1135"/>
            </a:lvl1pPr>
          </a:lstStyle>
          <a:p>
            <a:endParaRPr lang="zh-CN" altLang="en-US"/>
          </a:p>
        </p:txBody>
      </p:sp>
      <p:sp>
        <p:nvSpPr>
          <p:cNvPr id="5" name="灯片编号占位符 4"/>
          <p:cNvSpPr>
            <a:spLocks noGrp="1"/>
          </p:cNvSpPr>
          <p:nvPr>
            <p:ph type="sldNum" sz="quarter" idx="3"/>
          </p:nvPr>
        </p:nvSpPr>
        <p:spPr>
          <a:xfrm>
            <a:off x="3673897" y="10238852"/>
            <a:ext cx="2810598" cy="540856"/>
          </a:xfrm>
          <a:prstGeom prst="rect">
            <a:avLst/>
          </a:prstGeom>
        </p:spPr>
        <p:txBody>
          <a:bodyPr vert="horz" lIns="91440" tIns="45720" rIns="91440" bIns="45720" rtlCol="0" anchor="b"/>
          <a:lstStyle>
            <a:lvl1pPr algn="r">
              <a:defRPr sz="113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ln>
          <a:effectLst/>
        </p:spPr>
        <p:txBody>
          <a:bodyPr vert="horz" wrap="square" lIns="91221" tIns="45610" rIns="91221" bIns="45610" numCol="1" anchor="t" anchorCtr="0" compatLnSpc="1"/>
          <a:lstStyle>
            <a:lvl1pPr defTabSz="912495" eaLnBrk="1" hangingPunct="1">
              <a:defRPr sz="1200" b="0"/>
            </a:lvl1pPr>
          </a:lstStyle>
          <a:p>
            <a:pPr marL="0" marR="0" lvl="0" indent="0" algn="l" defTabSz="912495"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776663" y="0"/>
            <a:ext cx="2890838" cy="496888"/>
          </a:xfrm>
          <a:prstGeom prst="rect">
            <a:avLst/>
          </a:prstGeom>
          <a:noFill/>
          <a:ln w="9525">
            <a:noFill/>
            <a:miter lim="800000"/>
          </a:ln>
          <a:effectLst/>
        </p:spPr>
        <p:txBody>
          <a:bodyPr vert="horz" wrap="square" lIns="91221" tIns="45610" rIns="91221" bIns="45610" numCol="1" anchor="t" anchorCtr="0" compatLnSpc="1"/>
          <a:lstStyle>
            <a:lvl1pPr algn="r" defTabSz="912495" eaLnBrk="1" hangingPunct="1">
              <a:defRPr sz="1200" b="0"/>
            </a:lvl1pPr>
          </a:lstStyle>
          <a:p>
            <a:pPr marL="0" marR="0" lvl="0" indent="0" algn="r" defTabSz="91249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noRot="1"/>
          </p:cNvSpPr>
          <p:nvPr>
            <p:ph type="sldImg" idx="2"/>
          </p:nvPr>
        </p:nvSpPr>
        <p:spPr>
          <a:xfrm>
            <a:off x="777875" y="512763"/>
            <a:ext cx="5113338" cy="4306887"/>
          </a:xfrm>
          <a:prstGeom prst="rect">
            <a:avLst/>
          </a:prstGeom>
          <a:noFill/>
          <a:ln w="9525">
            <a:noFill/>
          </a:ln>
        </p:spPr>
      </p:sp>
      <p:sp>
        <p:nvSpPr>
          <p:cNvPr id="3077" name="Rectangle 5"/>
          <p:cNvSpPr>
            <a:spLocks noGrp="1" noRot="1" noChangeArrowheads="1"/>
          </p:cNvSpPr>
          <p:nvPr>
            <p:ph type="body" sz="quarter" idx="3"/>
          </p:nvPr>
        </p:nvSpPr>
        <p:spPr bwMode="auto">
          <a:xfrm>
            <a:off x="804863" y="4973638"/>
            <a:ext cx="5059363" cy="4235450"/>
          </a:xfrm>
          <a:prstGeom prst="rect">
            <a:avLst/>
          </a:prstGeom>
          <a:noFill/>
          <a:ln w="9525">
            <a:noFill/>
            <a:miter lim="800000"/>
          </a:ln>
          <a:effectLst/>
        </p:spPr>
        <p:txBody>
          <a:bodyPr vert="horz" wrap="square" lIns="91221" tIns="45610" rIns="91221" bIns="4561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8" name="Rectangle 6"/>
          <p:cNvSpPr>
            <a:spLocks noGrp="1" noChangeArrowheads="1"/>
          </p:cNvSpPr>
          <p:nvPr>
            <p:ph type="ftr" sz="quarter" idx="4"/>
          </p:nvPr>
        </p:nvSpPr>
        <p:spPr bwMode="auto">
          <a:xfrm>
            <a:off x="0" y="9429750"/>
            <a:ext cx="2889250" cy="496888"/>
          </a:xfrm>
          <a:prstGeom prst="rect">
            <a:avLst/>
          </a:prstGeom>
          <a:noFill/>
          <a:ln w="9525">
            <a:noFill/>
            <a:miter lim="800000"/>
          </a:ln>
          <a:effectLst/>
        </p:spPr>
        <p:txBody>
          <a:bodyPr vert="horz" wrap="square" lIns="91221" tIns="45610" rIns="91221" bIns="45610" numCol="1" anchor="b" anchorCtr="0" compatLnSpc="1"/>
          <a:lstStyle>
            <a:lvl1pPr defTabSz="912495" eaLnBrk="1" hangingPunct="1">
              <a:defRPr sz="1200" b="0"/>
            </a:lvl1pPr>
          </a:lstStyle>
          <a:p>
            <a:pPr marL="0" marR="0" lvl="0" indent="0" algn="l" defTabSz="91249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776663" y="9429750"/>
            <a:ext cx="2890838" cy="496888"/>
          </a:xfrm>
          <a:prstGeom prst="rect">
            <a:avLst/>
          </a:prstGeom>
          <a:noFill/>
          <a:ln w="9525">
            <a:noFill/>
            <a:miter lim="800000"/>
          </a:ln>
          <a:effectLst/>
        </p:spPr>
        <p:txBody>
          <a:bodyPr vert="horz" wrap="square" lIns="91221" tIns="45610" rIns="91221" bIns="45610" numCol="1" anchor="b" anchorCtr="0" compatLnSpc="1"/>
          <a:lstStyle>
            <a:lvl1pPr algn="r" defTabSz="912495" eaLnBrk="1" hangingPunct="1">
              <a:defRPr sz="1200" b="0"/>
            </a:lvl1pPr>
          </a:lstStyle>
          <a:p>
            <a:pPr marL="0" marR="0" lvl="0" indent="0" algn="r" defTabSz="912495" rtl="0" eaLnBrk="1" fontAlgn="base" latinLnBrk="0" hangingPunct="1">
              <a:lnSpc>
                <a:spcPct val="100000"/>
              </a:lnSpc>
              <a:spcBef>
                <a:spcPct val="0"/>
              </a:spcBef>
              <a:spcAft>
                <a:spcPct val="0"/>
              </a:spcAft>
              <a:buClrTx/>
              <a:buSzTx/>
              <a:buFontTx/>
              <a:buNone/>
              <a:defRPr/>
            </a:pPr>
            <a:fld id="{86123F8C-B64B-4943-832B-AC1D6AB8121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EF5EC"/>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252913" y="0"/>
          <a:ext cx="4891087" cy="4437063"/>
        </p:xfrm>
        <a:graphic>
          <a:graphicData uri="http://schemas.openxmlformats.org/presentationml/2006/ole">
            <mc:AlternateContent xmlns:mc="http://schemas.openxmlformats.org/markup-compatibility/2006">
              <mc:Choice xmlns:v="urn:schemas-microsoft-com:vml" Requires="v">
                <p:oleObj spid="_x0000_s3076" name="" r:id="rId2" imgW="8229600" imgH="8712200" progId="Photoshop.Image.6">
                  <p:embed/>
                </p:oleObj>
              </mc:Choice>
              <mc:Fallback>
                <p:oleObj name="" r:id="rId2" imgW="8229600" imgH="8712200" progId="Photoshop.Image.6">
                  <p:embed/>
                  <p:pic>
                    <p:nvPicPr>
                      <p:cNvPr id="0" name="图片 3075"/>
                      <p:cNvPicPr/>
                      <p:nvPr/>
                    </p:nvPicPr>
                    <p:blipFill>
                      <a:blip r:embed="rId3"/>
                      <a:stretch>
                        <a:fillRect/>
                      </a:stretch>
                    </p:blipFill>
                    <p:spPr>
                      <a:xfrm>
                        <a:off x="4252913" y="0"/>
                        <a:ext cx="4891087" cy="4437063"/>
                      </a:xfrm>
                      <a:prstGeom prst="rect">
                        <a:avLst/>
                      </a:prstGeom>
                      <a:noFill/>
                      <a:ln w="6350">
                        <a:noFill/>
                        <a:miter/>
                      </a:ln>
                    </p:spPr>
                  </p:pic>
                </p:oleObj>
              </mc:Fallback>
            </mc:AlternateContent>
          </a:graphicData>
        </a:graphic>
      </p:graphicFrame>
      <p:sp>
        <p:nvSpPr>
          <p:cNvPr id="3" name="Rectangle 3" descr="Light horizontal"/>
          <p:cNvSpPr>
            <a:spLocks noChangeArrowheads="1"/>
          </p:cNvSpPr>
          <p:nvPr/>
        </p:nvSpPr>
        <p:spPr bwMode="auto">
          <a:xfrm>
            <a:off x="0" y="9525"/>
            <a:ext cx="1476375" cy="68484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Rectangle 4"/>
          <p:cNvSpPr>
            <a:spLocks noChangeArrowheads="1"/>
          </p:cNvSpPr>
          <p:nvPr/>
        </p:nvSpPr>
        <p:spPr bwMode="auto">
          <a:xfrm flipV="1">
            <a:off x="0" y="4267200"/>
            <a:ext cx="9144000" cy="1106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AutoShape 5"/>
          <p:cNvSpPr>
            <a:spLocks noChangeArrowheads="1"/>
          </p:cNvSpPr>
          <p:nvPr/>
        </p:nvSpPr>
        <p:spPr bwMode="auto">
          <a:xfrm>
            <a:off x="1474788" y="5156200"/>
            <a:ext cx="7129463" cy="504825"/>
          </a:xfrm>
          <a:prstGeom prst="roundRect">
            <a:avLst>
              <a:gd name="adj" fmla="val 16667"/>
            </a:avLst>
          </a:prstGeom>
          <a:solidFill>
            <a:schemeClr val="tx1"/>
          </a:solidFill>
          <a:ln w="38100">
            <a:solidFill>
              <a:schemeClr val="bg1"/>
            </a:solidFill>
            <a:round/>
          </a:ln>
        </p:spPr>
        <p:txBody>
          <a:bodyPr wrap="none" anchor="ct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9750" y="260350"/>
            <a:ext cx="7162800" cy="563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981075"/>
            <a:ext cx="8229600" cy="53213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55CE952-578A-4AAD-877A-58744E93F8DC}"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rgbClr val="FEF5EC"/>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60420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260350"/>
            <a:ext cx="6019800" cy="60420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AA1611-C78B-4437-B6AA-301C94A8B906}"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9750" y="260350"/>
            <a:ext cx="7162800" cy="563563"/>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3" y="981075"/>
            <a:ext cx="8229600" cy="53213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0D2F7AF-0974-4EB9-B445-92F20C38F588}"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9750" y="260350"/>
            <a:ext cx="7162800" cy="563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68313" y="981075"/>
            <a:ext cx="8229600" cy="53213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851837B-56CF-436A-A6BC-C62176F85824}"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2EC357B-B495-4846-BF5C-B6B0172A3097}"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9750" y="260350"/>
            <a:ext cx="7162800" cy="563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981075"/>
            <a:ext cx="4038600" cy="5321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981075"/>
            <a:ext cx="4038600" cy="5321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9D20FEF-0502-4165-A379-46573A39B4C5}"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7"/>
          <p:cNvSpPr>
            <a:spLocks noGrp="1" noChangeArrowheads="1"/>
          </p:cNvSpPr>
          <p:nvPr>
            <p:ph type="sldNum" sz="quarter" idx="1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851F157-2AF4-41D2-96A7-71504F9C9977}"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9750" y="260350"/>
            <a:ext cx="7162800" cy="563563"/>
          </a:xfrm>
          <a:prstGeom prst="rect">
            <a:avLst/>
          </a:prstGeom>
        </p:spPr>
        <p:txBody>
          <a:bodyPr/>
          <a:lstStyle/>
          <a:p>
            <a:r>
              <a:rPr lang="zh-CN" altLang="en-US" smtClean="0"/>
              <a:t>单击此处编辑母版标题样式</a:t>
            </a:r>
            <a:endParaRPr lang="zh-CN" altLang="en-US"/>
          </a:p>
        </p:txBody>
      </p:sp>
      <p:sp>
        <p:nvSpPr>
          <p:cNvPr id="3"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6CF2F8A-47B3-4533-8D3F-CA7C3FD02D9B}"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EF5EC"/>
        </a:solidFill>
        <a:effectLst/>
      </p:bgPr>
    </p:bg>
    <p:spTree>
      <p:nvGrpSpPr>
        <p:cNvPr id="1" name=""/>
        <p:cNvGrpSpPr/>
        <p:nvPr/>
      </p:nvGrpSpPr>
      <p:grpSpPr>
        <a:xfrm>
          <a:off x="0" y="0"/>
          <a:ext cx="0" cy="0"/>
          <a:chOff x="0" y="0"/>
          <a:chExt cx="0" cy="0"/>
        </a:xfrm>
      </p:grpSpPr>
      <p:sp>
        <p:nvSpPr>
          <p:cNvPr id="2"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63A4CA2-7EEB-423F-9B55-F767B276B5F1}"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A9857AB-8393-4FE0-BA0A-4BF951C5B508}"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EF5EC"/>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7"/>
          <p:cNvSpPr>
            <a:spLocks noGrp="1" noChangeArrowheads="1"/>
          </p:cNvSpPr>
          <p:nvPr>
            <p:ph type="sldNum" sz="quarter" idx="4"/>
          </p:nvPr>
        </p:nvSpPr>
        <p:spPr>
          <a:xfrm>
            <a:off x="3657600" y="6386513"/>
            <a:ext cx="2133600" cy="21113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48D659E-5D96-4DDC-ABEA-70A268CEB9C8}" type="slidenum">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5EC"/>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7.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2.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4" Type="http://schemas.openxmlformats.org/officeDocument/2006/relationships/slideLayout" Target="../slideLayouts/slideLayout2.xml"/><Relationship Id="rId63" Type="http://schemas.openxmlformats.org/officeDocument/2006/relationships/image" Target="../media/image85.png"/><Relationship Id="rId62" Type="http://schemas.openxmlformats.org/officeDocument/2006/relationships/image" Target="../media/image84.png"/><Relationship Id="rId61" Type="http://schemas.openxmlformats.org/officeDocument/2006/relationships/image" Target="../media/image83.png"/><Relationship Id="rId60" Type="http://schemas.openxmlformats.org/officeDocument/2006/relationships/image" Target="../media/image82.png"/><Relationship Id="rId6" Type="http://schemas.openxmlformats.org/officeDocument/2006/relationships/image" Target="../media/image28.png"/><Relationship Id="rId59" Type="http://schemas.openxmlformats.org/officeDocument/2006/relationships/image" Target="../media/image81.png"/><Relationship Id="rId58" Type="http://schemas.openxmlformats.org/officeDocument/2006/relationships/image" Target="../media/image80.png"/><Relationship Id="rId57" Type="http://schemas.openxmlformats.org/officeDocument/2006/relationships/image" Target="../media/image79.png"/><Relationship Id="rId56" Type="http://schemas.openxmlformats.org/officeDocument/2006/relationships/image" Target="../media/image78.png"/><Relationship Id="rId55" Type="http://schemas.openxmlformats.org/officeDocument/2006/relationships/image" Target="../media/image77.png"/><Relationship Id="rId54" Type="http://schemas.openxmlformats.org/officeDocument/2006/relationships/image" Target="../media/image76.png"/><Relationship Id="rId53" Type="http://schemas.openxmlformats.org/officeDocument/2006/relationships/image" Target="../media/image75.png"/><Relationship Id="rId52" Type="http://schemas.openxmlformats.org/officeDocument/2006/relationships/image" Target="../media/image74.png"/><Relationship Id="rId51" Type="http://schemas.openxmlformats.org/officeDocument/2006/relationships/image" Target="../media/image73.png"/><Relationship Id="rId50" Type="http://schemas.openxmlformats.org/officeDocument/2006/relationships/image" Target="../media/image72.png"/><Relationship Id="rId5" Type="http://schemas.openxmlformats.org/officeDocument/2006/relationships/image" Target="../media/image27.png"/><Relationship Id="rId49" Type="http://schemas.openxmlformats.org/officeDocument/2006/relationships/image" Target="../media/image71.png"/><Relationship Id="rId48" Type="http://schemas.openxmlformats.org/officeDocument/2006/relationships/image" Target="../media/image70.png"/><Relationship Id="rId47" Type="http://schemas.openxmlformats.org/officeDocument/2006/relationships/image" Target="../media/image69.png"/><Relationship Id="rId46" Type="http://schemas.openxmlformats.org/officeDocument/2006/relationships/image" Target="../media/image68.png"/><Relationship Id="rId45" Type="http://schemas.openxmlformats.org/officeDocument/2006/relationships/image" Target="../media/image67.png"/><Relationship Id="rId44" Type="http://schemas.openxmlformats.org/officeDocument/2006/relationships/image" Target="../media/image66.png"/><Relationship Id="rId43" Type="http://schemas.openxmlformats.org/officeDocument/2006/relationships/image" Target="../media/image65.png"/><Relationship Id="rId42" Type="http://schemas.openxmlformats.org/officeDocument/2006/relationships/image" Target="../media/image64.png"/><Relationship Id="rId41" Type="http://schemas.openxmlformats.org/officeDocument/2006/relationships/image" Target="../media/image63.png"/><Relationship Id="rId40" Type="http://schemas.openxmlformats.org/officeDocument/2006/relationships/image" Target="../media/image62.png"/><Relationship Id="rId4" Type="http://schemas.openxmlformats.org/officeDocument/2006/relationships/image" Target="../media/image26.png"/><Relationship Id="rId39" Type="http://schemas.openxmlformats.org/officeDocument/2006/relationships/image" Target="../media/image61.png"/><Relationship Id="rId38" Type="http://schemas.openxmlformats.org/officeDocument/2006/relationships/image" Target="../media/image60.png"/><Relationship Id="rId37" Type="http://schemas.openxmlformats.org/officeDocument/2006/relationships/image" Target="../media/image59.png"/><Relationship Id="rId36" Type="http://schemas.openxmlformats.org/officeDocument/2006/relationships/image" Target="../media/image58.png"/><Relationship Id="rId35" Type="http://schemas.openxmlformats.org/officeDocument/2006/relationships/image" Target="../media/image57.png"/><Relationship Id="rId34" Type="http://schemas.openxmlformats.org/officeDocument/2006/relationships/image" Target="../media/image56.png"/><Relationship Id="rId33" Type="http://schemas.openxmlformats.org/officeDocument/2006/relationships/image" Target="../media/image55.png"/><Relationship Id="rId32" Type="http://schemas.openxmlformats.org/officeDocument/2006/relationships/image" Target="../media/image54.png"/><Relationship Id="rId31" Type="http://schemas.openxmlformats.org/officeDocument/2006/relationships/image" Target="../media/image53.png"/><Relationship Id="rId30" Type="http://schemas.openxmlformats.org/officeDocument/2006/relationships/image" Target="../media/image52.png"/><Relationship Id="rId3" Type="http://schemas.openxmlformats.org/officeDocument/2006/relationships/image" Target="../media/image25.png"/><Relationship Id="rId29" Type="http://schemas.openxmlformats.org/officeDocument/2006/relationships/image" Target="../media/image51.png"/><Relationship Id="rId28" Type="http://schemas.openxmlformats.org/officeDocument/2006/relationships/image" Target="../media/image50.png"/><Relationship Id="rId27" Type="http://schemas.openxmlformats.org/officeDocument/2006/relationships/image" Target="../media/image49.png"/><Relationship Id="rId26" Type="http://schemas.openxmlformats.org/officeDocument/2006/relationships/image" Target="../media/image48.png"/><Relationship Id="rId25" Type="http://schemas.openxmlformats.org/officeDocument/2006/relationships/image" Target="../media/image47.png"/><Relationship Id="rId24" Type="http://schemas.openxmlformats.org/officeDocument/2006/relationships/image" Target="../media/image46.png"/><Relationship Id="rId23" Type="http://schemas.openxmlformats.org/officeDocument/2006/relationships/image" Target="../media/image45.png"/><Relationship Id="rId22" Type="http://schemas.openxmlformats.org/officeDocument/2006/relationships/image" Target="../media/image44.png"/><Relationship Id="rId21" Type="http://schemas.openxmlformats.org/officeDocument/2006/relationships/image" Target="../media/image43.png"/><Relationship Id="rId20" Type="http://schemas.openxmlformats.org/officeDocument/2006/relationships/image" Target="../media/image42.png"/><Relationship Id="rId2" Type="http://schemas.openxmlformats.org/officeDocument/2006/relationships/image" Target="../media/image24.png"/><Relationship Id="rId19" Type="http://schemas.openxmlformats.org/officeDocument/2006/relationships/image" Target="../media/image41.png"/><Relationship Id="rId18" Type="http://schemas.openxmlformats.org/officeDocument/2006/relationships/image" Target="../media/image40.png"/><Relationship Id="rId17" Type="http://schemas.openxmlformats.org/officeDocument/2006/relationships/image" Target="../media/image39.png"/><Relationship Id="rId16" Type="http://schemas.openxmlformats.org/officeDocument/2006/relationships/image" Target="../media/image38.png"/><Relationship Id="rId15" Type="http://schemas.openxmlformats.org/officeDocument/2006/relationships/image" Target="../media/image37.png"/><Relationship Id="rId14" Type="http://schemas.openxmlformats.org/officeDocument/2006/relationships/image" Target="../media/image36.png"/><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6.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图片 1"/>
          <p:cNvPicPr>
            <a:picLocks noChangeAspect="1"/>
          </p:cNvPicPr>
          <p:nvPr/>
        </p:nvPicPr>
        <p:blipFill>
          <a:blip r:embed="rId1"/>
          <a:srcRect l="6943" r="4384"/>
          <a:stretch>
            <a:fillRect/>
          </a:stretch>
        </p:blipFill>
        <p:spPr>
          <a:xfrm>
            <a:off x="0" y="0"/>
            <a:ext cx="9144000" cy="6858000"/>
          </a:xfrm>
          <a:prstGeom prst="rect">
            <a:avLst/>
          </a:prstGeom>
          <a:noFill/>
          <a:ln w="9525">
            <a:noFill/>
          </a:ln>
        </p:spPr>
      </p:pic>
      <p:sp>
        <p:nvSpPr>
          <p:cNvPr id="14339" name="矩形 3"/>
          <p:cNvSpPr/>
          <p:nvPr/>
        </p:nvSpPr>
        <p:spPr>
          <a:xfrm rot="2700000">
            <a:off x="2232025" y="1089025"/>
            <a:ext cx="4679950" cy="4679950"/>
          </a:xfrm>
          <a:prstGeom prst="rect">
            <a:avLst/>
          </a:prstGeom>
          <a:solidFill>
            <a:srgbClr val="DF453D">
              <a:alpha val="92155"/>
            </a:srgbClr>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4340" name="Rectangle 6"/>
          <p:cNvSpPr txBox="1"/>
          <p:nvPr/>
        </p:nvSpPr>
        <p:spPr>
          <a:xfrm>
            <a:off x="2611438" y="3454400"/>
            <a:ext cx="3883025" cy="757238"/>
          </a:xfrm>
          <a:prstGeom prst="rect">
            <a:avLst/>
          </a:prstGeom>
          <a:noFill/>
          <a:ln w="9525">
            <a:noFill/>
          </a:ln>
        </p:spPr>
        <p:txBody>
          <a:bodyPr>
            <a:spAutoFit/>
          </a:bodyPr>
          <a:p>
            <a:pPr lvl="0" algn="ctr">
              <a:lnSpc>
                <a:spcPct val="120000"/>
              </a:lnSpc>
            </a:pPr>
            <a:r>
              <a:rPr lang="zh-CN" altLang="en-US" sz="3600" dirty="0">
                <a:solidFill>
                  <a:schemeClr val="bg1"/>
                </a:solidFill>
                <a:latin typeface="华文中宋" panose="02010600040101010101" pitchFamily="2" charset="-122"/>
                <a:ea typeface="华文中宋" panose="02010600040101010101" pitchFamily="2" charset="-122"/>
              </a:rPr>
              <a:t>（</a:t>
            </a:r>
            <a:r>
              <a:rPr lang="en-US" altLang="zh-CN" sz="3600" dirty="0">
                <a:solidFill>
                  <a:schemeClr val="bg1"/>
                </a:solidFill>
                <a:latin typeface="华文中宋" panose="02010600040101010101" pitchFamily="2" charset="-122"/>
                <a:ea typeface="华文中宋" panose="02010600040101010101" pitchFamily="2" charset="-122"/>
              </a:rPr>
              <a:t>1-12)</a:t>
            </a:r>
            <a:r>
              <a:rPr lang="zh-CN" altLang="en-US" sz="3600" dirty="0">
                <a:solidFill>
                  <a:schemeClr val="bg1"/>
                </a:solidFill>
                <a:latin typeface="华文中宋" panose="02010600040101010101" pitchFamily="2" charset="-122"/>
                <a:ea typeface="华文中宋" panose="02010600040101010101" pitchFamily="2" charset="-122"/>
              </a:rPr>
              <a:t>要素</a:t>
            </a:r>
            <a:endParaRPr lang="zh-CN" altLang="en-US" sz="3600" dirty="0">
              <a:solidFill>
                <a:schemeClr val="bg1"/>
              </a:solidFill>
              <a:latin typeface="华文中宋" panose="02010600040101010101" pitchFamily="2" charset="-122"/>
              <a:ea typeface="华文中宋" panose="02010600040101010101" pitchFamily="2" charset="-122"/>
            </a:endParaRPr>
          </a:p>
        </p:txBody>
      </p:sp>
      <p:sp>
        <p:nvSpPr>
          <p:cNvPr id="14341" name="矩形 4"/>
          <p:cNvSpPr/>
          <p:nvPr/>
        </p:nvSpPr>
        <p:spPr>
          <a:xfrm>
            <a:off x="2132013" y="1711325"/>
            <a:ext cx="4879975" cy="1717675"/>
          </a:xfrm>
          <a:prstGeom prst="rect">
            <a:avLst/>
          </a:prstGeom>
          <a:noFill/>
          <a:ln w="9525">
            <a:noFill/>
          </a:ln>
        </p:spPr>
        <p:txBody>
          <a:bodyPr>
            <a:spAutoFit/>
          </a:bodyPr>
          <a:p>
            <a:pPr lvl="0" algn="ctr">
              <a:lnSpc>
                <a:spcPct val="120000"/>
              </a:lnSpc>
            </a:pPr>
            <a:r>
              <a:rPr lang="zh-CN" altLang="en-US" sz="4400" dirty="0">
                <a:solidFill>
                  <a:schemeClr val="bg1"/>
                </a:solidFill>
                <a:latin typeface="微软雅黑" panose="020B0503020204020204" pitchFamily="34" charset="-122"/>
                <a:ea typeface="微软雅黑" panose="020B0503020204020204" pitchFamily="34" charset="-122"/>
              </a:rPr>
              <a:t>安全管理</a:t>
            </a:r>
            <a:endParaRPr lang="en-US" altLang="zh-CN" sz="4400" dirty="0">
              <a:solidFill>
                <a:schemeClr val="bg1"/>
              </a:solidFill>
              <a:latin typeface="微软雅黑" panose="020B0503020204020204" pitchFamily="34" charset="-122"/>
              <a:ea typeface="微软雅黑" panose="020B0503020204020204" pitchFamily="34" charset="-122"/>
            </a:endParaRPr>
          </a:p>
          <a:p>
            <a:pPr lvl="0" algn="ctr">
              <a:lnSpc>
                <a:spcPct val="120000"/>
              </a:lnSpc>
            </a:pPr>
            <a:r>
              <a:rPr lang="en-US" altLang="zh-CN" sz="4400" dirty="0">
                <a:solidFill>
                  <a:schemeClr val="bg1"/>
                </a:solidFill>
                <a:latin typeface="微软雅黑" panose="020B0503020204020204" pitchFamily="34" charset="-122"/>
                <a:ea typeface="微软雅黑" panose="020B0503020204020204" pitchFamily="34" charset="-122"/>
              </a:rPr>
              <a:t>22</a:t>
            </a:r>
            <a:r>
              <a:rPr lang="zh-CN" altLang="en-US" sz="4400" dirty="0">
                <a:solidFill>
                  <a:schemeClr val="bg1"/>
                </a:solidFill>
                <a:latin typeface="微软雅黑" panose="020B0503020204020204" pitchFamily="34" charset="-122"/>
                <a:ea typeface="微软雅黑" panose="020B0503020204020204" pitchFamily="34" charset="-122"/>
              </a:rPr>
              <a:t>要素评估</a:t>
            </a:r>
            <a:r>
              <a:rPr lang="en-US" altLang="zh-CN" sz="4400" dirty="0">
                <a:solidFill>
                  <a:schemeClr val="bg1"/>
                </a:solidFill>
                <a:latin typeface="微软雅黑" panose="020B0503020204020204" pitchFamily="34" charset="-122"/>
                <a:ea typeface="微软雅黑" panose="020B0503020204020204" pitchFamily="34" charset="-122"/>
              </a:rPr>
              <a:t>(SME)</a:t>
            </a:r>
            <a:r>
              <a:rPr lang="zh-CN" altLang="en-US" sz="4400" dirty="0">
                <a:solidFill>
                  <a:schemeClr val="bg1"/>
                </a:solidFill>
                <a:latin typeface="微软雅黑" panose="020B0503020204020204" pitchFamily="34" charset="-122"/>
                <a:ea typeface="微软雅黑" panose="020B0503020204020204" pitchFamily="34" charset="-122"/>
              </a:rPr>
              <a:t> </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4342" name="文本框 6"/>
          <p:cNvSpPr txBox="1"/>
          <p:nvPr/>
        </p:nvSpPr>
        <p:spPr>
          <a:xfrm>
            <a:off x="3883025" y="4514850"/>
            <a:ext cx="1377950" cy="369888"/>
          </a:xfrm>
          <a:prstGeom prst="rect">
            <a:avLst/>
          </a:prstGeom>
          <a:noFill/>
          <a:ln w="9525">
            <a:noFill/>
          </a:ln>
        </p:spPr>
        <p:txBody>
          <a:bodyPr>
            <a:spAutoFit/>
          </a:bodyPr>
          <a:p>
            <a:pPr lvl="0" algn="ctr"/>
            <a:r>
              <a:rPr lang="zh-CN" altLang="en-US" sz="1800" b="0" dirty="0">
                <a:solidFill>
                  <a:schemeClr val="bg1"/>
                </a:solidFill>
                <a:latin typeface="华文中宋" panose="02010600040101010101" pitchFamily="2" charset="-122"/>
                <a:ea typeface="华文中宋" panose="02010600040101010101" pitchFamily="2" charset="-122"/>
              </a:rPr>
              <a:t>培训讲师：</a:t>
            </a:r>
            <a:endParaRPr lang="zh-CN" altLang="en-US" sz="1800" b="0" dirty="0">
              <a:solidFill>
                <a:schemeClr val="bg1"/>
              </a:solidFill>
              <a:latin typeface="华文中宋" panose="02010600040101010101" pitchFamily="2" charset="-122"/>
              <a:ea typeface="华文中宋" panose="02010600040101010101" pitchFamily="2" charset="-122"/>
            </a:endParaRPr>
          </a:p>
        </p:txBody>
      </p:sp>
      <p:sp>
        <p:nvSpPr>
          <p:cNvPr id="14343" name="文本框 8"/>
          <p:cNvSpPr txBox="1"/>
          <p:nvPr/>
        </p:nvSpPr>
        <p:spPr>
          <a:xfrm>
            <a:off x="3883025" y="5019675"/>
            <a:ext cx="1377950" cy="369888"/>
          </a:xfrm>
          <a:prstGeom prst="rect">
            <a:avLst/>
          </a:prstGeom>
          <a:noFill/>
          <a:ln w="9525">
            <a:noFill/>
          </a:ln>
        </p:spPr>
        <p:txBody>
          <a:bodyPr>
            <a:spAutoFit/>
          </a:bodyPr>
          <a:p>
            <a:pPr lvl="0" algn="ctr"/>
            <a:r>
              <a:rPr lang="zh-CN" altLang="en-US" sz="1800" b="0" dirty="0">
                <a:solidFill>
                  <a:schemeClr val="bg1"/>
                </a:solidFill>
                <a:latin typeface="华文中宋" panose="02010600040101010101" pitchFamily="2" charset="-122"/>
                <a:ea typeface="华文中宋" panose="02010600040101010101" pitchFamily="2" charset="-122"/>
              </a:rPr>
              <a:t>培训日期：</a:t>
            </a:r>
            <a:endParaRPr lang="zh-CN" altLang="en-US" sz="1800" b="0"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10"/>
          <p:cNvSpPr/>
          <p:nvPr/>
        </p:nvSpPr>
        <p:spPr>
          <a:xfrm>
            <a:off x="333375" y="1076325"/>
            <a:ext cx="2609850" cy="52292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3555" name="椭圆 11"/>
          <p:cNvSpPr/>
          <p:nvPr/>
        </p:nvSpPr>
        <p:spPr>
          <a:xfrm>
            <a:off x="2695575" y="1852613"/>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3556" name="椭圆 17"/>
          <p:cNvSpPr/>
          <p:nvPr/>
        </p:nvSpPr>
        <p:spPr>
          <a:xfrm>
            <a:off x="2693988" y="2870200"/>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3557" name="椭圆 19"/>
          <p:cNvSpPr/>
          <p:nvPr/>
        </p:nvSpPr>
        <p:spPr>
          <a:xfrm>
            <a:off x="2693988" y="3884613"/>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3558" name="椭圆 21"/>
          <p:cNvSpPr/>
          <p:nvPr/>
        </p:nvSpPr>
        <p:spPr>
          <a:xfrm>
            <a:off x="2693988" y="4954588"/>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rcRect l="33141" r="34849"/>
          <a:stretch>
            <a:fillRect/>
          </a:stretch>
        </p:blipFill>
        <p:spPr>
          <a:xfrm>
            <a:off x="441325" y="1195387"/>
            <a:ext cx="2395332" cy="4991101"/>
          </a:xfrm>
          <a:custGeom>
            <a:avLst/>
            <a:gdLst>
              <a:gd name="connsiteX0" fmla="*/ 0 w 2395332"/>
              <a:gd name="connsiteY0" fmla="*/ 0 h 4991100"/>
              <a:gd name="connsiteX1" fmla="*/ 2395332 w 2395332"/>
              <a:gd name="connsiteY1" fmla="*/ 0 h 4991100"/>
              <a:gd name="connsiteX2" fmla="*/ 2395332 w 2395332"/>
              <a:gd name="connsiteY2" fmla="*/ 4991100 h 4991100"/>
              <a:gd name="connsiteX3" fmla="*/ 0 w 2395332"/>
              <a:gd name="connsiteY3" fmla="*/ 4991100 h 4991100"/>
            </a:gdLst>
            <a:ahLst/>
            <a:cxnLst>
              <a:cxn ang="0">
                <a:pos x="connsiteX0" y="connsiteY0"/>
              </a:cxn>
              <a:cxn ang="0">
                <a:pos x="connsiteX1" y="connsiteY1"/>
              </a:cxn>
              <a:cxn ang="0">
                <a:pos x="connsiteX2" y="connsiteY2"/>
              </a:cxn>
              <a:cxn ang="0">
                <a:pos x="connsiteX3" y="connsiteY3"/>
              </a:cxn>
            </a:cxnLst>
            <a:rect l="l" t="t" r="r" b="b"/>
            <a:pathLst>
              <a:path w="2395332" h="4991100">
                <a:moveTo>
                  <a:pt x="0" y="0"/>
                </a:moveTo>
                <a:lnTo>
                  <a:pt x="2395332" y="0"/>
                </a:lnTo>
                <a:lnTo>
                  <a:pt x="2395332" y="4991100"/>
                </a:lnTo>
                <a:lnTo>
                  <a:pt x="0" y="4991100"/>
                </a:lnTo>
                <a:close/>
              </a:path>
            </a:pathLst>
          </a:custGeom>
        </p:spPr>
      </p:pic>
      <p:sp>
        <p:nvSpPr>
          <p:cNvPr id="8" name="矩形 7"/>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图文框 4"/>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62" name="矩形 6"/>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14" name="矩形 13"/>
          <p:cNvSpPr/>
          <p:nvPr/>
        </p:nvSpPr>
        <p:spPr>
          <a:xfrm>
            <a:off x="3190875" y="1585913"/>
            <a:ext cx="5486400" cy="922338"/>
          </a:xfrm>
          <a:prstGeom prst="rect">
            <a:avLst/>
          </a:prstGeom>
        </p:spPr>
        <p:txBody>
          <a:bodyPr>
            <a:spAutoFit/>
          </a:bodyPr>
          <a:lstStyle/>
          <a:p>
            <a:pPr marL="0" marR="0" lvl="0" indent="0" algn="l" defTabSz="914400" rtl="0" eaLnBrk="1" fontAlgn="base" latinLnBrk="0" hangingPunct="1">
              <a:lnSpc>
                <a:spcPct val="150000"/>
              </a:lnSpc>
              <a:spcBef>
                <a:spcPct val="25000"/>
              </a:spcBef>
              <a:spcAft>
                <a:spcPct val="2000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承诺必须从最高管理层开始，一直延伸至基层，从而带动整个企业的上行下效。</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3190875" y="2655888"/>
            <a:ext cx="5486400" cy="923925"/>
          </a:xfrm>
          <a:prstGeom prst="rect">
            <a:avLst/>
          </a:prstGeom>
        </p:spPr>
        <p:txBody>
          <a:bodyPr>
            <a:spAutoFit/>
          </a:bodyPr>
          <a:lstStyle/>
          <a:p>
            <a:pPr marL="0" marR="0" lvl="0" indent="0" algn="l" defTabSz="914400" rtl="0" eaLnBrk="1" fontAlgn="base" latinLnBrk="0" hangingPunct="1">
              <a:lnSpc>
                <a:spcPct val="150000"/>
              </a:lnSpc>
              <a:spcBef>
                <a:spcPct val="25000"/>
              </a:spcBef>
              <a:spcAft>
                <a:spcPct val="2000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最高管理层的承诺确立了安全的重要性，并确保各个安全管理要素的实施。</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3189288" y="3670300"/>
            <a:ext cx="5487988" cy="923925"/>
          </a:xfrm>
          <a:prstGeom prst="rect">
            <a:avLst/>
          </a:prstGeom>
        </p:spPr>
        <p:txBody>
          <a:bodyPr>
            <a:spAutoFit/>
          </a:bodyPr>
          <a:lstStyle/>
          <a:p>
            <a:pPr marL="0" marR="0" lvl="0" indent="0" algn="l" defTabSz="914400" rtl="0" eaLnBrk="1" fontAlgn="base" latinLnBrk="0" hangingPunct="1">
              <a:lnSpc>
                <a:spcPct val="150000"/>
              </a:lnSpc>
              <a:spcBef>
                <a:spcPct val="25000"/>
              </a:spcBef>
              <a:spcAft>
                <a:spcPct val="2000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最高管理层必须坚信安全是和其它经营指标，如质量、生产率和成本控制同等重要的。</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3189288" y="4741863"/>
            <a:ext cx="5557838" cy="922338"/>
          </a:xfrm>
          <a:prstGeom prst="rect">
            <a:avLst/>
          </a:prstGeom>
        </p:spPr>
        <p:txBody>
          <a:bodyPr>
            <a:spAutoFit/>
          </a:bodyPr>
          <a:lstStyle/>
          <a:p>
            <a:pPr marL="0" marR="0" lvl="0" indent="0" algn="l" defTabSz="914400" rtl="0" eaLnBrk="1" fontAlgn="base" latinLnBrk="0" hangingPunct="1">
              <a:lnSpc>
                <a:spcPct val="150000"/>
              </a:lnSpc>
              <a:spcBef>
                <a:spcPct val="25000"/>
              </a:spcBef>
              <a:spcAft>
                <a:spcPct val="2000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管理层承诺的首要方面是亲自参与安全活动，而这种参与应为广大员工所能亲眼目睹的。</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567" name="Freeform 8"/>
          <p:cNvSpPr>
            <a:spLocks noEditPoints="1"/>
          </p:cNvSpPr>
          <p:nvPr/>
        </p:nvSpPr>
        <p:spPr>
          <a:xfrm>
            <a:off x="2836863" y="2995613"/>
            <a:ext cx="269875" cy="268287"/>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
        <p:nvSpPr>
          <p:cNvPr id="23568" name="Freeform 8"/>
          <p:cNvSpPr>
            <a:spLocks noEditPoints="1"/>
          </p:cNvSpPr>
          <p:nvPr/>
        </p:nvSpPr>
        <p:spPr>
          <a:xfrm>
            <a:off x="2836863" y="1966913"/>
            <a:ext cx="269875" cy="2698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
        <p:nvSpPr>
          <p:cNvPr id="23569" name="Freeform 8"/>
          <p:cNvSpPr>
            <a:spLocks noEditPoints="1"/>
          </p:cNvSpPr>
          <p:nvPr/>
        </p:nvSpPr>
        <p:spPr>
          <a:xfrm>
            <a:off x="2836863" y="3997325"/>
            <a:ext cx="269875" cy="2698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
        <p:nvSpPr>
          <p:cNvPr id="23570" name="Freeform 8"/>
          <p:cNvSpPr>
            <a:spLocks noEditPoints="1"/>
          </p:cNvSpPr>
          <p:nvPr/>
        </p:nvSpPr>
        <p:spPr>
          <a:xfrm>
            <a:off x="2852738" y="5068888"/>
            <a:ext cx="269875" cy="268287"/>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矩形 2"/>
          <p:cNvSpPr/>
          <p:nvPr/>
        </p:nvSpPr>
        <p:spPr>
          <a:xfrm>
            <a:off x="0" y="1782763"/>
            <a:ext cx="9144000" cy="41560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15718"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115719" name="Rectangle 3"/>
          <p:cNvSpPr txBox="1"/>
          <p:nvPr/>
        </p:nvSpPr>
        <p:spPr>
          <a:xfrm>
            <a:off x="441325" y="2359025"/>
            <a:ext cx="5364163" cy="3001963"/>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重伤轻伤界定遵照政府标准（以</a:t>
            </a:r>
            <a:r>
              <a:rPr lang="en-US" altLang="zh-CN" sz="1800" b="0" dirty="0">
                <a:solidFill>
                  <a:schemeClr val="bg1"/>
                </a:solidFill>
                <a:latin typeface="微软雅黑" panose="020B0503020204020204" pitchFamily="34" charset="-122"/>
                <a:ea typeface="微软雅黑" panose="020B0503020204020204" pitchFamily="34" charset="-122"/>
              </a:rPr>
              <a:t>105</a:t>
            </a:r>
            <a:r>
              <a:rPr lang="zh-CN" altLang="en-US" sz="1800" b="0" dirty="0">
                <a:solidFill>
                  <a:schemeClr val="bg1"/>
                </a:solidFill>
                <a:latin typeface="微软雅黑" panose="020B0503020204020204" pitchFamily="34" charset="-122"/>
                <a:ea typeface="微软雅黑" panose="020B0503020204020204" pitchFamily="34" charset="-122"/>
              </a:rPr>
              <a:t>天为界限）</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大部分的事故和事件都展开调查，但是没有统一的调查方法。</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调查报告中整改要求仍限于直接原因，未能反应到管理系统的缺失。</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事件调查报告未能与相关受益单位及时沟通。</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事故分析以责任追究为主要目的</a:t>
            </a:r>
            <a:r>
              <a:rPr lang="zh-TW" altLang="en-US" sz="1800" b="0" dirty="0">
                <a:solidFill>
                  <a:schemeClr val="bg1"/>
                </a:solidFill>
                <a:latin typeface="微软雅黑" panose="020B0503020204020204" pitchFamily="34" charset="-122"/>
                <a:ea typeface="微软雅黑" panose="020B0503020204020204" pitchFamily="34" charset="-122"/>
              </a:rPr>
              <a:t> </a:t>
            </a:r>
            <a:endParaRPr lang="zh-TW"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矩形 1"/>
          <p:cNvSpPr/>
          <p:nvPr/>
        </p:nvSpPr>
        <p:spPr>
          <a:xfrm>
            <a:off x="0" y="1885950"/>
            <a:ext cx="9144000" cy="3829050"/>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9811" name="Rectangle 2"/>
          <p:cNvSpPr>
            <a:spLocks noGrp="1" noChangeArrowheads="1"/>
          </p:cNvSpPr>
          <p:nvPr>
            <p:ph type="title"/>
          </p:nvPr>
        </p:nvSpPr>
        <p:spPr bwMode="auto">
          <a:xfrm>
            <a:off x="2884488" y="436563"/>
            <a:ext cx="3375025" cy="51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24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评估过程</a:t>
            </a:r>
            <a:r>
              <a:rPr kumimoji="0" lang="zh-CN" altLang="en-US" sz="24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注意事项</a:t>
            </a:r>
            <a:endParaRPr kumimoji="0" lang="zh-TW" altLang="en-US" sz="24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endParaRPr>
          </a:p>
        </p:txBody>
      </p:sp>
      <p:sp>
        <p:nvSpPr>
          <p:cNvPr id="116740" name="Rectangle 3"/>
          <p:cNvSpPr>
            <a:spLocks noGrp="1"/>
          </p:cNvSpPr>
          <p:nvPr>
            <p:ph idx="1"/>
          </p:nvPr>
        </p:nvSpPr>
        <p:spPr>
          <a:xfrm>
            <a:off x="3135313" y="2070100"/>
            <a:ext cx="5713412" cy="3460750"/>
          </a:xfrm>
          <a:noFill/>
          <a:ln>
            <a:noFill/>
          </a:ln>
        </p:spPr>
        <p:txBody>
          <a:bodyPr/>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执行评估计划，使评估过程有序进行</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不偏离标准</a:t>
            </a:r>
            <a:r>
              <a:rPr lang="zh-CN" altLang="en-US" sz="1800" b="1" dirty="0">
                <a:solidFill>
                  <a:schemeClr val="bg1"/>
                </a:solidFill>
                <a:latin typeface="微软雅黑" panose="020B0503020204020204" pitchFamily="34" charset="-122"/>
                <a:ea typeface="微软雅黑" panose="020B0503020204020204" pitchFamily="34" charset="-122"/>
              </a:rPr>
              <a:t>，</a:t>
            </a:r>
            <a:r>
              <a:rPr lang="zh-TW" altLang="en-US" sz="1800" b="1" dirty="0">
                <a:solidFill>
                  <a:schemeClr val="bg1"/>
                </a:solidFill>
                <a:latin typeface="微软雅黑" panose="020B0503020204020204" pitchFamily="34" charset="-122"/>
                <a:ea typeface="微软雅黑" panose="020B0503020204020204" pitchFamily="34" charset="-122"/>
              </a:rPr>
              <a:t>以客观证据为基础</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合理进行抽样，使样本具有代表性</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识别关键过程，把握评估重点</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评</a:t>
            </a:r>
            <a:r>
              <a:rPr lang="zh-CN" altLang="en-US" sz="1800" b="1" dirty="0">
                <a:solidFill>
                  <a:schemeClr val="bg1"/>
                </a:solidFill>
                <a:latin typeface="微软雅黑" panose="020B0503020204020204" pitchFamily="34" charset="-122"/>
                <a:ea typeface="微软雅黑" panose="020B0503020204020204" pitchFamily="34" charset="-122"/>
              </a:rPr>
              <a:t>估的重点在管理</a:t>
            </a:r>
            <a:r>
              <a:rPr lang="zh-TW" altLang="en-US" sz="1800" b="1" dirty="0">
                <a:solidFill>
                  <a:schemeClr val="bg1"/>
                </a:solidFill>
                <a:latin typeface="微软雅黑" panose="020B0503020204020204" pitchFamily="34" charset="-122"/>
                <a:ea typeface="微软雅黑" panose="020B0503020204020204" pitchFamily="34" charset="-122"/>
              </a:rPr>
              <a:t>过程</a:t>
            </a:r>
            <a:r>
              <a:rPr lang="zh-CN" altLang="en-US" sz="1800" b="1" dirty="0">
                <a:solidFill>
                  <a:schemeClr val="bg1"/>
                </a:solidFill>
                <a:latin typeface="微软雅黑" panose="020B0503020204020204" pitchFamily="34" charset="-122"/>
                <a:ea typeface="微软雅黑" panose="020B0503020204020204" pitchFamily="34" charset="-122"/>
              </a:rPr>
              <a:t>及执行情况</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注意相关影响，进行整体分析</a:t>
            </a:r>
            <a:r>
              <a:rPr lang="zh-CN" altLang="en-US" sz="1800" b="1" dirty="0">
                <a:solidFill>
                  <a:schemeClr val="bg1"/>
                </a:solidFill>
                <a:latin typeface="微软雅黑" panose="020B0503020204020204" pitchFamily="34" charset="-122"/>
                <a:ea typeface="微软雅黑" panose="020B0503020204020204" pitchFamily="34" charset="-122"/>
              </a:rPr>
              <a:t>（不可以偏概全）</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营造良好的气氛，防止主观片面性</a:t>
            </a:r>
            <a:endParaRPr lang="zh-TW" altLang="en-US" sz="1800" b="1"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rgbClr val="000000"/>
              </a:buClr>
              <a:buFont typeface="Wingdings" panose="05000000000000000000" pitchFamily="2" charset="2"/>
              <a:buChar char="Ø"/>
            </a:pPr>
            <a:r>
              <a:rPr lang="zh-TW" altLang="en-US" sz="1800" b="1" dirty="0">
                <a:solidFill>
                  <a:schemeClr val="bg1"/>
                </a:solidFill>
                <a:latin typeface="微软雅黑" panose="020B0503020204020204" pitchFamily="34" charset="-122"/>
                <a:ea typeface="微软雅黑" panose="020B0503020204020204" pitchFamily="34" charset="-122"/>
              </a:rPr>
              <a:t>控制评估结果，保证评估的客观性</a:t>
            </a:r>
            <a:r>
              <a:rPr lang="zh-CN" altLang="en-US" sz="1800" b="1" dirty="0">
                <a:solidFill>
                  <a:schemeClr val="bg1"/>
                </a:solidFill>
                <a:latin typeface="微软雅黑" panose="020B0503020204020204" pitchFamily="34" charset="-122"/>
                <a:ea typeface="微软雅黑" panose="020B0503020204020204" pitchFamily="34" charset="-122"/>
              </a:rPr>
              <a:t>（不受外在影响）</a:t>
            </a:r>
            <a:endParaRPr lang="zh-TW" altLang="en-US" sz="1800" b="1" dirty="0">
              <a:solidFill>
                <a:schemeClr val="bg1"/>
              </a:solidFill>
              <a:latin typeface="微软雅黑" panose="020B0503020204020204" pitchFamily="34" charset="-122"/>
              <a:ea typeface="微软雅黑" panose="020B0503020204020204" pitchFamily="34" charset="-122"/>
            </a:endParaRPr>
          </a:p>
        </p:txBody>
      </p:sp>
      <p:pic>
        <p:nvPicPr>
          <p:cNvPr id="116741" name="图片 2"/>
          <p:cNvPicPr>
            <a:picLocks noChangeAspect="1"/>
          </p:cNvPicPr>
          <p:nvPr/>
        </p:nvPicPr>
        <p:blipFill>
          <a:blip r:embed="rId1"/>
          <a:srcRect l="33432" t="11565" r="32085" b="11111"/>
          <a:stretch>
            <a:fillRect/>
          </a:stretch>
        </p:blipFill>
        <p:spPr>
          <a:xfrm>
            <a:off x="371475" y="2176463"/>
            <a:ext cx="2171700" cy="3248025"/>
          </a:xfrm>
          <a:prstGeom prst="rect">
            <a:avLst/>
          </a:prstGeom>
          <a:noFill/>
          <a:ln w="9525">
            <a:noFill/>
          </a:ln>
        </p:spPr>
      </p:pic>
      <p:sp>
        <p:nvSpPr>
          <p:cNvPr id="116742" name="矩形 4"/>
          <p:cNvSpPr/>
          <p:nvPr/>
        </p:nvSpPr>
        <p:spPr>
          <a:xfrm rot="2700000">
            <a:off x="1949450" y="447675"/>
            <a:ext cx="492125" cy="490538"/>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6743" name="矩形 9"/>
          <p:cNvSpPr/>
          <p:nvPr/>
        </p:nvSpPr>
        <p:spPr>
          <a:xfrm rot="2700000">
            <a:off x="6797675" y="447675"/>
            <a:ext cx="492125" cy="490538"/>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7762" name="图片 2"/>
          <p:cNvPicPr>
            <a:picLocks noChangeAspect="1"/>
          </p:cNvPicPr>
          <p:nvPr/>
        </p:nvPicPr>
        <p:blipFill>
          <a:blip r:embed="rId1"/>
          <a:srcRect r="11568"/>
          <a:stretch>
            <a:fillRect/>
          </a:stretch>
        </p:blipFill>
        <p:spPr>
          <a:xfrm>
            <a:off x="12700" y="0"/>
            <a:ext cx="9131300" cy="6858000"/>
          </a:xfrm>
          <a:prstGeom prst="rect">
            <a:avLst/>
          </a:prstGeom>
          <a:noFill/>
          <a:ln w="9525">
            <a:noFill/>
          </a:ln>
        </p:spPr>
      </p:pic>
      <p:sp>
        <p:nvSpPr>
          <p:cNvPr id="117763" name="矩形 3"/>
          <p:cNvSpPr/>
          <p:nvPr/>
        </p:nvSpPr>
        <p:spPr>
          <a:xfrm rot="2700000">
            <a:off x="4329113" y="1655763"/>
            <a:ext cx="3546475" cy="354647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7764" name="文本框 4"/>
          <p:cNvSpPr txBox="1"/>
          <p:nvPr/>
        </p:nvSpPr>
        <p:spPr>
          <a:xfrm>
            <a:off x="4451350" y="2498725"/>
            <a:ext cx="3302000" cy="1860550"/>
          </a:xfrm>
          <a:prstGeom prst="rect">
            <a:avLst/>
          </a:prstGeom>
          <a:noFill/>
          <a:ln w="9525">
            <a:noFill/>
          </a:ln>
        </p:spPr>
        <p:txBody>
          <a:bodyPr>
            <a:spAutoFit/>
          </a:bodyPr>
          <a:p>
            <a:pPr lvl="0" algn="ctr"/>
            <a:r>
              <a:rPr lang="zh-CN" altLang="en-US" sz="11500" dirty="0">
                <a:solidFill>
                  <a:schemeClr val="bg1"/>
                </a:solidFill>
                <a:latin typeface="方正清刻本悦宋简体" pitchFamily="2" charset="-122"/>
                <a:ea typeface="方正清刻本悦宋简体" pitchFamily="2" charset="-122"/>
              </a:rPr>
              <a:t>谢谢</a:t>
            </a:r>
            <a:endParaRPr lang="zh-CN" altLang="en-US" sz="11500" dirty="0">
              <a:solidFill>
                <a:schemeClr val="bg1"/>
              </a:solidFill>
              <a:latin typeface="方正清刻本悦宋简体" pitchFamily="2" charset="-122"/>
              <a:ea typeface="方正清刻本悦宋简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Rectangle 2"/>
          <p:cNvSpPr>
            <a:spLocks noGrp="1" noChangeArrowheads="1"/>
          </p:cNvSpPr>
          <p:nvPr>
            <p:ph type="title"/>
          </p:nvPr>
        </p:nvSpPr>
        <p:spPr>
          <a:xfrm>
            <a:off x="1077913" y="131763"/>
            <a:ext cx="1416050"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4581" name="组合 7"/>
          <p:cNvGrpSpPr/>
          <p:nvPr/>
        </p:nvGrpSpPr>
        <p:grpSpPr>
          <a:xfrm rot="-5400000" flipH="1">
            <a:off x="2298700" y="3173413"/>
            <a:ext cx="4545013" cy="682625"/>
            <a:chOff x="-231314" y="1537881"/>
            <a:chExt cx="9242756" cy="1385697"/>
          </a:xfrm>
        </p:grpSpPr>
        <p:grpSp>
          <p:nvGrpSpPr>
            <p:cNvPr id="24608" name="Group 32248"/>
            <p:cNvGrpSpPr/>
            <p:nvPr/>
          </p:nvGrpSpPr>
          <p:grpSpPr>
            <a:xfrm>
              <a:off x="-231314" y="1576809"/>
              <a:ext cx="1346892" cy="1346769"/>
              <a:chOff x="-1" y="-1"/>
              <a:chExt cx="2554105" cy="2553869"/>
            </a:xfrm>
          </p:grpSpPr>
          <p:sp>
            <p:nvSpPr>
              <p:cNvPr id="45" name="Shape 32244"/>
              <p:cNvSpPr/>
              <p:nvPr/>
            </p:nvSpPr>
            <p:spPr>
              <a:xfrm>
                <a:off x="3" y="-494"/>
                <a:ext cx="2552829"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F83003"/>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6" name="Shape 32245"/>
              <p:cNvSpPr/>
              <p:nvPr/>
            </p:nvSpPr>
            <p:spPr>
              <a:xfrm>
                <a:off x="134686" y="1521118"/>
                <a:ext cx="912161" cy="910527"/>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09" name="Group 32253"/>
            <p:cNvGrpSpPr/>
            <p:nvPr/>
          </p:nvGrpSpPr>
          <p:grpSpPr>
            <a:xfrm>
              <a:off x="474627" y="1576808"/>
              <a:ext cx="1346893" cy="1346769"/>
              <a:chOff x="-1" y="-1"/>
              <a:chExt cx="2554105" cy="2553869"/>
            </a:xfrm>
          </p:grpSpPr>
          <p:sp>
            <p:nvSpPr>
              <p:cNvPr id="43" name="Shape 32249"/>
              <p:cNvSpPr/>
              <p:nvPr/>
            </p:nvSpPr>
            <p:spPr>
              <a:xfrm flipH="1">
                <a:off x="2022" y="-488"/>
                <a:ext cx="2552832"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57D5B1"/>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4" name="Shape 32250"/>
              <p:cNvSpPr/>
              <p:nvPr/>
            </p:nvSpPr>
            <p:spPr>
              <a:xfrm>
                <a:off x="142831" y="152279"/>
                <a:ext cx="912161" cy="910527"/>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0" name="Group 32248"/>
            <p:cNvGrpSpPr/>
            <p:nvPr/>
          </p:nvGrpSpPr>
          <p:grpSpPr>
            <a:xfrm>
              <a:off x="1208688" y="1576809"/>
              <a:ext cx="1346892" cy="1346769"/>
              <a:chOff x="-1" y="-1"/>
              <a:chExt cx="2554105" cy="2553869"/>
            </a:xfrm>
          </p:grpSpPr>
          <p:sp>
            <p:nvSpPr>
              <p:cNvPr id="41" name="Shape 32244"/>
              <p:cNvSpPr/>
              <p:nvPr/>
            </p:nvSpPr>
            <p:spPr>
              <a:xfrm>
                <a:off x="-302" y="-494"/>
                <a:ext cx="2552829"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F83003"/>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2" name="Shape 32245"/>
              <p:cNvSpPr/>
              <p:nvPr/>
            </p:nvSpPr>
            <p:spPr>
              <a:xfrm>
                <a:off x="134382" y="1521118"/>
                <a:ext cx="912161" cy="910527"/>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1" name="Group 32253"/>
            <p:cNvGrpSpPr/>
            <p:nvPr/>
          </p:nvGrpSpPr>
          <p:grpSpPr>
            <a:xfrm>
              <a:off x="1924612" y="1566063"/>
              <a:ext cx="1346893" cy="1346769"/>
              <a:chOff x="-1" y="-1"/>
              <a:chExt cx="2554105" cy="2553869"/>
            </a:xfrm>
          </p:grpSpPr>
          <p:sp>
            <p:nvSpPr>
              <p:cNvPr id="39" name="Shape 32249"/>
              <p:cNvSpPr/>
              <p:nvPr/>
            </p:nvSpPr>
            <p:spPr>
              <a:xfrm flipH="1">
                <a:off x="1156" y="1550"/>
                <a:ext cx="2552829"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57D5B1"/>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0" name="Shape 32250"/>
              <p:cNvSpPr/>
              <p:nvPr/>
            </p:nvSpPr>
            <p:spPr>
              <a:xfrm>
                <a:off x="141956" y="154327"/>
                <a:ext cx="912164"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2" name="Group 32248"/>
            <p:cNvGrpSpPr/>
            <p:nvPr/>
          </p:nvGrpSpPr>
          <p:grpSpPr>
            <a:xfrm>
              <a:off x="2640058" y="1566063"/>
              <a:ext cx="1346892" cy="1346769"/>
              <a:chOff x="-1" y="-1"/>
              <a:chExt cx="2554105" cy="2553869"/>
            </a:xfrm>
          </p:grpSpPr>
          <p:sp>
            <p:nvSpPr>
              <p:cNvPr id="37" name="Shape 32244"/>
              <p:cNvSpPr/>
              <p:nvPr/>
            </p:nvSpPr>
            <p:spPr>
              <a:xfrm>
                <a:off x="9644" y="1550"/>
                <a:ext cx="2558952"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F83003"/>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8" name="Shape 32245"/>
              <p:cNvSpPr/>
              <p:nvPr/>
            </p:nvSpPr>
            <p:spPr>
              <a:xfrm>
                <a:off x="144325" y="1523167"/>
                <a:ext cx="918284"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3" name="Group 32253"/>
            <p:cNvGrpSpPr/>
            <p:nvPr/>
          </p:nvGrpSpPr>
          <p:grpSpPr>
            <a:xfrm>
              <a:off x="3352790" y="1537881"/>
              <a:ext cx="1346893" cy="1346769"/>
              <a:chOff x="-1" y="-1"/>
              <a:chExt cx="2554105" cy="2553869"/>
            </a:xfrm>
          </p:grpSpPr>
          <p:sp>
            <p:nvSpPr>
              <p:cNvPr id="35" name="Shape 32249"/>
              <p:cNvSpPr/>
              <p:nvPr/>
            </p:nvSpPr>
            <p:spPr>
              <a:xfrm flipH="1">
                <a:off x="-1212" y="-5"/>
                <a:ext cx="2552829"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57D5B1"/>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6" name="Shape 32250"/>
              <p:cNvSpPr/>
              <p:nvPr/>
            </p:nvSpPr>
            <p:spPr>
              <a:xfrm>
                <a:off x="139590" y="152766"/>
                <a:ext cx="912164" cy="910527"/>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4" name="Group 32248"/>
            <p:cNvGrpSpPr/>
            <p:nvPr/>
          </p:nvGrpSpPr>
          <p:grpSpPr>
            <a:xfrm>
              <a:off x="4078552" y="1541457"/>
              <a:ext cx="1346892" cy="1346769"/>
              <a:chOff x="-1" y="-1"/>
              <a:chExt cx="2554105" cy="2553869"/>
            </a:xfrm>
          </p:grpSpPr>
          <p:sp>
            <p:nvSpPr>
              <p:cNvPr id="33" name="Shape 32244"/>
              <p:cNvSpPr/>
              <p:nvPr/>
            </p:nvSpPr>
            <p:spPr>
              <a:xfrm>
                <a:off x="-45" y="-673"/>
                <a:ext cx="2552832"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F83003"/>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4" name="Shape 32246"/>
              <p:cNvSpPr/>
              <p:nvPr/>
            </p:nvSpPr>
            <p:spPr>
              <a:xfrm>
                <a:off x="391760" y="1820373"/>
                <a:ext cx="428533" cy="317767"/>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83003"/>
              </a:solidFill>
              <a:ln w="12700" cap="flat">
                <a:noFill/>
                <a:miter lim="400000"/>
              </a:ln>
              <a:effectLst/>
            </p:spPr>
            <p:txBody>
              <a:bodyPr lIns="0" tIns="0" rIns="0" bIns="0" anchor="b"/>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24615" name="Group 32253"/>
            <p:cNvGrpSpPr/>
            <p:nvPr/>
          </p:nvGrpSpPr>
          <p:grpSpPr>
            <a:xfrm>
              <a:off x="4792466" y="1541457"/>
              <a:ext cx="1346893" cy="1346769"/>
              <a:chOff x="-1" y="-1"/>
              <a:chExt cx="2554105" cy="2553869"/>
            </a:xfrm>
          </p:grpSpPr>
          <p:sp>
            <p:nvSpPr>
              <p:cNvPr id="31" name="Shape 32249"/>
              <p:cNvSpPr/>
              <p:nvPr/>
            </p:nvSpPr>
            <p:spPr>
              <a:xfrm flipH="1">
                <a:off x="-896" y="-675"/>
                <a:ext cx="2552829"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57D5B1"/>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2" name="Shape 32250"/>
              <p:cNvSpPr/>
              <p:nvPr/>
            </p:nvSpPr>
            <p:spPr>
              <a:xfrm>
                <a:off x="139904" y="152102"/>
                <a:ext cx="912164"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6" name="Group 32258"/>
            <p:cNvGrpSpPr/>
            <p:nvPr/>
          </p:nvGrpSpPr>
          <p:grpSpPr>
            <a:xfrm>
              <a:off x="4145297" y="1541458"/>
              <a:ext cx="2710945" cy="1346869"/>
              <a:chOff x="-2586823" y="-1"/>
              <a:chExt cx="5140749" cy="2554058"/>
            </a:xfrm>
          </p:grpSpPr>
          <p:sp>
            <p:nvSpPr>
              <p:cNvPr id="29" name="Shape 32254"/>
              <p:cNvSpPr/>
              <p:nvPr/>
            </p:nvSpPr>
            <p:spPr>
              <a:xfrm flipH="1">
                <a:off x="-1434" y="-677"/>
                <a:ext cx="2552828" cy="2554358"/>
              </a:xfrm>
              <a:custGeom>
                <a:avLst/>
                <a:gdLst/>
                <a:ahLst/>
                <a:cxnLst>
                  <a:cxn ang="0">
                    <a:pos x="wd2" y="hd2"/>
                  </a:cxn>
                  <a:cxn ang="5400000">
                    <a:pos x="wd2" y="hd2"/>
                  </a:cxn>
                  <a:cxn ang="10800000">
                    <a:pos x="wd2" y="hd2"/>
                  </a:cxn>
                  <a:cxn ang="16200000">
                    <a:pos x="wd2" y="hd2"/>
                  </a:cxn>
                </a:cxnLst>
                <a:rect l="0" t="0" r="r" b="b"/>
                <a:pathLst>
                  <a:path w="21503" h="21451" extrusionOk="0">
                    <a:moveTo>
                      <a:pt x="20007" y="12753"/>
                    </a:moveTo>
                    <a:cubicBezTo>
                      <a:pt x="20969" y="13646"/>
                      <a:pt x="21514" y="14945"/>
                      <a:pt x="21502" y="16357"/>
                    </a:cubicBezTo>
                    <a:cubicBezTo>
                      <a:pt x="21479" y="19196"/>
                      <a:pt x="19210" y="21517"/>
                      <a:pt x="16397" y="21450"/>
                    </a:cubicBezTo>
                    <a:cubicBezTo>
                      <a:pt x="13651" y="21384"/>
                      <a:pt x="11513" y="19072"/>
                      <a:pt x="11366" y="16277"/>
                    </a:cubicBezTo>
                    <a:cubicBezTo>
                      <a:pt x="11352" y="16010"/>
                      <a:pt x="11378" y="15745"/>
                      <a:pt x="11364" y="15480"/>
                    </a:cubicBezTo>
                    <a:cubicBezTo>
                      <a:pt x="11289" y="14115"/>
                      <a:pt x="10442" y="12944"/>
                      <a:pt x="9481" y="11992"/>
                    </a:cubicBezTo>
                    <a:cubicBezTo>
                      <a:pt x="8487" y="11006"/>
                      <a:pt x="7279" y="10159"/>
                      <a:pt x="5873" y="10107"/>
                    </a:cubicBezTo>
                    <a:cubicBezTo>
                      <a:pt x="5644" y="10099"/>
                      <a:pt x="5415" y="10121"/>
                      <a:pt x="5185" y="10111"/>
                    </a:cubicBezTo>
                    <a:cubicBezTo>
                      <a:pt x="2388" y="9998"/>
                      <a:pt x="87" y="7843"/>
                      <a:pt x="2" y="5095"/>
                    </a:cubicBezTo>
                    <a:cubicBezTo>
                      <a:pt x="-86" y="2246"/>
                      <a:pt x="2251" y="-83"/>
                      <a:pt x="5108" y="2"/>
                    </a:cubicBezTo>
                    <a:cubicBezTo>
                      <a:pt x="7841" y="84"/>
                      <a:pt x="9993" y="2342"/>
                      <a:pt x="10136" y="5105"/>
                    </a:cubicBezTo>
                    <a:cubicBezTo>
                      <a:pt x="10152" y="5403"/>
                      <a:pt x="10123" y="5696"/>
                      <a:pt x="10140" y="5991"/>
                    </a:cubicBezTo>
                    <a:cubicBezTo>
                      <a:pt x="10219" y="7351"/>
                      <a:pt x="11045" y="8529"/>
                      <a:pt x="12004" y="9475"/>
                    </a:cubicBezTo>
                    <a:cubicBezTo>
                      <a:pt x="12956" y="10414"/>
                      <a:pt x="14132" y="11222"/>
                      <a:pt x="15485" y="11322"/>
                    </a:cubicBezTo>
                    <a:cubicBezTo>
                      <a:pt x="15762" y="11343"/>
                      <a:pt x="16038" y="11323"/>
                      <a:pt x="16317" y="11338"/>
                    </a:cubicBezTo>
                    <a:cubicBezTo>
                      <a:pt x="17711" y="11416"/>
                      <a:pt x="19038" y="11855"/>
                      <a:pt x="20007" y="12753"/>
                    </a:cubicBezTo>
                    <a:close/>
                  </a:path>
                </a:pathLst>
              </a:custGeom>
              <a:solidFill>
                <a:srgbClr val="DF453D"/>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0" name="Shape 32255"/>
              <p:cNvSpPr/>
              <p:nvPr/>
            </p:nvSpPr>
            <p:spPr>
              <a:xfrm flipH="1">
                <a:off x="151611" y="1520941"/>
                <a:ext cx="918284"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sp>
            <p:nvSpPr>
              <p:cNvPr id="65" name="Shape 32255"/>
              <p:cNvSpPr/>
              <p:nvPr/>
            </p:nvSpPr>
            <p:spPr>
              <a:xfrm flipH="1">
                <a:off x="-2584874" y="1520941"/>
                <a:ext cx="912160"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7" name="Group 32263"/>
            <p:cNvGrpSpPr/>
            <p:nvPr/>
          </p:nvGrpSpPr>
          <p:grpSpPr>
            <a:xfrm>
              <a:off x="6225407" y="1541457"/>
              <a:ext cx="1346892" cy="1346769"/>
              <a:chOff x="-1" y="-1"/>
              <a:chExt cx="2554105" cy="2553869"/>
            </a:xfrm>
          </p:grpSpPr>
          <p:sp>
            <p:nvSpPr>
              <p:cNvPr id="27" name="Shape 32259"/>
              <p:cNvSpPr/>
              <p:nvPr/>
            </p:nvSpPr>
            <p:spPr>
              <a:xfrm flipH="1">
                <a:off x="-51" y="-675"/>
                <a:ext cx="2552829" cy="2554358"/>
              </a:xfrm>
              <a:custGeom>
                <a:avLst/>
                <a:gdLst/>
                <a:ahLst/>
                <a:cxnLst>
                  <a:cxn ang="0">
                    <a:pos x="wd2" y="hd2"/>
                  </a:cxn>
                  <a:cxn ang="5400000">
                    <a:pos x="wd2" y="hd2"/>
                  </a:cxn>
                  <a:cxn ang="10800000">
                    <a:pos x="wd2" y="hd2"/>
                  </a:cxn>
                  <a:cxn ang="16200000">
                    <a:pos x="wd2" y="hd2"/>
                  </a:cxn>
                </a:cxnLst>
                <a:rect l="0" t="0" r="r" b="b"/>
                <a:pathLst>
                  <a:path w="21444" h="21512" extrusionOk="0">
                    <a:moveTo>
                      <a:pt x="12749" y="1497"/>
                    </a:moveTo>
                    <a:cubicBezTo>
                      <a:pt x="13642" y="534"/>
                      <a:pt x="14940" y="-11"/>
                      <a:pt x="16351" y="0"/>
                    </a:cubicBezTo>
                    <a:cubicBezTo>
                      <a:pt x="19190" y="23"/>
                      <a:pt x="21511" y="2294"/>
                      <a:pt x="21443" y="5108"/>
                    </a:cubicBezTo>
                    <a:cubicBezTo>
                      <a:pt x="21376" y="7854"/>
                      <a:pt x="19065" y="9991"/>
                      <a:pt x="16272" y="10141"/>
                    </a:cubicBezTo>
                    <a:cubicBezTo>
                      <a:pt x="16004" y="10156"/>
                      <a:pt x="15740" y="10130"/>
                      <a:pt x="15475" y="10144"/>
                    </a:cubicBezTo>
                    <a:cubicBezTo>
                      <a:pt x="14107" y="10214"/>
                      <a:pt x="12910" y="11031"/>
                      <a:pt x="11988" y="12027"/>
                    </a:cubicBezTo>
                    <a:cubicBezTo>
                      <a:pt x="11051" y="13038"/>
                      <a:pt x="10337" y="14269"/>
                      <a:pt x="10104" y="15636"/>
                    </a:cubicBezTo>
                    <a:cubicBezTo>
                      <a:pt x="10068" y="15852"/>
                      <a:pt x="10049" y="16069"/>
                      <a:pt x="10032" y="16287"/>
                    </a:cubicBezTo>
                    <a:cubicBezTo>
                      <a:pt x="10065" y="19098"/>
                      <a:pt x="7877" y="21434"/>
                      <a:pt x="5094" y="21510"/>
                    </a:cubicBezTo>
                    <a:cubicBezTo>
                      <a:pt x="2244" y="21589"/>
                      <a:pt x="-89" y="19258"/>
                      <a:pt x="3" y="16402"/>
                    </a:cubicBezTo>
                    <a:cubicBezTo>
                      <a:pt x="91" y="13654"/>
                      <a:pt x="2387" y="11511"/>
                      <a:pt x="5171" y="11372"/>
                    </a:cubicBezTo>
                    <a:cubicBezTo>
                      <a:pt x="5446" y="11358"/>
                      <a:pt x="5717" y="11383"/>
                      <a:pt x="5989" y="11368"/>
                    </a:cubicBezTo>
                    <a:cubicBezTo>
                      <a:pt x="7349" y="11292"/>
                      <a:pt x="8527" y="10463"/>
                      <a:pt x="9472" y="9503"/>
                    </a:cubicBezTo>
                    <a:cubicBezTo>
                      <a:pt x="10410" y="8551"/>
                      <a:pt x="11218" y="7374"/>
                      <a:pt x="11319" y="6020"/>
                    </a:cubicBezTo>
                    <a:cubicBezTo>
                      <a:pt x="11339" y="5744"/>
                      <a:pt x="11319" y="5468"/>
                      <a:pt x="11335" y="5188"/>
                    </a:cubicBezTo>
                    <a:cubicBezTo>
                      <a:pt x="11412" y="3793"/>
                      <a:pt x="11851" y="2466"/>
                      <a:pt x="12749" y="1497"/>
                    </a:cubicBezTo>
                    <a:close/>
                  </a:path>
                </a:pathLst>
              </a:custGeom>
              <a:solidFill>
                <a:srgbClr val="57D5B1"/>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8" name="Shape 32261"/>
              <p:cNvSpPr/>
              <p:nvPr/>
            </p:nvSpPr>
            <p:spPr>
              <a:xfrm>
                <a:off x="495820" y="365980"/>
                <a:ext cx="202024" cy="439985"/>
              </a:xfrm>
              <a:custGeom>
                <a:avLst/>
                <a:gdLst/>
                <a:ahLst/>
                <a:cxnLst>
                  <a:cxn ang="0">
                    <a:pos x="wd2" y="hd2"/>
                  </a:cxn>
                  <a:cxn ang="5400000">
                    <a:pos x="wd2" y="hd2"/>
                  </a:cxn>
                  <a:cxn ang="10800000">
                    <a:pos x="wd2" y="hd2"/>
                  </a:cxn>
                  <a:cxn ang="16200000">
                    <a:pos x="wd2" y="hd2"/>
                  </a:cxn>
                </a:cxnLst>
                <a:rect l="0" t="0" r="r" b="b"/>
                <a:pathLst>
                  <a:path w="21600" h="21600" extrusionOk="0">
                    <a:moveTo>
                      <a:pt x="19100" y="18466"/>
                    </a:moveTo>
                    <a:lnTo>
                      <a:pt x="2500" y="18466"/>
                    </a:lnTo>
                    <a:lnTo>
                      <a:pt x="2500" y="3136"/>
                    </a:lnTo>
                    <a:lnTo>
                      <a:pt x="19100" y="3136"/>
                    </a:lnTo>
                    <a:cubicBezTo>
                      <a:pt x="19100" y="3136"/>
                      <a:pt x="19100" y="18466"/>
                      <a:pt x="19100" y="18466"/>
                    </a:cubicBezTo>
                    <a:close/>
                    <a:moveTo>
                      <a:pt x="10853" y="20779"/>
                    </a:moveTo>
                    <a:cubicBezTo>
                      <a:pt x="10002" y="20779"/>
                      <a:pt x="9310" y="20457"/>
                      <a:pt x="9310" y="20058"/>
                    </a:cubicBezTo>
                    <a:cubicBezTo>
                      <a:pt x="9310" y="19659"/>
                      <a:pt x="10002" y="19337"/>
                      <a:pt x="10853" y="19337"/>
                    </a:cubicBezTo>
                    <a:cubicBezTo>
                      <a:pt x="11704" y="19337"/>
                      <a:pt x="12396" y="19659"/>
                      <a:pt x="12396" y="20058"/>
                    </a:cubicBezTo>
                    <a:cubicBezTo>
                      <a:pt x="12396" y="20457"/>
                      <a:pt x="11704" y="20779"/>
                      <a:pt x="10853" y="20779"/>
                    </a:cubicBezTo>
                    <a:close/>
                    <a:moveTo>
                      <a:pt x="17876" y="0"/>
                    </a:moveTo>
                    <a:lnTo>
                      <a:pt x="3724" y="0"/>
                    </a:lnTo>
                    <a:cubicBezTo>
                      <a:pt x="1664" y="0"/>
                      <a:pt x="0" y="780"/>
                      <a:pt x="0" y="1741"/>
                    </a:cubicBezTo>
                    <a:lnTo>
                      <a:pt x="0" y="19859"/>
                    </a:lnTo>
                    <a:cubicBezTo>
                      <a:pt x="0" y="20820"/>
                      <a:pt x="1664" y="21600"/>
                      <a:pt x="3724" y="21600"/>
                    </a:cubicBezTo>
                    <a:lnTo>
                      <a:pt x="17876" y="21600"/>
                    </a:lnTo>
                    <a:cubicBezTo>
                      <a:pt x="19931" y="21600"/>
                      <a:pt x="21600" y="20820"/>
                      <a:pt x="21600" y="19859"/>
                    </a:cubicBezTo>
                    <a:lnTo>
                      <a:pt x="21600" y="1741"/>
                    </a:lnTo>
                    <a:cubicBezTo>
                      <a:pt x="21600" y="780"/>
                      <a:pt x="19931" y="0"/>
                      <a:pt x="17876" y="0"/>
                    </a:cubicBezTo>
                    <a:close/>
                  </a:path>
                </a:pathLst>
              </a:custGeom>
              <a:solidFill>
                <a:srgbClr val="4C6062"/>
              </a:solidFill>
              <a:ln w="12700" cap="flat">
                <a:noFill/>
                <a:miter lim="400000"/>
              </a:ln>
              <a:effectLst/>
            </p:spPr>
            <p:txBody>
              <a:bodyPr lIns="20092" tIns="20092" rIns="20092" bIns="20092"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24618" name="Group 32268"/>
            <p:cNvGrpSpPr/>
            <p:nvPr/>
          </p:nvGrpSpPr>
          <p:grpSpPr>
            <a:xfrm>
              <a:off x="6291709" y="1541458"/>
              <a:ext cx="1997473" cy="1346869"/>
              <a:chOff x="-1233873" y="-1"/>
              <a:chExt cx="3787799" cy="2554058"/>
            </a:xfrm>
          </p:grpSpPr>
          <p:sp>
            <p:nvSpPr>
              <p:cNvPr id="25" name="Shape 32264"/>
              <p:cNvSpPr/>
              <p:nvPr/>
            </p:nvSpPr>
            <p:spPr>
              <a:xfrm flipH="1">
                <a:off x="-589" y="-678"/>
                <a:ext cx="2552830" cy="2554358"/>
              </a:xfrm>
              <a:custGeom>
                <a:avLst/>
                <a:gdLst/>
                <a:ahLst/>
                <a:cxnLst>
                  <a:cxn ang="0">
                    <a:pos x="wd2" y="hd2"/>
                  </a:cxn>
                  <a:cxn ang="5400000">
                    <a:pos x="wd2" y="hd2"/>
                  </a:cxn>
                  <a:cxn ang="10800000">
                    <a:pos x="wd2" y="hd2"/>
                  </a:cxn>
                  <a:cxn ang="16200000">
                    <a:pos x="wd2" y="hd2"/>
                  </a:cxn>
                </a:cxnLst>
                <a:rect l="0" t="0" r="r" b="b"/>
                <a:pathLst>
                  <a:path w="21503" h="21451" extrusionOk="0">
                    <a:moveTo>
                      <a:pt x="20007" y="12753"/>
                    </a:moveTo>
                    <a:cubicBezTo>
                      <a:pt x="20969" y="13646"/>
                      <a:pt x="21514" y="14945"/>
                      <a:pt x="21502" y="16357"/>
                    </a:cubicBezTo>
                    <a:cubicBezTo>
                      <a:pt x="21479" y="19196"/>
                      <a:pt x="19210" y="21517"/>
                      <a:pt x="16397" y="21450"/>
                    </a:cubicBezTo>
                    <a:cubicBezTo>
                      <a:pt x="13651" y="21384"/>
                      <a:pt x="11513" y="19072"/>
                      <a:pt x="11366" y="16277"/>
                    </a:cubicBezTo>
                    <a:cubicBezTo>
                      <a:pt x="11352" y="16010"/>
                      <a:pt x="11378" y="15745"/>
                      <a:pt x="11364" y="15480"/>
                    </a:cubicBezTo>
                    <a:cubicBezTo>
                      <a:pt x="11289" y="14115"/>
                      <a:pt x="10442" y="12944"/>
                      <a:pt x="9481" y="11992"/>
                    </a:cubicBezTo>
                    <a:cubicBezTo>
                      <a:pt x="8487" y="11006"/>
                      <a:pt x="7279" y="10159"/>
                      <a:pt x="5873" y="10107"/>
                    </a:cubicBezTo>
                    <a:cubicBezTo>
                      <a:pt x="5644" y="10099"/>
                      <a:pt x="5415" y="10121"/>
                      <a:pt x="5185" y="10111"/>
                    </a:cubicBezTo>
                    <a:cubicBezTo>
                      <a:pt x="2388" y="9998"/>
                      <a:pt x="87" y="7843"/>
                      <a:pt x="2" y="5095"/>
                    </a:cubicBezTo>
                    <a:cubicBezTo>
                      <a:pt x="-86" y="2246"/>
                      <a:pt x="2251" y="-83"/>
                      <a:pt x="5108" y="2"/>
                    </a:cubicBezTo>
                    <a:cubicBezTo>
                      <a:pt x="7841" y="84"/>
                      <a:pt x="9993" y="2342"/>
                      <a:pt x="10136" y="5105"/>
                    </a:cubicBezTo>
                    <a:cubicBezTo>
                      <a:pt x="10152" y="5403"/>
                      <a:pt x="10123" y="5696"/>
                      <a:pt x="10140" y="5991"/>
                    </a:cubicBezTo>
                    <a:cubicBezTo>
                      <a:pt x="10219" y="7351"/>
                      <a:pt x="11045" y="8529"/>
                      <a:pt x="12004" y="9475"/>
                    </a:cubicBezTo>
                    <a:cubicBezTo>
                      <a:pt x="12956" y="10414"/>
                      <a:pt x="14132" y="11222"/>
                      <a:pt x="15485" y="11322"/>
                    </a:cubicBezTo>
                    <a:cubicBezTo>
                      <a:pt x="15762" y="11343"/>
                      <a:pt x="16038" y="11323"/>
                      <a:pt x="16317" y="11338"/>
                    </a:cubicBezTo>
                    <a:cubicBezTo>
                      <a:pt x="17711" y="11416"/>
                      <a:pt x="19038" y="11855"/>
                      <a:pt x="20007" y="12753"/>
                    </a:cubicBezTo>
                    <a:close/>
                  </a:path>
                </a:pathLst>
              </a:custGeom>
              <a:solidFill>
                <a:srgbClr val="DF453D"/>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6" name="Shape 32265"/>
              <p:cNvSpPr/>
              <p:nvPr/>
            </p:nvSpPr>
            <p:spPr>
              <a:xfrm>
                <a:off x="134093" y="1520939"/>
                <a:ext cx="912161"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sp>
            <p:nvSpPr>
              <p:cNvPr id="47" name="Shape 32265"/>
              <p:cNvSpPr/>
              <p:nvPr/>
            </p:nvSpPr>
            <p:spPr>
              <a:xfrm>
                <a:off x="-1231095" y="115433"/>
                <a:ext cx="912165" cy="910523"/>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sp>
            <p:nvSpPr>
              <p:cNvPr id="49" name="Shape 32265"/>
              <p:cNvSpPr/>
              <p:nvPr/>
            </p:nvSpPr>
            <p:spPr>
              <a:xfrm>
                <a:off x="1493154" y="121540"/>
                <a:ext cx="912161" cy="916636"/>
              </a:xfrm>
              <a:prstGeom prst="ellipse">
                <a:avLst/>
              </a:prstGeom>
              <a:solidFill>
                <a:schemeClr val="bg1"/>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nvGrpSpPr>
            <p:cNvPr id="24619" name="Group 32277"/>
            <p:cNvGrpSpPr/>
            <p:nvPr/>
          </p:nvGrpSpPr>
          <p:grpSpPr>
            <a:xfrm>
              <a:off x="7664644" y="1541458"/>
              <a:ext cx="1346798" cy="1346870"/>
              <a:chOff x="4" y="-1"/>
              <a:chExt cx="2553927" cy="2554059"/>
            </a:xfrm>
          </p:grpSpPr>
          <p:grpSp>
            <p:nvGrpSpPr>
              <p:cNvPr id="24620" name="Group 32273"/>
              <p:cNvGrpSpPr/>
              <p:nvPr/>
            </p:nvGrpSpPr>
            <p:grpSpPr>
              <a:xfrm>
                <a:off x="4" y="-1"/>
                <a:ext cx="2553927" cy="2554059"/>
                <a:chOff x="4" y="-1"/>
                <a:chExt cx="2553926" cy="2554058"/>
              </a:xfrm>
            </p:grpSpPr>
            <p:sp>
              <p:nvSpPr>
                <p:cNvPr id="23" name="Shape 32269"/>
                <p:cNvSpPr/>
                <p:nvPr/>
              </p:nvSpPr>
              <p:spPr>
                <a:xfrm>
                  <a:off x="1101" y="-677"/>
                  <a:ext cx="2552831" cy="2554354"/>
                </a:xfrm>
                <a:custGeom>
                  <a:avLst/>
                  <a:gdLst/>
                  <a:ahLst/>
                  <a:cxnLst>
                    <a:cxn ang="0">
                      <a:pos x="wd2" y="hd2"/>
                    </a:cxn>
                    <a:cxn ang="5400000">
                      <a:pos x="wd2" y="hd2"/>
                    </a:cxn>
                    <a:cxn ang="10800000">
                      <a:pos x="wd2" y="hd2"/>
                    </a:cxn>
                    <a:cxn ang="16200000">
                      <a:pos x="wd2" y="hd2"/>
                    </a:cxn>
                  </a:cxnLst>
                  <a:rect l="0" t="0" r="r" b="b"/>
                  <a:pathLst>
                    <a:path w="21503" h="21451" extrusionOk="0">
                      <a:moveTo>
                        <a:pt x="20007" y="12753"/>
                      </a:moveTo>
                      <a:cubicBezTo>
                        <a:pt x="20969" y="13646"/>
                        <a:pt x="21514" y="14945"/>
                        <a:pt x="21502" y="16357"/>
                      </a:cubicBezTo>
                      <a:cubicBezTo>
                        <a:pt x="21479" y="19196"/>
                        <a:pt x="19210" y="21517"/>
                        <a:pt x="16397" y="21450"/>
                      </a:cubicBezTo>
                      <a:cubicBezTo>
                        <a:pt x="13651" y="21384"/>
                        <a:pt x="11513" y="19072"/>
                        <a:pt x="11366" y="16277"/>
                      </a:cubicBezTo>
                      <a:cubicBezTo>
                        <a:pt x="11352" y="16010"/>
                        <a:pt x="11378" y="15745"/>
                        <a:pt x="11364" y="15480"/>
                      </a:cubicBezTo>
                      <a:cubicBezTo>
                        <a:pt x="11289" y="14115"/>
                        <a:pt x="10442" y="12944"/>
                        <a:pt x="9481" y="11992"/>
                      </a:cubicBezTo>
                      <a:cubicBezTo>
                        <a:pt x="8487" y="11006"/>
                        <a:pt x="7279" y="10159"/>
                        <a:pt x="5873" y="10107"/>
                      </a:cubicBezTo>
                      <a:cubicBezTo>
                        <a:pt x="5644" y="10099"/>
                        <a:pt x="5415" y="10121"/>
                        <a:pt x="5185" y="10111"/>
                      </a:cubicBezTo>
                      <a:cubicBezTo>
                        <a:pt x="2388" y="9998"/>
                        <a:pt x="87" y="7843"/>
                        <a:pt x="2" y="5095"/>
                      </a:cubicBezTo>
                      <a:cubicBezTo>
                        <a:pt x="-86" y="2246"/>
                        <a:pt x="2251" y="-83"/>
                        <a:pt x="5108" y="2"/>
                      </a:cubicBezTo>
                      <a:cubicBezTo>
                        <a:pt x="7841" y="84"/>
                        <a:pt x="9993" y="2342"/>
                        <a:pt x="10136" y="5105"/>
                      </a:cubicBezTo>
                      <a:cubicBezTo>
                        <a:pt x="10152" y="5403"/>
                        <a:pt x="10123" y="5696"/>
                        <a:pt x="10140" y="5991"/>
                      </a:cubicBezTo>
                      <a:cubicBezTo>
                        <a:pt x="10219" y="7351"/>
                        <a:pt x="11045" y="8529"/>
                        <a:pt x="12004" y="9475"/>
                      </a:cubicBezTo>
                      <a:cubicBezTo>
                        <a:pt x="12956" y="10414"/>
                        <a:pt x="14132" y="11222"/>
                        <a:pt x="15485" y="11322"/>
                      </a:cubicBezTo>
                      <a:cubicBezTo>
                        <a:pt x="15762" y="11343"/>
                        <a:pt x="16038" y="11323"/>
                        <a:pt x="16317" y="11338"/>
                      </a:cubicBezTo>
                      <a:cubicBezTo>
                        <a:pt x="17711" y="11416"/>
                        <a:pt x="19038" y="11855"/>
                        <a:pt x="20007" y="12753"/>
                      </a:cubicBezTo>
                      <a:close/>
                    </a:path>
                  </a:pathLst>
                </a:custGeom>
                <a:solidFill>
                  <a:srgbClr val="57D5B1"/>
                </a:solidFill>
                <a:ln w="12700" cap="flat">
                  <a:noFill/>
                  <a:miter lim="400000"/>
                </a:ln>
                <a:effec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4" name="Shape 32271"/>
                <p:cNvSpPr/>
                <p:nvPr/>
              </p:nvSpPr>
              <p:spPr>
                <a:xfrm>
                  <a:off x="417388" y="427088"/>
                  <a:ext cx="361190" cy="360545"/>
                </a:xfrm>
                <a:custGeom>
                  <a:avLst/>
                  <a:gdLst/>
                  <a:ahLst/>
                  <a:cxnLst>
                    <a:cxn ang="0">
                      <a:pos x="wd2" y="hd2"/>
                    </a:cxn>
                    <a:cxn ang="5400000">
                      <a:pos x="wd2" y="hd2"/>
                    </a:cxn>
                    <a:cxn ang="10800000">
                      <a:pos x="wd2" y="hd2"/>
                    </a:cxn>
                    <a:cxn ang="16200000">
                      <a:pos x="wd2" y="hd2"/>
                    </a:cxn>
                  </a:cxnLst>
                  <a:rect l="0" t="0" r="r" b="b"/>
                  <a:pathLst>
                    <a:path w="21600" h="21600" extrusionOk="0">
                      <a:moveTo>
                        <a:pt x="3374" y="0"/>
                      </a:moveTo>
                      <a:lnTo>
                        <a:pt x="3374" y="5396"/>
                      </a:lnTo>
                      <a:lnTo>
                        <a:pt x="3374" y="10123"/>
                      </a:lnTo>
                      <a:lnTo>
                        <a:pt x="4483" y="10792"/>
                      </a:lnTo>
                      <a:lnTo>
                        <a:pt x="4728" y="10792"/>
                      </a:lnTo>
                      <a:lnTo>
                        <a:pt x="4728" y="1337"/>
                      </a:lnTo>
                      <a:lnTo>
                        <a:pt x="12830" y="1337"/>
                      </a:lnTo>
                      <a:lnTo>
                        <a:pt x="12830" y="5396"/>
                      </a:lnTo>
                      <a:lnTo>
                        <a:pt x="16872" y="5396"/>
                      </a:lnTo>
                      <a:lnTo>
                        <a:pt x="16872" y="10792"/>
                      </a:lnTo>
                      <a:lnTo>
                        <a:pt x="17117" y="10792"/>
                      </a:lnTo>
                      <a:cubicBezTo>
                        <a:pt x="17117" y="10792"/>
                        <a:pt x="18226" y="10123"/>
                        <a:pt x="18226" y="10123"/>
                      </a:cubicBezTo>
                      <a:cubicBezTo>
                        <a:pt x="18226" y="8972"/>
                        <a:pt x="18226" y="6632"/>
                        <a:pt x="18226" y="5396"/>
                      </a:cubicBezTo>
                      <a:cubicBezTo>
                        <a:pt x="18226" y="5385"/>
                        <a:pt x="18226" y="5374"/>
                        <a:pt x="18226" y="5363"/>
                      </a:cubicBezTo>
                      <a:cubicBezTo>
                        <a:pt x="18225" y="5377"/>
                        <a:pt x="12845" y="0"/>
                        <a:pt x="12830" y="0"/>
                      </a:cubicBezTo>
                      <a:cubicBezTo>
                        <a:pt x="8831" y="0"/>
                        <a:pt x="3374" y="0"/>
                        <a:pt x="3374" y="0"/>
                      </a:cubicBezTo>
                      <a:close/>
                      <a:moveTo>
                        <a:pt x="2690" y="7075"/>
                      </a:moveTo>
                      <a:lnTo>
                        <a:pt x="0" y="9439"/>
                      </a:lnTo>
                      <a:lnTo>
                        <a:pt x="2021" y="9439"/>
                      </a:lnTo>
                      <a:lnTo>
                        <a:pt x="2690" y="9439"/>
                      </a:lnTo>
                      <a:cubicBezTo>
                        <a:pt x="2690" y="9439"/>
                        <a:pt x="2690" y="7075"/>
                        <a:pt x="2690" y="7075"/>
                      </a:cubicBezTo>
                      <a:close/>
                      <a:moveTo>
                        <a:pt x="0" y="9439"/>
                      </a:moveTo>
                      <a:lnTo>
                        <a:pt x="0" y="21600"/>
                      </a:lnTo>
                      <a:cubicBezTo>
                        <a:pt x="0" y="21600"/>
                        <a:pt x="21600" y="21600"/>
                        <a:pt x="21600" y="21600"/>
                      </a:cubicBezTo>
                      <a:lnTo>
                        <a:pt x="21600" y="9439"/>
                      </a:lnTo>
                      <a:lnTo>
                        <a:pt x="14166" y="14166"/>
                      </a:lnTo>
                      <a:lnTo>
                        <a:pt x="14036" y="14166"/>
                      </a:lnTo>
                      <a:lnTo>
                        <a:pt x="10792" y="16188"/>
                      </a:lnTo>
                      <a:lnTo>
                        <a:pt x="7564" y="14166"/>
                      </a:lnTo>
                      <a:lnTo>
                        <a:pt x="7417" y="14166"/>
                      </a:lnTo>
                      <a:lnTo>
                        <a:pt x="0" y="9439"/>
                      </a:lnTo>
                      <a:close/>
                      <a:moveTo>
                        <a:pt x="21600" y="9439"/>
                      </a:moveTo>
                      <a:lnTo>
                        <a:pt x="18894" y="7075"/>
                      </a:lnTo>
                      <a:lnTo>
                        <a:pt x="18894" y="9439"/>
                      </a:lnTo>
                      <a:cubicBezTo>
                        <a:pt x="18894" y="9439"/>
                        <a:pt x="19579" y="9439"/>
                        <a:pt x="19579" y="9439"/>
                      </a:cubicBezTo>
                      <a:lnTo>
                        <a:pt x="21600" y="9439"/>
                      </a:lnTo>
                      <a:close/>
                    </a:path>
                  </a:pathLst>
                </a:custGeom>
                <a:solidFill>
                  <a:srgbClr val="3B6F93"/>
                </a:solidFill>
                <a:ln w="12700" cap="flat">
                  <a:noFill/>
                  <a:miter lim="400000"/>
                </a:ln>
                <a:effectLst/>
              </p:spPr>
              <p:txBody>
                <a:bodyPr lIns="0" tIns="0" rIns="0" bIns="0" anchor="b"/>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2400" b="1" i="0" u="none" strike="noStrike" kern="1200" cap="none" spc="0" normalizeH="0" baseline="0" noProof="0">
                    <a:ln>
                      <a:noFill/>
                    </a:ln>
                    <a:solidFill>
                      <a:schemeClr val="tx1"/>
                    </a:solidFill>
                    <a:effectLst/>
                    <a:uLnTx/>
                    <a:uFillTx/>
                    <a:latin typeface="+mn-lt"/>
                    <a:ea typeface="+mn-ea"/>
                    <a:cs typeface="+mn-ea"/>
                    <a:sym typeface="+mn-lt"/>
                  </a:endParaRPr>
                </a:p>
              </p:txBody>
            </p:sp>
          </p:grpSp>
          <p:sp>
            <p:nvSpPr>
              <p:cNvPr id="22" name="Shape 32274"/>
              <p:cNvSpPr/>
              <p:nvPr/>
            </p:nvSpPr>
            <p:spPr>
              <a:xfrm>
                <a:off x="1507089" y="1514826"/>
                <a:ext cx="912162" cy="916635"/>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sp>
            <p:nvSpPr>
              <p:cNvPr id="50" name="Shape 32274"/>
              <p:cNvSpPr/>
              <p:nvPr/>
            </p:nvSpPr>
            <p:spPr>
              <a:xfrm>
                <a:off x="123539" y="121541"/>
                <a:ext cx="912162" cy="916635"/>
              </a:xfrm>
              <a:prstGeom prst="ellipse">
                <a:avLst/>
              </a:prstGeom>
              <a:solidFill>
                <a:srgbClr val="FFFFFF"/>
              </a:solidFill>
              <a:ln w="12700" cap="flat">
                <a:noFill/>
                <a:miter lim="400000"/>
              </a:ln>
              <a:effectLst/>
            </p:spPr>
            <p:txBody>
              <a:bodyPr lIns="0" tIns="0" rIns="0" bIns="0"/>
              <a:p>
                <a:pPr lvl="0"/>
                <a:endParaRPr lang="zh-CN" altLang="zh-CN" dirty="0">
                  <a:latin typeface="Verdana" panose="020B0604030504040204" pitchFamily="34" charset="0"/>
                  <a:ea typeface="宋体" panose="02010600030101010101" pitchFamily="2" charset="-122"/>
                  <a:sym typeface="+mn-lt"/>
                </a:endParaRPr>
              </a:p>
            </p:txBody>
          </p:sp>
        </p:grpSp>
      </p:grpSp>
      <p:sp>
        <p:nvSpPr>
          <p:cNvPr id="2" name="矩形 1"/>
          <p:cNvSpPr/>
          <p:nvPr/>
        </p:nvSpPr>
        <p:spPr>
          <a:xfrm>
            <a:off x="2093913" y="1574800"/>
            <a:ext cx="2044700" cy="368300"/>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可见的领导及参与</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527300" y="2290763"/>
            <a:ext cx="1570038" cy="369888"/>
          </a:xfrm>
          <a:prstGeom prst="rect">
            <a:avLst/>
          </a:prstGeom>
        </p:spPr>
        <p:txBody>
          <a:bodyPr wrap="none">
            <a:spAutoFit/>
          </a:bodyPr>
          <a:lstStyle/>
          <a:p>
            <a:pPr marL="358775" marR="0" lvl="0" indent="-35877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主持安全会议</a:t>
            </a:r>
            <a:endParaRPr kumimoji="0" lang="zh-TW"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846263" y="2982913"/>
            <a:ext cx="2262188" cy="369888"/>
          </a:xfrm>
          <a:prstGeom prst="rect">
            <a:avLst/>
          </a:prstGeom>
        </p:spPr>
        <p:txBody>
          <a:bodyPr wrap="none">
            <a:spAutoFit/>
          </a:bodyPr>
          <a:lstStyle/>
          <a:p>
            <a:pPr marL="358775" marR="0" lvl="0" indent="-35877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参与安全观察与沟通</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2493963" y="3692525"/>
            <a:ext cx="1570038" cy="369888"/>
          </a:xfrm>
          <a:prstGeom prst="rect">
            <a:avLst/>
          </a:prstGeom>
        </p:spPr>
        <p:txBody>
          <a:bodyPr wrap="none">
            <a:spAutoFit/>
          </a:bodyPr>
          <a:lstStyle/>
          <a:p>
            <a:pPr marL="358775" marR="0" lvl="0" indent="-35877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安全事故调查</a:t>
            </a:r>
            <a:endParaRPr kumimoji="0" lang="zh-TW"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84" name="矩形 16383"/>
          <p:cNvSpPr/>
          <p:nvPr/>
        </p:nvSpPr>
        <p:spPr>
          <a:xfrm>
            <a:off x="1535113" y="4333875"/>
            <a:ext cx="2562225" cy="369888"/>
          </a:xfrm>
          <a:prstGeom prst="rect">
            <a:avLst/>
          </a:prstGeom>
        </p:spPr>
        <p:txBody>
          <a:bodyPr wrap="none">
            <a:spAutoFit/>
          </a:bodyPr>
          <a:lstStyle/>
          <a:p>
            <a:pPr marL="358775" marR="0" lvl="0" indent="-35877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安全标准和程序的批准</a:t>
            </a:r>
            <a:endParaRPr kumimoji="0" lang="zh-TW"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86" name="矩形 16385"/>
          <p:cNvSpPr/>
          <p:nvPr/>
        </p:nvSpPr>
        <p:spPr>
          <a:xfrm>
            <a:off x="2032000" y="5089525"/>
            <a:ext cx="2032000" cy="368300"/>
          </a:xfrm>
          <a:prstGeom prst="rect">
            <a:avLst/>
          </a:prstGeom>
        </p:spPr>
        <p:txBody>
          <a:bodyPr wrap="none">
            <a:spAutoFit/>
          </a:bodyPr>
          <a:lstStyle/>
          <a:p>
            <a:pPr marL="358775" marR="0" lvl="0" indent="-35877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政策和原则的发布</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88" name="矩形 16387"/>
          <p:cNvSpPr/>
          <p:nvPr/>
        </p:nvSpPr>
        <p:spPr>
          <a:xfrm>
            <a:off x="5032375" y="1212850"/>
            <a:ext cx="2030413" cy="368300"/>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目标的制定与发布</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89" name="矩形 16388"/>
          <p:cNvSpPr/>
          <p:nvPr/>
        </p:nvSpPr>
        <p:spPr>
          <a:xfrm>
            <a:off x="5064125" y="1879600"/>
            <a:ext cx="2724150" cy="369888"/>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安全是岗位职责的一部份</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0" name="矩形 16389"/>
          <p:cNvSpPr/>
          <p:nvPr/>
        </p:nvSpPr>
        <p:spPr>
          <a:xfrm>
            <a:off x="5064125" y="2619375"/>
            <a:ext cx="2262188" cy="369888"/>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定期的安全业绩考核</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1" name="矩形 16390"/>
          <p:cNvSpPr/>
          <p:nvPr/>
        </p:nvSpPr>
        <p:spPr>
          <a:xfrm>
            <a:off x="5064125" y="3359150"/>
            <a:ext cx="2262188" cy="368300"/>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安全沟通和激励流程</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2" name="矩形 16391"/>
          <p:cNvSpPr/>
          <p:nvPr/>
        </p:nvSpPr>
        <p:spPr>
          <a:xfrm>
            <a:off x="5032375" y="4024313"/>
            <a:ext cx="2262188" cy="369888"/>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培训和个人发展计划</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3" name="矩形 16392"/>
          <p:cNvSpPr/>
          <p:nvPr/>
        </p:nvSpPr>
        <p:spPr>
          <a:xfrm>
            <a:off x="5064125" y="4764088"/>
            <a:ext cx="1801813" cy="368300"/>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安全绩效的激励</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4" name="矩形 16393"/>
          <p:cNvSpPr/>
          <p:nvPr/>
        </p:nvSpPr>
        <p:spPr>
          <a:xfrm>
            <a:off x="5064125" y="5456238"/>
            <a:ext cx="1801813" cy="369888"/>
          </a:xfrm>
          <a:prstGeom prst="rect">
            <a:avLst/>
          </a:prstGeom>
        </p:spPr>
        <p:txBody>
          <a:bodyPr wrap="none">
            <a:spAutoFit/>
          </a:bodyPr>
          <a:lstStyle/>
          <a:p>
            <a:pPr marL="358775" marR="0" lvl="0" indent="-35877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资源配备的支持</a:t>
            </a:r>
            <a:endParaRPr kumimoji="0" lang="zh-TW"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5" name="文本框 16394"/>
          <p:cNvSpPr txBox="1"/>
          <p:nvPr/>
        </p:nvSpPr>
        <p:spPr>
          <a:xfrm>
            <a:off x="4262438" y="1560513"/>
            <a:ext cx="274638" cy="3683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1</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67" name="文本框 66"/>
          <p:cNvSpPr txBox="1"/>
          <p:nvPr/>
        </p:nvSpPr>
        <p:spPr>
          <a:xfrm>
            <a:off x="4254500" y="2268538"/>
            <a:ext cx="274638" cy="3683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2</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2" name="文本框 111"/>
          <p:cNvSpPr txBox="1"/>
          <p:nvPr/>
        </p:nvSpPr>
        <p:spPr>
          <a:xfrm>
            <a:off x="4254500" y="2976563"/>
            <a:ext cx="274638" cy="3683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3</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3" name="文本框 112"/>
          <p:cNvSpPr txBox="1"/>
          <p:nvPr/>
        </p:nvSpPr>
        <p:spPr>
          <a:xfrm>
            <a:off x="4254500" y="3683000"/>
            <a:ext cx="274638" cy="3698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4</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4" name="文本框 113"/>
          <p:cNvSpPr txBox="1"/>
          <p:nvPr/>
        </p:nvSpPr>
        <p:spPr>
          <a:xfrm>
            <a:off x="4244975" y="4373563"/>
            <a:ext cx="274638" cy="3698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5</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5" name="文本框 114"/>
          <p:cNvSpPr txBox="1"/>
          <p:nvPr/>
        </p:nvSpPr>
        <p:spPr>
          <a:xfrm>
            <a:off x="4244975" y="5089525"/>
            <a:ext cx="274638" cy="3683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6</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6" name="文本框 115"/>
          <p:cNvSpPr txBox="1"/>
          <p:nvPr/>
        </p:nvSpPr>
        <p:spPr>
          <a:xfrm>
            <a:off x="4632325" y="1214438"/>
            <a:ext cx="274638" cy="3698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7</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7" name="文本框 116"/>
          <p:cNvSpPr txBox="1"/>
          <p:nvPr/>
        </p:nvSpPr>
        <p:spPr>
          <a:xfrm>
            <a:off x="4632325" y="1922463"/>
            <a:ext cx="274638" cy="3698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8</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8" name="文本框 117"/>
          <p:cNvSpPr txBox="1"/>
          <p:nvPr/>
        </p:nvSpPr>
        <p:spPr>
          <a:xfrm>
            <a:off x="4625975" y="2628900"/>
            <a:ext cx="276225" cy="3698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9</a:t>
            </a:r>
            <a:endParaRPr kumimoji="0" lang="zh-CN" altLang="en-US" sz="18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19" name="文本框 118"/>
          <p:cNvSpPr txBox="1"/>
          <p:nvPr/>
        </p:nvSpPr>
        <p:spPr>
          <a:xfrm>
            <a:off x="4537075" y="3359150"/>
            <a:ext cx="407988"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10</a:t>
            </a:r>
            <a:endParaRPr kumimoji="0" lang="zh-CN" altLang="en-US"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20" name="文本框 119"/>
          <p:cNvSpPr txBox="1"/>
          <p:nvPr/>
        </p:nvSpPr>
        <p:spPr>
          <a:xfrm>
            <a:off x="4537075" y="4075113"/>
            <a:ext cx="407988"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11</a:t>
            </a:r>
            <a:endParaRPr kumimoji="0" lang="zh-CN" altLang="en-US"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21" name="文本框 120"/>
          <p:cNvSpPr txBox="1"/>
          <p:nvPr/>
        </p:nvSpPr>
        <p:spPr>
          <a:xfrm>
            <a:off x="4537075" y="4765675"/>
            <a:ext cx="407988"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13</a:t>
            </a:r>
            <a:endParaRPr kumimoji="0" lang="zh-CN" altLang="en-US"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122" name="文本框 121"/>
          <p:cNvSpPr txBox="1"/>
          <p:nvPr/>
        </p:nvSpPr>
        <p:spPr>
          <a:xfrm>
            <a:off x="4519613" y="5483225"/>
            <a:ext cx="409575"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rPr>
              <a:t>14</a:t>
            </a:r>
            <a:endParaRPr kumimoji="0" lang="zh-CN" altLang="en-US" sz="14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6"/>
          <p:cNvSpPr/>
          <p:nvPr/>
        </p:nvSpPr>
        <p:spPr>
          <a:xfrm>
            <a:off x="407988" y="14287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7411" name="Rectangle 2"/>
          <p:cNvSpPr>
            <a:spLocks noGrp="1" noChangeArrowheads="1"/>
          </p:cNvSpPr>
          <p:nvPr>
            <p:ph type="title"/>
          </p:nvPr>
        </p:nvSpPr>
        <p:spPr>
          <a:xfrm>
            <a:off x="1042988" y="131763"/>
            <a:ext cx="1416050"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5" name="矩形 4"/>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图文框 5"/>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06" name="矩形 2"/>
          <p:cNvSpPr/>
          <p:nvPr/>
        </p:nvSpPr>
        <p:spPr>
          <a:xfrm>
            <a:off x="487363" y="15763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565275" y="1982788"/>
            <a:ext cx="5626100" cy="771525"/>
          </a:xfrm>
          <a:prstGeom prst="rect">
            <a:avLst/>
          </a:prstGeom>
        </p:spPr>
        <p:txBody>
          <a:bodyPr>
            <a:spAutoFit/>
          </a:bodyPr>
          <a:lstStyle/>
          <a:p>
            <a:pPr marL="342900" marR="0" lvl="0" indent="-342900" algn="l" defTabSz="914400" rtl="0" eaLnBrk="1" fontAlgn="base" latinLnBrk="0" hangingPunct="1">
              <a:lnSpc>
                <a:spcPct val="100000"/>
              </a:lnSpc>
              <a:spcBef>
                <a:spcPct val="25000"/>
              </a:spcBef>
              <a:spcAft>
                <a:spcPct val="2000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安全责任状、安全承诺书、个人行动计划 </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5000"/>
              </a:spcBef>
              <a:spcAft>
                <a:spcPct val="2000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领导者主导的计划、安排、决策（断）、深入研究</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608" name="矩形 9"/>
          <p:cNvSpPr/>
          <p:nvPr/>
        </p:nvSpPr>
        <p:spPr>
          <a:xfrm>
            <a:off x="407988" y="3387725"/>
            <a:ext cx="649287" cy="25527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5609" name="矩形 8"/>
          <p:cNvSpPr/>
          <p:nvPr/>
        </p:nvSpPr>
        <p:spPr>
          <a:xfrm>
            <a:off x="481013" y="40465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565275" y="3352800"/>
            <a:ext cx="7092950" cy="2584450"/>
          </a:xfrm>
          <a:prstGeom prst="rect">
            <a:avLst/>
          </a:prstGeom>
        </p:spPr>
        <p:txBody>
          <a:bodyPr>
            <a:spAutoFit/>
          </a:bodyPr>
          <a:lstStyle/>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领导亲自参与安全政策和原则的建立、更新，并坚持不懈地与部属沟通。</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领导根据目标和指标决定行动计划，提供资源支持安全项目</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领导们的职责包含安全业绩，随时跟踪企业的安全表现</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领导们的安全业绩受考核，也考核下属的安全业绩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领导的日常决策遵循已制定的政策和原则，也要求下属遵循。</a:t>
            </a:r>
            <a:r>
              <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611" name="矩形 11"/>
          <p:cNvSpPr/>
          <p:nvPr/>
        </p:nvSpPr>
        <p:spPr>
          <a:xfrm>
            <a:off x="1479550" y="3387725"/>
            <a:ext cx="7262813" cy="2549525"/>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5612" name="矩形 13"/>
          <p:cNvSpPr/>
          <p:nvPr/>
        </p:nvSpPr>
        <p:spPr>
          <a:xfrm>
            <a:off x="1479550" y="14255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5613" name="等腰三角形 12"/>
          <p:cNvSpPr/>
          <p:nvPr/>
        </p:nvSpPr>
        <p:spPr>
          <a:xfrm rot="5400000">
            <a:off x="976313" y="22955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5614" name="等腰三角形 15"/>
          <p:cNvSpPr/>
          <p:nvPr/>
        </p:nvSpPr>
        <p:spPr>
          <a:xfrm rot="5400000">
            <a:off x="976313" y="454977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3"/>
          <p:cNvSpPr/>
          <p:nvPr/>
        </p:nvSpPr>
        <p:spPr>
          <a:xfrm>
            <a:off x="588963" y="2376488"/>
            <a:ext cx="2898775" cy="48260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8435" name="Rectangle 2"/>
          <p:cNvSpPr>
            <a:spLocks noGrp="1" noChangeArrowheads="1"/>
          </p:cNvSpPr>
          <p:nvPr>
            <p:ph type="title"/>
          </p:nvPr>
        </p:nvSpPr>
        <p:spPr>
          <a:xfrm>
            <a:off x="896938" y="131763"/>
            <a:ext cx="2954338"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5" name="矩形 4"/>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图文框 5"/>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6630" name="组合 8"/>
          <p:cNvGrpSpPr/>
          <p:nvPr/>
        </p:nvGrpSpPr>
        <p:grpSpPr>
          <a:xfrm>
            <a:off x="4289425" y="1562100"/>
            <a:ext cx="4616450" cy="4162425"/>
            <a:chOff x="3946119" y="1285874"/>
            <a:chExt cx="5080811" cy="4581525"/>
          </a:xfrm>
        </p:grpSpPr>
        <p:sp>
          <p:nvSpPr>
            <p:cNvPr id="26634" name="矩形 7"/>
            <p:cNvSpPr/>
            <p:nvPr/>
          </p:nvSpPr>
          <p:spPr>
            <a:xfrm>
              <a:off x="3946119" y="1285874"/>
              <a:ext cx="2540406" cy="458152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pic>
          <p:nvPicPr>
            <p:cNvPr id="26635" name="图片 2"/>
            <p:cNvPicPr>
              <a:picLocks noChangeAspect="1"/>
            </p:cNvPicPr>
            <p:nvPr/>
          </p:nvPicPr>
          <p:blipFill>
            <a:blip r:embed="rId1"/>
            <a:srcRect l="8203" r="6764" b="29289"/>
            <a:stretch>
              <a:fillRect/>
            </a:stretch>
          </p:blipFill>
          <p:spPr>
            <a:xfrm>
              <a:off x="4094369" y="1401436"/>
              <a:ext cx="4609720" cy="4332613"/>
            </a:xfrm>
            <a:prstGeom prst="rect">
              <a:avLst/>
            </a:prstGeom>
            <a:noFill/>
            <a:ln w="9525">
              <a:noFill/>
            </a:ln>
          </p:spPr>
        </p:pic>
        <p:sp>
          <p:nvSpPr>
            <p:cNvPr id="26636" name="矩形 9"/>
            <p:cNvSpPr/>
            <p:nvPr/>
          </p:nvSpPr>
          <p:spPr>
            <a:xfrm>
              <a:off x="6486526" y="1285874"/>
              <a:ext cx="2540404" cy="4581525"/>
            </a:xfrm>
            <a:prstGeom prst="rect">
              <a:avLst/>
            </a:prstGeom>
            <a:solidFill>
              <a:srgbClr val="57D5B1">
                <a:alpha val="36862"/>
              </a:srgbClr>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grpSp>
      <p:sp>
        <p:nvSpPr>
          <p:cNvPr id="26631" name="矩形 10"/>
          <p:cNvSpPr/>
          <p:nvPr/>
        </p:nvSpPr>
        <p:spPr>
          <a:xfrm>
            <a:off x="588963" y="2371725"/>
            <a:ext cx="2898775" cy="2457450"/>
          </a:xfrm>
          <a:prstGeom prst="rect">
            <a:avLst/>
          </a:prstGeom>
          <a:noFill/>
          <a:ln w="9525" cap="flat" cmpd="sng">
            <a:solidFill>
              <a:srgbClr val="DF453D"/>
            </a:solidFill>
            <a:prstDash val="solid"/>
            <a:round/>
            <a:headEnd type="none" w="med" len="med"/>
            <a:tailEnd type="none" w="med" len="med"/>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6632" name="矩形 11"/>
          <p:cNvSpPr/>
          <p:nvPr/>
        </p:nvSpPr>
        <p:spPr>
          <a:xfrm>
            <a:off x="1430338" y="2422525"/>
            <a:ext cx="1216025" cy="400050"/>
          </a:xfrm>
          <a:prstGeom prst="rect">
            <a:avLst/>
          </a:prstGeom>
          <a:noFill/>
          <a:ln w="9525">
            <a:noFill/>
          </a:ln>
        </p:spPr>
        <p:txBody>
          <a:bodyPr wrap="none">
            <a:spAutoFit/>
          </a:bodyPr>
          <a:p>
            <a:pPr lvl="0"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633" name="矩形 12"/>
          <p:cNvSpPr/>
          <p:nvPr/>
        </p:nvSpPr>
        <p:spPr>
          <a:xfrm>
            <a:off x="1058863" y="3429000"/>
            <a:ext cx="1885950" cy="923925"/>
          </a:xfrm>
          <a:prstGeom prst="rect">
            <a:avLst/>
          </a:prstGeom>
          <a:noFill/>
          <a:ln w="9525">
            <a:noFill/>
          </a:ln>
        </p:spPr>
        <p:txBody>
          <a:bodyPr>
            <a:spAutoFit/>
          </a:bodyPr>
          <a:p>
            <a:pPr lvl="0" algn="ctr" eaLnBrk="1" hangingPunct="1">
              <a:lnSpc>
                <a:spcPct val="150000"/>
              </a:lnSpc>
            </a:pPr>
            <a:r>
              <a:rPr lang="zh-CN" altLang="en-US" sz="1800" dirty="0">
                <a:solidFill>
                  <a:srgbClr val="57D5B1"/>
                </a:solidFill>
                <a:latin typeface="微软雅黑" panose="020B0503020204020204" pitchFamily="34" charset="-122"/>
                <a:ea typeface="微软雅黑" panose="020B0503020204020204" pitchFamily="34" charset="-122"/>
              </a:rPr>
              <a:t>公司高层领导</a:t>
            </a:r>
            <a:endParaRPr lang="en-US" altLang="zh-CN" sz="1800" dirty="0">
              <a:solidFill>
                <a:srgbClr val="57D5B1"/>
              </a:solidFill>
              <a:latin typeface="微软雅黑" panose="020B0503020204020204" pitchFamily="34" charset="-122"/>
              <a:ea typeface="微软雅黑" panose="020B0503020204020204" pitchFamily="34" charset="-122"/>
            </a:endParaRPr>
          </a:p>
          <a:p>
            <a:pPr lvl="0" algn="ctr" eaLnBrk="1" hangingPunct="1">
              <a:lnSpc>
                <a:spcPct val="150000"/>
              </a:lnSpc>
            </a:pPr>
            <a:r>
              <a:rPr lang="zh-CN" altLang="en-US" sz="1800" dirty="0">
                <a:solidFill>
                  <a:srgbClr val="57D5B1"/>
                </a:solidFill>
                <a:latin typeface="微软雅黑" panose="020B0503020204020204" pitchFamily="34" charset="-122"/>
                <a:ea typeface="微软雅黑" panose="020B0503020204020204" pitchFamily="34" charset="-122"/>
              </a:rPr>
              <a:t>各级员工</a:t>
            </a:r>
            <a:endParaRPr lang="zh-CN" altLang="en-US" sz="1800" dirty="0">
              <a:solidFill>
                <a:srgbClr val="57D5B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bwMode="auto">
          <a:xfrm>
            <a:off x="368300" y="1719263"/>
            <a:ext cx="8407400" cy="4140200"/>
          </a:xfrm>
          <a:prstGeom prst="rect">
            <a:avLst/>
          </a:prstGeom>
          <a:solidFill>
            <a:srgbClr val="DF453D"/>
          </a:solidFill>
          <a:ln w="9525" cap="flat" cmpd="sng" algn="ctr">
            <a:noFill/>
            <a:prstDash val="solid"/>
            <a:round/>
            <a:headEnd type="none" w="med" len="med"/>
            <a:tailEnd type="none" w="med" len="med"/>
          </a:ln>
          <a:effectLst>
            <a:outerShdw blurRad="139700" dist="38100" dir="18900000" algn="bl" rotWithShape="0">
              <a:prstClr val="black">
                <a:alpha val="53000"/>
              </a:prstClr>
            </a:outerShdw>
          </a:effec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35" name="Rectangle 2"/>
          <p:cNvSpPr>
            <a:spLocks noGrp="1" noChangeArrowheads="1"/>
          </p:cNvSpPr>
          <p:nvPr>
            <p:ph type="title"/>
          </p:nvPr>
        </p:nvSpPr>
        <p:spPr>
          <a:xfrm>
            <a:off x="896938" y="131763"/>
            <a:ext cx="2954338"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5" name="矩形 4"/>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图文框 5"/>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4" name="矩形 14"/>
          <p:cNvSpPr/>
          <p:nvPr/>
        </p:nvSpPr>
        <p:spPr>
          <a:xfrm>
            <a:off x="1152525" y="2640013"/>
            <a:ext cx="6985000" cy="3000375"/>
          </a:xfrm>
          <a:prstGeom prst="rect">
            <a:avLst/>
          </a:prstGeom>
          <a:noFill/>
          <a:ln w="9525">
            <a:noFill/>
          </a:ln>
        </p:spPr>
        <p:txBody>
          <a:bodyPr>
            <a:spAutoFit/>
          </a:bodyPr>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组织里是否理解“直线责任”及“属地管理”的概念？</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是否有正式的安全政策及原则的书面定义？并在组织内充分沟通？</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为了实现安全管理的期望，具体有哪些重要的安全活动？</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组织内是否提供足够的资源，以保障安全管理政策的执行 ？</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组织内是否明确了责任归属以保障安全政策及原则的落实？</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是否确立了具体的安全绩效指标？</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管理层是否在日常管理活动中以身作则展现有感领导？</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7655" name="直角三角形 16"/>
          <p:cNvSpPr/>
          <p:nvPr/>
        </p:nvSpPr>
        <p:spPr>
          <a:xfrm flipV="1">
            <a:off x="368300" y="1719263"/>
            <a:ext cx="3162300" cy="1320800"/>
          </a:xfrm>
          <a:prstGeom prst="rtTriangl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7656" name="矩形 18"/>
          <p:cNvSpPr/>
          <p:nvPr/>
        </p:nvSpPr>
        <p:spPr>
          <a:xfrm>
            <a:off x="441325" y="1947863"/>
            <a:ext cx="1422400" cy="461962"/>
          </a:xfrm>
          <a:prstGeom prst="rect">
            <a:avLst/>
          </a:prstGeom>
          <a:noFill/>
          <a:ln w="9525">
            <a:noFill/>
          </a:ln>
        </p:spPr>
        <p:txBody>
          <a:bodyPr wrap="none">
            <a:spAutoFit/>
          </a:bodyPr>
          <a:p>
            <a:pPr lvl="0" eaLnBrk="1" hangingPunct="1"/>
            <a:r>
              <a:rPr lang="zh-CN" altLang="en-US" dirty="0">
                <a:solidFill>
                  <a:schemeClr val="bg1"/>
                </a:solidFill>
                <a:latin typeface="微软雅黑" panose="020B0503020204020204" pitchFamily="34" charset="-122"/>
                <a:ea typeface="微软雅黑" panose="020B0503020204020204" pitchFamily="34" charset="-122"/>
              </a:rPr>
              <a:t>访谈问题</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8" name="Group 2"/>
          <p:cNvGraphicFramePr>
            <a:graphicFrameLocks noGrp="1"/>
          </p:cNvGraphicFramePr>
          <p:nvPr>
            <p:ph idx="4294967295"/>
          </p:nvPr>
        </p:nvGraphicFramePr>
        <p:xfrm>
          <a:off x="88900" y="439738"/>
          <a:ext cx="8894763" cy="5978526"/>
        </p:xfrm>
        <a:graphic>
          <a:graphicData uri="http://schemas.openxmlformats.org/drawingml/2006/table">
            <a:tbl>
              <a:tblPr/>
              <a:tblGrid>
                <a:gridCol w="633412"/>
                <a:gridCol w="812800"/>
                <a:gridCol w="7448551"/>
              </a:tblGrid>
              <a:tr h="591981">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强有力的、可见的管理层承诺</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solidFill>
                      <a:srgbClr val="57D5B1"/>
                    </a:solidFill>
                  </a:tcPr>
                </a:tc>
              </a:tr>
              <a:tr h="131251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4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80645" algn="l"/>
                          <a:tab pos="10287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直线组织透彻理解安全管理体系的运行规律；</a:t>
                      </a:r>
                      <a:endParaRPr kumimoji="0" lang="zh-TW" altLang="en-US" sz="16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80645" algn="l"/>
                          <a:tab pos="10287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领导自身表现出遵守高的安全标准；</a:t>
                      </a:r>
                      <a:endParaRPr kumimoji="0" lang="zh-TW" altLang="en-US" sz="16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80645" algn="l"/>
                          <a:tab pos="10287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直线组织具备良好的有感领导口碑；</a:t>
                      </a:r>
                      <a:endParaRPr kumimoji="0" lang="zh-TW" altLang="en-US" sz="16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80645" algn="l"/>
                          <a:tab pos="10287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在做决策时首先咨询是否与安全管理制度相违背，不降低安全标准行事</a:t>
                      </a:r>
                      <a:endParaRPr kumimoji="0" lang="zh-TW" altLang="en-US" sz="16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80645" algn="l"/>
                          <a:tab pos="10287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直线经理主动在组织中倡导更安全的实践方法，逐步提高安全标准</a:t>
                      </a:r>
                      <a:endPar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r h="144900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4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直线组织以身作则遵守安全规则；</a:t>
                      </a:r>
                      <a:r>
                        <a:rPr kumimoji="0" lang="zh-CN" altLang="en-US" sz="16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 </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直线组织经常性的和员工沟通安全问题；</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能够为安全管理工作提供资源保障；</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直线组织有一定的观察与沟通技巧，首先做到自己能够遵守区域安全规章</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不责备员工，而是从管理上找原因；</a:t>
                      </a:r>
                      <a:endPar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r h="155692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4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安全指标的完成情况会影响安全管理人员和直线组织以及部门员工的奖金</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主管知道员工的不安全的行为习惯，但认为是员工的问题，没有意识到员工的不安全的行为习惯是主管任其养成的；</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纠正员工的不安全行为主要靠查违规，开罚单；</a:t>
                      </a:r>
                      <a:r>
                        <a:rPr kumimoji="0" lang="zh-CN" altLang="en-US" sz="16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 </a:t>
                      </a:r>
                      <a:endParaRPr kumimoji="0" lang="zh-TW" altLang="en-US" sz="16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对违章指挥没有明确的定义，员工根据领导的命令做事，不去（无法）考虑领导的命令是否违规。</a:t>
                      </a:r>
                      <a:endParaRPr kumimoji="0" lang="zh-CN" altLang="en-US" sz="16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r h="1068104">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4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02" marB="45702"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直线组织将安全管理职责委派给安全经理，各级管理层认为安全是安全管理部门和安全经理的责任；</a:t>
                      </a:r>
                      <a:endParaRPr kumimoji="0" lang="zh-TW" altLang="en-US" sz="16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将事故原因归结于员工违规或文化素质低，不去找管理责任；</a:t>
                      </a:r>
                      <a:endParaRPr kumimoji="0" lang="zh-TW" altLang="en-US" sz="16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直线组织有特权或做不到以身作则遵守安全规则</a:t>
                      </a:r>
                      <a:endParaRPr kumimoji="0" lang="zh-CN" altLang="en-US" sz="16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02" marB="45702"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29700" name="Text Box 3"/>
          <p:cNvSpPr txBox="1"/>
          <p:nvPr/>
        </p:nvSpPr>
        <p:spPr>
          <a:xfrm>
            <a:off x="128588" y="2482850"/>
            <a:ext cx="5530850" cy="3455988"/>
          </a:xfrm>
          <a:prstGeom prst="rect">
            <a:avLst/>
          </a:prstGeom>
          <a:noFill/>
          <a:ln w="9525">
            <a:noFill/>
          </a:ln>
        </p:spPr>
        <p:txBody>
          <a:bodyPr lIns="91429" tIns="45714" rIns="91429" bIns="45714">
            <a:spAutoFit/>
          </a:bodyPr>
          <a:p>
            <a:pPr marL="358775" lvl="0" indent="-358775"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评估发现各单位领导都已签订了安全责任书及个人行动计划，</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安全责任书及个人行动计划，都保存在</a:t>
            </a:r>
            <a:r>
              <a:rPr lang="en-US" altLang="zh-CN" sz="1800" b="0" dirty="0">
                <a:solidFill>
                  <a:schemeClr val="bg1"/>
                </a:solidFill>
                <a:latin typeface="微软雅黑" panose="020B0503020204020204" pitchFamily="34" charset="-122"/>
                <a:ea typeface="微软雅黑" panose="020B0503020204020204" pitchFamily="34" charset="-122"/>
              </a:rPr>
              <a:t>HSE</a:t>
            </a:r>
            <a:r>
              <a:rPr lang="zh-CN" altLang="en-US" sz="1800" b="0" dirty="0">
                <a:solidFill>
                  <a:schemeClr val="bg1"/>
                </a:solidFill>
                <a:latin typeface="微软雅黑" panose="020B0503020204020204" pitchFamily="34" charset="-122"/>
                <a:ea typeface="微软雅黑" panose="020B0503020204020204" pitchFamily="34" charset="-122"/>
              </a:rPr>
              <a:t>或推进小组的办公室里</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直线领导并没有定期与下属审阅个人行动计划的执行情况</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访谈时发现所属员工并不清楚领导的安全承诺的内容</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9703"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4"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30725"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30726" name="文本框 17"/>
          <p:cNvSpPr txBox="1"/>
          <p:nvPr/>
        </p:nvSpPr>
        <p:spPr>
          <a:xfrm>
            <a:off x="4021138"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2</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2" name="矩形 1"/>
          <p:cNvSpPr/>
          <p:nvPr/>
        </p:nvSpPr>
        <p:spPr>
          <a:xfrm>
            <a:off x="1939925" y="4119563"/>
            <a:ext cx="526415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安全原则与政策方针</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任意多边形 12"/>
          <p:cNvSpPr/>
          <p:nvPr/>
        </p:nvSpPr>
        <p:spPr>
          <a:xfrm>
            <a:off x="-509587" y="1163638"/>
            <a:ext cx="3789362" cy="4784725"/>
          </a:xfrm>
          <a:custGeom>
            <a:avLst/>
            <a:gdLst/>
            <a:ahLst/>
            <a:cxnLst>
              <a:cxn ang="0">
                <a:pos x="0" y="0"/>
              </a:cxn>
              <a:cxn ang="0">
                <a:pos x="15957" y="0"/>
              </a:cxn>
              <a:cxn ang="0">
                <a:pos x="49046" y="37407"/>
              </a:cxn>
              <a:cxn ang="0">
                <a:pos x="0" y="37407"/>
              </a:cxn>
            </a:cxnLst>
            <a:pathLst>
              <a:path w="3609153" h="4559300">
                <a:moveTo>
                  <a:pt x="0" y="0"/>
                </a:moveTo>
                <a:lnTo>
                  <a:pt x="3609153" y="0"/>
                </a:lnTo>
                <a:lnTo>
                  <a:pt x="2401960" y="4559300"/>
                </a:lnTo>
                <a:lnTo>
                  <a:pt x="0" y="4559300"/>
                </a:lnTo>
                <a:lnTo>
                  <a:pt x="0" y="0"/>
                </a:lnTo>
                <a:close/>
              </a:path>
            </a:pathLst>
          </a:custGeom>
          <a:solidFill>
            <a:srgbClr val="DF453D">
              <a:alpha val="100000"/>
            </a:srgbClr>
          </a:solidFill>
          <a:ln w="9525">
            <a:noFill/>
          </a:ln>
        </p:spPr>
        <p:txBody>
          <a:bodyPr/>
          <a:p>
            <a:endParaRPr lang="zh-CN" altLang="en-US"/>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l="20451" r="26749"/>
          <a:stretch>
            <a:fillRect/>
          </a:stretch>
        </p:blipFill>
        <p:spPr>
          <a:xfrm flipH="1">
            <a:off x="-509176" y="1276351"/>
            <a:ext cx="3609152" cy="4559299"/>
          </a:xfrm>
          <a:custGeom>
            <a:avLst/>
            <a:gdLst>
              <a:gd name="connsiteX0" fmla="*/ 3609153 w 3609153"/>
              <a:gd name="connsiteY0" fmla="*/ 0 h 4559299"/>
              <a:gd name="connsiteX1" fmla="*/ 0 w 3609153"/>
              <a:gd name="connsiteY1" fmla="*/ 0 h 4559299"/>
              <a:gd name="connsiteX2" fmla="*/ 1207193 w 3609153"/>
              <a:gd name="connsiteY2" fmla="*/ 4559299 h 4559299"/>
              <a:gd name="connsiteX3" fmla="*/ 3609153 w 3609153"/>
              <a:gd name="connsiteY3" fmla="*/ 4559299 h 4559299"/>
            </a:gdLst>
            <a:ahLst/>
            <a:cxnLst>
              <a:cxn ang="0">
                <a:pos x="connsiteX0" y="connsiteY0"/>
              </a:cxn>
              <a:cxn ang="0">
                <a:pos x="connsiteX1" y="connsiteY1"/>
              </a:cxn>
              <a:cxn ang="0">
                <a:pos x="connsiteX2" y="connsiteY2"/>
              </a:cxn>
              <a:cxn ang="0">
                <a:pos x="connsiteX3" y="connsiteY3"/>
              </a:cxn>
            </a:cxnLst>
            <a:rect l="l" t="t" r="r" b="b"/>
            <a:pathLst>
              <a:path w="3609153" h="4559299">
                <a:moveTo>
                  <a:pt x="3609153" y="0"/>
                </a:moveTo>
                <a:lnTo>
                  <a:pt x="0" y="0"/>
                </a:lnTo>
                <a:lnTo>
                  <a:pt x="1207193" y="4559299"/>
                </a:lnTo>
                <a:lnTo>
                  <a:pt x="3609153" y="4559299"/>
                </a:lnTo>
                <a:close/>
              </a:path>
            </a:pathLst>
          </a:custGeom>
        </p:spPr>
      </p:pic>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0"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31751" name="平行四边形 9"/>
          <p:cNvSpPr/>
          <p:nvPr/>
        </p:nvSpPr>
        <p:spPr>
          <a:xfrm>
            <a:off x="3279775" y="1276350"/>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1752" name="平行四边形 15"/>
          <p:cNvSpPr/>
          <p:nvPr/>
        </p:nvSpPr>
        <p:spPr>
          <a:xfrm>
            <a:off x="3017838" y="2116138"/>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2" name="矩形 11"/>
          <p:cNvSpPr/>
          <p:nvPr/>
        </p:nvSpPr>
        <p:spPr>
          <a:xfrm>
            <a:off x="4075113" y="1276350"/>
            <a:ext cx="4572000" cy="458788"/>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领导层必须确立明确的安全政策方针与原则</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3867150" y="1860550"/>
            <a:ext cx="4779963" cy="874713"/>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政策方针必须是书面（正式）的，简单明确，浅显易懂</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3630613" y="2938463"/>
            <a:ext cx="4572000" cy="458788"/>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每一个员工，都应充分理解安全政策和原则</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756" name="平行四边形 19"/>
          <p:cNvSpPr/>
          <p:nvPr/>
        </p:nvSpPr>
        <p:spPr>
          <a:xfrm>
            <a:off x="2779713" y="2955925"/>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1757" name="平行四边形 20"/>
          <p:cNvSpPr/>
          <p:nvPr/>
        </p:nvSpPr>
        <p:spPr>
          <a:xfrm>
            <a:off x="2547938" y="3797300"/>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8" name="矩形 17"/>
          <p:cNvSpPr/>
          <p:nvPr/>
        </p:nvSpPr>
        <p:spPr>
          <a:xfrm>
            <a:off x="3368675" y="3589338"/>
            <a:ext cx="4572000" cy="874713"/>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组织在日常工作中应推动并遵循这一安全政策方针</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759" name="平行四边形 22"/>
          <p:cNvSpPr/>
          <p:nvPr/>
        </p:nvSpPr>
        <p:spPr>
          <a:xfrm>
            <a:off x="2243138" y="4970463"/>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9" name="矩形 18"/>
          <p:cNvSpPr/>
          <p:nvPr/>
        </p:nvSpPr>
        <p:spPr>
          <a:xfrm>
            <a:off x="3073400" y="4552950"/>
            <a:ext cx="4608513" cy="1339850"/>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方针必须详细阐述安全决策的原则。没有这样的工作原则，一旦其它业务指标紧迫时，安全就可能会被搁置一边。</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761" name="文本框 1"/>
          <p:cNvSpPr txBox="1"/>
          <p:nvPr/>
        </p:nvSpPr>
        <p:spPr>
          <a:xfrm>
            <a:off x="3319463" y="1320800"/>
            <a:ext cx="566737" cy="461963"/>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1</a:t>
            </a:r>
            <a:endParaRPr lang="zh-CN" altLang="en-US" i="1" dirty="0">
              <a:solidFill>
                <a:schemeClr val="bg1"/>
              </a:solidFill>
              <a:latin typeface="Arial" panose="020B0604020202020204" pitchFamily="34" charset="0"/>
              <a:ea typeface="宋体" panose="02010600030101010101" pitchFamily="2" charset="-122"/>
            </a:endParaRPr>
          </a:p>
        </p:txBody>
      </p:sp>
      <p:sp>
        <p:nvSpPr>
          <p:cNvPr id="31762" name="文本框 19"/>
          <p:cNvSpPr txBox="1"/>
          <p:nvPr/>
        </p:nvSpPr>
        <p:spPr>
          <a:xfrm>
            <a:off x="3070225" y="2133600"/>
            <a:ext cx="566738" cy="461963"/>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2</a:t>
            </a:r>
            <a:endParaRPr lang="zh-CN" altLang="en-US" i="1" dirty="0">
              <a:solidFill>
                <a:schemeClr val="bg1"/>
              </a:solidFill>
              <a:latin typeface="Arial" panose="020B0604020202020204" pitchFamily="34" charset="0"/>
              <a:ea typeface="宋体" panose="02010600030101010101" pitchFamily="2" charset="-122"/>
            </a:endParaRPr>
          </a:p>
        </p:txBody>
      </p:sp>
      <p:sp>
        <p:nvSpPr>
          <p:cNvPr id="31763" name="文本框 20"/>
          <p:cNvSpPr txBox="1"/>
          <p:nvPr/>
        </p:nvSpPr>
        <p:spPr>
          <a:xfrm>
            <a:off x="2828925" y="2994025"/>
            <a:ext cx="565150" cy="461963"/>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3</a:t>
            </a:r>
            <a:endParaRPr lang="zh-CN" altLang="en-US" i="1" dirty="0">
              <a:solidFill>
                <a:schemeClr val="bg1"/>
              </a:solidFill>
              <a:latin typeface="Arial" panose="020B0604020202020204" pitchFamily="34" charset="0"/>
              <a:ea typeface="宋体" panose="02010600030101010101" pitchFamily="2" charset="-122"/>
            </a:endParaRPr>
          </a:p>
        </p:txBody>
      </p:sp>
      <p:sp>
        <p:nvSpPr>
          <p:cNvPr id="31764" name="文本框 21"/>
          <p:cNvSpPr txBox="1"/>
          <p:nvPr/>
        </p:nvSpPr>
        <p:spPr>
          <a:xfrm>
            <a:off x="2624138" y="3819525"/>
            <a:ext cx="565150" cy="460375"/>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4</a:t>
            </a:r>
            <a:endParaRPr lang="zh-CN" altLang="en-US" i="1" dirty="0">
              <a:solidFill>
                <a:schemeClr val="bg1"/>
              </a:solidFill>
              <a:latin typeface="Arial" panose="020B0604020202020204" pitchFamily="34" charset="0"/>
              <a:ea typeface="宋体" panose="02010600030101010101" pitchFamily="2" charset="-122"/>
            </a:endParaRPr>
          </a:p>
        </p:txBody>
      </p:sp>
      <p:sp>
        <p:nvSpPr>
          <p:cNvPr id="31765" name="文本框 22"/>
          <p:cNvSpPr txBox="1"/>
          <p:nvPr/>
        </p:nvSpPr>
        <p:spPr>
          <a:xfrm>
            <a:off x="2295525" y="4992688"/>
            <a:ext cx="565150" cy="460375"/>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5</a:t>
            </a:r>
            <a:endParaRPr lang="zh-CN" altLang="en-US" i="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2773" name="图片 7"/>
          <p:cNvPicPr>
            <a:picLocks noChangeAspect="1"/>
          </p:cNvPicPr>
          <p:nvPr/>
        </p:nvPicPr>
        <p:blipFill>
          <a:blip r:embed="rId1"/>
          <a:srcRect l="17448" r="13379"/>
          <a:stretch>
            <a:fillRect/>
          </a:stretch>
        </p:blipFill>
        <p:spPr>
          <a:xfrm>
            <a:off x="0" y="1738313"/>
            <a:ext cx="3103563" cy="3829050"/>
          </a:xfrm>
          <a:prstGeom prst="rect">
            <a:avLst/>
          </a:prstGeom>
          <a:noFill/>
          <a:ln w="9525">
            <a:noFill/>
          </a:ln>
        </p:spPr>
      </p:pic>
      <p:sp>
        <p:nvSpPr>
          <p:cNvPr id="32774" name="矩形 8"/>
          <p:cNvSpPr/>
          <p:nvPr/>
        </p:nvSpPr>
        <p:spPr>
          <a:xfrm>
            <a:off x="0" y="1562100"/>
            <a:ext cx="9144000" cy="17621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2775" name="矩形 18"/>
          <p:cNvSpPr/>
          <p:nvPr/>
        </p:nvSpPr>
        <p:spPr>
          <a:xfrm>
            <a:off x="0" y="5567363"/>
            <a:ext cx="9144000" cy="176212"/>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2776" name="矩形 16"/>
          <p:cNvSpPr/>
          <p:nvPr/>
        </p:nvSpPr>
        <p:spPr>
          <a:xfrm>
            <a:off x="3594100" y="2044700"/>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2777" name="矩形 20"/>
          <p:cNvSpPr/>
          <p:nvPr/>
        </p:nvSpPr>
        <p:spPr>
          <a:xfrm>
            <a:off x="3594100" y="2719388"/>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2778" name="矩形 21"/>
          <p:cNvSpPr/>
          <p:nvPr/>
        </p:nvSpPr>
        <p:spPr>
          <a:xfrm>
            <a:off x="3594100" y="3392488"/>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2779" name="矩形 22"/>
          <p:cNvSpPr/>
          <p:nvPr/>
        </p:nvSpPr>
        <p:spPr>
          <a:xfrm>
            <a:off x="3594100" y="4067175"/>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2780" name="矩形 23"/>
          <p:cNvSpPr/>
          <p:nvPr/>
        </p:nvSpPr>
        <p:spPr>
          <a:xfrm>
            <a:off x="3594100" y="4740275"/>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8" name="矩形 17"/>
          <p:cNvSpPr/>
          <p:nvPr/>
        </p:nvSpPr>
        <p:spPr>
          <a:xfrm>
            <a:off x="3911600" y="2120900"/>
            <a:ext cx="2973388" cy="369888"/>
          </a:xfrm>
          <a:prstGeom prst="rect">
            <a:avLst/>
          </a:prstGeom>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确立组织的安全使命和愿景</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3911600" y="2795588"/>
            <a:ext cx="4572000" cy="368300"/>
          </a:xfrm>
          <a:prstGeom prst="rect">
            <a:avLst/>
          </a:prstGeom>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安全的政策原则作为使命和愿景的支撑部分</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3911600" y="3452813"/>
            <a:ext cx="3184525" cy="368300"/>
          </a:xfrm>
          <a:prstGeom prst="rect">
            <a:avLst/>
          </a:prstGeom>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安全政策和原则的形成及更新</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3911600" y="4148138"/>
            <a:ext cx="3184525" cy="368300"/>
          </a:xfrm>
          <a:prstGeom prst="rect">
            <a:avLst/>
          </a:prstGeom>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安全政策和原则的沟通和关注</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3911600" y="4805363"/>
            <a:ext cx="4108450" cy="368300"/>
          </a:xfrm>
          <a:prstGeom prst="rect">
            <a:avLst/>
          </a:prstGeom>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衡量机制，对此要素的执行进行检测。</a:t>
            </a:r>
            <a:endPar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Rectangle 2"/>
          <p:cNvSpPr>
            <a:spLocks noGrp="1" noChangeArrowheads="1"/>
          </p:cNvSpPr>
          <p:nvPr>
            <p:ph type="title"/>
          </p:nvPr>
        </p:nvSpPr>
        <p:spPr bwMode="auto">
          <a:xfrm>
            <a:off x="5284788" y="958850"/>
            <a:ext cx="2660650" cy="501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j-cs"/>
              </a:rPr>
              <a:t>课程</a:t>
            </a:r>
            <a:r>
              <a:rPr kumimoji="0" lang="zh-TW" altLang="en-US" sz="2800" b="1"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j-cs"/>
              </a:rPr>
              <a:t>目的</a:t>
            </a:r>
            <a:endParaRPr kumimoji="0" lang="zh-TW" altLang="en-US" sz="2800" b="1"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j-cs"/>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rcRect l="18283" t="588" r="15802" b="588"/>
          <a:stretch>
            <a:fillRect/>
          </a:stretch>
        </p:blipFill>
        <p:spPr>
          <a:xfrm>
            <a:off x="-810073" y="1209738"/>
            <a:ext cx="4735091" cy="4735092"/>
          </a:xfrm>
          <a:custGeom>
            <a:avLst/>
            <a:gdLst>
              <a:gd name="connsiteX0" fmla="*/ 1739791 w 3479582"/>
              <a:gd name="connsiteY0" fmla="*/ 0 h 3479582"/>
              <a:gd name="connsiteX1" fmla="*/ 3479582 w 3479582"/>
              <a:gd name="connsiteY1" fmla="*/ 1739791 h 3479582"/>
              <a:gd name="connsiteX2" fmla="*/ 1739791 w 3479582"/>
              <a:gd name="connsiteY2" fmla="*/ 3479582 h 3479582"/>
              <a:gd name="connsiteX3" fmla="*/ 0 w 3479582"/>
              <a:gd name="connsiteY3" fmla="*/ 1739791 h 3479582"/>
            </a:gdLst>
            <a:ahLst/>
            <a:cxnLst>
              <a:cxn ang="0">
                <a:pos x="connsiteX0" y="connsiteY0"/>
              </a:cxn>
              <a:cxn ang="0">
                <a:pos x="connsiteX1" y="connsiteY1"/>
              </a:cxn>
              <a:cxn ang="0">
                <a:pos x="connsiteX2" y="connsiteY2"/>
              </a:cxn>
              <a:cxn ang="0">
                <a:pos x="connsiteX3" y="connsiteY3"/>
              </a:cxn>
            </a:cxnLst>
            <a:rect l="l" t="t" r="r" b="b"/>
            <a:pathLst>
              <a:path w="3479582" h="3479582">
                <a:moveTo>
                  <a:pt x="1739791" y="0"/>
                </a:moveTo>
                <a:lnTo>
                  <a:pt x="3479582" y="1739791"/>
                </a:lnTo>
                <a:lnTo>
                  <a:pt x="1739791" y="3479582"/>
                </a:lnTo>
                <a:lnTo>
                  <a:pt x="0" y="1739791"/>
                </a:lnTo>
                <a:close/>
              </a:path>
            </a:pathLst>
          </a:custGeom>
        </p:spPr>
      </p:pic>
      <p:sp>
        <p:nvSpPr>
          <p:cNvPr id="15364" name="矩形 6"/>
          <p:cNvSpPr/>
          <p:nvPr/>
        </p:nvSpPr>
        <p:spPr>
          <a:xfrm rot="2700000">
            <a:off x="1889125" y="5451475"/>
            <a:ext cx="1165225" cy="1165225"/>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65" name="矩形 8"/>
          <p:cNvSpPr/>
          <p:nvPr/>
        </p:nvSpPr>
        <p:spPr>
          <a:xfrm rot="2700000">
            <a:off x="58738" y="538163"/>
            <a:ext cx="1166812" cy="11652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66" name="矩形 9"/>
          <p:cNvSpPr/>
          <p:nvPr/>
        </p:nvSpPr>
        <p:spPr>
          <a:xfrm rot="2700000">
            <a:off x="58738" y="5413375"/>
            <a:ext cx="1166812" cy="11652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67" name="矩形 3"/>
          <p:cNvSpPr/>
          <p:nvPr/>
        </p:nvSpPr>
        <p:spPr>
          <a:xfrm>
            <a:off x="5024438" y="2089150"/>
            <a:ext cx="2765425" cy="400050"/>
          </a:xfrm>
          <a:prstGeom prst="rect">
            <a:avLst/>
          </a:prstGeom>
          <a:noFill/>
          <a:ln w="9525">
            <a:noFill/>
          </a:ln>
        </p:spPr>
        <p:txBody>
          <a:bodyPr wrap="none">
            <a:spAutoFit/>
          </a:bodyPr>
          <a:p>
            <a:pPr lvl="0"/>
            <a:r>
              <a:rPr lang="zh-CN" altLang="en-US" sz="2000" dirty="0">
                <a:solidFill>
                  <a:srgbClr val="DF453D"/>
                </a:solidFill>
                <a:latin typeface="华文中宋" panose="02010600040101010101" pitchFamily="2" charset="-122"/>
                <a:ea typeface="华文中宋" panose="02010600040101010101" pitchFamily="2" charset="-122"/>
              </a:rPr>
              <a:t>通过学习帮助学员了解</a:t>
            </a:r>
            <a:endParaRPr lang="zh-CN" altLang="en-US" sz="2000" dirty="0">
              <a:solidFill>
                <a:srgbClr val="DF453D"/>
              </a:solidFill>
              <a:latin typeface="华文中宋" panose="02010600040101010101" pitchFamily="2" charset="-122"/>
              <a:ea typeface="华文中宋" panose="02010600040101010101" pitchFamily="2" charset="-122"/>
            </a:endParaRPr>
          </a:p>
        </p:txBody>
      </p:sp>
      <p:sp>
        <p:nvSpPr>
          <p:cNvPr id="5" name="矩形 4"/>
          <p:cNvSpPr/>
          <p:nvPr/>
        </p:nvSpPr>
        <p:spPr>
          <a:xfrm>
            <a:off x="5024438" y="2822575"/>
            <a:ext cx="3551238" cy="368300"/>
          </a:xfrm>
          <a:prstGeom prst="rect">
            <a:avLst/>
          </a:prstGeom>
        </p:spPr>
        <p:txBody>
          <a:bodyPr>
            <a:spAutoFit/>
          </a:bodyPr>
          <a:lstStyle/>
          <a:p>
            <a:pPr marL="0" marR="0" lvl="0" indent="0" algn="l" defTabSz="914400" rtl="0" eaLnBrk="1" fontAlgn="base" latinLnBrk="0" hangingPunct="1">
              <a:lnSpc>
                <a:spcPct val="100000"/>
              </a:lnSpc>
              <a:spcBef>
                <a:spcPts val="0"/>
              </a:spcBef>
              <a:spcAft>
                <a:spcPct val="0"/>
              </a:spcAft>
              <a:buClr>
                <a:schemeClr val="tx1"/>
              </a:buClr>
              <a:buSzPct val="75000"/>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安全管理评估的流程</a:t>
            </a:r>
            <a:r>
              <a:rPr kumimoji="0" lang="zh-TW"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及</a:t>
            </a:r>
            <a:r>
              <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评估</a:t>
            </a:r>
            <a:r>
              <a:rPr kumimoji="0" lang="zh-TW"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技巧</a:t>
            </a:r>
            <a:endParaRPr kumimoji="0" lang="zh-TW"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a:xfrm>
            <a:off x="5024438" y="3524250"/>
            <a:ext cx="2722563" cy="369888"/>
          </a:xfrm>
          <a:prstGeom prst="rect">
            <a:avLst/>
          </a:prstGeom>
        </p:spPr>
        <p:txBody>
          <a:bodyPr>
            <a:spAutoFit/>
          </a:bodyPr>
          <a:lstStyle/>
          <a:p>
            <a:pPr marL="0" marR="0" lvl="0" indent="0" algn="l" defTabSz="914400" rtl="0" eaLnBrk="1" fontAlgn="base" latinLnBrk="0" hangingPunct="1">
              <a:lnSpc>
                <a:spcPct val="100000"/>
              </a:lnSpc>
              <a:spcBef>
                <a:spcPts val="0"/>
              </a:spcBef>
              <a:spcAft>
                <a:spcPct val="0"/>
              </a:spcAft>
              <a:buClr>
                <a:schemeClr val="tx1"/>
              </a:buClr>
              <a:buSzPct val="75000"/>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系统性地理解各管理要素</a:t>
            </a:r>
            <a:endPar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endParaRPr>
          </a:p>
        </p:txBody>
      </p:sp>
      <p:sp>
        <p:nvSpPr>
          <p:cNvPr id="11" name="矩形 10"/>
          <p:cNvSpPr/>
          <p:nvPr/>
        </p:nvSpPr>
        <p:spPr>
          <a:xfrm>
            <a:off x="5024438" y="4216400"/>
            <a:ext cx="3838575" cy="369888"/>
          </a:xfrm>
          <a:prstGeom prst="rect">
            <a:avLst/>
          </a:prstGeom>
        </p:spPr>
        <p:txBody>
          <a:bodyPr>
            <a:spAutoFit/>
          </a:bodyPr>
          <a:lstStyle/>
          <a:p>
            <a:pPr marL="0" marR="0" lvl="0" indent="0" algn="l" defTabSz="914400" rtl="0" eaLnBrk="1" fontAlgn="base" latinLnBrk="0" hangingPunct="1">
              <a:lnSpc>
                <a:spcPct val="100000"/>
              </a:lnSpc>
              <a:spcBef>
                <a:spcPts val="0"/>
              </a:spcBef>
              <a:spcAft>
                <a:spcPct val="0"/>
              </a:spcAft>
              <a:buClr>
                <a:schemeClr val="tx1"/>
              </a:buClr>
              <a:buSzPct val="75000"/>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探讨安全管理评估过程的注意事项</a:t>
            </a:r>
            <a:endPar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endParaRPr>
          </a:p>
        </p:txBody>
      </p:sp>
      <p:sp>
        <p:nvSpPr>
          <p:cNvPr id="13" name="矩形 12"/>
          <p:cNvSpPr/>
          <p:nvPr/>
        </p:nvSpPr>
        <p:spPr>
          <a:xfrm>
            <a:off x="5024438" y="4719638"/>
            <a:ext cx="3838575" cy="777875"/>
          </a:xfrm>
          <a:prstGeom prst="rect">
            <a:avLst/>
          </a:prstGeom>
        </p:spPr>
        <p:txBody>
          <a:bodyPr>
            <a:spAutoFit/>
          </a:bodyPr>
          <a:lstStyle/>
          <a:p>
            <a:pPr marL="0" marR="0" lvl="1" indent="0" algn="l" defTabSz="914400" rtl="0" eaLnBrk="0" fontAlgn="base" latinLnBrk="0" hangingPunct="0">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rPr>
              <a:t>协助学员做必要准备，以便开展安全管理评估</a:t>
            </a:r>
            <a:endParaRPr kumimoji="0" lang="zh-CN" altLang="en-US" sz="1800" b="1" i="0" u="none" strike="noStrike" kern="120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n-cs"/>
            </a:endParaRPr>
          </a:p>
        </p:txBody>
      </p:sp>
      <p:sp>
        <p:nvSpPr>
          <p:cNvPr id="15372" name="矩形 16"/>
          <p:cNvSpPr/>
          <p:nvPr/>
        </p:nvSpPr>
        <p:spPr>
          <a:xfrm rot="2700000">
            <a:off x="4351338" y="2774950"/>
            <a:ext cx="463550" cy="461963"/>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73" name="矩形 17"/>
          <p:cNvSpPr/>
          <p:nvPr/>
        </p:nvSpPr>
        <p:spPr>
          <a:xfrm rot="2700000">
            <a:off x="4352925" y="3478213"/>
            <a:ext cx="461963" cy="461962"/>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74" name="矩形 18"/>
          <p:cNvSpPr/>
          <p:nvPr/>
        </p:nvSpPr>
        <p:spPr>
          <a:xfrm rot="2700000">
            <a:off x="4351338" y="4179888"/>
            <a:ext cx="463550" cy="461962"/>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75" name="矩形 19"/>
          <p:cNvSpPr/>
          <p:nvPr/>
        </p:nvSpPr>
        <p:spPr>
          <a:xfrm rot="2700000">
            <a:off x="4352925" y="4883150"/>
            <a:ext cx="461963" cy="461963"/>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5376" name="文本框 13"/>
          <p:cNvSpPr txBox="1"/>
          <p:nvPr/>
        </p:nvSpPr>
        <p:spPr>
          <a:xfrm>
            <a:off x="4384675" y="2806700"/>
            <a:ext cx="4222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1</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15377" name="文本框 21"/>
          <p:cNvSpPr txBox="1"/>
          <p:nvPr/>
        </p:nvSpPr>
        <p:spPr>
          <a:xfrm>
            <a:off x="4384675" y="3494088"/>
            <a:ext cx="4222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2</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15378" name="文本框 22"/>
          <p:cNvSpPr txBox="1"/>
          <p:nvPr/>
        </p:nvSpPr>
        <p:spPr>
          <a:xfrm>
            <a:off x="4384675" y="4211638"/>
            <a:ext cx="4222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3</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15379" name="文本框 23"/>
          <p:cNvSpPr txBox="1"/>
          <p:nvPr/>
        </p:nvSpPr>
        <p:spPr>
          <a:xfrm>
            <a:off x="4370388" y="4902200"/>
            <a:ext cx="420687"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4</a:t>
            </a:r>
            <a:endParaRPr lang="zh-CN" altLang="en-US" sz="2000"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7" name="矩形 6"/>
          <p:cNvSpPr/>
          <p:nvPr/>
        </p:nvSpPr>
        <p:spPr>
          <a:xfrm>
            <a:off x="407988" y="14287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3798" name="矩形 2"/>
          <p:cNvSpPr/>
          <p:nvPr/>
        </p:nvSpPr>
        <p:spPr>
          <a:xfrm>
            <a:off x="487363" y="15763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799" name="矩形 9"/>
          <p:cNvSpPr/>
          <p:nvPr/>
        </p:nvSpPr>
        <p:spPr>
          <a:xfrm>
            <a:off x="407988" y="3387725"/>
            <a:ext cx="649287" cy="25527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3800" name="矩形 8"/>
          <p:cNvSpPr/>
          <p:nvPr/>
        </p:nvSpPr>
        <p:spPr>
          <a:xfrm>
            <a:off x="481013" y="40465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801" name="等腰三角形 12"/>
          <p:cNvSpPr/>
          <p:nvPr/>
        </p:nvSpPr>
        <p:spPr>
          <a:xfrm rot="5400000">
            <a:off x="976313" y="22955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3802" name="等腰三角形 15"/>
          <p:cNvSpPr/>
          <p:nvPr/>
        </p:nvSpPr>
        <p:spPr>
          <a:xfrm rot="5400000">
            <a:off x="976313" y="454977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3803" name="矩形 11"/>
          <p:cNvSpPr/>
          <p:nvPr/>
        </p:nvSpPr>
        <p:spPr>
          <a:xfrm>
            <a:off x="1479550" y="3387725"/>
            <a:ext cx="7262813" cy="2549525"/>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3804" name="矩形 13"/>
          <p:cNvSpPr/>
          <p:nvPr/>
        </p:nvSpPr>
        <p:spPr>
          <a:xfrm>
            <a:off x="1479550" y="14255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 name="矩形 3"/>
          <p:cNvSpPr/>
          <p:nvPr/>
        </p:nvSpPr>
        <p:spPr>
          <a:xfrm>
            <a:off x="1509713" y="2005013"/>
            <a:ext cx="6427788" cy="771525"/>
          </a:xfrm>
          <a:prstGeom prst="rect">
            <a:avLst/>
          </a:prstGeom>
        </p:spPr>
        <p:txBody>
          <a:bodyPr>
            <a:spAutoFit/>
          </a:bodyPr>
          <a:lstStyle/>
          <a:p>
            <a:pPr marL="342900" marR="0" lvl="0" indent="-342900" algn="l" defTabSz="914400" rtl="0" eaLnBrk="1" fontAlgn="base" latinLnBrk="0" hangingPunct="1">
              <a:lnSpc>
                <a:spcPct val="100000"/>
              </a:lnSpc>
              <a:spcBef>
                <a:spcPct val="25000"/>
              </a:spcBef>
              <a:spcAft>
                <a:spcPct val="2000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书面的安全政策原则或方针  、政策方针的沟通宣贯记录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5000"/>
              </a:spcBef>
              <a:spcAft>
                <a:spcPct val="2000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实际管理会议（过程）中的体现和记录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09713" y="3387725"/>
            <a:ext cx="7232650" cy="2586038"/>
          </a:xfrm>
          <a:prstGeom prst="rect">
            <a:avLst/>
          </a:prstGeom>
        </p:spPr>
        <p:txBody>
          <a:bodyPr>
            <a:spAutoFit/>
          </a:bodyPr>
          <a:lstStyle/>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是否将安全作为使命和愿景的一部分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安全政策和原则是由领导集体建立的，而且和其它信念协调一致；有周期性的回顾（和更新）。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不管是员工、承包商或伙伴都执行统一的、一样的安全政策和原则。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二级单位或分公司的政策跟总公司的政策密切联接、不矛盾</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政策和原则体现在员工和承包商的日常工作中。</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21" name="圆角矩形 3"/>
          <p:cNvSpPr/>
          <p:nvPr/>
        </p:nvSpPr>
        <p:spPr>
          <a:xfrm>
            <a:off x="3622675" y="885825"/>
            <a:ext cx="1898650" cy="504825"/>
          </a:xfrm>
          <a:prstGeom prst="roundRect">
            <a:avLst>
              <a:gd name="adj" fmla="val 4903"/>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4822" name="圆角矩形 7"/>
          <p:cNvSpPr/>
          <p:nvPr/>
        </p:nvSpPr>
        <p:spPr>
          <a:xfrm>
            <a:off x="1371600" y="1684338"/>
            <a:ext cx="6438900" cy="992187"/>
          </a:xfrm>
          <a:prstGeom prst="roundRect">
            <a:avLst>
              <a:gd name="adj" fmla="val 50000"/>
            </a:avLst>
          </a:prstGeom>
          <a:noFill/>
          <a:ln w="22225" cap="flat" cmpd="sng">
            <a:solidFill>
              <a:srgbClr val="57D5B1"/>
            </a:solidFill>
            <a:prstDash val="soli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4823" name="椭圆 8"/>
          <p:cNvSpPr/>
          <p:nvPr/>
        </p:nvSpPr>
        <p:spPr>
          <a:xfrm>
            <a:off x="1765300" y="1743075"/>
            <a:ext cx="873125" cy="8731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4824" name="椭圆 11"/>
          <p:cNvSpPr/>
          <p:nvPr/>
        </p:nvSpPr>
        <p:spPr>
          <a:xfrm>
            <a:off x="4135438" y="1743075"/>
            <a:ext cx="873125" cy="8731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4825" name="椭圆 12"/>
          <p:cNvSpPr/>
          <p:nvPr/>
        </p:nvSpPr>
        <p:spPr>
          <a:xfrm>
            <a:off x="6505575" y="1743075"/>
            <a:ext cx="873125" cy="8731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 name="矩形 9"/>
          <p:cNvSpPr/>
          <p:nvPr/>
        </p:nvSpPr>
        <p:spPr>
          <a:xfrm>
            <a:off x="1371600" y="2786063"/>
            <a:ext cx="1579563" cy="3683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公司高层领导</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787775" y="2786063"/>
            <a:ext cx="1568450" cy="3683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基层管理人员</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6505575" y="2786063"/>
            <a:ext cx="877888" cy="3683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承包商</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4829" name="Freeform 5"/>
          <p:cNvSpPr>
            <a:spLocks noEditPoints="1"/>
          </p:cNvSpPr>
          <p:nvPr/>
        </p:nvSpPr>
        <p:spPr>
          <a:xfrm>
            <a:off x="1931988" y="1868488"/>
            <a:ext cx="539750" cy="541337"/>
          </a:xfrm>
          <a:custGeom>
            <a:avLst/>
            <a:gdLst/>
            <a:ahLst/>
            <a:cxnLst>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Lst>
            <a:pathLst>
              <a:path w="3261" h="3263">
                <a:moveTo>
                  <a:pt x="700" y="871"/>
                </a:moveTo>
                <a:cubicBezTo>
                  <a:pt x="700" y="391"/>
                  <a:pt x="1101" y="0"/>
                  <a:pt x="1593" y="0"/>
                </a:cubicBezTo>
                <a:cubicBezTo>
                  <a:pt x="2085" y="0"/>
                  <a:pt x="2486" y="391"/>
                  <a:pt x="2486" y="871"/>
                </a:cubicBezTo>
                <a:cubicBezTo>
                  <a:pt x="2486" y="1352"/>
                  <a:pt x="2085" y="1743"/>
                  <a:pt x="1593" y="1743"/>
                </a:cubicBezTo>
                <a:cubicBezTo>
                  <a:pt x="1101" y="1743"/>
                  <a:pt x="700" y="1352"/>
                  <a:pt x="700" y="871"/>
                </a:cubicBezTo>
                <a:close/>
                <a:moveTo>
                  <a:pt x="983" y="890"/>
                </a:moveTo>
                <a:cubicBezTo>
                  <a:pt x="983" y="1238"/>
                  <a:pt x="1217" y="1476"/>
                  <a:pt x="1574" y="1476"/>
                </a:cubicBezTo>
                <a:cubicBezTo>
                  <a:pt x="1931" y="1476"/>
                  <a:pt x="2221" y="1238"/>
                  <a:pt x="2221" y="890"/>
                </a:cubicBezTo>
                <a:cubicBezTo>
                  <a:pt x="2221" y="541"/>
                  <a:pt x="1931" y="258"/>
                  <a:pt x="1574" y="258"/>
                </a:cubicBezTo>
                <a:cubicBezTo>
                  <a:pt x="1217" y="258"/>
                  <a:pt x="983" y="541"/>
                  <a:pt x="983" y="890"/>
                </a:cubicBezTo>
                <a:close/>
                <a:moveTo>
                  <a:pt x="1634" y="3263"/>
                </a:moveTo>
                <a:cubicBezTo>
                  <a:pt x="2519" y="2239"/>
                  <a:pt x="2519" y="2239"/>
                  <a:pt x="2519" y="2239"/>
                </a:cubicBezTo>
                <a:cubicBezTo>
                  <a:pt x="2449" y="2176"/>
                  <a:pt x="2449" y="2176"/>
                  <a:pt x="2449" y="2176"/>
                </a:cubicBezTo>
                <a:cubicBezTo>
                  <a:pt x="2298" y="2070"/>
                  <a:pt x="2298" y="2070"/>
                  <a:pt x="2298" y="2070"/>
                </a:cubicBezTo>
                <a:cubicBezTo>
                  <a:pt x="1634" y="2907"/>
                  <a:pt x="1634" y="2907"/>
                  <a:pt x="1634" y="2907"/>
                </a:cubicBezTo>
                <a:cubicBezTo>
                  <a:pt x="902" y="2094"/>
                  <a:pt x="902" y="2094"/>
                  <a:pt x="902" y="2094"/>
                </a:cubicBezTo>
                <a:cubicBezTo>
                  <a:pt x="776" y="2176"/>
                  <a:pt x="776" y="2176"/>
                  <a:pt x="776" y="2176"/>
                </a:cubicBezTo>
                <a:cubicBezTo>
                  <a:pt x="683" y="2262"/>
                  <a:pt x="683" y="2262"/>
                  <a:pt x="683" y="2262"/>
                </a:cubicBezTo>
                <a:moveTo>
                  <a:pt x="3261" y="3217"/>
                </a:moveTo>
                <a:cubicBezTo>
                  <a:pt x="3261" y="2593"/>
                  <a:pt x="2819" y="1955"/>
                  <a:pt x="2217" y="1745"/>
                </a:cubicBezTo>
                <a:cubicBezTo>
                  <a:pt x="2073" y="1971"/>
                  <a:pt x="2073" y="1971"/>
                  <a:pt x="2073" y="1971"/>
                </a:cubicBezTo>
                <a:cubicBezTo>
                  <a:pt x="2610" y="2158"/>
                  <a:pt x="2972" y="2659"/>
                  <a:pt x="2972" y="3217"/>
                </a:cubicBezTo>
                <a:lnTo>
                  <a:pt x="3261" y="3217"/>
                </a:lnTo>
                <a:close/>
                <a:moveTo>
                  <a:pt x="1629" y="2679"/>
                </a:moveTo>
                <a:cubicBezTo>
                  <a:pt x="1691" y="2605"/>
                  <a:pt x="1691" y="2605"/>
                  <a:pt x="1691" y="2605"/>
                </a:cubicBezTo>
                <a:cubicBezTo>
                  <a:pt x="1650" y="2211"/>
                  <a:pt x="1650" y="2211"/>
                  <a:pt x="1650" y="2211"/>
                </a:cubicBezTo>
                <a:cubicBezTo>
                  <a:pt x="1604" y="2211"/>
                  <a:pt x="1604" y="2211"/>
                  <a:pt x="1604" y="2211"/>
                </a:cubicBezTo>
                <a:cubicBezTo>
                  <a:pt x="1557" y="2603"/>
                  <a:pt x="1557" y="2603"/>
                  <a:pt x="1557" y="2603"/>
                </a:cubicBezTo>
                <a:lnTo>
                  <a:pt x="1629" y="2679"/>
                </a:lnTo>
                <a:close/>
                <a:moveTo>
                  <a:pt x="1473" y="2646"/>
                </a:moveTo>
                <a:cubicBezTo>
                  <a:pt x="1530" y="2094"/>
                  <a:pt x="1530" y="2094"/>
                  <a:pt x="1530" y="2094"/>
                </a:cubicBezTo>
                <a:cubicBezTo>
                  <a:pt x="1724" y="2094"/>
                  <a:pt x="1724" y="2094"/>
                  <a:pt x="1724" y="2094"/>
                </a:cubicBezTo>
                <a:cubicBezTo>
                  <a:pt x="1774" y="2644"/>
                  <a:pt x="1774" y="2644"/>
                  <a:pt x="1774" y="2644"/>
                </a:cubicBezTo>
                <a:cubicBezTo>
                  <a:pt x="1634" y="2837"/>
                  <a:pt x="1634" y="2837"/>
                  <a:pt x="1634" y="2837"/>
                </a:cubicBezTo>
                <a:lnTo>
                  <a:pt x="1473" y="2646"/>
                </a:lnTo>
                <a:close/>
                <a:moveTo>
                  <a:pt x="1726" y="2005"/>
                </a:moveTo>
                <a:cubicBezTo>
                  <a:pt x="1795" y="1831"/>
                  <a:pt x="1795" y="1831"/>
                  <a:pt x="1795" y="1831"/>
                </a:cubicBezTo>
                <a:cubicBezTo>
                  <a:pt x="1438" y="1831"/>
                  <a:pt x="1438" y="1831"/>
                  <a:pt x="1438" y="1831"/>
                </a:cubicBezTo>
                <a:cubicBezTo>
                  <a:pt x="1518" y="2006"/>
                  <a:pt x="1518" y="2006"/>
                  <a:pt x="1518" y="2006"/>
                </a:cubicBezTo>
                <a:moveTo>
                  <a:pt x="261" y="3217"/>
                </a:moveTo>
                <a:cubicBezTo>
                  <a:pt x="261" y="2664"/>
                  <a:pt x="619" y="2165"/>
                  <a:pt x="1150" y="1975"/>
                </a:cubicBezTo>
                <a:cubicBezTo>
                  <a:pt x="1024" y="1745"/>
                  <a:pt x="1024" y="1745"/>
                  <a:pt x="1024" y="1745"/>
                </a:cubicBezTo>
                <a:cubicBezTo>
                  <a:pt x="429" y="1958"/>
                  <a:pt x="0" y="2598"/>
                  <a:pt x="0" y="3217"/>
                </a:cubicBezTo>
              </a:path>
            </a:pathLst>
          </a:custGeom>
          <a:solidFill>
            <a:srgbClr val="000000">
              <a:alpha val="100000"/>
            </a:srgbClr>
          </a:solidFill>
          <a:ln w="9525">
            <a:noFill/>
          </a:ln>
        </p:spPr>
        <p:txBody>
          <a:bodyPr/>
          <a:p>
            <a:endParaRPr lang="zh-CN" altLang="en-US"/>
          </a:p>
        </p:txBody>
      </p:sp>
      <p:grpSp>
        <p:nvGrpSpPr>
          <p:cNvPr id="34830" name="Group 8"/>
          <p:cNvGrpSpPr>
            <a:grpSpLocks noChangeAspect="1"/>
          </p:cNvGrpSpPr>
          <p:nvPr/>
        </p:nvGrpSpPr>
        <p:grpSpPr>
          <a:xfrm>
            <a:off x="4321175" y="1893888"/>
            <a:ext cx="501650" cy="558800"/>
            <a:chOff x="4" y="7"/>
            <a:chExt cx="6969" cy="7748"/>
          </a:xfrm>
        </p:grpSpPr>
        <p:sp>
          <p:nvSpPr>
            <p:cNvPr id="34838" name="Freeform 9"/>
            <p:cNvSpPr>
              <a:spLocks noEditPoints="1"/>
            </p:cNvSpPr>
            <p:nvPr/>
          </p:nvSpPr>
          <p:spPr>
            <a:xfrm>
              <a:off x="3487" y="4220"/>
              <a:ext cx="3486" cy="3535"/>
            </a:xfrm>
            <a:custGeom>
              <a:avLst/>
              <a:gdLst/>
              <a:ahLst/>
              <a:cxnLst>
                <a:cxn ang="0">
                  <a:pos x="44578" y="11092"/>
                </a:cxn>
                <a:cxn ang="0">
                  <a:pos x="44237" y="10444"/>
                </a:cxn>
                <a:cxn ang="0">
                  <a:pos x="40796" y="8380"/>
                </a:cxn>
                <a:cxn ang="0">
                  <a:pos x="38890" y="9068"/>
                </a:cxn>
                <a:cxn ang="0">
                  <a:pos x="37010" y="10948"/>
                </a:cxn>
                <a:cxn ang="0">
                  <a:pos x="32384" y="15762"/>
                </a:cxn>
                <a:cxn ang="0">
                  <a:pos x="31880" y="16287"/>
                </a:cxn>
                <a:cxn ang="0">
                  <a:pos x="30187" y="14386"/>
                </a:cxn>
                <a:cxn ang="0">
                  <a:pos x="37038" y="7375"/>
                </a:cxn>
                <a:cxn ang="0">
                  <a:pos x="37038" y="2566"/>
                </a:cxn>
                <a:cxn ang="0">
                  <a:pos x="36031" y="1877"/>
                </a:cxn>
                <a:cxn ang="0">
                  <a:pos x="35342" y="1532"/>
                </a:cxn>
                <a:cxn ang="0">
                  <a:pos x="28122" y="0"/>
                </a:cxn>
                <a:cxn ang="0">
                  <a:pos x="10174" y="18164"/>
                </a:cxn>
                <a:cxn ang="0">
                  <a:pos x="10661" y="22265"/>
                </a:cxn>
                <a:cxn ang="0">
                  <a:pos x="10822" y="22633"/>
                </a:cxn>
                <a:cxn ang="0">
                  <a:pos x="2568" y="30947"/>
                </a:cxn>
                <a:cxn ang="0">
                  <a:pos x="0" y="37454"/>
                </a:cxn>
                <a:cxn ang="0">
                  <a:pos x="2568" y="43957"/>
                </a:cxn>
                <a:cxn ang="0">
                  <a:pos x="9072" y="46735"/>
                </a:cxn>
                <a:cxn ang="0">
                  <a:pos x="15427" y="43957"/>
                </a:cxn>
                <a:cxn ang="0">
                  <a:pos x="23676" y="35577"/>
                </a:cxn>
                <a:cxn ang="0">
                  <a:pos x="24024" y="35577"/>
                </a:cxn>
                <a:cxn ang="0">
                  <a:pos x="28122" y="36078"/>
                </a:cxn>
                <a:cxn ang="0">
                  <a:pos x="46110" y="17914"/>
                </a:cxn>
                <a:cxn ang="0">
                  <a:pos x="44578" y="11092"/>
                </a:cxn>
                <a:cxn ang="0">
                  <a:pos x="28122" y="31635"/>
                </a:cxn>
                <a:cxn ang="0">
                  <a:pos x="23676" y="30763"/>
                </a:cxn>
                <a:cxn ang="0">
                  <a:pos x="22143" y="30259"/>
                </a:cxn>
                <a:cxn ang="0">
                  <a:pos x="11707" y="40848"/>
                </a:cxn>
                <a:cxn ang="0">
                  <a:pos x="8597" y="42018"/>
                </a:cxn>
                <a:cxn ang="0">
                  <a:pos x="5544" y="40848"/>
                </a:cxn>
                <a:cxn ang="0">
                  <a:pos x="4380" y="37757"/>
                </a:cxn>
                <a:cxn ang="0">
                  <a:pos x="5544" y="34704"/>
                </a:cxn>
                <a:cxn ang="0">
                  <a:pos x="15992" y="24104"/>
                </a:cxn>
                <a:cxn ang="0">
                  <a:pos x="15488" y="22565"/>
                </a:cxn>
                <a:cxn ang="0">
                  <a:pos x="14604" y="18098"/>
                </a:cxn>
                <a:cxn ang="0">
                  <a:pos x="27843" y="4904"/>
                </a:cxn>
                <a:cxn ang="0">
                  <a:pos x="30596" y="5249"/>
                </a:cxn>
                <a:cxn ang="0">
                  <a:pos x="31629" y="5630"/>
                </a:cxn>
                <a:cxn ang="0">
                  <a:pos x="24594" y="12624"/>
                </a:cxn>
                <a:cxn ang="0">
                  <a:pos x="22898" y="14320"/>
                </a:cxn>
                <a:cxn ang="0">
                  <a:pos x="31651" y="23069"/>
                </a:cxn>
                <a:cxn ang="0">
                  <a:pos x="40422" y="14320"/>
                </a:cxn>
                <a:cxn ang="0">
                  <a:pos x="40567" y="15509"/>
                </a:cxn>
                <a:cxn ang="0">
                  <a:pos x="40952" y="18254"/>
                </a:cxn>
                <a:cxn ang="0">
                  <a:pos x="28122" y="31635"/>
                </a:cxn>
                <a:cxn ang="0">
                  <a:pos x="28122" y="31635"/>
                </a:cxn>
                <a:cxn ang="0">
                  <a:pos x="28122" y="31635"/>
                </a:cxn>
              </a:cxnLst>
              <a:pathLst>
                <a:path w="1474" h="1495">
                  <a:moveTo>
                    <a:pt x="1425" y="355"/>
                  </a:moveTo>
                  <a:cubicBezTo>
                    <a:pt x="1425" y="355"/>
                    <a:pt x="1414" y="339"/>
                    <a:pt x="1414" y="334"/>
                  </a:cubicBezTo>
                  <a:cubicBezTo>
                    <a:pt x="1369" y="268"/>
                    <a:pt x="1332" y="268"/>
                    <a:pt x="1304" y="268"/>
                  </a:cubicBezTo>
                  <a:cubicBezTo>
                    <a:pt x="1283" y="268"/>
                    <a:pt x="1260" y="280"/>
                    <a:pt x="1243" y="290"/>
                  </a:cubicBezTo>
                  <a:cubicBezTo>
                    <a:pt x="1238" y="295"/>
                    <a:pt x="1227" y="311"/>
                    <a:pt x="1183" y="350"/>
                  </a:cubicBezTo>
                  <a:cubicBezTo>
                    <a:pt x="1150" y="383"/>
                    <a:pt x="1106" y="427"/>
                    <a:pt x="1035" y="504"/>
                  </a:cubicBezTo>
                  <a:cubicBezTo>
                    <a:pt x="1019" y="521"/>
                    <a:pt x="1019" y="521"/>
                    <a:pt x="1019" y="521"/>
                  </a:cubicBezTo>
                  <a:cubicBezTo>
                    <a:pt x="965" y="460"/>
                    <a:pt x="965" y="460"/>
                    <a:pt x="965" y="460"/>
                  </a:cubicBezTo>
                  <a:cubicBezTo>
                    <a:pt x="1184" y="236"/>
                    <a:pt x="1184" y="236"/>
                    <a:pt x="1184" y="236"/>
                  </a:cubicBezTo>
                  <a:cubicBezTo>
                    <a:pt x="1229" y="191"/>
                    <a:pt x="1229" y="126"/>
                    <a:pt x="1184" y="82"/>
                  </a:cubicBezTo>
                  <a:cubicBezTo>
                    <a:pt x="1173" y="70"/>
                    <a:pt x="1163" y="65"/>
                    <a:pt x="1152" y="60"/>
                  </a:cubicBezTo>
                  <a:cubicBezTo>
                    <a:pt x="1130" y="49"/>
                    <a:pt x="1130" y="49"/>
                    <a:pt x="1130" y="49"/>
                  </a:cubicBezTo>
                  <a:cubicBezTo>
                    <a:pt x="1060" y="16"/>
                    <a:pt x="983" y="0"/>
                    <a:pt x="899" y="0"/>
                  </a:cubicBezTo>
                  <a:cubicBezTo>
                    <a:pt x="582" y="0"/>
                    <a:pt x="325" y="263"/>
                    <a:pt x="325" y="581"/>
                  </a:cubicBezTo>
                  <a:cubicBezTo>
                    <a:pt x="325" y="630"/>
                    <a:pt x="329" y="674"/>
                    <a:pt x="341" y="712"/>
                  </a:cubicBezTo>
                  <a:cubicBezTo>
                    <a:pt x="346" y="724"/>
                    <a:pt x="346" y="724"/>
                    <a:pt x="346" y="724"/>
                  </a:cubicBezTo>
                  <a:cubicBezTo>
                    <a:pt x="82" y="990"/>
                    <a:pt x="82" y="990"/>
                    <a:pt x="82" y="990"/>
                  </a:cubicBezTo>
                  <a:cubicBezTo>
                    <a:pt x="28" y="1045"/>
                    <a:pt x="0" y="1122"/>
                    <a:pt x="0" y="1198"/>
                  </a:cubicBezTo>
                  <a:cubicBezTo>
                    <a:pt x="0" y="1275"/>
                    <a:pt x="33" y="1352"/>
                    <a:pt x="82" y="1406"/>
                  </a:cubicBezTo>
                  <a:cubicBezTo>
                    <a:pt x="136" y="1460"/>
                    <a:pt x="208" y="1495"/>
                    <a:pt x="290" y="1495"/>
                  </a:cubicBezTo>
                  <a:cubicBezTo>
                    <a:pt x="367" y="1495"/>
                    <a:pt x="444" y="1462"/>
                    <a:pt x="493" y="1406"/>
                  </a:cubicBezTo>
                  <a:cubicBezTo>
                    <a:pt x="757" y="1138"/>
                    <a:pt x="757" y="1138"/>
                    <a:pt x="757" y="1138"/>
                  </a:cubicBezTo>
                  <a:cubicBezTo>
                    <a:pt x="768" y="1138"/>
                    <a:pt x="768" y="1138"/>
                    <a:pt x="768" y="1138"/>
                  </a:cubicBezTo>
                  <a:cubicBezTo>
                    <a:pt x="817" y="1149"/>
                    <a:pt x="862" y="1154"/>
                    <a:pt x="899" y="1154"/>
                  </a:cubicBezTo>
                  <a:cubicBezTo>
                    <a:pt x="1217" y="1154"/>
                    <a:pt x="1474" y="891"/>
                    <a:pt x="1474" y="573"/>
                  </a:cubicBezTo>
                  <a:cubicBezTo>
                    <a:pt x="1474" y="507"/>
                    <a:pt x="1458" y="432"/>
                    <a:pt x="1425" y="355"/>
                  </a:cubicBezTo>
                  <a:close/>
                  <a:moveTo>
                    <a:pt x="899" y="1012"/>
                  </a:moveTo>
                  <a:cubicBezTo>
                    <a:pt x="850" y="1012"/>
                    <a:pt x="806" y="1000"/>
                    <a:pt x="757" y="984"/>
                  </a:cubicBezTo>
                  <a:cubicBezTo>
                    <a:pt x="708" y="968"/>
                    <a:pt x="708" y="968"/>
                    <a:pt x="708" y="968"/>
                  </a:cubicBezTo>
                  <a:cubicBezTo>
                    <a:pt x="374" y="1307"/>
                    <a:pt x="374" y="1307"/>
                    <a:pt x="374" y="1307"/>
                  </a:cubicBezTo>
                  <a:cubicBezTo>
                    <a:pt x="346" y="1334"/>
                    <a:pt x="313" y="1344"/>
                    <a:pt x="275" y="1344"/>
                  </a:cubicBezTo>
                  <a:cubicBezTo>
                    <a:pt x="238" y="1344"/>
                    <a:pt x="205" y="1328"/>
                    <a:pt x="177" y="1307"/>
                  </a:cubicBezTo>
                  <a:cubicBezTo>
                    <a:pt x="149" y="1279"/>
                    <a:pt x="140" y="1246"/>
                    <a:pt x="140" y="1208"/>
                  </a:cubicBezTo>
                  <a:cubicBezTo>
                    <a:pt x="140" y="1171"/>
                    <a:pt x="156" y="1138"/>
                    <a:pt x="177" y="1110"/>
                  </a:cubicBezTo>
                  <a:cubicBezTo>
                    <a:pt x="511" y="771"/>
                    <a:pt x="511" y="771"/>
                    <a:pt x="511" y="771"/>
                  </a:cubicBezTo>
                  <a:cubicBezTo>
                    <a:pt x="495" y="722"/>
                    <a:pt x="495" y="722"/>
                    <a:pt x="495" y="722"/>
                  </a:cubicBezTo>
                  <a:cubicBezTo>
                    <a:pt x="479" y="678"/>
                    <a:pt x="467" y="629"/>
                    <a:pt x="467" y="579"/>
                  </a:cubicBezTo>
                  <a:cubicBezTo>
                    <a:pt x="467" y="344"/>
                    <a:pt x="654" y="157"/>
                    <a:pt x="890" y="157"/>
                  </a:cubicBezTo>
                  <a:cubicBezTo>
                    <a:pt x="922" y="157"/>
                    <a:pt x="950" y="162"/>
                    <a:pt x="978" y="168"/>
                  </a:cubicBezTo>
                  <a:cubicBezTo>
                    <a:pt x="1011" y="180"/>
                    <a:pt x="1011" y="180"/>
                    <a:pt x="1011" y="180"/>
                  </a:cubicBezTo>
                  <a:cubicBezTo>
                    <a:pt x="786" y="404"/>
                    <a:pt x="786" y="404"/>
                    <a:pt x="786" y="404"/>
                  </a:cubicBezTo>
                  <a:cubicBezTo>
                    <a:pt x="732" y="458"/>
                    <a:pt x="732" y="458"/>
                    <a:pt x="732" y="458"/>
                  </a:cubicBezTo>
                  <a:cubicBezTo>
                    <a:pt x="1012" y="738"/>
                    <a:pt x="1012" y="738"/>
                    <a:pt x="1012" y="738"/>
                  </a:cubicBezTo>
                  <a:cubicBezTo>
                    <a:pt x="1292" y="458"/>
                    <a:pt x="1292" y="458"/>
                    <a:pt x="1292" y="458"/>
                  </a:cubicBezTo>
                  <a:cubicBezTo>
                    <a:pt x="1297" y="496"/>
                    <a:pt x="1297" y="496"/>
                    <a:pt x="1297" y="496"/>
                  </a:cubicBezTo>
                  <a:cubicBezTo>
                    <a:pt x="1302" y="524"/>
                    <a:pt x="1309" y="550"/>
                    <a:pt x="1309" y="584"/>
                  </a:cubicBezTo>
                  <a:cubicBezTo>
                    <a:pt x="1320" y="825"/>
                    <a:pt x="1135" y="1012"/>
                    <a:pt x="899" y="1012"/>
                  </a:cubicBezTo>
                  <a:close/>
                  <a:moveTo>
                    <a:pt x="899" y="1012"/>
                  </a:moveTo>
                  <a:cubicBezTo>
                    <a:pt x="899" y="1012"/>
                    <a:pt x="899" y="1012"/>
                    <a:pt x="899" y="1012"/>
                  </a:cubicBezTo>
                </a:path>
              </a:pathLst>
            </a:custGeom>
            <a:solidFill>
              <a:srgbClr val="000000">
                <a:alpha val="100000"/>
              </a:srgbClr>
            </a:solidFill>
            <a:ln w="9525">
              <a:noFill/>
            </a:ln>
          </p:spPr>
          <p:txBody>
            <a:bodyPr/>
            <a:p>
              <a:endParaRPr lang="zh-CN" altLang="en-US"/>
            </a:p>
          </p:txBody>
        </p:sp>
        <p:sp>
          <p:nvSpPr>
            <p:cNvPr id="34839" name="Freeform 10"/>
            <p:cNvSpPr>
              <a:spLocks noEditPoints="1"/>
            </p:cNvSpPr>
            <p:nvPr/>
          </p:nvSpPr>
          <p:spPr>
            <a:xfrm>
              <a:off x="4" y="7"/>
              <a:ext cx="6709" cy="7620"/>
            </a:xfrm>
            <a:custGeom>
              <a:avLst/>
              <a:gdLst/>
              <a:ahLst/>
              <a:cxnLst>
                <a:cxn ang="0">
                  <a:pos x="20782" y="29111"/>
                </a:cxn>
                <a:cxn ang="0">
                  <a:pos x="23192" y="26707"/>
                </a:cxn>
                <a:cxn ang="0">
                  <a:pos x="20782" y="24305"/>
                </a:cxn>
                <a:cxn ang="0">
                  <a:pos x="7428" y="24305"/>
                </a:cxn>
                <a:cxn ang="0">
                  <a:pos x="7265" y="23813"/>
                </a:cxn>
                <a:cxn ang="0">
                  <a:pos x="43655" y="0"/>
                </a:cxn>
                <a:cxn ang="0">
                  <a:pos x="13858" y="30156"/>
                </a:cxn>
                <a:cxn ang="0">
                  <a:pos x="30310" y="56841"/>
                </a:cxn>
                <a:cxn ang="0">
                  <a:pos x="31686" y="57529"/>
                </a:cxn>
                <a:cxn ang="0">
                  <a:pos x="30310" y="58017"/>
                </a:cxn>
                <a:cxn ang="0">
                  <a:pos x="0" y="32389"/>
                </a:cxn>
                <a:cxn ang="0">
                  <a:pos x="660" y="34297"/>
                </a:cxn>
                <a:cxn ang="0">
                  <a:pos x="2344" y="35167"/>
                </a:cxn>
                <a:cxn ang="0">
                  <a:pos x="35591" y="35167"/>
                </a:cxn>
                <a:cxn ang="0">
                  <a:pos x="38156" y="32758"/>
                </a:cxn>
                <a:cxn ang="0">
                  <a:pos x="35747" y="30356"/>
                </a:cxn>
                <a:cxn ang="0">
                  <a:pos x="5089" y="30356"/>
                </a:cxn>
                <a:cxn ang="0">
                  <a:pos x="5252" y="29696"/>
                </a:cxn>
                <a:cxn ang="0">
                  <a:pos x="45003" y="60832"/>
                </a:cxn>
                <a:cxn ang="0">
                  <a:pos x="46377" y="60329"/>
                </a:cxn>
                <a:cxn ang="0">
                  <a:pos x="46753" y="60185"/>
                </a:cxn>
                <a:cxn ang="0">
                  <a:pos x="8301" y="30397"/>
                </a:cxn>
                <a:cxn ang="0">
                  <a:pos x="8301" y="29362"/>
                </a:cxn>
                <a:cxn ang="0">
                  <a:pos x="20782" y="29362"/>
                </a:cxn>
                <a:cxn ang="0">
                  <a:pos x="20782" y="29111"/>
                </a:cxn>
                <a:cxn ang="0">
                  <a:pos x="19708" y="23269"/>
                </a:cxn>
                <a:cxn ang="0">
                  <a:pos x="43655" y="4814"/>
                </a:cxn>
                <a:cxn ang="0">
                  <a:pos x="2110" y="23269"/>
                </a:cxn>
                <a:cxn ang="0">
                  <a:pos x="2266" y="24158"/>
                </a:cxn>
                <a:cxn ang="0">
                  <a:pos x="19295" y="24158"/>
                </a:cxn>
                <a:cxn ang="0">
                  <a:pos x="19708" y="23269"/>
                </a:cxn>
                <a:cxn ang="0">
                  <a:pos x="43877" y="55305"/>
                </a:cxn>
                <a:cxn ang="0">
                  <a:pos x="18885" y="30156"/>
                </a:cxn>
                <a:cxn ang="0">
                  <a:pos x="18885" y="29274"/>
                </a:cxn>
                <a:cxn ang="0">
                  <a:pos x="3389" y="29274"/>
                </a:cxn>
                <a:cxn ang="0">
                  <a:pos x="3389" y="30303"/>
                </a:cxn>
                <a:cxn ang="0">
                  <a:pos x="43877" y="55305"/>
                </a:cxn>
                <a:cxn ang="0">
                  <a:pos x="43877" y="55305"/>
                </a:cxn>
                <a:cxn ang="0">
                  <a:pos x="43877" y="55305"/>
                </a:cxn>
              </a:cxnLst>
              <a:pathLst>
                <a:path w="2837" h="3223">
                  <a:moveTo>
                    <a:pt x="2760" y="932"/>
                  </a:moveTo>
                  <a:cubicBezTo>
                    <a:pt x="2805" y="932"/>
                    <a:pt x="2837" y="899"/>
                    <a:pt x="2837" y="855"/>
                  </a:cubicBezTo>
                  <a:cubicBezTo>
                    <a:pt x="2837" y="811"/>
                    <a:pt x="2805" y="778"/>
                    <a:pt x="2760" y="778"/>
                  </a:cubicBezTo>
                  <a:cubicBezTo>
                    <a:pt x="2333" y="778"/>
                    <a:pt x="2333" y="778"/>
                    <a:pt x="2333" y="778"/>
                  </a:cubicBezTo>
                  <a:cubicBezTo>
                    <a:pt x="2328" y="762"/>
                    <a:pt x="2328" y="762"/>
                    <a:pt x="2328" y="762"/>
                  </a:cubicBezTo>
                  <a:cubicBezTo>
                    <a:pt x="2235" y="323"/>
                    <a:pt x="1840" y="0"/>
                    <a:pt x="1396" y="0"/>
                  </a:cubicBezTo>
                  <a:cubicBezTo>
                    <a:pt x="871" y="0"/>
                    <a:pt x="443" y="432"/>
                    <a:pt x="443" y="965"/>
                  </a:cubicBezTo>
                  <a:cubicBezTo>
                    <a:pt x="443" y="1327"/>
                    <a:pt x="646" y="1656"/>
                    <a:pt x="969" y="1819"/>
                  </a:cubicBezTo>
                  <a:cubicBezTo>
                    <a:pt x="1013" y="1841"/>
                    <a:pt x="1013" y="1841"/>
                    <a:pt x="1013" y="1841"/>
                  </a:cubicBezTo>
                  <a:cubicBezTo>
                    <a:pt x="969" y="1857"/>
                    <a:pt x="969" y="1857"/>
                    <a:pt x="969" y="1857"/>
                  </a:cubicBezTo>
                  <a:cubicBezTo>
                    <a:pt x="415" y="2049"/>
                    <a:pt x="37" y="2548"/>
                    <a:pt x="0" y="3134"/>
                  </a:cubicBezTo>
                  <a:cubicBezTo>
                    <a:pt x="0" y="3156"/>
                    <a:pt x="4" y="3179"/>
                    <a:pt x="21" y="3195"/>
                  </a:cubicBezTo>
                  <a:cubicBezTo>
                    <a:pt x="37" y="3211"/>
                    <a:pt x="54" y="3223"/>
                    <a:pt x="75" y="3223"/>
                  </a:cubicBezTo>
                  <a:cubicBezTo>
                    <a:pt x="1138" y="3223"/>
                    <a:pt x="1138" y="3223"/>
                    <a:pt x="1138" y="3223"/>
                  </a:cubicBezTo>
                  <a:cubicBezTo>
                    <a:pt x="1182" y="3223"/>
                    <a:pt x="1220" y="3190"/>
                    <a:pt x="1220" y="3146"/>
                  </a:cubicBezTo>
                  <a:cubicBezTo>
                    <a:pt x="1220" y="3102"/>
                    <a:pt x="1187" y="3069"/>
                    <a:pt x="1143" y="3069"/>
                  </a:cubicBezTo>
                  <a:cubicBezTo>
                    <a:pt x="163" y="3069"/>
                    <a:pt x="163" y="3069"/>
                    <a:pt x="163" y="3069"/>
                  </a:cubicBezTo>
                  <a:cubicBezTo>
                    <a:pt x="168" y="3048"/>
                    <a:pt x="168" y="3048"/>
                    <a:pt x="168" y="3048"/>
                  </a:cubicBezTo>
                  <a:cubicBezTo>
                    <a:pt x="262" y="2417"/>
                    <a:pt x="808" y="1947"/>
                    <a:pt x="1439" y="1947"/>
                  </a:cubicBezTo>
                  <a:cubicBezTo>
                    <a:pt x="1450" y="1947"/>
                    <a:pt x="1467" y="1942"/>
                    <a:pt x="1483" y="1931"/>
                  </a:cubicBezTo>
                  <a:cubicBezTo>
                    <a:pt x="1495" y="1926"/>
                    <a:pt x="1495" y="1926"/>
                    <a:pt x="1495" y="1926"/>
                  </a:cubicBezTo>
                  <a:cubicBezTo>
                    <a:pt x="1988" y="1877"/>
                    <a:pt x="2361" y="1471"/>
                    <a:pt x="2361" y="973"/>
                  </a:cubicBezTo>
                  <a:cubicBezTo>
                    <a:pt x="2361" y="940"/>
                    <a:pt x="2361" y="940"/>
                    <a:pt x="2361" y="940"/>
                  </a:cubicBezTo>
                  <a:cubicBezTo>
                    <a:pt x="2760" y="940"/>
                    <a:pt x="2760" y="940"/>
                    <a:pt x="2760" y="940"/>
                  </a:cubicBezTo>
                  <a:lnTo>
                    <a:pt x="2760" y="932"/>
                  </a:lnTo>
                  <a:close/>
                  <a:moveTo>
                    <a:pt x="630" y="745"/>
                  </a:moveTo>
                  <a:cubicBezTo>
                    <a:pt x="728" y="395"/>
                    <a:pt x="1041" y="154"/>
                    <a:pt x="1396" y="154"/>
                  </a:cubicBezTo>
                  <a:cubicBezTo>
                    <a:pt x="1752" y="154"/>
                    <a:pt x="2064" y="395"/>
                    <a:pt x="2163" y="745"/>
                  </a:cubicBezTo>
                  <a:cubicBezTo>
                    <a:pt x="2168" y="773"/>
                    <a:pt x="2168" y="773"/>
                    <a:pt x="2168" y="773"/>
                  </a:cubicBezTo>
                  <a:cubicBezTo>
                    <a:pt x="617" y="773"/>
                    <a:pt x="617" y="773"/>
                    <a:pt x="617" y="773"/>
                  </a:cubicBezTo>
                  <a:lnTo>
                    <a:pt x="630" y="745"/>
                  </a:lnTo>
                  <a:close/>
                  <a:moveTo>
                    <a:pt x="1403" y="1770"/>
                  </a:moveTo>
                  <a:cubicBezTo>
                    <a:pt x="959" y="1770"/>
                    <a:pt x="604" y="1408"/>
                    <a:pt x="604" y="965"/>
                  </a:cubicBezTo>
                  <a:cubicBezTo>
                    <a:pt x="604" y="937"/>
                    <a:pt x="604" y="937"/>
                    <a:pt x="604" y="937"/>
                  </a:cubicBezTo>
                  <a:cubicBezTo>
                    <a:pt x="2204" y="937"/>
                    <a:pt x="2204" y="937"/>
                    <a:pt x="2204" y="937"/>
                  </a:cubicBezTo>
                  <a:cubicBezTo>
                    <a:pt x="2204" y="970"/>
                    <a:pt x="2204" y="970"/>
                    <a:pt x="2204" y="970"/>
                  </a:cubicBezTo>
                  <a:cubicBezTo>
                    <a:pt x="2202" y="1408"/>
                    <a:pt x="1840" y="1770"/>
                    <a:pt x="1403" y="1770"/>
                  </a:cubicBezTo>
                  <a:close/>
                  <a:moveTo>
                    <a:pt x="1403" y="1770"/>
                  </a:moveTo>
                  <a:cubicBezTo>
                    <a:pt x="1403" y="1770"/>
                    <a:pt x="1403" y="1770"/>
                    <a:pt x="1403" y="1770"/>
                  </a:cubicBezTo>
                </a:path>
              </a:pathLst>
            </a:custGeom>
            <a:solidFill>
              <a:srgbClr val="000000">
                <a:alpha val="100000"/>
              </a:srgbClr>
            </a:solidFill>
            <a:ln w="9525">
              <a:noFill/>
            </a:ln>
          </p:spPr>
          <p:txBody>
            <a:bodyPr/>
            <a:p>
              <a:endParaRPr lang="zh-CN" altLang="en-US"/>
            </a:p>
          </p:txBody>
        </p:sp>
      </p:grpSp>
      <p:sp>
        <p:nvSpPr>
          <p:cNvPr id="34831" name="Freeform 5"/>
          <p:cNvSpPr>
            <a:spLocks noEditPoints="1"/>
          </p:cNvSpPr>
          <p:nvPr/>
        </p:nvSpPr>
        <p:spPr>
          <a:xfrm>
            <a:off x="6734175" y="1871663"/>
            <a:ext cx="415925" cy="515937"/>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214" h="266">
                <a:moveTo>
                  <a:pt x="34" y="196"/>
                </a:moveTo>
                <a:cubicBezTo>
                  <a:pt x="82" y="196"/>
                  <a:pt x="82" y="196"/>
                  <a:pt x="82" y="196"/>
                </a:cubicBezTo>
                <a:cubicBezTo>
                  <a:pt x="82" y="219"/>
                  <a:pt x="82" y="219"/>
                  <a:pt x="82" y="219"/>
                </a:cubicBezTo>
                <a:cubicBezTo>
                  <a:pt x="137" y="219"/>
                  <a:pt x="137" y="219"/>
                  <a:pt x="137" y="219"/>
                </a:cubicBezTo>
                <a:cubicBezTo>
                  <a:pt x="137" y="196"/>
                  <a:pt x="137" y="196"/>
                  <a:pt x="137" y="196"/>
                </a:cubicBezTo>
                <a:cubicBezTo>
                  <a:pt x="183" y="196"/>
                  <a:pt x="183" y="196"/>
                  <a:pt x="183" y="196"/>
                </a:cubicBezTo>
                <a:cubicBezTo>
                  <a:pt x="214" y="266"/>
                  <a:pt x="214" y="266"/>
                  <a:pt x="214" y="266"/>
                </a:cubicBezTo>
                <a:cubicBezTo>
                  <a:pt x="0" y="266"/>
                  <a:pt x="0" y="266"/>
                  <a:pt x="0" y="266"/>
                </a:cubicBezTo>
                <a:cubicBezTo>
                  <a:pt x="34" y="196"/>
                  <a:pt x="34" y="196"/>
                  <a:pt x="34" y="196"/>
                </a:cubicBezTo>
                <a:close/>
                <a:moveTo>
                  <a:pt x="212" y="99"/>
                </a:moveTo>
                <a:cubicBezTo>
                  <a:pt x="200" y="99"/>
                  <a:pt x="200" y="99"/>
                  <a:pt x="200" y="99"/>
                </a:cubicBezTo>
                <a:cubicBezTo>
                  <a:pt x="193" y="99"/>
                  <a:pt x="193" y="99"/>
                  <a:pt x="193" y="99"/>
                </a:cubicBezTo>
                <a:cubicBezTo>
                  <a:pt x="193" y="122"/>
                  <a:pt x="183" y="142"/>
                  <a:pt x="168" y="157"/>
                </a:cubicBezTo>
                <a:cubicBezTo>
                  <a:pt x="153" y="173"/>
                  <a:pt x="130" y="182"/>
                  <a:pt x="107" y="182"/>
                </a:cubicBezTo>
                <a:cubicBezTo>
                  <a:pt x="83" y="182"/>
                  <a:pt x="62" y="173"/>
                  <a:pt x="47" y="157"/>
                </a:cubicBezTo>
                <a:cubicBezTo>
                  <a:pt x="32" y="142"/>
                  <a:pt x="22" y="122"/>
                  <a:pt x="21" y="99"/>
                </a:cubicBezTo>
                <a:cubicBezTo>
                  <a:pt x="3" y="99"/>
                  <a:pt x="3" y="99"/>
                  <a:pt x="3" y="99"/>
                </a:cubicBezTo>
                <a:cubicBezTo>
                  <a:pt x="3" y="77"/>
                  <a:pt x="3" y="77"/>
                  <a:pt x="3" y="77"/>
                </a:cubicBezTo>
                <a:cubicBezTo>
                  <a:pt x="17" y="73"/>
                  <a:pt x="17" y="73"/>
                  <a:pt x="17" y="73"/>
                </a:cubicBezTo>
                <a:cubicBezTo>
                  <a:pt x="22" y="53"/>
                  <a:pt x="33" y="35"/>
                  <a:pt x="49" y="22"/>
                </a:cubicBezTo>
                <a:cubicBezTo>
                  <a:pt x="52" y="38"/>
                  <a:pt x="59" y="51"/>
                  <a:pt x="69" y="60"/>
                </a:cubicBezTo>
                <a:cubicBezTo>
                  <a:pt x="71" y="60"/>
                  <a:pt x="72" y="60"/>
                  <a:pt x="73" y="60"/>
                </a:cubicBezTo>
                <a:cubicBezTo>
                  <a:pt x="64" y="41"/>
                  <a:pt x="60" y="26"/>
                  <a:pt x="59" y="15"/>
                </a:cubicBezTo>
                <a:cubicBezTo>
                  <a:pt x="74" y="5"/>
                  <a:pt x="91" y="0"/>
                  <a:pt x="110" y="0"/>
                </a:cubicBezTo>
                <a:cubicBezTo>
                  <a:pt x="128" y="0"/>
                  <a:pt x="144" y="5"/>
                  <a:pt x="158" y="13"/>
                </a:cubicBezTo>
                <a:cubicBezTo>
                  <a:pt x="157" y="25"/>
                  <a:pt x="153" y="40"/>
                  <a:pt x="144" y="60"/>
                </a:cubicBezTo>
                <a:cubicBezTo>
                  <a:pt x="145" y="60"/>
                  <a:pt x="146" y="60"/>
                  <a:pt x="147" y="60"/>
                </a:cubicBezTo>
                <a:cubicBezTo>
                  <a:pt x="158" y="51"/>
                  <a:pt x="165" y="38"/>
                  <a:pt x="168" y="21"/>
                </a:cubicBezTo>
                <a:cubicBezTo>
                  <a:pt x="183" y="34"/>
                  <a:pt x="194" y="52"/>
                  <a:pt x="198" y="73"/>
                </a:cubicBezTo>
                <a:cubicBezTo>
                  <a:pt x="212" y="77"/>
                  <a:pt x="212" y="77"/>
                  <a:pt x="212" y="77"/>
                </a:cubicBezTo>
                <a:cubicBezTo>
                  <a:pt x="212" y="99"/>
                  <a:pt x="212" y="99"/>
                  <a:pt x="212" y="99"/>
                </a:cubicBezTo>
                <a:close/>
                <a:moveTo>
                  <a:pt x="109" y="38"/>
                </a:moveTo>
                <a:cubicBezTo>
                  <a:pt x="98" y="38"/>
                  <a:pt x="90" y="47"/>
                  <a:pt x="90" y="58"/>
                </a:cubicBezTo>
                <a:cubicBezTo>
                  <a:pt x="90" y="68"/>
                  <a:pt x="98" y="77"/>
                  <a:pt x="109" y="77"/>
                </a:cubicBezTo>
                <a:cubicBezTo>
                  <a:pt x="120" y="77"/>
                  <a:pt x="129" y="68"/>
                  <a:pt x="129" y="58"/>
                </a:cubicBezTo>
                <a:cubicBezTo>
                  <a:pt x="129" y="47"/>
                  <a:pt x="120" y="38"/>
                  <a:pt x="109" y="38"/>
                </a:cubicBezTo>
                <a:close/>
                <a:moveTo>
                  <a:pt x="169" y="99"/>
                </a:moveTo>
                <a:cubicBezTo>
                  <a:pt x="89" y="99"/>
                  <a:pt x="89" y="99"/>
                  <a:pt x="89" y="99"/>
                </a:cubicBezTo>
                <a:cubicBezTo>
                  <a:pt x="46" y="99"/>
                  <a:pt x="46" y="99"/>
                  <a:pt x="46" y="99"/>
                </a:cubicBezTo>
                <a:cubicBezTo>
                  <a:pt x="47" y="115"/>
                  <a:pt x="54" y="129"/>
                  <a:pt x="64" y="139"/>
                </a:cubicBezTo>
                <a:cubicBezTo>
                  <a:pt x="75" y="151"/>
                  <a:pt x="91" y="157"/>
                  <a:pt x="107" y="157"/>
                </a:cubicBezTo>
                <a:cubicBezTo>
                  <a:pt x="124" y="157"/>
                  <a:pt x="140" y="151"/>
                  <a:pt x="151" y="139"/>
                </a:cubicBezTo>
                <a:cubicBezTo>
                  <a:pt x="161" y="129"/>
                  <a:pt x="168" y="115"/>
                  <a:pt x="169" y="99"/>
                </a:cubicBezTo>
                <a:close/>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34832" name="矩形 14"/>
          <p:cNvSpPr/>
          <p:nvPr/>
        </p:nvSpPr>
        <p:spPr>
          <a:xfrm>
            <a:off x="3954463" y="938213"/>
            <a:ext cx="121602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34833" name="直接箭头连接符 21"/>
          <p:cNvCxnSpPr/>
          <p:nvPr/>
        </p:nvCxnSpPr>
        <p:spPr>
          <a:xfrm>
            <a:off x="4572000" y="1331913"/>
            <a:ext cx="0" cy="352425"/>
          </a:xfrm>
          <a:prstGeom prst="straightConnector1">
            <a:avLst/>
          </a:prstGeom>
          <a:ln w="19050" cap="flat" cmpd="sng">
            <a:solidFill>
              <a:srgbClr val="DF453D"/>
            </a:solidFill>
            <a:prstDash val="solid"/>
            <a:headEnd type="none" w="med" len="med"/>
            <a:tailEnd type="none" w="med" len="med"/>
          </a:ln>
        </p:spPr>
      </p:cxnSp>
      <p:sp>
        <p:nvSpPr>
          <p:cNvPr id="34834" name="矩形标注 24"/>
          <p:cNvSpPr/>
          <p:nvPr/>
        </p:nvSpPr>
        <p:spPr>
          <a:xfrm rot="-5400000">
            <a:off x="660400" y="4057650"/>
            <a:ext cx="857250" cy="1379538"/>
          </a:xfrm>
          <a:prstGeom prst="wedgeRectCallout">
            <a:avLst>
              <a:gd name="adj1" fmla="val 10273"/>
              <a:gd name="adj2" fmla="val 61708"/>
            </a:avLst>
          </a:prstGeom>
          <a:noFill/>
          <a:ln w="25400" cap="flat" cmpd="sng">
            <a:solidFill>
              <a:srgbClr val="DF453D"/>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6" name="矩形 25"/>
          <p:cNvSpPr/>
          <p:nvPr/>
        </p:nvSpPr>
        <p:spPr>
          <a:xfrm>
            <a:off x="485775" y="4548188"/>
            <a:ext cx="12096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访谈问题</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4836" name="圆角矩形 26"/>
          <p:cNvSpPr/>
          <p:nvPr/>
        </p:nvSpPr>
        <p:spPr>
          <a:xfrm>
            <a:off x="2001838" y="3414713"/>
            <a:ext cx="6750050" cy="3160712"/>
          </a:xfrm>
          <a:prstGeom prst="roundRect">
            <a:avLst>
              <a:gd name="adj" fmla="val 907"/>
            </a:avLst>
          </a:prstGeom>
          <a:noFill/>
          <a:ln w="22225" cap="flat" cmpd="sng">
            <a:solidFill>
              <a:srgbClr val="57D5B1"/>
            </a:solidFill>
            <a:prstDash val="soli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9" name="矩形 28"/>
          <p:cNvSpPr/>
          <p:nvPr/>
        </p:nvSpPr>
        <p:spPr>
          <a:xfrm>
            <a:off x="2079625" y="3494088"/>
            <a:ext cx="6562725" cy="3000375"/>
          </a:xfrm>
          <a:prstGeom prst="rect">
            <a:avLst/>
          </a:prstGeom>
        </p:spPr>
        <p:txBody>
          <a:bodyPr>
            <a:spAutoFit/>
          </a:bodyPr>
          <a:lstStyle/>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安全管理政策是否与上级公司政策及日常业务需要相吻合？（请说明）</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员工及承包商是否了解公司的安全政策？了解程度</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是否成立了相关的安全委员会（或者类似机构）关注安全政策的执行？</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管理层是否对有目的地衡量员工及承包商对安全政策的理解？</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安全规则及程序的制定是否以安全政策为依据？</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Group 2"/>
          <p:cNvGraphicFramePr>
            <a:graphicFrameLocks noGrp="1"/>
          </p:cNvGraphicFramePr>
          <p:nvPr>
            <p:ph idx="4294967295"/>
          </p:nvPr>
        </p:nvGraphicFramePr>
        <p:xfrm>
          <a:off x="574675" y="569913"/>
          <a:ext cx="8021638" cy="5800725"/>
        </p:xfrm>
        <a:graphic>
          <a:graphicData uri="http://schemas.openxmlformats.org/drawingml/2006/table">
            <a:tbl>
              <a:tblPr/>
              <a:tblGrid>
                <a:gridCol w="727075"/>
                <a:gridCol w="1049564"/>
                <a:gridCol w="6244999"/>
              </a:tblGrid>
              <a:tr h="498475">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rPr>
                        <a:t>评分参考基准</a:t>
                      </a:r>
                      <a:endParaRPr kumimoji="0" lang="zh-CN"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安全原则与政策方针</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solidFill>
                      <a:srgbClr val="57D5B1"/>
                    </a:solidFill>
                  </a:tcPr>
                </a:tc>
              </a:tr>
              <a:tr h="13112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安全政策和原则作为企业的核心价值的组成部分，作为凝聚员工士气的主要途径之一；</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在决策涉及到安全时</a:t>
                      </a:r>
                      <a:r>
                        <a:rPr kumimoji="0" 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不会因为资源和时间问题而违背安全原则。</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r h="16160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安全政策、目标和原则，根植于全面的管理程序体系和管理活动当中，作为指导日常安全决策和日常工作的依据；</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直线组织每年培训员工：安全政策、目标、原则；</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在</a:t>
                      </a:r>
                      <a:r>
                        <a:rPr kumimoji="0" lang="zh-CN" altLang="en-US" sz="1800" b="1"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日常运营</a:t>
                      </a: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决策时考虑与安全政策的一致性。</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r h="136842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制定了书面的安全政策、目标和原则，将其作为安全管理决策的依据，并具有可操作性；</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（例如：）制定了使用酒精、毒品和麻醉药品等的政策。</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安全政策、目标、原则作为安全口号，没有具体的实际操作指引；</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作安全决策时有时与安全政策不一致。</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DF453D"/>
                      </a:solidFill>
                      <a:prstDash val="solid"/>
                      <a:round/>
                      <a:headEnd type="none" w="med" len="med"/>
                      <a:tailEnd type="none" w="med" len="med"/>
                    </a:lnL>
                    <a:lnR w="12700" cap="flat" cmpd="sng" algn="ctr">
                      <a:solidFill>
                        <a:srgbClr val="DF453D"/>
                      </a:solidFill>
                      <a:prstDash val="solid"/>
                      <a:round/>
                      <a:headEnd type="none" w="med" len="med"/>
                      <a:tailEnd type="none" w="med" len="med"/>
                    </a:lnR>
                    <a:lnT w="12700" cap="flat" cmpd="sng" algn="ctr">
                      <a:solidFill>
                        <a:srgbClr val="DF453D"/>
                      </a:solidFill>
                      <a:prstDash val="solid"/>
                      <a:round/>
                      <a:headEnd type="none" w="med" len="med"/>
                      <a:tailEnd type="none" w="med" len="med"/>
                    </a:lnT>
                    <a:lnB w="12700" cap="flat" cmpd="sng" algn="ctr">
                      <a:solidFill>
                        <a:srgbClr val="DF453D"/>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6870"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36871" name="Rectangle 3"/>
          <p:cNvSpPr txBox="1"/>
          <p:nvPr/>
        </p:nvSpPr>
        <p:spPr>
          <a:xfrm>
            <a:off x="128588" y="2589213"/>
            <a:ext cx="5532437" cy="3038475"/>
          </a:xfrm>
          <a:prstGeom prst="rect">
            <a:avLst/>
          </a:prstGeom>
          <a:noFill/>
          <a:ln w="9525">
            <a:noFill/>
          </a:ln>
        </p:spPr>
        <p:txBody>
          <a:bodyPr lIns="91429" tIns="45714" rIns="91429" bIns="45714">
            <a:spAutoFit/>
          </a:bodyPr>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企业已建立了明确的安全原则与政策方针</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访谈员工时，大部分都无法清楚的说明公司的安全原则与政策方针</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大部分的员工认为公司为了产能绩效，管理层在决策时，安全常被淡忘、或者妥协</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当安全与生产、成本、工期或其它工作相冲突时，大家都在等领导做最终的决策。</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892"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37893"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37894" name="文本框 17"/>
          <p:cNvSpPr txBox="1"/>
          <p:nvPr/>
        </p:nvSpPr>
        <p:spPr>
          <a:xfrm>
            <a:off x="4021138"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3</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3" name="矩形 2"/>
          <p:cNvSpPr/>
          <p:nvPr/>
        </p:nvSpPr>
        <p:spPr>
          <a:xfrm>
            <a:off x="1658938" y="3981450"/>
            <a:ext cx="5826125"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综合性的安全管理组织</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圆角矩形 11"/>
          <p:cNvSpPr/>
          <p:nvPr/>
        </p:nvSpPr>
        <p:spPr>
          <a:xfrm>
            <a:off x="465138" y="1651000"/>
            <a:ext cx="2925762" cy="4089400"/>
          </a:xfrm>
          <a:prstGeom prst="roundRect">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8915" name="Text Box 3"/>
          <p:cNvSpPr txBox="1"/>
          <p:nvPr/>
        </p:nvSpPr>
        <p:spPr>
          <a:xfrm>
            <a:off x="3511550" y="1550988"/>
            <a:ext cx="5095875" cy="3832225"/>
          </a:xfrm>
          <a:prstGeom prst="rect">
            <a:avLst/>
          </a:prstGeom>
          <a:noFill/>
          <a:ln w="9525">
            <a:noFill/>
          </a:ln>
        </p:spPr>
        <p:txBody>
          <a:bodyPr>
            <a:spAutoFit/>
          </a:bodyPr>
          <a:p>
            <a:pPr marL="342900" lvl="0" indent="-342900" algn="just"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有效的管理安全的组织网络覆盖到每个单位</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algn="just"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该组织整合运用整个公司的管理资源，实施全员安全管理</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algn="just"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安全组织的职能是协调各方面组织成员参与安全管理、推动安全计划的进展、制定和完善</a:t>
            </a:r>
            <a:r>
              <a:rPr lang="en-US" altLang="zh-CN" sz="1800" b="0" dirty="0">
                <a:solidFill>
                  <a:srgbClr val="373737"/>
                </a:solidFill>
                <a:latin typeface="微软雅黑" panose="020B0503020204020204" pitchFamily="34" charset="-122"/>
                <a:ea typeface="微软雅黑" panose="020B0503020204020204" pitchFamily="34" charset="-122"/>
              </a:rPr>
              <a:t>SHE</a:t>
            </a:r>
            <a:r>
              <a:rPr lang="zh-CN" altLang="en-US" sz="1800" b="0" dirty="0">
                <a:solidFill>
                  <a:srgbClr val="373737"/>
                </a:solidFill>
                <a:latin typeface="微软雅黑" panose="020B0503020204020204" pitchFamily="34" charset="-122"/>
                <a:ea typeface="微软雅黑" panose="020B0503020204020204" pitchFamily="34" charset="-122"/>
              </a:rPr>
              <a:t>政策</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algn="just"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最高层透过安全委员会实现战略指导，设定目标和指标，衡量关注安全表现，体现处理安全问题的机制。</a:t>
            </a:r>
            <a:endParaRPr lang="zh-CN" altLang="en-US" sz="1800" b="0" dirty="0">
              <a:solidFill>
                <a:srgbClr val="373737"/>
              </a:solidFill>
              <a:latin typeface="微软雅黑" panose="020B0503020204020204" pitchFamily="34" charset="-122"/>
              <a:ea typeface="微软雅黑" panose="020B0503020204020204" pitchFamily="34" charset="-122"/>
            </a:endParaRPr>
          </a:p>
        </p:txBody>
      </p:sp>
      <p:sp>
        <p:nvSpPr>
          <p:cNvPr id="43013" name="Rectangle 4"/>
          <p:cNvSpPr>
            <a:spLocks noChangeArrowheads="1"/>
          </p:cNvSpPr>
          <p:nvPr/>
        </p:nvSpPr>
        <p:spPr bwMode="auto">
          <a:xfrm>
            <a:off x="3849688" y="5281613"/>
            <a:ext cx="4419600" cy="458788"/>
          </a:xfrm>
          <a:prstGeom prst="rect">
            <a:avLst/>
          </a:prstGeom>
        </p:spPr>
        <p:txBody>
          <a:bodyPr>
            <a:spAutoFit/>
          </a:bodyPr>
          <a:lstStyle/>
          <a:p>
            <a:pPr marL="0" marR="0" lvl="0" indent="0" algn="just" defTabSz="914400" rtl="0" eaLnBrk="1" fontAlgn="base"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委员会组织是“对运营管理职能”的管理</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图文框 7"/>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919"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46594" r="4913"/>
          <a:stretch>
            <a:fillRect/>
          </a:stretch>
        </p:blipFill>
        <p:spPr>
          <a:xfrm flipH="1">
            <a:off x="323850" y="1732146"/>
            <a:ext cx="2914650" cy="4008897"/>
          </a:xfrm>
          <a:custGeom>
            <a:avLst/>
            <a:gdLst>
              <a:gd name="connsiteX0" fmla="*/ 1457325 w 2914650"/>
              <a:gd name="connsiteY0" fmla="*/ 0 h 4008897"/>
              <a:gd name="connsiteX1" fmla="*/ 0 w 2914650"/>
              <a:gd name="connsiteY1" fmla="*/ 1457325 h 4008897"/>
              <a:gd name="connsiteX2" fmla="*/ 0 w 2914650"/>
              <a:gd name="connsiteY2" fmla="*/ 2560631 h 4008897"/>
              <a:gd name="connsiteX3" fmla="*/ 1163623 w 2914650"/>
              <a:gd name="connsiteY3" fmla="*/ 3988349 h 4008897"/>
              <a:gd name="connsiteX4" fmla="*/ 1298264 w 2914650"/>
              <a:gd name="connsiteY4" fmla="*/ 4008897 h 4008897"/>
              <a:gd name="connsiteX5" fmla="*/ 1616386 w 2914650"/>
              <a:gd name="connsiteY5" fmla="*/ 4008897 h 4008897"/>
              <a:gd name="connsiteX6" fmla="*/ 1751027 w 2914650"/>
              <a:gd name="connsiteY6" fmla="*/ 3988349 h 4008897"/>
              <a:gd name="connsiteX7" fmla="*/ 2914650 w 2914650"/>
              <a:gd name="connsiteY7" fmla="*/ 2560631 h 4008897"/>
              <a:gd name="connsiteX8" fmla="*/ 2914650 w 2914650"/>
              <a:gd name="connsiteY8" fmla="*/ 1457325 h 4008897"/>
              <a:gd name="connsiteX9" fmla="*/ 1457325 w 2914650"/>
              <a:gd name="connsiteY9" fmla="*/ 0 h 40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50" h="4008897">
                <a:moveTo>
                  <a:pt x="1457325" y="0"/>
                </a:moveTo>
                <a:cubicBezTo>
                  <a:pt x="652467" y="0"/>
                  <a:pt x="0" y="652467"/>
                  <a:pt x="0" y="1457325"/>
                </a:cubicBezTo>
                <a:lnTo>
                  <a:pt x="0" y="2560631"/>
                </a:lnTo>
                <a:cubicBezTo>
                  <a:pt x="0" y="3264882"/>
                  <a:pt x="499545" y="3852458"/>
                  <a:pt x="1163623" y="3988349"/>
                </a:cubicBezTo>
                <a:lnTo>
                  <a:pt x="1298264" y="4008897"/>
                </a:lnTo>
                <a:lnTo>
                  <a:pt x="1616386" y="4008897"/>
                </a:lnTo>
                <a:lnTo>
                  <a:pt x="1751027" y="3988349"/>
                </a:lnTo>
                <a:cubicBezTo>
                  <a:pt x="2415105" y="3852458"/>
                  <a:pt x="2914650" y="3264882"/>
                  <a:pt x="2914650" y="2560631"/>
                </a:cubicBezTo>
                <a:lnTo>
                  <a:pt x="2914650" y="1457325"/>
                </a:lnTo>
                <a:cubicBezTo>
                  <a:pt x="2914650" y="652467"/>
                  <a:pt x="2262183" y="0"/>
                  <a:pt x="1457325" y="0"/>
                </a:cubicBezTo>
                <a:close/>
              </a:path>
            </a:pathLst>
          </a:custGeom>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41" name="矩形 3"/>
          <p:cNvSpPr/>
          <p:nvPr/>
        </p:nvSpPr>
        <p:spPr>
          <a:xfrm rot="2700000">
            <a:off x="3941763" y="2725738"/>
            <a:ext cx="1260475" cy="1260475"/>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9942" name="矩形 10"/>
          <p:cNvSpPr/>
          <p:nvPr/>
        </p:nvSpPr>
        <p:spPr>
          <a:xfrm rot="2700000">
            <a:off x="4783138" y="2095500"/>
            <a:ext cx="563562" cy="5619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9943" name="矩形 11"/>
          <p:cNvSpPr/>
          <p:nvPr/>
        </p:nvSpPr>
        <p:spPr>
          <a:xfrm rot="2700000">
            <a:off x="5249863" y="3544888"/>
            <a:ext cx="563562" cy="5619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9944" name="矩形 12"/>
          <p:cNvSpPr/>
          <p:nvPr/>
        </p:nvSpPr>
        <p:spPr>
          <a:xfrm rot="2700000">
            <a:off x="3829050" y="3965575"/>
            <a:ext cx="561975" cy="5635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9945" name="矩形 13"/>
          <p:cNvSpPr/>
          <p:nvPr/>
        </p:nvSpPr>
        <p:spPr>
          <a:xfrm rot="2700000">
            <a:off x="3328988" y="2581275"/>
            <a:ext cx="563562" cy="5619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 name="矩形 7"/>
          <p:cNvSpPr/>
          <p:nvPr/>
        </p:nvSpPr>
        <p:spPr>
          <a:xfrm>
            <a:off x="5464175" y="2463800"/>
            <a:ext cx="2249488" cy="400050"/>
          </a:xfrm>
          <a:prstGeom prst="rect">
            <a:avLst/>
          </a:prstGeom>
        </p:spPr>
        <p:txBody>
          <a:bodyPr wrap="none">
            <a:spAutoFit/>
          </a:bodyPr>
          <a:lstStyle/>
          <a:p>
            <a:pPr marL="0" marR="0" lvl="1"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管理委员会的设立</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5788025" y="4062413"/>
            <a:ext cx="2492375" cy="400050"/>
          </a:xfrm>
          <a:prstGeom prst="rect">
            <a:avLst/>
          </a:prstGeom>
        </p:spPr>
        <p:txBody>
          <a:bodyPr wrap="none">
            <a:spAutoFit/>
          </a:bodyPr>
          <a:lstStyle/>
          <a:p>
            <a:pPr marL="0" marR="0" lvl="1"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安全分委员会的设立</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1239838" y="4356100"/>
            <a:ext cx="2508250" cy="4000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安全任务组织的设立</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28588" y="2979738"/>
            <a:ext cx="3227388" cy="401638"/>
          </a:xfrm>
          <a:prstGeom prst="rect">
            <a:avLst/>
          </a:prstGeom>
        </p:spPr>
        <p:txBody>
          <a:bodyPr wrap="none">
            <a:spAutoFit/>
          </a:bodyPr>
          <a:lstStyle/>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安全管理总结讨论流程</a:t>
            </a:r>
            <a:endParaRPr kumimoji="0" lang="zh-TW"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128588" y="4818063"/>
            <a:ext cx="3576638" cy="830263"/>
          </a:xfrm>
          <a:prstGeom prst="rect">
            <a:avLst/>
          </a:prstGeom>
        </p:spPr>
        <p:txBody>
          <a:bodyPr>
            <a:spAutoFit/>
          </a:bodyPr>
          <a:lstStyle/>
          <a:p>
            <a:pPr marL="0" marR="0" lvl="0" indent="0" algn="r"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特别分委员会、工作小组、 安全会议、安全文化工作站、推进办。。。</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9951" name="Freeform 9"/>
          <p:cNvSpPr>
            <a:spLocks noEditPoints="1"/>
          </p:cNvSpPr>
          <p:nvPr/>
        </p:nvSpPr>
        <p:spPr>
          <a:xfrm>
            <a:off x="4113213" y="2932113"/>
            <a:ext cx="917575" cy="877887"/>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287" h="274">
                <a:moveTo>
                  <a:pt x="145" y="64"/>
                </a:moveTo>
                <a:cubicBezTo>
                  <a:pt x="150" y="64"/>
                  <a:pt x="155" y="64"/>
                  <a:pt x="160" y="64"/>
                </a:cubicBezTo>
                <a:cubicBezTo>
                  <a:pt x="158" y="62"/>
                  <a:pt x="156" y="61"/>
                  <a:pt x="154" y="59"/>
                </a:cubicBezTo>
                <a:cubicBezTo>
                  <a:pt x="151" y="60"/>
                  <a:pt x="148" y="62"/>
                  <a:pt x="145" y="64"/>
                </a:cubicBezTo>
                <a:close/>
                <a:moveTo>
                  <a:pt x="142" y="107"/>
                </a:moveTo>
                <a:cubicBezTo>
                  <a:pt x="159" y="107"/>
                  <a:pt x="173" y="121"/>
                  <a:pt x="173" y="138"/>
                </a:cubicBezTo>
                <a:cubicBezTo>
                  <a:pt x="173" y="155"/>
                  <a:pt x="159" y="169"/>
                  <a:pt x="142" y="169"/>
                </a:cubicBezTo>
                <a:cubicBezTo>
                  <a:pt x="125" y="169"/>
                  <a:pt x="111" y="155"/>
                  <a:pt x="111" y="138"/>
                </a:cubicBezTo>
                <a:cubicBezTo>
                  <a:pt x="111" y="121"/>
                  <a:pt x="125" y="107"/>
                  <a:pt x="142" y="107"/>
                </a:cubicBezTo>
                <a:close/>
                <a:moveTo>
                  <a:pt x="184" y="67"/>
                </a:moveTo>
                <a:cubicBezTo>
                  <a:pt x="203" y="70"/>
                  <a:pt x="220" y="74"/>
                  <a:pt x="234" y="80"/>
                </a:cubicBezTo>
                <a:cubicBezTo>
                  <a:pt x="234" y="70"/>
                  <a:pt x="231" y="62"/>
                  <a:pt x="225" y="56"/>
                </a:cubicBezTo>
                <a:cubicBezTo>
                  <a:pt x="214" y="44"/>
                  <a:pt x="194" y="44"/>
                  <a:pt x="171" y="52"/>
                </a:cubicBezTo>
                <a:cubicBezTo>
                  <a:pt x="175" y="56"/>
                  <a:pt x="180" y="61"/>
                  <a:pt x="184" y="67"/>
                </a:cubicBezTo>
                <a:close/>
                <a:moveTo>
                  <a:pt x="80" y="174"/>
                </a:moveTo>
                <a:cubicBezTo>
                  <a:pt x="74" y="163"/>
                  <a:pt x="68" y="151"/>
                  <a:pt x="64" y="140"/>
                </a:cubicBezTo>
                <a:cubicBezTo>
                  <a:pt x="55" y="153"/>
                  <a:pt x="49" y="166"/>
                  <a:pt x="45" y="178"/>
                </a:cubicBezTo>
                <a:cubicBezTo>
                  <a:pt x="58" y="184"/>
                  <a:pt x="74" y="189"/>
                  <a:pt x="92" y="192"/>
                </a:cubicBezTo>
                <a:cubicBezTo>
                  <a:pt x="88" y="186"/>
                  <a:pt x="84" y="180"/>
                  <a:pt x="80" y="174"/>
                </a:cubicBezTo>
                <a:close/>
                <a:moveTo>
                  <a:pt x="58" y="126"/>
                </a:moveTo>
                <a:cubicBezTo>
                  <a:pt x="48" y="142"/>
                  <a:pt x="40" y="158"/>
                  <a:pt x="35" y="173"/>
                </a:cubicBezTo>
                <a:cubicBezTo>
                  <a:pt x="19" y="163"/>
                  <a:pt x="10" y="150"/>
                  <a:pt x="10" y="137"/>
                </a:cubicBezTo>
                <a:cubicBezTo>
                  <a:pt x="10" y="120"/>
                  <a:pt x="25" y="104"/>
                  <a:pt x="50" y="94"/>
                </a:cubicBezTo>
                <a:cubicBezTo>
                  <a:pt x="52" y="104"/>
                  <a:pt x="55" y="115"/>
                  <a:pt x="58" y="126"/>
                </a:cubicBezTo>
                <a:close/>
                <a:moveTo>
                  <a:pt x="49" y="82"/>
                </a:moveTo>
                <a:cubicBezTo>
                  <a:pt x="45" y="50"/>
                  <a:pt x="53" y="24"/>
                  <a:pt x="72" y="13"/>
                </a:cubicBezTo>
                <a:cubicBezTo>
                  <a:pt x="94" y="0"/>
                  <a:pt x="126" y="11"/>
                  <a:pt x="157" y="38"/>
                </a:cubicBezTo>
                <a:cubicBezTo>
                  <a:pt x="193" y="20"/>
                  <a:pt x="227" y="18"/>
                  <a:pt x="245" y="36"/>
                </a:cubicBezTo>
                <a:cubicBezTo>
                  <a:pt x="257" y="48"/>
                  <a:pt x="260" y="68"/>
                  <a:pt x="255" y="91"/>
                </a:cubicBezTo>
                <a:cubicBezTo>
                  <a:pt x="275" y="103"/>
                  <a:pt x="287" y="120"/>
                  <a:pt x="287" y="137"/>
                </a:cubicBezTo>
                <a:cubicBezTo>
                  <a:pt x="287" y="159"/>
                  <a:pt x="268" y="178"/>
                  <a:pt x="239" y="192"/>
                </a:cubicBezTo>
                <a:cubicBezTo>
                  <a:pt x="242" y="224"/>
                  <a:pt x="234" y="250"/>
                  <a:pt x="215" y="261"/>
                </a:cubicBezTo>
                <a:cubicBezTo>
                  <a:pt x="193" y="274"/>
                  <a:pt x="161" y="263"/>
                  <a:pt x="130" y="236"/>
                </a:cubicBezTo>
                <a:cubicBezTo>
                  <a:pt x="94" y="254"/>
                  <a:pt x="60" y="256"/>
                  <a:pt x="42" y="238"/>
                </a:cubicBezTo>
                <a:cubicBezTo>
                  <a:pt x="30" y="226"/>
                  <a:pt x="27" y="206"/>
                  <a:pt x="32" y="183"/>
                </a:cubicBezTo>
                <a:cubicBezTo>
                  <a:pt x="12" y="171"/>
                  <a:pt x="0" y="155"/>
                  <a:pt x="0" y="137"/>
                </a:cubicBezTo>
                <a:cubicBezTo>
                  <a:pt x="0" y="115"/>
                  <a:pt x="19" y="96"/>
                  <a:pt x="49" y="82"/>
                </a:cubicBezTo>
                <a:close/>
                <a:moveTo>
                  <a:pt x="198" y="87"/>
                </a:moveTo>
                <a:cubicBezTo>
                  <a:pt x="201" y="91"/>
                  <a:pt x="204" y="96"/>
                  <a:pt x="207" y="100"/>
                </a:cubicBezTo>
                <a:cubicBezTo>
                  <a:pt x="212" y="110"/>
                  <a:pt x="217" y="119"/>
                  <a:pt x="221" y="128"/>
                </a:cubicBezTo>
                <a:cubicBezTo>
                  <a:pt x="226" y="119"/>
                  <a:pt x="230" y="109"/>
                  <a:pt x="232" y="100"/>
                </a:cubicBezTo>
                <a:cubicBezTo>
                  <a:pt x="223" y="95"/>
                  <a:pt x="211" y="90"/>
                  <a:pt x="198" y="87"/>
                </a:cubicBezTo>
                <a:close/>
                <a:moveTo>
                  <a:pt x="229" y="148"/>
                </a:moveTo>
                <a:cubicBezTo>
                  <a:pt x="231" y="156"/>
                  <a:pt x="234" y="164"/>
                  <a:pt x="235" y="171"/>
                </a:cubicBezTo>
                <a:cubicBezTo>
                  <a:pt x="250" y="162"/>
                  <a:pt x="259" y="150"/>
                  <a:pt x="259" y="137"/>
                </a:cubicBezTo>
                <a:cubicBezTo>
                  <a:pt x="259" y="128"/>
                  <a:pt x="255" y="120"/>
                  <a:pt x="248" y="113"/>
                </a:cubicBezTo>
                <a:cubicBezTo>
                  <a:pt x="243" y="124"/>
                  <a:pt x="237" y="136"/>
                  <a:pt x="229" y="148"/>
                </a:cubicBezTo>
                <a:close/>
                <a:moveTo>
                  <a:pt x="121" y="228"/>
                </a:moveTo>
                <a:cubicBezTo>
                  <a:pt x="91" y="243"/>
                  <a:pt x="63" y="246"/>
                  <a:pt x="49" y="232"/>
                </a:cubicBezTo>
                <a:cubicBezTo>
                  <a:pt x="39" y="222"/>
                  <a:pt x="37" y="207"/>
                  <a:pt x="42" y="189"/>
                </a:cubicBezTo>
                <a:cubicBezTo>
                  <a:pt x="59" y="197"/>
                  <a:pt x="80" y="204"/>
                  <a:pt x="103" y="207"/>
                </a:cubicBezTo>
                <a:cubicBezTo>
                  <a:pt x="109" y="215"/>
                  <a:pt x="115" y="222"/>
                  <a:pt x="121" y="228"/>
                </a:cubicBezTo>
                <a:close/>
                <a:moveTo>
                  <a:pt x="97" y="174"/>
                </a:moveTo>
                <a:cubicBezTo>
                  <a:pt x="101" y="182"/>
                  <a:pt x="106" y="188"/>
                  <a:pt x="110" y="195"/>
                </a:cubicBezTo>
                <a:cubicBezTo>
                  <a:pt x="118" y="195"/>
                  <a:pt x="126" y="196"/>
                  <a:pt x="134" y="196"/>
                </a:cubicBezTo>
                <a:cubicBezTo>
                  <a:pt x="147" y="196"/>
                  <a:pt x="159" y="195"/>
                  <a:pt x="170" y="193"/>
                </a:cubicBezTo>
                <a:cubicBezTo>
                  <a:pt x="173" y="191"/>
                  <a:pt x="176" y="188"/>
                  <a:pt x="179" y="185"/>
                </a:cubicBezTo>
                <a:cubicBezTo>
                  <a:pt x="192" y="171"/>
                  <a:pt x="204" y="157"/>
                  <a:pt x="213" y="143"/>
                </a:cubicBezTo>
                <a:cubicBezTo>
                  <a:pt x="209" y="134"/>
                  <a:pt x="204" y="125"/>
                  <a:pt x="199" y="116"/>
                </a:cubicBezTo>
                <a:cubicBezTo>
                  <a:pt x="192" y="103"/>
                  <a:pt x="184" y="92"/>
                  <a:pt x="176" y="82"/>
                </a:cubicBezTo>
                <a:cubicBezTo>
                  <a:pt x="163" y="79"/>
                  <a:pt x="149" y="78"/>
                  <a:pt x="134" y="78"/>
                </a:cubicBezTo>
                <a:cubicBezTo>
                  <a:pt x="130" y="78"/>
                  <a:pt x="126" y="78"/>
                  <a:pt x="122" y="78"/>
                </a:cubicBezTo>
                <a:cubicBezTo>
                  <a:pt x="113" y="85"/>
                  <a:pt x="104" y="93"/>
                  <a:pt x="95" y="102"/>
                </a:cubicBezTo>
                <a:cubicBezTo>
                  <a:pt x="88" y="109"/>
                  <a:pt x="81" y="117"/>
                  <a:pt x="75" y="125"/>
                </a:cubicBezTo>
                <a:cubicBezTo>
                  <a:pt x="80" y="141"/>
                  <a:pt x="88" y="158"/>
                  <a:pt x="97" y="174"/>
                </a:cubicBezTo>
                <a:close/>
                <a:moveTo>
                  <a:pt x="71" y="108"/>
                </a:moveTo>
                <a:cubicBezTo>
                  <a:pt x="77" y="101"/>
                  <a:pt x="84" y="93"/>
                  <a:pt x="92" y="85"/>
                </a:cubicBezTo>
                <a:cubicBezTo>
                  <a:pt x="93" y="84"/>
                  <a:pt x="95" y="82"/>
                  <a:pt x="96" y="81"/>
                </a:cubicBezTo>
                <a:cubicBezTo>
                  <a:pt x="86" y="83"/>
                  <a:pt x="77" y="85"/>
                  <a:pt x="68" y="87"/>
                </a:cubicBezTo>
                <a:cubicBezTo>
                  <a:pt x="68" y="94"/>
                  <a:pt x="69" y="101"/>
                  <a:pt x="71" y="108"/>
                </a:cubicBezTo>
                <a:close/>
                <a:moveTo>
                  <a:pt x="68" y="75"/>
                </a:moveTo>
                <a:cubicBezTo>
                  <a:pt x="82" y="70"/>
                  <a:pt x="97" y="67"/>
                  <a:pt x="114" y="65"/>
                </a:cubicBezTo>
                <a:cubicBezTo>
                  <a:pt x="122" y="59"/>
                  <a:pt x="131" y="53"/>
                  <a:pt x="139" y="47"/>
                </a:cubicBezTo>
                <a:cubicBezTo>
                  <a:pt x="119" y="34"/>
                  <a:pt x="100" y="29"/>
                  <a:pt x="86" y="37"/>
                </a:cubicBezTo>
                <a:cubicBezTo>
                  <a:pt x="75" y="44"/>
                  <a:pt x="69" y="57"/>
                  <a:pt x="68" y="75"/>
                </a:cubicBezTo>
                <a:close/>
                <a:moveTo>
                  <a:pt x="220" y="161"/>
                </a:moveTo>
                <a:cubicBezTo>
                  <a:pt x="213" y="170"/>
                  <a:pt x="205" y="179"/>
                  <a:pt x="196" y="188"/>
                </a:cubicBezTo>
                <a:cubicBezTo>
                  <a:pt x="207" y="185"/>
                  <a:pt x="216" y="182"/>
                  <a:pt x="224" y="178"/>
                </a:cubicBezTo>
                <a:cubicBezTo>
                  <a:pt x="223" y="172"/>
                  <a:pt x="222" y="167"/>
                  <a:pt x="220" y="161"/>
                </a:cubicBezTo>
                <a:close/>
                <a:moveTo>
                  <a:pt x="228" y="196"/>
                </a:moveTo>
                <a:cubicBezTo>
                  <a:pt x="212" y="202"/>
                  <a:pt x="193" y="206"/>
                  <a:pt x="173" y="209"/>
                </a:cubicBezTo>
                <a:cubicBezTo>
                  <a:pt x="163" y="217"/>
                  <a:pt x="152" y="224"/>
                  <a:pt x="142" y="230"/>
                </a:cubicBezTo>
                <a:cubicBezTo>
                  <a:pt x="167" y="253"/>
                  <a:pt x="193" y="263"/>
                  <a:pt x="210" y="253"/>
                </a:cubicBezTo>
                <a:cubicBezTo>
                  <a:pt x="225" y="244"/>
                  <a:pt x="231" y="223"/>
                  <a:pt x="228" y="196"/>
                </a:cubicBezTo>
                <a:close/>
                <a:moveTo>
                  <a:pt x="132" y="222"/>
                </a:moveTo>
                <a:cubicBezTo>
                  <a:pt x="138" y="218"/>
                  <a:pt x="144" y="214"/>
                  <a:pt x="150" y="210"/>
                </a:cubicBezTo>
                <a:cubicBezTo>
                  <a:pt x="148" y="210"/>
                  <a:pt x="146" y="210"/>
                  <a:pt x="144" y="210"/>
                </a:cubicBezTo>
                <a:cubicBezTo>
                  <a:pt x="136" y="210"/>
                  <a:pt x="129" y="210"/>
                  <a:pt x="121" y="209"/>
                </a:cubicBezTo>
                <a:cubicBezTo>
                  <a:pt x="125" y="214"/>
                  <a:pt x="129" y="218"/>
                  <a:pt x="132" y="222"/>
                </a:cubicBezTo>
                <a:close/>
              </a:path>
            </a:pathLst>
          </a:custGeom>
          <a:solidFill>
            <a:schemeClr val="bg1">
              <a:alpha val="100000"/>
            </a:schemeClr>
          </a:solidFill>
          <a:ln w="9525">
            <a:noFill/>
          </a:ln>
        </p:spPr>
        <p:txBody>
          <a:bodyPr/>
          <a:p>
            <a:endParaRPr lang="zh-CN" altLang="en-US"/>
          </a:p>
        </p:txBody>
      </p:sp>
      <p:sp>
        <p:nvSpPr>
          <p:cNvPr id="39952" name="文本框 17"/>
          <p:cNvSpPr txBox="1"/>
          <p:nvPr/>
        </p:nvSpPr>
        <p:spPr>
          <a:xfrm>
            <a:off x="4867275" y="2143125"/>
            <a:ext cx="396875" cy="461963"/>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1</a:t>
            </a:r>
            <a:endParaRPr lang="zh-CN" altLang="en-US" dirty="0">
              <a:solidFill>
                <a:schemeClr val="bg1"/>
              </a:solidFill>
              <a:latin typeface="Arial" panose="020B0604020202020204" pitchFamily="34" charset="0"/>
              <a:ea typeface="宋体" panose="02010600030101010101" pitchFamily="2" charset="-122"/>
            </a:endParaRPr>
          </a:p>
        </p:txBody>
      </p:sp>
      <p:sp>
        <p:nvSpPr>
          <p:cNvPr id="39953" name="文本框 22"/>
          <p:cNvSpPr txBox="1"/>
          <p:nvPr/>
        </p:nvSpPr>
        <p:spPr>
          <a:xfrm>
            <a:off x="5334000" y="3600450"/>
            <a:ext cx="396875" cy="461963"/>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2</a:t>
            </a:r>
            <a:endParaRPr lang="zh-CN" altLang="en-US" dirty="0">
              <a:solidFill>
                <a:schemeClr val="bg1"/>
              </a:solidFill>
              <a:latin typeface="Arial" panose="020B0604020202020204" pitchFamily="34" charset="0"/>
              <a:ea typeface="宋体" panose="02010600030101010101" pitchFamily="2" charset="-122"/>
            </a:endParaRPr>
          </a:p>
        </p:txBody>
      </p:sp>
      <p:sp>
        <p:nvSpPr>
          <p:cNvPr id="39954" name="文本框 23"/>
          <p:cNvSpPr txBox="1"/>
          <p:nvPr/>
        </p:nvSpPr>
        <p:spPr>
          <a:xfrm>
            <a:off x="3917950" y="4030663"/>
            <a:ext cx="395288" cy="461962"/>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3</a:t>
            </a:r>
            <a:endParaRPr lang="zh-CN" altLang="en-US" dirty="0">
              <a:solidFill>
                <a:schemeClr val="bg1"/>
              </a:solidFill>
              <a:latin typeface="Arial" panose="020B0604020202020204" pitchFamily="34" charset="0"/>
              <a:ea typeface="宋体" panose="02010600030101010101" pitchFamily="2" charset="-122"/>
            </a:endParaRPr>
          </a:p>
        </p:txBody>
      </p:sp>
      <p:sp>
        <p:nvSpPr>
          <p:cNvPr id="39955" name="文本框 24"/>
          <p:cNvSpPr txBox="1"/>
          <p:nvPr/>
        </p:nvSpPr>
        <p:spPr>
          <a:xfrm>
            <a:off x="3413125" y="2632075"/>
            <a:ext cx="396875" cy="460375"/>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4</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5"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0966"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967"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0968" name="矩形 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969" name="等腰三角形 22"/>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0970"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0971" name="矩形 1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0972"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 name="矩形 3"/>
          <p:cNvSpPr/>
          <p:nvPr/>
        </p:nvSpPr>
        <p:spPr>
          <a:xfrm>
            <a:off x="1509713" y="1687513"/>
            <a:ext cx="6973888"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安全委员会及分委会组织章程  、安全委员会及分委员的工作计划 、会议记录 、推进办工作计划及记录。。。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09713" y="3146425"/>
            <a:ext cx="7353300" cy="3416300"/>
          </a:xfrm>
          <a:prstGeom prst="rect">
            <a:avLst/>
          </a:prstGeom>
        </p:spPr>
        <p:txBody>
          <a:bodyPr>
            <a:spAutoFit/>
          </a:bodyPr>
          <a:lstStyle/>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安全委员会由最高管理者任领导，由最高层领导班子成员组成</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安全委员会的支持延伸到整个公司的分委员会组织</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分委员会的成员包括各种职能、各种技能的员工参与</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分委员会负责制定并改进安全管理系统的各种要素和工具，并从这个角度，支持安全委员会和直线组织。</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通过安全组织或安全分委员会的形式，最高领导定期地对安全管理系统进行分析，识别、衡量和评估优良的工作方法，也找出需要进一步改进的地方。</a:t>
            </a:r>
            <a:r>
              <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图片 34"/>
          <p:cNvPicPr>
            <a:picLocks noChangeAspect="1"/>
          </p:cNvPicPr>
          <p:nvPr/>
        </p:nvPicPr>
        <p:blipFill>
          <a:blip r:embed="rId1"/>
          <a:srcRect l="46190" r="29417"/>
          <a:stretch>
            <a:fillRect/>
          </a:stretch>
        </p:blipFill>
        <p:spPr>
          <a:xfrm>
            <a:off x="4473575" y="2190750"/>
            <a:ext cx="1333500" cy="3648075"/>
          </a:xfrm>
          <a:prstGeom prst="rect">
            <a:avLst/>
          </a:prstGeom>
          <a:noFill/>
          <a:ln w="9525">
            <a:noFill/>
          </a:ln>
        </p:spPr>
      </p:pic>
      <p:pic>
        <p:nvPicPr>
          <p:cNvPr id="41987" name="图片 27"/>
          <p:cNvPicPr>
            <a:picLocks noChangeAspect="1"/>
          </p:cNvPicPr>
          <p:nvPr/>
        </p:nvPicPr>
        <p:blipFill>
          <a:blip r:embed="rId2"/>
          <a:srcRect l="12477" r="56476"/>
          <a:stretch>
            <a:fillRect/>
          </a:stretch>
        </p:blipFill>
        <p:spPr>
          <a:xfrm>
            <a:off x="1771650" y="2190750"/>
            <a:ext cx="1700213" cy="3648075"/>
          </a:xfrm>
          <a:prstGeom prst="rect">
            <a:avLst/>
          </a:prstGeom>
          <a:noFill/>
          <a:ln w="9525">
            <a:noFill/>
          </a:ln>
        </p:spPr>
      </p:pic>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91" name="矩形 12"/>
          <p:cNvSpPr/>
          <p:nvPr/>
        </p:nvSpPr>
        <p:spPr>
          <a:xfrm>
            <a:off x="668338" y="2190750"/>
            <a:ext cx="1244600" cy="36576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1992" name="矩形 13"/>
          <p:cNvSpPr/>
          <p:nvPr/>
        </p:nvSpPr>
        <p:spPr>
          <a:xfrm>
            <a:off x="3228975" y="2190750"/>
            <a:ext cx="1244600" cy="36576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1993" name="矩形 14"/>
          <p:cNvSpPr/>
          <p:nvPr/>
        </p:nvSpPr>
        <p:spPr>
          <a:xfrm>
            <a:off x="5789613" y="2190750"/>
            <a:ext cx="1244600" cy="36576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1994" name="矩形 15"/>
          <p:cNvSpPr/>
          <p:nvPr/>
        </p:nvSpPr>
        <p:spPr>
          <a:xfrm>
            <a:off x="668338" y="1333500"/>
            <a:ext cx="7807325" cy="85725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1995" name="矩形 18"/>
          <p:cNvSpPr/>
          <p:nvPr/>
        </p:nvSpPr>
        <p:spPr>
          <a:xfrm>
            <a:off x="3963988" y="1549400"/>
            <a:ext cx="121602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84238" y="3140075"/>
            <a:ext cx="492125" cy="1758950"/>
          </a:xfrm>
          <a:prstGeom prst="rect">
            <a:avLst/>
          </a:prstGeom>
        </p:spPr>
        <p:txBody>
          <a:bodyPr vert="eaVert"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公司管理层</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3457575" y="2406650"/>
            <a:ext cx="493713" cy="3432175"/>
          </a:xfrm>
          <a:prstGeom prst="rect">
            <a:avLst/>
          </a:prstGeom>
        </p:spPr>
        <p:txBody>
          <a:bodyPr vert="eaVe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安全分委会成员或主席</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5919788" y="3306763"/>
            <a:ext cx="492125" cy="1425575"/>
          </a:xfrm>
          <a:prstGeom prst="rect">
            <a:avLst/>
          </a:prstGeom>
        </p:spPr>
        <p:txBody>
          <a:bodyPr vert="eaVert"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安全人员</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41999" name="组合 25"/>
          <p:cNvGrpSpPr/>
          <p:nvPr/>
        </p:nvGrpSpPr>
        <p:grpSpPr>
          <a:xfrm>
            <a:off x="1393825" y="3729038"/>
            <a:ext cx="431800" cy="431800"/>
            <a:chOff x="1393271" y="3728637"/>
            <a:chExt cx="431800" cy="431800"/>
          </a:xfrm>
        </p:grpSpPr>
        <p:sp>
          <p:nvSpPr>
            <p:cNvPr id="42007" name="椭圆 23"/>
            <p:cNvSpPr/>
            <p:nvPr/>
          </p:nvSpPr>
          <p:spPr>
            <a:xfrm>
              <a:off x="1393271" y="3728637"/>
              <a:ext cx="431800" cy="431800"/>
            </a:xfrm>
            <a:prstGeom prst="ellipse">
              <a:avLst/>
            </a:prstGeom>
            <a:solidFill>
              <a:srgbClr val="FEF5EC"/>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2008" name="燕尾形 24"/>
            <p:cNvSpPr/>
            <p:nvPr/>
          </p:nvSpPr>
          <p:spPr>
            <a:xfrm>
              <a:off x="1506538" y="3785193"/>
              <a:ext cx="255269" cy="318687"/>
            </a:xfrm>
            <a:prstGeom prst="chevron">
              <a:avLst>
                <a:gd name="adj" fmla="val 5000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42000" name="组合 28"/>
          <p:cNvGrpSpPr/>
          <p:nvPr/>
        </p:nvGrpSpPr>
        <p:grpSpPr>
          <a:xfrm>
            <a:off x="3963988" y="3729038"/>
            <a:ext cx="431800" cy="431800"/>
            <a:chOff x="1393271" y="3728637"/>
            <a:chExt cx="431800" cy="431800"/>
          </a:xfrm>
        </p:grpSpPr>
        <p:sp>
          <p:nvSpPr>
            <p:cNvPr id="42005" name="椭圆 29"/>
            <p:cNvSpPr/>
            <p:nvPr/>
          </p:nvSpPr>
          <p:spPr>
            <a:xfrm>
              <a:off x="1393271" y="3728637"/>
              <a:ext cx="431800" cy="431800"/>
            </a:xfrm>
            <a:prstGeom prst="ellipse">
              <a:avLst/>
            </a:prstGeom>
            <a:solidFill>
              <a:srgbClr val="FEF5EC"/>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2006" name="燕尾形 30"/>
            <p:cNvSpPr/>
            <p:nvPr/>
          </p:nvSpPr>
          <p:spPr>
            <a:xfrm>
              <a:off x="1506538" y="3785193"/>
              <a:ext cx="255269" cy="318687"/>
            </a:xfrm>
            <a:prstGeom prst="chevron">
              <a:avLst>
                <a:gd name="adj" fmla="val 5000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42001" name="组合 31"/>
          <p:cNvGrpSpPr/>
          <p:nvPr/>
        </p:nvGrpSpPr>
        <p:grpSpPr>
          <a:xfrm>
            <a:off x="6491288" y="3729038"/>
            <a:ext cx="431800" cy="431800"/>
            <a:chOff x="1393271" y="3728637"/>
            <a:chExt cx="431800" cy="431800"/>
          </a:xfrm>
        </p:grpSpPr>
        <p:sp>
          <p:nvSpPr>
            <p:cNvPr id="42003" name="椭圆 32"/>
            <p:cNvSpPr/>
            <p:nvPr/>
          </p:nvSpPr>
          <p:spPr>
            <a:xfrm>
              <a:off x="1393271" y="3728637"/>
              <a:ext cx="431800" cy="431800"/>
            </a:xfrm>
            <a:prstGeom prst="ellipse">
              <a:avLst/>
            </a:prstGeom>
            <a:solidFill>
              <a:srgbClr val="FEF5EC"/>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2004" name="燕尾形 33"/>
            <p:cNvSpPr/>
            <p:nvPr/>
          </p:nvSpPr>
          <p:spPr>
            <a:xfrm>
              <a:off x="1506538" y="3785193"/>
              <a:ext cx="255269" cy="318687"/>
            </a:xfrm>
            <a:prstGeom prst="chevron">
              <a:avLst>
                <a:gd name="adj" fmla="val 5000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pic>
        <p:nvPicPr>
          <p:cNvPr id="42002" name="图片 35"/>
          <p:cNvPicPr>
            <a:picLocks noChangeAspect="1"/>
          </p:cNvPicPr>
          <p:nvPr/>
        </p:nvPicPr>
        <p:blipFill>
          <a:blip r:embed="rId3"/>
          <a:srcRect l="17619" r="56178"/>
          <a:stretch>
            <a:fillRect/>
          </a:stretch>
        </p:blipFill>
        <p:spPr>
          <a:xfrm>
            <a:off x="7035800" y="2190750"/>
            <a:ext cx="1430338" cy="36576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12"/>
          <p:cNvSpPr/>
          <p:nvPr/>
        </p:nvSpPr>
        <p:spPr>
          <a:xfrm>
            <a:off x="0" y="3862388"/>
            <a:ext cx="9144000" cy="585787"/>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3011" name="矩形 11"/>
          <p:cNvSpPr/>
          <p:nvPr/>
        </p:nvSpPr>
        <p:spPr>
          <a:xfrm>
            <a:off x="0" y="1063625"/>
            <a:ext cx="9144000" cy="280670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pic>
        <p:nvPicPr>
          <p:cNvPr id="43012" name="图片 10"/>
          <p:cNvPicPr>
            <a:picLocks noChangeAspect="1"/>
          </p:cNvPicPr>
          <p:nvPr/>
        </p:nvPicPr>
        <p:blipFill>
          <a:blip r:embed="rId1"/>
          <a:srcRect t="47194" b="10712"/>
          <a:stretch>
            <a:fillRect/>
          </a:stretch>
        </p:blipFill>
        <p:spPr>
          <a:xfrm>
            <a:off x="0" y="1182688"/>
            <a:ext cx="9144000" cy="2568575"/>
          </a:xfrm>
          <a:prstGeom prst="rect">
            <a:avLst/>
          </a:prstGeom>
          <a:noFill/>
          <a:ln w="9525">
            <a:noFill/>
          </a:ln>
        </p:spPr>
      </p:pic>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a:xfrm>
            <a:off x="754063" y="4500563"/>
            <a:ext cx="7594600" cy="2170113"/>
          </a:xfrm>
          <a:prstGeom prst="rect">
            <a:avLst/>
          </a:prstGeom>
        </p:spPr>
        <p:txBody>
          <a:bodyPr>
            <a:spAutoFit/>
          </a:bodyPr>
          <a:lstStyle/>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公司目前成立了那些安全组织（委员会、临时任务小组）他们的角色职责为何？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这些安全组织是否制定有明确的组织章程及工作计划？</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安全分委会的成员来自于那些部门或单位？管理层是否参与？</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安全人员是否参与这些安全组织，他们扮演的角色（作用）是什么？</a:t>
            </a:r>
            <a:endPar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3017" name="矩形 9"/>
          <p:cNvSpPr/>
          <p:nvPr/>
        </p:nvSpPr>
        <p:spPr>
          <a:xfrm>
            <a:off x="3967163" y="3983038"/>
            <a:ext cx="120967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访谈问题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梯形 5"/>
          <p:cNvSpPr/>
          <p:nvPr/>
        </p:nvSpPr>
        <p:spPr bwMode="auto">
          <a:xfrm rot="16200000">
            <a:off x="3348038" y="371475"/>
            <a:ext cx="5332413" cy="6259513"/>
          </a:xfrm>
          <a:prstGeom prst="trapezoid">
            <a:avLst>
              <a:gd name="adj" fmla="val 37364"/>
            </a:avLst>
          </a:prstGeom>
          <a:gradFill>
            <a:gsLst>
              <a:gs pos="0">
                <a:srgbClr val="57D5B1">
                  <a:alpha val="46000"/>
                </a:srgbClr>
              </a:gs>
              <a:gs pos="100000">
                <a:srgbClr val="57D5B1"/>
              </a:gs>
            </a:gsLst>
            <a:lin ang="5400000" scaled="1"/>
          </a:gradFill>
          <a:ln w="9525" cap="flat" cmpd="sng" algn="ctr">
            <a:noFill/>
            <a:prstDash val="solid"/>
            <a:round/>
            <a:headEnd type="none" w="med" len="med"/>
            <a:tailEnd type="none" w="med" len="med"/>
          </a:ln>
          <a:effec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6387" name="组合 4"/>
          <p:cNvGrpSpPr/>
          <p:nvPr/>
        </p:nvGrpSpPr>
        <p:grpSpPr>
          <a:xfrm>
            <a:off x="231775" y="2579688"/>
            <a:ext cx="2774950" cy="2359025"/>
            <a:chOff x="231228" y="2423885"/>
            <a:chExt cx="3732740" cy="3171371"/>
          </a:xfrm>
        </p:grpSpPr>
        <p:pic>
          <p:nvPicPr>
            <p:cNvPr id="16390" name="图片 2"/>
            <p:cNvPicPr>
              <a:picLocks noChangeAspect="1"/>
            </p:cNvPicPr>
            <p:nvPr/>
          </p:nvPicPr>
          <p:blipFill>
            <a:blip r:embed="rId1"/>
            <a:stretch>
              <a:fillRect/>
            </a:stretch>
          </p:blipFill>
          <p:spPr>
            <a:xfrm>
              <a:off x="231228" y="2423885"/>
              <a:ext cx="3732740" cy="3171371"/>
            </a:xfrm>
            <a:prstGeom prst="rect">
              <a:avLst/>
            </a:prstGeom>
            <a:noFill/>
            <a:ln w="9525">
              <a:noFill/>
            </a:ln>
          </p:spPr>
        </p:pic>
        <p:sp>
          <p:nvSpPr>
            <p:cNvPr id="16391" name="矩形 3"/>
            <p:cNvSpPr/>
            <p:nvPr/>
          </p:nvSpPr>
          <p:spPr>
            <a:xfrm>
              <a:off x="404446" y="2603500"/>
              <a:ext cx="3393830" cy="21209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grpSp>
      <p:sp>
        <p:nvSpPr>
          <p:cNvPr id="16388" name="Rectangle 2"/>
          <p:cNvSpPr>
            <a:spLocks noGrp="1"/>
          </p:cNvSpPr>
          <p:nvPr>
            <p:ph type="title"/>
          </p:nvPr>
        </p:nvSpPr>
        <p:spPr>
          <a:xfrm>
            <a:off x="231775" y="3240088"/>
            <a:ext cx="2703513" cy="523875"/>
          </a:xfrm>
          <a:prstGeom prst="rect">
            <a:avLst/>
          </a:prstGeom>
          <a:noFill/>
          <a:ln w="9525">
            <a:noFill/>
          </a:ln>
        </p:spPr>
        <p:txBody>
          <a:bodyPr/>
          <a:p>
            <a:pPr lvl="0" eaLnBrk="1" hangingPunct="1"/>
            <a:r>
              <a:rPr lang="zh-TW" altLang="en-US" sz="2800" dirty="0">
                <a:solidFill>
                  <a:schemeClr val="bg1"/>
                </a:solidFill>
                <a:latin typeface="微软雅黑" panose="020B0503020204020204" pitchFamily="34" charset="-122"/>
                <a:ea typeface="微软雅黑" panose="020B0503020204020204" pitchFamily="34" charset="-122"/>
              </a:rPr>
              <a:t>课程</a:t>
            </a:r>
            <a:r>
              <a:rPr lang="zh-CN" altLang="en-US" sz="2800" dirty="0">
                <a:solidFill>
                  <a:schemeClr val="bg1"/>
                </a:solidFill>
                <a:latin typeface="微软雅黑" panose="020B0503020204020204" pitchFamily="34" charset="-122"/>
                <a:ea typeface="微软雅黑" panose="020B0503020204020204" pitchFamily="34" charset="-122"/>
              </a:rPr>
              <a:t>主要内容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9" name="Rectangle 3"/>
          <p:cNvSpPr>
            <a:spLocks noGrp="1"/>
          </p:cNvSpPr>
          <p:nvPr>
            <p:ph type="body"/>
          </p:nvPr>
        </p:nvSpPr>
        <p:spPr>
          <a:xfrm>
            <a:off x="4305300" y="2376488"/>
            <a:ext cx="4838700" cy="2308225"/>
          </a:xfrm>
          <a:prstGeom prst="rect">
            <a:avLst/>
          </a:prstGeom>
          <a:noFill/>
          <a:ln w="9525">
            <a:noFill/>
          </a:ln>
        </p:spPr>
        <p:txBody>
          <a:bodyPr lIns="91429" tIns="45714" rIns="91429" bIns="45714">
            <a:spAutoFit/>
          </a:bodyPr>
          <a:p>
            <a:pPr marL="514350" lvl="0" indent="-514350" eaLnBrk="1" hangingPunct="1">
              <a:lnSpc>
                <a:spcPct val="150000"/>
              </a:lnSpc>
              <a:spcBef>
                <a:spcPct val="0"/>
              </a:spcBef>
              <a:buClr>
                <a:srgbClr val="000000"/>
              </a:buClr>
              <a:buAutoNum type="arabicPeriod"/>
            </a:pPr>
            <a:r>
              <a:rPr lang="zh-CN" altLang="en-US" sz="2400" b="1" dirty="0">
                <a:solidFill>
                  <a:schemeClr val="bg1"/>
                </a:solidFill>
                <a:latin typeface="华文中宋" panose="02010600040101010101" pitchFamily="2" charset="-122"/>
                <a:ea typeface="华文中宋" panose="02010600040101010101" pitchFamily="2" charset="-122"/>
              </a:rPr>
              <a:t>各要素的管理要求及评估重点</a:t>
            </a:r>
            <a:endParaRPr lang="zh-CN" altLang="en-US" sz="2400" b="1" dirty="0">
              <a:solidFill>
                <a:schemeClr val="bg1"/>
              </a:solidFill>
              <a:latin typeface="华文中宋" panose="02010600040101010101" pitchFamily="2" charset="-122"/>
              <a:ea typeface="华文中宋" panose="02010600040101010101" pitchFamily="2" charset="-122"/>
            </a:endParaRPr>
          </a:p>
          <a:p>
            <a:pPr marL="514350" lvl="0" indent="-514350" eaLnBrk="1" hangingPunct="1">
              <a:lnSpc>
                <a:spcPct val="150000"/>
              </a:lnSpc>
              <a:spcBef>
                <a:spcPct val="0"/>
              </a:spcBef>
              <a:buClr>
                <a:srgbClr val="000000"/>
              </a:buClr>
              <a:buAutoNum type="arabicPeriod"/>
            </a:pPr>
            <a:r>
              <a:rPr lang="zh-CN" altLang="en-US" sz="2400" b="1" dirty="0">
                <a:solidFill>
                  <a:schemeClr val="bg1"/>
                </a:solidFill>
                <a:latin typeface="华文中宋" panose="02010600040101010101" pitchFamily="2" charset="-122"/>
                <a:ea typeface="华文中宋" panose="02010600040101010101" pitchFamily="2" charset="-122"/>
              </a:rPr>
              <a:t>要素的评估方式及问题方向</a:t>
            </a:r>
            <a:endParaRPr lang="zh-CN" altLang="en-US" sz="2400" b="1" dirty="0">
              <a:solidFill>
                <a:schemeClr val="bg1"/>
              </a:solidFill>
              <a:latin typeface="华文中宋" panose="02010600040101010101" pitchFamily="2" charset="-122"/>
              <a:ea typeface="华文中宋" panose="02010600040101010101" pitchFamily="2" charset="-122"/>
            </a:endParaRPr>
          </a:p>
          <a:p>
            <a:pPr marL="514350" lvl="0" indent="-514350" eaLnBrk="1" hangingPunct="1">
              <a:lnSpc>
                <a:spcPct val="150000"/>
              </a:lnSpc>
              <a:spcBef>
                <a:spcPct val="0"/>
              </a:spcBef>
              <a:buClr>
                <a:srgbClr val="000000"/>
              </a:buClr>
              <a:buAutoNum type="arabicPeriod"/>
            </a:pPr>
            <a:r>
              <a:rPr lang="zh-CN" altLang="en-US" sz="2400" b="1" dirty="0">
                <a:solidFill>
                  <a:schemeClr val="bg1"/>
                </a:solidFill>
                <a:latin typeface="华文中宋" panose="02010600040101010101" pitchFamily="2" charset="-122"/>
                <a:ea typeface="华文中宋" panose="02010600040101010101" pitchFamily="2" charset="-122"/>
              </a:rPr>
              <a:t>评估基准</a:t>
            </a:r>
            <a:endParaRPr lang="zh-CN" altLang="en-US" sz="2400" b="1" dirty="0">
              <a:solidFill>
                <a:schemeClr val="bg1"/>
              </a:solidFill>
              <a:latin typeface="华文中宋" panose="02010600040101010101" pitchFamily="2" charset="-122"/>
              <a:ea typeface="华文中宋" panose="02010600040101010101" pitchFamily="2" charset="-122"/>
            </a:endParaRPr>
          </a:p>
          <a:p>
            <a:pPr marL="514350" lvl="0" indent="-514350" eaLnBrk="1" hangingPunct="1">
              <a:lnSpc>
                <a:spcPct val="150000"/>
              </a:lnSpc>
              <a:spcBef>
                <a:spcPct val="0"/>
              </a:spcBef>
              <a:buClr>
                <a:srgbClr val="000000"/>
              </a:buClr>
              <a:buAutoNum type="arabicPeriod"/>
            </a:pPr>
            <a:r>
              <a:rPr lang="zh-CN" altLang="en-US" sz="2400" b="1" dirty="0">
                <a:solidFill>
                  <a:schemeClr val="bg1"/>
                </a:solidFill>
                <a:latin typeface="华文中宋" panose="02010600040101010101" pitchFamily="2" charset="-122"/>
                <a:ea typeface="华文中宋" panose="02010600040101010101" pitchFamily="2" charset="-122"/>
              </a:rPr>
              <a:t>情境演练     </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4" name="Group 2"/>
          <p:cNvGraphicFramePr>
            <a:graphicFrameLocks noGrp="1"/>
          </p:cNvGraphicFramePr>
          <p:nvPr>
            <p:ph idx="4294967295"/>
          </p:nvPr>
        </p:nvGraphicFramePr>
        <p:xfrm>
          <a:off x="292100" y="623888"/>
          <a:ext cx="8491538" cy="5784851"/>
        </p:xfrm>
        <a:graphic>
          <a:graphicData uri="http://schemas.openxmlformats.org/drawingml/2006/table">
            <a:tbl>
              <a:tblPr/>
              <a:tblGrid>
                <a:gridCol w="850900"/>
                <a:gridCol w="917575"/>
                <a:gridCol w="6723063"/>
              </a:tblGrid>
              <a:tr h="457200">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TW"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rPr>
                        <a:t>综合性的安全组织</a:t>
                      </a:r>
                      <a:endParaRPr kumimoji="0" lang="zh-TW"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41446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安全分委会组织成为普通员工参与安全管理的平台，员工通过参加各种分委会或专业工作小组参与安全决策。</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有些安全分委会是根据现时存在的安全问题，由员工自发组织起来解决安全问题。</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4128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组织成立各种分委会来支持安全管理委员，为安全管理委员提供决策建议。</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各种安全分委会能够有效的运行，能够就现存的安全问题提出解决建议，建议的执行者是直线组织。</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4128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组织成立安全管理委员会，安全管理委员是公司安全管理的决策者；</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直线组织担当安全委员会的主任。</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安全委员会由直线组织主持。</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87438">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由安全专业人员组织安全会议、安全活动。</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除政府要求的安全人员和组织配置外，没有建立其他的安全组织。</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5062"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45063" name="矩形 3"/>
          <p:cNvSpPr/>
          <p:nvPr/>
        </p:nvSpPr>
        <p:spPr>
          <a:xfrm>
            <a:off x="204788" y="2582863"/>
            <a:ext cx="5857875" cy="3051175"/>
          </a:xfrm>
          <a:prstGeom prst="rect">
            <a:avLst/>
          </a:prstGeom>
          <a:noFill/>
          <a:ln w="9525">
            <a:noFill/>
          </a:ln>
        </p:spPr>
        <p:txBody>
          <a:bodyPr lIns="91429" tIns="45714" rIns="91429" bIns="45714">
            <a:spAutoFit/>
          </a:bodyPr>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公司已按规定成立了</a:t>
            </a:r>
            <a:r>
              <a:rPr lang="en-US" altLang="zh-CN" sz="1800" b="0" dirty="0">
                <a:solidFill>
                  <a:schemeClr val="bg1"/>
                </a:solidFill>
                <a:latin typeface="微软雅黑" panose="020B0503020204020204" pitchFamily="34" charset="-122"/>
                <a:ea typeface="微软雅黑" panose="020B0503020204020204" pitchFamily="34" charset="-122"/>
              </a:rPr>
              <a:t>HSE</a:t>
            </a:r>
            <a:r>
              <a:rPr lang="zh-CN" altLang="en-US" sz="1800" b="0" dirty="0">
                <a:solidFill>
                  <a:schemeClr val="bg1"/>
                </a:solidFill>
                <a:latin typeface="微软雅黑" panose="020B0503020204020204" pitchFamily="34" charset="-122"/>
                <a:ea typeface="微软雅黑" panose="020B0503020204020204" pitchFamily="34" charset="-122"/>
              </a:rPr>
              <a:t>委员会，但是还没有成立分委员会</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公司的安全委员会没有定期召开，且没有固定的议程</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评估时发现事件调查分委员会在负责公司的事件调查</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安全分委员会的成员都是由公司领导层组成，基层员工参与的不多</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公司的安全会议由安全人员主持召开</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084"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46085"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46086" name="文本框 17"/>
          <p:cNvSpPr txBox="1"/>
          <p:nvPr/>
        </p:nvSpPr>
        <p:spPr>
          <a:xfrm>
            <a:off x="3956050"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4</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2" name="矩形 1"/>
          <p:cNvSpPr/>
          <p:nvPr/>
        </p:nvSpPr>
        <p:spPr>
          <a:xfrm>
            <a:off x="1939925" y="4111625"/>
            <a:ext cx="526415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直线组织的安全职责</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08"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pic>
        <p:nvPicPr>
          <p:cNvPr id="47109" name="图片 2"/>
          <p:cNvPicPr>
            <a:picLocks noChangeAspect="1"/>
          </p:cNvPicPr>
          <p:nvPr/>
        </p:nvPicPr>
        <p:blipFill>
          <a:blip r:embed="rId1"/>
          <a:srcRect t="8363" b="14769"/>
          <a:stretch>
            <a:fillRect/>
          </a:stretch>
        </p:blipFill>
        <p:spPr>
          <a:xfrm>
            <a:off x="0" y="3683000"/>
            <a:ext cx="9144000" cy="4687888"/>
          </a:xfrm>
          <a:prstGeom prst="rect">
            <a:avLst/>
          </a:prstGeom>
          <a:noFill/>
          <a:ln w="9525">
            <a:noFill/>
          </a:ln>
        </p:spPr>
      </p:pic>
      <p:sp>
        <p:nvSpPr>
          <p:cNvPr id="47110" name="矩形 3"/>
          <p:cNvSpPr/>
          <p:nvPr/>
        </p:nvSpPr>
        <p:spPr>
          <a:xfrm rot="-856760">
            <a:off x="-800100" y="2497138"/>
            <a:ext cx="10471150" cy="2657475"/>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7111" name="Text Box 3"/>
          <p:cNvSpPr txBox="1"/>
          <p:nvPr/>
        </p:nvSpPr>
        <p:spPr>
          <a:xfrm>
            <a:off x="612775" y="1517650"/>
            <a:ext cx="7918450" cy="2586038"/>
          </a:xfrm>
          <a:prstGeom prst="rect">
            <a:avLst/>
          </a:prstGeom>
          <a:noFill/>
          <a:ln w="9525">
            <a:noFill/>
          </a:ln>
        </p:spPr>
        <p:txBody>
          <a:bodyPr>
            <a:spAutoFit/>
          </a:bodyPr>
          <a:p>
            <a:pPr marL="342900" lvl="0" indent="-34290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安全政策和目标能否得到有效执行，取决于直线组织是否已积极介入。</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安全管理是每一个直线组织的工作之一。</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直线管理层应协调全部安全事务、制定安全标准、建立工作规程和程序，还要实现上达最高管理层、下至所有员工的双向安全信息交流。</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公司的所有成员对自身的安全及其所管辖的人员的安全负责任</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342900" lvl="0" indent="-34290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各级领导为安全管理的过程和结果负责</a:t>
            </a:r>
            <a:endParaRPr lang="zh-CN" altLang="en-US" sz="1800" b="0" dirty="0">
              <a:solidFill>
                <a:srgbClr val="373737"/>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8130" name="直接连接符 37"/>
          <p:cNvCxnSpPr/>
          <p:nvPr/>
        </p:nvCxnSpPr>
        <p:spPr>
          <a:xfrm>
            <a:off x="4975225" y="4325938"/>
            <a:ext cx="500063" cy="0"/>
          </a:xfrm>
          <a:prstGeom prst="line">
            <a:avLst/>
          </a:prstGeom>
          <a:ln w="22225" cap="flat" cmpd="sng">
            <a:solidFill>
              <a:srgbClr val="57D5B1"/>
            </a:solidFill>
            <a:prstDash val="solid"/>
            <a:headEnd type="none" w="med" len="med"/>
            <a:tailEnd type="none" w="med" len="med"/>
          </a:ln>
        </p:spPr>
      </p:cxnSp>
      <p:sp>
        <p:nvSpPr>
          <p:cNvPr id="48131" name="左中括号 38"/>
          <p:cNvSpPr/>
          <p:nvPr/>
        </p:nvSpPr>
        <p:spPr>
          <a:xfrm>
            <a:off x="5176838" y="3630613"/>
            <a:ext cx="222250" cy="1382712"/>
          </a:xfrm>
          <a:prstGeom prst="leftBracket">
            <a:avLst>
              <a:gd name="adj" fmla="val 0"/>
            </a:avLst>
          </a:prstGeom>
          <a:noFill/>
          <a:ln w="22225" cap="flat" cmpd="sng">
            <a:solidFill>
              <a:srgbClr val="57D5B1"/>
            </a:solidFill>
            <a:prstDash val="solid"/>
            <a:headEnd type="none" w="med" len="med"/>
            <a:tailEnd type="none" w="med" len="med"/>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cxnSp>
        <p:nvCxnSpPr>
          <p:cNvPr id="48132" name="直接连接符 52224"/>
          <p:cNvCxnSpPr/>
          <p:nvPr/>
        </p:nvCxnSpPr>
        <p:spPr>
          <a:xfrm>
            <a:off x="4929188" y="2074863"/>
            <a:ext cx="500062" cy="0"/>
          </a:xfrm>
          <a:prstGeom prst="line">
            <a:avLst/>
          </a:prstGeom>
          <a:ln w="22225" cap="flat" cmpd="sng">
            <a:solidFill>
              <a:srgbClr val="57D5B1"/>
            </a:solidFill>
            <a:prstDash val="solid"/>
            <a:headEnd type="none" w="med" len="med"/>
            <a:tailEnd type="none" w="med" len="med"/>
          </a:ln>
        </p:spPr>
      </p:cxnSp>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36" name="圆角矩形 2"/>
          <p:cNvSpPr/>
          <p:nvPr/>
        </p:nvSpPr>
        <p:spPr>
          <a:xfrm>
            <a:off x="512763" y="1712913"/>
            <a:ext cx="4487862" cy="723900"/>
          </a:xfrm>
          <a:prstGeom prst="roundRect">
            <a:avLst>
              <a:gd name="adj" fmla="val 2630"/>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37" name="矩形 3"/>
          <p:cNvSpPr/>
          <p:nvPr/>
        </p:nvSpPr>
        <p:spPr>
          <a:xfrm>
            <a:off x="754063" y="1897063"/>
            <a:ext cx="4094162" cy="400050"/>
          </a:xfrm>
          <a:prstGeom prst="rect">
            <a:avLst/>
          </a:prstGeom>
          <a:noFill/>
          <a:ln w="9525">
            <a:noFill/>
          </a:ln>
        </p:spPr>
        <p:txBody>
          <a:bodyPr>
            <a:spAutoFit/>
          </a:bodyPr>
          <a:p>
            <a:pPr marL="274955" lvl="0" indent="-274955" eaLnBrk="1" hangingPunct="1">
              <a:spcBef>
                <a:spcPct val="10000"/>
              </a:spcBef>
              <a:spcAft>
                <a:spcPct val="10000"/>
              </a:spcAft>
            </a:pPr>
            <a:r>
              <a:rPr lang="zh-CN" altLang="en-US" sz="2000" dirty="0">
                <a:solidFill>
                  <a:schemeClr val="bg1"/>
                </a:solidFill>
                <a:latin typeface="微软雅黑" panose="020B0503020204020204" pitchFamily="34" charset="-122"/>
                <a:ea typeface="微软雅黑" panose="020B0503020204020204" pitchFamily="34" charset="-122"/>
              </a:rPr>
              <a:t>各职能岗位安全工作的角色和责任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138" name="矩形 9"/>
          <p:cNvSpPr/>
          <p:nvPr/>
        </p:nvSpPr>
        <p:spPr>
          <a:xfrm rot="5400000">
            <a:off x="5226050" y="1306513"/>
            <a:ext cx="552450" cy="14605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39" name="矩形 18"/>
          <p:cNvSpPr/>
          <p:nvPr/>
        </p:nvSpPr>
        <p:spPr>
          <a:xfrm rot="5400000">
            <a:off x="5226050" y="2001838"/>
            <a:ext cx="552450" cy="14605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40" name="矩形 19"/>
          <p:cNvSpPr/>
          <p:nvPr/>
        </p:nvSpPr>
        <p:spPr>
          <a:xfrm rot="5400000">
            <a:off x="5226050" y="2697163"/>
            <a:ext cx="552450" cy="14605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2" name="矩形 11"/>
          <p:cNvSpPr/>
          <p:nvPr/>
        </p:nvSpPr>
        <p:spPr>
          <a:xfrm>
            <a:off x="5754688" y="1195388"/>
            <a:ext cx="649288"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界定</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5754688" y="1895475"/>
            <a:ext cx="646113" cy="368300"/>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沟通</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5754688" y="2593975"/>
            <a:ext cx="646113"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跟进</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144" name="圆角矩形 23"/>
          <p:cNvSpPr/>
          <p:nvPr/>
        </p:nvSpPr>
        <p:spPr>
          <a:xfrm>
            <a:off x="512763" y="3956050"/>
            <a:ext cx="4487862" cy="723900"/>
          </a:xfrm>
          <a:prstGeom prst="roundRect">
            <a:avLst>
              <a:gd name="adj" fmla="val 2630"/>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45" name="矩形 20"/>
          <p:cNvSpPr/>
          <p:nvPr/>
        </p:nvSpPr>
        <p:spPr>
          <a:xfrm>
            <a:off x="1254125" y="4117975"/>
            <a:ext cx="3006725" cy="400050"/>
          </a:xfrm>
          <a:prstGeom prst="rect">
            <a:avLst/>
          </a:prstGeom>
          <a:noFill/>
          <a:ln w="9525">
            <a:noFill/>
          </a:ln>
        </p:spPr>
        <p:txBody>
          <a:bodyPr>
            <a:spAutoFit/>
          </a:bodyPr>
          <a:p>
            <a:pPr marL="274955" lvl="0" indent="-274955" eaLnBrk="1" hangingPunct="1">
              <a:spcBef>
                <a:spcPct val="10000"/>
              </a:spcBef>
              <a:spcAft>
                <a:spcPct val="10000"/>
              </a:spcAft>
            </a:pPr>
            <a:r>
              <a:rPr lang="zh-CN" altLang="en-US" sz="2000" dirty="0">
                <a:solidFill>
                  <a:schemeClr val="bg1"/>
                </a:solidFill>
                <a:latin typeface="微软雅黑" panose="020B0503020204020204" pitchFamily="34" charset="-122"/>
                <a:ea typeface="微软雅黑" panose="020B0503020204020204" pitchFamily="34" charset="-122"/>
              </a:rPr>
              <a:t>个人安全工作目标和指标</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146" name="矩形 25"/>
          <p:cNvSpPr/>
          <p:nvPr/>
        </p:nvSpPr>
        <p:spPr>
          <a:xfrm rot="5400000">
            <a:off x="5226050" y="3538538"/>
            <a:ext cx="552450" cy="14605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47" name="矩形 26"/>
          <p:cNvSpPr/>
          <p:nvPr/>
        </p:nvSpPr>
        <p:spPr>
          <a:xfrm rot="5400000">
            <a:off x="5226050" y="4233863"/>
            <a:ext cx="552450" cy="14605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48" name="矩形 27"/>
          <p:cNvSpPr/>
          <p:nvPr/>
        </p:nvSpPr>
        <p:spPr>
          <a:xfrm rot="5400000">
            <a:off x="5226050" y="4929188"/>
            <a:ext cx="552450" cy="14605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2" name="矩形 21"/>
          <p:cNvSpPr/>
          <p:nvPr/>
        </p:nvSpPr>
        <p:spPr>
          <a:xfrm>
            <a:off x="5754688" y="3435350"/>
            <a:ext cx="646113"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确立</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5754688" y="4124325"/>
            <a:ext cx="646113" cy="368300"/>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沟通</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5754688" y="4794250"/>
            <a:ext cx="2492375"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行动计划的制订和跟进</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152" name="圆角矩形 31"/>
          <p:cNvSpPr/>
          <p:nvPr/>
        </p:nvSpPr>
        <p:spPr>
          <a:xfrm>
            <a:off x="512763" y="5656263"/>
            <a:ext cx="4487862" cy="723900"/>
          </a:xfrm>
          <a:prstGeom prst="roundRect">
            <a:avLst>
              <a:gd name="adj" fmla="val 2630"/>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8153" name="矩形 28"/>
          <p:cNvSpPr/>
          <p:nvPr/>
        </p:nvSpPr>
        <p:spPr>
          <a:xfrm>
            <a:off x="1160463" y="5832475"/>
            <a:ext cx="3281362" cy="400050"/>
          </a:xfrm>
          <a:prstGeom prst="rect">
            <a:avLst/>
          </a:prstGeom>
          <a:noFill/>
          <a:ln w="9525">
            <a:noFill/>
          </a:ln>
        </p:spPr>
        <p:txBody>
          <a:bodyPr>
            <a:spAutoFit/>
          </a:bodyPr>
          <a:p>
            <a:pPr marL="274955" lvl="0" indent="-274955" eaLnBrk="1" hangingPunct="1">
              <a:spcBef>
                <a:spcPct val="10000"/>
              </a:spcBef>
              <a:spcAft>
                <a:spcPct val="10000"/>
              </a:spcAft>
            </a:pPr>
            <a:r>
              <a:rPr lang="zh-CN" altLang="en-US" sz="2000" dirty="0">
                <a:solidFill>
                  <a:schemeClr val="bg1"/>
                </a:solidFill>
                <a:latin typeface="微软雅黑" panose="020B0503020204020204" pitchFamily="34" charset="-122"/>
                <a:ea typeface="微软雅黑" panose="020B0503020204020204" pitchFamily="34" charset="-122"/>
              </a:rPr>
              <a:t>专业人员的资格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培训计划</a:t>
            </a:r>
            <a:endParaRPr lang="zh-TW" altLang="en-US" sz="2000" dirty="0">
              <a:solidFill>
                <a:schemeClr val="bg1"/>
              </a:solidFill>
              <a:latin typeface="微软雅黑" panose="020B0503020204020204" pitchFamily="34" charset="-122"/>
              <a:ea typeface="微软雅黑" panose="020B0503020204020204" pitchFamily="34" charset="-122"/>
            </a:endParaRPr>
          </a:p>
        </p:txBody>
      </p:sp>
      <p:sp>
        <p:nvSpPr>
          <p:cNvPr id="48154" name="左中括号 30"/>
          <p:cNvSpPr/>
          <p:nvPr/>
        </p:nvSpPr>
        <p:spPr>
          <a:xfrm>
            <a:off x="5130800" y="1379538"/>
            <a:ext cx="222250" cy="1382712"/>
          </a:xfrm>
          <a:prstGeom prst="leftBracket">
            <a:avLst>
              <a:gd name="adj" fmla="val 0"/>
            </a:avLst>
          </a:prstGeom>
          <a:noFill/>
          <a:ln w="22225" cap="flat" cmpd="sng">
            <a:solidFill>
              <a:srgbClr val="57D5B1"/>
            </a:solidFill>
            <a:prstDash val="solid"/>
            <a:headEnd type="none" w="med" len="med"/>
            <a:tailEnd type="none" w="med" len="med"/>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7"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9158"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159"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9160" name="矩形 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161" name="等腰三角形 22"/>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9162"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9163" name="矩形 1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9164"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 name="矩形 3"/>
          <p:cNvSpPr/>
          <p:nvPr/>
        </p:nvSpPr>
        <p:spPr>
          <a:xfrm>
            <a:off x="1509713" y="1690688"/>
            <a:ext cx="6630988" cy="922338"/>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生产部门、机关处室</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职责、岗位职责、工作计划 、绩效衡量标准。。。</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09713" y="3276600"/>
            <a:ext cx="7232650" cy="3046413"/>
          </a:xfrm>
          <a:prstGeom prst="rect">
            <a:avLst/>
          </a:prstGeom>
        </p:spPr>
        <p:txBody>
          <a:bodyPr>
            <a:spAutoFit/>
          </a:bodyPr>
          <a:lstStyle/>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直线管理层承担安全管理的角色及安全管理的责任，并促使其部属承担责任    </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直线主管是否进行审核、调查事故、主持或参加安全会议、沟通安全事务、领导本区域风险管理、 评估个人和团队的工作业绩等</a:t>
            </a:r>
            <a:r>
              <a:rPr kumimoji="0" lang="en-US" altLang="zh-CN"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en-US" altLang="zh-CN"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安全角色</a:t>
            </a:r>
            <a:r>
              <a:rPr kumimoji="0" lang="en-US" altLang="zh-CN"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职能和职责在公司内得到清晰的沟通 ，促使所有级别人员都能遵照执行。</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公司每个职能处室的安全工作目标和指标都得到明确沟通，并通过正式的绩效评估过程，进行衡量</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定期检查个人安全工作目标和指标的完成情况</a:t>
            </a:r>
            <a:r>
              <a:rPr kumimoji="0" lang="zh-TW"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1528763" y="3911600"/>
            <a:ext cx="7197725" cy="2584450"/>
          </a:xfrm>
          <a:prstGeom prst="rect">
            <a:avLst/>
          </a:prstGeom>
        </p:spPr>
        <p:txBody>
          <a:bodyPr>
            <a:spAutoFit/>
          </a:bodyPr>
          <a:lstStyle/>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公司管理层是否接受直线领导或属地管理的管理理念？请举例？</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部门是否定期召开安全会议？多久一次？由谁主持？</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职能处室及直线领导，是否执行定期的安全管理专项审核及检查？</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事件事故的调查由谁主持</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直线领导是否定期参加安全管理的培训？请举例哪些课程？</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直线领导是否亲自主持培训？哪些课程？形式？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同心圆 8"/>
          <p:cNvSpPr/>
          <p:nvPr/>
        </p:nvSpPr>
        <p:spPr bwMode="auto">
          <a:xfrm>
            <a:off x="4022725" y="673100"/>
            <a:ext cx="1098550" cy="1096963"/>
          </a:xfrm>
          <a:prstGeom prst="donut">
            <a:avLst>
              <a:gd name="adj" fmla="val 13815"/>
            </a:avLst>
          </a:prstGeom>
          <a:solidFill>
            <a:srgbClr val="DF453D"/>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a:xfrm>
            <a:off x="4219575" y="879475"/>
            <a:ext cx="696913" cy="7080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访谈</a:t>
            </a:r>
            <a:endParaRPr kumimoji="0" lang="en-US" altLang="zh-CN"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对象</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0184" name="组合 12"/>
          <p:cNvGrpSpPr/>
          <p:nvPr/>
        </p:nvGrpSpPr>
        <p:grpSpPr>
          <a:xfrm>
            <a:off x="2085975" y="1770063"/>
            <a:ext cx="4953000" cy="658812"/>
            <a:chOff x="2085975" y="1770786"/>
            <a:chExt cx="4953000" cy="724765"/>
          </a:xfrm>
        </p:grpSpPr>
        <p:sp>
          <p:nvSpPr>
            <p:cNvPr id="50209" name="任意多边形 14"/>
            <p:cNvSpPr/>
            <p:nvPr/>
          </p:nvSpPr>
          <p:spPr>
            <a:xfrm flipH="1">
              <a:off x="4562475" y="1771651"/>
              <a:ext cx="2476500" cy="723900"/>
            </a:xfrm>
            <a:custGeom>
              <a:avLst/>
              <a:gdLst/>
              <a:ahLst/>
              <a:cxnLst>
                <a:cxn ang="0">
                  <a:pos x="51668" y="0"/>
                </a:cxn>
                <a:cxn ang="0">
                  <a:pos x="0" y="28481"/>
                </a:cxn>
                <a:cxn ang="0">
                  <a:pos x="0" y="3581"/>
                </a:cxn>
              </a:cxnLst>
              <a:pathLst>
                <a:path w="2476500" h="847725">
                  <a:moveTo>
                    <a:pt x="2476500" y="0"/>
                  </a:moveTo>
                  <a:lnTo>
                    <a:pt x="0" y="466725"/>
                  </a:lnTo>
                  <a:lnTo>
                    <a:pt x="0" y="847725"/>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50210" name="任意多边形 10"/>
            <p:cNvSpPr/>
            <p:nvPr/>
          </p:nvSpPr>
          <p:spPr>
            <a:xfrm>
              <a:off x="2085975" y="1771651"/>
              <a:ext cx="2476500" cy="723900"/>
            </a:xfrm>
            <a:custGeom>
              <a:avLst/>
              <a:gdLst/>
              <a:ahLst/>
              <a:cxnLst>
                <a:cxn ang="0">
                  <a:pos x="51668" y="0"/>
                </a:cxn>
                <a:cxn ang="0">
                  <a:pos x="0" y="28481"/>
                </a:cxn>
                <a:cxn ang="0">
                  <a:pos x="0" y="3581"/>
                </a:cxn>
              </a:cxnLst>
              <a:pathLst>
                <a:path w="2476500" h="847725">
                  <a:moveTo>
                    <a:pt x="2476500" y="0"/>
                  </a:moveTo>
                  <a:lnTo>
                    <a:pt x="0" y="466725"/>
                  </a:lnTo>
                  <a:lnTo>
                    <a:pt x="0" y="847725"/>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50211" name="任意多边形 11"/>
            <p:cNvSpPr/>
            <p:nvPr/>
          </p:nvSpPr>
          <p:spPr>
            <a:xfrm>
              <a:off x="3553945" y="1771651"/>
              <a:ext cx="1008530" cy="723900"/>
            </a:xfrm>
            <a:custGeom>
              <a:avLst/>
              <a:gdLst/>
              <a:ahLst/>
              <a:cxnLst>
                <a:cxn ang="0">
                  <a:pos x="39516" y="0"/>
                </a:cxn>
                <a:cxn ang="0">
                  <a:pos x="0" y="32472"/>
                </a:cxn>
                <a:cxn ang="0">
                  <a:pos x="0" y="20136"/>
                </a:cxn>
              </a:cxnLst>
              <a:pathLst>
                <a:path w="942975" h="685800">
                  <a:moveTo>
                    <a:pt x="942975" y="0"/>
                  </a:moveTo>
                  <a:lnTo>
                    <a:pt x="0" y="361950"/>
                  </a:lnTo>
                  <a:lnTo>
                    <a:pt x="0" y="685800"/>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50212" name="任意多边形 15"/>
            <p:cNvSpPr/>
            <p:nvPr/>
          </p:nvSpPr>
          <p:spPr>
            <a:xfrm flipH="1">
              <a:off x="4556124" y="1770786"/>
              <a:ext cx="1033930" cy="723900"/>
            </a:xfrm>
            <a:custGeom>
              <a:avLst/>
              <a:gdLst/>
              <a:ahLst/>
              <a:cxnLst>
                <a:cxn ang="0">
                  <a:pos x="63357" y="0"/>
                </a:cxn>
                <a:cxn ang="0">
                  <a:pos x="0" y="32472"/>
                </a:cxn>
                <a:cxn ang="0">
                  <a:pos x="0" y="20136"/>
                </a:cxn>
              </a:cxnLst>
              <a:pathLst>
                <a:path w="942975" h="685800">
                  <a:moveTo>
                    <a:pt x="942975" y="0"/>
                  </a:moveTo>
                  <a:lnTo>
                    <a:pt x="0" y="361950"/>
                  </a:lnTo>
                  <a:lnTo>
                    <a:pt x="0" y="685800"/>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grpSp>
      <p:sp>
        <p:nvSpPr>
          <p:cNvPr id="50185" name="椭圆 13"/>
          <p:cNvSpPr/>
          <p:nvPr/>
        </p:nvSpPr>
        <p:spPr>
          <a:xfrm>
            <a:off x="1782763"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0186" name="椭圆 18"/>
          <p:cNvSpPr/>
          <p:nvPr/>
        </p:nvSpPr>
        <p:spPr>
          <a:xfrm>
            <a:off x="3251200"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0187" name="椭圆 19"/>
          <p:cNvSpPr/>
          <p:nvPr/>
        </p:nvSpPr>
        <p:spPr>
          <a:xfrm>
            <a:off x="5292725"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0188" name="椭圆 20"/>
          <p:cNvSpPr/>
          <p:nvPr/>
        </p:nvSpPr>
        <p:spPr>
          <a:xfrm>
            <a:off x="6742113"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7" name="矩形 16"/>
          <p:cNvSpPr/>
          <p:nvPr/>
        </p:nvSpPr>
        <p:spPr>
          <a:xfrm>
            <a:off x="1528763" y="3086100"/>
            <a:ext cx="111442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2949575" y="3082925"/>
            <a:ext cx="11080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属地主管</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5035550" y="3063875"/>
            <a:ext cx="1108075"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安全部门</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491288" y="3059113"/>
            <a:ext cx="1108075"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基层员工</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0193" name="Freeform 18"/>
          <p:cNvSpPr>
            <a:spLocks noEditPoints="1"/>
          </p:cNvSpPr>
          <p:nvPr/>
        </p:nvSpPr>
        <p:spPr>
          <a:xfrm>
            <a:off x="1909763" y="2528888"/>
            <a:ext cx="352425" cy="354012"/>
          </a:xfrm>
          <a:custGeom>
            <a:avLst/>
            <a:gdLst/>
            <a:ahLst/>
            <a:cxnLst>
              <a:cxn ang="0">
                <a:pos x="65534" y="65534"/>
              </a:cxn>
              <a:cxn ang="0">
                <a:pos x="65534" y="65534"/>
              </a:cxn>
              <a:cxn ang="0">
                <a:pos x="65534" y="8609"/>
              </a:cxn>
              <a:cxn ang="0">
                <a:pos x="62967" y="0"/>
              </a:cxn>
              <a:cxn ang="0">
                <a:pos x="60116" y="8609"/>
              </a:cxn>
              <a:cxn ang="0">
                <a:pos x="10388" y="65534"/>
              </a:cxn>
              <a:cxn ang="0">
                <a:pos x="10388" y="65534"/>
              </a:cxn>
              <a:cxn ang="0">
                <a:pos x="62967" y="65534"/>
              </a:cxn>
              <a:cxn ang="0">
                <a:pos x="65534" y="65534"/>
              </a:cxn>
              <a:cxn ang="0">
                <a:pos x="65534" y="65534"/>
              </a:cxn>
              <a:cxn ang="0">
                <a:pos x="24018" y="65534"/>
              </a:cxn>
              <a:cxn ang="0">
                <a:pos x="29592" y="65534"/>
              </a:cxn>
              <a:cxn ang="0">
                <a:pos x="53436" y="65534"/>
              </a:cxn>
              <a:cxn ang="0">
                <a:pos x="27598" y="65534"/>
              </a:cxn>
              <a:cxn ang="0">
                <a:pos x="60327" y="65534"/>
              </a:cxn>
              <a:cxn ang="0">
                <a:pos x="35658" y="65534"/>
              </a:cxn>
              <a:cxn ang="0">
                <a:pos x="20484" y="65534"/>
              </a:cxn>
              <a:cxn ang="0">
                <a:pos x="40333" y="65534"/>
              </a:cxn>
              <a:cxn ang="0">
                <a:pos x="13592" y="65534"/>
              </a:cxn>
              <a:cxn ang="0">
                <a:pos x="0" y="65534"/>
              </a:cxn>
              <a:cxn ang="0">
                <a:pos x="0" y="65534"/>
              </a:cxn>
              <a:cxn ang="0">
                <a:pos x="65534" y="65534"/>
              </a:cxn>
              <a:cxn ang="0">
                <a:pos x="65534" y="65534"/>
              </a:cxn>
              <a:cxn ang="0">
                <a:pos x="65534" y="65534"/>
              </a:cxn>
              <a:cxn ang="0">
                <a:pos x="49519" y="8609"/>
              </a:cxn>
              <a:cxn ang="0">
                <a:pos x="62967" y="12892"/>
              </a:cxn>
              <a:cxn ang="0">
                <a:pos x="65534" y="8609"/>
              </a:cxn>
              <a:cxn ang="0">
                <a:pos x="62967" y="4217"/>
              </a:cxn>
              <a:cxn ang="0">
                <a:pos x="49519" y="8609"/>
              </a:cxn>
              <a:cxn ang="0">
                <a:pos x="65534" y="65534"/>
              </a:cxn>
              <a:cxn ang="0">
                <a:pos x="25087" y="65534"/>
              </a:cxn>
              <a:cxn ang="0">
                <a:pos x="30930" y="65534"/>
              </a:cxn>
              <a:cxn ang="0">
                <a:pos x="24172" y="65534"/>
              </a:cxn>
              <a:cxn ang="0">
                <a:pos x="65534" y="65534"/>
              </a:cxn>
              <a:cxn ang="0">
                <a:pos x="65534" y="65534"/>
              </a:cxn>
              <a:cxn ang="0">
                <a:pos x="30997" y="65534"/>
              </a:cxn>
              <a:cxn ang="0">
                <a:pos x="34117" y="65534"/>
              </a:cxn>
              <a:cxn ang="0">
                <a:pos x="65534" y="65534"/>
              </a:cxn>
              <a:cxn ang="0">
                <a:pos x="65534" y="65534"/>
              </a:cxn>
              <a:cxn ang="0">
                <a:pos x="55093" y="65534"/>
              </a:cxn>
              <a:cxn ang="0">
                <a:pos x="30997" y="65534"/>
              </a:cxn>
              <a:cxn ang="0">
                <a:pos x="30997" y="65534"/>
              </a:cxn>
              <a:cxn ang="0">
                <a:pos x="30997" y="65534"/>
              </a:cxn>
            </a:cxnLst>
            <a:pathLst>
              <a:path w="3260" h="3260">
                <a:moveTo>
                  <a:pt x="2782" y="2129"/>
                </a:moveTo>
                <a:cubicBezTo>
                  <a:pt x="2586" y="1940"/>
                  <a:pt x="2349" y="1806"/>
                  <a:pt x="2090" y="1734"/>
                </a:cubicBezTo>
                <a:cubicBezTo>
                  <a:pt x="2369" y="1574"/>
                  <a:pt x="2558" y="1272"/>
                  <a:pt x="2558" y="928"/>
                </a:cubicBezTo>
                <a:cubicBezTo>
                  <a:pt x="2558" y="416"/>
                  <a:pt x="2142" y="0"/>
                  <a:pt x="1630" y="0"/>
                </a:cubicBezTo>
                <a:cubicBezTo>
                  <a:pt x="1118" y="0"/>
                  <a:pt x="702" y="416"/>
                  <a:pt x="702" y="928"/>
                </a:cubicBezTo>
                <a:cubicBezTo>
                  <a:pt x="702" y="1431"/>
                  <a:pt x="1105" y="1842"/>
                  <a:pt x="1605" y="1856"/>
                </a:cubicBezTo>
                <a:cubicBezTo>
                  <a:pt x="1605" y="1856"/>
                  <a:pt x="1605" y="1856"/>
                  <a:pt x="1605" y="1856"/>
                </a:cubicBezTo>
                <a:cubicBezTo>
                  <a:pt x="1630" y="1856"/>
                  <a:pt x="1630" y="1856"/>
                  <a:pt x="1630" y="1856"/>
                </a:cubicBezTo>
                <a:cubicBezTo>
                  <a:pt x="1990" y="1856"/>
                  <a:pt x="2335" y="1984"/>
                  <a:pt x="2601" y="2217"/>
                </a:cubicBezTo>
                <a:cubicBezTo>
                  <a:pt x="2858" y="2442"/>
                  <a:pt x="3021" y="2745"/>
                  <a:pt x="3062" y="3072"/>
                </a:cubicBezTo>
                <a:cubicBezTo>
                  <a:pt x="198" y="3072"/>
                  <a:pt x="198" y="3072"/>
                  <a:pt x="198" y="3072"/>
                </a:cubicBezTo>
                <a:cubicBezTo>
                  <a:pt x="253" y="2628"/>
                  <a:pt x="532" y="2238"/>
                  <a:pt x="949" y="2024"/>
                </a:cubicBezTo>
                <a:cubicBezTo>
                  <a:pt x="973" y="2011"/>
                  <a:pt x="973" y="2011"/>
                  <a:pt x="973" y="2011"/>
                </a:cubicBezTo>
                <a:cubicBezTo>
                  <a:pt x="969" y="2006"/>
                  <a:pt x="969" y="2006"/>
                  <a:pt x="969" y="2006"/>
                </a:cubicBezTo>
                <a:cubicBezTo>
                  <a:pt x="986" y="1988"/>
                  <a:pt x="996" y="1965"/>
                  <a:pt x="996" y="1941"/>
                </a:cubicBezTo>
                <a:cubicBezTo>
                  <a:pt x="996" y="1889"/>
                  <a:pt x="954" y="1847"/>
                  <a:pt x="901" y="1847"/>
                </a:cubicBezTo>
                <a:cubicBezTo>
                  <a:pt x="894" y="1847"/>
                  <a:pt x="887" y="1848"/>
                  <a:pt x="880" y="1849"/>
                </a:cubicBezTo>
                <a:cubicBezTo>
                  <a:pt x="878" y="1847"/>
                  <a:pt x="878" y="1847"/>
                  <a:pt x="878" y="1847"/>
                </a:cubicBezTo>
                <a:cubicBezTo>
                  <a:pt x="857" y="1858"/>
                  <a:pt x="857" y="1858"/>
                  <a:pt x="857" y="1858"/>
                </a:cubicBezTo>
                <a:cubicBezTo>
                  <a:pt x="328" y="2132"/>
                  <a:pt x="0" y="2659"/>
                  <a:pt x="0" y="3235"/>
                </a:cubicBezTo>
                <a:cubicBezTo>
                  <a:pt x="0" y="3260"/>
                  <a:pt x="0" y="3260"/>
                  <a:pt x="0" y="3260"/>
                </a:cubicBezTo>
                <a:cubicBezTo>
                  <a:pt x="3260" y="3260"/>
                  <a:pt x="3260" y="3260"/>
                  <a:pt x="3260" y="3260"/>
                </a:cubicBezTo>
                <a:cubicBezTo>
                  <a:pt x="3260" y="3235"/>
                  <a:pt x="3260" y="3235"/>
                  <a:pt x="3260" y="3235"/>
                </a:cubicBezTo>
                <a:cubicBezTo>
                  <a:pt x="3260" y="2817"/>
                  <a:pt x="3090" y="2424"/>
                  <a:pt x="2782" y="2129"/>
                </a:cubicBezTo>
                <a:close/>
                <a:moveTo>
                  <a:pt x="893" y="928"/>
                </a:moveTo>
                <a:cubicBezTo>
                  <a:pt x="893" y="522"/>
                  <a:pt x="1224" y="191"/>
                  <a:pt x="1630" y="191"/>
                </a:cubicBezTo>
                <a:cubicBezTo>
                  <a:pt x="2036" y="191"/>
                  <a:pt x="2367" y="522"/>
                  <a:pt x="2367" y="928"/>
                </a:cubicBezTo>
                <a:cubicBezTo>
                  <a:pt x="2367" y="1334"/>
                  <a:pt x="2036" y="1665"/>
                  <a:pt x="1630" y="1665"/>
                </a:cubicBezTo>
                <a:cubicBezTo>
                  <a:pt x="1224" y="1665"/>
                  <a:pt x="893" y="1334"/>
                  <a:pt x="893" y="928"/>
                </a:cubicBezTo>
                <a:close/>
                <a:moveTo>
                  <a:pt x="1846" y="2087"/>
                </a:moveTo>
                <a:cubicBezTo>
                  <a:pt x="1440" y="2087"/>
                  <a:pt x="1440" y="2087"/>
                  <a:pt x="1440" y="2087"/>
                </a:cubicBezTo>
                <a:cubicBezTo>
                  <a:pt x="1326" y="2737"/>
                  <a:pt x="1326" y="2737"/>
                  <a:pt x="1326" y="2737"/>
                </a:cubicBezTo>
                <a:cubicBezTo>
                  <a:pt x="1651" y="3044"/>
                  <a:pt x="1651" y="3044"/>
                  <a:pt x="1651" y="3044"/>
                </a:cubicBezTo>
                <a:cubicBezTo>
                  <a:pt x="1933" y="2740"/>
                  <a:pt x="1933" y="2740"/>
                  <a:pt x="1933" y="2740"/>
                </a:cubicBezTo>
                <a:lnTo>
                  <a:pt x="1846" y="2087"/>
                </a:lnTo>
                <a:close/>
                <a:moveTo>
                  <a:pt x="1500" y="2662"/>
                </a:moveTo>
                <a:cubicBezTo>
                  <a:pt x="1563" y="2251"/>
                  <a:pt x="1563" y="2251"/>
                  <a:pt x="1563" y="2251"/>
                </a:cubicBezTo>
                <a:cubicBezTo>
                  <a:pt x="1716" y="2251"/>
                  <a:pt x="1716" y="2251"/>
                  <a:pt x="1716" y="2251"/>
                </a:cubicBezTo>
                <a:cubicBezTo>
                  <a:pt x="1772" y="2668"/>
                  <a:pt x="1772" y="2668"/>
                  <a:pt x="1772" y="2668"/>
                </a:cubicBezTo>
                <a:cubicBezTo>
                  <a:pt x="1644" y="2801"/>
                  <a:pt x="1644" y="2801"/>
                  <a:pt x="1644" y="2801"/>
                </a:cubicBezTo>
                <a:lnTo>
                  <a:pt x="1500" y="2662"/>
                </a:lnTo>
                <a:close/>
                <a:moveTo>
                  <a:pt x="1500" y="2662"/>
                </a:moveTo>
                <a:cubicBezTo>
                  <a:pt x="1500" y="2662"/>
                  <a:pt x="1500" y="2662"/>
                  <a:pt x="1500" y="2662"/>
                </a:cubicBezTo>
              </a:path>
            </a:pathLst>
          </a:custGeom>
          <a:solidFill>
            <a:srgbClr val="000000">
              <a:alpha val="100000"/>
            </a:srgbClr>
          </a:solidFill>
          <a:ln w="9525">
            <a:noFill/>
          </a:ln>
        </p:spPr>
        <p:txBody>
          <a:bodyPr/>
          <a:p>
            <a:endParaRPr lang="zh-CN" altLang="en-US"/>
          </a:p>
        </p:txBody>
      </p:sp>
      <p:sp>
        <p:nvSpPr>
          <p:cNvPr id="50194" name="Freeform 22"/>
          <p:cNvSpPr>
            <a:spLocks noEditPoints="1"/>
          </p:cNvSpPr>
          <p:nvPr/>
        </p:nvSpPr>
        <p:spPr>
          <a:xfrm>
            <a:off x="3387725" y="2528888"/>
            <a:ext cx="331788" cy="374650"/>
          </a:xfrm>
          <a:custGeom>
            <a:avLst/>
            <a:gdLst/>
            <a:ahLst/>
            <a:cxnLst>
              <a:cxn ang="0">
                <a:pos x="65534" y="65534"/>
              </a:cxn>
              <a:cxn ang="0">
                <a:pos x="65534" y="65534"/>
              </a:cxn>
              <a:cxn ang="0">
                <a:pos x="65534" y="23072"/>
              </a:cxn>
              <a:cxn ang="0">
                <a:pos x="65534" y="0"/>
              </a:cxn>
              <a:cxn ang="0">
                <a:pos x="41273" y="19279"/>
              </a:cxn>
              <a:cxn ang="0">
                <a:pos x="30537" y="65534"/>
              </a:cxn>
              <a:cxn ang="0">
                <a:pos x="31382" y="65534"/>
              </a:cxn>
              <a:cxn ang="0">
                <a:pos x="0" y="65534"/>
              </a:cxn>
              <a:cxn ang="0">
                <a:pos x="14777" y="65534"/>
              </a:cxn>
              <a:cxn ang="0">
                <a:pos x="65534" y="65534"/>
              </a:cxn>
              <a:cxn ang="0">
                <a:pos x="65534" y="65534"/>
              </a:cxn>
              <a:cxn ang="0">
                <a:pos x="65534" y="65534"/>
              </a:cxn>
              <a:cxn ang="0">
                <a:pos x="65534" y="34549"/>
              </a:cxn>
              <a:cxn ang="0">
                <a:pos x="65534" y="509"/>
              </a:cxn>
              <a:cxn ang="0">
                <a:pos x="65534" y="58808"/>
              </a:cxn>
              <a:cxn ang="0">
                <a:pos x="65534" y="34549"/>
              </a:cxn>
              <a:cxn ang="0">
                <a:pos x="65534" y="35617"/>
              </a:cxn>
              <a:cxn ang="0">
                <a:pos x="65534" y="24367"/>
              </a:cxn>
              <a:cxn ang="0">
                <a:pos x="39572" y="65534"/>
              </a:cxn>
              <a:cxn ang="0">
                <a:pos x="64632" y="19279"/>
              </a:cxn>
              <a:cxn ang="0">
                <a:pos x="65534" y="35617"/>
              </a:cxn>
              <a:cxn ang="0">
                <a:pos x="33987" y="65534"/>
              </a:cxn>
              <a:cxn ang="0">
                <a:pos x="65534" y="58187"/>
              </a:cxn>
              <a:cxn ang="0">
                <a:pos x="65534" y="65534"/>
              </a:cxn>
              <a:cxn ang="0">
                <a:pos x="65534" y="65534"/>
              </a:cxn>
              <a:cxn ang="0">
                <a:pos x="33987" y="65534"/>
              </a:cxn>
              <a:cxn ang="0">
                <a:pos x="43662" y="65534"/>
              </a:cxn>
              <a:cxn ang="0">
                <a:pos x="34508" y="65534"/>
              </a:cxn>
              <a:cxn ang="0">
                <a:pos x="65534" y="65534"/>
              </a:cxn>
              <a:cxn ang="0">
                <a:pos x="65534" y="65534"/>
              </a:cxn>
              <a:cxn ang="0">
                <a:pos x="65534" y="65534"/>
              </a:cxn>
              <a:cxn ang="0">
                <a:pos x="43662" y="65534"/>
              </a:cxn>
              <a:cxn ang="0">
                <a:pos x="43662" y="65534"/>
              </a:cxn>
              <a:cxn ang="0">
                <a:pos x="43662" y="65534"/>
              </a:cxn>
            </a:cxnLst>
            <a:pathLst>
              <a:path w="2576" h="2896">
                <a:moveTo>
                  <a:pt x="2353" y="2145"/>
                </a:moveTo>
                <a:cubicBezTo>
                  <a:pt x="2183" y="1979"/>
                  <a:pt x="1979" y="1858"/>
                  <a:pt x="1759" y="1786"/>
                </a:cubicBezTo>
                <a:cubicBezTo>
                  <a:pt x="2048" y="1621"/>
                  <a:pt x="2245" y="1313"/>
                  <a:pt x="2245" y="957"/>
                </a:cubicBezTo>
                <a:cubicBezTo>
                  <a:pt x="2245" y="429"/>
                  <a:pt x="1816" y="0"/>
                  <a:pt x="1288" y="0"/>
                </a:cubicBezTo>
                <a:cubicBezTo>
                  <a:pt x="760" y="0"/>
                  <a:pt x="330" y="430"/>
                  <a:pt x="330" y="958"/>
                </a:cubicBezTo>
                <a:cubicBezTo>
                  <a:pt x="330" y="1314"/>
                  <a:pt x="528" y="1621"/>
                  <a:pt x="817" y="1786"/>
                </a:cubicBezTo>
                <a:cubicBezTo>
                  <a:pt x="596" y="1858"/>
                  <a:pt x="392" y="1979"/>
                  <a:pt x="222" y="2146"/>
                </a:cubicBezTo>
                <a:cubicBezTo>
                  <a:pt x="26" y="2338"/>
                  <a:pt x="0" y="2581"/>
                  <a:pt x="0" y="2794"/>
                </a:cubicBezTo>
                <a:cubicBezTo>
                  <a:pt x="0" y="2851"/>
                  <a:pt x="46" y="2896"/>
                  <a:pt x="102" y="2896"/>
                </a:cubicBezTo>
                <a:cubicBezTo>
                  <a:pt x="2474" y="2896"/>
                  <a:pt x="2474" y="2896"/>
                  <a:pt x="2474" y="2896"/>
                </a:cubicBezTo>
                <a:cubicBezTo>
                  <a:pt x="2530" y="2896"/>
                  <a:pt x="2576" y="2851"/>
                  <a:pt x="2576" y="2794"/>
                </a:cubicBezTo>
                <a:cubicBezTo>
                  <a:pt x="2576" y="2535"/>
                  <a:pt x="2538" y="2326"/>
                  <a:pt x="2353" y="2145"/>
                </a:cubicBezTo>
                <a:close/>
                <a:moveTo>
                  <a:pt x="1981" y="665"/>
                </a:moveTo>
                <a:cubicBezTo>
                  <a:pt x="1806" y="542"/>
                  <a:pt x="1588" y="476"/>
                  <a:pt x="1437" y="442"/>
                </a:cubicBezTo>
                <a:cubicBezTo>
                  <a:pt x="1477" y="366"/>
                  <a:pt x="1506" y="298"/>
                  <a:pt x="1526" y="247"/>
                </a:cubicBezTo>
                <a:cubicBezTo>
                  <a:pt x="1731" y="316"/>
                  <a:pt x="1898" y="468"/>
                  <a:pt x="1981" y="665"/>
                </a:cubicBezTo>
                <a:close/>
                <a:moveTo>
                  <a:pt x="1288" y="205"/>
                </a:moveTo>
                <a:cubicBezTo>
                  <a:pt x="1299" y="205"/>
                  <a:pt x="1309" y="208"/>
                  <a:pt x="1320" y="208"/>
                </a:cubicBezTo>
                <a:cubicBezTo>
                  <a:pt x="1232" y="420"/>
                  <a:pt x="997" y="861"/>
                  <a:pt x="539" y="1000"/>
                </a:cubicBezTo>
                <a:cubicBezTo>
                  <a:pt x="539" y="986"/>
                  <a:pt x="535" y="972"/>
                  <a:pt x="535" y="958"/>
                </a:cubicBezTo>
                <a:cubicBezTo>
                  <a:pt x="535" y="543"/>
                  <a:pt x="873" y="205"/>
                  <a:pt x="1288" y="205"/>
                </a:cubicBezTo>
                <a:close/>
                <a:moveTo>
                  <a:pt x="579" y="1201"/>
                </a:moveTo>
                <a:cubicBezTo>
                  <a:pt x="934" y="1101"/>
                  <a:pt x="1174" y="857"/>
                  <a:pt x="1327" y="628"/>
                </a:cubicBezTo>
                <a:cubicBezTo>
                  <a:pt x="1550" y="669"/>
                  <a:pt x="1930" y="788"/>
                  <a:pt x="2033" y="1030"/>
                </a:cubicBezTo>
                <a:cubicBezTo>
                  <a:pt x="1996" y="1410"/>
                  <a:pt x="1678" y="1710"/>
                  <a:pt x="1288" y="1710"/>
                </a:cubicBezTo>
                <a:cubicBezTo>
                  <a:pt x="958" y="1710"/>
                  <a:pt x="681" y="1496"/>
                  <a:pt x="579" y="1201"/>
                </a:cubicBezTo>
                <a:close/>
                <a:moveTo>
                  <a:pt x="207" y="2692"/>
                </a:moveTo>
                <a:cubicBezTo>
                  <a:pt x="216" y="2546"/>
                  <a:pt x="251" y="2404"/>
                  <a:pt x="365" y="2292"/>
                </a:cubicBezTo>
                <a:cubicBezTo>
                  <a:pt x="614" y="2049"/>
                  <a:pt x="941" y="1915"/>
                  <a:pt x="1288" y="1915"/>
                </a:cubicBezTo>
                <a:cubicBezTo>
                  <a:pt x="1634" y="1915"/>
                  <a:pt x="1962" y="2049"/>
                  <a:pt x="2210" y="2292"/>
                </a:cubicBezTo>
                <a:cubicBezTo>
                  <a:pt x="2322" y="2401"/>
                  <a:pt x="2360" y="2529"/>
                  <a:pt x="2369" y="2692"/>
                </a:cubicBezTo>
                <a:lnTo>
                  <a:pt x="207" y="2692"/>
                </a:lnTo>
                <a:close/>
                <a:moveTo>
                  <a:pt x="207" y="2692"/>
                </a:moveTo>
                <a:cubicBezTo>
                  <a:pt x="207" y="2692"/>
                  <a:pt x="207" y="2692"/>
                  <a:pt x="207" y="2692"/>
                </a:cubicBezTo>
              </a:path>
            </a:pathLst>
          </a:custGeom>
          <a:solidFill>
            <a:srgbClr val="000000">
              <a:alpha val="100000"/>
            </a:srgbClr>
          </a:solidFill>
          <a:ln w="9525">
            <a:noFill/>
          </a:ln>
        </p:spPr>
        <p:txBody>
          <a:bodyPr/>
          <a:p>
            <a:endParaRPr lang="zh-CN" altLang="en-US"/>
          </a:p>
        </p:txBody>
      </p:sp>
      <p:grpSp>
        <p:nvGrpSpPr>
          <p:cNvPr id="50195" name="Group 25"/>
          <p:cNvGrpSpPr>
            <a:grpSpLocks noChangeAspect="1"/>
          </p:cNvGrpSpPr>
          <p:nvPr/>
        </p:nvGrpSpPr>
        <p:grpSpPr>
          <a:xfrm>
            <a:off x="5387975" y="2528888"/>
            <a:ext cx="423863" cy="354012"/>
            <a:chOff x="1" y="4"/>
            <a:chExt cx="9303" cy="7748"/>
          </a:xfrm>
        </p:grpSpPr>
        <p:sp>
          <p:nvSpPr>
            <p:cNvPr id="50201" name="Freeform 26"/>
            <p:cNvSpPr/>
            <p:nvPr/>
          </p:nvSpPr>
          <p:spPr>
            <a:xfrm>
              <a:off x="6200" y="7080"/>
              <a:ext cx="14" cy="284"/>
            </a:xfrm>
            <a:custGeom>
              <a:avLst/>
              <a:gdLst/>
              <a:ahLst/>
              <a:cxnLst>
                <a:cxn ang="0">
                  <a:pos x="77" y="1590"/>
                </a:cxn>
                <a:cxn ang="0">
                  <a:pos x="49" y="1394"/>
                </a:cxn>
                <a:cxn ang="0">
                  <a:pos x="77" y="1074"/>
                </a:cxn>
                <a:cxn ang="0">
                  <a:pos x="65" y="757"/>
                </a:cxn>
                <a:cxn ang="0">
                  <a:pos x="49" y="689"/>
                </a:cxn>
                <a:cxn ang="0">
                  <a:pos x="37" y="386"/>
                </a:cxn>
                <a:cxn ang="0">
                  <a:pos x="28" y="320"/>
                </a:cxn>
                <a:cxn ang="0">
                  <a:pos x="0" y="0"/>
                </a:cxn>
                <a:cxn ang="0">
                  <a:pos x="0" y="0"/>
                </a:cxn>
              </a:cxnLst>
              <a:pathLst>
                <a:path w="6" h="120">
                  <a:moveTo>
                    <a:pt x="6" y="120"/>
                  </a:moveTo>
                  <a:cubicBezTo>
                    <a:pt x="4" y="105"/>
                    <a:pt x="4" y="105"/>
                    <a:pt x="4" y="105"/>
                  </a:cubicBezTo>
                  <a:cubicBezTo>
                    <a:pt x="4" y="97"/>
                    <a:pt x="5" y="89"/>
                    <a:pt x="6" y="81"/>
                  </a:cubicBezTo>
                  <a:cubicBezTo>
                    <a:pt x="5" y="73"/>
                    <a:pt x="5" y="65"/>
                    <a:pt x="5" y="57"/>
                  </a:cubicBezTo>
                  <a:cubicBezTo>
                    <a:pt x="4" y="52"/>
                    <a:pt x="4" y="52"/>
                    <a:pt x="4" y="52"/>
                  </a:cubicBezTo>
                  <a:cubicBezTo>
                    <a:pt x="4" y="45"/>
                    <a:pt x="3" y="37"/>
                    <a:pt x="3" y="29"/>
                  </a:cubicBezTo>
                  <a:cubicBezTo>
                    <a:pt x="2" y="24"/>
                    <a:pt x="2" y="24"/>
                    <a:pt x="2" y="24"/>
                  </a:cubicBezTo>
                  <a:cubicBezTo>
                    <a:pt x="2" y="16"/>
                    <a:pt x="1" y="8"/>
                    <a:pt x="0" y="0"/>
                  </a:cubicBezTo>
                  <a:cubicBezTo>
                    <a:pt x="0" y="0"/>
                    <a:pt x="0" y="0"/>
                    <a:pt x="0" y="0"/>
                  </a:cubicBezTo>
                </a:path>
              </a:pathLst>
            </a:custGeom>
            <a:solidFill>
              <a:srgbClr val="000000">
                <a:alpha val="100000"/>
              </a:srgbClr>
            </a:solidFill>
            <a:ln w="9525">
              <a:noFill/>
            </a:ln>
          </p:spPr>
          <p:txBody>
            <a:bodyPr/>
            <a:p>
              <a:endParaRPr lang="zh-CN" altLang="en-US"/>
            </a:p>
          </p:txBody>
        </p:sp>
        <p:sp>
          <p:nvSpPr>
            <p:cNvPr id="50202" name="Freeform 27"/>
            <p:cNvSpPr/>
            <p:nvPr/>
          </p:nvSpPr>
          <p:spPr>
            <a:xfrm>
              <a:off x="6200" y="7080"/>
              <a:ext cx="7" cy="57"/>
            </a:xfrm>
            <a:custGeom>
              <a:avLst/>
              <a:gdLst/>
              <a:ahLst/>
              <a:cxnLst>
                <a:cxn ang="0">
                  <a:pos x="37" y="321"/>
                </a:cxn>
                <a:cxn ang="0">
                  <a:pos x="0" y="0"/>
                </a:cxn>
              </a:cxnLst>
              <a:pathLst>
                <a:path w="3" h="24">
                  <a:moveTo>
                    <a:pt x="3" y="24"/>
                  </a:moveTo>
                  <a:cubicBezTo>
                    <a:pt x="2" y="16"/>
                    <a:pt x="1" y="8"/>
                    <a:pt x="0" y="0"/>
                  </a:cubicBezTo>
                </a:path>
              </a:pathLst>
            </a:custGeom>
            <a:solidFill>
              <a:srgbClr val="000000">
                <a:alpha val="100000"/>
              </a:srgbClr>
            </a:solidFill>
            <a:ln w="9525">
              <a:noFill/>
            </a:ln>
          </p:spPr>
          <p:txBody>
            <a:bodyPr/>
            <a:p>
              <a:endParaRPr lang="zh-CN" altLang="en-US"/>
            </a:p>
          </p:txBody>
        </p:sp>
        <p:sp>
          <p:nvSpPr>
            <p:cNvPr id="50203" name="Freeform 28"/>
            <p:cNvSpPr/>
            <p:nvPr/>
          </p:nvSpPr>
          <p:spPr>
            <a:xfrm>
              <a:off x="1" y="4"/>
              <a:ext cx="6986" cy="7748"/>
            </a:xfrm>
            <a:custGeom>
              <a:avLst/>
              <a:gdLst/>
              <a:ahLst/>
              <a:cxnLst>
                <a:cxn ang="0">
                  <a:pos x="34502" y="38489"/>
                </a:cxn>
                <a:cxn ang="0">
                  <a:pos x="34211" y="37180"/>
                </a:cxn>
                <a:cxn ang="0">
                  <a:pos x="33892" y="36123"/>
                </a:cxn>
                <a:cxn ang="0">
                  <a:pos x="33417" y="34922"/>
                </a:cxn>
                <a:cxn ang="0">
                  <a:pos x="32904" y="33888"/>
                </a:cxn>
                <a:cxn ang="0">
                  <a:pos x="31897" y="32290"/>
                </a:cxn>
                <a:cxn ang="0">
                  <a:pos x="31180" y="31349"/>
                </a:cxn>
                <a:cxn ang="0">
                  <a:pos x="30455" y="30557"/>
                </a:cxn>
                <a:cxn ang="0">
                  <a:pos x="29495" y="29644"/>
                </a:cxn>
                <a:cxn ang="0">
                  <a:pos x="18868" y="26039"/>
                </a:cxn>
                <a:cxn ang="0">
                  <a:pos x="18830" y="26039"/>
                </a:cxn>
                <a:cxn ang="0">
                  <a:pos x="18762" y="26039"/>
                </a:cxn>
                <a:cxn ang="0">
                  <a:pos x="18724" y="26022"/>
                </a:cxn>
                <a:cxn ang="0">
                  <a:pos x="18674" y="26022"/>
                </a:cxn>
                <a:cxn ang="0">
                  <a:pos x="18629" y="26022"/>
                </a:cxn>
                <a:cxn ang="0">
                  <a:pos x="18577" y="26022"/>
                </a:cxn>
                <a:cxn ang="0">
                  <a:pos x="18539" y="26022"/>
                </a:cxn>
                <a:cxn ang="0">
                  <a:pos x="18483" y="26010"/>
                </a:cxn>
                <a:cxn ang="0">
                  <a:pos x="18433" y="26010"/>
                </a:cxn>
                <a:cxn ang="0">
                  <a:pos x="18393" y="26010"/>
                </a:cxn>
                <a:cxn ang="0">
                  <a:pos x="18339" y="26001"/>
                </a:cxn>
                <a:cxn ang="0">
                  <a:pos x="18287" y="26001"/>
                </a:cxn>
                <a:cxn ang="0">
                  <a:pos x="18232" y="25984"/>
                </a:cxn>
                <a:cxn ang="0">
                  <a:pos x="12" y="41145"/>
                </a:cxn>
                <a:cxn ang="0">
                  <a:pos x="118" y="39400"/>
                </a:cxn>
                <a:cxn ang="0">
                  <a:pos x="251" y="38208"/>
                </a:cxn>
                <a:cxn ang="0">
                  <a:pos x="541" y="36688"/>
                </a:cxn>
                <a:cxn ang="0">
                  <a:pos x="844" y="35543"/>
                </a:cxn>
                <a:cxn ang="0">
                  <a:pos x="1270" y="34257"/>
                </a:cxn>
                <a:cxn ang="0">
                  <a:pos x="1705" y="33217"/>
                </a:cxn>
                <a:cxn ang="0">
                  <a:pos x="2220" y="32132"/>
                </a:cxn>
                <a:cxn ang="0">
                  <a:pos x="3381" y="30176"/>
                </a:cxn>
                <a:cxn ang="0">
                  <a:pos x="4097" y="29186"/>
                </a:cxn>
                <a:cxn ang="0">
                  <a:pos x="4768" y="28353"/>
                </a:cxn>
                <a:cxn ang="0">
                  <a:pos x="5601" y="27453"/>
                </a:cxn>
                <a:cxn ang="0">
                  <a:pos x="10984" y="23568"/>
                </a:cxn>
                <a:cxn ang="0">
                  <a:pos x="10993" y="23551"/>
                </a:cxn>
                <a:cxn ang="0">
                  <a:pos x="11062" y="23530"/>
                </a:cxn>
                <a:cxn ang="0">
                  <a:pos x="11088" y="23511"/>
                </a:cxn>
                <a:cxn ang="0">
                  <a:pos x="11100" y="23502"/>
                </a:cxn>
                <a:cxn ang="0">
                  <a:pos x="11537" y="23301"/>
                </a:cxn>
                <a:cxn ang="0">
                  <a:pos x="26414" y="18794"/>
                </a:cxn>
                <a:cxn ang="0">
                  <a:pos x="18880" y="21613"/>
                </a:cxn>
                <a:cxn ang="0">
                  <a:pos x="31462" y="25670"/>
                </a:cxn>
                <a:cxn ang="0">
                  <a:pos x="32110" y="26211"/>
                </a:cxn>
                <a:cxn ang="0">
                  <a:pos x="32847" y="26854"/>
                </a:cxn>
                <a:cxn ang="0">
                  <a:pos x="33495" y="27505"/>
                </a:cxn>
                <a:cxn ang="0">
                  <a:pos x="34793" y="28973"/>
                </a:cxn>
                <a:cxn ang="0">
                  <a:pos x="35356" y="29722"/>
                </a:cxn>
                <a:cxn ang="0">
                  <a:pos x="35916" y="30545"/>
                </a:cxn>
                <a:cxn ang="0">
                  <a:pos x="36391" y="31328"/>
                </a:cxn>
                <a:cxn ang="0">
                  <a:pos x="37062" y="32578"/>
                </a:cxn>
                <a:cxn ang="0">
                  <a:pos x="37457" y="33451"/>
                </a:cxn>
                <a:cxn ang="0">
                  <a:pos x="37817" y="34380"/>
                </a:cxn>
                <a:cxn ang="0">
                  <a:pos x="38133" y="35319"/>
                </a:cxn>
                <a:cxn ang="0">
                  <a:pos x="38398" y="36241"/>
                </a:cxn>
                <a:cxn ang="0">
                  <a:pos x="38599" y="37073"/>
                </a:cxn>
                <a:cxn ang="0">
                  <a:pos x="38767" y="38052"/>
                </a:cxn>
                <a:cxn ang="0">
                  <a:pos x="38899" y="39059"/>
                </a:cxn>
                <a:cxn ang="0">
                  <a:pos x="38977" y="40076"/>
                </a:cxn>
                <a:cxn ang="0">
                  <a:pos x="35346" y="42681"/>
                </a:cxn>
              </a:cxnLst>
              <a:pathLst>
                <a:path w="2955" h="3277">
                  <a:moveTo>
                    <a:pt x="2620" y="2969"/>
                  </a:moveTo>
                  <a:cubicBezTo>
                    <a:pt x="2619" y="2965"/>
                    <a:pt x="2619" y="2965"/>
                    <a:pt x="2619" y="2965"/>
                  </a:cubicBezTo>
                  <a:cubicBezTo>
                    <a:pt x="2618" y="2957"/>
                    <a:pt x="2617" y="2950"/>
                    <a:pt x="2616" y="2942"/>
                  </a:cubicBezTo>
                  <a:cubicBezTo>
                    <a:pt x="2615" y="2937"/>
                    <a:pt x="2615" y="2937"/>
                    <a:pt x="2615" y="2937"/>
                  </a:cubicBezTo>
                  <a:cubicBezTo>
                    <a:pt x="2614" y="2929"/>
                    <a:pt x="2613" y="2921"/>
                    <a:pt x="2611" y="2914"/>
                  </a:cubicBezTo>
                  <a:cubicBezTo>
                    <a:pt x="2611" y="2913"/>
                    <a:pt x="2611" y="2913"/>
                    <a:pt x="2611" y="2913"/>
                  </a:cubicBezTo>
                  <a:cubicBezTo>
                    <a:pt x="2611" y="2912"/>
                    <a:pt x="2611" y="2912"/>
                    <a:pt x="2611" y="2912"/>
                  </a:cubicBezTo>
                  <a:cubicBezTo>
                    <a:pt x="2610" y="2905"/>
                    <a:pt x="2609" y="2897"/>
                    <a:pt x="2607" y="2890"/>
                  </a:cubicBezTo>
                  <a:cubicBezTo>
                    <a:pt x="2606" y="2885"/>
                    <a:pt x="2606" y="2885"/>
                    <a:pt x="2606" y="2885"/>
                  </a:cubicBezTo>
                  <a:cubicBezTo>
                    <a:pt x="2605" y="2878"/>
                    <a:pt x="2603" y="2871"/>
                    <a:pt x="2602" y="2863"/>
                  </a:cubicBezTo>
                  <a:cubicBezTo>
                    <a:pt x="2600" y="2858"/>
                    <a:pt x="2600" y="2858"/>
                    <a:pt x="2600" y="2858"/>
                  </a:cubicBezTo>
                  <a:cubicBezTo>
                    <a:pt x="2599" y="2851"/>
                    <a:pt x="2597" y="2843"/>
                    <a:pt x="2595" y="2836"/>
                  </a:cubicBezTo>
                  <a:cubicBezTo>
                    <a:pt x="2595" y="2833"/>
                    <a:pt x="2595" y="2833"/>
                    <a:pt x="2595" y="2833"/>
                  </a:cubicBezTo>
                  <a:cubicBezTo>
                    <a:pt x="2593" y="2827"/>
                    <a:pt x="2591" y="2820"/>
                    <a:pt x="2589" y="2813"/>
                  </a:cubicBezTo>
                  <a:cubicBezTo>
                    <a:pt x="2588" y="2808"/>
                    <a:pt x="2588" y="2808"/>
                    <a:pt x="2588" y="2808"/>
                  </a:cubicBezTo>
                  <a:cubicBezTo>
                    <a:pt x="2586" y="2801"/>
                    <a:pt x="2584" y="2794"/>
                    <a:pt x="2582" y="2788"/>
                  </a:cubicBezTo>
                  <a:cubicBezTo>
                    <a:pt x="2580" y="2781"/>
                    <a:pt x="2580" y="2781"/>
                    <a:pt x="2580" y="2781"/>
                  </a:cubicBezTo>
                  <a:cubicBezTo>
                    <a:pt x="2578" y="2774"/>
                    <a:pt x="2576" y="2768"/>
                    <a:pt x="2574" y="2761"/>
                  </a:cubicBezTo>
                  <a:cubicBezTo>
                    <a:pt x="2572" y="2756"/>
                    <a:pt x="2572" y="2756"/>
                    <a:pt x="2572" y="2756"/>
                  </a:cubicBezTo>
                  <a:cubicBezTo>
                    <a:pt x="2571" y="2750"/>
                    <a:pt x="2569" y="2745"/>
                    <a:pt x="2567" y="2739"/>
                  </a:cubicBezTo>
                  <a:cubicBezTo>
                    <a:pt x="2565" y="2733"/>
                    <a:pt x="2565" y="2733"/>
                    <a:pt x="2565" y="2733"/>
                  </a:cubicBezTo>
                  <a:cubicBezTo>
                    <a:pt x="2562" y="2726"/>
                    <a:pt x="2560" y="2720"/>
                    <a:pt x="2558" y="2713"/>
                  </a:cubicBezTo>
                  <a:cubicBezTo>
                    <a:pt x="2555" y="2706"/>
                    <a:pt x="2555" y="2706"/>
                    <a:pt x="2555" y="2706"/>
                  </a:cubicBezTo>
                  <a:cubicBezTo>
                    <a:pt x="2553" y="2701"/>
                    <a:pt x="2551" y="2695"/>
                    <a:pt x="2549" y="2689"/>
                  </a:cubicBezTo>
                  <a:cubicBezTo>
                    <a:pt x="2545" y="2681"/>
                    <a:pt x="2545" y="2681"/>
                    <a:pt x="2545" y="2681"/>
                  </a:cubicBezTo>
                  <a:cubicBezTo>
                    <a:pt x="2543" y="2676"/>
                    <a:pt x="2541" y="2671"/>
                    <a:pt x="2539" y="2667"/>
                  </a:cubicBezTo>
                  <a:cubicBezTo>
                    <a:pt x="2536" y="2659"/>
                    <a:pt x="2536" y="2659"/>
                    <a:pt x="2536" y="2659"/>
                  </a:cubicBezTo>
                  <a:cubicBezTo>
                    <a:pt x="2534" y="2654"/>
                    <a:pt x="2531" y="2648"/>
                    <a:pt x="2529" y="2642"/>
                  </a:cubicBezTo>
                  <a:cubicBezTo>
                    <a:pt x="2525" y="2634"/>
                    <a:pt x="2525" y="2634"/>
                    <a:pt x="2525" y="2634"/>
                  </a:cubicBezTo>
                  <a:cubicBezTo>
                    <a:pt x="2523" y="2629"/>
                    <a:pt x="2520" y="2623"/>
                    <a:pt x="2517" y="2618"/>
                  </a:cubicBezTo>
                  <a:cubicBezTo>
                    <a:pt x="2514" y="2610"/>
                    <a:pt x="2514" y="2610"/>
                    <a:pt x="2514" y="2610"/>
                  </a:cubicBezTo>
                  <a:cubicBezTo>
                    <a:pt x="2511" y="2605"/>
                    <a:pt x="2509" y="2601"/>
                    <a:pt x="2507" y="2596"/>
                  </a:cubicBezTo>
                  <a:cubicBezTo>
                    <a:pt x="2503" y="2589"/>
                    <a:pt x="2503" y="2589"/>
                    <a:pt x="2503" y="2589"/>
                  </a:cubicBezTo>
                  <a:cubicBezTo>
                    <a:pt x="2500" y="2584"/>
                    <a:pt x="2498" y="2578"/>
                    <a:pt x="2495" y="2573"/>
                  </a:cubicBezTo>
                  <a:cubicBezTo>
                    <a:pt x="2490" y="2564"/>
                    <a:pt x="2490" y="2564"/>
                    <a:pt x="2490" y="2564"/>
                  </a:cubicBezTo>
                  <a:cubicBezTo>
                    <a:pt x="2486" y="2556"/>
                    <a:pt x="2481" y="2548"/>
                    <a:pt x="2477" y="2540"/>
                  </a:cubicBezTo>
                  <a:cubicBezTo>
                    <a:pt x="2471" y="2530"/>
                    <a:pt x="2471" y="2530"/>
                    <a:pt x="2471" y="2530"/>
                  </a:cubicBezTo>
                  <a:cubicBezTo>
                    <a:pt x="2469" y="2527"/>
                    <a:pt x="2467" y="2523"/>
                    <a:pt x="2465" y="2520"/>
                  </a:cubicBezTo>
                  <a:cubicBezTo>
                    <a:pt x="2456" y="2504"/>
                    <a:pt x="2446" y="2489"/>
                    <a:pt x="2436" y="2474"/>
                  </a:cubicBezTo>
                  <a:cubicBezTo>
                    <a:pt x="2430" y="2466"/>
                    <a:pt x="2430" y="2466"/>
                    <a:pt x="2430" y="2466"/>
                  </a:cubicBezTo>
                  <a:cubicBezTo>
                    <a:pt x="2427" y="2461"/>
                    <a:pt x="2424" y="2456"/>
                    <a:pt x="2420" y="2451"/>
                  </a:cubicBezTo>
                  <a:cubicBezTo>
                    <a:pt x="2414" y="2443"/>
                    <a:pt x="2414" y="2443"/>
                    <a:pt x="2414" y="2443"/>
                  </a:cubicBezTo>
                  <a:cubicBezTo>
                    <a:pt x="2407" y="2433"/>
                    <a:pt x="2407" y="2433"/>
                    <a:pt x="2407" y="2433"/>
                  </a:cubicBezTo>
                  <a:cubicBezTo>
                    <a:pt x="2401" y="2425"/>
                    <a:pt x="2401" y="2425"/>
                    <a:pt x="2401" y="2425"/>
                  </a:cubicBezTo>
                  <a:cubicBezTo>
                    <a:pt x="2398" y="2420"/>
                    <a:pt x="2394" y="2416"/>
                    <a:pt x="2391" y="2411"/>
                  </a:cubicBezTo>
                  <a:cubicBezTo>
                    <a:pt x="2385" y="2404"/>
                    <a:pt x="2385" y="2404"/>
                    <a:pt x="2385" y="2404"/>
                  </a:cubicBezTo>
                  <a:cubicBezTo>
                    <a:pt x="2381" y="2399"/>
                    <a:pt x="2377" y="2394"/>
                    <a:pt x="2373" y="2388"/>
                  </a:cubicBezTo>
                  <a:cubicBezTo>
                    <a:pt x="2368" y="2383"/>
                    <a:pt x="2368" y="2383"/>
                    <a:pt x="2368" y="2383"/>
                  </a:cubicBezTo>
                  <a:cubicBezTo>
                    <a:pt x="2365" y="2379"/>
                    <a:pt x="2363" y="2376"/>
                    <a:pt x="2360" y="2372"/>
                  </a:cubicBezTo>
                  <a:cubicBezTo>
                    <a:pt x="2355" y="2367"/>
                    <a:pt x="2355" y="2367"/>
                    <a:pt x="2355" y="2367"/>
                  </a:cubicBezTo>
                  <a:cubicBezTo>
                    <a:pt x="2351" y="2362"/>
                    <a:pt x="2346" y="2356"/>
                    <a:pt x="2341" y="2351"/>
                  </a:cubicBezTo>
                  <a:cubicBezTo>
                    <a:pt x="2337" y="2346"/>
                    <a:pt x="2337" y="2346"/>
                    <a:pt x="2337" y="2346"/>
                  </a:cubicBezTo>
                  <a:cubicBezTo>
                    <a:pt x="2332" y="2340"/>
                    <a:pt x="2327" y="2335"/>
                    <a:pt x="2322" y="2329"/>
                  </a:cubicBezTo>
                  <a:cubicBezTo>
                    <a:pt x="2318" y="2325"/>
                    <a:pt x="2318" y="2325"/>
                    <a:pt x="2318" y="2325"/>
                  </a:cubicBezTo>
                  <a:cubicBezTo>
                    <a:pt x="2315" y="2322"/>
                    <a:pt x="2311" y="2319"/>
                    <a:pt x="2308" y="2315"/>
                  </a:cubicBezTo>
                  <a:cubicBezTo>
                    <a:pt x="2305" y="2312"/>
                    <a:pt x="2305" y="2312"/>
                    <a:pt x="2305" y="2312"/>
                  </a:cubicBezTo>
                  <a:cubicBezTo>
                    <a:pt x="2300" y="2306"/>
                    <a:pt x="2294" y="2301"/>
                    <a:pt x="2288" y="2295"/>
                  </a:cubicBezTo>
                  <a:cubicBezTo>
                    <a:pt x="2284" y="2291"/>
                    <a:pt x="2284" y="2291"/>
                    <a:pt x="2284" y="2291"/>
                  </a:cubicBezTo>
                  <a:cubicBezTo>
                    <a:pt x="2278" y="2285"/>
                    <a:pt x="2272" y="2279"/>
                    <a:pt x="2267" y="2274"/>
                  </a:cubicBezTo>
                  <a:cubicBezTo>
                    <a:pt x="2264" y="2271"/>
                    <a:pt x="2264" y="2271"/>
                    <a:pt x="2264" y="2271"/>
                  </a:cubicBezTo>
                  <a:cubicBezTo>
                    <a:pt x="2260" y="2268"/>
                    <a:pt x="2257" y="2265"/>
                    <a:pt x="2254" y="2262"/>
                  </a:cubicBezTo>
                  <a:cubicBezTo>
                    <a:pt x="2251" y="2259"/>
                    <a:pt x="2251" y="2259"/>
                    <a:pt x="2251" y="2259"/>
                  </a:cubicBezTo>
                  <a:cubicBezTo>
                    <a:pt x="2244" y="2254"/>
                    <a:pt x="2238" y="2248"/>
                    <a:pt x="2232" y="2243"/>
                  </a:cubicBezTo>
                  <a:cubicBezTo>
                    <a:pt x="2228" y="2239"/>
                    <a:pt x="2228" y="2239"/>
                    <a:pt x="2228" y="2239"/>
                  </a:cubicBezTo>
                  <a:cubicBezTo>
                    <a:pt x="2222" y="2234"/>
                    <a:pt x="2216" y="2229"/>
                    <a:pt x="2209" y="2223"/>
                  </a:cubicBezTo>
                  <a:cubicBezTo>
                    <a:pt x="2206" y="2221"/>
                    <a:pt x="2206" y="2221"/>
                    <a:pt x="2206" y="2221"/>
                  </a:cubicBezTo>
                  <a:cubicBezTo>
                    <a:pt x="2202" y="2218"/>
                    <a:pt x="2199" y="2215"/>
                    <a:pt x="2195" y="2212"/>
                  </a:cubicBezTo>
                  <a:cubicBezTo>
                    <a:pt x="2023" y="2075"/>
                    <a:pt x="1812" y="1986"/>
                    <a:pt x="1580" y="1966"/>
                  </a:cubicBezTo>
                  <a:cubicBezTo>
                    <a:pt x="1530" y="1972"/>
                    <a:pt x="1479" y="1973"/>
                    <a:pt x="1429" y="1970"/>
                  </a:cubicBezTo>
                  <a:cubicBezTo>
                    <a:pt x="1428" y="1970"/>
                    <a:pt x="1428" y="1970"/>
                    <a:pt x="1428" y="1970"/>
                  </a:cubicBezTo>
                  <a:cubicBezTo>
                    <a:pt x="1428" y="1970"/>
                    <a:pt x="1428" y="1970"/>
                    <a:pt x="1428" y="1970"/>
                  </a:cubicBezTo>
                  <a:cubicBezTo>
                    <a:pt x="1427" y="1970"/>
                    <a:pt x="1427" y="1970"/>
                    <a:pt x="1427" y="1970"/>
                  </a:cubicBezTo>
                  <a:cubicBezTo>
                    <a:pt x="1427" y="1970"/>
                    <a:pt x="1427" y="1970"/>
                    <a:pt x="1427" y="1970"/>
                  </a:cubicBezTo>
                  <a:cubicBezTo>
                    <a:pt x="1426" y="1970"/>
                    <a:pt x="1426" y="1970"/>
                    <a:pt x="1426" y="1970"/>
                  </a:cubicBezTo>
                  <a:cubicBezTo>
                    <a:pt x="1426" y="1970"/>
                    <a:pt x="1426" y="1970"/>
                    <a:pt x="1426" y="1970"/>
                  </a:cubicBezTo>
                  <a:cubicBezTo>
                    <a:pt x="1425" y="1970"/>
                    <a:pt x="1425" y="1970"/>
                    <a:pt x="1425" y="1970"/>
                  </a:cubicBezTo>
                  <a:cubicBezTo>
                    <a:pt x="1425" y="1970"/>
                    <a:pt x="1425" y="1970"/>
                    <a:pt x="1425" y="1970"/>
                  </a:cubicBezTo>
                  <a:cubicBezTo>
                    <a:pt x="1424" y="1970"/>
                    <a:pt x="1424" y="1970"/>
                    <a:pt x="1424" y="1970"/>
                  </a:cubicBezTo>
                  <a:cubicBezTo>
                    <a:pt x="1423" y="1970"/>
                    <a:pt x="1423" y="1970"/>
                    <a:pt x="1423" y="1970"/>
                  </a:cubicBezTo>
                  <a:cubicBezTo>
                    <a:pt x="1423" y="1970"/>
                    <a:pt x="1423" y="1970"/>
                    <a:pt x="1423" y="1970"/>
                  </a:cubicBezTo>
                  <a:cubicBezTo>
                    <a:pt x="1423" y="1970"/>
                    <a:pt x="1423" y="1970"/>
                    <a:pt x="1423" y="1970"/>
                  </a:cubicBezTo>
                  <a:cubicBezTo>
                    <a:pt x="1422" y="1970"/>
                    <a:pt x="1422" y="1970"/>
                    <a:pt x="1422" y="1970"/>
                  </a:cubicBezTo>
                  <a:cubicBezTo>
                    <a:pt x="1421" y="1970"/>
                    <a:pt x="1421" y="1970"/>
                    <a:pt x="1421" y="1970"/>
                  </a:cubicBezTo>
                  <a:cubicBezTo>
                    <a:pt x="1420" y="1970"/>
                    <a:pt x="1420" y="1970"/>
                    <a:pt x="1420" y="1970"/>
                  </a:cubicBezTo>
                  <a:cubicBezTo>
                    <a:pt x="1420" y="1970"/>
                    <a:pt x="1420" y="1970"/>
                    <a:pt x="1420" y="1970"/>
                  </a:cubicBezTo>
                  <a:cubicBezTo>
                    <a:pt x="1420" y="1970"/>
                    <a:pt x="1420" y="1970"/>
                    <a:pt x="1420" y="1970"/>
                  </a:cubicBezTo>
                  <a:cubicBezTo>
                    <a:pt x="1419" y="1970"/>
                    <a:pt x="1419" y="1970"/>
                    <a:pt x="1419" y="1970"/>
                  </a:cubicBezTo>
                  <a:cubicBezTo>
                    <a:pt x="1418" y="1970"/>
                    <a:pt x="1418" y="1970"/>
                    <a:pt x="1418" y="1970"/>
                  </a:cubicBezTo>
                  <a:cubicBezTo>
                    <a:pt x="1418" y="1970"/>
                    <a:pt x="1418" y="1970"/>
                    <a:pt x="1418" y="1970"/>
                  </a:cubicBezTo>
                  <a:cubicBezTo>
                    <a:pt x="1417" y="1970"/>
                    <a:pt x="1417" y="1970"/>
                    <a:pt x="1417" y="1970"/>
                  </a:cubicBezTo>
                  <a:cubicBezTo>
                    <a:pt x="1417" y="1969"/>
                    <a:pt x="1417" y="1969"/>
                    <a:pt x="1417" y="1969"/>
                  </a:cubicBezTo>
                  <a:cubicBezTo>
                    <a:pt x="1416" y="1969"/>
                    <a:pt x="1416" y="1969"/>
                    <a:pt x="1416" y="1969"/>
                  </a:cubicBezTo>
                  <a:cubicBezTo>
                    <a:pt x="1416" y="1969"/>
                    <a:pt x="1416" y="1969"/>
                    <a:pt x="1416" y="1969"/>
                  </a:cubicBezTo>
                  <a:cubicBezTo>
                    <a:pt x="1415" y="1969"/>
                    <a:pt x="1415" y="1969"/>
                    <a:pt x="1415" y="1969"/>
                  </a:cubicBezTo>
                  <a:cubicBezTo>
                    <a:pt x="1415" y="1969"/>
                    <a:pt x="1415" y="1969"/>
                    <a:pt x="1415" y="1969"/>
                  </a:cubicBezTo>
                  <a:cubicBezTo>
                    <a:pt x="1414" y="1969"/>
                    <a:pt x="1414" y="1969"/>
                    <a:pt x="1414" y="1969"/>
                  </a:cubicBezTo>
                  <a:cubicBezTo>
                    <a:pt x="1414" y="1969"/>
                    <a:pt x="1414" y="1969"/>
                    <a:pt x="1414" y="1969"/>
                  </a:cubicBezTo>
                  <a:cubicBezTo>
                    <a:pt x="1413" y="1969"/>
                    <a:pt x="1413" y="1969"/>
                    <a:pt x="1413" y="1969"/>
                  </a:cubicBezTo>
                  <a:cubicBezTo>
                    <a:pt x="1413" y="1969"/>
                    <a:pt x="1413" y="1969"/>
                    <a:pt x="1413" y="1969"/>
                  </a:cubicBezTo>
                  <a:cubicBezTo>
                    <a:pt x="1412" y="1969"/>
                    <a:pt x="1412" y="1969"/>
                    <a:pt x="1412" y="1969"/>
                  </a:cubicBezTo>
                  <a:cubicBezTo>
                    <a:pt x="1412" y="1969"/>
                    <a:pt x="1412" y="1969"/>
                    <a:pt x="1412" y="1969"/>
                  </a:cubicBezTo>
                  <a:cubicBezTo>
                    <a:pt x="1411" y="1969"/>
                    <a:pt x="1411" y="1969"/>
                    <a:pt x="1411" y="1969"/>
                  </a:cubicBezTo>
                  <a:cubicBezTo>
                    <a:pt x="1411" y="1969"/>
                    <a:pt x="1411" y="1969"/>
                    <a:pt x="1411" y="1969"/>
                  </a:cubicBezTo>
                  <a:cubicBezTo>
                    <a:pt x="1410" y="1969"/>
                    <a:pt x="1410" y="1969"/>
                    <a:pt x="1410" y="1969"/>
                  </a:cubicBezTo>
                  <a:cubicBezTo>
                    <a:pt x="1410" y="1969"/>
                    <a:pt x="1410" y="1969"/>
                    <a:pt x="1410" y="1969"/>
                  </a:cubicBezTo>
                  <a:cubicBezTo>
                    <a:pt x="1409" y="1969"/>
                    <a:pt x="1409" y="1969"/>
                    <a:pt x="1409" y="1969"/>
                  </a:cubicBezTo>
                  <a:cubicBezTo>
                    <a:pt x="1409" y="1969"/>
                    <a:pt x="1409" y="1969"/>
                    <a:pt x="1409" y="1969"/>
                  </a:cubicBezTo>
                  <a:cubicBezTo>
                    <a:pt x="1408" y="1969"/>
                    <a:pt x="1408" y="1969"/>
                    <a:pt x="1408" y="1969"/>
                  </a:cubicBezTo>
                  <a:cubicBezTo>
                    <a:pt x="1407" y="1969"/>
                    <a:pt x="1407" y="1969"/>
                    <a:pt x="1407" y="1969"/>
                  </a:cubicBezTo>
                  <a:cubicBezTo>
                    <a:pt x="1407" y="1969"/>
                    <a:pt x="1407" y="1969"/>
                    <a:pt x="1407" y="1969"/>
                  </a:cubicBezTo>
                  <a:cubicBezTo>
                    <a:pt x="1406" y="1969"/>
                    <a:pt x="1406" y="1969"/>
                    <a:pt x="1406" y="1969"/>
                  </a:cubicBezTo>
                  <a:cubicBezTo>
                    <a:pt x="1406" y="1969"/>
                    <a:pt x="1406" y="1969"/>
                    <a:pt x="1406" y="1969"/>
                  </a:cubicBezTo>
                  <a:cubicBezTo>
                    <a:pt x="1406" y="1969"/>
                    <a:pt x="1406" y="1969"/>
                    <a:pt x="1406" y="1969"/>
                  </a:cubicBezTo>
                  <a:cubicBezTo>
                    <a:pt x="1405" y="1969"/>
                    <a:pt x="1405" y="1969"/>
                    <a:pt x="1405" y="1969"/>
                  </a:cubicBezTo>
                  <a:cubicBezTo>
                    <a:pt x="1404" y="1969"/>
                    <a:pt x="1404" y="1969"/>
                    <a:pt x="1404" y="1969"/>
                  </a:cubicBezTo>
                  <a:cubicBezTo>
                    <a:pt x="1404" y="1969"/>
                    <a:pt x="1404" y="1969"/>
                    <a:pt x="1404" y="1969"/>
                  </a:cubicBezTo>
                  <a:cubicBezTo>
                    <a:pt x="1403" y="1969"/>
                    <a:pt x="1403" y="1969"/>
                    <a:pt x="1403" y="1969"/>
                  </a:cubicBezTo>
                  <a:cubicBezTo>
                    <a:pt x="1403" y="1969"/>
                    <a:pt x="1403" y="1969"/>
                    <a:pt x="1403" y="1969"/>
                  </a:cubicBezTo>
                  <a:cubicBezTo>
                    <a:pt x="1403" y="1969"/>
                    <a:pt x="1403" y="1969"/>
                    <a:pt x="1403" y="1969"/>
                  </a:cubicBezTo>
                  <a:cubicBezTo>
                    <a:pt x="1402" y="1968"/>
                    <a:pt x="1402" y="1968"/>
                    <a:pt x="1402" y="1968"/>
                  </a:cubicBezTo>
                  <a:cubicBezTo>
                    <a:pt x="1401" y="1968"/>
                    <a:pt x="1401" y="1968"/>
                    <a:pt x="1401" y="1968"/>
                  </a:cubicBezTo>
                  <a:cubicBezTo>
                    <a:pt x="1401" y="1968"/>
                    <a:pt x="1401" y="1968"/>
                    <a:pt x="1401" y="1968"/>
                  </a:cubicBezTo>
                  <a:cubicBezTo>
                    <a:pt x="1400" y="1968"/>
                    <a:pt x="1400" y="1968"/>
                    <a:pt x="1400" y="1968"/>
                  </a:cubicBezTo>
                  <a:cubicBezTo>
                    <a:pt x="1400" y="1968"/>
                    <a:pt x="1400" y="1968"/>
                    <a:pt x="1400" y="1968"/>
                  </a:cubicBezTo>
                  <a:cubicBezTo>
                    <a:pt x="1399" y="1968"/>
                    <a:pt x="1399" y="1968"/>
                    <a:pt x="1399" y="1968"/>
                  </a:cubicBezTo>
                  <a:cubicBezTo>
                    <a:pt x="1399" y="1968"/>
                    <a:pt x="1399" y="1968"/>
                    <a:pt x="1399" y="1968"/>
                  </a:cubicBezTo>
                  <a:cubicBezTo>
                    <a:pt x="1398" y="1968"/>
                    <a:pt x="1398" y="1968"/>
                    <a:pt x="1398" y="1968"/>
                  </a:cubicBezTo>
                  <a:cubicBezTo>
                    <a:pt x="1398" y="1968"/>
                    <a:pt x="1398" y="1968"/>
                    <a:pt x="1398" y="1968"/>
                  </a:cubicBezTo>
                  <a:cubicBezTo>
                    <a:pt x="1397" y="1968"/>
                    <a:pt x="1397" y="1968"/>
                    <a:pt x="1397" y="1968"/>
                  </a:cubicBezTo>
                  <a:cubicBezTo>
                    <a:pt x="1397" y="1968"/>
                    <a:pt x="1397" y="1968"/>
                    <a:pt x="1397" y="1968"/>
                  </a:cubicBezTo>
                  <a:cubicBezTo>
                    <a:pt x="1396" y="1968"/>
                    <a:pt x="1396" y="1968"/>
                    <a:pt x="1396" y="1968"/>
                  </a:cubicBezTo>
                  <a:cubicBezTo>
                    <a:pt x="1396" y="1968"/>
                    <a:pt x="1396" y="1968"/>
                    <a:pt x="1396" y="1968"/>
                  </a:cubicBezTo>
                  <a:cubicBezTo>
                    <a:pt x="1395" y="1968"/>
                    <a:pt x="1395" y="1968"/>
                    <a:pt x="1395" y="1968"/>
                  </a:cubicBezTo>
                  <a:cubicBezTo>
                    <a:pt x="1395" y="1968"/>
                    <a:pt x="1395" y="1968"/>
                    <a:pt x="1395" y="1968"/>
                  </a:cubicBezTo>
                  <a:cubicBezTo>
                    <a:pt x="1394" y="1968"/>
                    <a:pt x="1394" y="1968"/>
                    <a:pt x="1394" y="1968"/>
                  </a:cubicBezTo>
                  <a:cubicBezTo>
                    <a:pt x="1393" y="1968"/>
                    <a:pt x="1393" y="1968"/>
                    <a:pt x="1393" y="1968"/>
                  </a:cubicBezTo>
                  <a:cubicBezTo>
                    <a:pt x="1393" y="1968"/>
                    <a:pt x="1393" y="1968"/>
                    <a:pt x="1393" y="1968"/>
                  </a:cubicBezTo>
                  <a:cubicBezTo>
                    <a:pt x="1393" y="1968"/>
                    <a:pt x="1393" y="1968"/>
                    <a:pt x="1393" y="1968"/>
                  </a:cubicBezTo>
                  <a:cubicBezTo>
                    <a:pt x="1392" y="1968"/>
                    <a:pt x="1392" y="1968"/>
                    <a:pt x="1392" y="1968"/>
                  </a:cubicBezTo>
                  <a:cubicBezTo>
                    <a:pt x="1392" y="1968"/>
                    <a:pt x="1392" y="1968"/>
                    <a:pt x="1392" y="1968"/>
                  </a:cubicBezTo>
                  <a:cubicBezTo>
                    <a:pt x="1391" y="1967"/>
                    <a:pt x="1391" y="1967"/>
                    <a:pt x="1391" y="1967"/>
                  </a:cubicBezTo>
                  <a:cubicBezTo>
                    <a:pt x="1390" y="1967"/>
                    <a:pt x="1390" y="1967"/>
                    <a:pt x="1390" y="1967"/>
                  </a:cubicBezTo>
                  <a:cubicBezTo>
                    <a:pt x="1390" y="1967"/>
                    <a:pt x="1390" y="1967"/>
                    <a:pt x="1390" y="1967"/>
                  </a:cubicBezTo>
                  <a:cubicBezTo>
                    <a:pt x="1389" y="1967"/>
                    <a:pt x="1389" y="1967"/>
                    <a:pt x="1389" y="1967"/>
                  </a:cubicBezTo>
                  <a:cubicBezTo>
                    <a:pt x="1389" y="1967"/>
                    <a:pt x="1389" y="1967"/>
                    <a:pt x="1389" y="1967"/>
                  </a:cubicBezTo>
                  <a:cubicBezTo>
                    <a:pt x="1389" y="1967"/>
                    <a:pt x="1389" y="1967"/>
                    <a:pt x="1389" y="1967"/>
                  </a:cubicBezTo>
                  <a:cubicBezTo>
                    <a:pt x="1388" y="1967"/>
                    <a:pt x="1388" y="1967"/>
                    <a:pt x="1388" y="1967"/>
                  </a:cubicBezTo>
                  <a:cubicBezTo>
                    <a:pt x="1387" y="1967"/>
                    <a:pt x="1387" y="1967"/>
                    <a:pt x="1387" y="1967"/>
                  </a:cubicBezTo>
                  <a:cubicBezTo>
                    <a:pt x="1387" y="1967"/>
                    <a:pt x="1387" y="1967"/>
                    <a:pt x="1387" y="1967"/>
                  </a:cubicBezTo>
                  <a:cubicBezTo>
                    <a:pt x="1386" y="1967"/>
                    <a:pt x="1386" y="1967"/>
                    <a:pt x="1386" y="1967"/>
                  </a:cubicBezTo>
                  <a:cubicBezTo>
                    <a:pt x="1386" y="1967"/>
                    <a:pt x="1386" y="1967"/>
                    <a:pt x="1386" y="1967"/>
                  </a:cubicBezTo>
                  <a:cubicBezTo>
                    <a:pt x="1386" y="1967"/>
                    <a:pt x="1386" y="1967"/>
                    <a:pt x="1386" y="1967"/>
                  </a:cubicBezTo>
                  <a:cubicBezTo>
                    <a:pt x="1385" y="1967"/>
                    <a:pt x="1385" y="1967"/>
                    <a:pt x="1385" y="1967"/>
                  </a:cubicBezTo>
                  <a:cubicBezTo>
                    <a:pt x="1384" y="1967"/>
                    <a:pt x="1384" y="1967"/>
                    <a:pt x="1384" y="1967"/>
                  </a:cubicBezTo>
                  <a:cubicBezTo>
                    <a:pt x="1384" y="1967"/>
                    <a:pt x="1384" y="1967"/>
                    <a:pt x="1384" y="1967"/>
                  </a:cubicBezTo>
                  <a:cubicBezTo>
                    <a:pt x="1383" y="1967"/>
                    <a:pt x="1383" y="1967"/>
                    <a:pt x="1383" y="1967"/>
                  </a:cubicBezTo>
                  <a:cubicBezTo>
                    <a:pt x="1383" y="1967"/>
                    <a:pt x="1383" y="1967"/>
                    <a:pt x="1383" y="1967"/>
                  </a:cubicBezTo>
                  <a:cubicBezTo>
                    <a:pt x="1383" y="1967"/>
                    <a:pt x="1383" y="1967"/>
                    <a:pt x="1383" y="1967"/>
                  </a:cubicBezTo>
                  <a:cubicBezTo>
                    <a:pt x="1382" y="1967"/>
                    <a:pt x="1382" y="1967"/>
                    <a:pt x="1382" y="1967"/>
                  </a:cubicBezTo>
                  <a:cubicBezTo>
                    <a:pt x="1381" y="1967"/>
                    <a:pt x="1381" y="1967"/>
                    <a:pt x="1381" y="1967"/>
                  </a:cubicBezTo>
                  <a:cubicBezTo>
                    <a:pt x="1380" y="1966"/>
                    <a:pt x="1380" y="1966"/>
                    <a:pt x="1380" y="1966"/>
                  </a:cubicBezTo>
                  <a:cubicBezTo>
                    <a:pt x="1380" y="1966"/>
                    <a:pt x="1380" y="1966"/>
                    <a:pt x="1380" y="1966"/>
                  </a:cubicBezTo>
                  <a:cubicBezTo>
                    <a:pt x="792" y="2017"/>
                    <a:pt x="331" y="2510"/>
                    <a:pt x="331" y="3110"/>
                  </a:cubicBezTo>
                  <a:cubicBezTo>
                    <a:pt x="331" y="3111"/>
                    <a:pt x="331" y="3111"/>
                    <a:pt x="331" y="3111"/>
                  </a:cubicBezTo>
                  <a:cubicBezTo>
                    <a:pt x="328" y="3111"/>
                    <a:pt x="328" y="3111"/>
                    <a:pt x="328" y="3111"/>
                  </a:cubicBezTo>
                  <a:cubicBezTo>
                    <a:pt x="328" y="3113"/>
                    <a:pt x="328" y="3113"/>
                    <a:pt x="328" y="3113"/>
                  </a:cubicBezTo>
                  <a:cubicBezTo>
                    <a:pt x="328" y="3203"/>
                    <a:pt x="255" y="3277"/>
                    <a:pt x="165" y="3277"/>
                  </a:cubicBezTo>
                  <a:cubicBezTo>
                    <a:pt x="75" y="3277"/>
                    <a:pt x="1" y="3203"/>
                    <a:pt x="1" y="3113"/>
                  </a:cubicBezTo>
                  <a:cubicBezTo>
                    <a:pt x="0" y="3098"/>
                    <a:pt x="0" y="3098"/>
                    <a:pt x="0" y="3098"/>
                  </a:cubicBezTo>
                  <a:cubicBezTo>
                    <a:pt x="0" y="3085"/>
                    <a:pt x="1" y="3072"/>
                    <a:pt x="4" y="3060"/>
                  </a:cubicBezTo>
                  <a:cubicBezTo>
                    <a:pt x="5" y="3051"/>
                    <a:pt x="5" y="3043"/>
                    <a:pt x="5" y="3034"/>
                  </a:cubicBezTo>
                  <a:cubicBezTo>
                    <a:pt x="6" y="3023"/>
                    <a:pt x="6" y="3023"/>
                    <a:pt x="6" y="3023"/>
                  </a:cubicBezTo>
                  <a:cubicBezTo>
                    <a:pt x="6" y="3018"/>
                    <a:pt x="7" y="3013"/>
                    <a:pt x="7" y="3007"/>
                  </a:cubicBezTo>
                  <a:cubicBezTo>
                    <a:pt x="7" y="3004"/>
                    <a:pt x="7" y="3000"/>
                    <a:pt x="8" y="2997"/>
                  </a:cubicBezTo>
                  <a:cubicBezTo>
                    <a:pt x="8" y="2992"/>
                    <a:pt x="8" y="2986"/>
                    <a:pt x="9" y="2981"/>
                  </a:cubicBezTo>
                  <a:cubicBezTo>
                    <a:pt x="10" y="2968"/>
                    <a:pt x="10" y="2968"/>
                    <a:pt x="10" y="2968"/>
                  </a:cubicBezTo>
                  <a:cubicBezTo>
                    <a:pt x="11" y="2964"/>
                    <a:pt x="11" y="2959"/>
                    <a:pt x="11" y="2955"/>
                  </a:cubicBezTo>
                  <a:cubicBezTo>
                    <a:pt x="12" y="2951"/>
                    <a:pt x="12" y="2946"/>
                    <a:pt x="13" y="2942"/>
                  </a:cubicBezTo>
                  <a:cubicBezTo>
                    <a:pt x="14" y="2929"/>
                    <a:pt x="14" y="2929"/>
                    <a:pt x="14" y="2929"/>
                  </a:cubicBezTo>
                  <a:cubicBezTo>
                    <a:pt x="16" y="2917"/>
                    <a:pt x="16" y="2917"/>
                    <a:pt x="16" y="2917"/>
                  </a:cubicBezTo>
                  <a:cubicBezTo>
                    <a:pt x="16" y="2912"/>
                    <a:pt x="17" y="2907"/>
                    <a:pt x="18" y="2903"/>
                  </a:cubicBezTo>
                  <a:cubicBezTo>
                    <a:pt x="18" y="2899"/>
                    <a:pt x="19" y="2895"/>
                    <a:pt x="19" y="2891"/>
                  </a:cubicBezTo>
                  <a:cubicBezTo>
                    <a:pt x="20" y="2886"/>
                    <a:pt x="21" y="2882"/>
                    <a:pt x="22" y="2877"/>
                  </a:cubicBezTo>
                  <a:cubicBezTo>
                    <a:pt x="22" y="2873"/>
                    <a:pt x="23" y="2869"/>
                    <a:pt x="24" y="2864"/>
                  </a:cubicBezTo>
                  <a:cubicBezTo>
                    <a:pt x="24" y="2860"/>
                    <a:pt x="25" y="2856"/>
                    <a:pt x="26" y="2852"/>
                  </a:cubicBezTo>
                  <a:cubicBezTo>
                    <a:pt x="27" y="2843"/>
                    <a:pt x="29" y="2835"/>
                    <a:pt x="30" y="2826"/>
                  </a:cubicBezTo>
                  <a:cubicBezTo>
                    <a:pt x="33" y="2814"/>
                    <a:pt x="33" y="2814"/>
                    <a:pt x="33" y="2814"/>
                  </a:cubicBezTo>
                  <a:cubicBezTo>
                    <a:pt x="34" y="2810"/>
                    <a:pt x="35" y="2805"/>
                    <a:pt x="36" y="2800"/>
                  </a:cubicBezTo>
                  <a:cubicBezTo>
                    <a:pt x="37" y="2792"/>
                    <a:pt x="39" y="2784"/>
                    <a:pt x="41" y="2776"/>
                  </a:cubicBezTo>
                  <a:cubicBezTo>
                    <a:pt x="44" y="2764"/>
                    <a:pt x="44" y="2764"/>
                    <a:pt x="44" y="2764"/>
                  </a:cubicBezTo>
                  <a:cubicBezTo>
                    <a:pt x="45" y="2759"/>
                    <a:pt x="46" y="2755"/>
                    <a:pt x="47" y="2750"/>
                  </a:cubicBezTo>
                  <a:cubicBezTo>
                    <a:pt x="50" y="2738"/>
                    <a:pt x="50" y="2738"/>
                    <a:pt x="50" y="2738"/>
                  </a:cubicBezTo>
                  <a:cubicBezTo>
                    <a:pt x="54" y="2726"/>
                    <a:pt x="54" y="2726"/>
                    <a:pt x="54" y="2726"/>
                  </a:cubicBezTo>
                  <a:cubicBezTo>
                    <a:pt x="57" y="2713"/>
                    <a:pt x="57" y="2713"/>
                    <a:pt x="57" y="2713"/>
                  </a:cubicBezTo>
                  <a:cubicBezTo>
                    <a:pt x="60" y="2701"/>
                    <a:pt x="60" y="2701"/>
                    <a:pt x="60" y="2701"/>
                  </a:cubicBezTo>
                  <a:cubicBezTo>
                    <a:pt x="64" y="2689"/>
                    <a:pt x="64" y="2689"/>
                    <a:pt x="64" y="2689"/>
                  </a:cubicBezTo>
                  <a:cubicBezTo>
                    <a:pt x="68" y="2677"/>
                    <a:pt x="68" y="2677"/>
                    <a:pt x="68" y="2677"/>
                  </a:cubicBezTo>
                  <a:cubicBezTo>
                    <a:pt x="71" y="2665"/>
                    <a:pt x="71" y="2665"/>
                    <a:pt x="71" y="2665"/>
                  </a:cubicBezTo>
                  <a:cubicBezTo>
                    <a:pt x="73" y="2661"/>
                    <a:pt x="74" y="2656"/>
                    <a:pt x="75" y="2652"/>
                  </a:cubicBezTo>
                  <a:cubicBezTo>
                    <a:pt x="79" y="2640"/>
                    <a:pt x="79" y="2640"/>
                    <a:pt x="79" y="2640"/>
                  </a:cubicBezTo>
                  <a:cubicBezTo>
                    <a:pt x="82" y="2632"/>
                    <a:pt x="85" y="2624"/>
                    <a:pt x="88" y="2616"/>
                  </a:cubicBezTo>
                  <a:cubicBezTo>
                    <a:pt x="92" y="2605"/>
                    <a:pt x="92" y="2605"/>
                    <a:pt x="92" y="2605"/>
                  </a:cubicBezTo>
                  <a:cubicBezTo>
                    <a:pt x="96" y="2592"/>
                    <a:pt x="96" y="2592"/>
                    <a:pt x="96" y="2592"/>
                  </a:cubicBezTo>
                  <a:cubicBezTo>
                    <a:pt x="100" y="2582"/>
                    <a:pt x="100" y="2582"/>
                    <a:pt x="100" y="2582"/>
                  </a:cubicBezTo>
                  <a:cubicBezTo>
                    <a:pt x="105" y="2568"/>
                    <a:pt x="105" y="2568"/>
                    <a:pt x="105" y="2568"/>
                  </a:cubicBezTo>
                  <a:cubicBezTo>
                    <a:pt x="109" y="2559"/>
                    <a:pt x="109" y="2559"/>
                    <a:pt x="109" y="2559"/>
                  </a:cubicBezTo>
                  <a:cubicBezTo>
                    <a:pt x="111" y="2554"/>
                    <a:pt x="113" y="2550"/>
                    <a:pt x="115" y="2545"/>
                  </a:cubicBezTo>
                  <a:cubicBezTo>
                    <a:pt x="119" y="2535"/>
                    <a:pt x="119" y="2535"/>
                    <a:pt x="119" y="2535"/>
                  </a:cubicBezTo>
                  <a:cubicBezTo>
                    <a:pt x="121" y="2531"/>
                    <a:pt x="123" y="2526"/>
                    <a:pt x="125" y="2522"/>
                  </a:cubicBezTo>
                  <a:cubicBezTo>
                    <a:pt x="129" y="2513"/>
                    <a:pt x="129" y="2513"/>
                    <a:pt x="129" y="2513"/>
                  </a:cubicBezTo>
                  <a:cubicBezTo>
                    <a:pt x="131" y="2508"/>
                    <a:pt x="133" y="2503"/>
                    <a:pt x="135" y="2499"/>
                  </a:cubicBezTo>
                  <a:cubicBezTo>
                    <a:pt x="138" y="2491"/>
                    <a:pt x="138" y="2491"/>
                    <a:pt x="138" y="2491"/>
                  </a:cubicBezTo>
                  <a:cubicBezTo>
                    <a:pt x="141" y="2486"/>
                    <a:pt x="143" y="2481"/>
                    <a:pt x="146" y="2476"/>
                  </a:cubicBezTo>
                  <a:cubicBezTo>
                    <a:pt x="149" y="2469"/>
                    <a:pt x="149" y="2469"/>
                    <a:pt x="149" y="2469"/>
                  </a:cubicBezTo>
                  <a:cubicBezTo>
                    <a:pt x="151" y="2464"/>
                    <a:pt x="154" y="2459"/>
                    <a:pt x="156" y="2454"/>
                  </a:cubicBezTo>
                  <a:cubicBezTo>
                    <a:pt x="158" y="2450"/>
                    <a:pt x="160" y="2447"/>
                    <a:pt x="161" y="2444"/>
                  </a:cubicBezTo>
                  <a:cubicBezTo>
                    <a:pt x="163" y="2439"/>
                    <a:pt x="166" y="2435"/>
                    <a:pt x="168" y="2431"/>
                  </a:cubicBezTo>
                  <a:cubicBezTo>
                    <a:pt x="169" y="2428"/>
                    <a:pt x="169" y="2428"/>
                    <a:pt x="169" y="2428"/>
                  </a:cubicBezTo>
                  <a:cubicBezTo>
                    <a:pt x="187" y="2393"/>
                    <a:pt x="207" y="2360"/>
                    <a:pt x="227" y="2326"/>
                  </a:cubicBezTo>
                  <a:cubicBezTo>
                    <a:pt x="229" y="2324"/>
                    <a:pt x="229" y="2324"/>
                    <a:pt x="229" y="2324"/>
                  </a:cubicBezTo>
                  <a:cubicBezTo>
                    <a:pt x="232" y="2319"/>
                    <a:pt x="236" y="2313"/>
                    <a:pt x="239" y="2308"/>
                  </a:cubicBezTo>
                  <a:cubicBezTo>
                    <a:pt x="243" y="2303"/>
                    <a:pt x="243" y="2303"/>
                    <a:pt x="243" y="2303"/>
                  </a:cubicBezTo>
                  <a:cubicBezTo>
                    <a:pt x="246" y="2297"/>
                    <a:pt x="250" y="2292"/>
                    <a:pt x="253" y="2287"/>
                  </a:cubicBezTo>
                  <a:cubicBezTo>
                    <a:pt x="256" y="2283"/>
                    <a:pt x="256" y="2283"/>
                    <a:pt x="256" y="2283"/>
                  </a:cubicBezTo>
                  <a:cubicBezTo>
                    <a:pt x="260" y="2277"/>
                    <a:pt x="263" y="2272"/>
                    <a:pt x="267" y="2266"/>
                  </a:cubicBezTo>
                  <a:cubicBezTo>
                    <a:pt x="270" y="2262"/>
                    <a:pt x="270" y="2262"/>
                    <a:pt x="270" y="2262"/>
                  </a:cubicBezTo>
                  <a:cubicBezTo>
                    <a:pt x="274" y="2257"/>
                    <a:pt x="278" y="2252"/>
                    <a:pt x="281" y="2246"/>
                  </a:cubicBezTo>
                  <a:cubicBezTo>
                    <a:pt x="284" y="2242"/>
                    <a:pt x="284" y="2242"/>
                    <a:pt x="284" y="2242"/>
                  </a:cubicBezTo>
                  <a:cubicBezTo>
                    <a:pt x="288" y="2237"/>
                    <a:pt x="292" y="2232"/>
                    <a:pt x="295" y="2227"/>
                  </a:cubicBezTo>
                  <a:cubicBezTo>
                    <a:pt x="299" y="2222"/>
                    <a:pt x="299" y="2222"/>
                    <a:pt x="299" y="2222"/>
                  </a:cubicBezTo>
                  <a:cubicBezTo>
                    <a:pt x="303" y="2217"/>
                    <a:pt x="307" y="2212"/>
                    <a:pt x="310" y="2208"/>
                  </a:cubicBezTo>
                  <a:cubicBezTo>
                    <a:pt x="314" y="2202"/>
                    <a:pt x="314" y="2202"/>
                    <a:pt x="314" y="2202"/>
                  </a:cubicBezTo>
                  <a:cubicBezTo>
                    <a:pt x="318" y="2197"/>
                    <a:pt x="322" y="2193"/>
                    <a:pt x="326" y="2188"/>
                  </a:cubicBezTo>
                  <a:cubicBezTo>
                    <a:pt x="329" y="2183"/>
                    <a:pt x="329" y="2183"/>
                    <a:pt x="329" y="2183"/>
                  </a:cubicBezTo>
                  <a:cubicBezTo>
                    <a:pt x="334" y="2178"/>
                    <a:pt x="338" y="2173"/>
                    <a:pt x="342" y="2168"/>
                  </a:cubicBezTo>
                  <a:cubicBezTo>
                    <a:pt x="345" y="2164"/>
                    <a:pt x="345" y="2164"/>
                    <a:pt x="345" y="2164"/>
                  </a:cubicBezTo>
                  <a:cubicBezTo>
                    <a:pt x="349" y="2159"/>
                    <a:pt x="353" y="2155"/>
                    <a:pt x="357" y="2150"/>
                  </a:cubicBezTo>
                  <a:cubicBezTo>
                    <a:pt x="361" y="2145"/>
                    <a:pt x="361" y="2145"/>
                    <a:pt x="361" y="2145"/>
                  </a:cubicBezTo>
                  <a:cubicBezTo>
                    <a:pt x="365" y="2141"/>
                    <a:pt x="369" y="2136"/>
                    <a:pt x="374" y="2131"/>
                  </a:cubicBezTo>
                  <a:cubicBezTo>
                    <a:pt x="377" y="2127"/>
                    <a:pt x="377" y="2127"/>
                    <a:pt x="377" y="2127"/>
                  </a:cubicBezTo>
                  <a:cubicBezTo>
                    <a:pt x="381" y="2122"/>
                    <a:pt x="386" y="2117"/>
                    <a:pt x="390" y="2112"/>
                  </a:cubicBezTo>
                  <a:cubicBezTo>
                    <a:pt x="393" y="2109"/>
                    <a:pt x="393" y="2109"/>
                    <a:pt x="393" y="2109"/>
                  </a:cubicBezTo>
                  <a:cubicBezTo>
                    <a:pt x="398" y="2104"/>
                    <a:pt x="402" y="2099"/>
                    <a:pt x="407" y="2095"/>
                  </a:cubicBezTo>
                  <a:cubicBezTo>
                    <a:pt x="410" y="2091"/>
                    <a:pt x="410" y="2091"/>
                    <a:pt x="410" y="2091"/>
                  </a:cubicBezTo>
                  <a:cubicBezTo>
                    <a:pt x="415" y="2086"/>
                    <a:pt x="420" y="2081"/>
                    <a:pt x="424" y="2077"/>
                  </a:cubicBezTo>
                  <a:cubicBezTo>
                    <a:pt x="427" y="2074"/>
                    <a:pt x="427" y="2074"/>
                    <a:pt x="427" y="2074"/>
                  </a:cubicBezTo>
                  <a:cubicBezTo>
                    <a:pt x="432" y="2069"/>
                    <a:pt x="437" y="2064"/>
                    <a:pt x="442" y="2059"/>
                  </a:cubicBezTo>
                  <a:cubicBezTo>
                    <a:pt x="444" y="2057"/>
                    <a:pt x="444" y="2057"/>
                    <a:pt x="444" y="2057"/>
                  </a:cubicBezTo>
                  <a:cubicBezTo>
                    <a:pt x="449" y="2052"/>
                    <a:pt x="455" y="2047"/>
                    <a:pt x="460" y="2041"/>
                  </a:cubicBezTo>
                  <a:cubicBezTo>
                    <a:pt x="460" y="2041"/>
                    <a:pt x="460" y="2041"/>
                    <a:pt x="460" y="2041"/>
                  </a:cubicBezTo>
                  <a:cubicBezTo>
                    <a:pt x="570" y="1936"/>
                    <a:pt x="695" y="1849"/>
                    <a:pt x="831" y="1783"/>
                  </a:cubicBezTo>
                  <a:cubicBezTo>
                    <a:pt x="831" y="1783"/>
                    <a:pt x="831" y="1783"/>
                    <a:pt x="831" y="1783"/>
                  </a:cubicBezTo>
                  <a:cubicBezTo>
                    <a:pt x="831" y="1783"/>
                    <a:pt x="831" y="1783"/>
                    <a:pt x="831" y="1783"/>
                  </a:cubicBezTo>
                  <a:cubicBezTo>
                    <a:pt x="831" y="1783"/>
                    <a:pt x="831" y="1783"/>
                    <a:pt x="831" y="1783"/>
                  </a:cubicBezTo>
                  <a:cubicBezTo>
                    <a:pt x="831" y="1783"/>
                    <a:pt x="831" y="1783"/>
                    <a:pt x="831" y="1783"/>
                  </a:cubicBezTo>
                  <a:cubicBezTo>
                    <a:pt x="831" y="1782"/>
                    <a:pt x="831" y="1782"/>
                    <a:pt x="831"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7" y="1780"/>
                    <a:pt x="837" y="1780"/>
                    <a:pt x="837" y="1780"/>
                  </a:cubicBezTo>
                  <a:cubicBezTo>
                    <a:pt x="837" y="1780"/>
                    <a:pt x="837" y="1780"/>
                    <a:pt x="837" y="1780"/>
                  </a:cubicBezTo>
                  <a:cubicBezTo>
                    <a:pt x="837" y="1780"/>
                    <a:pt x="837" y="1780"/>
                    <a:pt x="837" y="1780"/>
                  </a:cubicBezTo>
                  <a:cubicBezTo>
                    <a:pt x="837" y="1780"/>
                    <a:pt x="837" y="1780"/>
                    <a:pt x="837" y="1780"/>
                  </a:cubicBezTo>
                  <a:cubicBezTo>
                    <a:pt x="838" y="1779"/>
                    <a:pt x="838" y="1779"/>
                    <a:pt x="838" y="1779"/>
                  </a:cubicBezTo>
                  <a:cubicBezTo>
                    <a:pt x="838" y="1779"/>
                    <a:pt x="838" y="1779"/>
                    <a:pt x="838" y="1779"/>
                  </a:cubicBezTo>
                  <a:cubicBezTo>
                    <a:pt x="838" y="1779"/>
                    <a:pt x="838" y="1779"/>
                    <a:pt x="838"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40" y="1779"/>
                    <a:pt x="840" y="1779"/>
                    <a:pt x="840" y="1779"/>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1" y="1778"/>
                    <a:pt x="841" y="1778"/>
                    <a:pt x="841" y="1778"/>
                  </a:cubicBezTo>
                  <a:cubicBezTo>
                    <a:pt x="841" y="1778"/>
                    <a:pt x="841" y="1778"/>
                    <a:pt x="841" y="1778"/>
                  </a:cubicBezTo>
                  <a:cubicBezTo>
                    <a:pt x="841" y="1778"/>
                    <a:pt x="841" y="1778"/>
                    <a:pt x="841" y="1778"/>
                  </a:cubicBezTo>
                  <a:cubicBezTo>
                    <a:pt x="841" y="1778"/>
                    <a:pt x="841" y="1778"/>
                    <a:pt x="841" y="1778"/>
                  </a:cubicBezTo>
                  <a:cubicBezTo>
                    <a:pt x="842" y="1778"/>
                    <a:pt x="842" y="1778"/>
                    <a:pt x="842" y="1778"/>
                  </a:cubicBezTo>
                  <a:cubicBezTo>
                    <a:pt x="852" y="1773"/>
                    <a:pt x="863" y="1768"/>
                    <a:pt x="873" y="1763"/>
                  </a:cubicBezTo>
                  <a:cubicBezTo>
                    <a:pt x="642" y="1582"/>
                    <a:pt x="494" y="1301"/>
                    <a:pt x="494" y="986"/>
                  </a:cubicBezTo>
                  <a:cubicBezTo>
                    <a:pt x="494" y="441"/>
                    <a:pt x="935" y="0"/>
                    <a:pt x="1480" y="0"/>
                  </a:cubicBezTo>
                  <a:cubicBezTo>
                    <a:pt x="2024" y="0"/>
                    <a:pt x="2466" y="441"/>
                    <a:pt x="2466" y="986"/>
                  </a:cubicBezTo>
                  <a:cubicBezTo>
                    <a:pt x="2466" y="1185"/>
                    <a:pt x="2406" y="1370"/>
                    <a:pt x="2305" y="1525"/>
                  </a:cubicBezTo>
                  <a:cubicBezTo>
                    <a:pt x="2304" y="1525"/>
                    <a:pt x="2304" y="1525"/>
                    <a:pt x="2304" y="1525"/>
                  </a:cubicBezTo>
                  <a:cubicBezTo>
                    <a:pt x="2260" y="1583"/>
                    <a:pt x="2184" y="1606"/>
                    <a:pt x="2115" y="1583"/>
                  </a:cubicBezTo>
                  <a:cubicBezTo>
                    <a:pt x="2045" y="1559"/>
                    <a:pt x="1999" y="1495"/>
                    <a:pt x="1999" y="1422"/>
                  </a:cubicBezTo>
                  <a:cubicBezTo>
                    <a:pt x="1999" y="1348"/>
                    <a:pt x="2053" y="1305"/>
                    <a:pt x="2080" y="1241"/>
                  </a:cubicBezTo>
                  <a:cubicBezTo>
                    <a:pt x="2115" y="1160"/>
                    <a:pt x="2133" y="1072"/>
                    <a:pt x="2133" y="984"/>
                  </a:cubicBezTo>
                  <a:cubicBezTo>
                    <a:pt x="2133" y="621"/>
                    <a:pt x="1839" y="328"/>
                    <a:pt x="1477" y="328"/>
                  </a:cubicBezTo>
                  <a:cubicBezTo>
                    <a:pt x="1115" y="328"/>
                    <a:pt x="821" y="621"/>
                    <a:pt x="821" y="984"/>
                  </a:cubicBezTo>
                  <a:cubicBezTo>
                    <a:pt x="821" y="1322"/>
                    <a:pt x="1077" y="1600"/>
                    <a:pt x="1405" y="1635"/>
                  </a:cubicBezTo>
                  <a:cubicBezTo>
                    <a:pt x="1413" y="1635"/>
                    <a:pt x="1421" y="1635"/>
                    <a:pt x="1429" y="1634"/>
                  </a:cubicBezTo>
                  <a:cubicBezTo>
                    <a:pt x="1429" y="1635"/>
                    <a:pt x="1429" y="1635"/>
                    <a:pt x="1429" y="1635"/>
                  </a:cubicBezTo>
                  <a:cubicBezTo>
                    <a:pt x="1445" y="1635"/>
                    <a:pt x="1461" y="1634"/>
                    <a:pt x="1477" y="1634"/>
                  </a:cubicBezTo>
                  <a:cubicBezTo>
                    <a:pt x="1788" y="1634"/>
                    <a:pt x="2077" y="1730"/>
                    <a:pt x="2315" y="1895"/>
                  </a:cubicBezTo>
                  <a:cubicBezTo>
                    <a:pt x="2315" y="1895"/>
                    <a:pt x="2315" y="1895"/>
                    <a:pt x="2315" y="1895"/>
                  </a:cubicBezTo>
                  <a:cubicBezTo>
                    <a:pt x="2329" y="1904"/>
                    <a:pt x="2342" y="1913"/>
                    <a:pt x="2355" y="1923"/>
                  </a:cubicBezTo>
                  <a:cubicBezTo>
                    <a:pt x="2359" y="1926"/>
                    <a:pt x="2359" y="1926"/>
                    <a:pt x="2359" y="1926"/>
                  </a:cubicBezTo>
                  <a:cubicBezTo>
                    <a:pt x="2365" y="1931"/>
                    <a:pt x="2365" y="1931"/>
                    <a:pt x="2365" y="1931"/>
                  </a:cubicBezTo>
                  <a:cubicBezTo>
                    <a:pt x="2371" y="1935"/>
                    <a:pt x="2376" y="1939"/>
                    <a:pt x="2381" y="1942"/>
                  </a:cubicBezTo>
                  <a:cubicBezTo>
                    <a:pt x="2382" y="1944"/>
                    <a:pt x="2382" y="1944"/>
                    <a:pt x="2382" y="1944"/>
                  </a:cubicBezTo>
                  <a:cubicBezTo>
                    <a:pt x="2385" y="1946"/>
                    <a:pt x="2388" y="1949"/>
                    <a:pt x="2392" y="1951"/>
                  </a:cubicBezTo>
                  <a:cubicBezTo>
                    <a:pt x="2398" y="1956"/>
                    <a:pt x="2398" y="1956"/>
                    <a:pt x="2398" y="1956"/>
                  </a:cubicBezTo>
                  <a:cubicBezTo>
                    <a:pt x="2401" y="1959"/>
                    <a:pt x="2405" y="1962"/>
                    <a:pt x="2408" y="1964"/>
                  </a:cubicBezTo>
                  <a:cubicBezTo>
                    <a:pt x="2414" y="1969"/>
                    <a:pt x="2414" y="1969"/>
                    <a:pt x="2414" y="1969"/>
                  </a:cubicBezTo>
                  <a:cubicBezTo>
                    <a:pt x="2423" y="1977"/>
                    <a:pt x="2423" y="1977"/>
                    <a:pt x="2423" y="1977"/>
                  </a:cubicBezTo>
                  <a:cubicBezTo>
                    <a:pt x="2430" y="1983"/>
                    <a:pt x="2430" y="1983"/>
                    <a:pt x="2430" y="1983"/>
                  </a:cubicBezTo>
                  <a:cubicBezTo>
                    <a:pt x="2440" y="1991"/>
                    <a:pt x="2440" y="1991"/>
                    <a:pt x="2440" y="1991"/>
                  </a:cubicBezTo>
                  <a:cubicBezTo>
                    <a:pt x="2446" y="1996"/>
                    <a:pt x="2446" y="1996"/>
                    <a:pt x="2446" y="1996"/>
                  </a:cubicBezTo>
                  <a:cubicBezTo>
                    <a:pt x="2455" y="2004"/>
                    <a:pt x="2455" y="2004"/>
                    <a:pt x="2455" y="2004"/>
                  </a:cubicBezTo>
                  <a:cubicBezTo>
                    <a:pt x="2461" y="2010"/>
                    <a:pt x="2461" y="2010"/>
                    <a:pt x="2461" y="2010"/>
                  </a:cubicBezTo>
                  <a:cubicBezTo>
                    <a:pt x="2471" y="2018"/>
                    <a:pt x="2471" y="2018"/>
                    <a:pt x="2471" y="2018"/>
                  </a:cubicBezTo>
                  <a:cubicBezTo>
                    <a:pt x="2476" y="2023"/>
                    <a:pt x="2476" y="2023"/>
                    <a:pt x="2476" y="2023"/>
                  </a:cubicBezTo>
                  <a:cubicBezTo>
                    <a:pt x="2486" y="2032"/>
                    <a:pt x="2486" y="2032"/>
                    <a:pt x="2486" y="2032"/>
                  </a:cubicBezTo>
                  <a:cubicBezTo>
                    <a:pt x="2492" y="2038"/>
                    <a:pt x="2492" y="2038"/>
                    <a:pt x="2492" y="2038"/>
                  </a:cubicBezTo>
                  <a:cubicBezTo>
                    <a:pt x="2500" y="2046"/>
                    <a:pt x="2500" y="2046"/>
                    <a:pt x="2500" y="2046"/>
                  </a:cubicBezTo>
                  <a:cubicBezTo>
                    <a:pt x="2507" y="2053"/>
                    <a:pt x="2507" y="2053"/>
                    <a:pt x="2507" y="2053"/>
                  </a:cubicBezTo>
                  <a:cubicBezTo>
                    <a:pt x="2515" y="2060"/>
                    <a:pt x="2515" y="2060"/>
                    <a:pt x="2515" y="2060"/>
                  </a:cubicBezTo>
                  <a:cubicBezTo>
                    <a:pt x="2522" y="2067"/>
                    <a:pt x="2522" y="2067"/>
                    <a:pt x="2522" y="2067"/>
                  </a:cubicBezTo>
                  <a:cubicBezTo>
                    <a:pt x="2530" y="2075"/>
                    <a:pt x="2530" y="2075"/>
                    <a:pt x="2530" y="2075"/>
                  </a:cubicBezTo>
                  <a:cubicBezTo>
                    <a:pt x="2535" y="2081"/>
                    <a:pt x="2535" y="2081"/>
                    <a:pt x="2535" y="2081"/>
                  </a:cubicBezTo>
                  <a:cubicBezTo>
                    <a:pt x="2538" y="2084"/>
                    <a:pt x="2542" y="2087"/>
                    <a:pt x="2545" y="2091"/>
                  </a:cubicBezTo>
                  <a:cubicBezTo>
                    <a:pt x="2546" y="2092"/>
                    <a:pt x="2546" y="2092"/>
                    <a:pt x="2546" y="2092"/>
                  </a:cubicBezTo>
                  <a:cubicBezTo>
                    <a:pt x="2568" y="2115"/>
                    <a:pt x="2589" y="2139"/>
                    <a:pt x="2609" y="2163"/>
                  </a:cubicBezTo>
                  <a:cubicBezTo>
                    <a:pt x="2612" y="2167"/>
                    <a:pt x="2612" y="2167"/>
                    <a:pt x="2612" y="2167"/>
                  </a:cubicBezTo>
                  <a:cubicBezTo>
                    <a:pt x="2621" y="2177"/>
                    <a:pt x="2621" y="2177"/>
                    <a:pt x="2621" y="2177"/>
                  </a:cubicBezTo>
                  <a:cubicBezTo>
                    <a:pt x="2626" y="2183"/>
                    <a:pt x="2626" y="2183"/>
                    <a:pt x="2626" y="2183"/>
                  </a:cubicBezTo>
                  <a:cubicBezTo>
                    <a:pt x="2633" y="2192"/>
                    <a:pt x="2633" y="2192"/>
                    <a:pt x="2633" y="2192"/>
                  </a:cubicBezTo>
                  <a:cubicBezTo>
                    <a:pt x="2639" y="2199"/>
                    <a:pt x="2639" y="2199"/>
                    <a:pt x="2639" y="2199"/>
                  </a:cubicBezTo>
                  <a:cubicBezTo>
                    <a:pt x="2646" y="2209"/>
                    <a:pt x="2646" y="2209"/>
                    <a:pt x="2646" y="2209"/>
                  </a:cubicBezTo>
                  <a:cubicBezTo>
                    <a:pt x="2651" y="2215"/>
                    <a:pt x="2651" y="2215"/>
                    <a:pt x="2651" y="2215"/>
                  </a:cubicBezTo>
                  <a:cubicBezTo>
                    <a:pt x="2659" y="2226"/>
                    <a:pt x="2659" y="2226"/>
                    <a:pt x="2659" y="2226"/>
                  </a:cubicBezTo>
                  <a:cubicBezTo>
                    <a:pt x="2663" y="2232"/>
                    <a:pt x="2663" y="2232"/>
                    <a:pt x="2663" y="2232"/>
                  </a:cubicBezTo>
                  <a:cubicBezTo>
                    <a:pt x="2666" y="2235"/>
                    <a:pt x="2668" y="2239"/>
                    <a:pt x="2671" y="2242"/>
                  </a:cubicBezTo>
                  <a:cubicBezTo>
                    <a:pt x="2676" y="2249"/>
                    <a:pt x="2676" y="2249"/>
                    <a:pt x="2676" y="2249"/>
                  </a:cubicBezTo>
                  <a:cubicBezTo>
                    <a:pt x="2683" y="2259"/>
                    <a:pt x="2683" y="2259"/>
                    <a:pt x="2683" y="2259"/>
                  </a:cubicBezTo>
                  <a:cubicBezTo>
                    <a:pt x="2688" y="2266"/>
                    <a:pt x="2688" y="2266"/>
                    <a:pt x="2688" y="2266"/>
                  </a:cubicBezTo>
                  <a:cubicBezTo>
                    <a:pt x="2695" y="2276"/>
                    <a:pt x="2695" y="2276"/>
                    <a:pt x="2695" y="2276"/>
                  </a:cubicBezTo>
                  <a:cubicBezTo>
                    <a:pt x="2699" y="2282"/>
                    <a:pt x="2699" y="2282"/>
                    <a:pt x="2699" y="2282"/>
                  </a:cubicBezTo>
                  <a:cubicBezTo>
                    <a:pt x="2707" y="2293"/>
                    <a:pt x="2707" y="2293"/>
                    <a:pt x="2707" y="2293"/>
                  </a:cubicBezTo>
                  <a:cubicBezTo>
                    <a:pt x="2711" y="2300"/>
                    <a:pt x="2711" y="2300"/>
                    <a:pt x="2711" y="2300"/>
                  </a:cubicBezTo>
                  <a:cubicBezTo>
                    <a:pt x="2713" y="2303"/>
                    <a:pt x="2716" y="2307"/>
                    <a:pt x="2718" y="2311"/>
                  </a:cubicBezTo>
                  <a:cubicBezTo>
                    <a:pt x="2722" y="2318"/>
                    <a:pt x="2722" y="2318"/>
                    <a:pt x="2722" y="2318"/>
                  </a:cubicBezTo>
                  <a:cubicBezTo>
                    <a:pt x="2729" y="2328"/>
                    <a:pt x="2729" y="2328"/>
                    <a:pt x="2729" y="2328"/>
                  </a:cubicBezTo>
                  <a:cubicBezTo>
                    <a:pt x="2734" y="2336"/>
                    <a:pt x="2734" y="2336"/>
                    <a:pt x="2734" y="2336"/>
                  </a:cubicBezTo>
                  <a:cubicBezTo>
                    <a:pt x="2740" y="2346"/>
                    <a:pt x="2740" y="2346"/>
                    <a:pt x="2740" y="2346"/>
                  </a:cubicBezTo>
                  <a:cubicBezTo>
                    <a:pt x="2744" y="2353"/>
                    <a:pt x="2744" y="2353"/>
                    <a:pt x="2744" y="2353"/>
                  </a:cubicBezTo>
                  <a:cubicBezTo>
                    <a:pt x="2746" y="2357"/>
                    <a:pt x="2748" y="2360"/>
                    <a:pt x="2750" y="2363"/>
                  </a:cubicBezTo>
                  <a:cubicBezTo>
                    <a:pt x="2754" y="2370"/>
                    <a:pt x="2754" y="2370"/>
                    <a:pt x="2754" y="2370"/>
                  </a:cubicBezTo>
                  <a:cubicBezTo>
                    <a:pt x="2763" y="2385"/>
                    <a:pt x="2772" y="2401"/>
                    <a:pt x="2781" y="2417"/>
                  </a:cubicBezTo>
                  <a:cubicBezTo>
                    <a:pt x="2781" y="2417"/>
                    <a:pt x="2781" y="2417"/>
                    <a:pt x="2781" y="2417"/>
                  </a:cubicBezTo>
                  <a:cubicBezTo>
                    <a:pt x="2783" y="2421"/>
                    <a:pt x="2784" y="2425"/>
                    <a:pt x="2786" y="2428"/>
                  </a:cubicBezTo>
                  <a:cubicBezTo>
                    <a:pt x="2790" y="2436"/>
                    <a:pt x="2790" y="2436"/>
                    <a:pt x="2790" y="2436"/>
                  </a:cubicBezTo>
                  <a:cubicBezTo>
                    <a:pt x="2792" y="2440"/>
                    <a:pt x="2794" y="2444"/>
                    <a:pt x="2796" y="2447"/>
                  </a:cubicBezTo>
                  <a:cubicBezTo>
                    <a:pt x="2800" y="2454"/>
                    <a:pt x="2800" y="2454"/>
                    <a:pt x="2800" y="2454"/>
                  </a:cubicBezTo>
                  <a:cubicBezTo>
                    <a:pt x="2805" y="2465"/>
                    <a:pt x="2805" y="2465"/>
                    <a:pt x="2805" y="2465"/>
                  </a:cubicBezTo>
                  <a:cubicBezTo>
                    <a:pt x="2809" y="2474"/>
                    <a:pt x="2809" y="2474"/>
                    <a:pt x="2809" y="2474"/>
                  </a:cubicBezTo>
                  <a:cubicBezTo>
                    <a:pt x="2814" y="2484"/>
                    <a:pt x="2814" y="2484"/>
                    <a:pt x="2814" y="2484"/>
                  </a:cubicBezTo>
                  <a:cubicBezTo>
                    <a:pt x="2818" y="2492"/>
                    <a:pt x="2818" y="2492"/>
                    <a:pt x="2818" y="2492"/>
                  </a:cubicBezTo>
                  <a:cubicBezTo>
                    <a:pt x="2822" y="2503"/>
                    <a:pt x="2822" y="2503"/>
                    <a:pt x="2822" y="2503"/>
                  </a:cubicBezTo>
                  <a:cubicBezTo>
                    <a:pt x="2826" y="2512"/>
                    <a:pt x="2826" y="2512"/>
                    <a:pt x="2826" y="2512"/>
                  </a:cubicBezTo>
                  <a:cubicBezTo>
                    <a:pt x="2831" y="2522"/>
                    <a:pt x="2831" y="2522"/>
                    <a:pt x="2831" y="2522"/>
                  </a:cubicBezTo>
                  <a:cubicBezTo>
                    <a:pt x="2835" y="2531"/>
                    <a:pt x="2835" y="2531"/>
                    <a:pt x="2835" y="2531"/>
                  </a:cubicBezTo>
                  <a:cubicBezTo>
                    <a:pt x="2839" y="2541"/>
                    <a:pt x="2839" y="2541"/>
                    <a:pt x="2839" y="2541"/>
                  </a:cubicBezTo>
                  <a:cubicBezTo>
                    <a:pt x="2843" y="2551"/>
                    <a:pt x="2843" y="2551"/>
                    <a:pt x="2843" y="2551"/>
                  </a:cubicBezTo>
                  <a:cubicBezTo>
                    <a:pt x="2847" y="2561"/>
                    <a:pt x="2847" y="2561"/>
                    <a:pt x="2847" y="2561"/>
                  </a:cubicBezTo>
                  <a:cubicBezTo>
                    <a:pt x="2851" y="2570"/>
                    <a:pt x="2851" y="2570"/>
                    <a:pt x="2851" y="2570"/>
                  </a:cubicBezTo>
                  <a:cubicBezTo>
                    <a:pt x="2855" y="2581"/>
                    <a:pt x="2855" y="2581"/>
                    <a:pt x="2855" y="2581"/>
                  </a:cubicBezTo>
                  <a:cubicBezTo>
                    <a:pt x="2858" y="2590"/>
                    <a:pt x="2858" y="2590"/>
                    <a:pt x="2858" y="2590"/>
                  </a:cubicBezTo>
                  <a:cubicBezTo>
                    <a:pt x="2862" y="2601"/>
                    <a:pt x="2862" y="2601"/>
                    <a:pt x="2862" y="2601"/>
                  </a:cubicBezTo>
                  <a:cubicBezTo>
                    <a:pt x="2866" y="2610"/>
                    <a:pt x="2866" y="2610"/>
                    <a:pt x="2866" y="2610"/>
                  </a:cubicBezTo>
                  <a:cubicBezTo>
                    <a:pt x="2869" y="2620"/>
                    <a:pt x="2869" y="2620"/>
                    <a:pt x="2869" y="2620"/>
                  </a:cubicBezTo>
                  <a:cubicBezTo>
                    <a:pt x="2873" y="2631"/>
                    <a:pt x="2873" y="2631"/>
                    <a:pt x="2873" y="2631"/>
                  </a:cubicBezTo>
                  <a:cubicBezTo>
                    <a:pt x="2876" y="2640"/>
                    <a:pt x="2876" y="2640"/>
                    <a:pt x="2876" y="2640"/>
                  </a:cubicBezTo>
                  <a:cubicBezTo>
                    <a:pt x="2880" y="2651"/>
                    <a:pt x="2880" y="2651"/>
                    <a:pt x="2880" y="2651"/>
                  </a:cubicBezTo>
                  <a:cubicBezTo>
                    <a:pt x="2881" y="2654"/>
                    <a:pt x="2882" y="2657"/>
                    <a:pt x="2883" y="2660"/>
                  </a:cubicBezTo>
                  <a:cubicBezTo>
                    <a:pt x="2884" y="2664"/>
                    <a:pt x="2885" y="2668"/>
                    <a:pt x="2886" y="2672"/>
                  </a:cubicBezTo>
                  <a:cubicBezTo>
                    <a:pt x="2889" y="2681"/>
                    <a:pt x="2889" y="2681"/>
                    <a:pt x="2889" y="2681"/>
                  </a:cubicBezTo>
                  <a:cubicBezTo>
                    <a:pt x="2890" y="2684"/>
                    <a:pt x="2891" y="2688"/>
                    <a:pt x="2892" y="2691"/>
                  </a:cubicBezTo>
                  <a:cubicBezTo>
                    <a:pt x="2895" y="2701"/>
                    <a:pt x="2895" y="2701"/>
                    <a:pt x="2895" y="2701"/>
                  </a:cubicBezTo>
                  <a:cubicBezTo>
                    <a:pt x="2895" y="2702"/>
                    <a:pt x="2895" y="2702"/>
                    <a:pt x="2895" y="2702"/>
                  </a:cubicBezTo>
                  <a:cubicBezTo>
                    <a:pt x="2897" y="2708"/>
                    <a:pt x="2899" y="2715"/>
                    <a:pt x="2901" y="2721"/>
                  </a:cubicBezTo>
                  <a:cubicBezTo>
                    <a:pt x="2901" y="2722"/>
                    <a:pt x="2901" y="2722"/>
                    <a:pt x="2901" y="2722"/>
                  </a:cubicBezTo>
                  <a:cubicBezTo>
                    <a:pt x="2903" y="2728"/>
                    <a:pt x="2904" y="2735"/>
                    <a:pt x="2906" y="2742"/>
                  </a:cubicBezTo>
                  <a:cubicBezTo>
                    <a:pt x="2906" y="2742"/>
                    <a:pt x="2906" y="2742"/>
                    <a:pt x="2906" y="2742"/>
                  </a:cubicBezTo>
                  <a:cubicBezTo>
                    <a:pt x="2909" y="2752"/>
                    <a:pt x="2909" y="2752"/>
                    <a:pt x="2909" y="2752"/>
                  </a:cubicBezTo>
                  <a:cubicBezTo>
                    <a:pt x="2911" y="2763"/>
                    <a:pt x="2911" y="2763"/>
                    <a:pt x="2911" y="2763"/>
                  </a:cubicBezTo>
                  <a:cubicBezTo>
                    <a:pt x="2914" y="2774"/>
                    <a:pt x="2914" y="2774"/>
                    <a:pt x="2914" y="2774"/>
                  </a:cubicBezTo>
                  <a:cubicBezTo>
                    <a:pt x="2916" y="2784"/>
                    <a:pt x="2916" y="2784"/>
                    <a:pt x="2916" y="2784"/>
                  </a:cubicBezTo>
                  <a:cubicBezTo>
                    <a:pt x="2918" y="2794"/>
                    <a:pt x="2918" y="2794"/>
                    <a:pt x="2918" y="2794"/>
                  </a:cubicBezTo>
                  <a:cubicBezTo>
                    <a:pt x="2919" y="2798"/>
                    <a:pt x="2920" y="2801"/>
                    <a:pt x="2921" y="2805"/>
                  </a:cubicBezTo>
                  <a:cubicBezTo>
                    <a:pt x="2923" y="2815"/>
                    <a:pt x="2923" y="2815"/>
                    <a:pt x="2923" y="2815"/>
                  </a:cubicBezTo>
                  <a:cubicBezTo>
                    <a:pt x="2924" y="2819"/>
                    <a:pt x="2924" y="2822"/>
                    <a:pt x="2925" y="2826"/>
                  </a:cubicBezTo>
                  <a:cubicBezTo>
                    <a:pt x="2927" y="2836"/>
                    <a:pt x="2927" y="2836"/>
                    <a:pt x="2927" y="2836"/>
                  </a:cubicBezTo>
                  <a:cubicBezTo>
                    <a:pt x="2929" y="2848"/>
                    <a:pt x="2929" y="2848"/>
                    <a:pt x="2929" y="2848"/>
                  </a:cubicBezTo>
                  <a:cubicBezTo>
                    <a:pt x="2931" y="2857"/>
                    <a:pt x="2931" y="2857"/>
                    <a:pt x="2931" y="2857"/>
                  </a:cubicBezTo>
                  <a:cubicBezTo>
                    <a:pt x="2933" y="2869"/>
                    <a:pt x="2933" y="2869"/>
                    <a:pt x="2933" y="2869"/>
                  </a:cubicBezTo>
                  <a:cubicBezTo>
                    <a:pt x="2934" y="2879"/>
                    <a:pt x="2934" y="2879"/>
                    <a:pt x="2934" y="2879"/>
                  </a:cubicBezTo>
                  <a:cubicBezTo>
                    <a:pt x="2936" y="2891"/>
                    <a:pt x="2936" y="2891"/>
                    <a:pt x="2936" y="2891"/>
                  </a:cubicBezTo>
                  <a:cubicBezTo>
                    <a:pt x="2937" y="2901"/>
                    <a:pt x="2937" y="2901"/>
                    <a:pt x="2937" y="2901"/>
                  </a:cubicBezTo>
                  <a:cubicBezTo>
                    <a:pt x="2939" y="2912"/>
                    <a:pt x="2939" y="2912"/>
                    <a:pt x="2939" y="2912"/>
                  </a:cubicBezTo>
                  <a:cubicBezTo>
                    <a:pt x="2940" y="2923"/>
                    <a:pt x="2940" y="2923"/>
                    <a:pt x="2940" y="2923"/>
                  </a:cubicBezTo>
                  <a:cubicBezTo>
                    <a:pt x="2942" y="2933"/>
                    <a:pt x="2942" y="2933"/>
                    <a:pt x="2942" y="2933"/>
                  </a:cubicBezTo>
                  <a:cubicBezTo>
                    <a:pt x="2943" y="2944"/>
                    <a:pt x="2943" y="2944"/>
                    <a:pt x="2943" y="2944"/>
                  </a:cubicBezTo>
                  <a:cubicBezTo>
                    <a:pt x="2944" y="2955"/>
                    <a:pt x="2944" y="2955"/>
                    <a:pt x="2944" y="2955"/>
                  </a:cubicBezTo>
                  <a:cubicBezTo>
                    <a:pt x="2945" y="2966"/>
                    <a:pt x="2945" y="2966"/>
                    <a:pt x="2945" y="2966"/>
                  </a:cubicBezTo>
                  <a:cubicBezTo>
                    <a:pt x="2946" y="2977"/>
                    <a:pt x="2946" y="2977"/>
                    <a:pt x="2946" y="2977"/>
                  </a:cubicBezTo>
                  <a:cubicBezTo>
                    <a:pt x="2947" y="2988"/>
                    <a:pt x="2947" y="2988"/>
                    <a:pt x="2947" y="2988"/>
                  </a:cubicBezTo>
                  <a:cubicBezTo>
                    <a:pt x="2948" y="2999"/>
                    <a:pt x="2948" y="2999"/>
                    <a:pt x="2948" y="2999"/>
                  </a:cubicBezTo>
                  <a:cubicBezTo>
                    <a:pt x="2949" y="3010"/>
                    <a:pt x="2949" y="3010"/>
                    <a:pt x="2949" y="3010"/>
                  </a:cubicBezTo>
                  <a:cubicBezTo>
                    <a:pt x="2949" y="3014"/>
                    <a:pt x="2949" y="3018"/>
                    <a:pt x="2949" y="3022"/>
                  </a:cubicBezTo>
                  <a:cubicBezTo>
                    <a:pt x="2950" y="3032"/>
                    <a:pt x="2950" y="3032"/>
                    <a:pt x="2950" y="3032"/>
                  </a:cubicBezTo>
                  <a:cubicBezTo>
                    <a:pt x="2950" y="3037"/>
                    <a:pt x="2950" y="3043"/>
                    <a:pt x="2951" y="3048"/>
                  </a:cubicBezTo>
                  <a:cubicBezTo>
                    <a:pt x="2951" y="3054"/>
                    <a:pt x="2951" y="3054"/>
                    <a:pt x="2951" y="3054"/>
                  </a:cubicBezTo>
                  <a:cubicBezTo>
                    <a:pt x="2951" y="3061"/>
                    <a:pt x="2951" y="3069"/>
                    <a:pt x="2952" y="3076"/>
                  </a:cubicBezTo>
                  <a:cubicBezTo>
                    <a:pt x="2953" y="3083"/>
                    <a:pt x="2953" y="3091"/>
                    <a:pt x="2953" y="3098"/>
                  </a:cubicBezTo>
                  <a:cubicBezTo>
                    <a:pt x="2955" y="3113"/>
                    <a:pt x="2955" y="3113"/>
                    <a:pt x="2955" y="3113"/>
                  </a:cubicBezTo>
                  <a:cubicBezTo>
                    <a:pt x="2955" y="3203"/>
                    <a:pt x="2881" y="3277"/>
                    <a:pt x="2791" y="3277"/>
                  </a:cubicBezTo>
                  <a:cubicBezTo>
                    <a:pt x="2748" y="3277"/>
                    <a:pt x="2706" y="3259"/>
                    <a:pt x="2675" y="3229"/>
                  </a:cubicBezTo>
                  <a:cubicBezTo>
                    <a:pt x="2645" y="3198"/>
                    <a:pt x="2628" y="3156"/>
                    <a:pt x="2628" y="3113"/>
                  </a:cubicBezTo>
                  <a:cubicBezTo>
                    <a:pt x="2628" y="3113"/>
                    <a:pt x="2628" y="3113"/>
                    <a:pt x="2628" y="3113"/>
                  </a:cubicBezTo>
                </a:path>
              </a:pathLst>
            </a:custGeom>
            <a:solidFill>
              <a:srgbClr val="000000">
                <a:alpha val="100000"/>
              </a:srgbClr>
            </a:solidFill>
            <a:ln w="9525">
              <a:noFill/>
            </a:ln>
          </p:spPr>
          <p:txBody>
            <a:bodyPr/>
            <a:p>
              <a:endParaRPr lang="zh-CN" altLang="en-US"/>
            </a:p>
          </p:txBody>
        </p:sp>
        <p:sp>
          <p:nvSpPr>
            <p:cNvPr id="50204" name="Freeform 29"/>
            <p:cNvSpPr/>
            <p:nvPr/>
          </p:nvSpPr>
          <p:spPr>
            <a:xfrm>
              <a:off x="6174" y="6893"/>
              <a:ext cx="9" cy="55"/>
            </a:xfrm>
            <a:custGeom>
              <a:avLst/>
              <a:gdLst/>
              <a:ahLst/>
              <a:cxnLst>
                <a:cxn ang="0">
                  <a:pos x="45" y="316"/>
                </a:cxn>
                <a:cxn ang="0">
                  <a:pos x="0" y="0"/>
                </a:cxn>
              </a:cxnLst>
              <a:pathLst>
                <a:path w="4" h="23">
                  <a:moveTo>
                    <a:pt x="4" y="23"/>
                  </a:moveTo>
                  <a:cubicBezTo>
                    <a:pt x="3" y="15"/>
                    <a:pt x="2" y="7"/>
                    <a:pt x="0" y="0"/>
                  </a:cubicBezTo>
                </a:path>
              </a:pathLst>
            </a:custGeom>
            <a:solidFill>
              <a:srgbClr val="000000">
                <a:alpha val="100000"/>
              </a:srgbClr>
            </a:solidFill>
            <a:ln w="9525">
              <a:noFill/>
            </a:ln>
          </p:spPr>
          <p:txBody>
            <a:bodyPr/>
            <a:p>
              <a:endParaRPr lang="zh-CN" altLang="en-US"/>
            </a:p>
          </p:txBody>
        </p:sp>
        <p:sp>
          <p:nvSpPr>
            <p:cNvPr id="50205" name="Freeform 30"/>
            <p:cNvSpPr/>
            <p:nvPr/>
          </p:nvSpPr>
          <p:spPr>
            <a:xfrm>
              <a:off x="6136" y="6709"/>
              <a:ext cx="12" cy="52"/>
            </a:xfrm>
            <a:custGeom>
              <a:avLst/>
              <a:gdLst/>
              <a:ahLst/>
              <a:cxnLst>
                <a:cxn ang="0">
                  <a:pos x="70" y="291"/>
                </a:cxn>
                <a:cxn ang="0">
                  <a:pos x="0" y="0"/>
                </a:cxn>
              </a:cxnLst>
              <a:pathLst>
                <a:path w="5" h="22">
                  <a:moveTo>
                    <a:pt x="5" y="22"/>
                  </a:moveTo>
                  <a:cubicBezTo>
                    <a:pt x="4" y="15"/>
                    <a:pt x="2" y="7"/>
                    <a:pt x="0" y="0"/>
                  </a:cubicBezTo>
                </a:path>
              </a:pathLst>
            </a:custGeom>
            <a:solidFill>
              <a:srgbClr val="000000">
                <a:alpha val="100000"/>
              </a:srgbClr>
            </a:solidFill>
            <a:ln w="9525">
              <a:noFill/>
            </a:ln>
          </p:spPr>
          <p:txBody>
            <a:bodyPr/>
            <a:p>
              <a:endParaRPr lang="zh-CN" altLang="en-US"/>
            </a:p>
          </p:txBody>
        </p:sp>
        <p:sp>
          <p:nvSpPr>
            <p:cNvPr id="50206" name="Freeform 31"/>
            <p:cNvSpPr/>
            <p:nvPr/>
          </p:nvSpPr>
          <p:spPr>
            <a:xfrm>
              <a:off x="5623" y="12"/>
              <a:ext cx="3681" cy="7740"/>
            </a:xfrm>
            <a:custGeom>
              <a:avLst/>
              <a:gdLst/>
              <a:ahLst/>
              <a:cxnLst>
                <a:cxn ang="0">
                  <a:pos x="5298" y="20534"/>
                </a:cxn>
                <a:cxn ang="0">
                  <a:pos x="5338" y="20478"/>
                </a:cxn>
                <a:cxn ang="0">
                  <a:pos x="9726" y="12960"/>
                </a:cxn>
                <a:cxn ang="0">
                  <a:pos x="4466" y="4995"/>
                </a:cxn>
                <a:cxn ang="0">
                  <a:pos x="2073" y="4388"/>
                </a:cxn>
                <a:cxn ang="0">
                  <a:pos x="28" y="2336"/>
                </a:cxn>
                <a:cxn ang="0">
                  <a:pos x="0" y="2151"/>
                </a:cxn>
                <a:cxn ang="0">
                  <a:pos x="1967" y="95"/>
                </a:cxn>
                <a:cxn ang="0">
                  <a:pos x="2073" y="0"/>
                </a:cxn>
                <a:cxn ang="0">
                  <a:pos x="14124" y="12988"/>
                </a:cxn>
                <a:cxn ang="0">
                  <a:pos x="9260" y="23137"/>
                </a:cxn>
                <a:cxn ang="0">
                  <a:pos x="9260" y="23362"/>
                </a:cxn>
                <a:cxn ang="0">
                  <a:pos x="20547" y="40603"/>
                </a:cxn>
                <a:cxn ang="0">
                  <a:pos x="20563" y="40894"/>
                </a:cxn>
                <a:cxn ang="0">
                  <a:pos x="20573" y="41090"/>
                </a:cxn>
                <a:cxn ang="0">
                  <a:pos x="18422" y="43258"/>
                </a:cxn>
                <a:cxn ang="0">
                  <a:pos x="16885" y="42627"/>
                </a:cxn>
                <a:cxn ang="0">
                  <a:pos x="16254" y="41090"/>
                </a:cxn>
                <a:cxn ang="0">
                  <a:pos x="16242" y="40894"/>
                </a:cxn>
                <a:cxn ang="0">
                  <a:pos x="16265" y="40575"/>
                </a:cxn>
                <a:cxn ang="0">
                  <a:pos x="8736" y="27943"/>
                </a:cxn>
                <a:cxn ang="0">
                  <a:pos x="7584" y="27336"/>
                </a:cxn>
                <a:cxn ang="0">
                  <a:pos x="4929" y="26336"/>
                </a:cxn>
                <a:cxn ang="0">
                  <a:pos x="3291" y="23653"/>
                </a:cxn>
                <a:cxn ang="0">
                  <a:pos x="3265" y="23374"/>
                </a:cxn>
                <a:cxn ang="0">
                  <a:pos x="5298" y="20534"/>
                </a:cxn>
                <a:cxn ang="0">
                  <a:pos x="5298" y="20534"/>
                </a:cxn>
              </a:cxnLst>
              <a:pathLst>
                <a:path w="1557" h="3274">
                  <a:moveTo>
                    <a:pt x="401" y="1554"/>
                  </a:moveTo>
                  <a:cubicBezTo>
                    <a:pt x="404" y="1550"/>
                    <a:pt x="404" y="1550"/>
                    <a:pt x="404" y="1550"/>
                  </a:cubicBezTo>
                  <a:cubicBezTo>
                    <a:pt x="602" y="1438"/>
                    <a:pt x="736" y="1225"/>
                    <a:pt x="736" y="981"/>
                  </a:cubicBezTo>
                  <a:cubicBezTo>
                    <a:pt x="736" y="710"/>
                    <a:pt x="572" y="478"/>
                    <a:pt x="338" y="378"/>
                  </a:cubicBezTo>
                  <a:cubicBezTo>
                    <a:pt x="279" y="352"/>
                    <a:pt x="221" y="332"/>
                    <a:pt x="157" y="332"/>
                  </a:cubicBezTo>
                  <a:cubicBezTo>
                    <a:pt x="71" y="332"/>
                    <a:pt x="2" y="263"/>
                    <a:pt x="2" y="177"/>
                  </a:cubicBezTo>
                  <a:cubicBezTo>
                    <a:pt x="0" y="163"/>
                    <a:pt x="0" y="163"/>
                    <a:pt x="0" y="163"/>
                  </a:cubicBezTo>
                  <a:cubicBezTo>
                    <a:pt x="0" y="79"/>
                    <a:pt x="66" y="11"/>
                    <a:pt x="149" y="7"/>
                  </a:cubicBezTo>
                  <a:cubicBezTo>
                    <a:pt x="157" y="0"/>
                    <a:pt x="157" y="0"/>
                    <a:pt x="157" y="0"/>
                  </a:cubicBezTo>
                  <a:cubicBezTo>
                    <a:pt x="667" y="38"/>
                    <a:pt x="1069" y="463"/>
                    <a:pt x="1069" y="983"/>
                  </a:cubicBezTo>
                  <a:cubicBezTo>
                    <a:pt x="1069" y="1293"/>
                    <a:pt x="925" y="1570"/>
                    <a:pt x="701" y="1751"/>
                  </a:cubicBezTo>
                  <a:cubicBezTo>
                    <a:pt x="701" y="1756"/>
                    <a:pt x="701" y="1762"/>
                    <a:pt x="701" y="1768"/>
                  </a:cubicBezTo>
                  <a:cubicBezTo>
                    <a:pt x="1196" y="1998"/>
                    <a:pt x="1542" y="2494"/>
                    <a:pt x="1555" y="3073"/>
                  </a:cubicBezTo>
                  <a:cubicBezTo>
                    <a:pt x="1555" y="3080"/>
                    <a:pt x="1556" y="3088"/>
                    <a:pt x="1556" y="3095"/>
                  </a:cubicBezTo>
                  <a:cubicBezTo>
                    <a:pt x="1557" y="3110"/>
                    <a:pt x="1557" y="3110"/>
                    <a:pt x="1557" y="3110"/>
                  </a:cubicBezTo>
                  <a:cubicBezTo>
                    <a:pt x="1557" y="3200"/>
                    <a:pt x="1484" y="3274"/>
                    <a:pt x="1394" y="3274"/>
                  </a:cubicBezTo>
                  <a:cubicBezTo>
                    <a:pt x="1351" y="3274"/>
                    <a:pt x="1309" y="3256"/>
                    <a:pt x="1278" y="3226"/>
                  </a:cubicBezTo>
                  <a:cubicBezTo>
                    <a:pt x="1248" y="3195"/>
                    <a:pt x="1230" y="3153"/>
                    <a:pt x="1230" y="3110"/>
                  </a:cubicBezTo>
                  <a:cubicBezTo>
                    <a:pt x="1229" y="3095"/>
                    <a:pt x="1229" y="3095"/>
                    <a:pt x="1229" y="3095"/>
                  </a:cubicBezTo>
                  <a:cubicBezTo>
                    <a:pt x="1229" y="3087"/>
                    <a:pt x="1230" y="3079"/>
                    <a:pt x="1231" y="3071"/>
                  </a:cubicBezTo>
                  <a:cubicBezTo>
                    <a:pt x="1218" y="2663"/>
                    <a:pt x="992" y="2308"/>
                    <a:pt x="661" y="2115"/>
                  </a:cubicBezTo>
                  <a:cubicBezTo>
                    <a:pt x="633" y="2098"/>
                    <a:pt x="604" y="2083"/>
                    <a:pt x="574" y="2069"/>
                  </a:cubicBezTo>
                  <a:cubicBezTo>
                    <a:pt x="503" y="2027"/>
                    <a:pt x="441" y="2027"/>
                    <a:pt x="373" y="1993"/>
                  </a:cubicBezTo>
                  <a:cubicBezTo>
                    <a:pt x="297" y="1954"/>
                    <a:pt x="249" y="1876"/>
                    <a:pt x="249" y="1790"/>
                  </a:cubicBezTo>
                  <a:cubicBezTo>
                    <a:pt x="247" y="1769"/>
                    <a:pt x="247" y="1769"/>
                    <a:pt x="247" y="1769"/>
                  </a:cubicBezTo>
                  <a:cubicBezTo>
                    <a:pt x="247" y="1670"/>
                    <a:pt x="311" y="1585"/>
                    <a:pt x="401" y="1554"/>
                  </a:cubicBezTo>
                  <a:cubicBezTo>
                    <a:pt x="401" y="1554"/>
                    <a:pt x="401" y="1554"/>
                    <a:pt x="401" y="1554"/>
                  </a:cubicBezTo>
                  <a:close/>
                </a:path>
              </a:pathLst>
            </a:custGeom>
            <a:solidFill>
              <a:srgbClr val="000000">
                <a:alpha val="100000"/>
              </a:srgbClr>
            </a:solidFill>
            <a:ln w="9525">
              <a:noFill/>
            </a:ln>
          </p:spPr>
          <p:txBody>
            <a:bodyPr/>
            <a:p>
              <a:endParaRPr lang="zh-CN" altLang="en-US"/>
            </a:p>
          </p:txBody>
        </p:sp>
        <p:sp>
          <p:nvSpPr>
            <p:cNvPr id="50207" name="Line 32"/>
            <p:cNvSpPr/>
            <p:nvPr/>
          </p:nvSpPr>
          <p:spPr>
            <a:xfrm>
              <a:off x="6571" y="3685"/>
              <a:ext cx="0" cy="0"/>
            </a:xfrm>
            <a:prstGeom prst="line">
              <a:avLst/>
            </a:prstGeom>
            <a:ln w="9525">
              <a:noFill/>
            </a:ln>
          </p:spPr>
        </p:sp>
        <p:sp>
          <p:nvSpPr>
            <p:cNvPr id="50208" name="Line 33"/>
            <p:cNvSpPr/>
            <p:nvPr/>
          </p:nvSpPr>
          <p:spPr>
            <a:xfrm>
              <a:off x="6571" y="3685"/>
              <a:ext cx="0" cy="0"/>
            </a:xfrm>
            <a:prstGeom prst="line">
              <a:avLst/>
            </a:prstGeom>
            <a:ln w="9525">
              <a:noFill/>
            </a:ln>
          </p:spPr>
        </p:sp>
      </p:grpSp>
      <p:grpSp>
        <p:nvGrpSpPr>
          <p:cNvPr id="50196" name="Group 10"/>
          <p:cNvGrpSpPr>
            <a:grpSpLocks noChangeAspect="1"/>
          </p:cNvGrpSpPr>
          <p:nvPr/>
        </p:nvGrpSpPr>
        <p:grpSpPr>
          <a:xfrm>
            <a:off x="6877050" y="2522538"/>
            <a:ext cx="336550" cy="385762"/>
            <a:chOff x="2011" y="901"/>
            <a:chExt cx="1268" cy="1453"/>
          </a:xfrm>
        </p:grpSpPr>
        <p:sp>
          <p:nvSpPr>
            <p:cNvPr id="50199" name="Freeform 11"/>
            <p:cNvSpPr>
              <a:spLocks noEditPoints="1"/>
            </p:cNvSpPr>
            <p:nvPr/>
          </p:nvSpPr>
          <p:spPr>
            <a:xfrm>
              <a:off x="2011" y="1470"/>
              <a:ext cx="1268" cy="884"/>
            </a:xfrm>
            <a:custGeom>
              <a:avLst/>
              <a:gdLst/>
              <a:ahLst/>
              <a:cxnLst>
                <a:cxn ang="0">
                  <a:pos x="282" y="152"/>
                </a:cxn>
                <a:cxn ang="0">
                  <a:pos x="210" y="118"/>
                </a:cxn>
                <a:cxn ang="0">
                  <a:pos x="209" y="100"/>
                </a:cxn>
                <a:cxn ang="0">
                  <a:pos x="245" y="10"/>
                </a:cxn>
                <a:cxn ang="0">
                  <a:pos x="245" y="0"/>
                </a:cxn>
                <a:cxn ang="0">
                  <a:pos x="75" y="0"/>
                </a:cxn>
                <a:cxn ang="0">
                  <a:pos x="75" y="10"/>
                </a:cxn>
                <a:cxn ang="0">
                  <a:pos x="85" y="65"/>
                </a:cxn>
                <a:cxn ang="0">
                  <a:pos x="110" y="100"/>
                </a:cxn>
                <a:cxn ang="0">
                  <a:pos x="110" y="114"/>
                </a:cxn>
                <a:cxn ang="0">
                  <a:pos x="105" y="118"/>
                </a:cxn>
                <a:cxn ang="0">
                  <a:pos x="37" y="153"/>
                </a:cxn>
                <a:cxn ang="0">
                  <a:pos x="0" y="202"/>
                </a:cxn>
                <a:cxn ang="0">
                  <a:pos x="0" y="223"/>
                </a:cxn>
                <a:cxn ang="0">
                  <a:pos x="319" y="223"/>
                </a:cxn>
                <a:cxn ang="0">
                  <a:pos x="319" y="202"/>
                </a:cxn>
                <a:cxn ang="0">
                  <a:pos x="282" y="152"/>
                </a:cxn>
                <a:cxn ang="0">
                  <a:pos x="282" y="152"/>
                </a:cxn>
                <a:cxn ang="0">
                  <a:pos x="282" y="152"/>
                </a:cxn>
              </a:cxnLst>
              <a:pathLst>
                <a:path w="2530" h="1762">
                  <a:moveTo>
                    <a:pt x="2237" y="1200"/>
                  </a:moveTo>
                  <a:cubicBezTo>
                    <a:pt x="2089" y="1100"/>
                    <a:pt x="1889" y="1006"/>
                    <a:pt x="1675" y="936"/>
                  </a:cubicBezTo>
                  <a:cubicBezTo>
                    <a:pt x="1655" y="929"/>
                    <a:pt x="1630" y="889"/>
                    <a:pt x="1661" y="789"/>
                  </a:cubicBezTo>
                  <a:cubicBezTo>
                    <a:pt x="1712" y="724"/>
                    <a:pt x="1941" y="416"/>
                    <a:pt x="1941" y="75"/>
                  </a:cubicBezTo>
                  <a:cubicBezTo>
                    <a:pt x="1941" y="0"/>
                    <a:pt x="1941" y="0"/>
                    <a:pt x="1941" y="0"/>
                  </a:cubicBezTo>
                  <a:cubicBezTo>
                    <a:pt x="594" y="0"/>
                    <a:pt x="594" y="0"/>
                    <a:pt x="594" y="0"/>
                  </a:cubicBezTo>
                  <a:cubicBezTo>
                    <a:pt x="594" y="75"/>
                    <a:pt x="594" y="75"/>
                    <a:pt x="594" y="75"/>
                  </a:cubicBezTo>
                  <a:cubicBezTo>
                    <a:pt x="594" y="254"/>
                    <a:pt x="619" y="394"/>
                    <a:pt x="675" y="516"/>
                  </a:cubicBezTo>
                  <a:cubicBezTo>
                    <a:pt x="728" y="631"/>
                    <a:pt x="801" y="717"/>
                    <a:pt x="875" y="792"/>
                  </a:cubicBezTo>
                  <a:cubicBezTo>
                    <a:pt x="890" y="837"/>
                    <a:pt x="889" y="875"/>
                    <a:pt x="873" y="902"/>
                  </a:cubicBezTo>
                  <a:cubicBezTo>
                    <a:pt x="860" y="923"/>
                    <a:pt x="840" y="934"/>
                    <a:pt x="833" y="937"/>
                  </a:cubicBezTo>
                  <a:cubicBezTo>
                    <a:pt x="625" y="1012"/>
                    <a:pt x="432" y="1106"/>
                    <a:pt x="289" y="1205"/>
                  </a:cubicBezTo>
                  <a:cubicBezTo>
                    <a:pt x="97" y="1337"/>
                    <a:pt x="0" y="1470"/>
                    <a:pt x="0" y="1603"/>
                  </a:cubicBezTo>
                  <a:cubicBezTo>
                    <a:pt x="0" y="1762"/>
                    <a:pt x="0" y="1762"/>
                    <a:pt x="0" y="1762"/>
                  </a:cubicBezTo>
                  <a:cubicBezTo>
                    <a:pt x="2530" y="1762"/>
                    <a:pt x="2530" y="1762"/>
                    <a:pt x="2530" y="1762"/>
                  </a:cubicBezTo>
                  <a:cubicBezTo>
                    <a:pt x="2530" y="1603"/>
                    <a:pt x="2530" y="1603"/>
                    <a:pt x="2530" y="1603"/>
                  </a:cubicBezTo>
                  <a:cubicBezTo>
                    <a:pt x="2530" y="1466"/>
                    <a:pt x="2431" y="1331"/>
                    <a:pt x="2237" y="1200"/>
                  </a:cubicBezTo>
                  <a:close/>
                  <a:moveTo>
                    <a:pt x="2237" y="1200"/>
                  </a:moveTo>
                  <a:cubicBezTo>
                    <a:pt x="2237" y="1200"/>
                    <a:pt x="2237" y="1200"/>
                    <a:pt x="2237" y="1200"/>
                  </a:cubicBezTo>
                </a:path>
              </a:pathLst>
            </a:custGeom>
            <a:noFill/>
            <a:ln w="25400" cap="flat" cmpd="sng">
              <a:solidFill>
                <a:srgbClr val="000000">
                  <a:alpha val="100000"/>
                </a:srgbClr>
              </a:solidFill>
              <a:prstDash val="solid"/>
              <a:round/>
              <a:headEnd type="none" w="med" len="med"/>
              <a:tailEnd type="none" w="med" len="med"/>
            </a:ln>
          </p:spPr>
          <p:txBody>
            <a:bodyPr/>
            <a:p>
              <a:endParaRPr lang="zh-CN" altLang="en-US"/>
            </a:p>
          </p:txBody>
        </p:sp>
        <p:sp>
          <p:nvSpPr>
            <p:cNvPr id="50200" name="Freeform 12"/>
            <p:cNvSpPr>
              <a:spLocks noEditPoints="1"/>
            </p:cNvSpPr>
            <p:nvPr/>
          </p:nvSpPr>
          <p:spPr>
            <a:xfrm>
              <a:off x="2186" y="901"/>
              <a:ext cx="918" cy="547"/>
            </a:xfrm>
            <a:custGeom>
              <a:avLst/>
              <a:gdLst/>
              <a:ahLst/>
              <a:cxnLst>
                <a:cxn ang="0">
                  <a:pos x="231" y="128"/>
                </a:cxn>
                <a:cxn ang="0">
                  <a:pos x="223" y="100"/>
                </a:cxn>
                <a:cxn ang="0">
                  <a:pos x="210" y="91"/>
                </a:cxn>
                <a:cxn ang="0">
                  <a:pos x="149" y="17"/>
                </a:cxn>
                <a:cxn ang="0">
                  <a:pos x="141" y="18"/>
                </a:cxn>
                <a:cxn ang="0">
                  <a:pos x="140" y="19"/>
                </a:cxn>
                <a:cxn ang="0">
                  <a:pos x="122" y="0"/>
                </a:cxn>
                <a:cxn ang="0">
                  <a:pos x="109" y="0"/>
                </a:cxn>
                <a:cxn ang="0">
                  <a:pos x="91" y="19"/>
                </a:cxn>
                <a:cxn ang="0">
                  <a:pos x="91" y="19"/>
                </a:cxn>
                <a:cxn ang="0">
                  <a:pos x="90" y="18"/>
                </a:cxn>
                <a:cxn ang="0">
                  <a:pos x="82" y="17"/>
                </a:cxn>
                <a:cxn ang="0">
                  <a:pos x="20" y="91"/>
                </a:cxn>
                <a:cxn ang="0">
                  <a:pos x="8" y="100"/>
                </a:cxn>
                <a:cxn ang="0">
                  <a:pos x="0" y="128"/>
                </a:cxn>
                <a:cxn ang="0">
                  <a:pos x="0" y="137"/>
                </a:cxn>
                <a:cxn ang="0">
                  <a:pos x="231" y="137"/>
                </a:cxn>
                <a:cxn ang="0">
                  <a:pos x="231" y="128"/>
                </a:cxn>
                <a:cxn ang="0">
                  <a:pos x="231" y="128"/>
                </a:cxn>
                <a:cxn ang="0">
                  <a:pos x="231" y="128"/>
                </a:cxn>
              </a:cxnLst>
              <a:pathLst>
                <a:path w="1832" h="1091">
                  <a:moveTo>
                    <a:pt x="1832" y="1016"/>
                  </a:moveTo>
                  <a:cubicBezTo>
                    <a:pt x="1832" y="913"/>
                    <a:pt x="1813" y="839"/>
                    <a:pt x="1774" y="790"/>
                  </a:cubicBezTo>
                  <a:cubicBezTo>
                    <a:pt x="1741" y="748"/>
                    <a:pt x="1701" y="732"/>
                    <a:pt x="1672" y="724"/>
                  </a:cubicBezTo>
                  <a:cubicBezTo>
                    <a:pt x="1656" y="453"/>
                    <a:pt x="1464" y="219"/>
                    <a:pt x="1183" y="135"/>
                  </a:cubicBezTo>
                  <a:cubicBezTo>
                    <a:pt x="1161" y="128"/>
                    <a:pt x="1137" y="132"/>
                    <a:pt x="1117" y="144"/>
                  </a:cubicBezTo>
                  <a:cubicBezTo>
                    <a:pt x="1115" y="145"/>
                    <a:pt x="1113" y="146"/>
                    <a:pt x="1111" y="148"/>
                  </a:cubicBezTo>
                  <a:cubicBezTo>
                    <a:pt x="1111" y="66"/>
                    <a:pt x="1047" y="0"/>
                    <a:pt x="967" y="0"/>
                  </a:cubicBezTo>
                  <a:cubicBezTo>
                    <a:pt x="864" y="0"/>
                    <a:pt x="864" y="0"/>
                    <a:pt x="864" y="0"/>
                  </a:cubicBezTo>
                  <a:cubicBezTo>
                    <a:pt x="785" y="0"/>
                    <a:pt x="721" y="66"/>
                    <a:pt x="721" y="148"/>
                  </a:cubicBezTo>
                  <a:cubicBezTo>
                    <a:pt x="721" y="149"/>
                    <a:pt x="721" y="149"/>
                    <a:pt x="721" y="149"/>
                  </a:cubicBezTo>
                  <a:cubicBezTo>
                    <a:pt x="718" y="147"/>
                    <a:pt x="717" y="146"/>
                    <a:pt x="714" y="144"/>
                  </a:cubicBezTo>
                  <a:cubicBezTo>
                    <a:pt x="694" y="132"/>
                    <a:pt x="670" y="128"/>
                    <a:pt x="648" y="135"/>
                  </a:cubicBezTo>
                  <a:cubicBezTo>
                    <a:pt x="368" y="219"/>
                    <a:pt x="175" y="453"/>
                    <a:pt x="160" y="724"/>
                  </a:cubicBezTo>
                  <a:cubicBezTo>
                    <a:pt x="132" y="732"/>
                    <a:pt x="91" y="749"/>
                    <a:pt x="58" y="791"/>
                  </a:cubicBezTo>
                  <a:cubicBezTo>
                    <a:pt x="19" y="841"/>
                    <a:pt x="0" y="914"/>
                    <a:pt x="0" y="1016"/>
                  </a:cubicBezTo>
                  <a:cubicBezTo>
                    <a:pt x="0" y="1091"/>
                    <a:pt x="0" y="1091"/>
                    <a:pt x="0" y="1091"/>
                  </a:cubicBezTo>
                  <a:cubicBezTo>
                    <a:pt x="1831" y="1091"/>
                    <a:pt x="1831" y="1091"/>
                    <a:pt x="1831" y="1091"/>
                  </a:cubicBezTo>
                  <a:lnTo>
                    <a:pt x="1832" y="1016"/>
                  </a:lnTo>
                  <a:close/>
                  <a:moveTo>
                    <a:pt x="1832" y="1016"/>
                  </a:moveTo>
                  <a:cubicBezTo>
                    <a:pt x="1832" y="1016"/>
                    <a:pt x="1832" y="1016"/>
                    <a:pt x="1832" y="1016"/>
                  </a:cubicBezTo>
                </a:path>
              </a:pathLst>
            </a:custGeom>
            <a:noFill/>
            <a:ln w="25400" cap="flat" cmpd="sng">
              <a:solidFill>
                <a:srgbClr val="000000">
                  <a:alpha val="100000"/>
                </a:srgbClr>
              </a:solidFill>
              <a:prstDash val="solid"/>
              <a:round/>
              <a:headEnd type="none" w="med" len="med"/>
              <a:tailEnd type="none" w="med" len="med"/>
            </a:ln>
          </p:spPr>
          <p:txBody>
            <a:bodyPr/>
            <a:p>
              <a:endParaRPr lang="zh-CN" altLang="en-US"/>
            </a:p>
          </p:txBody>
        </p:sp>
      </p:grpSp>
      <p:sp>
        <p:nvSpPr>
          <p:cNvPr id="50197" name="矩形 24"/>
          <p:cNvSpPr/>
          <p:nvPr/>
        </p:nvSpPr>
        <p:spPr>
          <a:xfrm>
            <a:off x="754063" y="3911600"/>
            <a:ext cx="625475" cy="254317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4" name="矩形 43"/>
          <p:cNvSpPr/>
          <p:nvPr/>
        </p:nvSpPr>
        <p:spPr>
          <a:xfrm>
            <a:off x="819150" y="4429125"/>
            <a:ext cx="493713" cy="1549400"/>
          </a:xfrm>
          <a:prstGeom prst="rect">
            <a:avLst/>
          </a:prstGeom>
        </p:spPr>
        <p:txBody>
          <a:bodyPr vert="eaVert">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访谈对象</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9938" name="Group 2"/>
          <p:cNvGraphicFramePr>
            <a:graphicFrameLocks noGrp="1"/>
          </p:cNvGraphicFramePr>
          <p:nvPr>
            <p:ph idx="4294967295"/>
          </p:nvPr>
        </p:nvGraphicFramePr>
        <p:xfrm>
          <a:off x="312738" y="582613"/>
          <a:ext cx="8445500" cy="5964238"/>
        </p:xfrm>
        <a:graphic>
          <a:graphicData uri="http://schemas.openxmlformats.org/drawingml/2006/table">
            <a:tbl>
              <a:tblPr/>
              <a:tblGrid>
                <a:gridCol w="728663"/>
                <a:gridCol w="996950"/>
                <a:gridCol w="6719887"/>
              </a:tblGrid>
              <a:tr h="479425">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rPr>
                        <a:t>直线组织的安全管理职责</a:t>
                      </a:r>
                      <a:endParaRPr kumimoji="0" lang="zh-CN"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37953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直线组织完全承担安全管理的职责，包括亲自制定目标、计划，参与安全活动，对安全表现结果负责；</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授予直线组织、属地主管充分的权利和资源</a:t>
                      </a:r>
                      <a:r>
                        <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来确保安全的作业</a:t>
                      </a:r>
                      <a:endParaRPr kumimoji="0" lang="zh-TW" altLang="en-US" sz="1800" b="1"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61607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228600" algn="l"/>
                          <a:tab pos="26162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安全职责分工、属地职责落实清晰；</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228600" algn="l"/>
                          <a:tab pos="26162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直线组织不仅对安全结果负责，同时为安全管理的过程负责。</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228600" algn="l"/>
                          <a:tab pos="26162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安全培训不仅仅是安全专业人员和直线组织的职责，每位员工根据自己的专长协助进行安全培训。</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0966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安全是直线组织的职责、有明确的安全管理分工，直线组织对安全结果负责。</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直线组织是现场实际安全培训的主要承担者。</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379538">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直线组织依赖专业安全人员进行安全管理；</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 </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安全管理职责不清，只有在出现事故时进行责任追究；</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员工岗位职责中安全职责范围不明确，没有制定可量化的安全指标。</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2230"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52231" name="Rectangle 3"/>
          <p:cNvSpPr txBox="1"/>
          <p:nvPr/>
        </p:nvSpPr>
        <p:spPr>
          <a:xfrm>
            <a:off x="128588" y="2374900"/>
            <a:ext cx="5603875" cy="3467100"/>
          </a:xfrm>
          <a:prstGeom prst="rect">
            <a:avLst/>
          </a:prstGeom>
          <a:noFill/>
          <a:ln w="9525">
            <a:noFill/>
          </a:ln>
        </p:spPr>
        <p:txBody>
          <a:bodyPr lIns="91429" tIns="45714" rIns="91429" bIns="45714">
            <a:spAutoFit/>
          </a:bodyPr>
          <a:p>
            <a:pPr marL="358775" lvl="0" indent="-358775" algn="just" eaLnBrk="1" hangingPunct="1">
              <a:lnSpc>
                <a:spcPct val="150000"/>
              </a:lnSpc>
              <a:spcAft>
                <a:spcPts val="100"/>
              </a:spcAft>
              <a:buSzPct val="80000"/>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在岗位描述中没有明确的安全职责</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访谈时大都表示，安全是直线管理的责任</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员工开始承担属地责任，但还处在表象阶段，没有形成员工实质意义上的属地“管理者”； </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en-US" altLang="zh-CN" sz="1600" b="0" dirty="0">
                <a:solidFill>
                  <a:schemeClr val="bg1"/>
                </a:solidFill>
                <a:latin typeface="微软雅黑" panose="020B0503020204020204" pitchFamily="34" charset="-122"/>
                <a:ea typeface="微软雅黑" panose="020B0503020204020204" pitchFamily="34" charset="-122"/>
              </a:rPr>
              <a:t>HSE</a:t>
            </a:r>
            <a:r>
              <a:rPr lang="zh-CN" altLang="en-US" sz="1600" b="0" dirty="0">
                <a:solidFill>
                  <a:schemeClr val="bg1"/>
                </a:solidFill>
                <a:latin typeface="微软雅黑" panose="020B0503020204020204" pitchFamily="34" charset="-122"/>
                <a:ea typeface="微软雅黑" panose="020B0503020204020204" pitchFamily="34" charset="-122"/>
              </a:rPr>
              <a:t>专职人员仍被赋予较多的安全监督责任。大多数的</a:t>
            </a:r>
            <a:r>
              <a:rPr lang="en-US" altLang="zh-CN" sz="1600" b="0" dirty="0">
                <a:solidFill>
                  <a:schemeClr val="bg1"/>
                </a:solidFill>
                <a:latin typeface="微软雅黑" panose="020B0503020204020204" pitchFamily="34" charset="-122"/>
                <a:ea typeface="微软雅黑" panose="020B0503020204020204" pitchFamily="34" charset="-122"/>
              </a:rPr>
              <a:t>HSE</a:t>
            </a:r>
            <a:r>
              <a:rPr lang="zh-CN" altLang="en-US" sz="1600" b="0" dirty="0">
                <a:solidFill>
                  <a:schemeClr val="bg1"/>
                </a:solidFill>
                <a:latin typeface="微软雅黑" panose="020B0503020204020204" pitchFamily="34" charset="-122"/>
                <a:ea typeface="微软雅黑" panose="020B0503020204020204" pitchFamily="34" charset="-122"/>
              </a:rPr>
              <a:t>专职人员仍忙于处理日常安全监督，应急性工作及应付上级的安全检查。</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体系推进办在制度制定及培训中替代职能部门承担许多工作，职能部门在体系推进中扮演配合的角色。</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2"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53253"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53254" name="文本框 17"/>
          <p:cNvSpPr txBox="1"/>
          <p:nvPr/>
        </p:nvSpPr>
        <p:spPr>
          <a:xfrm>
            <a:off x="3956050"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5</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3" name="矩形 2"/>
          <p:cNvSpPr/>
          <p:nvPr/>
        </p:nvSpPr>
        <p:spPr>
          <a:xfrm>
            <a:off x="1376363" y="3914775"/>
            <a:ext cx="6391275"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挑战性的安全目标和指标</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4" name="Rectangle 3"/>
          <p:cNvSpPr>
            <a:spLocks noGrp="1" noChangeArrowheads="1"/>
          </p:cNvSpPr>
          <p:nvPr>
            <p:ph type="title"/>
          </p:nvPr>
        </p:nvSpPr>
        <p:spPr bwMode="auto">
          <a:xfrm>
            <a:off x="635000" y="196850"/>
            <a:ext cx="7874000" cy="579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杜邦基准评估等级的定义</a:t>
            </a:r>
            <a:endParaRPr kumimoji="0" lang="zh-TW" altLang="en-US" sz="28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endParaRPr>
          </a:p>
        </p:txBody>
      </p:sp>
      <p:sp>
        <p:nvSpPr>
          <p:cNvPr id="17411" name="任意多边形 6"/>
          <p:cNvSpPr/>
          <p:nvPr/>
        </p:nvSpPr>
        <p:spPr>
          <a:xfrm>
            <a:off x="471488" y="1066800"/>
            <a:ext cx="503237" cy="666750"/>
          </a:xfrm>
          <a:custGeom>
            <a:avLst/>
            <a:gdLst/>
            <a:ahLst/>
            <a:cxnLst>
              <a:cxn ang="0">
                <a:pos x="2588" y="0"/>
              </a:cxn>
              <a:cxn ang="0">
                <a:pos x="25581" y="31084"/>
              </a:cxn>
              <a:cxn ang="0">
                <a:pos x="7236" y="56680"/>
              </a:cxn>
              <a:cxn ang="0">
                <a:pos x="7236" y="13483"/>
              </a:cxn>
              <a:cxn ang="0">
                <a:pos x="25581" y="39081"/>
              </a:cxn>
              <a:cxn ang="0">
                <a:pos x="2588" y="4627"/>
              </a:cxn>
              <a:cxn ang="0">
                <a:pos x="0" y="2314"/>
              </a:cxn>
              <a:cxn ang="0">
                <a:pos x="2588" y="0"/>
              </a:cxn>
            </a:cxnLst>
            <a:pathLst>
              <a:path w="423863" h="561976">
                <a:moveTo>
                  <a:pt x="280988" y="0"/>
                </a:moveTo>
                <a:cubicBezTo>
                  <a:pt x="319784" y="0"/>
                  <a:pt x="356744" y="7863"/>
                  <a:pt x="390361" y="22082"/>
                </a:cubicBezTo>
                <a:lnTo>
                  <a:pt x="423863" y="40266"/>
                </a:lnTo>
                <a:lnTo>
                  <a:pt x="423863" y="521710"/>
                </a:lnTo>
                <a:lnTo>
                  <a:pt x="390361" y="539895"/>
                </a:lnTo>
                <a:cubicBezTo>
                  <a:pt x="356744" y="554113"/>
                  <a:pt x="319784" y="561976"/>
                  <a:pt x="280988" y="561976"/>
                </a:cubicBezTo>
                <a:cubicBezTo>
                  <a:pt x="125803" y="561976"/>
                  <a:pt x="0" y="436173"/>
                  <a:pt x="0" y="280988"/>
                </a:cubicBezTo>
                <a:cubicBezTo>
                  <a:pt x="0" y="125803"/>
                  <a:pt x="125803" y="0"/>
                  <a:pt x="280988" y="0"/>
                </a:cubicBezTo>
                <a:close/>
              </a:path>
            </a:pathLst>
          </a:custGeom>
          <a:solidFill>
            <a:srgbClr val="DF453D">
              <a:alpha val="100000"/>
            </a:srgbClr>
          </a:solidFill>
          <a:ln w="9525">
            <a:noFill/>
          </a:ln>
        </p:spPr>
        <p:txBody>
          <a:bodyPr/>
          <a:p>
            <a:endParaRPr lang="zh-CN" altLang="en-US"/>
          </a:p>
        </p:txBody>
      </p:sp>
      <p:sp>
        <p:nvSpPr>
          <p:cNvPr id="17412" name="矩形 3"/>
          <p:cNvSpPr/>
          <p:nvPr/>
        </p:nvSpPr>
        <p:spPr>
          <a:xfrm>
            <a:off x="1104900" y="1130300"/>
            <a:ext cx="1319213" cy="557213"/>
          </a:xfrm>
          <a:prstGeom prst="rect">
            <a:avLst/>
          </a:prstGeom>
          <a:noFill/>
          <a:ln w="2857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7413" name="矩形 4"/>
          <p:cNvSpPr/>
          <p:nvPr/>
        </p:nvSpPr>
        <p:spPr>
          <a:xfrm>
            <a:off x="454025" y="1200150"/>
            <a:ext cx="558800" cy="369888"/>
          </a:xfrm>
          <a:prstGeom prst="rect">
            <a:avLst/>
          </a:prstGeom>
          <a:noFill/>
          <a:ln w="9525">
            <a:noFill/>
          </a:ln>
        </p:spPr>
        <p:txBody>
          <a:bodyPr wrap="none">
            <a:spAutoFit/>
          </a:bodyPr>
          <a:p>
            <a:pPr lvl="0"/>
            <a:r>
              <a:rPr lang="en-US" altLang="zh-CN" sz="1800" dirty="0">
                <a:solidFill>
                  <a:schemeClr val="bg1"/>
                </a:solidFill>
                <a:latin typeface="微软雅黑" panose="020B0503020204020204" pitchFamily="34" charset="-122"/>
                <a:ea typeface="微软雅黑" panose="020B0503020204020204" pitchFamily="34" charset="-122"/>
              </a:rPr>
              <a:t>1</a:t>
            </a:r>
            <a:r>
              <a:rPr lang="zh-CN" altLang="en-US" sz="1800" dirty="0">
                <a:solidFill>
                  <a:schemeClr val="bg1"/>
                </a:solidFill>
                <a:latin typeface="微软雅黑" panose="020B0503020204020204" pitchFamily="34" charset="-122"/>
                <a:ea typeface="微软雅黑" panose="020B0503020204020204" pitchFamily="34" charset="-122"/>
              </a:rPr>
              <a:t>分</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14463" y="1200150"/>
            <a:ext cx="700088"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基础</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012825" y="1674813"/>
            <a:ext cx="7407275" cy="923925"/>
          </a:xfrm>
          <a:prstGeom prst="rect">
            <a:avLst/>
          </a:prstGeom>
        </p:spPr>
        <p:txBody>
          <a:bodyPr>
            <a:spAutoFit/>
          </a:bodyPr>
          <a:lstStyle/>
          <a:p>
            <a:pPr marL="0" marR="0" lvl="1" indent="0" algn="l" defTabSz="914400" rtl="0" eaLnBrk="1" fontAlgn="base" latinLnBrk="0" hangingPunct="1">
              <a:lnSpc>
                <a:spcPct val="150000"/>
              </a:lnSpc>
              <a:spcBef>
                <a:spcPct val="0"/>
              </a:spcBef>
              <a:spcAft>
                <a:spcPct val="0"/>
              </a:spcAft>
              <a:buClr>
                <a:schemeClr val="tx2"/>
              </a:buClr>
              <a:buSzTx/>
              <a:buFont typeface="Wingdings" panose="05000000000000000000" pitchFamily="2" charset="2"/>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企业已制订和实施了非系统的安全管理的基本标准和规章制度，但一般都不是自觉执行。</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416" name="任意多边形 11"/>
          <p:cNvSpPr/>
          <p:nvPr/>
        </p:nvSpPr>
        <p:spPr>
          <a:xfrm>
            <a:off x="471488" y="2651125"/>
            <a:ext cx="503237" cy="666750"/>
          </a:xfrm>
          <a:custGeom>
            <a:avLst/>
            <a:gdLst/>
            <a:ahLst/>
            <a:cxnLst>
              <a:cxn ang="0">
                <a:pos x="2588" y="0"/>
              </a:cxn>
              <a:cxn ang="0">
                <a:pos x="25581" y="31084"/>
              </a:cxn>
              <a:cxn ang="0">
                <a:pos x="7236" y="56680"/>
              </a:cxn>
              <a:cxn ang="0">
                <a:pos x="7236" y="13483"/>
              </a:cxn>
              <a:cxn ang="0">
                <a:pos x="25581" y="39081"/>
              </a:cxn>
              <a:cxn ang="0">
                <a:pos x="2588" y="4627"/>
              </a:cxn>
              <a:cxn ang="0">
                <a:pos x="0" y="2314"/>
              </a:cxn>
              <a:cxn ang="0">
                <a:pos x="2588" y="0"/>
              </a:cxn>
            </a:cxnLst>
            <a:pathLst>
              <a:path w="423863" h="561976">
                <a:moveTo>
                  <a:pt x="280988" y="0"/>
                </a:moveTo>
                <a:cubicBezTo>
                  <a:pt x="319784" y="0"/>
                  <a:pt x="356744" y="7863"/>
                  <a:pt x="390361" y="22082"/>
                </a:cubicBezTo>
                <a:lnTo>
                  <a:pt x="423863" y="40266"/>
                </a:lnTo>
                <a:lnTo>
                  <a:pt x="423863" y="521710"/>
                </a:lnTo>
                <a:lnTo>
                  <a:pt x="390361" y="539895"/>
                </a:lnTo>
                <a:cubicBezTo>
                  <a:pt x="356744" y="554113"/>
                  <a:pt x="319784" y="561976"/>
                  <a:pt x="280988" y="561976"/>
                </a:cubicBezTo>
                <a:cubicBezTo>
                  <a:pt x="125803" y="561976"/>
                  <a:pt x="0" y="436173"/>
                  <a:pt x="0" y="280988"/>
                </a:cubicBezTo>
                <a:cubicBezTo>
                  <a:pt x="0" y="125803"/>
                  <a:pt x="125803" y="0"/>
                  <a:pt x="280988" y="0"/>
                </a:cubicBezTo>
                <a:close/>
              </a:path>
            </a:pathLst>
          </a:custGeom>
          <a:solidFill>
            <a:srgbClr val="DF453D">
              <a:alpha val="100000"/>
            </a:srgbClr>
          </a:solidFill>
          <a:ln w="9525">
            <a:noFill/>
          </a:ln>
        </p:spPr>
        <p:txBody>
          <a:bodyPr/>
          <a:p>
            <a:endParaRPr lang="zh-CN" altLang="en-US"/>
          </a:p>
        </p:txBody>
      </p:sp>
      <p:sp>
        <p:nvSpPr>
          <p:cNvPr id="17417" name="矩形 12"/>
          <p:cNvSpPr/>
          <p:nvPr/>
        </p:nvSpPr>
        <p:spPr>
          <a:xfrm>
            <a:off x="1104900" y="2714625"/>
            <a:ext cx="1319213" cy="557213"/>
          </a:xfrm>
          <a:prstGeom prst="rect">
            <a:avLst/>
          </a:prstGeom>
          <a:noFill/>
          <a:ln w="2857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7418" name="矩形 13"/>
          <p:cNvSpPr/>
          <p:nvPr/>
        </p:nvSpPr>
        <p:spPr>
          <a:xfrm>
            <a:off x="454025" y="2784475"/>
            <a:ext cx="558800" cy="369888"/>
          </a:xfrm>
          <a:prstGeom prst="rect">
            <a:avLst/>
          </a:prstGeom>
          <a:noFill/>
          <a:ln w="9525">
            <a:noFill/>
          </a:ln>
        </p:spPr>
        <p:txBody>
          <a:bodyPr wrap="none">
            <a:spAutoFit/>
          </a:bodyPr>
          <a:p>
            <a:pPr lvl="0"/>
            <a:r>
              <a:rPr lang="en-US" altLang="zh-CN" sz="1800" dirty="0">
                <a:solidFill>
                  <a:schemeClr val="bg1"/>
                </a:solidFill>
                <a:latin typeface="微软雅黑" panose="020B0503020204020204" pitchFamily="34" charset="-122"/>
                <a:ea typeface="微软雅黑" panose="020B0503020204020204" pitchFamily="34" charset="-122"/>
              </a:rPr>
              <a:t>2</a:t>
            </a:r>
            <a:r>
              <a:rPr lang="zh-CN" altLang="en-US" sz="1800" dirty="0">
                <a:solidFill>
                  <a:schemeClr val="bg1"/>
                </a:solidFill>
                <a:latin typeface="微软雅黑" panose="020B0503020204020204" pitchFamily="34" charset="-122"/>
                <a:ea typeface="微软雅黑" panose="020B0503020204020204" pitchFamily="34" charset="-122"/>
              </a:rPr>
              <a:t>分</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412875" y="2811463"/>
            <a:ext cx="6985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知晓</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1104900" y="3370263"/>
            <a:ext cx="7315200" cy="922338"/>
          </a:xfrm>
          <a:prstGeom prst="rect">
            <a:avLst/>
          </a:prstGeom>
        </p:spPr>
        <p:txBody>
          <a:bodyPr>
            <a:spAutoFit/>
          </a:bodyPr>
          <a:lstStyle/>
          <a:p>
            <a:pPr marL="0" marR="0" lvl="1" indent="0" algn="l" defTabSz="914400" rtl="0" eaLnBrk="1" fontAlgn="base" latinLnBrk="0" hangingPunct="1">
              <a:lnSpc>
                <a:spcPct val="150000"/>
              </a:lnSpc>
              <a:spcBef>
                <a:spcPct val="0"/>
              </a:spcBef>
              <a:spcAft>
                <a:spcPct val="0"/>
              </a:spcAft>
              <a:buClr>
                <a:schemeClr val="tx2"/>
              </a:buClr>
              <a:buSzTx/>
              <a:buFont typeface="Wingdings" panose="05000000000000000000" pitchFamily="2" charset="2"/>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企业建立了安全管理体系，各级领导和大部分员工都理解他们在安全管理中的角色，但可能不是非常熟悉和缺少一致的以身作则的自觉行为。</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421" name="任意多边形 17"/>
          <p:cNvSpPr/>
          <p:nvPr/>
        </p:nvSpPr>
        <p:spPr>
          <a:xfrm>
            <a:off x="471488" y="4359275"/>
            <a:ext cx="503237" cy="666750"/>
          </a:xfrm>
          <a:custGeom>
            <a:avLst/>
            <a:gdLst/>
            <a:ahLst/>
            <a:cxnLst>
              <a:cxn ang="0">
                <a:pos x="2588" y="0"/>
              </a:cxn>
              <a:cxn ang="0">
                <a:pos x="25581" y="31084"/>
              </a:cxn>
              <a:cxn ang="0">
                <a:pos x="7236" y="56680"/>
              </a:cxn>
              <a:cxn ang="0">
                <a:pos x="7236" y="13483"/>
              </a:cxn>
              <a:cxn ang="0">
                <a:pos x="25581" y="39081"/>
              </a:cxn>
              <a:cxn ang="0">
                <a:pos x="2588" y="4627"/>
              </a:cxn>
              <a:cxn ang="0">
                <a:pos x="0" y="2314"/>
              </a:cxn>
              <a:cxn ang="0">
                <a:pos x="2588" y="0"/>
              </a:cxn>
            </a:cxnLst>
            <a:pathLst>
              <a:path w="423863" h="561976">
                <a:moveTo>
                  <a:pt x="280988" y="0"/>
                </a:moveTo>
                <a:cubicBezTo>
                  <a:pt x="319784" y="0"/>
                  <a:pt x="356744" y="7863"/>
                  <a:pt x="390361" y="22082"/>
                </a:cubicBezTo>
                <a:lnTo>
                  <a:pt x="423863" y="40266"/>
                </a:lnTo>
                <a:lnTo>
                  <a:pt x="423863" y="521710"/>
                </a:lnTo>
                <a:lnTo>
                  <a:pt x="390361" y="539895"/>
                </a:lnTo>
                <a:cubicBezTo>
                  <a:pt x="356744" y="554113"/>
                  <a:pt x="319784" y="561976"/>
                  <a:pt x="280988" y="561976"/>
                </a:cubicBezTo>
                <a:cubicBezTo>
                  <a:pt x="125803" y="561976"/>
                  <a:pt x="0" y="436173"/>
                  <a:pt x="0" y="280988"/>
                </a:cubicBezTo>
                <a:cubicBezTo>
                  <a:pt x="0" y="125803"/>
                  <a:pt x="125803" y="0"/>
                  <a:pt x="280988" y="0"/>
                </a:cubicBezTo>
                <a:close/>
              </a:path>
            </a:pathLst>
          </a:custGeom>
          <a:solidFill>
            <a:srgbClr val="DF453D">
              <a:alpha val="100000"/>
            </a:srgbClr>
          </a:solidFill>
          <a:ln w="9525">
            <a:noFill/>
          </a:ln>
        </p:spPr>
        <p:txBody>
          <a:bodyPr/>
          <a:p>
            <a:endParaRPr lang="zh-CN" altLang="en-US"/>
          </a:p>
        </p:txBody>
      </p:sp>
      <p:sp>
        <p:nvSpPr>
          <p:cNvPr id="17422" name="矩形 18"/>
          <p:cNvSpPr/>
          <p:nvPr/>
        </p:nvSpPr>
        <p:spPr>
          <a:xfrm>
            <a:off x="1104900" y="4422775"/>
            <a:ext cx="1319213" cy="557213"/>
          </a:xfrm>
          <a:prstGeom prst="rect">
            <a:avLst/>
          </a:prstGeom>
          <a:noFill/>
          <a:ln w="2857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7423" name="矩形 19"/>
          <p:cNvSpPr/>
          <p:nvPr/>
        </p:nvSpPr>
        <p:spPr>
          <a:xfrm>
            <a:off x="454025" y="4492625"/>
            <a:ext cx="558800" cy="368300"/>
          </a:xfrm>
          <a:prstGeom prst="rect">
            <a:avLst/>
          </a:prstGeom>
          <a:noFill/>
          <a:ln w="9525">
            <a:noFill/>
          </a:ln>
        </p:spPr>
        <p:txBody>
          <a:bodyPr wrap="none">
            <a:spAutoFit/>
          </a:bodyPr>
          <a:p>
            <a:pPr lvl="0"/>
            <a:r>
              <a:rPr lang="en-US" altLang="zh-CN" sz="1800" dirty="0">
                <a:solidFill>
                  <a:schemeClr val="bg1"/>
                </a:solidFill>
                <a:latin typeface="微软雅黑" panose="020B0503020204020204" pitchFamily="34" charset="-122"/>
                <a:ea typeface="微软雅黑" panose="020B0503020204020204" pitchFamily="34" charset="-122"/>
              </a:rPr>
              <a:t>3</a:t>
            </a:r>
            <a:r>
              <a:rPr lang="zh-CN" altLang="en-US" sz="1800" dirty="0">
                <a:solidFill>
                  <a:schemeClr val="bg1"/>
                </a:solidFill>
                <a:latin typeface="微软雅黑" panose="020B0503020204020204" pitchFamily="34" charset="-122"/>
                <a:ea typeface="微软雅黑" panose="020B0503020204020204" pitchFamily="34" charset="-122"/>
              </a:rPr>
              <a:t>分</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412875" y="4479925"/>
            <a:ext cx="6985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熟练</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104900" y="5073650"/>
            <a:ext cx="7315200" cy="133985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企业安全管理的各个要素在运营中都得到了充分的贯彻实施，但安全业绩的某些方面可能不尽如人意。部分安全管理要素是依赖纪律约束来实现。</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3"/>
          <p:cNvSpPr/>
          <p:nvPr/>
        </p:nvSpPr>
        <p:spPr>
          <a:xfrm>
            <a:off x="0" y="1920875"/>
            <a:ext cx="5838825" cy="42005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4275" name="Text Box 3"/>
          <p:cNvSpPr txBox="1"/>
          <p:nvPr/>
        </p:nvSpPr>
        <p:spPr>
          <a:xfrm>
            <a:off x="336550" y="2379663"/>
            <a:ext cx="5165725" cy="3416300"/>
          </a:xfrm>
          <a:prstGeom prst="rect">
            <a:avLst/>
          </a:prstGeom>
          <a:noFill/>
          <a:ln w="9525">
            <a:noFill/>
          </a:ln>
        </p:spPr>
        <p:txBody>
          <a:bodyPr>
            <a:spAutoFit/>
          </a:bodyPr>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管理安全，就像管理企业的其它方面一样，包括设置绩效目标和指标。</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目标指明了安全管理的总体方向，指标则指明为实现目标而必须关注的具体方面的衡量手段</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通过确定有挑战性的目标和指标，鼓励组织在统一的计划下组织和开展各项安全活动</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目标和指标的设置必须是合理的、可测量的、各阶层都适用的、有延续性、分层负责</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图文框 7"/>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278" name="矩形 8"/>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54279" name="矩形 10"/>
          <p:cNvSpPr/>
          <p:nvPr/>
        </p:nvSpPr>
        <p:spPr>
          <a:xfrm>
            <a:off x="5838825" y="1920875"/>
            <a:ext cx="3305175" cy="4200525"/>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pic>
        <p:nvPicPr>
          <p:cNvPr id="54280" name="图片 4"/>
          <p:cNvPicPr>
            <a:picLocks noChangeAspect="1"/>
          </p:cNvPicPr>
          <p:nvPr/>
        </p:nvPicPr>
        <p:blipFill>
          <a:blip r:embed="rId1"/>
          <a:stretch>
            <a:fillRect/>
          </a:stretch>
        </p:blipFill>
        <p:spPr>
          <a:xfrm>
            <a:off x="6430963" y="2171700"/>
            <a:ext cx="2120900" cy="3949700"/>
          </a:xfrm>
          <a:prstGeom prst="rect">
            <a:avLst/>
          </a:prstGeom>
          <a:noFill/>
          <a:ln w="9525">
            <a:noFill/>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301" name="矩形 2"/>
          <p:cNvSpPr/>
          <p:nvPr/>
        </p:nvSpPr>
        <p:spPr>
          <a:xfrm>
            <a:off x="3871913" y="2786063"/>
            <a:ext cx="1335087" cy="1335087"/>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5302" name="等腰三角形 3"/>
          <p:cNvSpPr/>
          <p:nvPr/>
        </p:nvSpPr>
        <p:spPr>
          <a:xfrm>
            <a:off x="3883025" y="2082800"/>
            <a:ext cx="1335088" cy="638175"/>
          </a:xfrm>
          <a:prstGeom prst="triangle">
            <a:avLst>
              <a:gd name="adj" fmla="val 50000"/>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 name="矩形 7"/>
          <p:cNvSpPr/>
          <p:nvPr/>
        </p:nvSpPr>
        <p:spPr>
          <a:xfrm>
            <a:off x="1074738" y="1851025"/>
            <a:ext cx="2509838" cy="369888"/>
          </a:xfrm>
          <a:prstGeom prst="rect">
            <a:avLst/>
          </a:prstGeom>
        </p:spPr>
        <p:txBody>
          <a:bodyPr wrap="none">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组织目标和指标的建立</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5514975" y="1851025"/>
            <a:ext cx="2724150" cy="369888"/>
          </a:xfrm>
          <a:prstGeom prst="rect">
            <a:avLst/>
          </a:prstGeom>
        </p:spPr>
        <p:txBody>
          <a:bodyPr wrap="none">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制定完成目标的行动计划</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5499100" y="2252663"/>
            <a:ext cx="2508250" cy="369888"/>
          </a:xfrm>
          <a:prstGeom prst="rect">
            <a:avLst/>
          </a:prstGeom>
        </p:spPr>
        <p:txBody>
          <a:bodyPr wrap="none">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（沟通、向基层推动）</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5514975" y="4176713"/>
            <a:ext cx="2493963" cy="368300"/>
          </a:xfrm>
          <a:prstGeom prst="rect">
            <a:avLst/>
          </a:prstGeom>
        </p:spPr>
        <p:txBody>
          <a:bodyPr wrap="none">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建立安全业绩考核标准</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5514975" y="4578350"/>
            <a:ext cx="3108325" cy="8747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结果性、过程性、先导性指标的衡量基准</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074738" y="4176713"/>
            <a:ext cx="1570038" cy="368300"/>
          </a:xfrm>
          <a:prstGeom prst="rect">
            <a:avLst/>
          </a:prstGeom>
        </p:spPr>
        <p:txBody>
          <a:bodyPr wrap="none">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持续改进流程</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1073150" y="4627563"/>
            <a:ext cx="2903538" cy="9223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趋势分析、目标和指标的周期性回顾</a:t>
            </a:r>
            <a:endPar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Rectangle 2"/>
          <p:cNvSpPr txBox="1">
            <a:spLocks noChangeArrowheads="1"/>
          </p:cNvSpPr>
          <p:nvPr/>
        </p:nvSpPr>
        <p:spPr>
          <a:xfrm>
            <a:off x="3933825" y="3205163"/>
            <a:ext cx="1211263" cy="400050"/>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ctr" defTabSz="914400" rtl="0" eaLnBrk="1" fontAlgn="base" latinLnBrk="0" hangingPunct="1">
              <a:lnSpc>
                <a:spcPct val="100000"/>
              </a:lnSpc>
              <a:spcBef>
                <a:spcPct val="25000"/>
              </a:spcBef>
              <a:spcAft>
                <a:spcPct val="2000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0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n-cs"/>
            </a:endParaRPr>
          </a:p>
        </p:txBody>
      </p:sp>
      <p:sp>
        <p:nvSpPr>
          <p:cNvPr id="55311" name="等腰三角形 23"/>
          <p:cNvSpPr/>
          <p:nvPr/>
        </p:nvSpPr>
        <p:spPr>
          <a:xfrm rot="5400000">
            <a:off x="4954588" y="3133725"/>
            <a:ext cx="1335087" cy="638175"/>
          </a:xfrm>
          <a:prstGeom prst="triangle">
            <a:avLst>
              <a:gd name="adj" fmla="val 50000"/>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55312" name="等腰三角形 24"/>
          <p:cNvSpPr/>
          <p:nvPr/>
        </p:nvSpPr>
        <p:spPr>
          <a:xfrm rot="-5400000" flipH="1">
            <a:off x="2787650" y="3133725"/>
            <a:ext cx="1335088" cy="638175"/>
          </a:xfrm>
          <a:prstGeom prst="triangle">
            <a:avLst>
              <a:gd name="adj" fmla="val 50000"/>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55313" name="等腰三角形 25"/>
          <p:cNvSpPr/>
          <p:nvPr/>
        </p:nvSpPr>
        <p:spPr>
          <a:xfrm flipV="1">
            <a:off x="3871913" y="4202113"/>
            <a:ext cx="1335087" cy="638175"/>
          </a:xfrm>
          <a:prstGeom prst="triangle">
            <a:avLst>
              <a:gd name="adj" fmla="val 50000"/>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55314" name="Shape 46053"/>
          <p:cNvSpPr/>
          <p:nvPr/>
        </p:nvSpPr>
        <p:spPr>
          <a:xfrm>
            <a:off x="4416425" y="2252663"/>
            <a:ext cx="311150" cy="409575"/>
          </a:xfrm>
          <a:custGeom>
            <a:avLst/>
            <a:gdLst/>
            <a:ahLst/>
            <a:cxnLst>
              <a:cxn ang="0">
                <a:pos x="5981" y="21414"/>
              </a:cxn>
              <a:cxn ang="5898240">
                <a:pos x="5981" y="21414"/>
              </a:cxn>
              <a:cxn ang="11796480">
                <a:pos x="5981" y="21414"/>
              </a:cxn>
              <a:cxn ang="17694720">
                <a:pos x="5981" y="21414"/>
              </a:cxn>
            </a:cxnLst>
            <a:pathLst>
              <a:path w="21350" h="2160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alpha val="100000"/>
            </a:srgbClr>
          </a:solidFill>
          <a:ln w="12700">
            <a:noFill/>
          </a:ln>
        </p:spPr>
        <p:txBody>
          <a:bodyPr/>
          <a:p>
            <a:endParaRPr lang="zh-CN" altLang="en-US"/>
          </a:p>
        </p:txBody>
      </p:sp>
      <p:sp>
        <p:nvSpPr>
          <p:cNvPr id="28" name="Shape 46047"/>
          <p:cNvSpPr/>
          <p:nvPr/>
        </p:nvSpPr>
        <p:spPr>
          <a:xfrm>
            <a:off x="5443538" y="3255963"/>
            <a:ext cx="179388" cy="395288"/>
          </a:xfrm>
          <a:custGeom>
            <a:avLst/>
            <a:gdLst/>
            <a:ahLst/>
            <a:cxnLst>
              <a:cxn ang="0">
                <a:pos x="wd2" y="hd2"/>
              </a:cxn>
              <a:cxn ang="5400000">
                <a:pos x="wd2" y="hd2"/>
              </a:cxn>
              <a:cxn ang="10800000">
                <a:pos x="wd2" y="hd2"/>
              </a:cxn>
              <a:cxn ang="16200000">
                <a:pos x="wd2" y="hd2"/>
              </a:cxn>
            </a:cxnLst>
            <a:rect l="0" t="0" r="r" b="b"/>
            <a:pathLst>
              <a:path w="21600" h="21600" extrusionOk="0">
                <a:moveTo>
                  <a:pt x="19100" y="18466"/>
                </a:moveTo>
                <a:lnTo>
                  <a:pt x="2500" y="18466"/>
                </a:lnTo>
                <a:lnTo>
                  <a:pt x="2500" y="3136"/>
                </a:lnTo>
                <a:lnTo>
                  <a:pt x="19100" y="3136"/>
                </a:lnTo>
                <a:cubicBezTo>
                  <a:pt x="19100" y="3136"/>
                  <a:pt x="19100" y="18466"/>
                  <a:pt x="19100" y="18466"/>
                </a:cubicBezTo>
                <a:close/>
                <a:moveTo>
                  <a:pt x="10853" y="20779"/>
                </a:moveTo>
                <a:cubicBezTo>
                  <a:pt x="10002" y="20779"/>
                  <a:pt x="9310" y="20457"/>
                  <a:pt x="9310" y="20058"/>
                </a:cubicBezTo>
                <a:cubicBezTo>
                  <a:pt x="9310" y="19659"/>
                  <a:pt x="10002" y="19337"/>
                  <a:pt x="10853" y="19337"/>
                </a:cubicBezTo>
                <a:cubicBezTo>
                  <a:pt x="11704" y="19337"/>
                  <a:pt x="12396" y="19659"/>
                  <a:pt x="12396" y="20058"/>
                </a:cubicBezTo>
                <a:cubicBezTo>
                  <a:pt x="12396" y="20457"/>
                  <a:pt x="11704" y="20779"/>
                  <a:pt x="10853" y="20779"/>
                </a:cubicBezTo>
                <a:close/>
                <a:moveTo>
                  <a:pt x="17876" y="0"/>
                </a:moveTo>
                <a:lnTo>
                  <a:pt x="3724" y="0"/>
                </a:lnTo>
                <a:cubicBezTo>
                  <a:pt x="1664" y="0"/>
                  <a:pt x="0" y="780"/>
                  <a:pt x="0" y="1741"/>
                </a:cubicBezTo>
                <a:lnTo>
                  <a:pt x="0" y="19859"/>
                </a:lnTo>
                <a:cubicBezTo>
                  <a:pt x="0" y="20820"/>
                  <a:pt x="1664" y="21600"/>
                  <a:pt x="3724" y="21600"/>
                </a:cubicBezTo>
                <a:lnTo>
                  <a:pt x="17876" y="21600"/>
                </a:lnTo>
                <a:cubicBezTo>
                  <a:pt x="19931" y="21600"/>
                  <a:pt x="21600" y="20820"/>
                  <a:pt x="21600" y="19859"/>
                </a:cubicBezTo>
                <a:lnTo>
                  <a:pt x="21600" y="1741"/>
                </a:lnTo>
                <a:cubicBezTo>
                  <a:pt x="21600" y="780"/>
                  <a:pt x="19931" y="0"/>
                  <a:pt x="17876" y="0"/>
                </a:cubicBezTo>
                <a:close/>
              </a:path>
            </a:pathLst>
          </a:custGeom>
          <a:solidFill>
            <a:srgbClr val="FFFFFF"/>
          </a:solidFill>
          <a:ln w="12700" cap="flat">
            <a:noFill/>
            <a:miter lim="400000"/>
          </a:ln>
          <a:effectLst/>
        </p:spPr>
        <p:txBody>
          <a:bodyPr lIns="20092" tIns="20092" rIns="20092" bIns="20092" anchor="ctr"/>
          <a:lstStyle/>
          <a:p>
            <a:pPr marL="0" marR="0" lvl="0" indent="0" algn="l" defTabSz="914400" rtl="0" eaLnBrk="0" fontAlgn="base" latinLnBrk="0" hangingPunct="0">
              <a:lnSpc>
                <a:spcPct val="100000"/>
              </a:lnSpc>
              <a:spcBef>
                <a:spcPts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8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MT" panose="020B0502020104020203" charset="0"/>
              <a:ea typeface="Gill Sans MT" panose="020B0502020104020203" charset="0"/>
              <a:cs typeface="Gill Sans MT" panose="020B0502020104020203" charset="0"/>
              <a:sym typeface="Gill Sans MT" panose="020B0502020104020203" charset="0"/>
            </a:endParaRPr>
          </a:p>
        </p:txBody>
      </p:sp>
      <p:sp>
        <p:nvSpPr>
          <p:cNvPr id="55316" name="Shape 46050"/>
          <p:cNvSpPr/>
          <p:nvPr/>
        </p:nvSpPr>
        <p:spPr>
          <a:xfrm>
            <a:off x="4371975" y="4313238"/>
            <a:ext cx="355600" cy="265112"/>
          </a:xfrm>
          <a:custGeom>
            <a:avLst/>
            <a:gdLst/>
            <a:ahLst/>
            <a:cxnLst>
              <a:cxn ang="0">
                <a:pos x="5986" y="49263"/>
              </a:cxn>
              <a:cxn ang="5898240">
                <a:pos x="5986" y="49263"/>
              </a:cxn>
              <a:cxn ang="11796480">
                <a:pos x="5986" y="49263"/>
              </a:cxn>
              <a:cxn ang="17694720">
                <a:pos x="5986" y="49263"/>
              </a:cxn>
            </a:cxnLst>
            <a:pathLst>
              <a:path w="21600" h="2160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alpha val="100000"/>
            </a:srgbClr>
          </a:solidFill>
          <a:ln w="12700">
            <a:noFill/>
          </a:ln>
        </p:spPr>
        <p:txBody>
          <a:bodyPr/>
          <a:p>
            <a:endParaRPr lang="zh-CN" altLang="en-US"/>
          </a:p>
        </p:txBody>
      </p:sp>
      <p:sp>
        <p:nvSpPr>
          <p:cNvPr id="30" name="Shape 46044"/>
          <p:cNvSpPr/>
          <p:nvPr/>
        </p:nvSpPr>
        <p:spPr>
          <a:xfrm>
            <a:off x="3344863" y="3284538"/>
            <a:ext cx="360363" cy="241300"/>
          </a:xfrm>
          <a:custGeom>
            <a:avLst/>
            <a:gdLst/>
            <a:ahLst/>
            <a:cxnLst>
              <a:cxn ang="0">
                <a:pos x="wd2" y="hd2"/>
              </a:cxn>
              <a:cxn ang="5400000">
                <a:pos x="wd2" y="hd2"/>
              </a:cxn>
              <a:cxn ang="10800000">
                <a:pos x="wd2" y="hd2"/>
              </a:cxn>
              <a:cxn ang="16200000">
                <a:pos x="wd2" y="hd2"/>
              </a:cxn>
            </a:cxnLst>
            <a:rect l="0" t="0" r="r" b="b"/>
            <a:pathLst>
              <a:path w="21600" h="21600" extrusionOk="0">
                <a:moveTo>
                  <a:pt x="17973" y="7123"/>
                </a:moveTo>
                <a:cubicBezTo>
                  <a:pt x="17480" y="3071"/>
                  <a:pt x="15112" y="0"/>
                  <a:pt x="12266" y="0"/>
                </a:cubicBezTo>
                <a:cubicBezTo>
                  <a:pt x="10500" y="0"/>
                  <a:pt x="8919" y="1182"/>
                  <a:pt x="7855" y="3045"/>
                </a:cubicBezTo>
                <a:cubicBezTo>
                  <a:pt x="7580" y="2944"/>
                  <a:pt x="7293" y="2889"/>
                  <a:pt x="6998" y="2889"/>
                </a:cubicBezTo>
                <a:cubicBezTo>
                  <a:pt x="5273" y="2889"/>
                  <a:pt x="3837" y="4729"/>
                  <a:pt x="3514" y="7170"/>
                </a:cubicBezTo>
                <a:cubicBezTo>
                  <a:pt x="1482" y="8076"/>
                  <a:pt x="0" y="10894"/>
                  <a:pt x="0" y="14232"/>
                </a:cubicBezTo>
                <a:cubicBezTo>
                  <a:pt x="0" y="18301"/>
                  <a:pt x="2202" y="21600"/>
                  <a:pt x="4918" y="21600"/>
                </a:cubicBezTo>
                <a:lnTo>
                  <a:pt x="16682" y="21600"/>
                </a:lnTo>
                <a:cubicBezTo>
                  <a:pt x="19398" y="21600"/>
                  <a:pt x="21600" y="18301"/>
                  <a:pt x="21600" y="14232"/>
                </a:cubicBezTo>
                <a:cubicBezTo>
                  <a:pt x="21600" y="10833"/>
                  <a:pt x="20063" y="7973"/>
                  <a:pt x="17973" y="7123"/>
                </a:cubicBezTo>
                <a:close/>
              </a:path>
            </a:pathLst>
          </a:custGeom>
          <a:solidFill>
            <a:srgbClr val="FFFFFF"/>
          </a:solidFill>
          <a:ln w="12700" cap="flat">
            <a:noFill/>
            <a:miter lim="400000"/>
          </a:ln>
          <a:effectLst/>
        </p:spPr>
        <p:txBody>
          <a:bodyPr lIns="20092" tIns="20092" rIns="20092" bIns="20092" anchor="ctr"/>
          <a:lstStyle/>
          <a:p>
            <a:pPr marL="0" marR="0" lvl="0" indent="0" algn="l" defTabSz="914400" rtl="0" eaLnBrk="0" fontAlgn="base" latinLnBrk="0" hangingPunct="0">
              <a:lnSpc>
                <a:spcPct val="100000"/>
              </a:lnSpc>
              <a:spcBef>
                <a:spcPts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8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MT" panose="020B0502020104020203" charset="0"/>
              <a:ea typeface="Gill Sans MT" panose="020B0502020104020203" charset="0"/>
              <a:cs typeface="Gill Sans MT" panose="020B0502020104020203" charset="0"/>
              <a:sym typeface="Gill Sans MT" panose="020B0502020104020203"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56323"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6324"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56325" name="矩形 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6326" name="等腰三角形 8"/>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6327"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6328" name="矩形 1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56329"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1509713" y="1665288"/>
            <a:ext cx="7038975"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书面的安全目标及指标、 整改行动计划 、 安全绩效衡量指标、回顾总结沟通记录。。。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570038" y="3092450"/>
            <a:ext cx="7081838" cy="3416300"/>
          </a:xfrm>
          <a:prstGeom prst="rect">
            <a:avLst/>
          </a:prstGeom>
        </p:spPr>
        <p:txBody>
          <a:bodyPr>
            <a:spAutoFit/>
          </a:bodyPr>
          <a:lstStyle/>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据企业的使命和愿景，领导建立了具挑战性的目标和指标，推进安全管理的持续改进工作（效果）。</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根据安全策略，建立了促进目标和指标实现的行动计划</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行动计划在整个组织上下贯彻落实、每个阶层和区域都有具体的活动和时间表去完成任务。</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建立可衡量安全业绩的“参数</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标准”，将行动计划的焦点集中于完成目标和指标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领导们对目标和指标进行周期性的跟踪审查。</a:t>
            </a:r>
            <a:r>
              <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8" name="矩形 17"/>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图文框 18"/>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矩形 37"/>
          <p:cNvSpPr/>
          <p:nvPr/>
        </p:nvSpPr>
        <p:spPr>
          <a:xfrm>
            <a:off x="0" y="3665538"/>
            <a:ext cx="9144000" cy="3192462"/>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7" name="矩形 6"/>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图文框 7"/>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同心圆 8"/>
          <p:cNvSpPr/>
          <p:nvPr/>
        </p:nvSpPr>
        <p:spPr bwMode="auto">
          <a:xfrm>
            <a:off x="4022725" y="673100"/>
            <a:ext cx="1098550" cy="1096963"/>
          </a:xfrm>
          <a:prstGeom prst="donut">
            <a:avLst>
              <a:gd name="adj" fmla="val 13815"/>
            </a:avLst>
          </a:prstGeom>
          <a:solidFill>
            <a:srgbClr val="DF453D"/>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a:xfrm>
            <a:off x="4219575" y="879475"/>
            <a:ext cx="696913" cy="7080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访谈</a:t>
            </a:r>
            <a:endParaRPr kumimoji="0" lang="en-US" altLang="zh-CN"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对象</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7352" name="组合 10"/>
          <p:cNvGrpSpPr/>
          <p:nvPr/>
        </p:nvGrpSpPr>
        <p:grpSpPr>
          <a:xfrm>
            <a:off x="2085975" y="1770063"/>
            <a:ext cx="4953000" cy="658812"/>
            <a:chOff x="2085975" y="1770786"/>
            <a:chExt cx="4953000" cy="724765"/>
          </a:xfrm>
        </p:grpSpPr>
        <p:sp>
          <p:nvSpPr>
            <p:cNvPr id="57377" name="任意多边形 11"/>
            <p:cNvSpPr/>
            <p:nvPr/>
          </p:nvSpPr>
          <p:spPr>
            <a:xfrm flipH="1">
              <a:off x="4562475" y="1771651"/>
              <a:ext cx="2476500" cy="723900"/>
            </a:xfrm>
            <a:custGeom>
              <a:avLst/>
              <a:gdLst/>
              <a:ahLst/>
              <a:cxnLst>
                <a:cxn ang="0">
                  <a:pos x="51668" y="0"/>
                </a:cxn>
                <a:cxn ang="0">
                  <a:pos x="0" y="28481"/>
                </a:cxn>
                <a:cxn ang="0">
                  <a:pos x="0" y="3581"/>
                </a:cxn>
              </a:cxnLst>
              <a:pathLst>
                <a:path w="2476500" h="847725">
                  <a:moveTo>
                    <a:pt x="2476500" y="0"/>
                  </a:moveTo>
                  <a:lnTo>
                    <a:pt x="0" y="466725"/>
                  </a:lnTo>
                  <a:lnTo>
                    <a:pt x="0" y="847725"/>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57378" name="任意多边形 12"/>
            <p:cNvSpPr/>
            <p:nvPr/>
          </p:nvSpPr>
          <p:spPr>
            <a:xfrm>
              <a:off x="2085975" y="1771651"/>
              <a:ext cx="2476500" cy="723900"/>
            </a:xfrm>
            <a:custGeom>
              <a:avLst/>
              <a:gdLst/>
              <a:ahLst/>
              <a:cxnLst>
                <a:cxn ang="0">
                  <a:pos x="51668" y="0"/>
                </a:cxn>
                <a:cxn ang="0">
                  <a:pos x="0" y="28481"/>
                </a:cxn>
                <a:cxn ang="0">
                  <a:pos x="0" y="3581"/>
                </a:cxn>
              </a:cxnLst>
              <a:pathLst>
                <a:path w="2476500" h="847725">
                  <a:moveTo>
                    <a:pt x="2476500" y="0"/>
                  </a:moveTo>
                  <a:lnTo>
                    <a:pt x="0" y="466725"/>
                  </a:lnTo>
                  <a:lnTo>
                    <a:pt x="0" y="847725"/>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57379" name="任意多边形 13"/>
            <p:cNvSpPr/>
            <p:nvPr/>
          </p:nvSpPr>
          <p:spPr>
            <a:xfrm>
              <a:off x="3553945" y="1771651"/>
              <a:ext cx="1008530" cy="723900"/>
            </a:xfrm>
            <a:custGeom>
              <a:avLst/>
              <a:gdLst/>
              <a:ahLst/>
              <a:cxnLst>
                <a:cxn ang="0">
                  <a:pos x="39516" y="0"/>
                </a:cxn>
                <a:cxn ang="0">
                  <a:pos x="0" y="32472"/>
                </a:cxn>
                <a:cxn ang="0">
                  <a:pos x="0" y="20136"/>
                </a:cxn>
              </a:cxnLst>
              <a:pathLst>
                <a:path w="942975" h="685800">
                  <a:moveTo>
                    <a:pt x="942975" y="0"/>
                  </a:moveTo>
                  <a:lnTo>
                    <a:pt x="0" y="361950"/>
                  </a:lnTo>
                  <a:lnTo>
                    <a:pt x="0" y="685800"/>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57380" name="任意多边形 14"/>
            <p:cNvSpPr/>
            <p:nvPr/>
          </p:nvSpPr>
          <p:spPr>
            <a:xfrm flipH="1">
              <a:off x="4556124" y="1770786"/>
              <a:ext cx="1033930" cy="723900"/>
            </a:xfrm>
            <a:custGeom>
              <a:avLst/>
              <a:gdLst/>
              <a:ahLst/>
              <a:cxnLst>
                <a:cxn ang="0">
                  <a:pos x="63357" y="0"/>
                </a:cxn>
                <a:cxn ang="0">
                  <a:pos x="0" y="32472"/>
                </a:cxn>
                <a:cxn ang="0">
                  <a:pos x="0" y="20136"/>
                </a:cxn>
              </a:cxnLst>
              <a:pathLst>
                <a:path w="942975" h="685800">
                  <a:moveTo>
                    <a:pt x="942975" y="0"/>
                  </a:moveTo>
                  <a:lnTo>
                    <a:pt x="0" y="361950"/>
                  </a:lnTo>
                  <a:lnTo>
                    <a:pt x="0" y="685800"/>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grpSp>
      <p:sp>
        <p:nvSpPr>
          <p:cNvPr id="57353" name="椭圆 15"/>
          <p:cNvSpPr/>
          <p:nvPr/>
        </p:nvSpPr>
        <p:spPr>
          <a:xfrm>
            <a:off x="1782763"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7354" name="椭圆 16"/>
          <p:cNvSpPr/>
          <p:nvPr/>
        </p:nvSpPr>
        <p:spPr>
          <a:xfrm>
            <a:off x="3251200"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7355" name="椭圆 17"/>
          <p:cNvSpPr/>
          <p:nvPr/>
        </p:nvSpPr>
        <p:spPr>
          <a:xfrm>
            <a:off x="5292725"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7356" name="椭圆 18"/>
          <p:cNvSpPr/>
          <p:nvPr/>
        </p:nvSpPr>
        <p:spPr>
          <a:xfrm>
            <a:off x="6742113"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0" name="矩形 19"/>
          <p:cNvSpPr/>
          <p:nvPr/>
        </p:nvSpPr>
        <p:spPr>
          <a:xfrm>
            <a:off x="1528763" y="3086100"/>
            <a:ext cx="111442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2949575" y="3082925"/>
            <a:ext cx="11080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属地主管</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5035550" y="3063875"/>
            <a:ext cx="1108075"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安全部门</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6491288" y="3059113"/>
            <a:ext cx="1108075"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基层员工</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7361" name="Freeform 18"/>
          <p:cNvSpPr>
            <a:spLocks noEditPoints="1"/>
          </p:cNvSpPr>
          <p:nvPr/>
        </p:nvSpPr>
        <p:spPr>
          <a:xfrm>
            <a:off x="1909763" y="2528888"/>
            <a:ext cx="352425" cy="354012"/>
          </a:xfrm>
          <a:custGeom>
            <a:avLst/>
            <a:gdLst/>
            <a:ahLst/>
            <a:cxnLst>
              <a:cxn ang="0">
                <a:pos x="65534" y="65534"/>
              </a:cxn>
              <a:cxn ang="0">
                <a:pos x="65534" y="65534"/>
              </a:cxn>
              <a:cxn ang="0">
                <a:pos x="65534" y="8609"/>
              </a:cxn>
              <a:cxn ang="0">
                <a:pos x="62967" y="0"/>
              </a:cxn>
              <a:cxn ang="0">
                <a:pos x="60116" y="8609"/>
              </a:cxn>
              <a:cxn ang="0">
                <a:pos x="10388" y="65534"/>
              </a:cxn>
              <a:cxn ang="0">
                <a:pos x="10388" y="65534"/>
              </a:cxn>
              <a:cxn ang="0">
                <a:pos x="62967" y="65534"/>
              </a:cxn>
              <a:cxn ang="0">
                <a:pos x="65534" y="65534"/>
              </a:cxn>
              <a:cxn ang="0">
                <a:pos x="65534" y="65534"/>
              </a:cxn>
              <a:cxn ang="0">
                <a:pos x="24018" y="65534"/>
              </a:cxn>
              <a:cxn ang="0">
                <a:pos x="29592" y="65534"/>
              </a:cxn>
              <a:cxn ang="0">
                <a:pos x="53436" y="65534"/>
              </a:cxn>
              <a:cxn ang="0">
                <a:pos x="27598" y="65534"/>
              </a:cxn>
              <a:cxn ang="0">
                <a:pos x="60327" y="65534"/>
              </a:cxn>
              <a:cxn ang="0">
                <a:pos x="35658" y="65534"/>
              </a:cxn>
              <a:cxn ang="0">
                <a:pos x="20484" y="65534"/>
              </a:cxn>
              <a:cxn ang="0">
                <a:pos x="40333" y="65534"/>
              </a:cxn>
              <a:cxn ang="0">
                <a:pos x="13592" y="65534"/>
              </a:cxn>
              <a:cxn ang="0">
                <a:pos x="0" y="65534"/>
              </a:cxn>
              <a:cxn ang="0">
                <a:pos x="0" y="65534"/>
              </a:cxn>
              <a:cxn ang="0">
                <a:pos x="65534" y="65534"/>
              </a:cxn>
              <a:cxn ang="0">
                <a:pos x="65534" y="65534"/>
              </a:cxn>
              <a:cxn ang="0">
                <a:pos x="65534" y="65534"/>
              </a:cxn>
              <a:cxn ang="0">
                <a:pos x="49519" y="8609"/>
              </a:cxn>
              <a:cxn ang="0">
                <a:pos x="62967" y="12892"/>
              </a:cxn>
              <a:cxn ang="0">
                <a:pos x="65534" y="8609"/>
              </a:cxn>
              <a:cxn ang="0">
                <a:pos x="62967" y="4217"/>
              </a:cxn>
              <a:cxn ang="0">
                <a:pos x="49519" y="8609"/>
              </a:cxn>
              <a:cxn ang="0">
                <a:pos x="65534" y="65534"/>
              </a:cxn>
              <a:cxn ang="0">
                <a:pos x="25087" y="65534"/>
              </a:cxn>
              <a:cxn ang="0">
                <a:pos x="30930" y="65534"/>
              </a:cxn>
              <a:cxn ang="0">
                <a:pos x="24172" y="65534"/>
              </a:cxn>
              <a:cxn ang="0">
                <a:pos x="65534" y="65534"/>
              </a:cxn>
              <a:cxn ang="0">
                <a:pos x="65534" y="65534"/>
              </a:cxn>
              <a:cxn ang="0">
                <a:pos x="30997" y="65534"/>
              </a:cxn>
              <a:cxn ang="0">
                <a:pos x="34117" y="65534"/>
              </a:cxn>
              <a:cxn ang="0">
                <a:pos x="65534" y="65534"/>
              </a:cxn>
              <a:cxn ang="0">
                <a:pos x="65534" y="65534"/>
              </a:cxn>
              <a:cxn ang="0">
                <a:pos x="55093" y="65534"/>
              </a:cxn>
              <a:cxn ang="0">
                <a:pos x="30997" y="65534"/>
              </a:cxn>
              <a:cxn ang="0">
                <a:pos x="30997" y="65534"/>
              </a:cxn>
              <a:cxn ang="0">
                <a:pos x="30997" y="65534"/>
              </a:cxn>
            </a:cxnLst>
            <a:pathLst>
              <a:path w="3260" h="3260">
                <a:moveTo>
                  <a:pt x="2782" y="2129"/>
                </a:moveTo>
                <a:cubicBezTo>
                  <a:pt x="2586" y="1940"/>
                  <a:pt x="2349" y="1806"/>
                  <a:pt x="2090" y="1734"/>
                </a:cubicBezTo>
                <a:cubicBezTo>
                  <a:pt x="2369" y="1574"/>
                  <a:pt x="2558" y="1272"/>
                  <a:pt x="2558" y="928"/>
                </a:cubicBezTo>
                <a:cubicBezTo>
                  <a:pt x="2558" y="416"/>
                  <a:pt x="2142" y="0"/>
                  <a:pt x="1630" y="0"/>
                </a:cubicBezTo>
                <a:cubicBezTo>
                  <a:pt x="1118" y="0"/>
                  <a:pt x="702" y="416"/>
                  <a:pt x="702" y="928"/>
                </a:cubicBezTo>
                <a:cubicBezTo>
                  <a:pt x="702" y="1431"/>
                  <a:pt x="1105" y="1842"/>
                  <a:pt x="1605" y="1856"/>
                </a:cubicBezTo>
                <a:cubicBezTo>
                  <a:pt x="1605" y="1856"/>
                  <a:pt x="1605" y="1856"/>
                  <a:pt x="1605" y="1856"/>
                </a:cubicBezTo>
                <a:cubicBezTo>
                  <a:pt x="1630" y="1856"/>
                  <a:pt x="1630" y="1856"/>
                  <a:pt x="1630" y="1856"/>
                </a:cubicBezTo>
                <a:cubicBezTo>
                  <a:pt x="1990" y="1856"/>
                  <a:pt x="2335" y="1984"/>
                  <a:pt x="2601" y="2217"/>
                </a:cubicBezTo>
                <a:cubicBezTo>
                  <a:pt x="2858" y="2442"/>
                  <a:pt x="3021" y="2745"/>
                  <a:pt x="3062" y="3072"/>
                </a:cubicBezTo>
                <a:cubicBezTo>
                  <a:pt x="198" y="3072"/>
                  <a:pt x="198" y="3072"/>
                  <a:pt x="198" y="3072"/>
                </a:cubicBezTo>
                <a:cubicBezTo>
                  <a:pt x="253" y="2628"/>
                  <a:pt x="532" y="2238"/>
                  <a:pt x="949" y="2024"/>
                </a:cubicBezTo>
                <a:cubicBezTo>
                  <a:pt x="973" y="2011"/>
                  <a:pt x="973" y="2011"/>
                  <a:pt x="973" y="2011"/>
                </a:cubicBezTo>
                <a:cubicBezTo>
                  <a:pt x="969" y="2006"/>
                  <a:pt x="969" y="2006"/>
                  <a:pt x="969" y="2006"/>
                </a:cubicBezTo>
                <a:cubicBezTo>
                  <a:pt x="986" y="1988"/>
                  <a:pt x="996" y="1965"/>
                  <a:pt x="996" y="1941"/>
                </a:cubicBezTo>
                <a:cubicBezTo>
                  <a:pt x="996" y="1889"/>
                  <a:pt x="954" y="1847"/>
                  <a:pt x="901" y="1847"/>
                </a:cubicBezTo>
                <a:cubicBezTo>
                  <a:pt x="894" y="1847"/>
                  <a:pt x="887" y="1848"/>
                  <a:pt x="880" y="1849"/>
                </a:cubicBezTo>
                <a:cubicBezTo>
                  <a:pt x="878" y="1847"/>
                  <a:pt x="878" y="1847"/>
                  <a:pt x="878" y="1847"/>
                </a:cubicBezTo>
                <a:cubicBezTo>
                  <a:pt x="857" y="1858"/>
                  <a:pt x="857" y="1858"/>
                  <a:pt x="857" y="1858"/>
                </a:cubicBezTo>
                <a:cubicBezTo>
                  <a:pt x="328" y="2132"/>
                  <a:pt x="0" y="2659"/>
                  <a:pt x="0" y="3235"/>
                </a:cubicBezTo>
                <a:cubicBezTo>
                  <a:pt x="0" y="3260"/>
                  <a:pt x="0" y="3260"/>
                  <a:pt x="0" y="3260"/>
                </a:cubicBezTo>
                <a:cubicBezTo>
                  <a:pt x="3260" y="3260"/>
                  <a:pt x="3260" y="3260"/>
                  <a:pt x="3260" y="3260"/>
                </a:cubicBezTo>
                <a:cubicBezTo>
                  <a:pt x="3260" y="3235"/>
                  <a:pt x="3260" y="3235"/>
                  <a:pt x="3260" y="3235"/>
                </a:cubicBezTo>
                <a:cubicBezTo>
                  <a:pt x="3260" y="2817"/>
                  <a:pt x="3090" y="2424"/>
                  <a:pt x="2782" y="2129"/>
                </a:cubicBezTo>
                <a:close/>
                <a:moveTo>
                  <a:pt x="893" y="928"/>
                </a:moveTo>
                <a:cubicBezTo>
                  <a:pt x="893" y="522"/>
                  <a:pt x="1224" y="191"/>
                  <a:pt x="1630" y="191"/>
                </a:cubicBezTo>
                <a:cubicBezTo>
                  <a:pt x="2036" y="191"/>
                  <a:pt x="2367" y="522"/>
                  <a:pt x="2367" y="928"/>
                </a:cubicBezTo>
                <a:cubicBezTo>
                  <a:pt x="2367" y="1334"/>
                  <a:pt x="2036" y="1665"/>
                  <a:pt x="1630" y="1665"/>
                </a:cubicBezTo>
                <a:cubicBezTo>
                  <a:pt x="1224" y="1665"/>
                  <a:pt x="893" y="1334"/>
                  <a:pt x="893" y="928"/>
                </a:cubicBezTo>
                <a:close/>
                <a:moveTo>
                  <a:pt x="1846" y="2087"/>
                </a:moveTo>
                <a:cubicBezTo>
                  <a:pt x="1440" y="2087"/>
                  <a:pt x="1440" y="2087"/>
                  <a:pt x="1440" y="2087"/>
                </a:cubicBezTo>
                <a:cubicBezTo>
                  <a:pt x="1326" y="2737"/>
                  <a:pt x="1326" y="2737"/>
                  <a:pt x="1326" y="2737"/>
                </a:cubicBezTo>
                <a:cubicBezTo>
                  <a:pt x="1651" y="3044"/>
                  <a:pt x="1651" y="3044"/>
                  <a:pt x="1651" y="3044"/>
                </a:cubicBezTo>
                <a:cubicBezTo>
                  <a:pt x="1933" y="2740"/>
                  <a:pt x="1933" y="2740"/>
                  <a:pt x="1933" y="2740"/>
                </a:cubicBezTo>
                <a:lnTo>
                  <a:pt x="1846" y="2087"/>
                </a:lnTo>
                <a:close/>
                <a:moveTo>
                  <a:pt x="1500" y="2662"/>
                </a:moveTo>
                <a:cubicBezTo>
                  <a:pt x="1563" y="2251"/>
                  <a:pt x="1563" y="2251"/>
                  <a:pt x="1563" y="2251"/>
                </a:cubicBezTo>
                <a:cubicBezTo>
                  <a:pt x="1716" y="2251"/>
                  <a:pt x="1716" y="2251"/>
                  <a:pt x="1716" y="2251"/>
                </a:cubicBezTo>
                <a:cubicBezTo>
                  <a:pt x="1772" y="2668"/>
                  <a:pt x="1772" y="2668"/>
                  <a:pt x="1772" y="2668"/>
                </a:cubicBezTo>
                <a:cubicBezTo>
                  <a:pt x="1644" y="2801"/>
                  <a:pt x="1644" y="2801"/>
                  <a:pt x="1644" y="2801"/>
                </a:cubicBezTo>
                <a:lnTo>
                  <a:pt x="1500" y="2662"/>
                </a:lnTo>
                <a:close/>
                <a:moveTo>
                  <a:pt x="1500" y="2662"/>
                </a:moveTo>
                <a:cubicBezTo>
                  <a:pt x="1500" y="2662"/>
                  <a:pt x="1500" y="2662"/>
                  <a:pt x="1500" y="2662"/>
                </a:cubicBezTo>
              </a:path>
            </a:pathLst>
          </a:custGeom>
          <a:solidFill>
            <a:srgbClr val="000000">
              <a:alpha val="100000"/>
            </a:srgbClr>
          </a:solidFill>
          <a:ln w="9525">
            <a:noFill/>
          </a:ln>
        </p:spPr>
        <p:txBody>
          <a:bodyPr/>
          <a:p>
            <a:endParaRPr lang="zh-CN" altLang="en-US"/>
          </a:p>
        </p:txBody>
      </p:sp>
      <p:sp>
        <p:nvSpPr>
          <p:cNvPr id="57362" name="Freeform 22"/>
          <p:cNvSpPr>
            <a:spLocks noEditPoints="1"/>
          </p:cNvSpPr>
          <p:nvPr/>
        </p:nvSpPr>
        <p:spPr>
          <a:xfrm>
            <a:off x="3387725" y="2528888"/>
            <a:ext cx="331788" cy="374650"/>
          </a:xfrm>
          <a:custGeom>
            <a:avLst/>
            <a:gdLst/>
            <a:ahLst/>
            <a:cxnLst>
              <a:cxn ang="0">
                <a:pos x="65534" y="65534"/>
              </a:cxn>
              <a:cxn ang="0">
                <a:pos x="65534" y="65534"/>
              </a:cxn>
              <a:cxn ang="0">
                <a:pos x="65534" y="23072"/>
              </a:cxn>
              <a:cxn ang="0">
                <a:pos x="65534" y="0"/>
              </a:cxn>
              <a:cxn ang="0">
                <a:pos x="41273" y="19279"/>
              </a:cxn>
              <a:cxn ang="0">
                <a:pos x="30537" y="65534"/>
              </a:cxn>
              <a:cxn ang="0">
                <a:pos x="31382" y="65534"/>
              </a:cxn>
              <a:cxn ang="0">
                <a:pos x="0" y="65534"/>
              </a:cxn>
              <a:cxn ang="0">
                <a:pos x="14777" y="65534"/>
              </a:cxn>
              <a:cxn ang="0">
                <a:pos x="65534" y="65534"/>
              </a:cxn>
              <a:cxn ang="0">
                <a:pos x="65534" y="65534"/>
              </a:cxn>
              <a:cxn ang="0">
                <a:pos x="65534" y="65534"/>
              </a:cxn>
              <a:cxn ang="0">
                <a:pos x="65534" y="34549"/>
              </a:cxn>
              <a:cxn ang="0">
                <a:pos x="65534" y="509"/>
              </a:cxn>
              <a:cxn ang="0">
                <a:pos x="65534" y="58808"/>
              </a:cxn>
              <a:cxn ang="0">
                <a:pos x="65534" y="34549"/>
              </a:cxn>
              <a:cxn ang="0">
                <a:pos x="65534" y="35617"/>
              </a:cxn>
              <a:cxn ang="0">
                <a:pos x="65534" y="24367"/>
              </a:cxn>
              <a:cxn ang="0">
                <a:pos x="39572" y="65534"/>
              </a:cxn>
              <a:cxn ang="0">
                <a:pos x="64632" y="19279"/>
              </a:cxn>
              <a:cxn ang="0">
                <a:pos x="65534" y="35617"/>
              </a:cxn>
              <a:cxn ang="0">
                <a:pos x="33987" y="65534"/>
              </a:cxn>
              <a:cxn ang="0">
                <a:pos x="65534" y="58187"/>
              </a:cxn>
              <a:cxn ang="0">
                <a:pos x="65534" y="65534"/>
              </a:cxn>
              <a:cxn ang="0">
                <a:pos x="65534" y="65534"/>
              </a:cxn>
              <a:cxn ang="0">
                <a:pos x="33987" y="65534"/>
              </a:cxn>
              <a:cxn ang="0">
                <a:pos x="43662" y="65534"/>
              </a:cxn>
              <a:cxn ang="0">
                <a:pos x="34508" y="65534"/>
              </a:cxn>
              <a:cxn ang="0">
                <a:pos x="65534" y="65534"/>
              </a:cxn>
              <a:cxn ang="0">
                <a:pos x="65534" y="65534"/>
              </a:cxn>
              <a:cxn ang="0">
                <a:pos x="65534" y="65534"/>
              </a:cxn>
              <a:cxn ang="0">
                <a:pos x="43662" y="65534"/>
              </a:cxn>
              <a:cxn ang="0">
                <a:pos x="43662" y="65534"/>
              </a:cxn>
              <a:cxn ang="0">
                <a:pos x="43662" y="65534"/>
              </a:cxn>
            </a:cxnLst>
            <a:pathLst>
              <a:path w="2576" h="2896">
                <a:moveTo>
                  <a:pt x="2353" y="2145"/>
                </a:moveTo>
                <a:cubicBezTo>
                  <a:pt x="2183" y="1979"/>
                  <a:pt x="1979" y="1858"/>
                  <a:pt x="1759" y="1786"/>
                </a:cubicBezTo>
                <a:cubicBezTo>
                  <a:pt x="2048" y="1621"/>
                  <a:pt x="2245" y="1313"/>
                  <a:pt x="2245" y="957"/>
                </a:cubicBezTo>
                <a:cubicBezTo>
                  <a:pt x="2245" y="429"/>
                  <a:pt x="1816" y="0"/>
                  <a:pt x="1288" y="0"/>
                </a:cubicBezTo>
                <a:cubicBezTo>
                  <a:pt x="760" y="0"/>
                  <a:pt x="330" y="430"/>
                  <a:pt x="330" y="958"/>
                </a:cubicBezTo>
                <a:cubicBezTo>
                  <a:pt x="330" y="1314"/>
                  <a:pt x="528" y="1621"/>
                  <a:pt x="817" y="1786"/>
                </a:cubicBezTo>
                <a:cubicBezTo>
                  <a:pt x="596" y="1858"/>
                  <a:pt x="392" y="1979"/>
                  <a:pt x="222" y="2146"/>
                </a:cubicBezTo>
                <a:cubicBezTo>
                  <a:pt x="26" y="2338"/>
                  <a:pt x="0" y="2581"/>
                  <a:pt x="0" y="2794"/>
                </a:cubicBezTo>
                <a:cubicBezTo>
                  <a:pt x="0" y="2851"/>
                  <a:pt x="46" y="2896"/>
                  <a:pt x="102" y="2896"/>
                </a:cubicBezTo>
                <a:cubicBezTo>
                  <a:pt x="2474" y="2896"/>
                  <a:pt x="2474" y="2896"/>
                  <a:pt x="2474" y="2896"/>
                </a:cubicBezTo>
                <a:cubicBezTo>
                  <a:pt x="2530" y="2896"/>
                  <a:pt x="2576" y="2851"/>
                  <a:pt x="2576" y="2794"/>
                </a:cubicBezTo>
                <a:cubicBezTo>
                  <a:pt x="2576" y="2535"/>
                  <a:pt x="2538" y="2326"/>
                  <a:pt x="2353" y="2145"/>
                </a:cubicBezTo>
                <a:close/>
                <a:moveTo>
                  <a:pt x="1981" y="665"/>
                </a:moveTo>
                <a:cubicBezTo>
                  <a:pt x="1806" y="542"/>
                  <a:pt x="1588" y="476"/>
                  <a:pt x="1437" y="442"/>
                </a:cubicBezTo>
                <a:cubicBezTo>
                  <a:pt x="1477" y="366"/>
                  <a:pt x="1506" y="298"/>
                  <a:pt x="1526" y="247"/>
                </a:cubicBezTo>
                <a:cubicBezTo>
                  <a:pt x="1731" y="316"/>
                  <a:pt x="1898" y="468"/>
                  <a:pt x="1981" y="665"/>
                </a:cubicBezTo>
                <a:close/>
                <a:moveTo>
                  <a:pt x="1288" y="205"/>
                </a:moveTo>
                <a:cubicBezTo>
                  <a:pt x="1299" y="205"/>
                  <a:pt x="1309" y="208"/>
                  <a:pt x="1320" y="208"/>
                </a:cubicBezTo>
                <a:cubicBezTo>
                  <a:pt x="1232" y="420"/>
                  <a:pt x="997" y="861"/>
                  <a:pt x="539" y="1000"/>
                </a:cubicBezTo>
                <a:cubicBezTo>
                  <a:pt x="539" y="986"/>
                  <a:pt x="535" y="972"/>
                  <a:pt x="535" y="958"/>
                </a:cubicBezTo>
                <a:cubicBezTo>
                  <a:pt x="535" y="543"/>
                  <a:pt x="873" y="205"/>
                  <a:pt x="1288" y="205"/>
                </a:cubicBezTo>
                <a:close/>
                <a:moveTo>
                  <a:pt x="579" y="1201"/>
                </a:moveTo>
                <a:cubicBezTo>
                  <a:pt x="934" y="1101"/>
                  <a:pt x="1174" y="857"/>
                  <a:pt x="1327" y="628"/>
                </a:cubicBezTo>
                <a:cubicBezTo>
                  <a:pt x="1550" y="669"/>
                  <a:pt x="1930" y="788"/>
                  <a:pt x="2033" y="1030"/>
                </a:cubicBezTo>
                <a:cubicBezTo>
                  <a:pt x="1996" y="1410"/>
                  <a:pt x="1678" y="1710"/>
                  <a:pt x="1288" y="1710"/>
                </a:cubicBezTo>
                <a:cubicBezTo>
                  <a:pt x="958" y="1710"/>
                  <a:pt x="681" y="1496"/>
                  <a:pt x="579" y="1201"/>
                </a:cubicBezTo>
                <a:close/>
                <a:moveTo>
                  <a:pt x="207" y="2692"/>
                </a:moveTo>
                <a:cubicBezTo>
                  <a:pt x="216" y="2546"/>
                  <a:pt x="251" y="2404"/>
                  <a:pt x="365" y="2292"/>
                </a:cubicBezTo>
                <a:cubicBezTo>
                  <a:pt x="614" y="2049"/>
                  <a:pt x="941" y="1915"/>
                  <a:pt x="1288" y="1915"/>
                </a:cubicBezTo>
                <a:cubicBezTo>
                  <a:pt x="1634" y="1915"/>
                  <a:pt x="1962" y="2049"/>
                  <a:pt x="2210" y="2292"/>
                </a:cubicBezTo>
                <a:cubicBezTo>
                  <a:pt x="2322" y="2401"/>
                  <a:pt x="2360" y="2529"/>
                  <a:pt x="2369" y="2692"/>
                </a:cubicBezTo>
                <a:lnTo>
                  <a:pt x="207" y="2692"/>
                </a:lnTo>
                <a:close/>
                <a:moveTo>
                  <a:pt x="207" y="2692"/>
                </a:moveTo>
                <a:cubicBezTo>
                  <a:pt x="207" y="2692"/>
                  <a:pt x="207" y="2692"/>
                  <a:pt x="207" y="2692"/>
                </a:cubicBezTo>
              </a:path>
            </a:pathLst>
          </a:custGeom>
          <a:solidFill>
            <a:srgbClr val="000000">
              <a:alpha val="100000"/>
            </a:srgbClr>
          </a:solidFill>
          <a:ln w="9525">
            <a:noFill/>
          </a:ln>
        </p:spPr>
        <p:txBody>
          <a:bodyPr/>
          <a:p>
            <a:endParaRPr lang="zh-CN" altLang="en-US"/>
          </a:p>
        </p:txBody>
      </p:sp>
      <p:grpSp>
        <p:nvGrpSpPr>
          <p:cNvPr id="57363" name="Group 25"/>
          <p:cNvGrpSpPr>
            <a:grpSpLocks noChangeAspect="1"/>
          </p:cNvGrpSpPr>
          <p:nvPr/>
        </p:nvGrpSpPr>
        <p:grpSpPr>
          <a:xfrm>
            <a:off x="5387975" y="2528888"/>
            <a:ext cx="423863" cy="354012"/>
            <a:chOff x="1" y="4"/>
            <a:chExt cx="9303" cy="7748"/>
          </a:xfrm>
        </p:grpSpPr>
        <p:sp>
          <p:nvSpPr>
            <p:cNvPr id="57369" name="Freeform 26"/>
            <p:cNvSpPr/>
            <p:nvPr/>
          </p:nvSpPr>
          <p:spPr>
            <a:xfrm>
              <a:off x="6200" y="7080"/>
              <a:ext cx="14" cy="284"/>
            </a:xfrm>
            <a:custGeom>
              <a:avLst/>
              <a:gdLst/>
              <a:ahLst/>
              <a:cxnLst>
                <a:cxn ang="0">
                  <a:pos x="77" y="1590"/>
                </a:cxn>
                <a:cxn ang="0">
                  <a:pos x="49" y="1394"/>
                </a:cxn>
                <a:cxn ang="0">
                  <a:pos x="77" y="1074"/>
                </a:cxn>
                <a:cxn ang="0">
                  <a:pos x="65" y="757"/>
                </a:cxn>
                <a:cxn ang="0">
                  <a:pos x="49" y="689"/>
                </a:cxn>
                <a:cxn ang="0">
                  <a:pos x="37" y="386"/>
                </a:cxn>
                <a:cxn ang="0">
                  <a:pos x="28" y="320"/>
                </a:cxn>
                <a:cxn ang="0">
                  <a:pos x="0" y="0"/>
                </a:cxn>
                <a:cxn ang="0">
                  <a:pos x="0" y="0"/>
                </a:cxn>
              </a:cxnLst>
              <a:pathLst>
                <a:path w="6" h="120">
                  <a:moveTo>
                    <a:pt x="6" y="120"/>
                  </a:moveTo>
                  <a:cubicBezTo>
                    <a:pt x="4" y="105"/>
                    <a:pt x="4" y="105"/>
                    <a:pt x="4" y="105"/>
                  </a:cubicBezTo>
                  <a:cubicBezTo>
                    <a:pt x="4" y="97"/>
                    <a:pt x="5" y="89"/>
                    <a:pt x="6" y="81"/>
                  </a:cubicBezTo>
                  <a:cubicBezTo>
                    <a:pt x="5" y="73"/>
                    <a:pt x="5" y="65"/>
                    <a:pt x="5" y="57"/>
                  </a:cubicBezTo>
                  <a:cubicBezTo>
                    <a:pt x="4" y="52"/>
                    <a:pt x="4" y="52"/>
                    <a:pt x="4" y="52"/>
                  </a:cubicBezTo>
                  <a:cubicBezTo>
                    <a:pt x="4" y="45"/>
                    <a:pt x="3" y="37"/>
                    <a:pt x="3" y="29"/>
                  </a:cubicBezTo>
                  <a:cubicBezTo>
                    <a:pt x="2" y="24"/>
                    <a:pt x="2" y="24"/>
                    <a:pt x="2" y="24"/>
                  </a:cubicBezTo>
                  <a:cubicBezTo>
                    <a:pt x="2" y="16"/>
                    <a:pt x="1" y="8"/>
                    <a:pt x="0" y="0"/>
                  </a:cubicBezTo>
                  <a:cubicBezTo>
                    <a:pt x="0" y="0"/>
                    <a:pt x="0" y="0"/>
                    <a:pt x="0" y="0"/>
                  </a:cubicBezTo>
                </a:path>
              </a:pathLst>
            </a:custGeom>
            <a:solidFill>
              <a:srgbClr val="000000">
                <a:alpha val="100000"/>
              </a:srgbClr>
            </a:solidFill>
            <a:ln w="9525">
              <a:noFill/>
            </a:ln>
          </p:spPr>
          <p:txBody>
            <a:bodyPr/>
            <a:p>
              <a:endParaRPr lang="zh-CN" altLang="en-US"/>
            </a:p>
          </p:txBody>
        </p:sp>
        <p:sp>
          <p:nvSpPr>
            <p:cNvPr id="57370" name="Freeform 27"/>
            <p:cNvSpPr/>
            <p:nvPr/>
          </p:nvSpPr>
          <p:spPr>
            <a:xfrm>
              <a:off x="6200" y="7080"/>
              <a:ext cx="7" cy="57"/>
            </a:xfrm>
            <a:custGeom>
              <a:avLst/>
              <a:gdLst/>
              <a:ahLst/>
              <a:cxnLst>
                <a:cxn ang="0">
                  <a:pos x="37" y="321"/>
                </a:cxn>
                <a:cxn ang="0">
                  <a:pos x="0" y="0"/>
                </a:cxn>
              </a:cxnLst>
              <a:pathLst>
                <a:path w="3" h="24">
                  <a:moveTo>
                    <a:pt x="3" y="24"/>
                  </a:moveTo>
                  <a:cubicBezTo>
                    <a:pt x="2" y="16"/>
                    <a:pt x="1" y="8"/>
                    <a:pt x="0" y="0"/>
                  </a:cubicBezTo>
                </a:path>
              </a:pathLst>
            </a:custGeom>
            <a:solidFill>
              <a:srgbClr val="000000">
                <a:alpha val="100000"/>
              </a:srgbClr>
            </a:solidFill>
            <a:ln w="9525">
              <a:noFill/>
            </a:ln>
          </p:spPr>
          <p:txBody>
            <a:bodyPr/>
            <a:p>
              <a:endParaRPr lang="zh-CN" altLang="en-US"/>
            </a:p>
          </p:txBody>
        </p:sp>
        <p:sp>
          <p:nvSpPr>
            <p:cNvPr id="57371" name="Freeform 28"/>
            <p:cNvSpPr/>
            <p:nvPr/>
          </p:nvSpPr>
          <p:spPr>
            <a:xfrm>
              <a:off x="1" y="4"/>
              <a:ext cx="6986" cy="7748"/>
            </a:xfrm>
            <a:custGeom>
              <a:avLst/>
              <a:gdLst/>
              <a:ahLst/>
              <a:cxnLst>
                <a:cxn ang="0">
                  <a:pos x="34502" y="38489"/>
                </a:cxn>
                <a:cxn ang="0">
                  <a:pos x="34211" y="37180"/>
                </a:cxn>
                <a:cxn ang="0">
                  <a:pos x="33892" y="36123"/>
                </a:cxn>
                <a:cxn ang="0">
                  <a:pos x="33417" y="34922"/>
                </a:cxn>
                <a:cxn ang="0">
                  <a:pos x="32904" y="33888"/>
                </a:cxn>
                <a:cxn ang="0">
                  <a:pos x="31897" y="32290"/>
                </a:cxn>
                <a:cxn ang="0">
                  <a:pos x="31180" y="31349"/>
                </a:cxn>
                <a:cxn ang="0">
                  <a:pos x="30455" y="30557"/>
                </a:cxn>
                <a:cxn ang="0">
                  <a:pos x="29495" y="29644"/>
                </a:cxn>
                <a:cxn ang="0">
                  <a:pos x="18868" y="26039"/>
                </a:cxn>
                <a:cxn ang="0">
                  <a:pos x="18830" y="26039"/>
                </a:cxn>
                <a:cxn ang="0">
                  <a:pos x="18762" y="26039"/>
                </a:cxn>
                <a:cxn ang="0">
                  <a:pos x="18724" y="26022"/>
                </a:cxn>
                <a:cxn ang="0">
                  <a:pos x="18674" y="26022"/>
                </a:cxn>
                <a:cxn ang="0">
                  <a:pos x="18629" y="26022"/>
                </a:cxn>
                <a:cxn ang="0">
                  <a:pos x="18577" y="26022"/>
                </a:cxn>
                <a:cxn ang="0">
                  <a:pos x="18539" y="26022"/>
                </a:cxn>
                <a:cxn ang="0">
                  <a:pos x="18483" y="26010"/>
                </a:cxn>
                <a:cxn ang="0">
                  <a:pos x="18433" y="26010"/>
                </a:cxn>
                <a:cxn ang="0">
                  <a:pos x="18393" y="26010"/>
                </a:cxn>
                <a:cxn ang="0">
                  <a:pos x="18339" y="26001"/>
                </a:cxn>
                <a:cxn ang="0">
                  <a:pos x="18287" y="26001"/>
                </a:cxn>
                <a:cxn ang="0">
                  <a:pos x="18232" y="25984"/>
                </a:cxn>
                <a:cxn ang="0">
                  <a:pos x="12" y="41145"/>
                </a:cxn>
                <a:cxn ang="0">
                  <a:pos x="118" y="39400"/>
                </a:cxn>
                <a:cxn ang="0">
                  <a:pos x="251" y="38208"/>
                </a:cxn>
                <a:cxn ang="0">
                  <a:pos x="541" y="36688"/>
                </a:cxn>
                <a:cxn ang="0">
                  <a:pos x="844" y="35543"/>
                </a:cxn>
                <a:cxn ang="0">
                  <a:pos x="1270" y="34257"/>
                </a:cxn>
                <a:cxn ang="0">
                  <a:pos x="1705" y="33217"/>
                </a:cxn>
                <a:cxn ang="0">
                  <a:pos x="2220" y="32132"/>
                </a:cxn>
                <a:cxn ang="0">
                  <a:pos x="3381" y="30176"/>
                </a:cxn>
                <a:cxn ang="0">
                  <a:pos x="4097" y="29186"/>
                </a:cxn>
                <a:cxn ang="0">
                  <a:pos x="4768" y="28353"/>
                </a:cxn>
                <a:cxn ang="0">
                  <a:pos x="5601" y="27453"/>
                </a:cxn>
                <a:cxn ang="0">
                  <a:pos x="10984" y="23568"/>
                </a:cxn>
                <a:cxn ang="0">
                  <a:pos x="10993" y="23551"/>
                </a:cxn>
                <a:cxn ang="0">
                  <a:pos x="11062" y="23530"/>
                </a:cxn>
                <a:cxn ang="0">
                  <a:pos x="11088" y="23511"/>
                </a:cxn>
                <a:cxn ang="0">
                  <a:pos x="11100" y="23502"/>
                </a:cxn>
                <a:cxn ang="0">
                  <a:pos x="11537" y="23301"/>
                </a:cxn>
                <a:cxn ang="0">
                  <a:pos x="26414" y="18794"/>
                </a:cxn>
                <a:cxn ang="0">
                  <a:pos x="18880" y="21613"/>
                </a:cxn>
                <a:cxn ang="0">
                  <a:pos x="31462" y="25670"/>
                </a:cxn>
                <a:cxn ang="0">
                  <a:pos x="32110" y="26211"/>
                </a:cxn>
                <a:cxn ang="0">
                  <a:pos x="32847" y="26854"/>
                </a:cxn>
                <a:cxn ang="0">
                  <a:pos x="33495" y="27505"/>
                </a:cxn>
                <a:cxn ang="0">
                  <a:pos x="34793" y="28973"/>
                </a:cxn>
                <a:cxn ang="0">
                  <a:pos x="35356" y="29722"/>
                </a:cxn>
                <a:cxn ang="0">
                  <a:pos x="35916" y="30545"/>
                </a:cxn>
                <a:cxn ang="0">
                  <a:pos x="36391" y="31328"/>
                </a:cxn>
                <a:cxn ang="0">
                  <a:pos x="37062" y="32578"/>
                </a:cxn>
                <a:cxn ang="0">
                  <a:pos x="37457" y="33451"/>
                </a:cxn>
                <a:cxn ang="0">
                  <a:pos x="37817" y="34380"/>
                </a:cxn>
                <a:cxn ang="0">
                  <a:pos x="38133" y="35319"/>
                </a:cxn>
                <a:cxn ang="0">
                  <a:pos x="38398" y="36241"/>
                </a:cxn>
                <a:cxn ang="0">
                  <a:pos x="38599" y="37073"/>
                </a:cxn>
                <a:cxn ang="0">
                  <a:pos x="38767" y="38052"/>
                </a:cxn>
                <a:cxn ang="0">
                  <a:pos x="38899" y="39059"/>
                </a:cxn>
                <a:cxn ang="0">
                  <a:pos x="38977" y="40076"/>
                </a:cxn>
                <a:cxn ang="0">
                  <a:pos x="35346" y="42681"/>
                </a:cxn>
              </a:cxnLst>
              <a:pathLst>
                <a:path w="2955" h="3277">
                  <a:moveTo>
                    <a:pt x="2620" y="2969"/>
                  </a:moveTo>
                  <a:cubicBezTo>
                    <a:pt x="2619" y="2965"/>
                    <a:pt x="2619" y="2965"/>
                    <a:pt x="2619" y="2965"/>
                  </a:cubicBezTo>
                  <a:cubicBezTo>
                    <a:pt x="2618" y="2957"/>
                    <a:pt x="2617" y="2950"/>
                    <a:pt x="2616" y="2942"/>
                  </a:cubicBezTo>
                  <a:cubicBezTo>
                    <a:pt x="2615" y="2937"/>
                    <a:pt x="2615" y="2937"/>
                    <a:pt x="2615" y="2937"/>
                  </a:cubicBezTo>
                  <a:cubicBezTo>
                    <a:pt x="2614" y="2929"/>
                    <a:pt x="2613" y="2921"/>
                    <a:pt x="2611" y="2914"/>
                  </a:cubicBezTo>
                  <a:cubicBezTo>
                    <a:pt x="2611" y="2913"/>
                    <a:pt x="2611" y="2913"/>
                    <a:pt x="2611" y="2913"/>
                  </a:cubicBezTo>
                  <a:cubicBezTo>
                    <a:pt x="2611" y="2912"/>
                    <a:pt x="2611" y="2912"/>
                    <a:pt x="2611" y="2912"/>
                  </a:cubicBezTo>
                  <a:cubicBezTo>
                    <a:pt x="2610" y="2905"/>
                    <a:pt x="2609" y="2897"/>
                    <a:pt x="2607" y="2890"/>
                  </a:cubicBezTo>
                  <a:cubicBezTo>
                    <a:pt x="2606" y="2885"/>
                    <a:pt x="2606" y="2885"/>
                    <a:pt x="2606" y="2885"/>
                  </a:cubicBezTo>
                  <a:cubicBezTo>
                    <a:pt x="2605" y="2878"/>
                    <a:pt x="2603" y="2871"/>
                    <a:pt x="2602" y="2863"/>
                  </a:cubicBezTo>
                  <a:cubicBezTo>
                    <a:pt x="2600" y="2858"/>
                    <a:pt x="2600" y="2858"/>
                    <a:pt x="2600" y="2858"/>
                  </a:cubicBezTo>
                  <a:cubicBezTo>
                    <a:pt x="2599" y="2851"/>
                    <a:pt x="2597" y="2843"/>
                    <a:pt x="2595" y="2836"/>
                  </a:cubicBezTo>
                  <a:cubicBezTo>
                    <a:pt x="2595" y="2833"/>
                    <a:pt x="2595" y="2833"/>
                    <a:pt x="2595" y="2833"/>
                  </a:cubicBezTo>
                  <a:cubicBezTo>
                    <a:pt x="2593" y="2827"/>
                    <a:pt x="2591" y="2820"/>
                    <a:pt x="2589" y="2813"/>
                  </a:cubicBezTo>
                  <a:cubicBezTo>
                    <a:pt x="2588" y="2808"/>
                    <a:pt x="2588" y="2808"/>
                    <a:pt x="2588" y="2808"/>
                  </a:cubicBezTo>
                  <a:cubicBezTo>
                    <a:pt x="2586" y="2801"/>
                    <a:pt x="2584" y="2794"/>
                    <a:pt x="2582" y="2788"/>
                  </a:cubicBezTo>
                  <a:cubicBezTo>
                    <a:pt x="2580" y="2781"/>
                    <a:pt x="2580" y="2781"/>
                    <a:pt x="2580" y="2781"/>
                  </a:cubicBezTo>
                  <a:cubicBezTo>
                    <a:pt x="2578" y="2774"/>
                    <a:pt x="2576" y="2768"/>
                    <a:pt x="2574" y="2761"/>
                  </a:cubicBezTo>
                  <a:cubicBezTo>
                    <a:pt x="2572" y="2756"/>
                    <a:pt x="2572" y="2756"/>
                    <a:pt x="2572" y="2756"/>
                  </a:cubicBezTo>
                  <a:cubicBezTo>
                    <a:pt x="2571" y="2750"/>
                    <a:pt x="2569" y="2745"/>
                    <a:pt x="2567" y="2739"/>
                  </a:cubicBezTo>
                  <a:cubicBezTo>
                    <a:pt x="2565" y="2733"/>
                    <a:pt x="2565" y="2733"/>
                    <a:pt x="2565" y="2733"/>
                  </a:cubicBezTo>
                  <a:cubicBezTo>
                    <a:pt x="2562" y="2726"/>
                    <a:pt x="2560" y="2720"/>
                    <a:pt x="2558" y="2713"/>
                  </a:cubicBezTo>
                  <a:cubicBezTo>
                    <a:pt x="2555" y="2706"/>
                    <a:pt x="2555" y="2706"/>
                    <a:pt x="2555" y="2706"/>
                  </a:cubicBezTo>
                  <a:cubicBezTo>
                    <a:pt x="2553" y="2701"/>
                    <a:pt x="2551" y="2695"/>
                    <a:pt x="2549" y="2689"/>
                  </a:cubicBezTo>
                  <a:cubicBezTo>
                    <a:pt x="2545" y="2681"/>
                    <a:pt x="2545" y="2681"/>
                    <a:pt x="2545" y="2681"/>
                  </a:cubicBezTo>
                  <a:cubicBezTo>
                    <a:pt x="2543" y="2676"/>
                    <a:pt x="2541" y="2671"/>
                    <a:pt x="2539" y="2667"/>
                  </a:cubicBezTo>
                  <a:cubicBezTo>
                    <a:pt x="2536" y="2659"/>
                    <a:pt x="2536" y="2659"/>
                    <a:pt x="2536" y="2659"/>
                  </a:cubicBezTo>
                  <a:cubicBezTo>
                    <a:pt x="2534" y="2654"/>
                    <a:pt x="2531" y="2648"/>
                    <a:pt x="2529" y="2642"/>
                  </a:cubicBezTo>
                  <a:cubicBezTo>
                    <a:pt x="2525" y="2634"/>
                    <a:pt x="2525" y="2634"/>
                    <a:pt x="2525" y="2634"/>
                  </a:cubicBezTo>
                  <a:cubicBezTo>
                    <a:pt x="2523" y="2629"/>
                    <a:pt x="2520" y="2623"/>
                    <a:pt x="2517" y="2618"/>
                  </a:cubicBezTo>
                  <a:cubicBezTo>
                    <a:pt x="2514" y="2610"/>
                    <a:pt x="2514" y="2610"/>
                    <a:pt x="2514" y="2610"/>
                  </a:cubicBezTo>
                  <a:cubicBezTo>
                    <a:pt x="2511" y="2605"/>
                    <a:pt x="2509" y="2601"/>
                    <a:pt x="2507" y="2596"/>
                  </a:cubicBezTo>
                  <a:cubicBezTo>
                    <a:pt x="2503" y="2589"/>
                    <a:pt x="2503" y="2589"/>
                    <a:pt x="2503" y="2589"/>
                  </a:cubicBezTo>
                  <a:cubicBezTo>
                    <a:pt x="2500" y="2584"/>
                    <a:pt x="2498" y="2578"/>
                    <a:pt x="2495" y="2573"/>
                  </a:cubicBezTo>
                  <a:cubicBezTo>
                    <a:pt x="2490" y="2564"/>
                    <a:pt x="2490" y="2564"/>
                    <a:pt x="2490" y="2564"/>
                  </a:cubicBezTo>
                  <a:cubicBezTo>
                    <a:pt x="2486" y="2556"/>
                    <a:pt x="2481" y="2548"/>
                    <a:pt x="2477" y="2540"/>
                  </a:cubicBezTo>
                  <a:cubicBezTo>
                    <a:pt x="2471" y="2530"/>
                    <a:pt x="2471" y="2530"/>
                    <a:pt x="2471" y="2530"/>
                  </a:cubicBezTo>
                  <a:cubicBezTo>
                    <a:pt x="2469" y="2527"/>
                    <a:pt x="2467" y="2523"/>
                    <a:pt x="2465" y="2520"/>
                  </a:cubicBezTo>
                  <a:cubicBezTo>
                    <a:pt x="2456" y="2504"/>
                    <a:pt x="2446" y="2489"/>
                    <a:pt x="2436" y="2474"/>
                  </a:cubicBezTo>
                  <a:cubicBezTo>
                    <a:pt x="2430" y="2466"/>
                    <a:pt x="2430" y="2466"/>
                    <a:pt x="2430" y="2466"/>
                  </a:cubicBezTo>
                  <a:cubicBezTo>
                    <a:pt x="2427" y="2461"/>
                    <a:pt x="2424" y="2456"/>
                    <a:pt x="2420" y="2451"/>
                  </a:cubicBezTo>
                  <a:cubicBezTo>
                    <a:pt x="2414" y="2443"/>
                    <a:pt x="2414" y="2443"/>
                    <a:pt x="2414" y="2443"/>
                  </a:cubicBezTo>
                  <a:cubicBezTo>
                    <a:pt x="2407" y="2433"/>
                    <a:pt x="2407" y="2433"/>
                    <a:pt x="2407" y="2433"/>
                  </a:cubicBezTo>
                  <a:cubicBezTo>
                    <a:pt x="2401" y="2425"/>
                    <a:pt x="2401" y="2425"/>
                    <a:pt x="2401" y="2425"/>
                  </a:cubicBezTo>
                  <a:cubicBezTo>
                    <a:pt x="2398" y="2420"/>
                    <a:pt x="2394" y="2416"/>
                    <a:pt x="2391" y="2411"/>
                  </a:cubicBezTo>
                  <a:cubicBezTo>
                    <a:pt x="2385" y="2404"/>
                    <a:pt x="2385" y="2404"/>
                    <a:pt x="2385" y="2404"/>
                  </a:cubicBezTo>
                  <a:cubicBezTo>
                    <a:pt x="2381" y="2399"/>
                    <a:pt x="2377" y="2394"/>
                    <a:pt x="2373" y="2388"/>
                  </a:cubicBezTo>
                  <a:cubicBezTo>
                    <a:pt x="2368" y="2383"/>
                    <a:pt x="2368" y="2383"/>
                    <a:pt x="2368" y="2383"/>
                  </a:cubicBezTo>
                  <a:cubicBezTo>
                    <a:pt x="2365" y="2379"/>
                    <a:pt x="2363" y="2376"/>
                    <a:pt x="2360" y="2372"/>
                  </a:cubicBezTo>
                  <a:cubicBezTo>
                    <a:pt x="2355" y="2367"/>
                    <a:pt x="2355" y="2367"/>
                    <a:pt x="2355" y="2367"/>
                  </a:cubicBezTo>
                  <a:cubicBezTo>
                    <a:pt x="2351" y="2362"/>
                    <a:pt x="2346" y="2356"/>
                    <a:pt x="2341" y="2351"/>
                  </a:cubicBezTo>
                  <a:cubicBezTo>
                    <a:pt x="2337" y="2346"/>
                    <a:pt x="2337" y="2346"/>
                    <a:pt x="2337" y="2346"/>
                  </a:cubicBezTo>
                  <a:cubicBezTo>
                    <a:pt x="2332" y="2340"/>
                    <a:pt x="2327" y="2335"/>
                    <a:pt x="2322" y="2329"/>
                  </a:cubicBezTo>
                  <a:cubicBezTo>
                    <a:pt x="2318" y="2325"/>
                    <a:pt x="2318" y="2325"/>
                    <a:pt x="2318" y="2325"/>
                  </a:cubicBezTo>
                  <a:cubicBezTo>
                    <a:pt x="2315" y="2322"/>
                    <a:pt x="2311" y="2319"/>
                    <a:pt x="2308" y="2315"/>
                  </a:cubicBezTo>
                  <a:cubicBezTo>
                    <a:pt x="2305" y="2312"/>
                    <a:pt x="2305" y="2312"/>
                    <a:pt x="2305" y="2312"/>
                  </a:cubicBezTo>
                  <a:cubicBezTo>
                    <a:pt x="2300" y="2306"/>
                    <a:pt x="2294" y="2301"/>
                    <a:pt x="2288" y="2295"/>
                  </a:cubicBezTo>
                  <a:cubicBezTo>
                    <a:pt x="2284" y="2291"/>
                    <a:pt x="2284" y="2291"/>
                    <a:pt x="2284" y="2291"/>
                  </a:cubicBezTo>
                  <a:cubicBezTo>
                    <a:pt x="2278" y="2285"/>
                    <a:pt x="2272" y="2279"/>
                    <a:pt x="2267" y="2274"/>
                  </a:cubicBezTo>
                  <a:cubicBezTo>
                    <a:pt x="2264" y="2271"/>
                    <a:pt x="2264" y="2271"/>
                    <a:pt x="2264" y="2271"/>
                  </a:cubicBezTo>
                  <a:cubicBezTo>
                    <a:pt x="2260" y="2268"/>
                    <a:pt x="2257" y="2265"/>
                    <a:pt x="2254" y="2262"/>
                  </a:cubicBezTo>
                  <a:cubicBezTo>
                    <a:pt x="2251" y="2259"/>
                    <a:pt x="2251" y="2259"/>
                    <a:pt x="2251" y="2259"/>
                  </a:cubicBezTo>
                  <a:cubicBezTo>
                    <a:pt x="2244" y="2254"/>
                    <a:pt x="2238" y="2248"/>
                    <a:pt x="2232" y="2243"/>
                  </a:cubicBezTo>
                  <a:cubicBezTo>
                    <a:pt x="2228" y="2239"/>
                    <a:pt x="2228" y="2239"/>
                    <a:pt x="2228" y="2239"/>
                  </a:cubicBezTo>
                  <a:cubicBezTo>
                    <a:pt x="2222" y="2234"/>
                    <a:pt x="2216" y="2229"/>
                    <a:pt x="2209" y="2223"/>
                  </a:cubicBezTo>
                  <a:cubicBezTo>
                    <a:pt x="2206" y="2221"/>
                    <a:pt x="2206" y="2221"/>
                    <a:pt x="2206" y="2221"/>
                  </a:cubicBezTo>
                  <a:cubicBezTo>
                    <a:pt x="2202" y="2218"/>
                    <a:pt x="2199" y="2215"/>
                    <a:pt x="2195" y="2212"/>
                  </a:cubicBezTo>
                  <a:cubicBezTo>
                    <a:pt x="2023" y="2075"/>
                    <a:pt x="1812" y="1986"/>
                    <a:pt x="1580" y="1966"/>
                  </a:cubicBezTo>
                  <a:cubicBezTo>
                    <a:pt x="1530" y="1972"/>
                    <a:pt x="1479" y="1973"/>
                    <a:pt x="1429" y="1970"/>
                  </a:cubicBezTo>
                  <a:cubicBezTo>
                    <a:pt x="1428" y="1970"/>
                    <a:pt x="1428" y="1970"/>
                    <a:pt x="1428" y="1970"/>
                  </a:cubicBezTo>
                  <a:cubicBezTo>
                    <a:pt x="1428" y="1970"/>
                    <a:pt x="1428" y="1970"/>
                    <a:pt x="1428" y="1970"/>
                  </a:cubicBezTo>
                  <a:cubicBezTo>
                    <a:pt x="1427" y="1970"/>
                    <a:pt x="1427" y="1970"/>
                    <a:pt x="1427" y="1970"/>
                  </a:cubicBezTo>
                  <a:cubicBezTo>
                    <a:pt x="1427" y="1970"/>
                    <a:pt x="1427" y="1970"/>
                    <a:pt x="1427" y="1970"/>
                  </a:cubicBezTo>
                  <a:cubicBezTo>
                    <a:pt x="1426" y="1970"/>
                    <a:pt x="1426" y="1970"/>
                    <a:pt x="1426" y="1970"/>
                  </a:cubicBezTo>
                  <a:cubicBezTo>
                    <a:pt x="1426" y="1970"/>
                    <a:pt x="1426" y="1970"/>
                    <a:pt x="1426" y="1970"/>
                  </a:cubicBezTo>
                  <a:cubicBezTo>
                    <a:pt x="1425" y="1970"/>
                    <a:pt x="1425" y="1970"/>
                    <a:pt x="1425" y="1970"/>
                  </a:cubicBezTo>
                  <a:cubicBezTo>
                    <a:pt x="1425" y="1970"/>
                    <a:pt x="1425" y="1970"/>
                    <a:pt x="1425" y="1970"/>
                  </a:cubicBezTo>
                  <a:cubicBezTo>
                    <a:pt x="1424" y="1970"/>
                    <a:pt x="1424" y="1970"/>
                    <a:pt x="1424" y="1970"/>
                  </a:cubicBezTo>
                  <a:cubicBezTo>
                    <a:pt x="1423" y="1970"/>
                    <a:pt x="1423" y="1970"/>
                    <a:pt x="1423" y="1970"/>
                  </a:cubicBezTo>
                  <a:cubicBezTo>
                    <a:pt x="1423" y="1970"/>
                    <a:pt x="1423" y="1970"/>
                    <a:pt x="1423" y="1970"/>
                  </a:cubicBezTo>
                  <a:cubicBezTo>
                    <a:pt x="1423" y="1970"/>
                    <a:pt x="1423" y="1970"/>
                    <a:pt x="1423" y="1970"/>
                  </a:cubicBezTo>
                  <a:cubicBezTo>
                    <a:pt x="1422" y="1970"/>
                    <a:pt x="1422" y="1970"/>
                    <a:pt x="1422" y="1970"/>
                  </a:cubicBezTo>
                  <a:cubicBezTo>
                    <a:pt x="1421" y="1970"/>
                    <a:pt x="1421" y="1970"/>
                    <a:pt x="1421" y="1970"/>
                  </a:cubicBezTo>
                  <a:cubicBezTo>
                    <a:pt x="1420" y="1970"/>
                    <a:pt x="1420" y="1970"/>
                    <a:pt x="1420" y="1970"/>
                  </a:cubicBezTo>
                  <a:cubicBezTo>
                    <a:pt x="1420" y="1970"/>
                    <a:pt x="1420" y="1970"/>
                    <a:pt x="1420" y="1970"/>
                  </a:cubicBezTo>
                  <a:cubicBezTo>
                    <a:pt x="1420" y="1970"/>
                    <a:pt x="1420" y="1970"/>
                    <a:pt x="1420" y="1970"/>
                  </a:cubicBezTo>
                  <a:cubicBezTo>
                    <a:pt x="1419" y="1970"/>
                    <a:pt x="1419" y="1970"/>
                    <a:pt x="1419" y="1970"/>
                  </a:cubicBezTo>
                  <a:cubicBezTo>
                    <a:pt x="1418" y="1970"/>
                    <a:pt x="1418" y="1970"/>
                    <a:pt x="1418" y="1970"/>
                  </a:cubicBezTo>
                  <a:cubicBezTo>
                    <a:pt x="1418" y="1970"/>
                    <a:pt x="1418" y="1970"/>
                    <a:pt x="1418" y="1970"/>
                  </a:cubicBezTo>
                  <a:cubicBezTo>
                    <a:pt x="1417" y="1970"/>
                    <a:pt x="1417" y="1970"/>
                    <a:pt x="1417" y="1970"/>
                  </a:cubicBezTo>
                  <a:cubicBezTo>
                    <a:pt x="1417" y="1969"/>
                    <a:pt x="1417" y="1969"/>
                    <a:pt x="1417" y="1969"/>
                  </a:cubicBezTo>
                  <a:cubicBezTo>
                    <a:pt x="1416" y="1969"/>
                    <a:pt x="1416" y="1969"/>
                    <a:pt x="1416" y="1969"/>
                  </a:cubicBezTo>
                  <a:cubicBezTo>
                    <a:pt x="1416" y="1969"/>
                    <a:pt x="1416" y="1969"/>
                    <a:pt x="1416" y="1969"/>
                  </a:cubicBezTo>
                  <a:cubicBezTo>
                    <a:pt x="1415" y="1969"/>
                    <a:pt x="1415" y="1969"/>
                    <a:pt x="1415" y="1969"/>
                  </a:cubicBezTo>
                  <a:cubicBezTo>
                    <a:pt x="1415" y="1969"/>
                    <a:pt x="1415" y="1969"/>
                    <a:pt x="1415" y="1969"/>
                  </a:cubicBezTo>
                  <a:cubicBezTo>
                    <a:pt x="1414" y="1969"/>
                    <a:pt x="1414" y="1969"/>
                    <a:pt x="1414" y="1969"/>
                  </a:cubicBezTo>
                  <a:cubicBezTo>
                    <a:pt x="1414" y="1969"/>
                    <a:pt x="1414" y="1969"/>
                    <a:pt x="1414" y="1969"/>
                  </a:cubicBezTo>
                  <a:cubicBezTo>
                    <a:pt x="1413" y="1969"/>
                    <a:pt x="1413" y="1969"/>
                    <a:pt x="1413" y="1969"/>
                  </a:cubicBezTo>
                  <a:cubicBezTo>
                    <a:pt x="1413" y="1969"/>
                    <a:pt x="1413" y="1969"/>
                    <a:pt x="1413" y="1969"/>
                  </a:cubicBezTo>
                  <a:cubicBezTo>
                    <a:pt x="1412" y="1969"/>
                    <a:pt x="1412" y="1969"/>
                    <a:pt x="1412" y="1969"/>
                  </a:cubicBezTo>
                  <a:cubicBezTo>
                    <a:pt x="1412" y="1969"/>
                    <a:pt x="1412" y="1969"/>
                    <a:pt x="1412" y="1969"/>
                  </a:cubicBezTo>
                  <a:cubicBezTo>
                    <a:pt x="1411" y="1969"/>
                    <a:pt x="1411" y="1969"/>
                    <a:pt x="1411" y="1969"/>
                  </a:cubicBezTo>
                  <a:cubicBezTo>
                    <a:pt x="1411" y="1969"/>
                    <a:pt x="1411" y="1969"/>
                    <a:pt x="1411" y="1969"/>
                  </a:cubicBezTo>
                  <a:cubicBezTo>
                    <a:pt x="1410" y="1969"/>
                    <a:pt x="1410" y="1969"/>
                    <a:pt x="1410" y="1969"/>
                  </a:cubicBezTo>
                  <a:cubicBezTo>
                    <a:pt x="1410" y="1969"/>
                    <a:pt x="1410" y="1969"/>
                    <a:pt x="1410" y="1969"/>
                  </a:cubicBezTo>
                  <a:cubicBezTo>
                    <a:pt x="1409" y="1969"/>
                    <a:pt x="1409" y="1969"/>
                    <a:pt x="1409" y="1969"/>
                  </a:cubicBezTo>
                  <a:cubicBezTo>
                    <a:pt x="1409" y="1969"/>
                    <a:pt x="1409" y="1969"/>
                    <a:pt x="1409" y="1969"/>
                  </a:cubicBezTo>
                  <a:cubicBezTo>
                    <a:pt x="1408" y="1969"/>
                    <a:pt x="1408" y="1969"/>
                    <a:pt x="1408" y="1969"/>
                  </a:cubicBezTo>
                  <a:cubicBezTo>
                    <a:pt x="1407" y="1969"/>
                    <a:pt x="1407" y="1969"/>
                    <a:pt x="1407" y="1969"/>
                  </a:cubicBezTo>
                  <a:cubicBezTo>
                    <a:pt x="1407" y="1969"/>
                    <a:pt x="1407" y="1969"/>
                    <a:pt x="1407" y="1969"/>
                  </a:cubicBezTo>
                  <a:cubicBezTo>
                    <a:pt x="1406" y="1969"/>
                    <a:pt x="1406" y="1969"/>
                    <a:pt x="1406" y="1969"/>
                  </a:cubicBezTo>
                  <a:cubicBezTo>
                    <a:pt x="1406" y="1969"/>
                    <a:pt x="1406" y="1969"/>
                    <a:pt x="1406" y="1969"/>
                  </a:cubicBezTo>
                  <a:cubicBezTo>
                    <a:pt x="1406" y="1969"/>
                    <a:pt x="1406" y="1969"/>
                    <a:pt x="1406" y="1969"/>
                  </a:cubicBezTo>
                  <a:cubicBezTo>
                    <a:pt x="1405" y="1969"/>
                    <a:pt x="1405" y="1969"/>
                    <a:pt x="1405" y="1969"/>
                  </a:cubicBezTo>
                  <a:cubicBezTo>
                    <a:pt x="1404" y="1969"/>
                    <a:pt x="1404" y="1969"/>
                    <a:pt x="1404" y="1969"/>
                  </a:cubicBezTo>
                  <a:cubicBezTo>
                    <a:pt x="1404" y="1969"/>
                    <a:pt x="1404" y="1969"/>
                    <a:pt x="1404" y="1969"/>
                  </a:cubicBezTo>
                  <a:cubicBezTo>
                    <a:pt x="1403" y="1969"/>
                    <a:pt x="1403" y="1969"/>
                    <a:pt x="1403" y="1969"/>
                  </a:cubicBezTo>
                  <a:cubicBezTo>
                    <a:pt x="1403" y="1969"/>
                    <a:pt x="1403" y="1969"/>
                    <a:pt x="1403" y="1969"/>
                  </a:cubicBezTo>
                  <a:cubicBezTo>
                    <a:pt x="1403" y="1969"/>
                    <a:pt x="1403" y="1969"/>
                    <a:pt x="1403" y="1969"/>
                  </a:cubicBezTo>
                  <a:cubicBezTo>
                    <a:pt x="1402" y="1968"/>
                    <a:pt x="1402" y="1968"/>
                    <a:pt x="1402" y="1968"/>
                  </a:cubicBezTo>
                  <a:cubicBezTo>
                    <a:pt x="1401" y="1968"/>
                    <a:pt x="1401" y="1968"/>
                    <a:pt x="1401" y="1968"/>
                  </a:cubicBezTo>
                  <a:cubicBezTo>
                    <a:pt x="1401" y="1968"/>
                    <a:pt x="1401" y="1968"/>
                    <a:pt x="1401" y="1968"/>
                  </a:cubicBezTo>
                  <a:cubicBezTo>
                    <a:pt x="1400" y="1968"/>
                    <a:pt x="1400" y="1968"/>
                    <a:pt x="1400" y="1968"/>
                  </a:cubicBezTo>
                  <a:cubicBezTo>
                    <a:pt x="1400" y="1968"/>
                    <a:pt x="1400" y="1968"/>
                    <a:pt x="1400" y="1968"/>
                  </a:cubicBezTo>
                  <a:cubicBezTo>
                    <a:pt x="1399" y="1968"/>
                    <a:pt x="1399" y="1968"/>
                    <a:pt x="1399" y="1968"/>
                  </a:cubicBezTo>
                  <a:cubicBezTo>
                    <a:pt x="1399" y="1968"/>
                    <a:pt x="1399" y="1968"/>
                    <a:pt x="1399" y="1968"/>
                  </a:cubicBezTo>
                  <a:cubicBezTo>
                    <a:pt x="1398" y="1968"/>
                    <a:pt x="1398" y="1968"/>
                    <a:pt x="1398" y="1968"/>
                  </a:cubicBezTo>
                  <a:cubicBezTo>
                    <a:pt x="1398" y="1968"/>
                    <a:pt x="1398" y="1968"/>
                    <a:pt x="1398" y="1968"/>
                  </a:cubicBezTo>
                  <a:cubicBezTo>
                    <a:pt x="1397" y="1968"/>
                    <a:pt x="1397" y="1968"/>
                    <a:pt x="1397" y="1968"/>
                  </a:cubicBezTo>
                  <a:cubicBezTo>
                    <a:pt x="1397" y="1968"/>
                    <a:pt x="1397" y="1968"/>
                    <a:pt x="1397" y="1968"/>
                  </a:cubicBezTo>
                  <a:cubicBezTo>
                    <a:pt x="1396" y="1968"/>
                    <a:pt x="1396" y="1968"/>
                    <a:pt x="1396" y="1968"/>
                  </a:cubicBezTo>
                  <a:cubicBezTo>
                    <a:pt x="1396" y="1968"/>
                    <a:pt x="1396" y="1968"/>
                    <a:pt x="1396" y="1968"/>
                  </a:cubicBezTo>
                  <a:cubicBezTo>
                    <a:pt x="1395" y="1968"/>
                    <a:pt x="1395" y="1968"/>
                    <a:pt x="1395" y="1968"/>
                  </a:cubicBezTo>
                  <a:cubicBezTo>
                    <a:pt x="1395" y="1968"/>
                    <a:pt x="1395" y="1968"/>
                    <a:pt x="1395" y="1968"/>
                  </a:cubicBezTo>
                  <a:cubicBezTo>
                    <a:pt x="1394" y="1968"/>
                    <a:pt x="1394" y="1968"/>
                    <a:pt x="1394" y="1968"/>
                  </a:cubicBezTo>
                  <a:cubicBezTo>
                    <a:pt x="1393" y="1968"/>
                    <a:pt x="1393" y="1968"/>
                    <a:pt x="1393" y="1968"/>
                  </a:cubicBezTo>
                  <a:cubicBezTo>
                    <a:pt x="1393" y="1968"/>
                    <a:pt x="1393" y="1968"/>
                    <a:pt x="1393" y="1968"/>
                  </a:cubicBezTo>
                  <a:cubicBezTo>
                    <a:pt x="1393" y="1968"/>
                    <a:pt x="1393" y="1968"/>
                    <a:pt x="1393" y="1968"/>
                  </a:cubicBezTo>
                  <a:cubicBezTo>
                    <a:pt x="1392" y="1968"/>
                    <a:pt x="1392" y="1968"/>
                    <a:pt x="1392" y="1968"/>
                  </a:cubicBezTo>
                  <a:cubicBezTo>
                    <a:pt x="1392" y="1968"/>
                    <a:pt x="1392" y="1968"/>
                    <a:pt x="1392" y="1968"/>
                  </a:cubicBezTo>
                  <a:cubicBezTo>
                    <a:pt x="1391" y="1967"/>
                    <a:pt x="1391" y="1967"/>
                    <a:pt x="1391" y="1967"/>
                  </a:cubicBezTo>
                  <a:cubicBezTo>
                    <a:pt x="1390" y="1967"/>
                    <a:pt x="1390" y="1967"/>
                    <a:pt x="1390" y="1967"/>
                  </a:cubicBezTo>
                  <a:cubicBezTo>
                    <a:pt x="1390" y="1967"/>
                    <a:pt x="1390" y="1967"/>
                    <a:pt x="1390" y="1967"/>
                  </a:cubicBezTo>
                  <a:cubicBezTo>
                    <a:pt x="1389" y="1967"/>
                    <a:pt x="1389" y="1967"/>
                    <a:pt x="1389" y="1967"/>
                  </a:cubicBezTo>
                  <a:cubicBezTo>
                    <a:pt x="1389" y="1967"/>
                    <a:pt x="1389" y="1967"/>
                    <a:pt x="1389" y="1967"/>
                  </a:cubicBezTo>
                  <a:cubicBezTo>
                    <a:pt x="1389" y="1967"/>
                    <a:pt x="1389" y="1967"/>
                    <a:pt x="1389" y="1967"/>
                  </a:cubicBezTo>
                  <a:cubicBezTo>
                    <a:pt x="1388" y="1967"/>
                    <a:pt x="1388" y="1967"/>
                    <a:pt x="1388" y="1967"/>
                  </a:cubicBezTo>
                  <a:cubicBezTo>
                    <a:pt x="1387" y="1967"/>
                    <a:pt x="1387" y="1967"/>
                    <a:pt x="1387" y="1967"/>
                  </a:cubicBezTo>
                  <a:cubicBezTo>
                    <a:pt x="1387" y="1967"/>
                    <a:pt x="1387" y="1967"/>
                    <a:pt x="1387" y="1967"/>
                  </a:cubicBezTo>
                  <a:cubicBezTo>
                    <a:pt x="1386" y="1967"/>
                    <a:pt x="1386" y="1967"/>
                    <a:pt x="1386" y="1967"/>
                  </a:cubicBezTo>
                  <a:cubicBezTo>
                    <a:pt x="1386" y="1967"/>
                    <a:pt x="1386" y="1967"/>
                    <a:pt x="1386" y="1967"/>
                  </a:cubicBezTo>
                  <a:cubicBezTo>
                    <a:pt x="1386" y="1967"/>
                    <a:pt x="1386" y="1967"/>
                    <a:pt x="1386" y="1967"/>
                  </a:cubicBezTo>
                  <a:cubicBezTo>
                    <a:pt x="1385" y="1967"/>
                    <a:pt x="1385" y="1967"/>
                    <a:pt x="1385" y="1967"/>
                  </a:cubicBezTo>
                  <a:cubicBezTo>
                    <a:pt x="1384" y="1967"/>
                    <a:pt x="1384" y="1967"/>
                    <a:pt x="1384" y="1967"/>
                  </a:cubicBezTo>
                  <a:cubicBezTo>
                    <a:pt x="1384" y="1967"/>
                    <a:pt x="1384" y="1967"/>
                    <a:pt x="1384" y="1967"/>
                  </a:cubicBezTo>
                  <a:cubicBezTo>
                    <a:pt x="1383" y="1967"/>
                    <a:pt x="1383" y="1967"/>
                    <a:pt x="1383" y="1967"/>
                  </a:cubicBezTo>
                  <a:cubicBezTo>
                    <a:pt x="1383" y="1967"/>
                    <a:pt x="1383" y="1967"/>
                    <a:pt x="1383" y="1967"/>
                  </a:cubicBezTo>
                  <a:cubicBezTo>
                    <a:pt x="1383" y="1967"/>
                    <a:pt x="1383" y="1967"/>
                    <a:pt x="1383" y="1967"/>
                  </a:cubicBezTo>
                  <a:cubicBezTo>
                    <a:pt x="1382" y="1967"/>
                    <a:pt x="1382" y="1967"/>
                    <a:pt x="1382" y="1967"/>
                  </a:cubicBezTo>
                  <a:cubicBezTo>
                    <a:pt x="1381" y="1967"/>
                    <a:pt x="1381" y="1967"/>
                    <a:pt x="1381" y="1967"/>
                  </a:cubicBezTo>
                  <a:cubicBezTo>
                    <a:pt x="1380" y="1966"/>
                    <a:pt x="1380" y="1966"/>
                    <a:pt x="1380" y="1966"/>
                  </a:cubicBezTo>
                  <a:cubicBezTo>
                    <a:pt x="1380" y="1966"/>
                    <a:pt x="1380" y="1966"/>
                    <a:pt x="1380" y="1966"/>
                  </a:cubicBezTo>
                  <a:cubicBezTo>
                    <a:pt x="792" y="2017"/>
                    <a:pt x="331" y="2510"/>
                    <a:pt x="331" y="3110"/>
                  </a:cubicBezTo>
                  <a:cubicBezTo>
                    <a:pt x="331" y="3111"/>
                    <a:pt x="331" y="3111"/>
                    <a:pt x="331" y="3111"/>
                  </a:cubicBezTo>
                  <a:cubicBezTo>
                    <a:pt x="328" y="3111"/>
                    <a:pt x="328" y="3111"/>
                    <a:pt x="328" y="3111"/>
                  </a:cubicBezTo>
                  <a:cubicBezTo>
                    <a:pt x="328" y="3113"/>
                    <a:pt x="328" y="3113"/>
                    <a:pt x="328" y="3113"/>
                  </a:cubicBezTo>
                  <a:cubicBezTo>
                    <a:pt x="328" y="3203"/>
                    <a:pt x="255" y="3277"/>
                    <a:pt x="165" y="3277"/>
                  </a:cubicBezTo>
                  <a:cubicBezTo>
                    <a:pt x="75" y="3277"/>
                    <a:pt x="1" y="3203"/>
                    <a:pt x="1" y="3113"/>
                  </a:cubicBezTo>
                  <a:cubicBezTo>
                    <a:pt x="0" y="3098"/>
                    <a:pt x="0" y="3098"/>
                    <a:pt x="0" y="3098"/>
                  </a:cubicBezTo>
                  <a:cubicBezTo>
                    <a:pt x="0" y="3085"/>
                    <a:pt x="1" y="3072"/>
                    <a:pt x="4" y="3060"/>
                  </a:cubicBezTo>
                  <a:cubicBezTo>
                    <a:pt x="5" y="3051"/>
                    <a:pt x="5" y="3043"/>
                    <a:pt x="5" y="3034"/>
                  </a:cubicBezTo>
                  <a:cubicBezTo>
                    <a:pt x="6" y="3023"/>
                    <a:pt x="6" y="3023"/>
                    <a:pt x="6" y="3023"/>
                  </a:cubicBezTo>
                  <a:cubicBezTo>
                    <a:pt x="6" y="3018"/>
                    <a:pt x="7" y="3013"/>
                    <a:pt x="7" y="3007"/>
                  </a:cubicBezTo>
                  <a:cubicBezTo>
                    <a:pt x="7" y="3004"/>
                    <a:pt x="7" y="3000"/>
                    <a:pt x="8" y="2997"/>
                  </a:cubicBezTo>
                  <a:cubicBezTo>
                    <a:pt x="8" y="2992"/>
                    <a:pt x="8" y="2986"/>
                    <a:pt x="9" y="2981"/>
                  </a:cubicBezTo>
                  <a:cubicBezTo>
                    <a:pt x="10" y="2968"/>
                    <a:pt x="10" y="2968"/>
                    <a:pt x="10" y="2968"/>
                  </a:cubicBezTo>
                  <a:cubicBezTo>
                    <a:pt x="11" y="2964"/>
                    <a:pt x="11" y="2959"/>
                    <a:pt x="11" y="2955"/>
                  </a:cubicBezTo>
                  <a:cubicBezTo>
                    <a:pt x="12" y="2951"/>
                    <a:pt x="12" y="2946"/>
                    <a:pt x="13" y="2942"/>
                  </a:cubicBezTo>
                  <a:cubicBezTo>
                    <a:pt x="14" y="2929"/>
                    <a:pt x="14" y="2929"/>
                    <a:pt x="14" y="2929"/>
                  </a:cubicBezTo>
                  <a:cubicBezTo>
                    <a:pt x="16" y="2917"/>
                    <a:pt x="16" y="2917"/>
                    <a:pt x="16" y="2917"/>
                  </a:cubicBezTo>
                  <a:cubicBezTo>
                    <a:pt x="16" y="2912"/>
                    <a:pt x="17" y="2907"/>
                    <a:pt x="18" y="2903"/>
                  </a:cubicBezTo>
                  <a:cubicBezTo>
                    <a:pt x="18" y="2899"/>
                    <a:pt x="19" y="2895"/>
                    <a:pt x="19" y="2891"/>
                  </a:cubicBezTo>
                  <a:cubicBezTo>
                    <a:pt x="20" y="2886"/>
                    <a:pt x="21" y="2882"/>
                    <a:pt x="22" y="2877"/>
                  </a:cubicBezTo>
                  <a:cubicBezTo>
                    <a:pt x="22" y="2873"/>
                    <a:pt x="23" y="2869"/>
                    <a:pt x="24" y="2864"/>
                  </a:cubicBezTo>
                  <a:cubicBezTo>
                    <a:pt x="24" y="2860"/>
                    <a:pt x="25" y="2856"/>
                    <a:pt x="26" y="2852"/>
                  </a:cubicBezTo>
                  <a:cubicBezTo>
                    <a:pt x="27" y="2843"/>
                    <a:pt x="29" y="2835"/>
                    <a:pt x="30" y="2826"/>
                  </a:cubicBezTo>
                  <a:cubicBezTo>
                    <a:pt x="33" y="2814"/>
                    <a:pt x="33" y="2814"/>
                    <a:pt x="33" y="2814"/>
                  </a:cubicBezTo>
                  <a:cubicBezTo>
                    <a:pt x="34" y="2810"/>
                    <a:pt x="35" y="2805"/>
                    <a:pt x="36" y="2800"/>
                  </a:cubicBezTo>
                  <a:cubicBezTo>
                    <a:pt x="37" y="2792"/>
                    <a:pt x="39" y="2784"/>
                    <a:pt x="41" y="2776"/>
                  </a:cubicBezTo>
                  <a:cubicBezTo>
                    <a:pt x="44" y="2764"/>
                    <a:pt x="44" y="2764"/>
                    <a:pt x="44" y="2764"/>
                  </a:cubicBezTo>
                  <a:cubicBezTo>
                    <a:pt x="45" y="2759"/>
                    <a:pt x="46" y="2755"/>
                    <a:pt x="47" y="2750"/>
                  </a:cubicBezTo>
                  <a:cubicBezTo>
                    <a:pt x="50" y="2738"/>
                    <a:pt x="50" y="2738"/>
                    <a:pt x="50" y="2738"/>
                  </a:cubicBezTo>
                  <a:cubicBezTo>
                    <a:pt x="54" y="2726"/>
                    <a:pt x="54" y="2726"/>
                    <a:pt x="54" y="2726"/>
                  </a:cubicBezTo>
                  <a:cubicBezTo>
                    <a:pt x="57" y="2713"/>
                    <a:pt x="57" y="2713"/>
                    <a:pt x="57" y="2713"/>
                  </a:cubicBezTo>
                  <a:cubicBezTo>
                    <a:pt x="60" y="2701"/>
                    <a:pt x="60" y="2701"/>
                    <a:pt x="60" y="2701"/>
                  </a:cubicBezTo>
                  <a:cubicBezTo>
                    <a:pt x="64" y="2689"/>
                    <a:pt x="64" y="2689"/>
                    <a:pt x="64" y="2689"/>
                  </a:cubicBezTo>
                  <a:cubicBezTo>
                    <a:pt x="68" y="2677"/>
                    <a:pt x="68" y="2677"/>
                    <a:pt x="68" y="2677"/>
                  </a:cubicBezTo>
                  <a:cubicBezTo>
                    <a:pt x="71" y="2665"/>
                    <a:pt x="71" y="2665"/>
                    <a:pt x="71" y="2665"/>
                  </a:cubicBezTo>
                  <a:cubicBezTo>
                    <a:pt x="73" y="2661"/>
                    <a:pt x="74" y="2656"/>
                    <a:pt x="75" y="2652"/>
                  </a:cubicBezTo>
                  <a:cubicBezTo>
                    <a:pt x="79" y="2640"/>
                    <a:pt x="79" y="2640"/>
                    <a:pt x="79" y="2640"/>
                  </a:cubicBezTo>
                  <a:cubicBezTo>
                    <a:pt x="82" y="2632"/>
                    <a:pt x="85" y="2624"/>
                    <a:pt x="88" y="2616"/>
                  </a:cubicBezTo>
                  <a:cubicBezTo>
                    <a:pt x="92" y="2605"/>
                    <a:pt x="92" y="2605"/>
                    <a:pt x="92" y="2605"/>
                  </a:cubicBezTo>
                  <a:cubicBezTo>
                    <a:pt x="96" y="2592"/>
                    <a:pt x="96" y="2592"/>
                    <a:pt x="96" y="2592"/>
                  </a:cubicBezTo>
                  <a:cubicBezTo>
                    <a:pt x="100" y="2582"/>
                    <a:pt x="100" y="2582"/>
                    <a:pt x="100" y="2582"/>
                  </a:cubicBezTo>
                  <a:cubicBezTo>
                    <a:pt x="105" y="2568"/>
                    <a:pt x="105" y="2568"/>
                    <a:pt x="105" y="2568"/>
                  </a:cubicBezTo>
                  <a:cubicBezTo>
                    <a:pt x="109" y="2559"/>
                    <a:pt x="109" y="2559"/>
                    <a:pt x="109" y="2559"/>
                  </a:cubicBezTo>
                  <a:cubicBezTo>
                    <a:pt x="111" y="2554"/>
                    <a:pt x="113" y="2550"/>
                    <a:pt x="115" y="2545"/>
                  </a:cubicBezTo>
                  <a:cubicBezTo>
                    <a:pt x="119" y="2535"/>
                    <a:pt x="119" y="2535"/>
                    <a:pt x="119" y="2535"/>
                  </a:cubicBezTo>
                  <a:cubicBezTo>
                    <a:pt x="121" y="2531"/>
                    <a:pt x="123" y="2526"/>
                    <a:pt x="125" y="2522"/>
                  </a:cubicBezTo>
                  <a:cubicBezTo>
                    <a:pt x="129" y="2513"/>
                    <a:pt x="129" y="2513"/>
                    <a:pt x="129" y="2513"/>
                  </a:cubicBezTo>
                  <a:cubicBezTo>
                    <a:pt x="131" y="2508"/>
                    <a:pt x="133" y="2503"/>
                    <a:pt x="135" y="2499"/>
                  </a:cubicBezTo>
                  <a:cubicBezTo>
                    <a:pt x="138" y="2491"/>
                    <a:pt x="138" y="2491"/>
                    <a:pt x="138" y="2491"/>
                  </a:cubicBezTo>
                  <a:cubicBezTo>
                    <a:pt x="141" y="2486"/>
                    <a:pt x="143" y="2481"/>
                    <a:pt x="146" y="2476"/>
                  </a:cubicBezTo>
                  <a:cubicBezTo>
                    <a:pt x="149" y="2469"/>
                    <a:pt x="149" y="2469"/>
                    <a:pt x="149" y="2469"/>
                  </a:cubicBezTo>
                  <a:cubicBezTo>
                    <a:pt x="151" y="2464"/>
                    <a:pt x="154" y="2459"/>
                    <a:pt x="156" y="2454"/>
                  </a:cubicBezTo>
                  <a:cubicBezTo>
                    <a:pt x="158" y="2450"/>
                    <a:pt x="160" y="2447"/>
                    <a:pt x="161" y="2444"/>
                  </a:cubicBezTo>
                  <a:cubicBezTo>
                    <a:pt x="163" y="2439"/>
                    <a:pt x="166" y="2435"/>
                    <a:pt x="168" y="2431"/>
                  </a:cubicBezTo>
                  <a:cubicBezTo>
                    <a:pt x="169" y="2428"/>
                    <a:pt x="169" y="2428"/>
                    <a:pt x="169" y="2428"/>
                  </a:cubicBezTo>
                  <a:cubicBezTo>
                    <a:pt x="187" y="2393"/>
                    <a:pt x="207" y="2360"/>
                    <a:pt x="227" y="2326"/>
                  </a:cubicBezTo>
                  <a:cubicBezTo>
                    <a:pt x="229" y="2324"/>
                    <a:pt x="229" y="2324"/>
                    <a:pt x="229" y="2324"/>
                  </a:cubicBezTo>
                  <a:cubicBezTo>
                    <a:pt x="232" y="2319"/>
                    <a:pt x="236" y="2313"/>
                    <a:pt x="239" y="2308"/>
                  </a:cubicBezTo>
                  <a:cubicBezTo>
                    <a:pt x="243" y="2303"/>
                    <a:pt x="243" y="2303"/>
                    <a:pt x="243" y="2303"/>
                  </a:cubicBezTo>
                  <a:cubicBezTo>
                    <a:pt x="246" y="2297"/>
                    <a:pt x="250" y="2292"/>
                    <a:pt x="253" y="2287"/>
                  </a:cubicBezTo>
                  <a:cubicBezTo>
                    <a:pt x="256" y="2283"/>
                    <a:pt x="256" y="2283"/>
                    <a:pt x="256" y="2283"/>
                  </a:cubicBezTo>
                  <a:cubicBezTo>
                    <a:pt x="260" y="2277"/>
                    <a:pt x="263" y="2272"/>
                    <a:pt x="267" y="2266"/>
                  </a:cubicBezTo>
                  <a:cubicBezTo>
                    <a:pt x="270" y="2262"/>
                    <a:pt x="270" y="2262"/>
                    <a:pt x="270" y="2262"/>
                  </a:cubicBezTo>
                  <a:cubicBezTo>
                    <a:pt x="274" y="2257"/>
                    <a:pt x="278" y="2252"/>
                    <a:pt x="281" y="2246"/>
                  </a:cubicBezTo>
                  <a:cubicBezTo>
                    <a:pt x="284" y="2242"/>
                    <a:pt x="284" y="2242"/>
                    <a:pt x="284" y="2242"/>
                  </a:cubicBezTo>
                  <a:cubicBezTo>
                    <a:pt x="288" y="2237"/>
                    <a:pt x="292" y="2232"/>
                    <a:pt x="295" y="2227"/>
                  </a:cubicBezTo>
                  <a:cubicBezTo>
                    <a:pt x="299" y="2222"/>
                    <a:pt x="299" y="2222"/>
                    <a:pt x="299" y="2222"/>
                  </a:cubicBezTo>
                  <a:cubicBezTo>
                    <a:pt x="303" y="2217"/>
                    <a:pt x="307" y="2212"/>
                    <a:pt x="310" y="2208"/>
                  </a:cubicBezTo>
                  <a:cubicBezTo>
                    <a:pt x="314" y="2202"/>
                    <a:pt x="314" y="2202"/>
                    <a:pt x="314" y="2202"/>
                  </a:cubicBezTo>
                  <a:cubicBezTo>
                    <a:pt x="318" y="2197"/>
                    <a:pt x="322" y="2193"/>
                    <a:pt x="326" y="2188"/>
                  </a:cubicBezTo>
                  <a:cubicBezTo>
                    <a:pt x="329" y="2183"/>
                    <a:pt x="329" y="2183"/>
                    <a:pt x="329" y="2183"/>
                  </a:cubicBezTo>
                  <a:cubicBezTo>
                    <a:pt x="334" y="2178"/>
                    <a:pt x="338" y="2173"/>
                    <a:pt x="342" y="2168"/>
                  </a:cubicBezTo>
                  <a:cubicBezTo>
                    <a:pt x="345" y="2164"/>
                    <a:pt x="345" y="2164"/>
                    <a:pt x="345" y="2164"/>
                  </a:cubicBezTo>
                  <a:cubicBezTo>
                    <a:pt x="349" y="2159"/>
                    <a:pt x="353" y="2155"/>
                    <a:pt x="357" y="2150"/>
                  </a:cubicBezTo>
                  <a:cubicBezTo>
                    <a:pt x="361" y="2145"/>
                    <a:pt x="361" y="2145"/>
                    <a:pt x="361" y="2145"/>
                  </a:cubicBezTo>
                  <a:cubicBezTo>
                    <a:pt x="365" y="2141"/>
                    <a:pt x="369" y="2136"/>
                    <a:pt x="374" y="2131"/>
                  </a:cubicBezTo>
                  <a:cubicBezTo>
                    <a:pt x="377" y="2127"/>
                    <a:pt x="377" y="2127"/>
                    <a:pt x="377" y="2127"/>
                  </a:cubicBezTo>
                  <a:cubicBezTo>
                    <a:pt x="381" y="2122"/>
                    <a:pt x="386" y="2117"/>
                    <a:pt x="390" y="2112"/>
                  </a:cubicBezTo>
                  <a:cubicBezTo>
                    <a:pt x="393" y="2109"/>
                    <a:pt x="393" y="2109"/>
                    <a:pt x="393" y="2109"/>
                  </a:cubicBezTo>
                  <a:cubicBezTo>
                    <a:pt x="398" y="2104"/>
                    <a:pt x="402" y="2099"/>
                    <a:pt x="407" y="2095"/>
                  </a:cubicBezTo>
                  <a:cubicBezTo>
                    <a:pt x="410" y="2091"/>
                    <a:pt x="410" y="2091"/>
                    <a:pt x="410" y="2091"/>
                  </a:cubicBezTo>
                  <a:cubicBezTo>
                    <a:pt x="415" y="2086"/>
                    <a:pt x="420" y="2081"/>
                    <a:pt x="424" y="2077"/>
                  </a:cubicBezTo>
                  <a:cubicBezTo>
                    <a:pt x="427" y="2074"/>
                    <a:pt x="427" y="2074"/>
                    <a:pt x="427" y="2074"/>
                  </a:cubicBezTo>
                  <a:cubicBezTo>
                    <a:pt x="432" y="2069"/>
                    <a:pt x="437" y="2064"/>
                    <a:pt x="442" y="2059"/>
                  </a:cubicBezTo>
                  <a:cubicBezTo>
                    <a:pt x="444" y="2057"/>
                    <a:pt x="444" y="2057"/>
                    <a:pt x="444" y="2057"/>
                  </a:cubicBezTo>
                  <a:cubicBezTo>
                    <a:pt x="449" y="2052"/>
                    <a:pt x="455" y="2047"/>
                    <a:pt x="460" y="2041"/>
                  </a:cubicBezTo>
                  <a:cubicBezTo>
                    <a:pt x="460" y="2041"/>
                    <a:pt x="460" y="2041"/>
                    <a:pt x="460" y="2041"/>
                  </a:cubicBezTo>
                  <a:cubicBezTo>
                    <a:pt x="570" y="1936"/>
                    <a:pt x="695" y="1849"/>
                    <a:pt x="831" y="1783"/>
                  </a:cubicBezTo>
                  <a:cubicBezTo>
                    <a:pt x="831" y="1783"/>
                    <a:pt x="831" y="1783"/>
                    <a:pt x="831" y="1783"/>
                  </a:cubicBezTo>
                  <a:cubicBezTo>
                    <a:pt x="831" y="1783"/>
                    <a:pt x="831" y="1783"/>
                    <a:pt x="831" y="1783"/>
                  </a:cubicBezTo>
                  <a:cubicBezTo>
                    <a:pt x="831" y="1783"/>
                    <a:pt x="831" y="1783"/>
                    <a:pt x="831" y="1783"/>
                  </a:cubicBezTo>
                  <a:cubicBezTo>
                    <a:pt x="831" y="1783"/>
                    <a:pt x="831" y="1783"/>
                    <a:pt x="831" y="1783"/>
                  </a:cubicBezTo>
                  <a:cubicBezTo>
                    <a:pt x="831" y="1782"/>
                    <a:pt x="831" y="1782"/>
                    <a:pt x="831"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7" y="1780"/>
                    <a:pt x="837" y="1780"/>
                    <a:pt x="837" y="1780"/>
                  </a:cubicBezTo>
                  <a:cubicBezTo>
                    <a:pt x="837" y="1780"/>
                    <a:pt x="837" y="1780"/>
                    <a:pt x="837" y="1780"/>
                  </a:cubicBezTo>
                  <a:cubicBezTo>
                    <a:pt x="837" y="1780"/>
                    <a:pt x="837" y="1780"/>
                    <a:pt x="837" y="1780"/>
                  </a:cubicBezTo>
                  <a:cubicBezTo>
                    <a:pt x="837" y="1780"/>
                    <a:pt x="837" y="1780"/>
                    <a:pt x="837" y="1780"/>
                  </a:cubicBezTo>
                  <a:cubicBezTo>
                    <a:pt x="838" y="1779"/>
                    <a:pt x="838" y="1779"/>
                    <a:pt x="838" y="1779"/>
                  </a:cubicBezTo>
                  <a:cubicBezTo>
                    <a:pt x="838" y="1779"/>
                    <a:pt x="838" y="1779"/>
                    <a:pt x="838" y="1779"/>
                  </a:cubicBezTo>
                  <a:cubicBezTo>
                    <a:pt x="838" y="1779"/>
                    <a:pt x="838" y="1779"/>
                    <a:pt x="838"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40" y="1779"/>
                    <a:pt x="840" y="1779"/>
                    <a:pt x="840" y="1779"/>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1" y="1778"/>
                    <a:pt x="841" y="1778"/>
                    <a:pt x="841" y="1778"/>
                  </a:cubicBezTo>
                  <a:cubicBezTo>
                    <a:pt x="841" y="1778"/>
                    <a:pt x="841" y="1778"/>
                    <a:pt x="841" y="1778"/>
                  </a:cubicBezTo>
                  <a:cubicBezTo>
                    <a:pt x="841" y="1778"/>
                    <a:pt x="841" y="1778"/>
                    <a:pt x="841" y="1778"/>
                  </a:cubicBezTo>
                  <a:cubicBezTo>
                    <a:pt x="841" y="1778"/>
                    <a:pt x="841" y="1778"/>
                    <a:pt x="841" y="1778"/>
                  </a:cubicBezTo>
                  <a:cubicBezTo>
                    <a:pt x="842" y="1778"/>
                    <a:pt x="842" y="1778"/>
                    <a:pt x="842" y="1778"/>
                  </a:cubicBezTo>
                  <a:cubicBezTo>
                    <a:pt x="852" y="1773"/>
                    <a:pt x="863" y="1768"/>
                    <a:pt x="873" y="1763"/>
                  </a:cubicBezTo>
                  <a:cubicBezTo>
                    <a:pt x="642" y="1582"/>
                    <a:pt x="494" y="1301"/>
                    <a:pt x="494" y="986"/>
                  </a:cubicBezTo>
                  <a:cubicBezTo>
                    <a:pt x="494" y="441"/>
                    <a:pt x="935" y="0"/>
                    <a:pt x="1480" y="0"/>
                  </a:cubicBezTo>
                  <a:cubicBezTo>
                    <a:pt x="2024" y="0"/>
                    <a:pt x="2466" y="441"/>
                    <a:pt x="2466" y="986"/>
                  </a:cubicBezTo>
                  <a:cubicBezTo>
                    <a:pt x="2466" y="1185"/>
                    <a:pt x="2406" y="1370"/>
                    <a:pt x="2305" y="1525"/>
                  </a:cubicBezTo>
                  <a:cubicBezTo>
                    <a:pt x="2304" y="1525"/>
                    <a:pt x="2304" y="1525"/>
                    <a:pt x="2304" y="1525"/>
                  </a:cubicBezTo>
                  <a:cubicBezTo>
                    <a:pt x="2260" y="1583"/>
                    <a:pt x="2184" y="1606"/>
                    <a:pt x="2115" y="1583"/>
                  </a:cubicBezTo>
                  <a:cubicBezTo>
                    <a:pt x="2045" y="1559"/>
                    <a:pt x="1999" y="1495"/>
                    <a:pt x="1999" y="1422"/>
                  </a:cubicBezTo>
                  <a:cubicBezTo>
                    <a:pt x="1999" y="1348"/>
                    <a:pt x="2053" y="1305"/>
                    <a:pt x="2080" y="1241"/>
                  </a:cubicBezTo>
                  <a:cubicBezTo>
                    <a:pt x="2115" y="1160"/>
                    <a:pt x="2133" y="1072"/>
                    <a:pt x="2133" y="984"/>
                  </a:cubicBezTo>
                  <a:cubicBezTo>
                    <a:pt x="2133" y="621"/>
                    <a:pt x="1839" y="328"/>
                    <a:pt x="1477" y="328"/>
                  </a:cubicBezTo>
                  <a:cubicBezTo>
                    <a:pt x="1115" y="328"/>
                    <a:pt x="821" y="621"/>
                    <a:pt x="821" y="984"/>
                  </a:cubicBezTo>
                  <a:cubicBezTo>
                    <a:pt x="821" y="1322"/>
                    <a:pt x="1077" y="1600"/>
                    <a:pt x="1405" y="1635"/>
                  </a:cubicBezTo>
                  <a:cubicBezTo>
                    <a:pt x="1413" y="1635"/>
                    <a:pt x="1421" y="1635"/>
                    <a:pt x="1429" y="1634"/>
                  </a:cubicBezTo>
                  <a:cubicBezTo>
                    <a:pt x="1429" y="1635"/>
                    <a:pt x="1429" y="1635"/>
                    <a:pt x="1429" y="1635"/>
                  </a:cubicBezTo>
                  <a:cubicBezTo>
                    <a:pt x="1445" y="1635"/>
                    <a:pt x="1461" y="1634"/>
                    <a:pt x="1477" y="1634"/>
                  </a:cubicBezTo>
                  <a:cubicBezTo>
                    <a:pt x="1788" y="1634"/>
                    <a:pt x="2077" y="1730"/>
                    <a:pt x="2315" y="1895"/>
                  </a:cubicBezTo>
                  <a:cubicBezTo>
                    <a:pt x="2315" y="1895"/>
                    <a:pt x="2315" y="1895"/>
                    <a:pt x="2315" y="1895"/>
                  </a:cubicBezTo>
                  <a:cubicBezTo>
                    <a:pt x="2329" y="1904"/>
                    <a:pt x="2342" y="1913"/>
                    <a:pt x="2355" y="1923"/>
                  </a:cubicBezTo>
                  <a:cubicBezTo>
                    <a:pt x="2359" y="1926"/>
                    <a:pt x="2359" y="1926"/>
                    <a:pt x="2359" y="1926"/>
                  </a:cubicBezTo>
                  <a:cubicBezTo>
                    <a:pt x="2365" y="1931"/>
                    <a:pt x="2365" y="1931"/>
                    <a:pt x="2365" y="1931"/>
                  </a:cubicBezTo>
                  <a:cubicBezTo>
                    <a:pt x="2371" y="1935"/>
                    <a:pt x="2376" y="1939"/>
                    <a:pt x="2381" y="1942"/>
                  </a:cubicBezTo>
                  <a:cubicBezTo>
                    <a:pt x="2382" y="1944"/>
                    <a:pt x="2382" y="1944"/>
                    <a:pt x="2382" y="1944"/>
                  </a:cubicBezTo>
                  <a:cubicBezTo>
                    <a:pt x="2385" y="1946"/>
                    <a:pt x="2388" y="1949"/>
                    <a:pt x="2392" y="1951"/>
                  </a:cubicBezTo>
                  <a:cubicBezTo>
                    <a:pt x="2398" y="1956"/>
                    <a:pt x="2398" y="1956"/>
                    <a:pt x="2398" y="1956"/>
                  </a:cubicBezTo>
                  <a:cubicBezTo>
                    <a:pt x="2401" y="1959"/>
                    <a:pt x="2405" y="1962"/>
                    <a:pt x="2408" y="1964"/>
                  </a:cubicBezTo>
                  <a:cubicBezTo>
                    <a:pt x="2414" y="1969"/>
                    <a:pt x="2414" y="1969"/>
                    <a:pt x="2414" y="1969"/>
                  </a:cubicBezTo>
                  <a:cubicBezTo>
                    <a:pt x="2423" y="1977"/>
                    <a:pt x="2423" y="1977"/>
                    <a:pt x="2423" y="1977"/>
                  </a:cubicBezTo>
                  <a:cubicBezTo>
                    <a:pt x="2430" y="1983"/>
                    <a:pt x="2430" y="1983"/>
                    <a:pt x="2430" y="1983"/>
                  </a:cubicBezTo>
                  <a:cubicBezTo>
                    <a:pt x="2440" y="1991"/>
                    <a:pt x="2440" y="1991"/>
                    <a:pt x="2440" y="1991"/>
                  </a:cubicBezTo>
                  <a:cubicBezTo>
                    <a:pt x="2446" y="1996"/>
                    <a:pt x="2446" y="1996"/>
                    <a:pt x="2446" y="1996"/>
                  </a:cubicBezTo>
                  <a:cubicBezTo>
                    <a:pt x="2455" y="2004"/>
                    <a:pt x="2455" y="2004"/>
                    <a:pt x="2455" y="2004"/>
                  </a:cubicBezTo>
                  <a:cubicBezTo>
                    <a:pt x="2461" y="2010"/>
                    <a:pt x="2461" y="2010"/>
                    <a:pt x="2461" y="2010"/>
                  </a:cubicBezTo>
                  <a:cubicBezTo>
                    <a:pt x="2471" y="2018"/>
                    <a:pt x="2471" y="2018"/>
                    <a:pt x="2471" y="2018"/>
                  </a:cubicBezTo>
                  <a:cubicBezTo>
                    <a:pt x="2476" y="2023"/>
                    <a:pt x="2476" y="2023"/>
                    <a:pt x="2476" y="2023"/>
                  </a:cubicBezTo>
                  <a:cubicBezTo>
                    <a:pt x="2486" y="2032"/>
                    <a:pt x="2486" y="2032"/>
                    <a:pt x="2486" y="2032"/>
                  </a:cubicBezTo>
                  <a:cubicBezTo>
                    <a:pt x="2492" y="2038"/>
                    <a:pt x="2492" y="2038"/>
                    <a:pt x="2492" y="2038"/>
                  </a:cubicBezTo>
                  <a:cubicBezTo>
                    <a:pt x="2500" y="2046"/>
                    <a:pt x="2500" y="2046"/>
                    <a:pt x="2500" y="2046"/>
                  </a:cubicBezTo>
                  <a:cubicBezTo>
                    <a:pt x="2507" y="2053"/>
                    <a:pt x="2507" y="2053"/>
                    <a:pt x="2507" y="2053"/>
                  </a:cubicBezTo>
                  <a:cubicBezTo>
                    <a:pt x="2515" y="2060"/>
                    <a:pt x="2515" y="2060"/>
                    <a:pt x="2515" y="2060"/>
                  </a:cubicBezTo>
                  <a:cubicBezTo>
                    <a:pt x="2522" y="2067"/>
                    <a:pt x="2522" y="2067"/>
                    <a:pt x="2522" y="2067"/>
                  </a:cubicBezTo>
                  <a:cubicBezTo>
                    <a:pt x="2530" y="2075"/>
                    <a:pt x="2530" y="2075"/>
                    <a:pt x="2530" y="2075"/>
                  </a:cubicBezTo>
                  <a:cubicBezTo>
                    <a:pt x="2535" y="2081"/>
                    <a:pt x="2535" y="2081"/>
                    <a:pt x="2535" y="2081"/>
                  </a:cubicBezTo>
                  <a:cubicBezTo>
                    <a:pt x="2538" y="2084"/>
                    <a:pt x="2542" y="2087"/>
                    <a:pt x="2545" y="2091"/>
                  </a:cubicBezTo>
                  <a:cubicBezTo>
                    <a:pt x="2546" y="2092"/>
                    <a:pt x="2546" y="2092"/>
                    <a:pt x="2546" y="2092"/>
                  </a:cubicBezTo>
                  <a:cubicBezTo>
                    <a:pt x="2568" y="2115"/>
                    <a:pt x="2589" y="2139"/>
                    <a:pt x="2609" y="2163"/>
                  </a:cubicBezTo>
                  <a:cubicBezTo>
                    <a:pt x="2612" y="2167"/>
                    <a:pt x="2612" y="2167"/>
                    <a:pt x="2612" y="2167"/>
                  </a:cubicBezTo>
                  <a:cubicBezTo>
                    <a:pt x="2621" y="2177"/>
                    <a:pt x="2621" y="2177"/>
                    <a:pt x="2621" y="2177"/>
                  </a:cubicBezTo>
                  <a:cubicBezTo>
                    <a:pt x="2626" y="2183"/>
                    <a:pt x="2626" y="2183"/>
                    <a:pt x="2626" y="2183"/>
                  </a:cubicBezTo>
                  <a:cubicBezTo>
                    <a:pt x="2633" y="2192"/>
                    <a:pt x="2633" y="2192"/>
                    <a:pt x="2633" y="2192"/>
                  </a:cubicBezTo>
                  <a:cubicBezTo>
                    <a:pt x="2639" y="2199"/>
                    <a:pt x="2639" y="2199"/>
                    <a:pt x="2639" y="2199"/>
                  </a:cubicBezTo>
                  <a:cubicBezTo>
                    <a:pt x="2646" y="2209"/>
                    <a:pt x="2646" y="2209"/>
                    <a:pt x="2646" y="2209"/>
                  </a:cubicBezTo>
                  <a:cubicBezTo>
                    <a:pt x="2651" y="2215"/>
                    <a:pt x="2651" y="2215"/>
                    <a:pt x="2651" y="2215"/>
                  </a:cubicBezTo>
                  <a:cubicBezTo>
                    <a:pt x="2659" y="2226"/>
                    <a:pt x="2659" y="2226"/>
                    <a:pt x="2659" y="2226"/>
                  </a:cubicBezTo>
                  <a:cubicBezTo>
                    <a:pt x="2663" y="2232"/>
                    <a:pt x="2663" y="2232"/>
                    <a:pt x="2663" y="2232"/>
                  </a:cubicBezTo>
                  <a:cubicBezTo>
                    <a:pt x="2666" y="2235"/>
                    <a:pt x="2668" y="2239"/>
                    <a:pt x="2671" y="2242"/>
                  </a:cubicBezTo>
                  <a:cubicBezTo>
                    <a:pt x="2676" y="2249"/>
                    <a:pt x="2676" y="2249"/>
                    <a:pt x="2676" y="2249"/>
                  </a:cubicBezTo>
                  <a:cubicBezTo>
                    <a:pt x="2683" y="2259"/>
                    <a:pt x="2683" y="2259"/>
                    <a:pt x="2683" y="2259"/>
                  </a:cubicBezTo>
                  <a:cubicBezTo>
                    <a:pt x="2688" y="2266"/>
                    <a:pt x="2688" y="2266"/>
                    <a:pt x="2688" y="2266"/>
                  </a:cubicBezTo>
                  <a:cubicBezTo>
                    <a:pt x="2695" y="2276"/>
                    <a:pt x="2695" y="2276"/>
                    <a:pt x="2695" y="2276"/>
                  </a:cubicBezTo>
                  <a:cubicBezTo>
                    <a:pt x="2699" y="2282"/>
                    <a:pt x="2699" y="2282"/>
                    <a:pt x="2699" y="2282"/>
                  </a:cubicBezTo>
                  <a:cubicBezTo>
                    <a:pt x="2707" y="2293"/>
                    <a:pt x="2707" y="2293"/>
                    <a:pt x="2707" y="2293"/>
                  </a:cubicBezTo>
                  <a:cubicBezTo>
                    <a:pt x="2711" y="2300"/>
                    <a:pt x="2711" y="2300"/>
                    <a:pt x="2711" y="2300"/>
                  </a:cubicBezTo>
                  <a:cubicBezTo>
                    <a:pt x="2713" y="2303"/>
                    <a:pt x="2716" y="2307"/>
                    <a:pt x="2718" y="2311"/>
                  </a:cubicBezTo>
                  <a:cubicBezTo>
                    <a:pt x="2722" y="2318"/>
                    <a:pt x="2722" y="2318"/>
                    <a:pt x="2722" y="2318"/>
                  </a:cubicBezTo>
                  <a:cubicBezTo>
                    <a:pt x="2729" y="2328"/>
                    <a:pt x="2729" y="2328"/>
                    <a:pt x="2729" y="2328"/>
                  </a:cubicBezTo>
                  <a:cubicBezTo>
                    <a:pt x="2734" y="2336"/>
                    <a:pt x="2734" y="2336"/>
                    <a:pt x="2734" y="2336"/>
                  </a:cubicBezTo>
                  <a:cubicBezTo>
                    <a:pt x="2740" y="2346"/>
                    <a:pt x="2740" y="2346"/>
                    <a:pt x="2740" y="2346"/>
                  </a:cubicBezTo>
                  <a:cubicBezTo>
                    <a:pt x="2744" y="2353"/>
                    <a:pt x="2744" y="2353"/>
                    <a:pt x="2744" y="2353"/>
                  </a:cubicBezTo>
                  <a:cubicBezTo>
                    <a:pt x="2746" y="2357"/>
                    <a:pt x="2748" y="2360"/>
                    <a:pt x="2750" y="2363"/>
                  </a:cubicBezTo>
                  <a:cubicBezTo>
                    <a:pt x="2754" y="2370"/>
                    <a:pt x="2754" y="2370"/>
                    <a:pt x="2754" y="2370"/>
                  </a:cubicBezTo>
                  <a:cubicBezTo>
                    <a:pt x="2763" y="2385"/>
                    <a:pt x="2772" y="2401"/>
                    <a:pt x="2781" y="2417"/>
                  </a:cubicBezTo>
                  <a:cubicBezTo>
                    <a:pt x="2781" y="2417"/>
                    <a:pt x="2781" y="2417"/>
                    <a:pt x="2781" y="2417"/>
                  </a:cubicBezTo>
                  <a:cubicBezTo>
                    <a:pt x="2783" y="2421"/>
                    <a:pt x="2784" y="2425"/>
                    <a:pt x="2786" y="2428"/>
                  </a:cubicBezTo>
                  <a:cubicBezTo>
                    <a:pt x="2790" y="2436"/>
                    <a:pt x="2790" y="2436"/>
                    <a:pt x="2790" y="2436"/>
                  </a:cubicBezTo>
                  <a:cubicBezTo>
                    <a:pt x="2792" y="2440"/>
                    <a:pt x="2794" y="2444"/>
                    <a:pt x="2796" y="2447"/>
                  </a:cubicBezTo>
                  <a:cubicBezTo>
                    <a:pt x="2800" y="2454"/>
                    <a:pt x="2800" y="2454"/>
                    <a:pt x="2800" y="2454"/>
                  </a:cubicBezTo>
                  <a:cubicBezTo>
                    <a:pt x="2805" y="2465"/>
                    <a:pt x="2805" y="2465"/>
                    <a:pt x="2805" y="2465"/>
                  </a:cubicBezTo>
                  <a:cubicBezTo>
                    <a:pt x="2809" y="2474"/>
                    <a:pt x="2809" y="2474"/>
                    <a:pt x="2809" y="2474"/>
                  </a:cubicBezTo>
                  <a:cubicBezTo>
                    <a:pt x="2814" y="2484"/>
                    <a:pt x="2814" y="2484"/>
                    <a:pt x="2814" y="2484"/>
                  </a:cubicBezTo>
                  <a:cubicBezTo>
                    <a:pt x="2818" y="2492"/>
                    <a:pt x="2818" y="2492"/>
                    <a:pt x="2818" y="2492"/>
                  </a:cubicBezTo>
                  <a:cubicBezTo>
                    <a:pt x="2822" y="2503"/>
                    <a:pt x="2822" y="2503"/>
                    <a:pt x="2822" y="2503"/>
                  </a:cubicBezTo>
                  <a:cubicBezTo>
                    <a:pt x="2826" y="2512"/>
                    <a:pt x="2826" y="2512"/>
                    <a:pt x="2826" y="2512"/>
                  </a:cubicBezTo>
                  <a:cubicBezTo>
                    <a:pt x="2831" y="2522"/>
                    <a:pt x="2831" y="2522"/>
                    <a:pt x="2831" y="2522"/>
                  </a:cubicBezTo>
                  <a:cubicBezTo>
                    <a:pt x="2835" y="2531"/>
                    <a:pt x="2835" y="2531"/>
                    <a:pt x="2835" y="2531"/>
                  </a:cubicBezTo>
                  <a:cubicBezTo>
                    <a:pt x="2839" y="2541"/>
                    <a:pt x="2839" y="2541"/>
                    <a:pt x="2839" y="2541"/>
                  </a:cubicBezTo>
                  <a:cubicBezTo>
                    <a:pt x="2843" y="2551"/>
                    <a:pt x="2843" y="2551"/>
                    <a:pt x="2843" y="2551"/>
                  </a:cubicBezTo>
                  <a:cubicBezTo>
                    <a:pt x="2847" y="2561"/>
                    <a:pt x="2847" y="2561"/>
                    <a:pt x="2847" y="2561"/>
                  </a:cubicBezTo>
                  <a:cubicBezTo>
                    <a:pt x="2851" y="2570"/>
                    <a:pt x="2851" y="2570"/>
                    <a:pt x="2851" y="2570"/>
                  </a:cubicBezTo>
                  <a:cubicBezTo>
                    <a:pt x="2855" y="2581"/>
                    <a:pt x="2855" y="2581"/>
                    <a:pt x="2855" y="2581"/>
                  </a:cubicBezTo>
                  <a:cubicBezTo>
                    <a:pt x="2858" y="2590"/>
                    <a:pt x="2858" y="2590"/>
                    <a:pt x="2858" y="2590"/>
                  </a:cubicBezTo>
                  <a:cubicBezTo>
                    <a:pt x="2862" y="2601"/>
                    <a:pt x="2862" y="2601"/>
                    <a:pt x="2862" y="2601"/>
                  </a:cubicBezTo>
                  <a:cubicBezTo>
                    <a:pt x="2866" y="2610"/>
                    <a:pt x="2866" y="2610"/>
                    <a:pt x="2866" y="2610"/>
                  </a:cubicBezTo>
                  <a:cubicBezTo>
                    <a:pt x="2869" y="2620"/>
                    <a:pt x="2869" y="2620"/>
                    <a:pt x="2869" y="2620"/>
                  </a:cubicBezTo>
                  <a:cubicBezTo>
                    <a:pt x="2873" y="2631"/>
                    <a:pt x="2873" y="2631"/>
                    <a:pt x="2873" y="2631"/>
                  </a:cubicBezTo>
                  <a:cubicBezTo>
                    <a:pt x="2876" y="2640"/>
                    <a:pt x="2876" y="2640"/>
                    <a:pt x="2876" y="2640"/>
                  </a:cubicBezTo>
                  <a:cubicBezTo>
                    <a:pt x="2880" y="2651"/>
                    <a:pt x="2880" y="2651"/>
                    <a:pt x="2880" y="2651"/>
                  </a:cubicBezTo>
                  <a:cubicBezTo>
                    <a:pt x="2881" y="2654"/>
                    <a:pt x="2882" y="2657"/>
                    <a:pt x="2883" y="2660"/>
                  </a:cubicBezTo>
                  <a:cubicBezTo>
                    <a:pt x="2884" y="2664"/>
                    <a:pt x="2885" y="2668"/>
                    <a:pt x="2886" y="2672"/>
                  </a:cubicBezTo>
                  <a:cubicBezTo>
                    <a:pt x="2889" y="2681"/>
                    <a:pt x="2889" y="2681"/>
                    <a:pt x="2889" y="2681"/>
                  </a:cubicBezTo>
                  <a:cubicBezTo>
                    <a:pt x="2890" y="2684"/>
                    <a:pt x="2891" y="2688"/>
                    <a:pt x="2892" y="2691"/>
                  </a:cubicBezTo>
                  <a:cubicBezTo>
                    <a:pt x="2895" y="2701"/>
                    <a:pt x="2895" y="2701"/>
                    <a:pt x="2895" y="2701"/>
                  </a:cubicBezTo>
                  <a:cubicBezTo>
                    <a:pt x="2895" y="2702"/>
                    <a:pt x="2895" y="2702"/>
                    <a:pt x="2895" y="2702"/>
                  </a:cubicBezTo>
                  <a:cubicBezTo>
                    <a:pt x="2897" y="2708"/>
                    <a:pt x="2899" y="2715"/>
                    <a:pt x="2901" y="2721"/>
                  </a:cubicBezTo>
                  <a:cubicBezTo>
                    <a:pt x="2901" y="2722"/>
                    <a:pt x="2901" y="2722"/>
                    <a:pt x="2901" y="2722"/>
                  </a:cubicBezTo>
                  <a:cubicBezTo>
                    <a:pt x="2903" y="2728"/>
                    <a:pt x="2904" y="2735"/>
                    <a:pt x="2906" y="2742"/>
                  </a:cubicBezTo>
                  <a:cubicBezTo>
                    <a:pt x="2906" y="2742"/>
                    <a:pt x="2906" y="2742"/>
                    <a:pt x="2906" y="2742"/>
                  </a:cubicBezTo>
                  <a:cubicBezTo>
                    <a:pt x="2909" y="2752"/>
                    <a:pt x="2909" y="2752"/>
                    <a:pt x="2909" y="2752"/>
                  </a:cubicBezTo>
                  <a:cubicBezTo>
                    <a:pt x="2911" y="2763"/>
                    <a:pt x="2911" y="2763"/>
                    <a:pt x="2911" y="2763"/>
                  </a:cubicBezTo>
                  <a:cubicBezTo>
                    <a:pt x="2914" y="2774"/>
                    <a:pt x="2914" y="2774"/>
                    <a:pt x="2914" y="2774"/>
                  </a:cubicBezTo>
                  <a:cubicBezTo>
                    <a:pt x="2916" y="2784"/>
                    <a:pt x="2916" y="2784"/>
                    <a:pt x="2916" y="2784"/>
                  </a:cubicBezTo>
                  <a:cubicBezTo>
                    <a:pt x="2918" y="2794"/>
                    <a:pt x="2918" y="2794"/>
                    <a:pt x="2918" y="2794"/>
                  </a:cubicBezTo>
                  <a:cubicBezTo>
                    <a:pt x="2919" y="2798"/>
                    <a:pt x="2920" y="2801"/>
                    <a:pt x="2921" y="2805"/>
                  </a:cubicBezTo>
                  <a:cubicBezTo>
                    <a:pt x="2923" y="2815"/>
                    <a:pt x="2923" y="2815"/>
                    <a:pt x="2923" y="2815"/>
                  </a:cubicBezTo>
                  <a:cubicBezTo>
                    <a:pt x="2924" y="2819"/>
                    <a:pt x="2924" y="2822"/>
                    <a:pt x="2925" y="2826"/>
                  </a:cubicBezTo>
                  <a:cubicBezTo>
                    <a:pt x="2927" y="2836"/>
                    <a:pt x="2927" y="2836"/>
                    <a:pt x="2927" y="2836"/>
                  </a:cubicBezTo>
                  <a:cubicBezTo>
                    <a:pt x="2929" y="2848"/>
                    <a:pt x="2929" y="2848"/>
                    <a:pt x="2929" y="2848"/>
                  </a:cubicBezTo>
                  <a:cubicBezTo>
                    <a:pt x="2931" y="2857"/>
                    <a:pt x="2931" y="2857"/>
                    <a:pt x="2931" y="2857"/>
                  </a:cubicBezTo>
                  <a:cubicBezTo>
                    <a:pt x="2933" y="2869"/>
                    <a:pt x="2933" y="2869"/>
                    <a:pt x="2933" y="2869"/>
                  </a:cubicBezTo>
                  <a:cubicBezTo>
                    <a:pt x="2934" y="2879"/>
                    <a:pt x="2934" y="2879"/>
                    <a:pt x="2934" y="2879"/>
                  </a:cubicBezTo>
                  <a:cubicBezTo>
                    <a:pt x="2936" y="2891"/>
                    <a:pt x="2936" y="2891"/>
                    <a:pt x="2936" y="2891"/>
                  </a:cubicBezTo>
                  <a:cubicBezTo>
                    <a:pt x="2937" y="2901"/>
                    <a:pt x="2937" y="2901"/>
                    <a:pt x="2937" y="2901"/>
                  </a:cubicBezTo>
                  <a:cubicBezTo>
                    <a:pt x="2939" y="2912"/>
                    <a:pt x="2939" y="2912"/>
                    <a:pt x="2939" y="2912"/>
                  </a:cubicBezTo>
                  <a:cubicBezTo>
                    <a:pt x="2940" y="2923"/>
                    <a:pt x="2940" y="2923"/>
                    <a:pt x="2940" y="2923"/>
                  </a:cubicBezTo>
                  <a:cubicBezTo>
                    <a:pt x="2942" y="2933"/>
                    <a:pt x="2942" y="2933"/>
                    <a:pt x="2942" y="2933"/>
                  </a:cubicBezTo>
                  <a:cubicBezTo>
                    <a:pt x="2943" y="2944"/>
                    <a:pt x="2943" y="2944"/>
                    <a:pt x="2943" y="2944"/>
                  </a:cubicBezTo>
                  <a:cubicBezTo>
                    <a:pt x="2944" y="2955"/>
                    <a:pt x="2944" y="2955"/>
                    <a:pt x="2944" y="2955"/>
                  </a:cubicBezTo>
                  <a:cubicBezTo>
                    <a:pt x="2945" y="2966"/>
                    <a:pt x="2945" y="2966"/>
                    <a:pt x="2945" y="2966"/>
                  </a:cubicBezTo>
                  <a:cubicBezTo>
                    <a:pt x="2946" y="2977"/>
                    <a:pt x="2946" y="2977"/>
                    <a:pt x="2946" y="2977"/>
                  </a:cubicBezTo>
                  <a:cubicBezTo>
                    <a:pt x="2947" y="2988"/>
                    <a:pt x="2947" y="2988"/>
                    <a:pt x="2947" y="2988"/>
                  </a:cubicBezTo>
                  <a:cubicBezTo>
                    <a:pt x="2948" y="2999"/>
                    <a:pt x="2948" y="2999"/>
                    <a:pt x="2948" y="2999"/>
                  </a:cubicBezTo>
                  <a:cubicBezTo>
                    <a:pt x="2949" y="3010"/>
                    <a:pt x="2949" y="3010"/>
                    <a:pt x="2949" y="3010"/>
                  </a:cubicBezTo>
                  <a:cubicBezTo>
                    <a:pt x="2949" y="3014"/>
                    <a:pt x="2949" y="3018"/>
                    <a:pt x="2949" y="3022"/>
                  </a:cubicBezTo>
                  <a:cubicBezTo>
                    <a:pt x="2950" y="3032"/>
                    <a:pt x="2950" y="3032"/>
                    <a:pt x="2950" y="3032"/>
                  </a:cubicBezTo>
                  <a:cubicBezTo>
                    <a:pt x="2950" y="3037"/>
                    <a:pt x="2950" y="3043"/>
                    <a:pt x="2951" y="3048"/>
                  </a:cubicBezTo>
                  <a:cubicBezTo>
                    <a:pt x="2951" y="3054"/>
                    <a:pt x="2951" y="3054"/>
                    <a:pt x="2951" y="3054"/>
                  </a:cubicBezTo>
                  <a:cubicBezTo>
                    <a:pt x="2951" y="3061"/>
                    <a:pt x="2951" y="3069"/>
                    <a:pt x="2952" y="3076"/>
                  </a:cubicBezTo>
                  <a:cubicBezTo>
                    <a:pt x="2953" y="3083"/>
                    <a:pt x="2953" y="3091"/>
                    <a:pt x="2953" y="3098"/>
                  </a:cubicBezTo>
                  <a:cubicBezTo>
                    <a:pt x="2955" y="3113"/>
                    <a:pt x="2955" y="3113"/>
                    <a:pt x="2955" y="3113"/>
                  </a:cubicBezTo>
                  <a:cubicBezTo>
                    <a:pt x="2955" y="3203"/>
                    <a:pt x="2881" y="3277"/>
                    <a:pt x="2791" y="3277"/>
                  </a:cubicBezTo>
                  <a:cubicBezTo>
                    <a:pt x="2748" y="3277"/>
                    <a:pt x="2706" y="3259"/>
                    <a:pt x="2675" y="3229"/>
                  </a:cubicBezTo>
                  <a:cubicBezTo>
                    <a:pt x="2645" y="3198"/>
                    <a:pt x="2628" y="3156"/>
                    <a:pt x="2628" y="3113"/>
                  </a:cubicBezTo>
                  <a:cubicBezTo>
                    <a:pt x="2628" y="3113"/>
                    <a:pt x="2628" y="3113"/>
                    <a:pt x="2628" y="3113"/>
                  </a:cubicBezTo>
                </a:path>
              </a:pathLst>
            </a:custGeom>
            <a:solidFill>
              <a:srgbClr val="000000">
                <a:alpha val="100000"/>
              </a:srgbClr>
            </a:solidFill>
            <a:ln w="9525">
              <a:noFill/>
            </a:ln>
          </p:spPr>
          <p:txBody>
            <a:bodyPr/>
            <a:p>
              <a:endParaRPr lang="zh-CN" altLang="en-US"/>
            </a:p>
          </p:txBody>
        </p:sp>
        <p:sp>
          <p:nvSpPr>
            <p:cNvPr id="57372" name="Freeform 29"/>
            <p:cNvSpPr/>
            <p:nvPr/>
          </p:nvSpPr>
          <p:spPr>
            <a:xfrm>
              <a:off x="6174" y="6893"/>
              <a:ext cx="9" cy="55"/>
            </a:xfrm>
            <a:custGeom>
              <a:avLst/>
              <a:gdLst/>
              <a:ahLst/>
              <a:cxnLst>
                <a:cxn ang="0">
                  <a:pos x="45" y="316"/>
                </a:cxn>
                <a:cxn ang="0">
                  <a:pos x="0" y="0"/>
                </a:cxn>
              </a:cxnLst>
              <a:pathLst>
                <a:path w="4" h="23">
                  <a:moveTo>
                    <a:pt x="4" y="23"/>
                  </a:moveTo>
                  <a:cubicBezTo>
                    <a:pt x="3" y="15"/>
                    <a:pt x="2" y="7"/>
                    <a:pt x="0" y="0"/>
                  </a:cubicBezTo>
                </a:path>
              </a:pathLst>
            </a:custGeom>
            <a:solidFill>
              <a:srgbClr val="000000">
                <a:alpha val="100000"/>
              </a:srgbClr>
            </a:solidFill>
            <a:ln w="9525">
              <a:noFill/>
            </a:ln>
          </p:spPr>
          <p:txBody>
            <a:bodyPr/>
            <a:p>
              <a:endParaRPr lang="zh-CN" altLang="en-US"/>
            </a:p>
          </p:txBody>
        </p:sp>
        <p:sp>
          <p:nvSpPr>
            <p:cNvPr id="57373" name="Freeform 30"/>
            <p:cNvSpPr/>
            <p:nvPr/>
          </p:nvSpPr>
          <p:spPr>
            <a:xfrm>
              <a:off x="6136" y="6709"/>
              <a:ext cx="12" cy="52"/>
            </a:xfrm>
            <a:custGeom>
              <a:avLst/>
              <a:gdLst/>
              <a:ahLst/>
              <a:cxnLst>
                <a:cxn ang="0">
                  <a:pos x="70" y="291"/>
                </a:cxn>
                <a:cxn ang="0">
                  <a:pos x="0" y="0"/>
                </a:cxn>
              </a:cxnLst>
              <a:pathLst>
                <a:path w="5" h="22">
                  <a:moveTo>
                    <a:pt x="5" y="22"/>
                  </a:moveTo>
                  <a:cubicBezTo>
                    <a:pt x="4" y="15"/>
                    <a:pt x="2" y="7"/>
                    <a:pt x="0" y="0"/>
                  </a:cubicBezTo>
                </a:path>
              </a:pathLst>
            </a:custGeom>
            <a:solidFill>
              <a:srgbClr val="000000">
                <a:alpha val="100000"/>
              </a:srgbClr>
            </a:solidFill>
            <a:ln w="9525">
              <a:noFill/>
            </a:ln>
          </p:spPr>
          <p:txBody>
            <a:bodyPr/>
            <a:p>
              <a:endParaRPr lang="zh-CN" altLang="en-US"/>
            </a:p>
          </p:txBody>
        </p:sp>
        <p:sp>
          <p:nvSpPr>
            <p:cNvPr id="57374" name="Freeform 31"/>
            <p:cNvSpPr/>
            <p:nvPr/>
          </p:nvSpPr>
          <p:spPr>
            <a:xfrm>
              <a:off x="5623" y="12"/>
              <a:ext cx="3681" cy="7740"/>
            </a:xfrm>
            <a:custGeom>
              <a:avLst/>
              <a:gdLst/>
              <a:ahLst/>
              <a:cxnLst>
                <a:cxn ang="0">
                  <a:pos x="5298" y="20534"/>
                </a:cxn>
                <a:cxn ang="0">
                  <a:pos x="5338" y="20478"/>
                </a:cxn>
                <a:cxn ang="0">
                  <a:pos x="9726" y="12960"/>
                </a:cxn>
                <a:cxn ang="0">
                  <a:pos x="4466" y="4995"/>
                </a:cxn>
                <a:cxn ang="0">
                  <a:pos x="2073" y="4388"/>
                </a:cxn>
                <a:cxn ang="0">
                  <a:pos x="28" y="2336"/>
                </a:cxn>
                <a:cxn ang="0">
                  <a:pos x="0" y="2151"/>
                </a:cxn>
                <a:cxn ang="0">
                  <a:pos x="1967" y="95"/>
                </a:cxn>
                <a:cxn ang="0">
                  <a:pos x="2073" y="0"/>
                </a:cxn>
                <a:cxn ang="0">
                  <a:pos x="14124" y="12988"/>
                </a:cxn>
                <a:cxn ang="0">
                  <a:pos x="9260" y="23137"/>
                </a:cxn>
                <a:cxn ang="0">
                  <a:pos x="9260" y="23362"/>
                </a:cxn>
                <a:cxn ang="0">
                  <a:pos x="20547" y="40603"/>
                </a:cxn>
                <a:cxn ang="0">
                  <a:pos x="20563" y="40894"/>
                </a:cxn>
                <a:cxn ang="0">
                  <a:pos x="20573" y="41090"/>
                </a:cxn>
                <a:cxn ang="0">
                  <a:pos x="18422" y="43258"/>
                </a:cxn>
                <a:cxn ang="0">
                  <a:pos x="16885" y="42627"/>
                </a:cxn>
                <a:cxn ang="0">
                  <a:pos x="16254" y="41090"/>
                </a:cxn>
                <a:cxn ang="0">
                  <a:pos x="16242" y="40894"/>
                </a:cxn>
                <a:cxn ang="0">
                  <a:pos x="16265" y="40575"/>
                </a:cxn>
                <a:cxn ang="0">
                  <a:pos x="8736" y="27943"/>
                </a:cxn>
                <a:cxn ang="0">
                  <a:pos x="7584" y="27336"/>
                </a:cxn>
                <a:cxn ang="0">
                  <a:pos x="4929" y="26336"/>
                </a:cxn>
                <a:cxn ang="0">
                  <a:pos x="3291" y="23653"/>
                </a:cxn>
                <a:cxn ang="0">
                  <a:pos x="3265" y="23374"/>
                </a:cxn>
                <a:cxn ang="0">
                  <a:pos x="5298" y="20534"/>
                </a:cxn>
                <a:cxn ang="0">
                  <a:pos x="5298" y="20534"/>
                </a:cxn>
              </a:cxnLst>
              <a:pathLst>
                <a:path w="1557" h="3274">
                  <a:moveTo>
                    <a:pt x="401" y="1554"/>
                  </a:moveTo>
                  <a:cubicBezTo>
                    <a:pt x="404" y="1550"/>
                    <a:pt x="404" y="1550"/>
                    <a:pt x="404" y="1550"/>
                  </a:cubicBezTo>
                  <a:cubicBezTo>
                    <a:pt x="602" y="1438"/>
                    <a:pt x="736" y="1225"/>
                    <a:pt x="736" y="981"/>
                  </a:cubicBezTo>
                  <a:cubicBezTo>
                    <a:pt x="736" y="710"/>
                    <a:pt x="572" y="478"/>
                    <a:pt x="338" y="378"/>
                  </a:cubicBezTo>
                  <a:cubicBezTo>
                    <a:pt x="279" y="352"/>
                    <a:pt x="221" y="332"/>
                    <a:pt x="157" y="332"/>
                  </a:cubicBezTo>
                  <a:cubicBezTo>
                    <a:pt x="71" y="332"/>
                    <a:pt x="2" y="263"/>
                    <a:pt x="2" y="177"/>
                  </a:cubicBezTo>
                  <a:cubicBezTo>
                    <a:pt x="0" y="163"/>
                    <a:pt x="0" y="163"/>
                    <a:pt x="0" y="163"/>
                  </a:cubicBezTo>
                  <a:cubicBezTo>
                    <a:pt x="0" y="79"/>
                    <a:pt x="66" y="11"/>
                    <a:pt x="149" y="7"/>
                  </a:cubicBezTo>
                  <a:cubicBezTo>
                    <a:pt x="157" y="0"/>
                    <a:pt x="157" y="0"/>
                    <a:pt x="157" y="0"/>
                  </a:cubicBezTo>
                  <a:cubicBezTo>
                    <a:pt x="667" y="38"/>
                    <a:pt x="1069" y="463"/>
                    <a:pt x="1069" y="983"/>
                  </a:cubicBezTo>
                  <a:cubicBezTo>
                    <a:pt x="1069" y="1293"/>
                    <a:pt x="925" y="1570"/>
                    <a:pt x="701" y="1751"/>
                  </a:cubicBezTo>
                  <a:cubicBezTo>
                    <a:pt x="701" y="1756"/>
                    <a:pt x="701" y="1762"/>
                    <a:pt x="701" y="1768"/>
                  </a:cubicBezTo>
                  <a:cubicBezTo>
                    <a:pt x="1196" y="1998"/>
                    <a:pt x="1542" y="2494"/>
                    <a:pt x="1555" y="3073"/>
                  </a:cubicBezTo>
                  <a:cubicBezTo>
                    <a:pt x="1555" y="3080"/>
                    <a:pt x="1556" y="3088"/>
                    <a:pt x="1556" y="3095"/>
                  </a:cubicBezTo>
                  <a:cubicBezTo>
                    <a:pt x="1557" y="3110"/>
                    <a:pt x="1557" y="3110"/>
                    <a:pt x="1557" y="3110"/>
                  </a:cubicBezTo>
                  <a:cubicBezTo>
                    <a:pt x="1557" y="3200"/>
                    <a:pt x="1484" y="3274"/>
                    <a:pt x="1394" y="3274"/>
                  </a:cubicBezTo>
                  <a:cubicBezTo>
                    <a:pt x="1351" y="3274"/>
                    <a:pt x="1309" y="3256"/>
                    <a:pt x="1278" y="3226"/>
                  </a:cubicBezTo>
                  <a:cubicBezTo>
                    <a:pt x="1248" y="3195"/>
                    <a:pt x="1230" y="3153"/>
                    <a:pt x="1230" y="3110"/>
                  </a:cubicBezTo>
                  <a:cubicBezTo>
                    <a:pt x="1229" y="3095"/>
                    <a:pt x="1229" y="3095"/>
                    <a:pt x="1229" y="3095"/>
                  </a:cubicBezTo>
                  <a:cubicBezTo>
                    <a:pt x="1229" y="3087"/>
                    <a:pt x="1230" y="3079"/>
                    <a:pt x="1231" y="3071"/>
                  </a:cubicBezTo>
                  <a:cubicBezTo>
                    <a:pt x="1218" y="2663"/>
                    <a:pt x="992" y="2308"/>
                    <a:pt x="661" y="2115"/>
                  </a:cubicBezTo>
                  <a:cubicBezTo>
                    <a:pt x="633" y="2098"/>
                    <a:pt x="604" y="2083"/>
                    <a:pt x="574" y="2069"/>
                  </a:cubicBezTo>
                  <a:cubicBezTo>
                    <a:pt x="503" y="2027"/>
                    <a:pt x="441" y="2027"/>
                    <a:pt x="373" y="1993"/>
                  </a:cubicBezTo>
                  <a:cubicBezTo>
                    <a:pt x="297" y="1954"/>
                    <a:pt x="249" y="1876"/>
                    <a:pt x="249" y="1790"/>
                  </a:cubicBezTo>
                  <a:cubicBezTo>
                    <a:pt x="247" y="1769"/>
                    <a:pt x="247" y="1769"/>
                    <a:pt x="247" y="1769"/>
                  </a:cubicBezTo>
                  <a:cubicBezTo>
                    <a:pt x="247" y="1670"/>
                    <a:pt x="311" y="1585"/>
                    <a:pt x="401" y="1554"/>
                  </a:cubicBezTo>
                  <a:cubicBezTo>
                    <a:pt x="401" y="1554"/>
                    <a:pt x="401" y="1554"/>
                    <a:pt x="401" y="1554"/>
                  </a:cubicBezTo>
                  <a:close/>
                </a:path>
              </a:pathLst>
            </a:custGeom>
            <a:solidFill>
              <a:srgbClr val="000000">
                <a:alpha val="100000"/>
              </a:srgbClr>
            </a:solidFill>
            <a:ln w="9525">
              <a:noFill/>
            </a:ln>
          </p:spPr>
          <p:txBody>
            <a:bodyPr/>
            <a:p>
              <a:endParaRPr lang="zh-CN" altLang="en-US"/>
            </a:p>
          </p:txBody>
        </p:sp>
        <p:sp>
          <p:nvSpPr>
            <p:cNvPr id="57375" name="Line 32"/>
            <p:cNvSpPr/>
            <p:nvPr/>
          </p:nvSpPr>
          <p:spPr>
            <a:xfrm>
              <a:off x="6571" y="3685"/>
              <a:ext cx="0" cy="0"/>
            </a:xfrm>
            <a:prstGeom prst="line">
              <a:avLst/>
            </a:prstGeom>
            <a:ln w="9525">
              <a:noFill/>
            </a:ln>
          </p:spPr>
        </p:sp>
        <p:sp>
          <p:nvSpPr>
            <p:cNvPr id="57376" name="Line 33"/>
            <p:cNvSpPr/>
            <p:nvPr/>
          </p:nvSpPr>
          <p:spPr>
            <a:xfrm>
              <a:off x="6571" y="3685"/>
              <a:ext cx="0" cy="0"/>
            </a:xfrm>
            <a:prstGeom prst="line">
              <a:avLst/>
            </a:prstGeom>
            <a:ln w="9525">
              <a:noFill/>
            </a:ln>
          </p:spPr>
        </p:sp>
      </p:grpSp>
      <p:grpSp>
        <p:nvGrpSpPr>
          <p:cNvPr id="57364" name="Group 10"/>
          <p:cNvGrpSpPr>
            <a:grpSpLocks noChangeAspect="1"/>
          </p:cNvGrpSpPr>
          <p:nvPr/>
        </p:nvGrpSpPr>
        <p:grpSpPr>
          <a:xfrm>
            <a:off x="6877050" y="2522538"/>
            <a:ext cx="336550" cy="385762"/>
            <a:chOff x="2011" y="901"/>
            <a:chExt cx="1268" cy="1453"/>
          </a:xfrm>
        </p:grpSpPr>
        <p:sp>
          <p:nvSpPr>
            <p:cNvPr id="57367" name="Freeform 11"/>
            <p:cNvSpPr>
              <a:spLocks noEditPoints="1"/>
            </p:cNvSpPr>
            <p:nvPr/>
          </p:nvSpPr>
          <p:spPr>
            <a:xfrm>
              <a:off x="2011" y="1470"/>
              <a:ext cx="1268" cy="884"/>
            </a:xfrm>
            <a:custGeom>
              <a:avLst/>
              <a:gdLst/>
              <a:ahLst/>
              <a:cxnLst>
                <a:cxn ang="0">
                  <a:pos x="282" y="152"/>
                </a:cxn>
                <a:cxn ang="0">
                  <a:pos x="210" y="118"/>
                </a:cxn>
                <a:cxn ang="0">
                  <a:pos x="209" y="100"/>
                </a:cxn>
                <a:cxn ang="0">
                  <a:pos x="245" y="10"/>
                </a:cxn>
                <a:cxn ang="0">
                  <a:pos x="245" y="0"/>
                </a:cxn>
                <a:cxn ang="0">
                  <a:pos x="75" y="0"/>
                </a:cxn>
                <a:cxn ang="0">
                  <a:pos x="75" y="10"/>
                </a:cxn>
                <a:cxn ang="0">
                  <a:pos x="85" y="65"/>
                </a:cxn>
                <a:cxn ang="0">
                  <a:pos x="110" y="100"/>
                </a:cxn>
                <a:cxn ang="0">
                  <a:pos x="110" y="114"/>
                </a:cxn>
                <a:cxn ang="0">
                  <a:pos x="105" y="118"/>
                </a:cxn>
                <a:cxn ang="0">
                  <a:pos x="37" y="153"/>
                </a:cxn>
                <a:cxn ang="0">
                  <a:pos x="0" y="202"/>
                </a:cxn>
                <a:cxn ang="0">
                  <a:pos x="0" y="223"/>
                </a:cxn>
                <a:cxn ang="0">
                  <a:pos x="319" y="223"/>
                </a:cxn>
                <a:cxn ang="0">
                  <a:pos x="319" y="202"/>
                </a:cxn>
                <a:cxn ang="0">
                  <a:pos x="282" y="152"/>
                </a:cxn>
                <a:cxn ang="0">
                  <a:pos x="282" y="152"/>
                </a:cxn>
                <a:cxn ang="0">
                  <a:pos x="282" y="152"/>
                </a:cxn>
              </a:cxnLst>
              <a:pathLst>
                <a:path w="2530" h="1762">
                  <a:moveTo>
                    <a:pt x="2237" y="1200"/>
                  </a:moveTo>
                  <a:cubicBezTo>
                    <a:pt x="2089" y="1100"/>
                    <a:pt x="1889" y="1006"/>
                    <a:pt x="1675" y="936"/>
                  </a:cubicBezTo>
                  <a:cubicBezTo>
                    <a:pt x="1655" y="929"/>
                    <a:pt x="1630" y="889"/>
                    <a:pt x="1661" y="789"/>
                  </a:cubicBezTo>
                  <a:cubicBezTo>
                    <a:pt x="1712" y="724"/>
                    <a:pt x="1941" y="416"/>
                    <a:pt x="1941" y="75"/>
                  </a:cubicBezTo>
                  <a:cubicBezTo>
                    <a:pt x="1941" y="0"/>
                    <a:pt x="1941" y="0"/>
                    <a:pt x="1941" y="0"/>
                  </a:cubicBezTo>
                  <a:cubicBezTo>
                    <a:pt x="594" y="0"/>
                    <a:pt x="594" y="0"/>
                    <a:pt x="594" y="0"/>
                  </a:cubicBezTo>
                  <a:cubicBezTo>
                    <a:pt x="594" y="75"/>
                    <a:pt x="594" y="75"/>
                    <a:pt x="594" y="75"/>
                  </a:cubicBezTo>
                  <a:cubicBezTo>
                    <a:pt x="594" y="254"/>
                    <a:pt x="619" y="394"/>
                    <a:pt x="675" y="516"/>
                  </a:cubicBezTo>
                  <a:cubicBezTo>
                    <a:pt x="728" y="631"/>
                    <a:pt x="801" y="717"/>
                    <a:pt x="875" y="792"/>
                  </a:cubicBezTo>
                  <a:cubicBezTo>
                    <a:pt x="890" y="837"/>
                    <a:pt x="889" y="875"/>
                    <a:pt x="873" y="902"/>
                  </a:cubicBezTo>
                  <a:cubicBezTo>
                    <a:pt x="860" y="923"/>
                    <a:pt x="840" y="934"/>
                    <a:pt x="833" y="937"/>
                  </a:cubicBezTo>
                  <a:cubicBezTo>
                    <a:pt x="625" y="1012"/>
                    <a:pt x="432" y="1106"/>
                    <a:pt x="289" y="1205"/>
                  </a:cubicBezTo>
                  <a:cubicBezTo>
                    <a:pt x="97" y="1337"/>
                    <a:pt x="0" y="1470"/>
                    <a:pt x="0" y="1603"/>
                  </a:cubicBezTo>
                  <a:cubicBezTo>
                    <a:pt x="0" y="1762"/>
                    <a:pt x="0" y="1762"/>
                    <a:pt x="0" y="1762"/>
                  </a:cubicBezTo>
                  <a:cubicBezTo>
                    <a:pt x="2530" y="1762"/>
                    <a:pt x="2530" y="1762"/>
                    <a:pt x="2530" y="1762"/>
                  </a:cubicBezTo>
                  <a:cubicBezTo>
                    <a:pt x="2530" y="1603"/>
                    <a:pt x="2530" y="1603"/>
                    <a:pt x="2530" y="1603"/>
                  </a:cubicBezTo>
                  <a:cubicBezTo>
                    <a:pt x="2530" y="1466"/>
                    <a:pt x="2431" y="1331"/>
                    <a:pt x="2237" y="1200"/>
                  </a:cubicBezTo>
                  <a:close/>
                  <a:moveTo>
                    <a:pt x="2237" y="1200"/>
                  </a:moveTo>
                  <a:cubicBezTo>
                    <a:pt x="2237" y="1200"/>
                    <a:pt x="2237" y="1200"/>
                    <a:pt x="2237" y="1200"/>
                  </a:cubicBezTo>
                </a:path>
              </a:pathLst>
            </a:custGeom>
            <a:noFill/>
            <a:ln w="25400" cap="flat" cmpd="sng">
              <a:solidFill>
                <a:srgbClr val="000000">
                  <a:alpha val="100000"/>
                </a:srgbClr>
              </a:solidFill>
              <a:prstDash val="solid"/>
              <a:round/>
              <a:headEnd type="none" w="med" len="med"/>
              <a:tailEnd type="none" w="med" len="med"/>
            </a:ln>
          </p:spPr>
          <p:txBody>
            <a:bodyPr/>
            <a:p>
              <a:endParaRPr lang="zh-CN" altLang="en-US"/>
            </a:p>
          </p:txBody>
        </p:sp>
        <p:sp>
          <p:nvSpPr>
            <p:cNvPr id="57368" name="Freeform 12"/>
            <p:cNvSpPr>
              <a:spLocks noEditPoints="1"/>
            </p:cNvSpPr>
            <p:nvPr/>
          </p:nvSpPr>
          <p:spPr>
            <a:xfrm>
              <a:off x="2186" y="901"/>
              <a:ext cx="918" cy="547"/>
            </a:xfrm>
            <a:custGeom>
              <a:avLst/>
              <a:gdLst/>
              <a:ahLst/>
              <a:cxnLst>
                <a:cxn ang="0">
                  <a:pos x="231" y="128"/>
                </a:cxn>
                <a:cxn ang="0">
                  <a:pos x="223" y="100"/>
                </a:cxn>
                <a:cxn ang="0">
                  <a:pos x="210" y="91"/>
                </a:cxn>
                <a:cxn ang="0">
                  <a:pos x="149" y="17"/>
                </a:cxn>
                <a:cxn ang="0">
                  <a:pos x="141" y="18"/>
                </a:cxn>
                <a:cxn ang="0">
                  <a:pos x="140" y="19"/>
                </a:cxn>
                <a:cxn ang="0">
                  <a:pos x="122" y="0"/>
                </a:cxn>
                <a:cxn ang="0">
                  <a:pos x="109" y="0"/>
                </a:cxn>
                <a:cxn ang="0">
                  <a:pos x="91" y="19"/>
                </a:cxn>
                <a:cxn ang="0">
                  <a:pos x="91" y="19"/>
                </a:cxn>
                <a:cxn ang="0">
                  <a:pos x="90" y="18"/>
                </a:cxn>
                <a:cxn ang="0">
                  <a:pos x="82" y="17"/>
                </a:cxn>
                <a:cxn ang="0">
                  <a:pos x="20" y="91"/>
                </a:cxn>
                <a:cxn ang="0">
                  <a:pos x="8" y="100"/>
                </a:cxn>
                <a:cxn ang="0">
                  <a:pos x="0" y="128"/>
                </a:cxn>
                <a:cxn ang="0">
                  <a:pos x="0" y="137"/>
                </a:cxn>
                <a:cxn ang="0">
                  <a:pos x="231" y="137"/>
                </a:cxn>
                <a:cxn ang="0">
                  <a:pos x="231" y="128"/>
                </a:cxn>
                <a:cxn ang="0">
                  <a:pos x="231" y="128"/>
                </a:cxn>
                <a:cxn ang="0">
                  <a:pos x="231" y="128"/>
                </a:cxn>
              </a:cxnLst>
              <a:pathLst>
                <a:path w="1832" h="1091">
                  <a:moveTo>
                    <a:pt x="1832" y="1016"/>
                  </a:moveTo>
                  <a:cubicBezTo>
                    <a:pt x="1832" y="913"/>
                    <a:pt x="1813" y="839"/>
                    <a:pt x="1774" y="790"/>
                  </a:cubicBezTo>
                  <a:cubicBezTo>
                    <a:pt x="1741" y="748"/>
                    <a:pt x="1701" y="732"/>
                    <a:pt x="1672" y="724"/>
                  </a:cubicBezTo>
                  <a:cubicBezTo>
                    <a:pt x="1656" y="453"/>
                    <a:pt x="1464" y="219"/>
                    <a:pt x="1183" y="135"/>
                  </a:cubicBezTo>
                  <a:cubicBezTo>
                    <a:pt x="1161" y="128"/>
                    <a:pt x="1137" y="132"/>
                    <a:pt x="1117" y="144"/>
                  </a:cubicBezTo>
                  <a:cubicBezTo>
                    <a:pt x="1115" y="145"/>
                    <a:pt x="1113" y="146"/>
                    <a:pt x="1111" y="148"/>
                  </a:cubicBezTo>
                  <a:cubicBezTo>
                    <a:pt x="1111" y="66"/>
                    <a:pt x="1047" y="0"/>
                    <a:pt x="967" y="0"/>
                  </a:cubicBezTo>
                  <a:cubicBezTo>
                    <a:pt x="864" y="0"/>
                    <a:pt x="864" y="0"/>
                    <a:pt x="864" y="0"/>
                  </a:cubicBezTo>
                  <a:cubicBezTo>
                    <a:pt x="785" y="0"/>
                    <a:pt x="721" y="66"/>
                    <a:pt x="721" y="148"/>
                  </a:cubicBezTo>
                  <a:cubicBezTo>
                    <a:pt x="721" y="149"/>
                    <a:pt x="721" y="149"/>
                    <a:pt x="721" y="149"/>
                  </a:cubicBezTo>
                  <a:cubicBezTo>
                    <a:pt x="718" y="147"/>
                    <a:pt x="717" y="146"/>
                    <a:pt x="714" y="144"/>
                  </a:cubicBezTo>
                  <a:cubicBezTo>
                    <a:pt x="694" y="132"/>
                    <a:pt x="670" y="128"/>
                    <a:pt x="648" y="135"/>
                  </a:cubicBezTo>
                  <a:cubicBezTo>
                    <a:pt x="368" y="219"/>
                    <a:pt x="175" y="453"/>
                    <a:pt x="160" y="724"/>
                  </a:cubicBezTo>
                  <a:cubicBezTo>
                    <a:pt x="132" y="732"/>
                    <a:pt x="91" y="749"/>
                    <a:pt x="58" y="791"/>
                  </a:cubicBezTo>
                  <a:cubicBezTo>
                    <a:pt x="19" y="841"/>
                    <a:pt x="0" y="914"/>
                    <a:pt x="0" y="1016"/>
                  </a:cubicBezTo>
                  <a:cubicBezTo>
                    <a:pt x="0" y="1091"/>
                    <a:pt x="0" y="1091"/>
                    <a:pt x="0" y="1091"/>
                  </a:cubicBezTo>
                  <a:cubicBezTo>
                    <a:pt x="1831" y="1091"/>
                    <a:pt x="1831" y="1091"/>
                    <a:pt x="1831" y="1091"/>
                  </a:cubicBezTo>
                  <a:lnTo>
                    <a:pt x="1832" y="1016"/>
                  </a:lnTo>
                  <a:close/>
                  <a:moveTo>
                    <a:pt x="1832" y="1016"/>
                  </a:moveTo>
                  <a:cubicBezTo>
                    <a:pt x="1832" y="1016"/>
                    <a:pt x="1832" y="1016"/>
                    <a:pt x="1832" y="1016"/>
                  </a:cubicBezTo>
                </a:path>
              </a:pathLst>
            </a:custGeom>
            <a:noFill/>
            <a:ln w="25400" cap="flat" cmpd="sng">
              <a:solidFill>
                <a:srgbClr val="000000">
                  <a:alpha val="100000"/>
                </a:srgbClr>
              </a:solidFill>
              <a:prstDash val="solid"/>
              <a:round/>
              <a:headEnd type="none" w="med" len="med"/>
              <a:tailEnd type="none" w="med" len="med"/>
            </a:ln>
          </p:spPr>
          <p:txBody>
            <a:bodyPr/>
            <a:p>
              <a:endParaRPr lang="zh-CN" altLang="en-US"/>
            </a:p>
          </p:txBody>
        </p:sp>
      </p:grpSp>
      <p:sp>
        <p:nvSpPr>
          <p:cNvPr id="57365" name="矩形 4"/>
          <p:cNvSpPr/>
          <p:nvPr/>
        </p:nvSpPr>
        <p:spPr>
          <a:xfrm>
            <a:off x="600075" y="4198938"/>
            <a:ext cx="7943850" cy="2584450"/>
          </a:xfrm>
          <a:prstGeom prst="rect">
            <a:avLst/>
          </a:prstGeom>
          <a:noFill/>
          <a:ln w="9525">
            <a:noFill/>
          </a:ln>
        </p:spPr>
        <p:txBody>
          <a:bodyPr>
            <a:spAutoFit/>
          </a:bodyPr>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公司所制定的安全目标、指标是否与上级公司的愿景相符？</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公司相关单位是否统计违章、事件、事故、伤害、整改期限的相关数据？</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公司是否有利用一些管理的先导指标来作为安全目标、指标制定的参考或依据？ </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安全目标指标是否与员工有效沟通？</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直线领导及属地主管是否定期与部属审查安全指标的执行情况 ？ </a:t>
            </a:r>
            <a:endParaRPr lang="zh-TW" altLang="en-US" sz="1800" b="0" dirty="0">
              <a:solidFill>
                <a:schemeClr val="bg1"/>
              </a:solidFill>
              <a:latin typeface="微软雅黑" panose="020B0503020204020204" pitchFamily="34" charset="-122"/>
              <a:ea typeface="微软雅黑" panose="020B0503020204020204" pitchFamily="34" charset="-122"/>
            </a:endParaRPr>
          </a:p>
        </p:txBody>
      </p:sp>
      <p:sp>
        <p:nvSpPr>
          <p:cNvPr id="57366" name="矩形 40"/>
          <p:cNvSpPr/>
          <p:nvPr/>
        </p:nvSpPr>
        <p:spPr>
          <a:xfrm>
            <a:off x="3627438" y="3798888"/>
            <a:ext cx="1870075" cy="400050"/>
          </a:xfrm>
          <a:prstGeom prst="rect">
            <a:avLst/>
          </a:prstGeom>
          <a:noFill/>
          <a:ln w="9525">
            <a:noFill/>
          </a:ln>
        </p:spPr>
        <p:txBody>
          <a:bodyPr>
            <a:spAutoFit/>
          </a:bodyPr>
          <a:p>
            <a:pPr lvl="0" algn="ctr"/>
            <a:r>
              <a:rPr lang="zh-CN" altLang="en-US" sz="2000" dirty="0">
                <a:solidFill>
                  <a:schemeClr val="bg1"/>
                </a:solidFill>
                <a:latin typeface="微软雅黑" panose="020B0503020204020204" pitchFamily="34" charset="-122"/>
                <a:ea typeface="微软雅黑" panose="020B0503020204020204" pitchFamily="34" charset="-122"/>
              </a:rPr>
              <a:t>访谈问题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6082" name="Group 2"/>
          <p:cNvGraphicFramePr>
            <a:graphicFrameLocks noGrp="1"/>
          </p:cNvGraphicFramePr>
          <p:nvPr>
            <p:ph idx="4294967295"/>
          </p:nvPr>
        </p:nvGraphicFramePr>
        <p:xfrm>
          <a:off x="336550" y="652463"/>
          <a:ext cx="8397875" cy="5553076"/>
        </p:xfrm>
        <a:graphic>
          <a:graphicData uri="http://schemas.openxmlformats.org/drawingml/2006/table">
            <a:tbl>
              <a:tblPr/>
              <a:tblGrid>
                <a:gridCol w="696913"/>
                <a:gridCol w="1051605"/>
                <a:gridCol w="6649357"/>
              </a:tblGrid>
              <a:tr h="457331">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rPr>
                        <a:t>挑战性的安全目标和指标</a:t>
                      </a:r>
                      <a:endParaRPr kumimoji="0" lang="zh-CN" altLang="en-US" sz="20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mn-cs"/>
                      </a:endParaRPr>
                    </a:p>
                  </a:txBody>
                  <a:tcPr marL="91429" marR="91429"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108392">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组织的安全工作指标被分解到每位员工，</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 </a:t>
                      </a: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每位员工有自己的安全改进计划。</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持续的安全表现被作为员工提升的决定性条件。</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0680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将零事故作为安全目标，安全工作指标包括过程指标；</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对员工的安全考核不仅仅考虑事故和违规，同时考虑其对安全的态度。</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77374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将零事故作为安全目标，建立事故报告和统计制度，制定了明确的年度事故指标，和安全工作计划；</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事故指标作为员工奖金考核的指标之一；</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员工的违规或不安全行为的累计结果会影响员工的收入。</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06804">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由安全部门进行事故统计，事故的统计没能公布，没有具体的降低事故率或改善安全的工作计划；</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降低事故的目标仅限于在小范围内知晓。</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9398"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59399" name="Rectangle 3"/>
          <p:cNvSpPr txBox="1"/>
          <p:nvPr/>
        </p:nvSpPr>
        <p:spPr>
          <a:xfrm>
            <a:off x="128588" y="2420938"/>
            <a:ext cx="5640387" cy="3694112"/>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企业已明确的将“三个零”作为安全目标</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公司的安全工作虽已被分解到每个单位或部门，但是没建立如何完成目标的改进计划及可衡量的过程指标</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访谈时大部分的管理层说不清楚要做什么及如何做才能达成安全目标。</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企业还没有建立或统计相关的安全数据（如安全工作天数、安全时数，伤害率、事故率等）</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spcAft>
                <a:spcPts val="100"/>
              </a:spcAft>
              <a:buSzPct val="80000"/>
              <a:buFont typeface="Wingdings" panose="05000000000000000000" pitchFamily="2" charset="2"/>
              <a:buChar char="Ø"/>
            </a:pPr>
            <a:endParaRPr lang="zh-CN" altLang="en-US" sz="12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420"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60421"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60422" name="文本框 17"/>
          <p:cNvSpPr txBox="1"/>
          <p:nvPr/>
        </p:nvSpPr>
        <p:spPr>
          <a:xfrm>
            <a:off x="3956050"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6</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2" name="矩形 1"/>
          <p:cNvSpPr/>
          <p:nvPr/>
        </p:nvSpPr>
        <p:spPr>
          <a:xfrm>
            <a:off x="1939925" y="4094163"/>
            <a:ext cx="526415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安全专业人员的支持</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44"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61445" name="矩形 4"/>
          <p:cNvSpPr/>
          <p:nvPr/>
        </p:nvSpPr>
        <p:spPr>
          <a:xfrm rot="2700000">
            <a:off x="3549650" y="2406650"/>
            <a:ext cx="2044700" cy="204470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1446" name="圆角矩形 12"/>
          <p:cNvSpPr/>
          <p:nvPr/>
        </p:nvSpPr>
        <p:spPr>
          <a:xfrm>
            <a:off x="4794250" y="2260600"/>
            <a:ext cx="855663" cy="855663"/>
          </a:xfrm>
          <a:prstGeom prst="roundRect">
            <a:avLst>
              <a:gd name="adj" fmla="val 5824"/>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1447" name="圆角矩形 15"/>
          <p:cNvSpPr/>
          <p:nvPr/>
        </p:nvSpPr>
        <p:spPr>
          <a:xfrm>
            <a:off x="3449638" y="2260600"/>
            <a:ext cx="855662" cy="855663"/>
          </a:xfrm>
          <a:prstGeom prst="roundRect">
            <a:avLst>
              <a:gd name="adj" fmla="val 5824"/>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1448" name="圆角矩形 16"/>
          <p:cNvSpPr/>
          <p:nvPr/>
        </p:nvSpPr>
        <p:spPr>
          <a:xfrm>
            <a:off x="3449638" y="3746500"/>
            <a:ext cx="855662" cy="855663"/>
          </a:xfrm>
          <a:prstGeom prst="roundRect">
            <a:avLst>
              <a:gd name="adj" fmla="val 5824"/>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1449" name="圆角矩形 17"/>
          <p:cNvSpPr/>
          <p:nvPr/>
        </p:nvSpPr>
        <p:spPr>
          <a:xfrm>
            <a:off x="4794250" y="3746500"/>
            <a:ext cx="855663" cy="855663"/>
          </a:xfrm>
          <a:prstGeom prst="roundRect">
            <a:avLst>
              <a:gd name="adj" fmla="val 5824"/>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 name="矩形 9"/>
          <p:cNvSpPr/>
          <p:nvPr/>
        </p:nvSpPr>
        <p:spPr>
          <a:xfrm>
            <a:off x="1601788" y="2533650"/>
            <a:ext cx="1570038"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管理层的幕僚</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5838825" y="2533650"/>
            <a:ext cx="1800225"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直线组织的顾问</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679450" y="3943350"/>
            <a:ext cx="2492375"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现场管理者的执行教练</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5838825" y="3943350"/>
            <a:ext cx="2030413" cy="369888"/>
          </a:xfrm>
          <a:prstGeom prst="rect">
            <a:avLst/>
          </a:prstGeom>
        </p:spPr>
        <p:txBody>
          <a:bodyPr wrap="none">
            <a:spAutoFit/>
          </a:bodyPr>
          <a:lstStyle/>
          <a:p>
            <a:pPr marL="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安全活动的协调人</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593725" y="5232400"/>
            <a:ext cx="7956550" cy="1016000"/>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直线组织应该承担管理安全的职责，执行实施安全规章，日常安全管理是直线组织的职责</a:t>
            </a:r>
            <a:endParaRPr kumimoji="0" lang="zh-CN" altLang="en-US" sz="20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940050" y="1300163"/>
            <a:ext cx="3263900" cy="400050"/>
          </a:xfrm>
          <a:prstGeom prst="rect">
            <a:avLst/>
          </a:prstGeo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专业安全人员的主要职责是</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4" name="组合 23"/>
          <p:cNvGrpSpPr/>
          <p:nvPr/>
        </p:nvGrpSpPr>
        <p:grpSpPr>
          <a:xfrm>
            <a:off x="3615644" y="2397109"/>
            <a:ext cx="582479" cy="582479"/>
            <a:chOff x="3578225" y="2428875"/>
            <a:chExt cx="687388" cy="687388"/>
          </a:xfrm>
          <a:solidFill>
            <a:schemeClr val="bg1"/>
          </a:solidFill>
        </p:grpSpPr>
        <p:sp>
          <p:nvSpPr>
            <p:cNvPr id="25" name="Freeform 13"/>
            <p:cNvSpPr>
              <a:spLocks noEditPoints="1"/>
            </p:cNvSpPr>
            <p:nvPr/>
          </p:nvSpPr>
          <p:spPr bwMode="auto">
            <a:xfrm>
              <a:off x="3743325" y="2593975"/>
              <a:ext cx="522288" cy="522288"/>
            </a:xfrm>
            <a:custGeom>
              <a:avLst/>
              <a:gdLst>
                <a:gd name="T0" fmla="*/ 124 w 139"/>
                <a:gd name="T1" fmla="*/ 56 h 139"/>
                <a:gd name="T2" fmla="*/ 117 w 139"/>
                <a:gd name="T3" fmla="*/ 47 h 139"/>
                <a:gd name="T4" fmla="*/ 122 w 139"/>
                <a:gd name="T5" fmla="*/ 37 h 139"/>
                <a:gd name="T6" fmla="*/ 115 w 139"/>
                <a:gd name="T7" fmla="*/ 17 h 139"/>
                <a:gd name="T8" fmla="*/ 103 w 139"/>
                <a:gd name="T9" fmla="*/ 17 h 139"/>
                <a:gd name="T10" fmla="*/ 94 w 139"/>
                <a:gd name="T11" fmla="*/ 23 h 139"/>
                <a:gd name="T12" fmla="*/ 87 w 139"/>
                <a:gd name="T13" fmla="*/ 20 h 139"/>
                <a:gd name="T14" fmla="*/ 83 w 139"/>
                <a:gd name="T15" fmla="*/ 9 h 139"/>
                <a:gd name="T16" fmla="*/ 64 w 139"/>
                <a:gd name="T17" fmla="*/ 0 h 139"/>
                <a:gd name="T18" fmla="*/ 56 w 139"/>
                <a:gd name="T19" fmla="*/ 16 h 139"/>
                <a:gd name="T20" fmla="*/ 47 w 139"/>
                <a:gd name="T21" fmla="*/ 22 h 139"/>
                <a:gd name="T22" fmla="*/ 41 w 139"/>
                <a:gd name="T23" fmla="*/ 22 h 139"/>
                <a:gd name="T24" fmla="*/ 30 w 139"/>
                <a:gd name="T25" fmla="*/ 14 h 139"/>
                <a:gd name="T26" fmla="*/ 17 w 139"/>
                <a:gd name="T27" fmla="*/ 25 h 139"/>
                <a:gd name="T28" fmla="*/ 17 w 139"/>
                <a:gd name="T29" fmla="*/ 37 h 139"/>
                <a:gd name="T30" fmla="*/ 22 w 139"/>
                <a:gd name="T31" fmla="*/ 47 h 139"/>
                <a:gd name="T32" fmla="*/ 15 w 139"/>
                <a:gd name="T33" fmla="*/ 56 h 139"/>
                <a:gd name="T34" fmla="*/ 0 w 139"/>
                <a:gd name="T35" fmla="*/ 64 h 139"/>
                <a:gd name="T36" fmla="*/ 9 w 139"/>
                <a:gd name="T37" fmla="*/ 84 h 139"/>
                <a:gd name="T38" fmla="*/ 20 w 139"/>
                <a:gd name="T39" fmla="*/ 87 h 139"/>
                <a:gd name="T40" fmla="*/ 21 w 139"/>
                <a:gd name="T41" fmla="*/ 98 h 139"/>
                <a:gd name="T42" fmla="*/ 17 w 139"/>
                <a:gd name="T43" fmla="*/ 115 h 139"/>
                <a:gd name="T44" fmla="*/ 30 w 139"/>
                <a:gd name="T45" fmla="*/ 125 h 139"/>
                <a:gd name="T46" fmla="*/ 41 w 139"/>
                <a:gd name="T47" fmla="*/ 118 h 139"/>
                <a:gd name="T48" fmla="*/ 47 w 139"/>
                <a:gd name="T49" fmla="*/ 117 h 139"/>
                <a:gd name="T50" fmla="*/ 56 w 139"/>
                <a:gd name="T51" fmla="*/ 124 h 139"/>
                <a:gd name="T52" fmla="*/ 64 w 139"/>
                <a:gd name="T53" fmla="*/ 139 h 139"/>
                <a:gd name="T54" fmla="*/ 83 w 139"/>
                <a:gd name="T55" fmla="*/ 131 h 139"/>
                <a:gd name="T56" fmla="*/ 87 w 139"/>
                <a:gd name="T57" fmla="*/ 119 h 139"/>
                <a:gd name="T58" fmla="*/ 94 w 139"/>
                <a:gd name="T59" fmla="*/ 117 h 139"/>
                <a:gd name="T60" fmla="*/ 103 w 139"/>
                <a:gd name="T61" fmla="*/ 123 h 139"/>
                <a:gd name="T62" fmla="*/ 115 w 139"/>
                <a:gd name="T63" fmla="*/ 123 h 139"/>
                <a:gd name="T64" fmla="*/ 122 w 139"/>
                <a:gd name="T65" fmla="*/ 103 h 139"/>
                <a:gd name="T66" fmla="*/ 117 w 139"/>
                <a:gd name="T67" fmla="*/ 92 h 139"/>
                <a:gd name="T68" fmla="*/ 124 w 139"/>
                <a:gd name="T69" fmla="*/ 84 h 139"/>
                <a:gd name="T70" fmla="*/ 139 w 139"/>
                <a:gd name="T71" fmla="*/ 75 h 139"/>
                <a:gd name="T72" fmla="*/ 130 w 139"/>
                <a:gd name="T73" fmla="*/ 56 h 139"/>
                <a:gd name="T74" fmla="*/ 69 w 139"/>
                <a:gd name="T75" fmla="*/ 95 h 139"/>
                <a:gd name="T76" fmla="*/ 69 w 139"/>
                <a:gd name="T77"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9">
                  <a:moveTo>
                    <a:pt x="130" y="56"/>
                  </a:moveTo>
                  <a:cubicBezTo>
                    <a:pt x="124" y="56"/>
                    <a:pt x="124" y="56"/>
                    <a:pt x="124" y="56"/>
                  </a:cubicBezTo>
                  <a:cubicBezTo>
                    <a:pt x="122" y="56"/>
                    <a:pt x="120" y="54"/>
                    <a:pt x="119" y="52"/>
                  </a:cubicBezTo>
                  <a:cubicBezTo>
                    <a:pt x="118" y="50"/>
                    <a:pt x="118" y="49"/>
                    <a:pt x="117" y="47"/>
                  </a:cubicBezTo>
                  <a:cubicBezTo>
                    <a:pt x="116" y="45"/>
                    <a:pt x="116" y="43"/>
                    <a:pt x="118" y="41"/>
                  </a:cubicBezTo>
                  <a:cubicBezTo>
                    <a:pt x="122" y="37"/>
                    <a:pt x="122" y="37"/>
                    <a:pt x="122" y="37"/>
                  </a:cubicBezTo>
                  <a:cubicBezTo>
                    <a:pt x="126" y="33"/>
                    <a:pt x="126" y="28"/>
                    <a:pt x="122" y="25"/>
                  </a:cubicBezTo>
                  <a:cubicBezTo>
                    <a:pt x="115" y="17"/>
                    <a:pt x="115" y="17"/>
                    <a:pt x="115" y="17"/>
                  </a:cubicBezTo>
                  <a:cubicBezTo>
                    <a:pt x="113" y="15"/>
                    <a:pt x="111" y="14"/>
                    <a:pt x="109" y="14"/>
                  </a:cubicBezTo>
                  <a:cubicBezTo>
                    <a:pt x="106" y="14"/>
                    <a:pt x="104" y="15"/>
                    <a:pt x="103" y="17"/>
                  </a:cubicBezTo>
                  <a:cubicBezTo>
                    <a:pt x="98" y="22"/>
                    <a:pt x="98" y="22"/>
                    <a:pt x="98" y="22"/>
                  </a:cubicBezTo>
                  <a:cubicBezTo>
                    <a:pt x="97" y="22"/>
                    <a:pt x="96" y="23"/>
                    <a:pt x="94" y="23"/>
                  </a:cubicBezTo>
                  <a:cubicBezTo>
                    <a:pt x="94" y="23"/>
                    <a:pt x="93" y="23"/>
                    <a:pt x="92" y="22"/>
                  </a:cubicBezTo>
                  <a:cubicBezTo>
                    <a:pt x="90" y="22"/>
                    <a:pt x="89" y="21"/>
                    <a:pt x="87" y="20"/>
                  </a:cubicBezTo>
                  <a:cubicBezTo>
                    <a:pt x="85" y="19"/>
                    <a:pt x="83" y="17"/>
                    <a:pt x="83" y="16"/>
                  </a:cubicBezTo>
                  <a:cubicBezTo>
                    <a:pt x="83" y="9"/>
                    <a:pt x="83" y="9"/>
                    <a:pt x="83" y="9"/>
                  </a:cubicBezTo>
                  <a:cubicBezTo>
                    <a:pt x="83" y="4"/>
                    <a:pt x="80" y="0"/>
                    <a:pt x="75" y="0"/>
                  </a:cubicBezTo>
                  <a:cubicBezTo>
                    <a:pt x="64" y="0"/>
                    <a:pt x="64" y="0"/>
                    <a:pt x="64" y="0"/>
                  </a:cubicBezTo>
                  <a:cubicBezTo>
                    <a:pt x="59" y="0"/>
                    <a:pt x="56" y="4"/>
                    <a:pt x="56" y="9"/>
                  </a:cubicBezTo>
                  <a:cubicBezTo>
                    <a:pt x="56" y="16"/>
                    <a:pt x="56" y="16"/>
                    <a:pt x="56" y="16"/>
                  </a:cubicBezTo>
                  <a:cubicBezTo>
                    <a:pt x="56" y="17"/>
                    <a:pt x="54" y="19"/>
                    <a:pt x="52" y="20"/>
                  </a:cubicBezTo>
                  <a:cubicBezTo>
                    <a:pt x="50" y="21"/>
                    <a:pt x="48" y="22"/>
                    <a:pt x="47" y="22"/>
                  </a:cubicBezTo>
                  <a:cubicBezTo>
                    <a:pt x="46" y="23"/>
                    <a:pt x="45" y="23"/>
                    <a:pt x="44" y="23"/>
                  </a:cubicBezTo>
                  <a:cubicBezTo>
                    <a:pt x="43" y="23"/>
                    <a:pt x="42" y="22"/>
                    <a:pt x="41" y="22"/>
                  </a:cubicBezTo>
                  <a:cubicBezTo>
                    <a:pt x="36" y="17"/>
                    <a:pt x="36" y="17"/>
                    <a:pt x="36" y="17"/>
                  </a:cubicBezTo>
                  <a:cubicBezTo>
                    <a:pt x="35" y="15"/>
                    <a:pt x="33" y="14"/>
                    <a:pt x="30" y="14"/>
                  </a:cubicBezTo>
                  <a:cubicBezTo>
                    <a:pt x="28" y="14"/>
                    <a:pt x="26" y="15"/>
                    <a:pt x="24" y="17"/>
                  </a:cubicBezTo>
                  <a:cubicBezTo>
                    <a:pt x="17" y="25"/>
                    <a:pt x="17" y="25"/>
                    <a:pt x="17" y="25"/>
                  </a:cubicBezTo>
                  <a:cubicBezTo>
                    <a:pt x="15" y="26"/>
                    <a:pt x="14" y="28"/>
                    <a:pt x="14" y="31"/>
                  </a:cubicBezTo>
                  <a:cubicBezTo>
                    <a:pt x="14" y="33"/>
                    <a:pt x="15" y="35"/>
                    <a:pt x="17" y="37"/>
                  </a:cubicBezTo>
                  <a:cubicBezTo>
                    <a:pt x="21" y="41"/>
                    <a:pt x="21" y="41"/>
                    <a:pt x="21" y="41"/>
                  </a:cubicBezTo>
                  <a:cubicBezTo>
                    <a:pt x="23" y="43"/>
                    <a:pt x="23" y="45"/>
                    <a:pt x="22" y="47"/>
                  </a:cubicBezTo>
                  <a:cubicBezTo>
                    <a:pt x="21" y="49"/>
                    <a:pt x="20" y="50"/>
                    <a:pt x="20" y="52"/>
                  </a:cubicBezTo>
                  <a:cubicBezTo>
                    <a:pt x="19" y="54"/>
                    <a:pt x="17" y="56"/>
                    <a:pt x="15" y="56"/>
                  </a:cubicBezTo>
                  <a:cubicBezTo>
                    <a:pt x="9" y="56"/>
                    <a:pt x="9" y="56"/>
                    <a:pt x="9" y="56"/>
                  </a:cubicBezTo>
                  <a:cubicBezTo>
                    <a:pt x="4" y="56"/>
                    <a:pt x="0" y="60"/>
                    <a:pt x="0" y="64"/>
                  </a:cubicBezTo>
                  <a:cubicBezTo>
                    <a:pt x="0" y="75"/>
                    <a:pt x="0" y="75"/>
                    <a:pt x="0" y="75"/>
                  </a:cubicBezTo>
                  <a:cubicBezTo>
                    <a:pt x="0" y="80"/>
                    <a:pt x="4" y="84"/>
                    <a:pt x="9" y="84"/>
                  </a:cubicBezTo>
                  <a:cubicBezTo>
                    <a:pt x="15" y="84"/>
                    <a:pt x="15" y="84"/>
                    <a:pt x="15" y="84"/>
                  </a:cubicBezTo>
                  <a:cubicBezTo>
                    <a:pt x="17" y="84"/>
                    <a:pt x="19" y="85"/>
                    <a:pt x="20" y="87"/>
                  </a:cubicBezTo>
                  <a:cubicBezTo>
                    <a:pt x="20" y="89"/>
                    <a:pt x="21" y="91"/>
                    <a:pt x="22" y="92"/>
                  </a:cubicBezTo>
                  <a:cubicBezTo>
                    <a:pt x="23" y="94"/>
                    <a:pt x="23" y="97"/>
                    <a:pt x="21" y="98"/>
                  </a:cubicBezTo>
                  <a:cubicBezTo>
                    <a:pt x="17" y="103"/>
                    <a:pt x="17" y="103"/>
                    <a:pt x="17" y="103"/>
                  </a:cubicBezTo>
                  <a:cubicBezTo>
                    <a:pt x="13" y="106"/>
                    <a:pt x="13" y="112"/>
                    <a:pt x="17" y="115"/>
                  </a:cubicBezTo>
                  <a:cubicBezTo>
                    <a:pt x="24" y="123"/>
                    <a:pt x="24" y="123"/>
                    <a:pt x="24" y="123"/>
                  </a:cubicBezTo>
                  <a:cubicBezTo>
                    <a:pt x="26" y="124"/>
                    <a:pt x="28" y="125"/>
                    <a:pt x="30" y="125"/>
                  </a:cubicBezTo>
                  <a:cubicBezTo>
                    <a:pt x="33" y="125"/>
                    <a:pt x="35" y="124"/>
                    <a:pt x="36" y="123"/>
                  </a:cubicBezTo>
                  <a:cubicBezTo>
                    <a:pt x="41" y="118"/>
                    <a:pt x="41" y="118"/>
                    <a:pt x="41" y="118"/>
                  </a:cubicBezTo>
                  <a:cubicBezTo>
                    <a:pt x="42" y="117"/>
                    <a:pt x="43" y="117"/>
                    <a:pt x="44" y="117"/>
                  </a:cubicBezTo>
                  <a:cubicBezTo>
                    <a:pt x="45" y="117"/>
                    <a:pt x="46" y="117"/>
                    <a:pt x="47" y="117"/>
                  </a:cubicBezTo>
                  <a:cubicBezTo>
                    <a:pt x="48" y="118"/>
                    <a:pt x="50" y="119"/>
                    <a:pt x="52" y="119"/>
                  </a:cubicBezTo>
                  <a:cubicBezTo>
                    <a:pt x="54" y="120"/>
                    <a:pt x="56" y="122"/>
                    <a:pt x="56" y="124"/>
                  </a:cubicBezTo>
                  <a:cubicBezTo>
                    <a:pt x="56" y="131"/>
                    <a:pt x="56" y="131"/>
                    <a:pt x="56" y="131"/>
                  </a:cubicBezTo>
                  <a:cubicBezTo>
                    <a:pt x="56" y="135"/>
                    <a:pt x="59" y="139"/>
                    <a:pt x="64" y="139"/>
                  </a:cubicBezTo>
                  <a:cubicBezTo>
                    <a:pt x="75" y="139"/>
                    <a:pt x="75" y="139"/>
                    <a:pt x="75" y="139"/>
                  </a:cubicBezTo>
                  <a:cubicBezTo>
                    <a:pt x="80" y="139"/>
                    <a:pt x="83" y="135"/>
                    <a:pt x="83" y="131"/>
                  </a:cubicBezTo>
                  <a:cubicBezTo>
                    <a:pt x="83" y="124"/>
                    <a:pt x="83" y="124"/>
                    <a:pt x="83" y="124"/>
                  </a:cubicBezTo>
                  <a:cubicBezTo>
                    <a:pt x="83" y="122"/>
                    <a:pt x="85" y="120"/>
                    <a:pt x="87" y="119"/>
                  </a:cubicBezTo>
                  <a:cubicBezTo>
                    <a:pt x="89" y="119"/>
                    <a:pt x="90" y="118"/>
                    <a:pt x="92" y="117"/>
                  </a:cubicBezTo>
                  <a:cubicBezTo>
                    <a:pt x="93" y="117"/>
                    <a:pt x="94" y="117"/>
                    <a:pt x="94" y="117"/>
                  </a:cubicBezTo>
                  <a:cubicBezTo>
                    <a:pt x="96" y="117"/>
                    <a:pt x="97" y="117"/>
                    <a:pt x="98" y="118"/>
                  </a:cubicBezTo>
                  <a:cubicBezTo>
                    <a:pt x="103" y="123"/>
                    <a:pt x="103" y="123"/>
                    <a:pt x="103" y="123"/>
                  </a:cubicBezTo>
                  <a:cubicBezTo>
                    <a:pt x="104" y="124"/>
                    <a:pt x="106" y="125"/>
                    <a:pt x="109" y="125"/>
                  </a:cubicBezTo>
                  <a:cubicBezTo>
                    <a:pt x="111" y="125"/>
                    <a:pt x="113" y="124"/>
                    <a:pt x="115" y="123"/>
                  </a:cubicBezTo>
                  <a:cubicBezTo>
                    <a:pt x="122" y="115"/>
                    <a:pt x="122" y="115"/>
                    <a:pt x="122" y="115"/>
                  </a:cubicBezTo>
                  <a:cubicBezTo>
                    <a:pt x="126" y="112"/>
                    <a:pt x="126" y="106"/>
                    <a:pt x="122" y="103"/>
                  </a:cubicBezTo>
                  <a:cubicBezTo>
                    <a:pt x="118" y="98"/>
                    <a:pt x="118" y="98"/>
                    <a:pt x="118" y="98"/>
                  </a:cubicBezTo>
                  <a:cubicBezTo>
                    <a:pt x="116" y="97"/>
                    <a:pt x="116" y="94"/>
                    <a:pt x="117" y="92"/>
                  </a:cubicBezTo>
                  <a:cubicBezTo>
                    <a:pt x="118" y="91"/>
                    <a:pt x="118" y="89"/>
                    <a:pt x="119" y="87"/>
                  </a:cubicBezTo>
                  <a:cubicBezTo>
                    <a:pt x="120" y="85"/>
                    <a:pt x="122" y="84"/>
                    <a:pt x="124" y="84"/>
                  </a:cubicBezTo>
                  <a:cubicBezTo>
                    <a:pt x="130" y="84"/>
                    <a:pt x="130" y="84"/>
                    <a:pt x="130" y="84"/>
                  </a:cubicBezTo>
                  <a:cubicBezTo>
                    <a:pt x="135" y="84"/>
                    <a:pt x="139" y="80"/>
                    <a:pt x="139" y="75"/>
                  </a:cubicBezTo>
                  <a:cubicBezTo>
                    <a:pt x="139" y="64"/>
                    <a:pt x="139" y="64"/>
                    <a:pt x="139" y="64"/>
                  </a:cubicBezTo>
                  <a:cubicBezTo>
                    <a:pt x="139" y="60"/>
                    <a:pt x="135" y="56"/>
                    <a:pt x="130" y="56"/>
                  </a:cubicBezTo>
                  <a:moveTo>
                    <a:pt x="94" y="70"/>
                  </a:moveTo>
                  <a:cubicBezTo>
                    <a:pt x="94" y="83"/>
                    <a:pt x="83" y="95"/>
                    <a:pt x="69" y="95"/>
                  </a:cubicBezTo>
                  <a:cubicBezTo>
                    <a:pt x="56" y="95"/>
                    <a:pt x="45" y="83"/>
                    <a:pt x="45" y="70"/>
                  </a:cubicBezTo>
                  <a:cubicBezTo>
                    <a:pt x="45" y="56"/>
                    <a:pt x="56" y="45"/>
                    <a:pt x="69" y="45"/>
                  </a:cubicBezTo>
                  <a:cubicBezTo>
                    <a:pt x="83" y="45"/>
                    <a:pt x="94" y="56"/>
                    <a:pt x="94" y="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Freeform 14"/>
            <p:cNvSpPr>
              <a:spLocks noEditPoints="1"/>
            </p:cNvSpPr>
            <p:nvPr/>
          </p:nvSpPr>
          <p:spPr bwMode="auto">
            <a:xfrm>
              <a:off x="3578225" y="2428875"/>
              <a:ext cx="271463" cy="271463"/>
            </a:xfrm>
            <a:custGeom>
              <a:avLst/>
              <a:gdLst>
                <a:gd name="T0" fmla="*/ 63 w 72"/>
                <a:gd name="T1" fmla="*/ 45 h 72"/>
                <a:gd name="T2" fmla="*/ 72 w 72"/>
                <a:gd name="T3" fmla="*/ 39 h 72"/>
                <a:gd name="T4" fmla="*/ 66 w 72"/>
                <a:gd name="T5" fmla="*/ 28 h 72"/>
                <a:gd name="T6" fmla="*/ 62 w 72"/>
                <a:gd name="T7" fmla="*/ 27 h 72"/>
                <a:gd name="T8" fmla="*/ 61 w 72"/>
                <a:gd name="T9" fmla="*/ 23 h 72"/>
                <a:gd name="T10" fmla="*/ 63 w 72"/>
                <a:gd name="T11" fmla="*/ 13 h 72"/>
                <a:gd name="T12" fmla="*/ 55 w 72"/>
                <a:gd name="T13" fmla="*/ 7 h 72"/>
                <a:gd name="T14" fmla="*/ 49 w 72"/>
                <a:gd name="T15" fmla="*/ 11 h 72"/>
                <a:gd name="T16" fmla="*/ 48 w 72"/>
                <a:gd name="T17" fmla="*/ 11 h 72"/>
                <a:gd name="T18" fmla="*/ 44 w 72"/>
                <a:gd name="T19" fmla="*/ 9 h 72"/>
                <a:gd name="T20" fmla="*/ 39 w 72"/>
                <a:gd name="T21" fmla="*/ 0 h 72"/>
                <a:gd name="T22" fmla="*/ 28 w 72"/>
                <a:gd name="T23" fmla="*/ 6 h 72"/>
                <a:gd name="T24" fmla="*/ 27 w 72"/>
                <a:gd name="T25" fmla="*/ 10 h 72"/>
                <a:gd name="T26" fmla="*/ 23 w 72"/>
                <a:gd name="T27" fmla="*/ 11 h 72"/>
                <a:gd name="T28" fmla="*/ 20 w 72"/>
                <a:gd name="T29" fmla="*/ 9 h 72"/>
                <a:gd name="T30" fmla="*/ 12 w 72"/>
                <a:gd name="T31" fmla="*/ 9 h 72"/>
                <a:gd name="T32" fmla="*/ 9 w 72"/>
                <a:gd name="T33" fmla="*/ 21 h 72"/>
                <a:gd name="T34" fmla="*/ 11 w 72"/>
                <a:gd name="T35" fmla="*/ 24 h 72"/>
                <a:gd name="T36" fmla="*/ 9 w 72"/>
                <a:gd name="T37" fmla="*/ 28 h 72"/>
                <a:gd name="T38" fmla="*/ 0 w 72"/>
                <a:gd name="T39" fmla="*/ 34 h 72"/>
                <a:gd name="T40" fmla="*/ 6 w 72"/>
                <a:gd name="T41" fmla="*/ 45 h 72"/>
                <a:gd name="T42" fmla="*/ 10 w 72"/>
                <a:gd name="T43" fmla="*/ 45 h 72"/>
                <a:gd name="T44" fmla="*/ 11 w 72"/>
                <a:gd name="T45" fmla="*/ 49 h 72"/>
                <a:gd name="T46" fmla="*/ 7 w 72"/>
                <a:gd name="T47" fmla="*/ 56 h 72"/>
                <a:gd name="T48" fmla="*/ 12 w 72"/>
                <a:gd name="T49" fmla="*/ 64 h 72"/>
                <a:gd name="T50" fmla="*/ 20 w 72"/>
                <a:gd name="T51" fmla="*/ 64 h 72"/>
                <a:gd name="T52" fmla="*/ 23 w 72"/>
                <a:gd name="T53" fmla="*/ 61 h 72"/>
                <a:gd name="T54" fmla="*/ 27 w 72"/>
                <a:gd name="T55" fmla="*/ 62 h 72"/>
                <a:gd name="T56" fmla="*/ 28 w 72"/>
                <a:gd name="T57" fmla="*/ 67 h 72"/>
                <a:gd name="T58" fmla="*/ 39 w 72"/>
                <a:gd name="T59" fmla="*/ 72 h 72"/>
                <a:gd name="T60" fmla="*/ 44 w 72"/>
                <a:gd name="T61" fmla="*/ 63 h 72"/>
                <a:gd name="T62" fmla="*/ 48 w 72"/>
                <a:gd name="T63" fmla="*/ 61 h 72"/>
                <a:gd name="T64" fmla="*/ 49 w 72"/>
                <a:gd name="T65" fmla="*/ 61 h 72"/>
                <a:gd name="T66" fmla="*/ 55 w 72"/>
                <a:gd name="T67" fmla="*/ 65 h 72"/>
                <a:gd name="T68" fmla="*/ 63 w 72"/>
                <a:gd name="T69" fmla="*/ 60 h 72"/>
                <a:gd name="T70" fmla="*/ 61 w 72"/>
                <a:gd name="T71" fmla="*/ 49 h 72"/>
                <a:gd name="T72" fmla="*/ 62 w 72"/>
                <a:gd name="T73" fmla="*/ 45 h 72"/>
                <a:gd name="T74" fmla="*/ 36 w 72"/>
                <a:gd name="T75" fmla="*/ 47 h 72"/>
                <a:gd name="T76" fmla="*/ 36 w 72"/>
                <a:gd name="T77"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2" y="45"/>
                  </a:moveTo>
                  <a:cubicBezTo>
                    <a:pt x="62" y="45"/>
                    <a:pt x="63" y="45"/>
                    <a:pt x="63" y="45"/>
                  </a:cubicBezTo>
                  <a:cubicBezTo>
                    <a:pt x="66" y="45"/>
                    <a:pt x="66" y="45"/>
                    <a:pt x="66" y="45"/>
                  </a:cubicBezTo>
                  <a:cubicBezTo>
                    <a:pt x="69" y="45"/>
                    <a:pt x="72" y="42"/>
                    <a:pt x="72" y="39"/>
                  </a:cubicBezTo>
                  <a:cubicBezTo>
                    <a:pt x="72" y="34"/>
                    <a:pt x="72" y="34"/>
                    <a:pt x="72" y="34"/>
                  </a:cubicBezTo>
                  <a:cubicBezTo>
                    <a:pt x="72" y="30"/>
                    <a:pt x="69" y="28"/>
                    <a:pt x="66" y="28"/>
                  </a:cubicBezTo>
                  <a:cubicBezTo>
                    <a:pt x="63" y="28"/>
                    <a:pt x="63" y="28"/>
                    <a:pt x="63" y="28"/>
                  </a:cubicBezTo>
                  <a:cubicBezTo>
                    <a:pt x="63" y="28"/>
                    <a:pt x="62" y="27"/>
                    <a:pt x="62" y="27"/>
                  </a:cubicBezTo>
                  <a:cubicBezTo>
                    <a:pt x="62" y="26"/>
                    <a:pt x="61" y="25"/>
                    <a:pt x="61" y="24"/>
                  </a:cubicBezTo>
                  <a:cubicBezTo>
                    <a:pt x="61" y="24"/>
                    <a:pt x="61" y="23"/>
                    <a:pt x="61" y="23"/>
                  </a:cubicBezTo>
                  <a:cubicBezTo>
                    <a:pt x="63" y="21"/>
                    <a:pt x="63" y="21"/>
                    <a:pt x="63" y="21"/>
                  </a:cubicBezTo>
                  <a:cubicBezTo>
                    <a:pt x="66" y="18"/>
                    <a:pt x="66" y="15"/>
                    <a:pt x="63" y="13"/>
                  </a:cubicBezTo>
                  <a:cubicBezTo>
                    <a:pt x="59" y="9"/>
                    <a:pt x="59" y="9"/>
                    <a:pt x="59" y="9"/>
                  </a:cubicBezTo>
                  <a:cubicBezTo>
                    <a:pt x="58" y="8"/>
                    <a:pt x="57" y="7"/>
                    <a:pt x="55" y="7"/>
                  </a:cubicBezTo>
                  <a:cubicBezTo>
                    <a:pt x="54" y="7"/>
                    <a:pt x="53" y="8"/>
                    <a:pt x="51" y="9"/>
                  </a:cubicBezTo>
                  <a:cubicBezTo>
                    <a:pt x="49" y="11"/>
                    <a:pt x="49" y="11"/>
                    <a:pt x="49" y="11"/>
                  </a:cubicBezTo>
                  <a:cubicBezTo>
                    <a:pt x="49" y="11"/>
                    <a:pt x="49" y="11"/>
                    <a:pt x="48" y="11"/>
                  </a:cubicBezTo>
                  <a:cubicBezTo>
                    <a:pt x="48" y="11"/>
                    <a:pt x="48" y="11"/>
                    <a:pt x="48" y="11"/>
                  </a:cubicBezTo>
                  <a:cubicBezTo>
                    <a:pt x="47" y="11"/>
                    <a:pt x="46" y="10"/>
                    <a:pt x="45" y="10"/>
                  </a:cubicBezTo>
                  <a:cubicBezTo>
                    <a:pt x="45" y="10"/>
                    <a:pt x="44" y="9"/>
                    <a:pt x="44" y="9"/>
                  </a:cubicBezTo>
                  <a:cubicBezTo>
                    <a:pt x="44" y="6"/>
                    <a:pt x="44" y="6"/>
                    <a:pt x="44" y="6"/>
                  </a:cubicBezTo>
                  <a:cubicBezTo>
                    <a:pt x="44" y="3"/>
                    <a:pt x="42" y="0"/>
                    <a:pt x="39" y="0"/>
                  </a:cubicBezTo>
                  <a:cubicBezTo>
                    <a:pt x="33" y="0"/>
                    <a:pt x="33" y="0"/>
                    <a:pt x="33" y="0"/>
                  </a:cubicBezTo>
                  <a:cubicBezTo>
                    <a:pt x="30" y="0"/>
                    <a:pt x="28" y="3"/>
                    <a:pt x="28" y="6"/>
                  </a:cubicBezTo>
                  <a:cubicBezTo>
                    <a:pt x="28" y="9"/>
                    <a:pt x="28" y="9"/>
                    <a:pt x="28" y="9"/>
                  </a:cubicBezTo>
                  <a:cubicBezTo>
                    <a:pt x="28" y="9"/>
                    <a:pt x="27" y="10"/>
                    <a:pt x="27" y="10"/>
                  </a:cubicBezTo>
                  <a:cubicBezTo>
                    <a:pt x="26" y="10"/>
                    <a:pt x="25" y="11"/>
                    <a:pt x="24" y="11"/>
                  </a:cubicBezTo>
                  <a:cubicBezTo>
                    <a:pt x="24" y="11"/>
                    <a:pt x="24" y="11"/>
                    <a:pt x="23" y="11"/>
                  </a:cubicBezTo>
                  <a:cubicBezTo>
                    <a:pt x="23" y="11"/>
                    <a:pt x="23" y="11"/>
                    <a:pt x="23" y="11"/>
                  </a:cubicBezTo>
                  <a:cubicBezTo>
                    <a:pt x="20" y="9"/>
                    <a:pt x="20" y="9"/>
                    <a:pt x="20" y="9"/>
                  </a:cubicBezTo>
                  <a:cubicBezTo>
                    <a:pt x="19" y="8"/>
                    <a:pt x="18" y="7"/>
                    <a:pt x="16" y="7"/>
                  </a:cubicBezTo>
                  <a:cubicBezTo>
                    <a:pt x="15" y="7"/>
                    <a:pt x="13" y="8"/>
                    <a:pt x="12" y="9"/>
                  </a:cubicBezTo>
                  <a:cubicBezTo>
                    <a:pt x="9" y="13"/>
                    <a:pt x="9" y="13"/>
                    <a:pt x="9" y="13"/>
                  </a:cubicBezTo>
                  <a:cubicBezTo>
                    <a:pt x="6" y="15"/>
                    <a:pt x="6" y="18"/>
                    <a:pt x="9" y="21"/>
                  </a:cubicBezTo>
                  <a:cubicBezTo>
                    <a:pt x="11" y="23"/>
                    <a:pt x="11" y="23"/>
                    <a:pt x="11" y="23"/>
                  </a:cubicBezTo>
                  <a:cubicBezTo>
                    <a:pt x="11" y="23"/>
                    <a:pt x="11" y="24"/>
                    <a:pt x="11" y="24"/>
                  </a:cubicBezTo>
                  <a:cubicBezTo>
                    <a:pt x="11" y="25"/>
                    <a:pt x="10" y="26"/>
                    <a:pt x="10" y="27"/>
                  </a:cubicBezTo>
                  <a:cubicBezTo>
                    <a:pt x="10" y="27"/>
                    <a:pt x="9" y="28"/>
                    <a:pt x="9" y="28"/>
                  </a:cubicBezTo>
                  <a:cubicBezTo>
                    <a:pt x="6" y="28"/>
                    <a:pt x="6" y="28"/>
                    <a:pt x="6" y="28"/>
                  </a:cubicBezTo>
                  <a:cubicBezTo>
                    <a:pt x="2" y="28"/>
                    <a:pt x="0" y="30"/>
                    <a:pt x="0" y="34"/>
                  </a:cubicBezTo>
                  <a:cubicBezTo>
                    <a:pt x="0" y="39"/>
                    <a:pt x="0" y="39"/>
                    <a:pt x="0" y="39"/>
                  </a:cubicBezTo>
                  <a:cubicBezTo>
                    <a:pt x="0" y="42"/>
                    <a:pt x="2" y="45"/>
                    <a:pt x="6" y="45"/>
                  </a:cubicBezTo>
                  <a:cubicBezTo>
                    <a:pt x="9" y="45"/>
                    <a:pt x="9" y="45"/>
                    <a:pt x="9" y="45"/>
                  </a:cubicBezTo>
                  <a:cubicBezTo>
                    <a:pt x="9" y="45"/>
                    <a:pt x="10" y="45"/>
                    <a:pt x="10" y="45"/>
                  </a:cubicBezTo>
                  <a:cubicBezTo>
                    <a:pt x="10" y="46"/>
                    <a:pt x="11" y="47"/>
                    <a:pt x="11" y="48"/>
                  </a:cubicBezTo>
                  <a:cubicBezTo>
                    <a:pt x="11" y="49"/>
                    <a:pt x="11" y="49"/>
                    <a:pt x="11" y="49"/>
                  </a:cubicBezTo>
                  <a:cubicBezTo>
                    <a:pt x="9" y="52"/>
                    <a:pt x="9" y="52"/>
                    <a:pt x="9" y="52"/>
                  </a:cubicBezTo>
                  <a:cubicBezTo>
                    <a:pt x="7" y="53"/>
                    <a:pt x="7" y="54"/>
                    <a:pt x="7" y="56"/>
                  </a:cubicBezTo>
                  <a:cubicBezTo>
                    <a:pt x="7" y="57"/>
                    <a:pt x="7" y="59"/>
                    <a:pt x="9" y="60"/>
                  </a:cubicBezTo>
                  <a:cubicBezTo>
                    <a:pt x="12" y="64"/>
                    <a:pt x="12" y="64"/>
                    <a:pt x="12" y="64"/>
                  </a:cubicBezTo>
                  <a:cubicBezTo>
                    <a:pt x="13" y="65"/>
                    <a:pt x="15" y="65"/>
                    <a:pt x="16" y="65"/>
                  </a:cubicBezTo>
                  <a:cubicBezTo>
                    <a:pt x="18" y="65"/>
                    <a:pt x="19" y="65"/>
                    <a:pt x="20" y="64"/>
                  </a:cubicBezTo>
                  <a:cubicBezTo>
                    <a:pt x="23" y="61"/>
                    <a:pt x="23" y="61"/>
                    <a:pt x="23" y="61"/>
                  </a:cubicBezTo>
                  <a:cubicBezTo>
                    <a:pt x="23" y="61"/>
                    <a:pt x="23" y="61"/>
                    <a:pt x="23" y="61"/>
                  </a:cubicBezTo>
                  <a:cubicBezTo>
                    <a:pt x="24" y="61"/>
                    <a:pt x="24" y="61"/>
                    <a:pt x="24" y="61"/>
                  </a:cubicBezTo>
                  <a:cubicBezTo>
                    <a:pt x="25" y="62"/>
                    <a:pt x="26" y="62"/>
                    <a:pt x="27" y="62"/>
                  </a:cubicBezTo>
                  <a:cubicBezTo>
                    <a:pt x="27" y="63"/>
                    <a:pt x="28" y="63"/>
                    <a:pt x="28" y="63"/>
                  </a:cubicBezTo>
                  <a:cubicBezTo>
                    <a:pt x="28" y="67"/>
                    <a:pt x="28" y="67"/>
                    <a:pt x="28" y="67"/>
                  </a:cubicBezTo>
                  <a:cubicBezTo>
                    <a:pt x="28" y="70"/>
                    <a:pt x="30" y="72"/>
                    <a:pt x="33" y="72"/>
                  </a:cubicBezTo>
                  <a:cubicBezTo>
                    <a:pt x="39" y="72"/>
                    <a:pt x="39" y="72"/>
                    <a:pt x="39" y="72"/>
                  </a:cubicBezTo>
                  <a:cubicBezTo>
                    <a:pt x="42" y="72"/>
                    <a:pt x="44" y="70"/>
                    <a:pt x="44" y="67"/>
                  </a:cubicBezTo>
                  <a:cubicBezTo>
                    <a:pt x="44" y="63"/>
                    <a:pt x="44" y="63"/>
                    <a:pt x="44" y="63"/>
                  </a:cubicBezTo>
                  <a:cubicBezTo>
                    <a:pt x="44" y="63"/>
                    <a:pt x="45" y="63"/>
                    <a:pt x="45" y="62"/>
                  </a:cubicBezTo>
                  <a:cubicBezTo>
                    <a:pt x="46" y="62"/>
                    <a:pt x="47" y="62"/>
                    <a:pt x="48" y="61"/>
                  </a:cubicBezTo>
                  <a:cubicBezTo>
                    <a:pt x="48" y="61"/>
                    <a:pt x="48" y="61"/>
                    <a:pt x="48" y="61"/>
                  </a:cubicBezTo>
                  <a:cubicBezTo>
                    <a:pt x="49" y="61"/>
                    <a:pt x="49" y="61"/>
                    <a:pt x="49" y="61"/>
                  </a:cubicBezTo>
                  <a:cubicBezTo>
                    <a:pt x="51" y="64"/>
                    <a:pt x="51" y="64"/>
                    <a:pt x="51" y="64"/>
                  </a:cubicBezTo>
                  <a:cubicBezTo>
                    <a:pt x="53" y="65"/>
                    <a:pt x="54" y="65"/>
                    <a:pt x="55" y="65"/>
                  </a:cubicBezTo>
                  <a:cubicBezTo>
                    <a:pt x="57" y="65"/>
                    <a:pt x="58" y="65"/>
                    <a:pt x="59" y="64"/>
                  </a:cubicBezTo>
                  <a:cubicBezTo>
                    <a:pt x="63" y="60"/>
                    <a:pt x="63" y="60"/>
                    <a:pt x="63" y="60"/>
                  </a:cubicBezTo>
                  <a:cubicBezTo>
                    <a:pt x="66" y="58"/>
                    <a:pt x="66" y="54"/>
                    <a:pt x="63" y="52"/>
                  </a:cubicBezTo>
                  <a:cubicBezTo>
                    <a:pt x="61" y="49"/>
                    <a:pt x="61" y="49"/>
                    <a:pt x="61" y="49"/>
                  </a:cubicBezTo>
                  <a:cubicBezTo>
                    <a:pt x="61" y="49"/>
                    <a:pt x="61" y="49"/>
                    <a:pt x="61" y="48"/>
                  </a:cubicBezTo>
                  <a:cubicBezTo>
                    <a:pt x="61" y="47"/>
                    <a:pt x="62" y="46"/>
                    <a:pt x="62" y="45"/>
                  </a:cubicBezTo>
                  <a:moveTo>
                    <a:pt x="47" y="36"/>
                  </a:moveTo>
                  <a:cubicBezTo>
                    <a:pt x="47" y="42"/>
                    <a:pt x="42" y="47"/>
                    <a:pt x="36" y="47"/>
                  </a:cubicBezTo>
                  <a:cubicBezTo>
                    <a:pt x="30" y="47"/>
                    <a:pt x="25" y="42"/>
                    <a:pt x="25" y="36"/>
                  </a:cubicBezTo>
                  <a:cubicBezTo>
                    <a:pt x="25" y="30"/>
                    <a:pt x="30" y="25"/>
                    <a:pt x="36" y="25"/>
                  </a:cubicBezTo>
                  <a:cubicBezTo>
                    <a:pt x="42" y="25"/>
                    <a:pt x="47" y="30"/>
                    <a:pt x="47"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61457" name="组合 20"/>
          <p:cNvGrpSpPr/>
          <p:nvPr/>
        </p:nvGrpSpPr>
        <p:grpSpPr>
          <a:xfrm>
            <a:off x="4979988" y="2397125"/>
            <a:ext cx="527050" cy="488950"/>
            <a:chOff x="4980199" y="2397109"/>
            <a:chExt cx="526180" cy="488284"/>
          </a:xfrm>
        </p:grpSpPr>
        <p:sp>
          <p:nvSpPr>
            <p:cNvPr id="61463" name="Freeform 67"/>
            <p:cNvSpPr>
              <a:spLocks noEditPoints="1"/>
            </p:cNvSpPr>
            <p:nvPr/>
          </p:nvSpPr>
          <p:spPr>
            <a:xfrm>
              <a:off x="5192659" y="2397109"/>
              <a:ext cx="313720" cy="315583"/>
            </a:xfrm>
            <a:custGeom>
              <a:avLst/>
              <a:gdLst/>
              <a:ahLst/>
              <a:cxnLst>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bg1">
                <a:alpha val="100000"/>
              </a:schemeClr>
            </a:solidFill>
            <a:ln w="9525">
              <a:noFill/>
            </a:ln>
          </p:spPr>
          <p:txBody>
            <a:bodyPr/>
            <a:p>
              <a:endParaRPr lang="zh-CN" altLang="en-US"/>
            </a:p>
          </p:txBody>
        </p:sp>
        <p:sp>
          <p:nvSpPr>
            <p:cNvPr id="61464" name="Freeform 68"/>
            <p:cNvSpPr/>
            <p:nvPr/>
          </p:nvSpPr>
          <p:spPr>
            <a:xfrm>
              <a:off x="5018094" y="2666721"/>
              <a:ext cx="216809" cy="218672"/>
            </a:xfrm>
            <a:custGeom>
              <a:avLst/>
              <a:gdLst/>
              <a:ahLst/>
              <a:cxnLst>
                <a:cxn ang="0">
                  <a:pos x="65534" y="65534"/>
                </a:cxn>
                <a:cxn ang="0">
                  <a:pos x="65534" y="65534"/>
                </a:cxn>
                <a:cxn ang="0">
                  <a:pos x="65534" y="65534"/>
                </a:cxn>
                <a:cxn ang="0">
                  <a:pos x="65534" y="0"/>
                </a:cxn>
                <a:cxn ang="0">
                  <a:pos x="65534" y="65534"/>
                </a:cxn>
                <a:cxn ang="0">
                  <a:pos x="65534" y="65534"/>
                </a:cxn>
                <a:cxn ang="0">
                  <a:pos x="65534" y="65534"/>
                </a:cxn>
                <a:cxn ang="0">
                  <a:pos x="0" y="65534"/>
                </a:cxn>
                <a:cxn ang="0">
                  <a:pos x="65534" y="65534"/>
                </a:cxn>
                <a:cxn ang="0">
                  <a:pos x="65534" y="65534"/>
                </a:cxn>
                <a:cxn ang="0">
                  <a:pos x="65534" y="65534"/>
                </a:cxn>
              </a:cxnLst>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bg1">
                <a:alpha val="100000"/>
              </a:schemeClr>
            </a:solidFill>
            <a:ln w="9525">
              <a:noFill/>
            </a:ln>
          </p:spPr>
          <p:txBody>
            <a:bodyPr/>
            <a:p>
              <a:endParaRPr lang="zh-CN" altLang="en-US"/>
            </a:p>
          </p:txBody>
        </p:sp>
        <p:sp>
          <p:nvSpPr>
            <p:cNvPr id="61465" name="Freeform 69"/>
            <p:cNvSpPr/>
            <p:nvPr/>
          </p:nvSpPr>
          <p:spPr>
            <a:xfrm>
              <a:off x="4980199" y="2402079"/>
              <a:ext cx="231097" cy="231096"/>
            </a:xfrm>
            <a:custGeom>
              <a:avLst/>
              <a:gdLst/>
              <a:ahLst/>
              <a:cxnLst>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0"/>
                </a:cxn>
              </a:cxnLst>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bg1">
                <a:alpha val="100000"/>
              </a:schemeClr>
            </a:solidFill>
            <a:ln w="9525">
              <a:noFill/>
            </a:ln>
          </p:spPr>
          <p:txBody>
            <a:bodyPr/>
            <a:p>
              <a:endParaRPr lang="zh-CN" altLang="en-US"/>
            </a:p>
          </p:txBody>
        </p:sp>
        <p:sp>
          <p:nvSpPr>
            <p:cNvPr id="61466" name="Freeform 70"/>
            <p:cNvSpPr>
              <a:spLocks noEditPoints="1"/>
            </p:cNvSpPr>
            <p:nvPr/>
          </p:nvSpPr>
          <p:spPr>
            <a:xfrm>
              <a:off x="5265964" y="2676040"/>
              <a:ext cx="208111" cy="208111"/>
            </a:xfrm>
            <a:custGeom>
              <a:avLst/>
              <a:gdLst/>
              <a:ahLst/>
              <a:cxnLst>
                <a:cxn ang="0">
                  <a:pos x="65534" y="65534"/>
                </a:cxn>
                <a:cxn ang="0">
                  <a:pos x="65534" y="65534"/>
                </a:cxn>
                <a:cxn ang="0">
                  <a:pos x="65534" y="0"/>
                </a:cxn>
                <a:cxn ang="0">
                  <a:pos x="0" y="65534"/>
                </a:cxn>
                <a:cxn ang="0">
                  <a:pos x="65534" y="65534"/>
                </a:cxn>
                <a:cxn ang="0">
                  <a:pos x="65534" y="65534"/>
                </a:cxn>
                <a:cxn ang="0">
                  <a:pos x="65534" y="65534"/>
                </a:cxn>
                <a:cxn ang="0">
                  <a:pos x="65534" y="65534"/>
                </a:cxn>
                <a:cxn ang="0">
                  <a:pos x="65534" y="65534"/>
                </a:cxn>
                <a:cxn ang="0">
                  <a:pos x="65534" y="65534"/>
                </a:cxn>
                <a:cxn ang="0">
                  <a:pos x="65534" y="65534"/>
                </a:cxn>
              </a:cxnLst>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bg1">
                <a:alpha val="100000"/>
              </a:schemeClr>
            </a:solidFill>
            <a:ln w="9525">
              <a:noFill/>
            </a:ln>
          </p:spPr>
          <p:txBody>
            <a:bodyPr/>
            <a:p>
              <a:endParaRPr lang="zh-CN" altLang="en-US"/>
            </a:p>
          </p:txBody>
        </p:sp>
      </p:grpSp>
      <p:grpSp>
        <p:nvGrpSpPr>
          <p:cNvPr id="61458" name="组合 21"/>
          <p:cNvGrpSpPr/>
          <p:nvPr/>
        </p:nvGrpSpPr>
        <p:grpSpPr>
          <a:xfrm>
            <a:off x="3646488" y="3929063"/>
            <a:ext cx="461962" cy="500062"/>
            <a:chOff x="7728852" y="3943617"/>
            <a:chExt cx="462648" cy="498924"/>
          </a:xfrm>
        </p:grpSpPr>
        <p:sp>
          <p:nvSpPr>
            <p:cNvPr id="61460" name="Freeform 38"/>
            <p:cNvSpPr>
              <a:spLocks noEditPoints="1"/>
            </p:cNvSpPr>
            <p:nvPr/>
          </p:nvSpPr>
          <p:spPr>
            <a:xfrm>
              <a:off x="7728852" y="3943617"/>
              <a:ext cx="462648" cy="343832"/>
            </a:xfrm>
            <a:custGeom>
              <a:avLst/>
              <a:gdLst/>
              <a:ahLst/>
              <a:cxnLst>
                <a:cxn ang="0">
                  <a:pos x="65534" y="65534"/>
                </a:cxn>
                <a:cxn ang="0">
                  <a:pos x="0" y="65534"/>
                </a:cxn>
                <a:cxn ang="0">
                  <a:pos x="0" y="65534"/>
                </a:cxn>
                <a:cxn ang="0">
                  <a:pos x="0" y="65534"/>
                </a:cxn>
                <a:cxn ang="0">
                  <a:pos x="65534" y="0"/>
                </a:cxn>
                <a:cxn ang="0">
                  <a:pos x="65534" y="0"/>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bg1">
                <a:alpha val="100000"/>
              </a:schemeClr>
            </a:solidFill>
            <a:ln w="9525">
              <a:noFill/>
            </a:ln>
          </p:spPr>
          <p:txBody>
            <a:bodyPr/>
            <a:p>
              <a:endParaRPr lang="zh-CN" altLang="en-US"/>
            </a:p>
          </p:txBody>
        </p:sp>
        <p:sp>
          <p:nvSpPr>
            <p:cNvPr id="61461" name="Freeform 39"/>
            <p:cNvSpPr/>
            <p:nvPr/>
          </p:nvSpPr>
          <p:spPr>
            <a:xfrm>
              <a:off x="7853451" y="4294809"/>
              <a:ext cx="211872" cy="147732"/>
            </a:xfrm>
            <a:custGeom>
              <a:avLst/>
              <a:gdLst/>
              <a:ahLst/>
              <a:cxnLst>
                <a:cxn ang="0">
                  <a:pos x="65534" y="65534"/>
                </a:cxn>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bg1">
                <a:alpha val="100000"/>
              </a:schemeClr>
            </a:solidFill>
            <a:ln w="9525">
              <a:noFill/>
            </a:ln>
          </p:spPr>
          <p:txBody>
            <a:bodyPr/>
            <a:p>
              <a:endParaRPr lang="zh-CN" altLang="en-US"/>
            </a:p>
          </p:txBody>
        </p:sp>
        <p:sp>
          <p:nvSpPr>
            <p:cNvPr id="61462" name="Freeform 40"/>
            <p:cNvSpPr/>
            <p:nvPr/>
          </p:nvSpPr>
          <p:spPr>
            <a:xfrm>
              <a:off x="7799826" y="4033518"/>
              <a:ext cx="320699" cy="166659"/>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chemeClr val="bg1">
                <a:alpha val="100000"/>
              </a:schemeClr>
            </a:solidFill>
            <a:ln w="9525">
              <a:noFill/>
            </a:ln>
          </p:spPr>
          <p:txBody>
            <a:bodyPr/>
            <a:p>
              <a:endParaRPr lang="zh-CN" altLang="en-US"/>
            </a:p>
          </p:txBody>
        </p:sp>
      </p:grpSp>
      <p:sp>
        <p:nvSpPr>
          <p:cNvPr id="61459" name="Freeform 64"/>
          <p:cNvSpPr>
            <a:spLocks noEditPoints="1"/>
          </p:cNvSpPr>
          <p:nvPr/>
        </p:nvSpPr>
        <p:spPr>
          <a:xfrm rot="-1466851">
            <a:off x="5018088" y="3940175"/>
            <a:ext cx="495300" cy="492125"/>
          </a:xfrm>
          <a:custGeom>
            <a:avLst/>
            <a:gdLst/>
            <a:ahLst/>
            <a:cxnLst>
              <a:cxn ang="0">
                <a:pos x="65534" y="0"/>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98" h="197">
                <a:moveTo>
                  <a:pt x="33" y="0"/>
                </a:moveTo>
                <a:cubicBezTo>
                  <a:pt x="15" y="0"/>
                  <a:pt x="0" y="15"/>
                  <a:pt x="0" y="33"/>
                </a:cubicBezTo>
                <a:cubicBezTo>
                  <a:pt x="0" y="51"/>
                  <a:pt x="15" y="66"/>
                  <a:pt x="33" y="66"/>
                </a:cubicBezTo>
                <a:cubicBezTo>
                  <a:pt x="49" y="66"/>
                  <a:pt x="61" y="56"/>
                  <a:pt x="65" y="42"/>
                </a:cubicBezTo>
                <a:cubicBezTo>
                  <a:pt x="92" y="42"/>
                  <a:pt x="92" y="42"/>
                  <a:pt x="92" y="42"/>
                </a:cubicBezTo>
                <a:cubicBezTo>
                  <a:pt x="92" y="67"/>
                  <a:pt x="92" y="67"/>
                  <a:pt x="92" y="67"/>
                </a:cubicBezTo>
                <a:cubicBezTo>
                  <a:pt x="78" y="70"/>
                  <a:pt x="66" y="83"/>
                  <a:pt x="66" y="98"/>
                </a:cubicBezTo>
                <a:cubicBezTo>
                  <a:pt x="66" y="114"/>
                  <a:pt x="78" y="127"/>
                  <a:pt x="92" y="130"/>
                </a:cubicBezTo>
                <a:cubicBezTo>
                  <a:pt x="92" y="174"/>
                  <a:pt x="92" y="174"/>
                  <a:pt x="92" y="174"/>
                </a:cubicBezTo>
                <a:cubicBezTo>
                  <a:pt x="133" y="174"/>
                  <a:pt x="133" y="174"/>
                  <a:pt x="133" y="174"/>
                </a:cubicBezTo>
                <a:cubicBezTo>
                  <a:pt x="137" y="188"/>
                  <a:pt x="149" y="197"/>
                  <a:pt x="165" y="197"/>
                </a:cubicBezTo>
                <a:cubicBezTo>
                  <a:pt x="183" y="197"/>
                  <a:pt x="198" y="182"/>
                  <a:pt x="198" y="164"/>
                </a:cubicBezTo>
                <a:cubicBezTo>
                  <a:pt x="198" y="146"/>
                  <a:pt x="183" y="131"/>
                  <a:pt x="165" y="131"/>
                </a:cubicBezTo>
                <a:cubicBezTo>
                  <a:pt x="149" y="131"/>
                  <a:pt x="137" y="143"/>
                  <a:pt x="133" y="158"/>
                </a:cubicBezTo>
                <a:cubicBezTo>
                  <a:pt x="108" y="158"/>
                  <a:pt x="108" y="158"/>
                  <a:pt x="108" y="158"/>
                </a:cubicBezTo>
                <a:cubicBezTo>
                  <a:pt x="108" y="130"/>
                  <a:pt x="108" y="130"/>
                  <a:pt x="108" y="130"/>
                </a:cubicBezTo>
                <a:cubicBezTo>
                  <a:pt x="122" y="127"/>
                  <a:pt x="132" y="114"/>
                  <a:pt x="132" y="98"/>
                </a:cubicBezTo>
                <a:cubicBezTo>
                  <a:pt x="132" y="83"/>
                  <a:pt x="122" y="70"/>
                  <a:pt x="108" y="67"/>
                </a:cubicBezTo>
                <a:cubicBezTo>
                  <a:pt x="108" y="25"/>
                  <a:pt x="108" y="25"/>
                  <a:pt x="108" y="25"/>
                </a:cubicBezTo>
                <a:cubicBezTo>
                  <a:pt x="65" y="25"/>
                  <a:pt x="65" y="25"/>
                  <a:pt x="65" y="25"/>
                </a:cubicBezTo>
                <a:cubicBezTo>
                  <a:pt x="61" y="11"/>
                  <a:pt x="49" y="0"/>
                  <a:pt x="33" y="0"/>
                </a:cubicBezTo>
                <a:moveTo>
                  <a:pt x="165" y="148"/>
                </a:moveTo>
                <a:cubicBezTo>
                  <a:pt x="174" y="148"/>
                  <a:pt x="181" y="155"/>
                  <a:pt x="181" y="164"/>
                </a:cubicBezTo>
                <a:cubicBezTo>
                  <a:pt x="181" y="173"/>
                  <a:pt x="174" y="181"/>
                  <a:pt x="165" y="181"/>
                </a:cubicBezTo>
                <a:cubicBezTo>
                  <a:pt x="156" y="181"/>
                  <a:pt x="148" y="173"/>
                  <a:pt x="148" y="164"/>
                </a:cubicBezTo>
                <a:cubicBezTo>
                  <a:pt x="148" y="155"/>
                  <a:pt x="156" y="148"/>
                  <a:pt x="165" y="148"/>
                </a:cubicBezTo>
                <a:moveTo>
                  <a:pt x="115" y="98"/>
                </a:moveTo>
                <a:cubicBezTo>
                  <a:pt x="115" y="108"/>
                  <a:pt x="108" y="115"/>
                  <a:pt x="99" y="115"/>
                </a:cubicBezTo>
                <a:cubicBezTo>
                  <a:pt x="90" y="115"/>
                  <a:pt x="83" y="108"/>
                  <a:pt x="83" y="98"/>
                </a:cubicBezTo>
                <a:cubicBezTo>
                  <a:pt x="83" y="89"/>
                  <a:pt x="90" y="82"/>
                  <a:pt x="99" y="82"/>
                </a:cubicBezTo>
                <a:cubicBezTo>
                  <a:pt x="108" y="82"/>
                  <a:pt x="115" y="89"/>
                  <a:pt x="115" y="98"/>
                </a:cubicBezTo>
                <a:moveTo>
                  <a:pt x="50" y="33"/>
                </a:moveTo>
                <a:cubicBezTo>
                  <a:pt x="50" y="42"/>
                  <a:pt x="42" y="49"/>
                  <a:pt x="33" y="49"/>
                </a:cubicBezTo>
                <a:cubicBezTo>
                  <a:pt x="24" y="49"/>
                  <a:pt x="17" y="42"/>
                  <a:pt x="17" y="33"/>
                </a:cubicBezTo>
                <a:cubicBezTo>
                  <a:pt x="17" y="24"/>
                  <a:pt x="24" y="16"/>
                  <a:pt x="33" y="16"/>
                </a:cubicBezTo>
                <a:cubicBezTo>
                  <a:pt x="42" y="16"/>
                  <a:pt x="50" y="24"/>
                  <a:pt x="50" y="33"/>
                </a:cubicBezTo>
              </a:path>
            </a:pathLst>
          </a:custGeom>
          <a:solidFill>
            <a:schemeClr val="bg1">
              <a:alpha val="100000"/>
            </a:schemeClr>
          </a:solidFill>
          <a:ln w="9525">
            <a:noFill/>
          </a:ln>
        </p:spPr>
        <p:txBody>
          <a:bodyPr/>
          <a:p>
            <a:endParaRPr lang="zh-CN" altLang="en-US"/>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3"/>
          <p:cNvSpPr/>
          <p:nvPr/>
        </p:nvSpPr>
        <p:spPr>
          <a:xfrm>
            <a:off x="0" y="1684338"/>
            <a:ext cx="2886075" cy="3630612"/>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5540" name="Rectangle 3"/>
          <p:cNvSpPr>
            <a:spLocks noGrp="1" noChangeArrowheads="1"/>
          </p:cNvSpPr>
          <p:nvPr>
            <p:ph idx="1"/>
          </p:nvPr>
        </p:nvSpPr>
        <p:spPr bwMode="auto">
          <a:xfrm>
            <a:off x="3019425" y="1608138"/>
            <a:ext cx="5819775" cy="3832225"/>
          </a:xfrm>
        </p:spPr>
        <p:txBody>
          <a:bodyPr wrap="square">
            <a:spAutoFit/>
          </a:bodyPr>
          <a:lstStyle/>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清楚的介定角色与职责</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安全专业技能的养成</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参与安全管理评估的相关活动</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安全部门的专职业务</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相关数据的统计及趋势分析、衡量机制的建立、引领相关的审核）</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安全管理方法及工具的汇总、交流和分享</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政府法规修改的跟踪及执行</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与主管机关的联系及提供相关正式报告</a:t>
            </a:r>
            <a:endPar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2471" name="图片 2"/>
          <p:cNvPicPr>
            <a:picLocks noChangeAspect="1"/>
          </p:cNvPicPr>
          <p:nvPr/>
        </p:nvPicPr>
        <p:blipFill>
          <a:blip r:embed="rId1"/>
          <a:srcRect l="33826" r="11719"/>
          <a:stretch>
            <a:fillRect/>
          </a:stretch>
        </p:blipFill>
        <p:spPr>
          <a:xfrm>
            <a:off x="0" y="1836738"/>
            <a:ext cx="2714625" cy="3325812"/>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矩形 6"/>
          <p:cNvSpPr/>
          <p:nvPr/>
        </p:nvSpPr>
        <p:spPr>
          <a:xfrm>
            <a:off x="407988" y="26987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63491" name="矩形 2"/>
          <p:cNvSpPr/>
          <p:nvPr/>
        </p:nvSpPr>
        <p:spPr>
          <a:xfrm>
            <a:off x="487363" y="28463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3492" name="等腰三角形 8"/>
          <p:cNvSpPr/>
          <p:nvPr/>
        </p:nvSpPr>
        <p:spPr>
          <a:xfrm rot="5400000">
            <a:off x="976313" y="35655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3493" name="矩形 13"/>
          <p:cNvSpPr/>
          <p:nvPr/>
        </p:nvSpPr>
        <p:spPr>
          <a:xfrm>
            <a:off x="1479550" y="26955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1570038" y="3384550"/>
            <a:ext cx="7172325" cy="508000"/>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岗位描述、相关专业的培训记录 、相关安全管理数据的统计及分析</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8" name="矩形 17"/>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图文框 18"/>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任意多边形 4"/>
          <p:cNvSpPr/>
          <p:nvPr/>
        </p:nvSpPr>
        <p:spPr>
          <a:xfrm>
            <a:off x="471488" y="1789113"/>
            <a:ext cx="503237" cy="666750"/>
          </a:xfrm>
          <a:custGeom>
            <a:avLst/>
            <a:gdLst/>
            <a:ahLst/>
            <a:cxnLst>
              <a:cxn ang="0">
                <a:pos x="2588" y="0"/>
              </a:cxn>
              <a:cxn ang="0">
                <a:pos x="25581" y="31084"/>
              </a:cxn>
              <a:cxn ang="0">
                <a:pos x="7236" y="56680"/>
              </a:cxn>
              <a:cxn ang="0">
                <a:pos x="7236" y="13483"/>
              </a:cxn>
              <a:cxn ang="0">
                <a:pos x="25581" y="39081"/>
              </a:cxn>
              <a:cxn ang="0">
                <a:pos x="2588" y="4627"/>
              </a:cxn>
              <a:cxn ang="0">
                <a:pos x="0" y="2314"/>
              </a:cxn>
              <a:cxn ang="0">
                <a:pos x="2588" y="0"/>
              </a:cxn>
            </a:cxnLst>
            <a:pathLst>
              <a:path w="423863" h="561976">
                <a:moveTo>
                  <a:pt x="280988" y="0"/>
                </a:moveTo>
                <a:cubicBezTo>
                  <a:pt x="319784" y="0"/>
                  <a:pt x="356744" y="7863"/>
                  <a:pt x="390361" y="22082"/>
                </a:cubicBezTo>
                <a:lnTo>
                  <a:pt x="423863" y="40266"/>
                </a:lnTo>
                <a:lnTo>
                  <a:pt x="423863" y="521710"/>
                </a:lnTo>
                <a:lnTo>
                  <a:pt x="390361" y="539895"/>
                </a:lnTo>
                <a:cubicBezTo>
                  <a:pt x="356744" y="554113"/>
                  <a:pt x="319784" y="561976"/>
                  <a:pt x="280988" y="561976"/>
                </a:cubicBezTo>
                <a:cubicBezTo>
                  <a:pt x="125803" y="561976"/>
                  <a:pt x="0" y="436173"/>
                  <a:pt x="0" y="280988"/>
                </a:cubicBezTo>
                <a:cubicBezTo>
                  <a:pt x="0" y="125803"/>
                  <a:pt x="125803" y="0"/>
                  <a:pt x="280988" y="0"/>
                </a:cubicBezTo>
                <a:close/>
              </a:path>
            </a:pathLst>
          </a:custGeom>
          <a:solidFill>
            <a:srgbClr val="DF453D">
              <a:alpha val="100000"/>
            </a:srgbClr>
          </a:solidFill>
          <a:ln w="9525">
            <a:noFill/>
          </a:ln>
        </p:spPr>
        <p:txBody>
          <a:bodyPr/>
          <a:p>
            <a:endParaRPr lang="zh-CN" altLang="en-US"/>
          </a:p>
        </p:txBody>
      </p:sp>
      <p:sp>
        <p:nvSpPr>
          <p:cNvPr id="18435" name="矩形 5"/>
          <p:cNvSpPr/>
          <p:nvPr/>
        </p:nvSpPr>
        <p:spPr>
          <a:xfrm>
            <a:off x="1104900" y="1852613"/>
            <a:ext cx="1319213" cy="557212"/>
          </a:xfrm>
          <a:prstGeom prst="rect">
            <a:avLst/>
          </a:prstGeom>
          <a:noFill/>
          <a:ln w="2857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8436" name="矩形 6"/>
          <p:cNvSpPr/>
          <p:nvPr/>
        </p:nvSpPr>
        <p:spPr>
          <a:xfrm>
            <a:off x="454025" y="1922463"/>
            <a:ext cx="558800" cy="368300"/>
          </a:xfrm>
          <a:prstGeom prst="rect">
            <a:avLst/>
          </a:prstGeom>
          <a:noFill/>
          <a:ln w="9525">
            <a:noFill/>
          </a:ln>
        </p:spPr>
        <p:txBody>
          <a:bodyPr wrap="none">
            <a:spAutoFit/>
          </a:bodyPr>
          <a:p>
            <a:pPr lvl="0"/>
            <a:r>
              <a:rPr lang="en-US" altLang="zh-CN" sz="1800" dirty="0">
                <a:solidFill>
                  <a:schemeClr val="bg1"/>
                </a:solidFill>
                <a:latin typeface="微软雅黑" panose="020B0503020204020204" pitchFamily="34" charset="-122"/>
                <a:ea typeface="微软雅黑" panose="020B0503020204020204" pitchFamily="34" charset="-122"/>
              </a:rPr>
              <a:t>4</a:t>
            </a:r>
            <a:r>
              <a:rPr lang="zh-CN" altLang="en-US" sz="1800" dirty="0">
                <a:solidFill>
                  <a:schemeClr val="bg1"/>
                </a:solidFill>
                <a:latin typeface="微软雅黑" panose="020B0503020204020204" pitchFamily="34" charset="-122"/>
                <a:ea typeface="微软雅黑" panose="020B0503020204020204" pitchFamily="34" charset="-122"/>
              </a:rPr>
              <a:t>分</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012825" y="2543175"/>
            <a:ext cx="7312025" cy="92392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安全管理的各个方面为其它企业所效仿，而且被第三方审核认定为是安全管理最佳实践的典范之一；</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438" name="任意多边形 9"/>
          <p:cNvSpPr/>
          <p:nvPr/>
        </p:nvSpPr>
        <p:spPr>
          <a:xfrm>
            <a:off x="471488" y="3808413"/>
            <a:ext cx="503237" cy="666750"/>
          </a:xfrm>
          <a:custGeom>
            <a:avLst/>
            <a:gdLst/>
            <a:ahLst/>
            <a:cxnLst>
              <a:cxn ang="0">
                <a:pos x="2588" y="0"/>
              </a:cxn>
              <a:cxn ang="0">
                <a:pos x="25581" y="31084"/>
              </a:cxn>
              <a:cxn ang="0">
                <a:pos x="7236" y="56680"/>
              </a:cxn>
              <a:cxn ang="0">
                <a:pos x="7236" y="13483"/>
              </a:cxn>
              <a:cxn ang="0">
                <a:pos x="25581" y="39081"/>
              </a:cxn>
              <a:cxn ang="0">
                <a:pos x="2588" y="4627"/>
              </a:cxn>
              <a:cxn ang="0">
                <a:pos x="0" y="2314"/>
              </a:cxn>
              <a:cxn ang="0">
                <a:pos x="2588" y="0"/>
              </a:cxn>
            </a:cxnLst>
            <a:pathLst>
              <a:path w="423863" h="561976">
                <a:moveTo>
                  <a:pt x="280988" y="0"/>
                </a:moveTo>
                <a:cubicBezTo>
                  <a:pt x="319784" y="0"/>
                  <a:pt x="356744" y="7863"/>
                  <a:pt x="390361" y="22082"/>
                </a:cubicBezTo>
                <a:lnTo>
                  <a:pt x="423863" y="40266"/>
                </a:lnTo>
                <a:lnTo>
                  <a:pt x="423863" y="521710"/>
                </a:lnTo>
                <a:lnTo>
                  <a:pt x="390361" y="539895"/>
                </a:lnTo>
                <a:cubicBezTo>
                  <a:pt x="356744" y="554113"/>
                  <a:pt x="319784" y="561976"/>
                  <a:pt x="280988" y="561976"/>
                </a:cubicBezTo>
                <a:cubicBezTo>
                  <a:pt x="125803" y="561976"/>
                  <a:pt x="0" y="436173"/>
                  <a:pt x="0" y="280988"/>
                </a:cubicBezTo>
                <a:cubicBezTo>
                  <a:pt x="0" y="125803"/>
                  <a:pt x="125803" y="0"/>
                  <a:pt x="280988" y="0"/>
                </a:cubicBezTo>
                <a:close/>
              </a:path>
            </a:pathLst>
          </a:custGeom>
          <a:solidFill>
            <a:srgbClr val="DF453D">
              <a:alpha val="100000"/>
            </a:srgbClr>
          </a:solidFill>
          <a:ln w="9525">
            <a:noFill/>
          </a:ln>
        </p:spPr>
        <p:txBody>
          <a:bodyPr/>
          <a:p>
            <a:endParaRPr lang="zh-CN" altLang="en-US"/>
          </a:p>
        </p:txBody>
      </p:sp>
      <p:sp>
        <p:nvSpPr>
          <p:cNvPr id="18439" name="矩形 10"/>
          <p:cNvSpPr/>
          <p:nvPr/>
        </p:nvSpPr>
        <p:spPr>
          <a:xfrm>
            <a:off x="1104900" y="3871913"/>
            <a:ext cx="1319213" cy="558800"/>
          </a:xfrm>
          <a:prstGeom prst="rect">
            <a:avLst/>
          </a:prstGeom>
          <a:noFill/>
          <a:ln w="2857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8440" name="矩形 11"/>
          <p:cNvSpPr/>
          <p:nvPr/>
        </p:nvSpPr>
        <p:spPr>
          <a:xfrm>
            <a:off x="454025" y="3941763"/>
            <a:ext cx="558800" cy="369887"/>
          </a:xfrm>
          <a:prstGeom prst="rect">
            <a:avLst/>
          </a:prstGeom>
          <a:noFill/>
          <a:ln w="9525">
            <a:noFill/>
          </a:ln>
        </p:spPr>
        <p:txBody>
          <a:bodyPr wrap="none">
            <a:spAutoFit/>
          </a:bodyPr>
          <a:p>
            <a:pPr lvl="0"/>
            <a:r>
              <a:rPr lang="en-US" altLang="zh-CN" sz="1800" dirty="0">
                <a:solidFill>
                  <a:schemeClr val="bg1"/>
                </a:solidFill>
                <a:latin typeface="微软雅黑" panose="020B0503020204020204" pitchFamily="34" charset="-122"/>
                <a:ea typeface="微软雅黑" panose="020B0503020204020204" pitchFamily="34" charset="-122"/>
              </a:rPr>
              <a:t>5</a:t>
            </a:r>
            <a:r>
              <a:rPr lang="zh-CN" altLang="en-US" sz="1800" dirty="0">
                <a:solidFill>
                  <a:schemeClr val="bg1"/>
                </a:solidFill>
                <a:latin typeface="微软雅黑" panose="020B0503020204020204" pitchFamily="34" charset="-122"/>
                <a:ea typeface="微软雅黑" panose="020B0503020204020204" pitchFamily="34" charset="-122"/>
              </a:rPr>
              <a:t>分</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012825" y="4589463"/>
            <a:ext cx="7312025" cy="92392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安全管理主要依赖于各级领导的自觉行为和一线员工的自主管理和团队管理来实现。</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412875" y="1936750"/>
            <a:ext cx="6985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优秀</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284288" y="3951288"/>
            <a:ext cx="954088"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世界级</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Rectangle 3"/>
          <p:cNvSpPr>
            <a:spLocks noGrp="1" noChangeArrowheads="1"/>
          </p:cNvSpPr>
          <p:nvPr>
            <p:ph type="title"/>
          </p:nvPr>
        </p:nvSpPr>
        <p:spPr bwMode="auto">
          <a:xfrm>
            <a:off x="635000" y="196850"/>
            <a:ext cx="7874000" cy="579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杜邦基准评估等级的定义</a:t>
            </a:r>
            <a:endParaRPr kumimoji="0" lang="zh-TW" altLang="en-US" sz="2800" b="1" i="0" u="none" strike="noStrike" kern="0" cap="none" spc="0" normalizeH="0" baseline="0" noProof="0" dirty="0" smtClean="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矩形 6"/>
          <p:cNvSpPr/>
          <p:nvPr/>
        </p:nvSpPr>
        <p:spPr>
          <a:xfrm>
            <a:off x="407988" y="2051050"/>
            <a:ext cx="649287" cy="338455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64515" name="等腰三角形 5"/>
          <p:cNvSpPr/>
          <p:nvPr/>
        </p:nvSpPr>
        <p:spPr>
          <a:xfrm rot="5400000">
            <a:off x="985838" y="364807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4516" name="矩形 13"/>
          <p:cNvSpPr/>
          <p:nvPr/>
        </p:nvSpPr>
        <p:spPr>
          <a:xfrm>
            <a:off x="1479550" y="1130300"/>
            <a:ext cx="7262813" cy="5262563"/>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 name="矩形 7"/>
          <p:cNvSpPr/>
          <p:nvPr/>
        </p:nvSpPr>
        <p:spPr>
          <a:xfrm>
            <a:off x="1670050" y="1130300"/>
            <a:ext cx="6978650" cy="5262563"/>
          </a:xfrm>
          <a:prstGeom prst="rect">
            <a:avLst/>
          </a:prstGeom>
        </p:spPr>
        <p:txBody>
          <a:bodyPr>
            <a:spAutoFit/>
          </a:bodyPr>
          <a:lstStyle/>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安全专业人员应支援安全委员会及分委员会的运作并适时给与管理者提出建议</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在组织中的风险分析、事故调查、安全标准程序的拟订、激励机制的建立及安全训练等扮演顾问的角色</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安全专业人员负责资讯的分析，并向管理者提出分析的结果及趋势，以供管理者做出正确的判断及决定  </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建立并定期执行具体的和系统性的相关安全审核，以便找出与直线组织间审核的差异并提供辅导</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安全专业人员应该关注安全管理使用的方法及工具的正确性，并负责相关资讯的更新 </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安全专业人员应熟悉当地的及政府的安全相关法规，并向公司解释说明及督导遵守 </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360045"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安全专业人员负责公司对外的安全相关议题及许可证的处理及其它相关事宜</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471488" y="3119438"/>
            <a:ext cx="4921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5000"/>
              </a:spcBef>
              <a:spcAft>
                <a:spcPct val="20000"/>
              </a:spcAft>
              <a:buClrTx/>
              <a:buSzTx/>
              <a:buFontTx/>
              <a:buNone/>
              <a:defRPr/>
            </a:pPr>
            <a:r>
              <a:rPr kumimoji="0" lang="zh-CN" altLang="en-US" sz="2000" b="1" i="0" u="none" strike="noStrike" kern="1200" cap="none" spc="6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现场察看 </a:t>
            </a:r>
            <a:endParaRPr kumimoji="0" lang="zh-CN" altLang="en-US" sz="2000" b="1" i="0" u="none" strike="noStrike" kern="1200" cap="none" spc="6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1" name="矩形 10"/>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图文框 11"/>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523875" y="3224213"/>
            <a:ext cx="8181975" cy="2584450"/>
          </a:xfrm>
          <a:prstGeom prst="rect">
            <a:avLst/>
          </a:prstGeom>
        </p:spPr>
        <p:txBody>
          <a:bodyPr>
            <a:spAutoFit/>
          </a:bodyPr>
          <a:lstStyle/>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公司安全人员有参加过那些培训，他们具备那些资质？</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各部门的安全人员是否了解该部门的工艺隐患及风险？</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目前公司安全人员所扮演的主要角色职责是什么？</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安全人员在安全委员会里担任的工作及角色是什么？</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安全人员是否定期分析公司的一些安全管理数据（事件事故、检查审核、安全观察等）并将结果及建议定期向管理层汇报？</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5542" name="矩形 7"/>
          <p:cNvSpPr/>
          <p:nvPr/>
        </p:nvSpPr>
        <p:spPr>
          <a:xfrm rot="2700000">
            <a:off x="2544763" y="1443038"/>
            <a:ext cx="377825" cy="376237"/>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 name="矩形 8"/>
          <p:cNvSpPr/>
          <p:nvPr/>
        </p:nvSpPr>
        <p:spPr>
          <a:xfrm>
            <a:off x="3132138" y="1447800"/>
            <a:ext cx="1579563"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安全管理部门</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5544" name="矩形 11"/>
          <p:cNvSpPr/>
          <p:nvPr/>
        </p:nvSpPr>
        <p:spPr>
          <a:xfrm rot="2700000">
            <a:off x="5021263" y="1443038"/>
            <a:ext cx="377825" cy="376237"/>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 name="矩形 9"/>
          <p:cNvSpPr/>
          <p:nvPr/>
        </p:nvSpPr>
        <p:spPr>
          <a:xfrm>
            <a:off x="5548313" y="1447800"/>
            <a:ext cx="1106488"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安全人员</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5546" name="矩形 13"/>
          <p:cNvSpPr/>
          <p:nvPr/>
        </p:nvSpPr>
        <p:spPr>
          <a:xfrm rot="2700000">
            <a:off x="6964363" y="1443038"/>
            <a:ext cx="377825" cy="376237"/>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 name="矩形 10"/>
          <p:cNvSpPr/>
          <p:nvPr/>
        </p:nvSpPr>
        <p:spPr>
          <a:xfrm>
            <a:off x="7491413" y="1447800"/>
            <a:ext cx="11080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5548" name="矩形 12"/>
          <p:cNvSpPr/>
          <p:nvPr/>
        </p:nvSpPr>
        <p:spPr>
          <a:xfrm>
            <a:off x="523875" y="1400175"/>
            <a:ext cx="1811338" cy="449263"/>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5549" name="矩形 14"/>
          <p:cNvSpPr/>
          <p:nvPr/>
        </p:nvSpPr>
        <p:spPr>
          <a:xfrm>
            <a:off x="820738" y="1425575"/>
            <a:ext cx="1217612"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5550" name="文本框 15"/>
          <p:cNvSpPr txBox="1"/>
          <p:nvPr/>
        </p:nvSpPr>
        <p:spPr>
          <a:xfrm>
            <a:off x="2590800" y="1425575"/>
            <a:ext cx="2984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1</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65551" name="文本框 18"/>
          <p:cNvSpPr txBox="1"/>
          <p:nvPr/>
        </p:nvSpPr>
        <p:spPr>
          <a:xfrm>
            <a:off x="5062538" y="1425575"/>
            <a:ext cx="300037"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2</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65552" name="文本框 19"/>
          <p:cNvSpPr txBox="1"/>
          <p:nvPr/>
        </p:nvSpPr>
        <p:spPr>
          <a:xfrm>
            <a:off x="7000875" y="1447800"/>
            <a:ext cx="300038"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3</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65553" name="矩形 20"/>
          <p:cNvSpPr/>
          <p:nvPr/>
        </p:nvSpPr>
        <p:spPr>
          <a:xfrm>
            <a:off x="523875" y="2646363"/>
            <a:ext cx="1812925" cy="44767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65554" name="矩形 17"/>
          <p:cNvSpPr/>
          <p:nvPr/>
        </p:nvSpPr>
        <p:spPr>
          <a:xfrm>
            <a:off x="827088" y="2670175"/>
            <a:ext cx="1211262"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访谈问题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3250" name="Group 2"/>
          <p:cNvGraphicFramePr>
            <a:graphicFrameLocks noGrp="1"/>
          </p:cNvGraphicFramePr>
          <p:nvPr>
            <p:ph idx="4294967295"/>
          </p:nvPr>
        </p:nvGraphicFramePr>
        <p:xfrm>
          <a:off x="188913" y="635000"/>
          <a:ext cx="8693150" cy="5751513"/>
        </p:xfrm>
        <a:graphic>
          <a:graphicData uri="http://schemas.openxmlformats.org/drawingml/2006/table">
            <a:tbl>
              <a:tblPr/>
              <a:tblGrid>
                <a:gridCol w="795483"/>
                <a:gridCol w="922505"/>
                <a:gridCol w="6975162"/>
              </a:tblGrid>
              <a:tr h="457251">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19" marB="4571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TW"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专业安全人员的支持</a:t>
                      </a:r>
                      <a:endParaRPr kumimoji="0" lang="zh-TW"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19" marB="4571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360641">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安全专业人员主要职责是关注安全管理系统运行上的缺陷或和不足，及时矫正背离，为管理层的决策提供咨询建议；</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安全专业人员在组织中起到与外界联络，保障公司安全管理实践与世界先进水平同比。</a:t>
                      </a:r>
                      <a:endParaRPr kumimoji="0" lang="zh-TW"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61561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安全专业人员不是安全制度执行的监督者，其职责是提供安全管理技能培训，协调和指导安全委员会组织的运行；</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安全专业人员对安全管理标准</a:t>
                      </a:r>
                      <a:r>
                        <a:rPr kumimoji="0" lang="zh-CN" altLang="en-US" sz="1800" b="1"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提供积极有效的咨询</a:t>
                      </a: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直线组织对安全管理全面负责，专业人员提供及时的、专业的方法建议，</a:t>
                      </a:r>
                      <a:r>
                        <a:rPr kumimoji="0" lang="zh-CN" altLang="en-US" sz="1800" b="1"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参与日常具体工作计划和方案的制定</a:t>
                      </a: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311422">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安全专业人员对安全制度的执行进行严格监督，具有一定的处罚、停工的权力；</a:t>
                      </a:r>
                      <a:endParaRPr kumimoji="0" lang="zh-TW" altLang="en-US" sz="1800" b="0"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其职责包含提供安全管理技能培训，协调和指导安全管理工作的实施；</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06588">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安全专业人员制定安全标准和程序，监督安全规程的执行；</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安全专业人员担负几乎全部的直接安全管理职责，但是却缺少安全管理体系和必要管理技能的培训；</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46" marR="91446" marT="45719" marB="45719"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7590"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67591" name="Rectangle 3"/>
          <p:cNvSpPr txBox="1"/>
          <p:nvPr/>
        </p:nvSpPr>
        <p:spPr>
          <a:xfrm>
            <a:off x="204788" y="2400300"/>
            <a:ext cx="5411787" cy="3416300"/>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en-US" altLang="zh-CN" sz="1800" b="0" dirty="0">
                <a:solidFill>
                  <a:schemeClr val="bg1"/>
                </a:solidFill>
                <a:latin typeface="微软雅黑" panose="020B0503020204020204" pitchFamily="34" charset="-122"/>
                <a:ea typeface="微软雅黑" panose="020B0503020204020204" pitchFamily="34" charset="-122"/>
              </a:rPr>
              <a:t>HSE</a:t>
            </a:r>
            <a:r>
              <a:rPr lang="zh-CN" altLang="en-US" sz="1800" b="0" dirty="0">
                <a:solidFill>
                  <a:schemeClr val="bg1"/>
                </a:solidFill>
                <a:latin typeface="微软雅黑" panose="020B0503020204020204" pitchFamily="34" charset="-122"/>
                <a:ea typeface="微软雅黑" panose="020B0503020204020204" pitchFamily="34" charset="-122"/>
              </a:rPr>
              <a:t>专职人员仍忙于处理日常安全监督、应急性工作，忙于应付现场的事故隐患处理及迎接上级或外部的审核等工作。</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en-US" altLang="zh-CN" sz="1800" b="0" dirty="0">
                <a:solidFill>
                  <a:schemeClr val="bg1"/>
                </a:solidFill>
                <a:latin typeface="微软雅黑" panose="020B0503020204020204" pitchFamily="34" charset="-122"/>
                <a:ea typeface="微软雅黑" panose="020B0503020204020204" pitchFamily="34" charset="-122"/>
              </a:rPr>
              <a:t>HSE</a:t>
            </a:r>
            <a:r>
              <a:rPr lang="zh-CN" altLang="en-US" sz="1800" b="0" dirty="0">
                <a:solidFill>
                  <a:schemeClr val="bg1"/>
                </a:solidFill>
                <a:latin typeface="微软雅黑" panose="020B0503020204020204" pitchFamily="34" charset="-122"/>
                <a:ea typeface="微软雅黑" panose="020B0503020204020204" pitchFamily="34" charset="-122"/>
              </a:rPr>
              <a:t>办公室仍承担制定安全标准和程序，监督安全规程的执行工作</a:t>
            </a:r>
            <a:r>
              <a:rPr lang="zh-TW" altLang="en-US" sz="1800" b="0" dirty="0">
                <a:solidFill>
                  <a:schemeClr val="bg1"/>
                </a:solidFill>
                <a:latin typeface="微软雅黑" panose="020B0503020204020204" pitchFamily="34" charset="-122"/>
                <a:ea typeface="微软雅黑" panose="020B0503020204020204" pitchFamily="34" charset="-122"/>
              </a:rPr>
              <a:t> </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安全人员对本身的职能知识，如安全管理的相关程序、工具不熟悉，无法对直线组织或现场提供安全管理的咨询辅导的工作。</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12"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68613"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68614" name="文本框 17"/>
          <p:cNvSpPr txBox="1"/>
          <p:nvPr/>
        </p:nvSpPr>
        <p:spPr>
          <a:xfrm>
            <a:off x="3968750"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7</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3" name="矩形 2"/>
          <p:cNvSpPr/>
          <p:nvPr/>
        </p:nvSpPr>
        <p:spPr>
          <a:xfrm>
            <a:off x="2222500" y="4010025"/>
            <a:ext cx="469900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严要求的安全标准</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图片 2"/>
          <p:cNvPicPr>
            <a:picLocks noChangeAspect="1"/>
          </p:cNvPicPr>
          <p:nvPr/>
        </p:nvPicPr>
        <p:blipFill>
          <a:blip r:embed="rId1"/>
          <a:srcRect t="19943" b="6364"/>
          <a:stretch>
            <a:fillRect/>
          </a:stretch>
        </p:blipFill>
        <p:spPr>
          <a:xfrm>
            <a:off x="0" y="1430338"/>
            <a:ext cx="9144000" cy="4494212"/>
          </a:xfrm>
          <a:prstGeom prst="rect">
            <a:avLst/>
          </a:prstGeom>
          <a:noFill/>
          <a:ln w="9525">
            <a:noFill/>
          </a:ln>
        </p:spPr>
      </p:pic>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637"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4" name="矩形 3"/>
          <p:cNvSpPr/>
          <p:nvPr/>
        </p:nvSpPr>
        <p:spPr bwMode="auto">
          <a:xfrm>
            <a:off x="128588" y="1625600"/>
            <a:ext cx="5561013" cy="4127500"/>
          </a:xfrm>
          <a:prstGeom prst="rect">
            <a:avLst/>
          </a:prstGeom>
          <a:solidFill>
            <a:srgbClr val="DF453D"/>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9639" name="Text Box 3"/>
          <p:cNvSpPr txBox="1"/>
          <p:nvPr/>
        </p:nvSpPr>
        <p:spPr>
          <a:xfrm>
            <a:off x="287338" y="1773238"/>
            <a:ext cx="5243512" cy="3832225"/>
          </a:xfrm>
          <a:prstGeom prst="rect">
            <a:avLst/>
          </a:prstGeom>
          <a:noFill/>
          <a:ln w="9525">
            <a:noFill/>
          </a:ln>
        </p:spPr>
        <p:txBody>
          <a:bodyPr lIns="91429" tIns="45714" rIns="91429" bIns="45714">
            <a:spAutoFit/>
          </a:bodyPr>
          <a:p>
            <a:pPr marL="358775" lvl="0" indent="-358775" algn="just" eaLnBrk="1" hangingPunct="1">
              <a:lnSpc>
                <a:spcPct val="150000"/>
              </a:lnSpc>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安全标准包括了规章制度、程序和工程标准，它规定了安全工作的方法</a:t>
            </a:r>
            <a:endParaRPr lang="zh-CN" altLang="en-US" sz="180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这些规章制度、标准和程序必须是书面的、切实可行的，便于员工参阅的、以及定期审阅的</a:t>
            </a:r>
            <a:endParaRPr lang="zh-CN" altLang="en-US" sz="180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管理层必须确保员工理解、遵守和执行这些标准、规章制度和程序</a:t>
            </a:r>
            <a:endParaRPr lang="zh-CN" altLang="en-US" sz="180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规章制度程序标准的制定必须符合法令法规</a:t>
            </a:r>
            <a:endParaRPr lang="zh-TW" altLang="en-US" sz="1800" dirty="0">
              <a:solidFill>
                <a:schemeClr val="bg1"/>
              </a:solidFill>
              <a:latin typeface="微软雅黑" panose="020B0503020204020204" pitchFamily="34" charset="-122"/>
              <a:ea typeface="微软雅黑" panose="020B0503020204020204" pitchFamily="34" charset="-122"/>
            </a:endParaRPr>
          </a:p>
          <a:p>
            <a:pPr marL="358775" lvl="0" indent="-358775" algn="just" eaLnBrk="1" hangingPunct="1">
              <a:lnSpc>
                <a:spcPct val="150000"/>
              </a:lnSpc>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没有书面的标准和程序，员工们就会自行决定自己的工作方法（规程 </a:t>
            </a:r>
            <a:r>
              <a:rPr lang="en-AU" altLang="en-US" sz="1800" dirty="0">
                <a:solidFill>
                  <a:schemeClr val="bg1"/>
                </a:solidFill>
                <a:latin typeface="微软雅黑" panose="020B0503020204020204" pitchFamily="34" charset="-122"/>
                <a:ea typeface="微软雅黑" panose="020B0503020204020204" pitchFamily="34" charset="-122"/>
              </a:rPr>
              <a:t>vs </a:t>
            </a:r>
            <a:r>
              <a:rPr lang="zh-CN" altLang="en-US" sz="1800" dirty="0">
                <a:solidFill>
                  <a:schemeClr val="bg1"/>
                </a:solidFill>
                <a:latin typeface="微软雅黑" panose="020B0503020204020204" pitchFamily="34" charset="-122"/>
                <a:ea typeface="微软雅黑" panose="020B0503020204020204" pitchFamily="34" charset="-122"/>
              </a:rPr>
              <a:t>经验）</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图片 2"/>
          <p:cNvPicPr>
            <a:picLocks noChangeAspect="1"/>
          </p:cNvPicPr>
          <p:nvPr/>
        </p:nvPicPr>
        <p:blipFill>
          <a:blip r:embed="rId1"/>
          <a:srcRect b="5899"/>
          <a:stretch>
            <a:fillRect/>
          </a:stretch>
        </p:blipFill>
        <p:spPr>
          <a:xfrm>
            <a:off x="0" y="1119188"/>
            <a:ext cx="9144000" cy="5738812"/>
          </a:xfrm>
          <a:prstGeom prst="rect">
            <a:avLst/>
          </a:prstGeom>
          <a:noFill/>
          <a:ln w="9525">
            <a:noFill/>
          </a:ln>
        </p:spPr>
      </p:pic>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bwMode="auto">
          <a:xfrm>
            <a:off x="4343400" y="1320800"/>
            <a:ext cx="4622800" cy="5372100"/>
          </a:xfrm>
          <a:prstGeom prst="rect">
            <a:avLst/>
          </a:prstGeom>
          <a:solidFill>
            <a:srgbClr val="57D5B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663" name="Rectangle 3"/>
          <p:cNvSpPr>
            <a:spLocks noGrp="1"/>
          </p:cNvSpPr>
          <p:nvPr>
            <p:ph idx="1"/>
          </p:nvPr>
        </p:nvSpPr>
        <p:spPr>
          <a:xfrm>
            <a:off x="4572000" y="2279650"/>
            <a:ext cx="4230688" cy="3416300"/>
          </a:xfrm>
          <a:noFill/>
          <a:ln>
            <a:noFill/>
          </a:ln>
        </p:spPr>
        <p:txBody>
          <a:bodyPr>
            <a:spAutoFit/>
          </a:bodyPr>
          <a:p>
            <a:pPr eaLnBrk="1" hangingPunct="1">
              <a:lnSpc>
                <a:spcPct val="150000"/>
              </a:lnSpc>
              <a:spcBef>
                <a:spcPct val="0"/>
              </a:spcBef>
              <a:buClr>
                <a:srgbClr val="000000"/>
              </a:buClr>
              <a:buFont typeface="Wingdings" panose="05000000000000000000" pitchFamily="2" charset="2"/>
              <a:buChar char="Ø"/>
            </a:pPr>
            <a:r>
              <a:rPr lang="en-US" altLang="zh-CN" sz="1800" b="1" dirty="0">
                <a:solidFill>
                  <a:schemeClr val="bg1"/>
                </a:solidFill>
                <a:latin typeface="微软雅黑" panose="020B0503020204020204" pitchFamily="34" charset="-122"/>
                <a:ea typeface="微软雅黑" panose="020B0503020204020204" pitchFamily="34" charset="-122"/>
              </a:rPr>
              <a:t>HSE </a:t>
            </a:r>
            <a:r>
              <a:rPr lang="zh-CN" altLang="en-US" sz="1800" b="1" dirty="0">
                <a:solidFill>
                  <a:schemeClr val="bg1"/>
                </a:solidFill>
                <a:latin typeface="微软雅黑" panose="020B0503020204020204" pitchFamily="34" charset="-122"/>
                <a:ea typeface="微软雅黑" panose="020B0503020204020204" pitchFamily="34" charset="-122"/>
              </a:rPr>
              <a:t>手册 </a:t>
            </a:r>
            <a:r>
              <a:rPr lang="en-US" altLang="zh-CN" sz="1800" b="1" dirty="0">
                <a:solidFill>
                  <a:schemeClr val="bg1"/>
                </a:solidFill>
                <a:latin typeface="微软雅黑" panose="020B0503020204020204" pitchFamily="34" charset="-122"/>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最佳实践</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关键任务                                              （形成 </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确定、沟通、持续改进）</a:t>
            </a:r>
            <a:endParaRPr lang="zh-CN" altLang="en-US" sz="1800" b="1"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0000"/>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指南、标准、操作手册和维护程序的 形成方法 、更新</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复习培训</a:t>
            </a:r>
            <a:endParaRPr lang="zh-CN" altLang="en-US" sz="1800" b="1"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0000"/>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操作纪律的确立</a:t>
            </a:r>
            <a:endParaRPr lang="zh-CN" altLang="en-US" sz="1800" b="1"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0000"/>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工作循环检查 </a:t>
            </a:r>
            <a:r>
              <a:rPr lang="en-US" altLang="zh-CN" sz="1800" b="1" dirty="0">
                <a:solidFill>
                  <a:schemeClr val="bg1"/>
                </a:solidFill>
                <a:latin typeface="微软雅黑" panose="020B0503020204020204" pitchFamily="34" charset="-122"/>
                <a:ea typeface="微软雅黑" panose="020B0503020204020204" pitchFamily="34" charset="-122"/>
              </a:rPr>
              <a:t>– JCC</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0000"/>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工作许可证制度 </a:t>
            </a:r>
            <a:r>
              <a:rPr lang="en-US" altLang="zh-CN" sz="1800" b="1" dirty="0">
                <a:solidFill>
                  <a:schemeClr val="bg1"/>
                </a:solidFill>
                <a:latin typeface="微软雅黑" panose="020B0503020204020204" pitchFamily="34" charset="-122"/>
                <a:ea typeface="微软雅黑" panose="020B0503020204020204" pitchFamily="34" charset="-122"/>
              </a:rPr>
              <a:t>(WP)</a:t>
            </a:r>
            <a:endParaRPr lang="en-US" altLang="zh-CN" sz="1800" b="1"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ct val="0"/>
              </a:spcBef>
              <a:buClr>
                <a:srgbClr val="000000"/>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针对性、可操作性</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71683"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1684"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71685" name="矩形 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1686" name="等腰三角形 9"/>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1687"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1688" name="矩形 1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71689"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 name="矩形 3"/>
          <p:cNvSpPr/>
          <p:nvPr/>
        </p:nvSpPr>
        <p:spPr>
          <a:xfrm>
            <a:off x="1570038" y="1474788"/>
            <a:ext cx="6905625" cy="1338263"/>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公司安全标准、各单位的操作手册和维护手册、职能处室的规章、程序或指南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操作规程、操作卡、技术包，等</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570038" y="3524250"/>
            <a:ext cx="6905625" cy="2584450"/>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直线组织是否负责对员工进行相关标准及规章程序的培训、现场指导或动态沟通。</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是否定期分析、更新、完善安全标准、规章程序的质量</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有明确的操作纪律制度的审核及检查确保员工遵守相关规则程序。</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是否有工作循环检查</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(JCC) </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规划，定期检查员工对于关键程序的坚持，评估这些程序的有效性</a:t>
            </a:r>
            <a:r>
              <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9" name="矩形 18"/>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图文框 19"/>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矩形 7"/>
          <p:cNvSpPr/>
          <p:nvPr/>
        </p:nvSpPr>
        <p:spPr>
          <a:xfrm rot="2700000">
            <a:off x="3994150" y="1412875"/>
            <a:ext cx="1154113" cy="11525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2710" name="矩形 3"/>
          <p:cNvSpPr/>
          <p:nvPr/>
        </p:nvSpPr>
        <p:spPr>
          <a:xfrm>
            <a:off x="3963988" y="1789113"/>
            <a:ext cx="1216025" cy="400050"/>
          </a:xfrm>
          <a:prstGeom prst="rect">
            <a:avLst/>
          </a:prstGeom>
          <a:noFill/>
          <a:ln w="9525">
            <a:noFill/>
          </a:ln>
        </p:spPr>
        <p:txBody>
          <a:bodyPr wrap="none">
            <a:spAutoFit/>
          </a:bodyPr>
          <a:p>
            <a:pPr lvl="0" algn="ctr"/>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2711" name="任意多边形 10"/>
          <p:cNvSpPr/>
          <p:nvPr/>
        </p:nvSpPr>
        <p:spPr>
          <a:xfrm>
            <a:off x="2476500" y="2781300"/>
            <a:ext cx="2095500" cy="1104900"/>
          </a:xfrm>
          <a:custGeom>
            <a:avLst/>
            <a:gdLst/>
            <a:ahLst/>
            <a:cxnLst>
              <a:cxn ang="0">
                <a:pos x="40311" y="0"/>
              </a:cxn>
              <a:cxn ang="0">
                <a:pos x="0" y="36548"/>
              </a:cxn>
              <a:cxn ang="0">
                <a:pos x="0" y="56324"/>
              </a:cxn>
            </a:cxnLst>
            <a:pathLst>
              <a:path w="1574800" h="1104900">
                <a:moveTo>
                  <a:pt x="1574800" y="0"/>
                </a:moveTo>
                <a:lnTo>
                  <a:pt x="0" y="495300"/>
                </a:lnTo>
                <a:lnTo>
                  <a:pt x="0" y="1104900"/>
                </a:lnTo>
              </a:path>
            </a:pathLst>
          </a:custGeom>
          <a:noFill/>
          <a:ln w="19050" cap="flat" cmpd="sng">
            <a:solidFill>
              <a:srgbClr val="DF453D">
                <a:alpha val="100000"/>
              </a:srgbClr>
            </a:solidFill>
            <a:prstDash val="solid"/>
            <a:round/>
            <a:headEnd type="none" w="med" len="med"/>
            <a:tailEnd type="none" w="med" len="med"/>
          </a:ln>
        </p:spPr>
        <p:txBody>
          <a:bodyPr/>
          <a:p>
            <a:endParaRPr lang="zh-CN" altLang="en-US"/>
          </a:p>
        </p:txBody>
      </p:sp>
      <p:sp>
        <p:nvSpPr>
          <p:cNvPr id="72712" name="任意多边形 13"/>
          <p:cNvSpPr/>
          <p:nvPr/>
        </p:nvSpPr>
        <p:spPr>
          <a:xfrm flipH="1">
            <a:off x="4572000" y="2781300"/>
            <a:ext cx="2095500" cy="1104900"/>
          </a:xfrm>
          <a:custGeom>
            <a:avLst/>
            <a:gdLst/>
            <a:ahLst/>
            <a:cxnLst>
              <a:cxn ang="0">
                <a:pos x="40311" y="0"/>
              </a:cxn>
              <a:cxn ang="0">
                <a:pos x="0" y="36548"/>
              </a:cxn>
              <a:cxn ang="0">
                <a:pos x="0" y="56324"/>
              </a:cxn>
            </a:cxnLst>
            <a:pathLst>
              <a:path w="1574800" h="1104900">
                <a:moveTo>
                  <a:pt x="1574800" y="0"/>
                </a:moveTo>
                <a:lnTo>
                  <a:pt x="0" y="495300"/>
                </a:lnTo>
                <a:lnTo>
                  <a:pt x="0" y="1104900"/>
                </a:lnTo>
              </a:path>
            </a:pathLst>
          </a:custGeom>
          <a:noFill/>
          <a:ln w="19050" cap="flat" cmpd="sng">
            <a:solidFill>
              <a:srgbClr val="DF453D">
                <a:alpha val="100000"/>
              </a:srgbClr>
            </a:solidFill>
            <a:prstDash val="solid"/>
            <a:round/>
            <a:headEnd type="none" w="med" len="med"/>
            <a:tailEnd type="none" w="med" len="med"/>
          </a:ln>
        </p:spPr>
        <p:txBody>
          <a:bodyPr/>
          <a:p>
            <a:endParaRPr lang="zh-CN" altLang="en-US"/>
          </a:p>
        </p:txBody>
      </p:sp>
      <p:cxnSp>
        <p:nvCxnSpPr>
          <p:cNvPr id="72713" name="直接连接符 12"/>
          <p:cNvCxnSpPr/>
          <p:nvPr/>
        </p:nvCxnSpPr>
        <p:spPr>
          <a:xfrm>
            <a:off x="4572000" y="2781300"/>
            <a:ext cx="0" cy="1104900"/>
          </a:xfrm>
          <a:prstGeom prst="line">
            <a:avLst/>
          </a:prstGeom>
          <a:ln w="19050" cap="flat" cmpd="sng">
            <a:solidFill>
              <a:srgbClr val="DF453D"/>
            </a:solidFill>
            <a:prstDash val="solid"/>
            <a:headEnd type="none" w="med" len="med"/>
            <a:tailEnd type="none" w="med" len="med"/>
          </a:ln>
        </p:spPr>
      </p:cxnSp>
      <p:sp>
        <p:nvSpPr>
          <p:cNvPr id="72714" name="圆角矩形 15"/>
          <p:cNvSpPr/>
          <p:nvPr/>
        </p:nvSpPr>
        <p:spPr>
          <a:xfrm>
            <a:off x="1898650" y="3868738"/>
            <a:ext cx="1155700" cy="1155700"/>
          </a:xfrm>
          <a:prstGeom prst="roundRect">
            <a:avLst>
              <a:gd name="adj" fmla="val 238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2715" name="圆角矩形 18"/>
          <p:cNvSpPr/>
          <p:nvPr/>
        </p:nvSpPr>
        <p:spPr>
          <a:xfrm>
            <a:off x="3994150" y="3900488"/>
            <a:ext cx="1155700" cy="1155700"/>
          </a:xfrm>
          <a:prstGeom prst="roundRect">
            <a:avLst>
              <a:gd name="adj" fmla="val 238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2716" name="圆角矩形 19"/>
          <p:cNvSpPr/>
          <p:nvPr/>
        </p:nvSpPr>
        <p:spPr>
          <a:xfrm>
            <a:off x="6089650" y="3900488"/>
            <a:ext cx="1155700" cy="1155700"/>
          </a:xfrm>
          <a:prstGeom prst="roundRect">
            <a:avLst>
              <a:gd name="adj" fmla="val 238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2717" name="Freeform 18"/>
          <p:cNvSpPr>
            <a:spLocks noEditPoints="1"/>
          </p:cNvSpPr>
          <p:nvPr/>
        </p:nvSpPr>
        <p:spPr>
          <a:xfrm>
            <a:off x="2159000" y="4194175"/>
            <a:ext cx="635000" cy="633413"/>
          </a:xfrm>
          <a:custGeom>
            <a:avLst/>
            <a:gdLst/>
            <a:ahLst/>
            <a:cxnLst>
              <a:cxn ang="0">
                <a:pos x="65534" y="65534"/>
              </a:cxn>
              <a:cxn ang="0">
                <a:pos x="65534" y="65534"/>
              </a:cxn>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49598"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0" y="65534"/>
              </a:cxn>
              <a:cxn ang="0">
                <a:pos x="65534" y="65534"/>
              </a:cxn>
              <a:cxn ang="0">
                <a:pos x="65534" y="65534"/>
              </a:cxn>
              <a:cxn ang="0">
                <a:pos x="65534" y="65534"/>
              </a:cxn>
              <a:cxn ang="0">
                <a:pos x="65534" y="65534"/>
              </a:cxn>
              <a:cxn ang="0">
                <a:pos x="65534" y="3025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60" h="3260">
                <a:moveTo>
                  <a:pt x="2782" y="2129"/>
                </a:moveTo>
                <a:cubicBezTo>
                  <a:pt x="2586" y="1940"/>
                  <a:pt x="2349" y="1806"/>
                  <a:pt x="2090" y="1734"/>
                </a:cubicBezTo>
                <a:cubicBezTo>
                  <a:pt x="2369" y="1574"/>
                  <a:pt x="2558" y="1272"/>
                  <a:pt x="2558" y="928"/>
                </a:cubicBezTo>
                <a:cubicBezTo>
                  <a:pt x="2558" y="416"/>
                  <a:pt x="2142" y="0"/>
                  <a:pt x="1630" y="0"/>
                </a:cubicBezTo>
                <a:cubicBezTo>
                  <a:pt x="1118" y="0"/>
                  <a:pt x="702" y="416"/>
                  <a:pt x="702" y="928"/>
                </a:cubicBezTo>
                <a:cubicBezTo>
                  <a:pt x="702" y="1431"/>
                  <a:pt x="1105" y="1842"/>
                  <a:pt x="1605" y="1856"/>
                </a:cubicBezTo>
                <a:cubicBezTo>
                  <a:pt x="1605" y="1856"/>
                  <a:pt x="1605" y="1856"/>
                  <a:pt x="1605" y="1856"/>
                </a:cubicBezTo>
                <a:cubicBezTo>
                  <a:pt x="1630" y="1856"/>
                  <a:pt x="1630" y="1856"/>
                  <a:pt x="1630" y="1856"/>
                </a:cubicBezTo>
                <a:cubicBezTo>
                  <a:pt x="1990" y="1856"/>
                  <a:pt x="2335" y="1984"/>
                  <a:pt x="2601" y="2217"/>
                </a:cubicBezTo>
                <a:cubicBezTo>
                  <a:pt x="2858" y="2442"/>
                  <a:pt x="3021" y="2745"/>
                  <a:pt x="3062" y="3072"/>
                </a:cubicBezTo>
                <a:cubicBezTo>
                  <a:pt x="198" y="3072"/>
                  <a:pt x="198" y="3072"/>
                  <a:pt x="198" y="3072"/>
                </a:cubicBezTo>
                <a:cubicBezTo>
                  <a:pt x="253" y="2628"/>
                  <a:pt x="532" y="2238"/>
                  <a:pt x="949" y="2024"/>
                </a:cubicBezTo>
                <a:cubicBezTo>
                  <a:pt x="973" y="2011"/>
                  <a:pt x="973" y="2011"/>
                  <a:pt x="973" y="2011"/>
                </a:cubicBezTo>
                <a:cubicBezTo>
                  <a:pt x="969" y="2006"/>
                  <a:pt x="969" y="2006"/>
                  <a:pt x="969" y="2006"/>
                </a:cubicBezTo>
                <a:cubicBezTo>
                  <a:pt x="986" y="1988"/>
                  <a:pt x="996" y="1965"/>
                  <a:pt x="996" y="1941"/>
                </a:cubicBezTo>
                <a:cubicBezTo>
                  <a:pt x="996" y="1889"/>
                  <a:pt x="954" y="1847"/>
                  <a:pt x="901" y="1847"/>
                </a:cubicBezTo>
                <a:cubicBezTo>
                  <a:pt x="894" y="1847"/>
                  <a:pt x="887" y="1848"/>
                  <a:pt x="880" y="1849"/>
                </a:cubicBezTo>
                <a:cubicBezTo>
                  <a:pt x="878" y="1847"/>
                  <a:pt x="878" y="1847"/>
                  <a:pt x="878" y="1847"/>
                </a:cubicBezTo>
                <a:cubicBezTo>
                  <a:pt x="857" y="1858"/>
                  <a:pt x="857" y="1858"/>
                  <a:pt x="857" y="1858"/>
                </a:cubicBezTo>
                <a:cubicBezTo>
                  <a:pt x="328" y="2132"/>
                  <a:pt x="0" y="2659"/>
                  <a:pt x="0" y="3235"/>
                </a:cubicBezTo>
                <a:cubicBezTo>
                  <a:pt x="0" y="3260"/>
                  <a:pt x="0" y="3260"/>
                  <a:pt x="0" y="3260"/>
                </a:cubicBezTo>
                <a:cubicBezTo>
                  <a:pt x="3260" y="3260"/>
                  <a:pt x="3260" y="3260"/>
                  <a:pt x="3260" y="3260"/>
                </a:cubicBezTo>
                <a:cubicBezTo>
                  <a:pt x="3260" y="3235"/>
                  <a:pt x="3260" y="3235"/>
                  <a:pt x="3260" y="3235"/>
                </a:cubicBezTo>
                <a:cubicBezTo>
                  <a:pt x="3260" y="2817"/>
                  <a:pt x="3090" y="2424"/>
                  <a:pt x="2782" y="2129"/>
                </a:cubicBezTo>
                <a:close/>
                <a:moveTo>
                  <a:pt x="893" y="928"/>
                </a:moveTo>
                <a:cubicBezTo>
                  <a:pt x="893" y="522"/>
                  <a:pt x="1224" y="191"/>
                  <a:pt x="1630" y="191"/>
                </a:cubicBezTo>
                <a:cubicBezTo>
                  <a:pt x="2036" y="191"/>
                  <a:pt x="2367" y="522"/>
                  <a:pt x="2367" y="928"/>
                </a:cubicBezTo>
                <a:cubicBezTo>
                  <a:pt x="2367" y="1334"/>
                  <a:pt x="2036" y="1665"/>
                  <a:pt x="1630" y="1665"/>
                </a:cubicBezTo>
                <a:cubicBezTo>
                  <a:pt x="1224" y="1665"/>
                  <a:pt x="893" y="1334"/>
                  <a:pt x="893" y="928"/>
                </a:cubicBezTo>
                <a:close/>
                <a:moveTo>
                  <a:pt x="1846" y="2087"/>
                </a:moveTo>
                <a:cubicBezTo>
                  <a:pt x="1440" y="2087"/>
                  <a:pt x="1440" y="2087"/>
                  <a:pt x="1440" y="2087"/>
                </a:cubicBezTo>
                <a:cubicBezTo>
                  <a:pt x="1326" y="2737"/>
                  <a:pt x="1326" y="2737"/>
                  <a:pt x="1326" y="2737"/>
                </a:cubicBezTo>
                <a:cubicBezTo>
                  <a:pt x="1651" y="3044"/>
                  <a:pt x="1651" y="3044"/>
                  <a:pt x="1651" y="3044"/>
                </a:cubicBezTo>
                <a:cubicBezTo>
                  <a:pt x="1933" y="2740"/>
                  <a:pt x="1933" y="2740"/>
                  <a:pt x="1933" y="2740"/>
                </a:cubicBezTo>
                <a:lnTo>
                  <a:pt x="1846" y="2087"/>
                </a:lnTo>
                <a:close/>
                <a:moveTo>
                  <a:pt x="1500" y="2662"/>
                </a:moveTo>
                <a:cubicBezTo>
                  <a:pt x="1563" y="2251"/>
                  <a:pt x="1563" y="2251"/>
                  <a:pt x="1563" y="2251"/>
                </a:cubicBezTo>
                <a:cubicBezTo>
                  <a:pt x="1716" y="2251"/>
                  <a:pt x="1716" y="2251"/>
                  <a:pt x="1716" y="2251"/>
                </a:cubicBezTo>
                <a:cubicBezTo>
                  <a:pt x="1772" y="2668"/>
                  <a:pt x="1772" y="2668"/>
                  <a:pt x="1772" y="2668"/>
                </a:cubicBezTo>
                <a:cubicBezTo>
                  <a:pt x="1644" y="2801"/>
                  <a:pt x="1644" y="2801"/>
                  <a:pt x="1644" y="2801"/>
                </a:cubicBezTo>
                <a:lnTo>
                  <a:pt x="1500" y="2662"/>
                </a:lnTo>
                <a:close/>
                <a:moveTo>
                  <a:pt x="1500" y="2662"/>
                </a:moveTo>
                <a:cubicBezTo>
                  <a:pt x="1500" y="2662"/>
                  <a:pt x="1500" y="2662"/>
                  <a:pt x="1500" y="2662"/>
                </a:cubicBezTo>
              </a:path>
            </a:pathLst>
          </a:custGeom>
          <a:solidFill>
            <a:srgbClr val="000000">
              <a:alpha val="100000"/>
            </a:srgbClr>
          </a:solidFill>
          <a:ln w="9525">
            <a:noFill/>
          </a:ln>
        </p:spPr>
        <p:txBody>
          <a:bodyPr/>
          <a:p>
            <a:endParaRPr lang="zh-CN" altLang="en-US"/>
          </a:p>
        </p:txBody>
      </p:sp>
      <p:sp>
        <p:nvSpPr>
          <p:cNvPr id="72718" name="Freeform 5"/>
          <p:cNvSpPr>
            <a:spLocks noEditPoints="1"/>
          </p:cNvSpPr>
          <p:nvPr/>
        </p:nvSpPr>
        <p:spPr>
          <a:xfrm>
            <a:off x="4230688" y="4144963"/>
            <a:ext cx="682625" cy="682625"/>
          </a:xfrm>
          <a:custGeom>
            <a:avLst/>
            <a:gdLst/>
            <a:ahLst/>
            <a:cxnLst>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Lst>
            <a:pathLst>
              <a:path w="3261" h="3263">
                <a:moveTo>
                  <a:pt x="700" y="871"/>
                </a:moveTo>
                <a:cubicBezTo>
                  <a:pt x="700" y="391"/>
                  <a:pt x="1101" y="0"/>
                  <a:pt x="1593" y="0"/>
                </a:cubicBezTo>
                <a:cubicBezTo>
                  <a:pt x="2085" y="0"/>
                  <a:pt x="2486" y="391"/>
                  <a:pt x="2486" y="871"/>
                </a:cubicBezTo>
                <a:cubicBezTo>
                  <a:pt x="2486" y="1352"/>
                  <a:pt x="2085" y="1743"/>
                  <a:pt x="1593" y="1743"/>
                </a:cubicBezTo>
                <a:cubicBezTo>
                  <a:pt x="1101" y="1743"/>
                  <a:pt x="700" y="1352"/>
                  <a:pt x="700" y="871"/>
                </a:cubicBezTo>
                <a:close/>
                <a:moveTo>
                  <a:pt x="983" y="890"/>
                </a:moveTo>
                <a:cubicBezTo>
                  <a:pt x="983" y="1238"/>
                  <a:pt x="1217" y="1476"/>
                  <a:pt x="1574" y="1476"/>
                </a:cubicBezTo>
                <a:cubicBezTo>
                  <a:pt x="1931" y="1476"/>
                  <a:pt x="2221" y="1238"/>
                  <a:pt x="2221" y="890"/>
                </a:cubicBezTo>
                <a:cubicBezTo>
                  <a:pt x="2221" y="541"/>
                  <a:pt x="1931" y="258"/>
                  <a:pt x="1574" y="258"/>
                </a:cubicBezTo>
                <a:cubicBezTo>
                  <a:pt x="1217" y="258"/>
                  <a:pt x="983" y="541"/>
                  <a:pt x="983" y="890"/>
                </a:cubicBezTo>
                <a:close/>
                <a:moveTo>
                  <a:pt x="1634" y="3263"/>
                </a:moveTo>
                <a:cubicBezTo>
                  <a:pt x="2519" y="2239"/>
                  <a:pt x="2519" y="2239"/>
                  <a:pt x="2519" y="2239"/>
                </a:cubicBezTo>
                <a:cubicBezTo>
                  <a:pt x="2449" y="2176"/>
                  <a:pt x="2449" y="2176"/>
                  <a:pt x="2449" y="2176"/>
                </a:cubicBezTo>
                <a:cubicBezTo>
                  <a:pt x="2298" y="2070"/>
                  <a:pt x="2298" y="2070"/>
                  <a:pt x="2298" y="2070"/>
                </a:cubicBezTo>
                <a:cubicBezTo>
                  <a:pt x="1634" y="2907"/>
                  <a:pt x="1634" y="2907"/>
                  <a:pt x="1634" y="2907"/>
                </a:cubicBezTo>
                <a:cubicBezTo>
                  <a:pt x="902" y="2094"/>
                  <a:pt x="902" y="2094"/>
                  <a:pt x="902" y="2094"/>
                </a:cubicBezTo>
                <a:cubicBezTo>
                  <a:pt x="776" y="2176"/>
                  <a:pt x="776" y="2176"/>
                  <a:pt x="776" y="2176"/>
                </a:cubicBezTo>
                <a:cubicBezTo>
                  <a:pt x="683" y="2262"/>
                  <a:pt x="683" y="2262"/>
                  <a:pt x="683" y="2262"/>
                </a:cubicBezTo>
                <a:moveTo>
                  <a:pt x="3261" y="3217"/>
                </a:moveTo>
                <a:cubicBezTo>
                  <a:pt x="3261" y="2593"/>
                  <a:pt x="2819" y="1955"/>
                  <a:pt x="2217" y="1745"/>
                </a:cubicBezTo>
                <a:cubicBezTo>
                  <a:pt x="2073" y="1971"/>
                  <a:pt x="2073" y="1971"/>
                  <a:pt x="2073" y="1971"/>
                </a:cubicBezTo>
                <a:cubicBezTo>
                  <a:pt x="2610" y="2158"/>
                  <a:pt x="2972" y="2659"/>
                  <a:pt x="2972" y="3217"/>
                </a:cubicBezTo>
                <a:lnTo>
                  <a:pt x="3261" y="3217"/>
                </a:lnTo>
                <a:close/>
                <a:moveTo>
                  <a:pt x="1629" y="2679"/>
                </a:moveTo>
                <a:cubicBezTo>
                  <a:pt x="1691" y="2605"/>
                  <a:pt x="1691" y="2605"/>
                  <a:pt x="1691" y="2605"/>
                </a:cubicBezTo>
                <a:cubicBezTo>
                  <a:pt x="1650" y="2211"/>
                  <a:pt x="1650" y="2211"/>
                  <a:pt x="1650" y="2211"/>
                </a:cubicBezTo>
                <a:cubicBezTo>
                  <a:pt x="1604" y="2211"/>
                  <a:pt x="1604" y="2211"/>
                  <a:pt x="1604" y="2211"/>
                </a:cubicBezTo>
                <a:cubicBezTo>
                  <a:pt x="1557" y="2603"/>
                  <a:pt x="1557" y="2603"/>
                  <a:pt x="1557" y="2603"/>
                </a:cubicBezTo>
                <a:lnTo>
                  <a:pt x="1629" y="2679"/>
                </a:lnTo>
                <a:close/>
                <a:moveTo>
                  <a:pt x="1473" y="2646"/>
                </a:moveTo>
                <a:cubicBezTo>
                  <a:pt x="1530" y="2094"/>
                  <a:pt x="1530" y="2094"/>
                  <a:pt x="1530" y="2094"/>
                </a:cubicBezTo>
                <a:cubicBezTo>
                  <a:pt x="1724" y="2094"/>
                  <a:pt x="1724" y="2094"/>
                  <a:pt x="1724" y="2094"/>
                </a:cubicBezTo>
                <a:cubicBezTo>
                  <a:pt x="1774" y="2644"/>
                  <a:pt x="1774" y="2644"/>
                  <a:pt x="1774" y="2644"/>
                </a:cubicBezTo>
                <a:cubicBezTo>
                  <a:pt x="1634" y="2837"/>
                  <a:pt x="1634" y="2837"/>
                  <a:pt x="1634" y="2837"/>
                </a:cubicBezTo>
                <a:lnTo>
                  <a:pt x="1473" y="2646"/>
                </a:lnTo>
                <a:close/>
                <a:moveTo>
                  <a:pt x="1726" y="2005"/>
                </a:moveTo>
                <a:cubicBezTo>
                  <a:pt x="1795" y="1831"/>
                  <a:pt x="1795" y="1831"/>
                  <a:pt x="1795" y="1831"/>
                </a:cubicBezTo>
                <a:cubicBezTo>
                  <a:pt x="1438" y="1831"/>
                  <a:pt x="1438" y="1831"/>
                  <a:pt x="1438" y="1831"/>
                </a:cubicBezTo>
                <a:cubicBezTo>
                  <a:pt x="1518" y="2006"/>
                  <a:pt x="1518" y="2006"/>
                  <a:pt x="1518" y="2006"/>
                </a:cubicBezTo>
                <a:moveTo>
                  <a:pt x="261" y="3217"/>
                </a:moveTo>
                <a:cubicBezTo>
                  <a:pt x="261" y="2664"/>
                  <a:pt x="619" y="2165"/>
                  <a:pt x="1150" y="1975"/>
                </a:cubicBezTo>
                <a:cubicBezTo>
                  <a:pt x="1024" y="1745"/>
                  <a:pt x="1024" y="1745"/>
                  <a:pt x="1024" y="1745"/>
                </a:cubicBezTo>
                <a:cubicBezTo>
                  <a:pt x="429" y="1958"/>
                  <a:pt x="0" y="2598"/>
                  <a:pt x="0" y="3217"/>
                </a:cubicBezTo>
              </a:path>
            </a:pathLst>
          </a:custGeom>
          <a:solidFill>
            <a:srgbClr val="000000">
              <a:alpha val="100000"/>
            </a:srgbClr>
          </a:solidFill>
          <a:ln w="9525">
            <a:noFill/>
          </a:ln>
        </p:spPr>
        <p:txBody>
          <a:bodyPr/>
          <a:p>
            <a:endParaRPr lang="zh-CN" altLang="en-US"/>
          </a:p>
        </p:txBody>
      </p:sp>
      <p:grpSp>
        <p:nvGrpSpPr>
          <p:cNvPr id="72719" name="Group 8"/>
          <p:cNvGrpSpPr>
            <a:grpSpLocks noChangeAspect="1"/>
          </p:cNvGrpSpPr>
          <p:nvPr/>
        </p:nvGrpSpPr>
        <p:grpSpPr>
          <a:xfrm>
            <a:off x="6348413" y="4132263"/>
            <a:ext cx="638175" cy="709612"/>
            <a:chOff x="4" y="7"/>
            <a:chExt cx="6969" cy="7748"/>
          </a:xfrm>
        </p:grpSpPr>
        <p:sp>
          <p:nvSpPr>
            <p:cNvPr id="72723" name="Freeform 9"/>
            <p:cNvSpPr>
              <a:spLocks noEditPoints="1"/>
            </p:cNvSpPr>
            <p:nvPr/>
          </p:nvSpPr>
          <p:spPr>
            <a:xfrm>
              <a:off x="3487" y="4220"/>
              <a:ext cx="3486" cy="3535"/>
            </a:xfrm>
            <a:custGeom>
              <a:avLst/>
              <a:gdLst/>
              <a:ahLst/>
              <a:cxnLst>
                <a:cxn ang="0">
                  <a:pos x="18849" y="4691"/>
                </a:cxn>
                <a:cxn ang="0">
                  <a:pos x="18705" y="4417"/>
                </a:cxn>
                <a:cxn ang="0">
                  <a:pos x="17250" y="3544"/>
                </a:cxn>
                <a:cxn ang="0">
                  <a:pos x="16444" y="3835"/>
                </a:cxn>
                <a:cxn ang="0">
                  <a:pos x="15649" y="4630"/>
                </a:cxn>
                <a:cxn ang="0">
                  <a:pos x="13693" y="6666"/>
                </a:cxn>
                <a:cxn ang="0">
                  <a:pos x="13480" y="6888"/>
                </a:cxn>
                <a:cxn ang="0">
                  <a:pos x="12764" y="6084"/>
                </a:cxn>
                <a:cxn ang="0">
                  <a:pos x="15661" y="3119"/>
                </a:cxn>
                <a:cxn ang="0">
                  <a:pos x="15661" y="1085"/>
                </a:cxn>
                <a:cxn ang="0">
                  <a:pos x="15235" y="794"/>
                </a:cxn>
                <a:cxn ang="0">
                  <a:pos x="14944" y="648"/>
                </a:cxn>
                <a:cxn ang="0">
                  <a:pos x="11891" y="0"/>
                </a:cxn>
                <a:cxn ang="0">
                  <a:pos x="4302" y="7682"/>
                </a:cxn>
                <a:cxn ang="0">
                  <a:pos x="4508" y="9416"/>
                </a:cxn>
                <a:cxn ang="0">
                  <a:pos x="4576" y="9572"/>
                </a:cxn>
                <a:cxn ang="0">
                  <a:pos x="1086" y="13088"/>
                </a:cxn>
                <a:cxn ang="0">
                  <a:pos x="0" y="15840"/>
                </a:cxn>
                <a:cxn ang="0">
                  <a:pos x="1086" y="18590"/>
                </a:cxn>
                <a:cxn ang="0">
                  <a:pos x="3836" y="19765"/>
                </a:cxn>
                <a:cxn ang="0">
                  <a:pos x="6523" y="18590"/>
                </a:cxn>
                <a:cxn ang="0">
                  <a:pos x="10011" y="15046"/>
                </a:cxn>
                <a:cxn ang="0">
                  <a:pos x="10158" y="15046"/>
                </a:cxn>
                <a:cxn ang="0">
                  <a:pos x="11891" y="15258"/>
                </a:cxn>
                <a:cxn ang="0">
                  <a:pos x="19497" y="7576"/>
                </a:cxn>
                <a:cxn ang="0">
                  <a:pos x="18849" y="4691"/>
                </a:cxn>
                <a:cxn ang="0">
                  <a:pos x="11891" y="13379"/>
                </a:cxn>
                <a:cxn ang="0">
                  <a:pos x="10011" y="13010"/>
                </a:cxn>
                <a:cxn ang="0">
                  <a:pos x="9363" y="12797"/>
                </a:cxn>
                <a:cxn ang="0">
                  <a:pos x="4950" y="17275"/>
                </a:cxn>
                <a:cxn ang="0">
                  <a:pos x="3635" y="17770"/>
                </a:cxn>
                <a:cxn ang="0">
                  <a:pos x="2344" y="17275"/>
                </a:cxn>
                <a:cxn ang="0">
                  <a:pos x="1852" y="15968"/>
                </a:cxn>
                <a:cxn ang="0">
                  <a:pos x="2344" y="14677"/>
                </a:cxn>
                <a:cxn ang="0">
                  <a:pos x="6762" y="10194"/>
                </a:cxn>
                <a:cxn ang="0">
                  <a:pos x="6549" y="9543"/>
                </a:cxn>
                <a:cxn ang="0">
                  <a:pos x="6175" y="7654"/>
                </a:cxn>
                <a:cxn ang="0">
                  <a:pos x="11773" y="2074"/>
                </a:cxn>
                <a:cxn ang="0">
                  <a:pos x="12937" y="2220"/>
                </a:cxn>
                <a:cxn ang="0">
                  <a:pos x="13374" y="2381"/>
                </a:cxn>
                <a:cxn ang="0">
                  <a:pos x="10399" y="5339"/>
                </a:cxn>
                <a:cxn ang="0">
                  <a:pos x="9682" y="6056"/>
                </a:cxn>
                <a:cxn ang="0">
                  <a:pos x="13383" y="9756"/>
                </a:cxn>
                <a:cxn ang="0">
                  <a:pos x="17092" y="6056"/>
                </a:cxn>
                <a:cxn ang="0">
                  <a:pos x="17153" y="6559"/>
                </a:cxn>
                <a:cxn ang="0">
                  <a:pos x="17316" y="7720"/>
                </a:cxn>
                <a:cxn ang="0">
                  <a:pos x="11891" y="13379"/>
                </a:cxn>
                <a:cxn ang="0">
                  <a:pos x="11891" y="13379"/>
                </a:cxn>
                <a:cxn ang="0">
                  <a:pos x="11891" y="13379"/>
                </a:cxn>
              </a:cxnLst>
              <a:pathLst>
                <a:path w="1474" h="1495">
                  <a:moveTo>
                    <a:pt x="1425" y="355"/>
                  </a:moveTo>
                  <a:cubicBezTo>
                    <a:pt x="1425" y="355"/>
                    <a:pt x="1414" y="339"/>
                    <a:pt x="1414" y="334"/>
                  </a:cubicBezTo>
                  <a:cubicBezTo>
                    <a:pt x="1369" y="268"/>
                    <a:pt x="1332" y="268"/>
                    <a:pt x="1304" y="268"/>
                  </a:cubicBezTo>
                  <a:cubicBezTo>
                    <a:pt x="1283" y="268"/>
                    <a:pt x="1260" y="280"/>
                    <a:pt x="1243" y="290"/>
                  </a:cubicBezTo>
                  <a:cubicBezTo>
                    <a:pt x="1238" y="295"/>
                    <a:pt x="1227" y="311"/>
                    <a:pt x="1183" y="350"/>
                  </a:cubicBezTo>
                  <a:cubicBezTo>
                    <a:pt x="1150" y="383"/>
                    <a:pt x="1106" y="427"/>
                    <a:pt x="1035" y="504"/>
                  </a:cubicBezTo>
                  <a:cubicBezTo>
                    <a:pt x="1019" y="521"/>
                    <a:pt x="1019" y="521"/>
                    <a:pt x="1019" y="521"/>
                  </a:cubicBezTo>
                  <a:cubicBezTo>
                    <a:pt x="965" y="460"/>
                    <a:pt x="965" y="460"/>
                    <a:pt x="965" y="460"/>
                  </a:cubicBezTo>
                  <a:cubicBezTo>
                    <a:pt x="1184" y="236"/>
                    <a:pt x="1184" y="236"/>
                    <a:pt x="1184" y="236"/>
                  </a:cubicBezTo>
                  <a:cubicBezTo>
                    <a:pt x="1229" y="191"/>
                    <a:pt x="1229" y="126"/>
                    <a:pt x="1184" y="82"/>
                  </a:cubicBezTo>
                  <a:cubicBezTo>
                    <a:pt x="1173" y="70"/>
                    <a:pt x="1163" y="65"/>
                    <a:pt x="1152" y="60"/>
                  </a:cubicBezTo>
                  <a:cubicBezTo>
                    <a:pt x="1130" y="49"/>
                    <a:pt x="1130" y="49"/>
                    <a:pt x="1130" y="49"/>
                  </a:cubicBezTo>
                  <a:cubicBezTo>
                    <a:pt x="1060" y="16"/>
                    <a:pt x="983" y="0"/>
                    <a:pt x="899" y="0"/>
                  </a:cubicBezTo>
                  <a:cubicBezTo>
                    <a:pt x="582" y="0"/>
                    <a:pt x="325" y="263"/>
                    <a:pt x="325" y="581"/>
                  </a:cubicBezTo>
                  <a:cubicBezTo>
                    <a:pt x="325" y="630"/>
                    <a:pt x="329" y="674"/>
                    <a:pt x="341" y="712"/>
                  </a:cubicBezTo>
                  <a:cubicBezTo>
                    <a:pt x="346" y="724"/>
                    <a:pt x="346" y="724"/>
                    <a:pt x="346" y="724"/>
                  </a:cubicBezTo>
                  <a:cubicBezTo>
                    <a:pt x="82" y="990"/>
                    <a:pt x="82" y="990"/>
                    <a:pt x="82" y="990"/>
                  </a:cubicBezTo>
                  <a:cubicBezTo>
                    <a:pt x="28" y="1045"/>
                    <a:pt x="0" y="1122"/>
                    <a:pt x="0" y="1198"/>
                  </a:cubicBezTo>
                  <a:cubicBezTo>
                    <a:pt x="0" y="1275"/>
                    <a:pt x="33" y="1352"/>
                    <a:pt x="82" y="1406"/>
                  </a:cubicBezTo>
                  <a:cubicBezTo>
                    <a:pt x="136" y="1460"/>
                    <a:pt x="208" y="1495"/>
                    <a:pt x="290" y="1495"/>
                  </a:cubicBezTo>
                  <a:cubicBezTo>
                    <a:pt x="367" y="1495"/>
                    <a:pt x="444" y="1462"/>
                    <a:pt x="493" y="1406"/>
                  </a:cubicBezTo>
                  <a:cubicBezTo>
                    <a:pt x="757" y="1138"/>
                    <a:pt x="757" y="1138"/>
                    <a:pt x="757" y="1138"/>
                  </a:cubicBezTo>
                  <a:cubicBezTo>
                    <a:pt x="768" y="1138"/>
                    <a:pt x="768" y="1138"/>
                    <a:pt x="768" y="1138"/>
                  </a:cubicBezTo>
                  <a:cubicBezTo>
                    <a:pt x="817" y="1149"/>
                    <a:pt x="862" y="1154"/>
                    <a:pt x="899" y="1154"/>
                  </a:cubicBezTo>
                  <a:cubicBezTo>
                    <a:pt x="1217" y="1154"/>
                    <a:pt x="1474" y="891"/>
                    <a:pt x="1474" y="573"/>
                  </a:cubicBezTo>
                  <a:cubicBezTo>
                    <a:pt x="1474" y="507"/>
                    <a:pt x="1458" y="432"/>
                    <a:pt x="1425" y="355"/>
                  </a:cubicBezTo>
                  <a:close/>
                  <a:moveTo>
                    <a:pt x="899" y="1012"/>
                  </a:moveTo>
                  <a:cubicBezTo>
                    <a:pt x="850" y="1012"/>
                    <a:pt x="806" y="1000"/>
                    <a:pt x="757" y="984"/>
                  </a:cubicBezTo>
                  <a:cubicBezTo>
                    <a:pt x="708" y="968"/>
                    <a:pt x="708" y="968"/>
                    <a:pt x="708" y="968"/>
                  </a:cubicBezTo>
                  <a:cubicBezTo>
                    <a:pt x="374" y="1307"/>
                    <a:pt x="374" y="1307"/>
                    <a:pt x="374" y="1307"/>
                  </a:cubicBezTo>
                  <a:cubicBezTo>
                    <a:pt x="346" y="1334"/>
                    <a:pt x="313" y="1344"/>
                    <a:pt x="275" y="1344"/>
                  </a:cubicBezTo>
                  <a:cubicBezTo>
                    <a:pt x="238" y="1344"/>
                    <a:pt x="205" y="1328"/>
                    <a:pt x="177" y="1307"/>
                  </a:cubicBezTo>
                  <a:cubicBezTo>
                    <a:pt x="149" y="1279"/>
                    <a:pt x="140" y="1246"/>
                    <a:pt x="140" y="1208"/>
                  </a:cubicBezTo>
                  <a:cubicBezTo>
                    <a:pt x="140" y="1171"/>
                    <a:pt x="156" y="1138"/>
                    <a:pt x="177" y="1110"/>
                  </a:cubicBezTo>
                  <a:cubicBezTo>
                    <a:pt x="511" y="771"/>
                    <a:pt x="511" y="771"/>
                    <a:pt x="511" y="771"/>
                  </a:cubicBezTo>
                  <a:cubicBezTo>
                    <a:pt x="495" y="722"/>
                    <a:pt x="495" y="722"/>
                    <a:pt x="495" y="722"/>
                  </a:cubicBezTo>
                  <a:cubicBezTo>
                    <a:pt x="479" y="678"/>
                    <a:pt x="467" y="629"/>
                    <a:pt x="467" y="579"/>
                  </a:cubicBezTo>
                  <a:cubicBezTo>
                    <a:pt x="467" y="344"/>
                    <a:pt x="654" y="157"/>
                    <a:pt x="890" y="157"/>
                  </a:cubicBezTo>
                  <a:cubicBezTo>
                    <a:pt x="922" y="157"/>
                    <a:pt x="950" y="162"/>
                    <a:pt x="978" y="168"/>
                  </a:cubicBezTo>
                  <a:cubicBezTo>
                    <a:pt x="1011" y="180"/>
                    <a:pt x="1011" y="180"/>
                    <a:pt x="1011" y="180"/>
                  </a:cubicBezTo>
                  <a:cubicBezTo>
                    <a:pt x="786" y="404"/>
                    <a:pt x="786" y="404"/>
                    <a:pt x="786" y="404"/>
                  </a:cubicBezTo>
                  <a:cubicBezTo>
                    <a:pt x="732" y="458"/>
                    <a:pt x="732" y="458"/>
                    <a:pt x="732" y="458"/>
                  </a:cubicBezTo>
                  <a:cubicBezTo>
                    <a:pt x="1012" y="738"/>
                    <a:pt x="1012" y="738"/>
                    <a:pt x="1012" y="738"/>
                  </a:cubicBezTo>
                  <a:cubicBezTo>
                    <a:pt x="1292" y="458"/>
                    <a:pt x="1292" y="458"/>
                    <a:pt x="1292" y="458"/>
                  </a:cubicBezTo>
                  <a:cubicBezTo>
                    <a:pt x="1297" y="496"/>
                    <a:pt x="1297" y="496"/>
                    <a:pt x="1297" y="496"/>
                  </a:cubicBezTo>
                  <a:cubicBezTo>
                    <a:pt x="1302" y="524"/>
                    <a:pt x="1309" y="550"/>
                    <a:pt x="1309" y="584"/>
                  </a:cubicBezTo>
                  <a:cubicBezTo>
                    <a:pt x="1320" y="825"/>
                    <a:pt x="1135" y="1012"/>
                    <a:pt x="899" y="1012"/>
                  </a:cubicBezTo>
                  <a:close/>
                  <a:moveTo>
                    <a:pt x="899" y="1012"/>
                  </a:moveTo>
                  <a:cubicBezTo>
                    <a:pt x="899" y="1012"/>
                    <a:pt x="899" y="1012"/>
                    <a:pt x="899" y="1012"/>
                  </a:cubicBezTo>
                </a:path>
              </a:pathLst>
            </a:custGeom>
            <a:solidFill>
              <a:srgbClr val="000000">
                <a:alpha val="100000"/>
              </a:srgbClr>
            </a:solidFill>
            <a:ln w="9525">
              <a:noFill/>
            </a:ln>
          </p:spPr>
          <p:txBody>
            <a:bodyPr/>
            <a:p>
              <a:endParaRPr lang="zh-CN" altLang="en-US"/>
            </a:p>
          </p:txBody>
        </p:sp>
        <p:sp>
          <p:nvSpPr>
            <p:cNvPr id="72724" name="Freeform 10"/>
            <p:cNvSpPr>
              <a:spLocks noEditPoints="1"/>
            </p:cNvSpPr>
            <p:nvPr/>
          </p:nvSpPr>
          <p:spPr>
            <a:xfrm>
              <a:off x="4" y="7"/>
              <a:ext cx="6709" cy="7620"/>
            </a:xfrm>
            <a:custGeom>
              <a:avLst/>
              <a:gdLst/>
              <a:ahLst/>
              <a:cxnLst>
                <a:cxn ang="0">
                  <a:pos x="36501" y="12313"/>
                </a:cxn>
                <a:cxn ang="0">
                  <a:pos x="37520" y="11296"/>
                </a:cxn>
                <a:cxn ang="0">
                  <a:pos x="36501" y="10280"/>
                </a:cxn>
                <a:cxn ang="0">
                  <a:pos x="30854" y="10280"/>
                </a:cxn>
                <a:cxn ang="0">
                  <a:pos x="30785" y="10072"/>
                </a:cxn>
                <a:cxn ang="0">
                  <a:pos x="18460" y="0"/>
                </a:cxn>
                <a:cxn ang="0">
                  <a:pos x="5860" y="12755"/>
                </a:cxn>
                <a:cxn ang="0">
                  <a:pos x="12817" y="24042"/>
                </a:cxn>
                <a:cxn ang="0">
                  <a:pos x="13399" y="24333"/>
                </a:cxn>
                <a:cxn ang="0">
                  <a:pos x="12817" y="24539"/>
                </a:cxn>
                <a:cxn ang="0">
                  <a:pos x="0" y="41419"/>
                </a:cxn>
                <a:cxn ang="0">
                  <a:pos x="279" y="42226"/>
                </a:cxn>
                <a:cxn ang="0">
                  <a:pos x="991" y="42594"/>
                </a:cxn>
                <a:cxn ang="0">
                  <a:pos x="15050" y="42594"/>
                </a:cxn>
                <a:cxn ang="0">
                  <a:pos x="16135" y="41575"/>
                </a:cxn>
                <a:cxn ang="0">
                  <a:pos x="15116" y="40559"/>
                </a:cxn>
                <a:cxn ang="0">
                  <a:pos x="2152" y="40559"/>
                </a:cxn>
                <a:cxn ang="0">
                  <a:pos x="2221" y="40280"/>
                </a:cxn>
                <a:cxn ang="0">
                  <a:pos x="19030" y="25730"/>
                </a:cxn>
                <a:cxn ang="0">
                  <a:pos x="19611" y="25517"/>
                </a:cxn>
                <a:cxn ang="0">
                  <a:pos x="19770" y="25456"/>
                </a:cxn>
                <a:cxn ang="0">
                  <a:pos x="31223" y="12857"/>
                </a:cxn>
                <a:cxn ang="0">
                  <a:pos x="31223" y="12419"/>
                </a:cxn>
                <a:cxn ang="0">
                  <a:pos x="36501" y="12419"/>
                </a:cxn>
                <a:cxn ang="0">
                  <a:pos x="36501" y="12313"/>
                </a:cxn>
                <a:cxn ang="0">
                  <a:pos x="8334" y="9842"/>
                </a:cxn>
                <a:cxn ang="0">
                  <a:pos x="18460" y="2036"/>
                </a:cxn>
                <a:cxn ang="0">
                  <a:pos x="28605" y="9842"/>
                </a:cxn>
                <a:cxn ang="0">
                  <a:pos x="28671" y="10218"/>
                </a:cxn>
                <a:cxn ang="0">
                  <a:pos x="8159" y="10218"/>
                </a:cxn>
                <a:cxn ang="0">
                  <a:pos x="8334" y="9842"/>
                </a:cxn>
                <a:cxn ang="0">
                  <a:pos x="18554" y="23392"/>
                </a:cxn>
                <a:cxn ang="0">
                  <a:pos x="7986" y="12755"/>
                </a:cxn>
                <a:cxn ang="0">
                  <a:pos x="7986" y="12382"/>
                </a:cxn>
                <a:cxn ang="0">
                  <a:pos x="29146" y="12382"/>
                </a:cxn>
                <a:cxn ang="0">
                  <a:pos x="29146" y="12817"/>
                </a:cxn>
                <a:cxn ang="0">
                  <a:pos x="18554" y="23392"/>
                </a:cxn>
                <a:cxn ang="0">
                  <a:pos x="18554" y="23392"/>
                </a:cxn>
                <a:cxn ang="0">
                  <a:pos x="18554" y="23392"/>
                </a:cxn>
              </a:cxnLst>
              <a:pathLst>
                <a:path w="2837" h="3223">
                  <a:moveTo>
                    <a:pt x="2760" y="932"/>
                  </a:moveTo>
                  <a:cubicBezTo>
                    <a:pt x="2805" y="932"/>
                    <a:pt x="2837" y="899"/>
                    <a:pt x="2837" y="855"/>
                  </a:cubicBezTo>
                  <a:cubicBezTo>
                    <a:pt x="2837" y="811"/>
                    <a:pt x="2805" y="778"/>
                    <a:pt x="2760" y="778"/>
                  </a:cubicBezTo>
                  <a:cubicBezTo>
                    <a:pt x="2333" y="778"/>
                    <a:pt x="2333" y="778"/>
                    <a:pt x="2333" y="778"/>
                  </a:cubicBezTo>
                  <a:cubicBezTo>
                    <a:pt x="2328" y="762"/>
                    <a:pt x="2328" y="762"/>
                    <a:pt x="2328" y="762"/>
                  </a:cubicBezTo>
                  <a:cubicBezTo>
                    <a:pt x="2235" y="323"/>
                    <a:pt x="1840" y="0"/>
                    <a:pt x="1396" y="0"/>
                  </a:cubicBezTo>
                  <a:cubicBezTo>
                    <a:pt x="871" y="0"/>
                    <a:pt x="443" y="432"/>
                    <a:pt x="443" y="965"/>
                  </a:cubicBezTo>
                  <a:cubicBezTo>
                    <a:pt x="443" y="1327"/>
                    <a:pt x="646" y="1656"/>
                    <a:pt x="969" y="1819"/>
                  </a:cubicBezTo>
                  <a:cubicBezTo>
                    <a:pt x="1013" y="1841"/>
                    <a:pt x="1013" y="1841"/>
                    <a:pt x="1013" y="1841"/>
                  </a:cubicBezTo>
                  <a:cubicBezTo>
                    <a:pt x="969" y="1857"/>
                    <a:pt x="969" y="1857"/>
                    <a:pt x="969" y="1857"/>
                  </a:cubicBezTo>
                  <a:cubicBezTo>
                    <a:pt x="415" y="2049"/>
                    <a:pt x="37" y="2548"/>
                    <a:pt x="0" y="3134"/>
                  </a:cubicBezTo>
                  <a:cubicBezTo>
                    <a:pt x="0" y="3156"/>
                    <a:pt x="4" y="3179"/>
                    <a:pt x="21" y="3195"/>
                  </a:cubicBezTo>
                  <a:cubicBezTo>
                    <a:pt x="37" y="3211"/>
                    <a:pt x="54" y="3223"/>
                    <a:pt x="75" y="3223"/>
                  </a:cubicBezTo>
                  <a:cubicBezTo>
                    <a:pt x="1138" y="3223"/>
                    <a:pt x="1138" y="3223"/>
                    <a:pt x="1138" y="3223"/>
                  </a:cubicBezTo>
                  <a:cubicBezTo>
                    <a:pt x="1182" y="3223"/>
                    <a:pt x="1220" y="3190"/>
                    <a:pt x="1220" y="3146"/>
                  </a:cubicBezTo>
                  <a:cubicBezTo>
                    <a:pt x="1220" y="3102"/>
                    <a:pt x="1187" y="3069"/>
                    <a:pt x="1143" y="3069"/>
                  </a:cubicBezTo>
                  <a:cubicBezTo>
                    <a:pt x="163" y="3069"/>
                    <a:pt x="163" y="3069"/>
                    <a:pt x="163" y="3069"/>
                  </a:cubicBezTo>
                  <a:cubicBezTo>
                    <a:pt x="168" y="3048"/>
                    <a:pt x="168" y="3048"/>
                    <a:pt x="168" y="3048"/>
                  </a:cubicBezTo>
                  <a:cubicBezTo>
                    <a:pt x="262" y="2417"/>
                    <a:pt x="808" y="1947"/>
                    <a:pt x="1439" y="1947"/>
                  </a:cubicBezTo>
                  <a:cubicBezTo>
                    <a:pt x="1450" y="1947"/>
                    <a:pt x="1467" y="1942"/>
                    <a:pt x="1483" y="1931"/>
                  </a:cubicBezTo>
                  <a:cubicBezTo>
                    <a:pt x="1495" y="1926"/>
                    <a:pt x="1495" y="1926"/>
                    <a:pt x="1495" y="1926"/>
                  </a:cubicBezTo>
                  <a:cubicBezTo>
                    <a:pt x="1988" y="1877"/>
                    <a:pt x="2361" y="1471"/>
                    <a:pt x="2361" y="973"/>
                  </a:cubicBezTo>
                  <a:cubicBezTo>
                    <a:pt x="2361" y="940"/>
                    <a:pt x="2361" y="940"/>
                    <a:pt x="2361" y="940"/>
                  </a:cubicBezTo>
                  <a:cubicBezTo>
                    <a:pt x="2760" y="940"/>
                    <a:pt x="2760" y="940"/>
                    <a:pt x="2760" y="940"/>
                  </a:cubicBezTo>
                  <a:lnTo>
                    <a:pt x="2760" y="932"/>
                  </a:lnTo>
                  <a:close/>
                  <a:moveTo>
                    <a:pt x="630" y="745"/>
                  </a:moveTo>
                  <a:cubicBezTo>
                    <a:pt x="728" y="395"/>
                    <a:pt x="1041" y="154"/>
                    <a:pt x="1396" y="154"/>
                  </a:cubicBezTo>
                  <a:cubicBezTo>
                    <a:pt x="1752" y="154"/>
                    <a:pt x="2064" y="395"/>
                    <a:pt x="2163" y="745"/>
                  </a:cubicBezTo>
                  <a:cubicBezTo>
                    <a:pt x="2168" y="773"/>
                    <a:pt x="2168" y="773"/>
                    <a:pt x="2168" y="773"/>
                  </a:cubicBezTo>
                  <a:cubicBezTo>
                    <a:pt x="617" y="773"/>
                    <a:pt x="617" y="773"/>
                    <a:pt x="617" y="773"/>
                  </a:cubicBezTo>
                  <a:lnTo>
                    <a:pt x="630" y="745"/>
                  </a:lnTo>
                  <a:close/>
                  <a:moveTo>
                    <a:pt x="1403" y="1770"/>
                  </a:moveTo>
                  <a:cubicBezTo>
                    <a:pt x="959" y="1770"/>
                    <a:pt x="604" y="1408"/>
                    <a:pt x="604" y="965"/>
                  </a:cubicBezTo>
                  <a:cubicBezTo>
                    <a:pt x="604" y="937"/>
                    <a:pt x="604" y="937"/>
                    <a:pt x="604" y="937"/>
                  </a:cubicBezTo>
                  <a:cubicBezTo>
                    <a:pt x="2204" y="937"/>
                    <a:pt x="2204" y="937"/>
                    <a:pt x="2204" y="937"/>
                  </a:cubicBezTo>
                  <a:cubicBezTo>
                    <a:pt x="2204" y="970"/>
                    <a:pt x="2204" y="970"/>
                    <a:pt x="2204" y="970"/>
                  </a:cubicBezTo>
                  <a:cubicBezTo>
                    <a:pt x="2202" y="1408"/>
                    <a:pt x="1840" y="1770"/>
                    <a:pt x="1403" y="1770"/>
                  </a:cubicBezTo>
                  <a:close/>
                  <a:moveTo>
                    <a:pt x="1403" y="1770"/>
                  </a:moveTo>
                  <a:cubicBezTo>
                    <a:pt x="1403" y="1770"/>
                    <a:pt x="1403" y="1770"/>
                    <a:pt x="1403" y="1770"/>
                  </a:cubicBezTo>
                </a:path>
              </a:pathLst>
            </a:custGeom>
            <a:solidFill>
              <a:srgbClr val="000000">
                <a:alpha val="100000"/>
              </a:srgbClr>
            </a:solidFill>
            <a:ln w="9525">
              <a:noFill/>
            </a:ln>
          </p:spPr>
          <p:txBody>
            <a:bodyPr/>
            <a:p>
              <a:endParaRPr lang="zh-CN" altLang="en-US"/>
            </a:p>
          </p:txBody>
        </p:sp>
      </p:grpSp>
      <p:sp>
        <p:nvSpPr>
          <p:cNvPr id="17" name="矩形 16"/>
          <p:cNvSpPr/>
          <p:nvPr/>
        </p:nvSpPr>
        <p:spPr>
          <a:xfrm>
            <a:off x="1997075" y="5227638"/>
            <a:ext cx="95885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3967163" y="5232400"/>
            <a:ext cx="12096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6348413" y="5227638"/>
            <a:ext cx="69691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员工</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矩形 18"/>
          <p:cNvSpPr/>
          <p:nvPr/>
        </p:nvSpPr>
        <p:spPr>
          <a:xfrm>
            <a:off x="6526213" y="1319213"/>
            <a:ext cx="2530475" cy="5538787"/>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 name="Rectangle 3"/>
          <p:cNvSpPr>
            <a:spLocks noGrp="1" noChangeArrowheads="1"/>
          </p:cNvSpPr>
          <p:nvPr>
            <p:ph type="body" idx="4294967295"/>
          </p:nvPr>
        </p:nvSpPr>
        <p:spPr bwMode="auto">
          <a:xfrm>
            <a:off x="220663" y="1516063"/>
            <a:ext cx="6235700" cy="49926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所制定的安全标准规章制度是否有操作性及针对性？</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相关作业程序（操作及维修）是由谁制定的？</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操作及维修规程内容是否包含了安全的要求或注意事项？是否有用</a:t>
            </a: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JSA</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的方式制定或修改？</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操作及维修规程是否说明了偏离的后果？</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相关标准、规则程序是否有明定的培训频率？</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直线领导是如何确定员工对标准规则程序的遵守及落实情形？</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公司的相关作业标准、程序是否有两张皮的现象？若有，员工如何选择该遵守哪一个？</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a:p>
            <a:pPr marL="360045" marR="0" lvl="1" indent="-360045"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rPr>
              <a:t>员工出现“偏离规程”的情况，有什么管理手段发现和改正</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sp>
        <p:nvSpPr>
          <p:cNvPr id="5"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73735" name="组合 17"/>
          <p:cNvGrpSpPr/>
          <p:nvPr/>
        </p:nvGrpSpPr>
        <p:grpSpPr>
          <a:xfrm>
            <a:off x="6778625" y="3251200"/>
            <a:ext cx="2082800" cy="2687638"/>
            <a:chOff x="8775700" y="-2484438"/>
            <a:chExt cx="8442325" cy="10898189"/>
          </a:xfrm>
        </p:grpSpPr>
        <p:sp>
          <p:nvSpPr>
            <p:cNvPr id="73737" name="Freeform 5"/>
            <p:cNvSpPr>
              <a:spLocks noEditPoints="1"/>
            </p:cNvSpPr>
            <p:nvPr/>
          </p:nvSpPr>
          <p:spPr>
            <a:xfrm>
              <a:off x="10934700" y="-2484438"/>
              <a:ext cx="3421063" cy="3111500"/>
            </a:xfrm>
            <a:custGeom>
              <a:avLst/>
              <a:gdLst/>
              <a:ahLst/>
              <a:cxnLst>
                <a:cxn ang="0">
                  <a:pos x="65534" y="0"/>
                </a:cxn>
                <a:cxn ang="0">
                  <a:pos x="65534" y="65534"/>
                </a:cxn>
                <a:cxn ang="0">
                  <a:pos x="65534" y="65534"/>
                </a:cxn>
                <a:cxn ang="0">
                  <a:pos x="65534" y="65534"/>
                </a:cxn>
                <a:cxn ang="0">
                  <a:pos x="65534" y="65534"/>
                </a:cxn>
                <a:cxn ang="0">
                  <a:pos x="65534" y="65534"/>
                </a:cxn>
                <a:cxn ang="0">
                  <a:pos x="0" y="65534"/>
                </a:cxn>
                <a:cxn ang="0">
                  <a:pos x="65534" y="0"/>
                </a:cxn>
                <a:cxn ang="0">
                  <a:pos x="65534" y="0"/>
                </a:cxn>
                <a:cxn ang="0">
                  <a:pos x="65534" y="0"/>
                </a:cxn>
              </a:cxnLst>
              <a:pathLst>
                <a:path w="911" h="829">
                  <a:moveTo>
                    <a:pt x="456" y="0"/>
                  </a:moveTo>
                  <a:cubicBezTo>
                    <a:pt x="708" y="0"/>
                    <a:pt x="911" y="162"/>
                    <a:pt x="911" y="360"/>
                  </a:cubicBezTo>
                  <a:cubicBezTo>
                    <a:pt x="911" y="560"/>
                    <a:pt x="706" y="721"/>
                    <a:pt x="456" y="721"/>
                  </a:cubicBezTo>
                  <a:cubicBezTo>
                    <a:pt x="431" y="721"/>
                    <a:pt x="406" y="719"/>
                    <a:pt x="382" y="716"/>
                  </a:cubicBezTo>
                  <a:cubicBezTo>
                    <a:pt x="313" y="786"/>
                    <a:pt x="208" y="821"/>
                    <a:pt x="90" y="829"/>
                  </a:cubicBezTo>
                  <a:cubicBezTo>
                    <a:pt x="139" y="780"/>
                    <a:pt x="174" y="709"/>
                    <a:pt x="185" y="650"/>
                  </a:cubicBezTo>
                  <a:cubicBezTo>
                    <a:pt x="74" y="585"/>
                    <a:pt x="0" y="480"/>
                    <a:pt x="0" y="360"/>
                  </a:cubicBezTo>
                  <a:cubicBezTo>
                    <a:pt x="0" y="162"/>
                    <a:pt x="203" y="0"/>
                    <a:pt x="456" y="0"/>
                  </a:cubicBezTo>
                  <a:close/>
                  <a:moveTo>
                    <a:pt x="456" y="0"/>
                  </a:moveTo>
                  <a:cubicBezTo>
                    <a:pt x="456" y="0"/>
                    <a:pt x="456" y="0"/>
                    <a:pt x="456" y="0"/>
                  </a:cubicBezTo>
                </a:path>
              </a:pathLst>
            </a:custGeom>
            <a:solidFill>
              <a:schemeClr val="bg1">
                <a:alpha val="100000"/>
              </a:schemeClr>
            </a:solidFill>
            <a:ln w="9525">
              <a:noFill/>
            </a:ln>
          </p:spPr>
          <p:txBody>
            <a:bodyPr/>
            <a:p>
              <a:endParaRPr lang="zh-CN" altLang="en-US"/>
            </a:p>
          </p:txBody>
        </p:sp>
        <p:sp>
          <p:nvSpPr>
            <p:cNvPr id="73738" name="Freeform 6"/>
            <p:cNvSpPr>
              <a:spLocks noEditPoints="1"/>
            </p:cNvSpPr>
            <p:nvPr/>
          </p:nvSpPr>
          <p:spPr>
            <a:xfrm>
              <a:off x="12380913" y="-1406525"/>
              <a:ext cx="530225" cy="550863"/>
            </a:xfrm>
            <a:custGeom>
              <a:avLst/>
              <a:gdLst/>
              <a:ahLst/>
              <a:cxnLst>
                <a:cxn ang="0">
                  <a:pos x="0" y="65534"/>
                </a:cxn>
                <a:cxn ang="0">
                  <a:pos x="65534" y="65534"/>
                </a:cxn>
                <a:cxn ang="0">
                  <a:pos x="65534" y="65534"/>
                </a:cxn>
                <a:cxn ang="0">
                  <a:pos x="65534" y="65534"/>
                </a:cxn>
                <a:cxn ang="0">
                  <a:pos x="65534" y="65534"/>
                </a:cxn>
                <a:cxn ang="0">
                  <a:pos x="65534" y="65534"/>
                </a:cxn>
                <a:cxn ang="0">
                  <a:pos x="0" y="65534"/>
                </a:cxn>
                <a:cxn ang="0">
                  <a:pos x="0" y="65534"/>
                </a:cxn>
                <a:cxn ang="0">
                  <a:pos x="0" y="65534"/>
                </a:cxn>
              </a:cxnLst>
              <a:pathLst>
                <a:path w="141" h="147">
                  <a:moveTo>
                    <a:pt x="0" y="73"/>
                  </a:moveTo>
                  <a:cubicBezTo>
                    <a:pt x="0" y="98"/>
                    <a:pt x="14" y="122"/>
                    <a:pt x="35" y="134"/>
                  </a:cubicBezTo>
                  <a:cubicBezTo>
                    <a:pt x="57" y="147"/>
                    <a:pt x="84" y="147"/>
                    <a:pt x="106" y="134"/>
                  </a:cubicBezTo>
                  <a:cubicBezTo>
                    <a:pt x="128" y="122"/>
                    <a:pt x="141" y="98"/>
                    <a:pt x="141" y="73"/>
                  </a:cubicBezTo>
                  <a:cubicBezTo>
                    <a:pt x="141" y="48"/>
                    <a:pt x="128" y="25"/>
                    <a:pt x="106" y="12"/>
                  </a:cubicBezTo>
                  <a:cubicBezTo>
                    <a:pt x="84" y="0"/>
                    <a:pt x="57" y="0"/>
                    <a:pt x="35" y="12"/>
                  </a:cubicBezTo>
                  <a:cubicBezTo>
                    <a:pt x="14" y="25"/>
                    <a:pt x="0" y="48"/>
                    <a:pt x="0" y="73"/>
                  </a:cubicBezTo>
                  <a:close/>
                  <a:moveTo>
                    <a:pt x="0" y="73"/>
                  </a:moveTo>
                  <a:cubicBezTo>
                    <a:pt x="0" y="73"/>
                    <a:pt x="0" y="73"/>
                    <a:pt x="0" y="73"/>
                  </a:cubicBezTo>
                </a:path>
              </a:pathLst>
            </a:custGeom>
            <a:solidFill>
              <a:schemeClr val="bg1">
                <a:alpha val="100000"/>
              </a:schemeClr>
            </a:solidFill>
            <a:ln w="9525">
              <a:noFill/>
            </a:ln>
          </p:spPr>
          <p:txBody>
            <a:bodyPr/>
            <a:p>
              <a:endParaRPr lang="zh-CN" altLang="en-US"/>
            </a:p>
          </p:txBody>
        </p:sp>
        <p:sp>
          <p:nvSpPr>
            <p:cNvPr id="73739" name="Freeform 7"/>
            <p:cNvSpPr>
              <a:spLocks noEditPoints="1"/>
            </p:cNvSpPr>
            <p:nvPr/>
          </p:nvSpPr>
          <p:spPr>
            <a:xfrm>
              <a:off x="13188950" y="-1395413"/>
              <a:ext cx="528638" cy="528638"/>
            </a:xfrm>
            <a:custGeom>
              <a:avLst/>
              <a:gdLst/>
              <a:ahLst/>
              <a:cxnLst>
                <a:cxn ang="0">
                  <a:pos x="0" y="65534"/>
                </a:cxn>
                <a:cxn ang="0">
                  <a:pos x="65534" y="65534"/>
                </a:cxn>
                <a:cxn ang="0">
                  <a:pos x="65534" y="65534"/>
                </a:cxn>
                <a:cxn ang="0">
                  <a:pos x="65534" y="0"/>
                </a:cxn>
                <a:cxn ang="0">
                  <a:pos x="0" y="65534"/>
                </a:cxn>
                <a:cxn ang="0">
                  <a:pos x="0" y="65534"/>
                </a:cxn>
                <a:cxn ang="0">
                  <a:pos x="0" y="65534"/>
                </a:cxn>
              </a:cxnLst>
              <a:pathLst>
                <a:path w="141" h="141">
                  <a:moveTo>
                    <a:pt x="0" y="70"/>
                  </a:moveTo>
                  <a:cubicBezTo>
                    <a:pt x="0" y="109"/>
                    <a:pt x="31" y="141"/>
                    <a:pt x="70" y="141"/>
                  </a:cubicBezTo>
                  <a:cubicBezTo>
                    <a:pt x="109" y="141"/>
                    <a:pt x="141" y="109"/>
                    <a:pt x="141" y="70"/>
                  </a:cubicBezTo>
                  <a:cubicBezTo>
                    <a:pt x="141" y="31"/>
                    <a:pt x="109" y="0"/>
                    <a:pt x="70" y="0"/>
                  </a:cubicBezTo>
                  <a:cubicBezTo>
                    <a:pt x="31" y="0"/>
                    <a:pt x="0" y="31"/>
                    <a:pt x="0" y="70"/>
                  </a:cubicBezTo>
                  <a:close/>
                  <a:moveTo>
                    <a:pt x="0" y="70"/>
                  </a:moveTo>
                  <a:cubicBezTo>
                    <a:pt x="0" y="70"/>
                    <a:pt x="0" y="70"/>
                    <a:pt x="0" y="70"/>
                  </a:cubicBezTo>
                </a:path>
              </a:pathLst>
            </a:custGeom>
            <a:solidFill>
              <a:schemeClr val="bg1">
                <a:alpha val="100000"/>
              </a:schemeClr>
            </a:solidFill>
            <a:ln w="9525">
              <a:noFill/>
            </a:ln>
          </p:spPr>
          <p:txBody>
            <a:bodyPr/>
            <a:p>
              <a:endParaRPr lang="zh-CN" altLang="en-US"/>
            </a:p>
          </p:txBody>
        </p:sp>
        <p:sp>
          <p:nvSpPr>
            <p:cNvPr id="73740" name="Freeform 8"/>
            <p:cNvSpPr>
              <a:spLocks noEditPoints="1"/>
            </p:cNvSpPr>
            <p:nvPr/>
          </p:nvSpPr>
          <p:spPr>
            <a:xfrm>
              <a:off x="11580813" y="-1406525"/>
              <a:ext cx="530225" cy="550863"/>
            </a:xfrm>
            <a:custGeom>
              <a:avLst/>
              <a:gdLst/>
              <a:ahLst/>
              <a:cxnLst>
                <a:cxn ang="0">
                  <a:pos x="0" y="65534"/>
                </a:cxn>
                <a:cxn ang="0">
                  <a:pos x="65534" y="65534"/>
                </a:cxn>
                <a:cxn ang="0">
                  <a:pos x="65534" y="65534"/>
                </a:cxn>
                <a:cxn ang="0">
                  <a:pos x="65534" y="65534"/>
                </a:cxn>
                <a:cxn ang="0">
                  <a:pos x="65534" y="65534"/>
                </a:cxn>
                <a:cxn ang="0">
                  <a:pos x="65534" y="65534"/>
                </a:cxn>
                <a:cxn ang="0">
                  <a:pos x="0" y="65534"/>
                </a:cxn>
                <a:cxn ang="0">
                  <a:pos x="0" y="65534"/>
                </a:cxn>
                <a:cxn ang="0">
                  <a:pos x="0" y="65534"/>
                </a:cxn>
              </a:cxnLst>
              <a:pathLst>
                <a:path w="141" h="147">
                  <a:moveTo>
                    <a:pt x="0" y="73"/>
                  </a:moveTo>
                  <a:cubicBezTo>
                    <a:pt x="0" y="98"/>
                    <a:pt x="14" y="122"/>
                    <a:pt x="35" y="134"/>
                  </a:cubicBezTo>
                  <a:cubicBezTo>
                    <a:pt x="57" y="147"/>
                    <a:pt x="84" y="147"/>
                    <a:pt x="106" y="134"/>
                  </a:cubicBezTo>
                  <a:cubicBezTo>
                    <a:pt x="128" y="122"/>
                    <a:pt x="141" y="98"/>
                    <a:pt x="141" y="73"/>
                  </a:cubicBezTo>
                  <a:cubicBezTo>
                    <a:pt x="141" y="48"/>
                    <a:pt x="128" y="25"/>
                    <a:pt x="106" y="12"/>
                  </a:cubicBezTo>
                  <a:cubicBezTo>
                    <a:pt x="84" y="0"/>
                    <a:pt x="57" y="0"/>
                    <a:pt x="35" y="12"/>
                  </a:cubicBezTo>
                  <a:cubicBezTo>
                    <a:pt x="14" y="25"/>
                    <a:pt x="0" y="48"/>
                    <a:pt x="0" y="73"/>
                  </a:cubicBezTo>
                  <a:close/>
                  <a:moveTo>
                    <a:pt x="0" y="73"/>
                  </a:moveTo>
                  <a:cubicBezTo>
                    <a:pt x="0" y="73"/>
                    <a:pt x="0" y="73"/>
                    <a:pt x="0" y="73"/>
                  </a:cubicBezTo>
                </a:path>
              </a:pathLst>
            </a:custGeom>
            <a:solidFill>
              <a:schemeClr val="bg1">
                <a:alpha val="100000"/>
              </a:schemeClr>
            </a:solidFill>
            <a:ln w="9525">
              <a:noFill/>
            </a:ln>
          </p:spPr>
          <p:txBody>
            <a:bodyPr/>
            <a:p>
              <a:endParaRPr lang="zh-CN" altLang="en-US"/>
            </a:p>
          </p:txBody>
        </p:sp>
        <p:sp>
          <p:nvSpPr>
            <p:cNvPr id="73741" name="Freeform 9"/>
            <p:cNvSpPr>
              <a:spLocks noEditPoints="1"/>
            </p:cNvSpPr>
            <p:nvPr/>
          </p:nvSpPr>
          <p:spPr>
            <a:xfrm>
              <a:off x="8775700" y="-17463"/>
              <a:ext cx="1822450" cy="1819275"/>
            </a:xfrm>
            <a:custGeom>
              <a:avLst/>
              <a:gdLst/>
              <a:ahLst/>
              <a:cxnLst>
                <a:cxn ang="0">
                  <a:pos x="0" y="65534"/>
                </a:cxn>
                <a:cxn ang="0">
                  <a:pos x="65534" y="65534"/>
                </a:cxn>
                <a:cxn ang="0">
                  <a:pos x="65534" y="65534"/>
                </a:cxn>
                <a:cxn ang="0">
                  <a:pos x="65534" y="0"/>
                </a:cxn>
                <a:cxn ang="0">
                  <a:pos x="0" y="65534"/>
                </a:cxn>
                <a:cxn ang="0">
                  <a:pos x="0" y="65534"/>
                </a:cxn>
                <a:cxn ang="0">
                  <a:pos x="0" y="65534"/>
                </a:cxn>
              </a:cxnLst>
              <a:pathLst>
                <a:path w="485" h="485">
                  <a:moveTo>
                    <a:pt x="0" y="242"/>
                  </a:moveTo>
                  <a:cubicBezTo>
                    <a:pt x="0" y="376"/>
                    <a:pt x="109" y="485"/>
                    <a:pt x="242" y="485"/>
                  </a:cubicBezTo>
                  <a:cubicBezTo>
                    <a:pt x="376" y="485"/>
                    <a:pt x="485" y="376"/>
                    <a:pt x="485" y="242"/>
                  </a:cubicBezTo>
                  <a:cubicBezTo>
                    <a:pt x="485" y="108"/>
                    <a:pt x="376" y="0"/>
                    <a:pt x="242" y="0"/>
                  </a:cubicBezTo>
                  <a:cubicBezTo>
                    <a:pt x="109" y="0"/>
                    <a:pt x="0" y="108"/>
                    <a:pt x="0" y="242"/>
                  </a:cubicBezTo>
                  <a:close/>
                  <a:moveTo>
                    <a:pt x="0" y="242"/>
                  </a:moveTo>
                  <a:cubicBezTo>
                    <a:pt x="0" y="242"/>
                    <a:pt x="0" y="242"/>
                    <a:pt x="0" y="242"/>
                  </a:cubicBezTo>
                </a:path>
              </a:pathLst>
            </a:custGeom>
            <a:solidFill>
              <a:schemeClr val="bg1">
                <a:alpha val="100000"/>
              </a:schemeClr>
            </a:solidFill>
            <a:ln w="9525">
              <a:noFill/>
            </a:ln>
          </p:spPr>
          <p:txBody>
            <a:bodyPr/>
            <a:p>
              <a:endParaRPr lang="zh-CN" altLang="en-US"/>
            </a:p>
          </p:txBody>
        </p:sp>
        <p:sp>
          <p:nvSpPr>
            <p:cNvPr id="73742" name="Freeform 10"/>
            <p:cNvSpPr>
              <a:spLocks noEditPoints="1"/>
            </p:cNvSpPr>
            <p:nvPr/>
          </p:nvSpPr>
          <p:spPr>
            <a:xfrm>
              <a:off x="8912225" y="2189163"/>
              <a:ext cx="3119438" cy="6224588"/>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0" y="65534"/>
                </a:cxn>
                <a:cxn ang="0">
                  <a:pos x="65534" y="0"/>
                </a:cxn>
                <a:cxn ang="0">
                  <a:pos x="65534" y="0"/>
                </a:cxn>
                <a:cxn ang="0">
                  <a:pos x="65534" y="65534"/>
                </a:cxn>
                <a:cxn ang="0">
                  <a:pos x="65534" y="65534"/>
                </a:cxn>
                <a:cxn ang="0">
                  <a:pos x="65534" y="65534"/>
                </a:cxn>
                <a:cxn ang="0">
                  <a:pos x="65534" y="65534"/>
                </a:cxn>
                <a:cxn ang="0">
                  <a:pos x="65534" y="65534"/>
                </a:cxn>
                <a:cxn ang="0">
                  <a:pos x="65534" y="65534"/>
                </a:cxn>
                <a:cxn ang="0">
                  <a:pos x="65534" y="65534"/>
                </a:cxn>
              </a:cxnLst>
              <a:pathLst>
                <a:path w="831" h="1658">
                  <a:moveTo>
                    <a:pt x="829" y="1555"/>
                  </a:moveTo>
                  <a:cubicBezTo>
                    <a:pt x="829" y="1612"/>
                    <a:pt x="783" y="1658"/>
                    <a:pt x="726" y="1658"/>
                  </a:cubicBezTo>
                  <a:cubicBezTo>
                    <a:pt x="691" y="1658"/>
                    <a:pt x="691" y="1658"/>
                    <a:pt x="691" y="1658"/>
                  </a:cubicBezTo>
                  <a:cubicBezTo>
                    <a:pt x="634" y="1658"/>
                    <a:pt x="588" y="1612"/>
                    <a:pt x="588" y="1555"/>
                  </a:cubicBezTo>
                  <a:cubicBezTo>
                    <a:pt x="588" y="1071"/>
                    <a:pt x="588" y="1071"/>
                    <a:pt x="588" y="1071"/>
                  </a:cubicBezTo>
                  <a:cubicBezTo>
                    <a:pt x="588" y="1034"/>
                    <a:pt x="557" y="1003"/>
                    <a:pt x="519" y="1003"/>
                  </a:cubicBezTo>
                  <a:cubicBezTo>
                    <a:pt x="208" y="1003"/>
                    <a:pt x="208" y="1003"/>
                    <a:pt x="208" y="1003"/>
                  </a:cubicBezTo>
                  <a:cubicBezTo>
                    <a:pt x="93" y="1003"/>
                    <a:pt x="0" y="909"/>
                    <a:pt x="0" y="795"/>
                  </a:cubicBezTo>
                  <a:cubicBezTo>
                    <a:pt x="0" y="188"/>
                    <a:pt x="0" y="188"/>
                    <a:pt x="0" y="188"/>
                  </a:cubicBezTo>
                  <a:cubicBezTo>
                    <a:pt x="0" y="85"/>
                    <a:pt x="84" y="0"/>
                    <a:pt x="188" y="0"/>
                  </a:cubicBezTo>
                  <a:cubicBezTo>
                    <a:pt x="192" y="0"/>
                    <a:pt x="192" y="0"/>
                    <a:pt x="192" y="0"/>
                  </a:cubicBezTo>
                  <a:cubicBezTo>
                    <a:pt x="295" y="0"/>
                    <a:pt x="380" y="84"/>
                    <a:pt x="380" y="188"/>
                  </a:cubicBezTo>
                  <a:cubicBezTo>
                    <a:pt x="380" y="760"/>
                    <a:pt x="380" y="760"/>
                    <a:pt x="380" y="760"/>
                  </a:cubicBezTo>
                  <a:cubicBezTo>
                    <a:pt x="623" y="760"/>
                    <a:pt x="623" y="760"/>
                    <a:pt x="623" y="760"/>
                  </a:cubicBezTo>
                  <a:cubicBezTo>
                    <a:pt x="737" y="760"/>
                    <a:pt x="831" y="854"/>
                    <a:pt x="831" y="968"/>
                  </a:cubicBezTo>
                  <a:lnTo>
                    <a:pt x="829" y="1555"/>
                  </a:lnTo>
                  <a:close/>
                  <a:moveTo>
                    <a:pt x="829" y="1555"/>
                  </a:moveTo>
                  <a:cubicBezTo>
                    <a:pt x="829" y="1555"/>
                    <a:pt x="829" y="1555"/>
                    <a:pt x="829" y="1555"/>
                  </a:cubicBezTo>
                </a:path>
              </a:pathLst>
            </a:custGeom>
            <a:solidFill>
              <a:schemeClr val="bg1">
                <a:alpha val="100000"/>
              </a:schemeClr>
            </a:solidFill>
            <a:ln w="9525">
              <a:noFill/>
            </a:ln>
          </p:spPr>
          <p:txBody>
            <a:bodyPr/>
            <a:p>
              <a:endParaRPr lang="zh-CN" altLang="en-US"/>
            </a:p>
          </p:txBody>
        </p:sp>
        <p:sp>
          <p:nvSpPr>
            <p:cNvPr id="73743" name="Freeform 11"/>
            <p:cNvSpPr>
              <a:spLocks noEditPoints="1"/>
            </p:cNvSpPr>
            <p:nvPr/>
          </p:nvSpPr>
          <p:spPr>
            <a:xfrm>
              <a:off x="10856913" y="3614738"/>
              <a:ext cx="4279900" cy="646113"/>
            </a:xfrm>
            <a:custGeom>
              <a:avLst/>
              <a:gdLst/>
              <a:ahLst/>
              <a:cxnLst>
                <a:cxn ang="0">
                  <a:pos x="65534" y="65534"/>
                </a:cxn>
                <a:cxn ang="0">
                  <a:pos x="0" y="65534"/>
                </a:cxn>
                <a:cxn ang="0">
                  <a:pos x="0" y="65534"/>
                </a:cxn>
                <a:cxn ang="0">
                  <a:pos x="65534" y="0"/>
                </a:cxn>
                <a:cxn ang="0">
                  <a:pos x="65534" y="0"/>
                </a:cxn>
                <a:cxn ang="0">
                  <a:pos x="65534" y="65534"/>
                </a:cxn>
                <a:cxn ang="0">
                  <a:pos x="65534" y="65534"/>
                </a:cxn>
                <a:cxn ang="0">
                  <a:pos x="65534" y="65534"/>
                </a:cxn>
                <a:cxn ang="0">
                  <a:pos x="65534" y="65534"/>
                </a:cxn>
                <a:cxn ang="0">
                  <a:pos x="65534" y="65534"/>
                </a:cxn>
                <a:cxn ang="0">
                  <a:pos x="65534" y="65534"/>
                </a:cxn>
              </a:cxnLst>
              <a:pathLst>
                <a:path w="1140" h="172">
                  <a:moveTo>
                    <a:pt x="34" y="172"/>
                  </a:moveTo>
                  <a:cubicBezTo>
                    <a:pt x="15" y="172"/>
                    <a:pt x="0" y="157"/>
                    <a:pt x="0" y="138"/>
                  </a:cubicBezTo>
                  <a:cubicBezTo>
                    <a:pt x="0" y="34"/>
                    <a:pt x="0" y="34"/>
                    <a:pt x="0" y="34"/>
                  </a:cubicBezTo>
                  <a:cubicBezTo>
                    <a:pt x="0" y="15"/>
                    <a:pt x="15" y="0"/>
                    <a:pt x="34" y="0"/>
                  </a:cubicBezTo>
                  <a:cubicBezTo>
                    <a:pt x="1106" y="0"/>
                    <a:pt x="1106" y="0"/>
                    <a:pt x="1106" y="0"/>
                  </a:cubicBezTo>
                  <a:cubicBezTo>
                    <a:pt x="1125" y="0"/>
                    <a:pt x="1140" y="15"/>
                    <a:pt x="1140" y="34"/>
                  </a:cubicBezTo>
                  <a:cubicBezTo>
                    <a:pt x="1140" y="138"/>
                    <a:pt x="1140" y="138"/>
                    <a:pt x="1140" y="138"/>
                  </a:cubicBezTo>
                  <a:cubicBezTo>
                    <a:pt x="1140" y="157"/>
                    <a:pt x="1125" y="172"/>
                    <a:pt x="1106" y="172"/>
                  </a:cubicBezTo>
                  <a:lnTo>
                    <a:pt x="34" y="172"/>
                  </a:lnTo>
                  <a:close/>
                  <a:moveTo>
                    <a:pt x="34" y="172"/>
                  </a:moveTo>
                  <a:cubicBezTo>
                    <a:pt x="34" y="172"/>
                    <a:pt x="34" y="172"/>
                    <a:pt x="34" y="172"/>
                  </a:cubicBezTo>
                </a:path>
              </a:pathLst>
            </a:custGeom>
            <a:solidFill>
              <a:schemeClr val="bg1">
                <a:alpha val="100000"/>
              </a:schemeClr>
            </a:solidFill>
            <a:ln w="9525">
              <a:noFill/>
            </a:ln>
          </p:spPr>
          <p:txBody>
            <a:bodyPr/>
            <a:p>
              <a:endParaRPr lang="zh-CN" altLang="en-US"/>
            </a:p>
          </p:txBody>
        </p:sp>
        <p:sp>
          <p:nvSpPr>
            <p:cNvPr id="73744" name="Freeform 12"/>
            <p:cNvSpPr>
              <a:spLocks noEditPoints="1"/>
            </p:cNvSpPr>
            <p:nvPr/>
          </p:nvSpPr>
          <p:spPr>
            <a:xfrm>
              <a:off x="13970000" y="2181225"/>
              <a:ext cx="3116263" cy="6232526"/>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0" y="65534"/>
                </a:cxn>
                <a:cxn ang="0">
                  <a:pos x="65534" y="65534"/>
                </a:cxn>
                <a:cxn ang="0">
                  <a:pos x="65534" y="65534"/>
                </a:cxn>
                <a:cxn ang="0">
                  <a:pos x="65534" y="65534"/>
                </a:cxn>
                <a:cxn ang="0">
                  <a:pos x="65534" y="0"/>
                </a:cxn>
                <a:cxn ang="0">
                  <a:pos x="65534" y="0"/>
                </a:cxn>
                <a:cxn ang="0">
                  <a:pos x="65534" y="65534"/>
                </a:cxn>
                <a:cxn ang="0">
                  <a:pos x="65534" y="65534"/>
                </a:cxn>
                <a:cxn ang="0">
                  <a:pos x="65534" y="65534"/>
                </a:cxn>
                <a:cxn ang="0">
                  <a:pos x="65534" y="65534"/>
                </a:cxn>
              </a:cxnLst>
              <a:pathLst>
                <a:path w="830" h="1660">
                  <a:moveTo>
                    <a:pt x="829" y="797"/>
                  </a:moveTo>
                  <a:cubicBezTo>
                    <a:pt x="829" y="911"/>
                    <a:pt x="735" y="1005"/>
                    <a:pt x="621" y="1005"/>
                  </a:cubicBezTo>
                  <a:cubicBezTo>
                    <a:pt x="309" y="1005"/>
                    <a:pt x="309" y="1005"/>
                    <a:pt x="309" y="1005"/>
                  </a:cubicBezTo>
                  <a:cubicBezTo>
                    <a:pt x="272" y="1005"/>
                    <a:pt x="241" y="1036"/>
                    <a:pt x="241" y="1073"/>
                  </a:cubicBezTo>
                  <a:cubicBezTo>
                    <a:pt x="241" y="1540"/>
                    <a:pt x="241" y="1540"/>
                    <a:pt x="241" y="1540"/>
                  </a:cubicBezTo>
                  <a:cubicBezTo>
                    <a:pt x="241" y="1606"/>
                    <a:pt x="187" y="1660"/>
                    <a:pt x="121" y="1660"/>
                  </a:cubicBezTo>
                  <a:cubicBezTo>
                    <a:pt x="119" y="1660"/>
                    <a:pt x="119" y="1660"/>
                    <a:pt x="119" y="1660"/>
                  </a:cubicBezTo>
                  <a:cubicBezTo>
                    <a:pt x="54" y="1660"/>
                    <a:pt x="0" y="1606"/>
                    <a:pt x="0" y="1540"/>
                  </a:cubicBezTo>
                  <a:cubicBezTo>
                    <a:pt x="0" y="969"/>
                    <a:pt x="0" y="969"/>
                    <a:pt x="0" y="969"/>
                  </a:cubicBezTo>
                  <a:cubicBezTo>
                    <a:pt x="0" y="854"/>
                    <a:pt x="93" y="761"/>
                    <a:pt x="208" y="761"/>
                  </a:cubicBezTo>
                  <a:cubicBezTo>
                    <a:pt x="450" y="761"/>
                    <a:pt x="450" y="761"/>
                    <a:pt x="450" y="761"/>
                  </a:cubicBezTo>
                  <a:cubicBezTo>
                    <a:pt x="450" y="189"/>
                    <a:pt x="450" y="189"/>
                    <a:pt x="450" y="189"/>
                  </a:cubicBezTo>
                  <a:cubicBezTo>
                    <a:pt x="450" y="86"/>
                    <a:pt x="534" y="0"/>
                    <a:pt x="639" y="0"/>
                  </a:cubicBezTo>
                  <a:cubicBezTo>
                    <a:pt x="642" y="0"/>
                    <a:pt x="642" y="0"/>
                    <a:pt x="642" y="0"/>
                  </a:cubicBezTo>
                  <a:cubicBezTo>
                    <a:pt x="745" y="0"/>
                    <a:pt x="830" y="84"/>
                    <a:pt x="830" y="189"/>
                  </a:cubicBezTo>
                  <a:lnTo>
                    <a:pt x="829" y="797"/>
                  </a:lnTo>
                  <a:close/>
                  <a:moveTo>
                    <a:pt x="829" y="797"/>
                  </a:moveTo>
                  <a:cubicBezTo>
                    <a:pt x="829" y="797"/>
                    <a:pt x="829" y="797"/>
                    <a:pt x="829" y="797"/>
                  </a:cubicBezTo>
                </a:path>
              </a:pathLst>
            </a:custGeom>
            <a:solidFill>
              <a:schemeClr val="bg1">
                <a:alpha val="100000"/>
              </a:schemeClr>
            </a:solidFill>
            <a:ln w="9525">
              <a:noFill/>
            </a:ln>
          </p:spPr>
          <p:txBody>
            <a:bodyPr/>
            <a:p>
              <a:endParaRPr lang="zh-CN" altLang="en-US"/>
            </a:p>
          </p:txBody>
        </p:sp>
        <p:sp>
          <p:nvSpPr>
            <p:cNvPr id="73745" name="Freeform 13"/>
            <p:cNvSpPr>
              <a:spLocks noEditPoints="1"/>
            </p:cNvSpPr>
            <p:nvPr/>
          </p:nvSpPr>
          <p:spPr>
            <a:xfrm>
              <a:off x="15395575" y="-17463"/>
              <a:ext cx="1822450" cy="1819275"/>
            </a:xfrm>
            <a:custGeom>
              <a:avLst/>
              <a:gdLst/>
              <a:ahLst/>
              <a:cxnLst>
                <a:cxn ang="0">
                  <a:pos x="0" y="65534"/>
                </a:cxn>
                <a:cxn ang="0">
                  <a:pos x="65534" y="65534"/>
                </a:cxn>
                <a:cxn ang="0">
                  <a:pos x="65534" y="65534"/>
                </a:cxn>
                <a:cxn ang="0">
                  <a:pos x="65534" y="0"/>
                </a:cxn>
                <a:cxn ang="0">
                  <a:pos x="0" y="65534"/>
                </a:cxn>
                <a:cxn ang="0">
                  <a:pos x="0" y="65534"/>
                </a:cxn>
                <a:cxn ang="0">
                  <a:pos x="0" y="65534"/>
                </a:cxn>
              </a:cxnLst>
              <a:pathLst>
                <a:path w="485" h="485">
                  <a:moveTo>
                    <a:pt x="0" y="242"/>
                  </a:moveTo>
                  <a:cubicBezTo>
                    <a:pt x="0" y="376"/>
                    <a:pt x="108" y="485"/>
                    <a:pt x="242" y="485"/>
                  </a:cubicBezTo>
                  <a:cubicBezTo>
                    <a:pt x="376" y="485"/>
                    <a:pt x="485" y="376"/>
                    <a:pt x="485" y="242"/>
                  </a:cubicBezTo>
                  <a:cubicBezTo>
                    <a:pt x="485" y="108"/>
                    <a:pt x="376" y="0"/>
                    <a:pt x="242" y="0"/>
                  </a:cubicBezTo>
                  <a:cubicBezTo>
                    <a:pt x="108" y="0"/>
                    <a:pt x="0" y="108"/>
                    <a:pt x="0" y="242"/>
                  </a:cubicBezTo>
                  <a:close/>
                  <a:moveTo>
                    <a:pt x="0" y="242"/>
                  </a:moveTo>
                  <a:cubicBezTo>
                    <a:pt x="0" y="242"/>
                    <a:pt x="0" y="242"/>
                    <a:pt x="0" y="242"/>
                  </a:cubicBezTo>
                </a:path>
              </a:pathLst>
            </a:custGeom>
            <a:solidFill>
              <a:schemeClr val="bg1">
                <a:alpha val="100000"/>
              </a:schemeClr>
            </a:solidFill>
            <a:ln w="9525">
              <a:noFill/>
            </a:ln>
          </p:spPr>
          <p:txBody>
            <a:bodyPr/>
            <a:p>
              <a:endParaRPr lang="zh-CN" altLang="en-US"/>
            </a:p>
          </p:txBody>
        </p:sp>
      </p:grpSp>
      <p:sp>
        <p:nvSpPr>
          <p:cNvPr id="73736" name="文本框 19"/>
          <p:cNvSpPr txBox="1"/>
          <p:nvPr/>
        </p:nvSpPr>
        <p:spPr>
          <a:xfrm>
            <a:off x="6778625" y="1870075"/>
            <a:ext cx="2082800" cy="461963"/>
          </a:xfrm>
          <a:prstGeom prst="rect">
            <a:avLst/>
          </a:prstGeom>
          <a:noFill/>
          <a:ln w="9525">
            <a:noFill/>
          </a:ln>
        </p:spPr>
        <p:txBody>
          <a:bodyPr>
            <a:spAutoFit/>
          </a:bodyPr>
          <a:p>
            <a:pPr lvl="0" algn="ctr"/>
            <a:r>
              <a:rPr lang="zh-CN" altLang="en-US" dirty="0">
                <a:solidFill>
                  <a:schemeClr val="bg1"/>
                </a:solidFill>
                <a:latin typeface="微软雅黑" panose="020B0503020204020204" pitchFamily="34" charset="-122"/>
                <a:ea typeface="微软雅黑" panose="020B0503020204020204" pitchFamily="34" charset="-122"/>
              </a:rPr>
              <a:t>访谈问题</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charRg st="0" end="24"/>
                                            </p:txEl>
                                          </p:spTgt>
                                        </p:tgtEl>
                                        <p:attrNameLst>
                                          <p:attrName>style.visibility</p:attrName>
                                        </p:attrNameLst>
                                      </p:cBhvr>
                                      <p:to>
                                        <p:strVal val="visible"/>
                                      </p:to>
                                    </p:set>
                                    <p:animEffect transition="in" filter="blinds(horizontal)">
                                      <p:cBhvr>
                                        <p:cTn id="7" dur="500"/>
                                        <p:tgtEl>
                                          <p:spTgt spid="2">
                                            <p:txEl>
                                              <p:charRg st="0" end="2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charRg st="24" end="45"/>
                                            </p:txEl>
                                          </p:spTgt>
                                        </p:tgtEl>
                                        <p:attrNameLst>
                                          <p:attrName>style.visibility</p:attrName>
                                        </p:attrNameLst>
                                      </p:cBhvr>
                                      <p:to>
                                        <p:strVal val="visible"/>
                                      </p:to>
                                    </p:set>
                                    <p:animEffect transition="in" filter="blinds(horizontal)">
                                      <p:cBhvr>
                                        <p:cTn id="12" dur="500"/>
                                        <p:tgtEl>
                                          <p:spTgt spid="2">
                                            <p:txEl>
                                              <p:charRg st="24" end="4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charRg st="45" end="87"/>
                                            </p:txEl>
                                          </p:spTgt>
                                        </p:tgtEl>
                                        <p:attrNameLst>
                                          <p:attrName>style.visibility</p:attrName>
                                        </p:attrNameLst>
                                      </p:cBhvr>
                                      <p:to>
                                        <p:strVal val="visible"/>
                                      </p:to>
                                    </p:set>
                                    <p:animEffect transition="in" filter="blinds(horizontal)">
                                      <p:cBhvr>
                                        <p:cTn id="17" dur="500"/>
                                        <p:tgtEl>
                                          <p:spTgt spid="2">
                                            <p:txEl>
                                              <p:charRg st="45" end="8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charRg st="87" end="106"/>
                                            </p:txEl>
                                          </p:spTgt>
                                        </p:tgtEl>
                                        <p:attrNameLst>
                                          <p:attrName>style.visibility</p:attrName>
                                        </p:attrNameLst>
                                      </p:cBhvr>
                                      <p:to>
                                        <p:strVal val="visible"/>
                                      </p:to>
                                    </p:set>
                                    <p:animEffect transition="in" filter="blinds(horizontal)">
                                      <p:cBhvr>
                                        <p:cTn id="22" dur="500"/>
                                        <p:tgtEl>
                                          <p:spTgt spid="2">
                                            <p:txEl>
                                              <p:charRg st="87" end="10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charRg st="106" end="127"/>
                                            </p:txEl>
                                          </p:spTgt>
                                        </p:tgtEl>
                                        <p:attrNameLst>
                                          <p:attrName>style.visibility</p:attrName>
                                        </p:attrNameLst>
                                      </p:cBhvr>
                                      <p:to>
                                        <p:strVal val="visible"/>
                                      </p:to>
                                    </p:set>
                                    <p:animEffect transition="in" filter="blinds(horizontal)">
                                      <p:cBhvr>
                                        <p:cTn id="27" dur="500"/>
                                        <p:tgtEl>
                                          <p:spTgt spid="2">
                                            <p:txEl>
                                              <p:charRg st="106" end="12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charRg st="127" end="155"/>
                                            </p:txEl>
                                          </p:spTgt>
                                        </p:tgtEl>
                                        <p:attrNameLst>
                                          <p:attrName>style.visibility</p:attrName>
                                        </p:attrNameLst>
                                      </p:cBhvr>
                                      <p:to>
                                        <p:strVal val="visible"/>
                                      </p:to>
                                    </p:set>
                                    <p:animEffect transition="in" filter="blinds(horizontal)">
                                      <p:cBhvr>
                                        <p:cTn id="32" dur="500"/>
                                        <p:tgtEl>
                                          <p:spTgt spid="2">
                                            <p:txEl>
                                              <p:charRg st="127" end="15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charRg st="155" end="194"/>
                                            </p:txEl>
                                          </p:spTgt>
                                        </p:tgtEl>
                                        <p:attrNameLst>
                                          <p:attrName>style.visibility</p:attrName>
                                        </p:attrNameLst>
                                      </p:cBhvr>
                                      <p:to>
                                        <p:strVal val="visible"/>
                                      </p:to>
                                    </p:set>
                                    <p:animEffect transition="in" filter="blinds(horizontal)">
                                      <p:cBhvr>
                                        <p:cTn id="37" dur="500"/>
                                        <p:tgtEl>
                                          <p:spTgt spid="2">
                                            <p:txEl>
                                              <p:charRg st="155" end="19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charRg st="194" end="221"/>
                                            </p:txEl>
                                          </p:spTgt>
                                        </p:tgtEl>
                                        <p:attrNameLst>
                                          <p:attrName>style.visibility</p:attrName>
                                        </p:attrNameLst>
                                      </p:cBhvr>
                                      <p:to>
                                        <p:strVal val="visible"/>
                                      </p:to>
                                    </p:set>
                                    <p:animEffect transition="in" filter="blinds(horizontal)">
                                      <p:cBhvr>
                                        <p:cTn id="42" dur="500"/>
                                        <p:tgtEl>
                                          <p:spTgt spid="2">
                                            <p:txEl>
                                              <p:charRg st="194" end="2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2"/>
          <p:cNvSpPr/>
          <p:nvPr/>
        </p:nvSpPr>
        <p:spPr>
          <a:xfrm>
            <a:off x="0" y="1304925"/>
            <a:ext cx="9144000" cy="459105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9459" name="矩形 1"/>
          <p:cNvSpPr/>
          <p:nvPr/>
        </p:nvSpPr>
        <p:spPr>
          <a:xfrm>
            <a:off x="381000" y="1304925"/>
            <a:ext cx="8402638" cy="4591050"/>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9460" name="AutoShape 2"/>
          <p:cNvSpPr>
            <a:spLocks noChangeAspect="1" noTextEdit="1"/>
          </p:cNvSpPr>
          <p:nvPr/>
        </p:nvSpPr>
        <p:spPr>
          <a:xfrm>
            <a:off x="847725" y="1484313"/>
            <a:ext cx="7658100" cy="4286250"/>
          </a:xfrm>
          <a:prstGeom prst="rect">
            <a:avLst/>
          </a:prstGeom>
          <a:noFill/>
          <a:ln w="9525">
            <a:noFill/>
          </a:ln>
        </p:spPr>
        <p:txBody>
          <a:bodyPr/>
          <a:p>
            <a:endParaRPr lang="zh-CN" altLang="en-US"/>
          </a:p>
        </p:txBody>
      </p:sp>
      <p:grpSp>
        <p:nvGrpSpPr>
          <p:cNvPr id="19461" name="Group 3"/>
          <p:cNvGrpSpPr/>
          <p:nvPr/>
        </p:nvGrpSpPr>
        <p:grpSpPr>
          <a:xfrm>
            <a:off x="762000" y="1690688"/>
            <a:ext cx="7620000" cy="4089400"/>
            <a:chOff x="0" y="0"/>
            <a:chExt cx="5132" cy="2967"/>
          </a:xfrm>
        </p:grpSpPr>
        <p:sp>
          <p:nvSpPr>
            <p:cNvPr id="19465" name="Rectangle 4"/>
            <p:cNvSpPr/>
            <p:nvPr/>
          </p:nvSpPr>
          <p:spPr>
            <a:xfrm rot="-3600000">
              <a:off x="-330" y="2447"/>
              <a:ext cx="958"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强有力的、可见的领导层承诺</a:t>
              </a:r>
              <a:endParaRPr lang="zh-CN" altLang="en-US" sz="1700" b="0" dirty="0">
                <a:latin typeface="Arial" panose="020B0604020202020204" pitchFamily="34" charset="0"/>
                <a:ea typeface="宋体" panose="02010600030101010101" pitchFamily="2" charset="-122"/>
              </a:endParaRPr>
            </a:p>
          </p:txBody>
        </p:sp>
        <p:sp>
          <p:nvSpPr>
            <p:cNvPr id="19466" name="AutoShape 5"/>
            <p:cNvSpPr/>
            <p:nvPr/>
          </p:nvSpPr>
          <p:spPr>
            <a:xfrm>
              <a:off x="2190" y="295"/>
              <a:ext cx="1052" cy="560"/>
            </a:xfrm>
            <a:prstGeom prst="cloudCallout">
              <a:avLst>
                <a:gd name="adj1" fmla="val -57685"/>
                <a:gd name="adj2" fmla="val 137954"/>
              </a:avLst>
            </a:prstGeom>
            <a:solidFill>
              <a:srgbClr val="99CC00"/>
            </a:solidFill>
            <a:ln w="9525" cap="flat" cmpd="sng">
              <a:solidFill>
                <a:srgbClr val="000000"/>
              </a:solidFill>
              <a:prstDash val="solid"/>
              <a:headEnd type="none" w="med" len="med"/>
              <a:tailEnd type="none" w="med" len="med"/>
            </a:ln>
          </p:spPr>
          <p:txBody>
            <a:bodyPr lIns="78313" tIns="39157" rIns="78313" bIns="39157"/>
            <a:p>
              <a:pPr lvl="0" algn="ctr" defTabSz="784225" eaLnBrk="1" hangingPunct="1"/>
              <a:r>
                <a:rPr lang="zh-CN" altLang="en-US" sz="1300" dirty="0">
                  <a:latin typeface="Arial" panose="020B0604020202020204" pitchFamily="34" charset="0"/>
                  <a:ea typeface="宋体" panose="02010600030101010101" pitchFamily="2" charset="-122"/>
                </a:rPr>
                <a:t>中油股份</a:t>
              </a:r>
              <a:r>
                <a:rPr lang="en-US" altLang="zh-CN" sz="1300" dirty="0">
                  <a:latin typeface="Arial" panose="020B0604020202020204" pitchFamily="34" charset="0"/>
                  <a:ea typeface="宋体" panose="02010600030101010101" pitchFamily="2" charset="-122"/>
                </a:rPr>
                <a:t>1.4</a:t>
              </a:r>
              <a:endParaRPr lang="zh-CN" altLang="en-US" dirty="0">
                <a:solidFill>
                  <a:srgbClr val="3333FF"/>
                </a:solidFill>
                <a:latin typeface="Arial" panose="020B0604020202020204" pitchFamily="34" charset="0"/>
                <a:ea typeface="宋体" panose="02010600030101010101" pitchFamily="2" charset="-122"/>
              </a:endParaRPr>
            </a:p>
          </p:txBody>
        </p:sp>
        <p:sp>
          <p:nvSpPr>
            <p:cNvPr id="19467" name="Line 6"/>
            <p:cNvSpPr/>
            <p:nvPr/>
          </p:nvSpPr>
          <p:spPr>
            <a:xfrm>
              <a:off x="227" y="1342"/>
              <a:ext cx="4840" cy="0"/>
            </a:xfrm>
            <a:prstGeom prst="line">
              <a:avLst/>
            </a:prstGeom>
            <a:ln w="19050" cap="flat" cmpd="sng">
              <a:solidFill>
                <a:srgbClr val="FF0000"/>
              </a:solidFill>
              <a:prstDash val="dash"/>
              <a:headEnd type="none" w="med" len="med"/>
              <a:tailEnd type="none" w="med" len="med"/>
            </a:ln>
          </p:spPr>
        </p:sp>
        <p:grpSp>
          <p:nvGrpSpPr>
            <p:cNvPr id="19468" name="Group 7"/>
            <p:cNvGrpSpPr/>
            <p:nvPr/>
          </p:nvGrpSpPr>
          <p:grpSpPr>
            <a:xfrm>
              <a:off x="222" y="35"/>
              <a:ext cx="4910" cy="1999"/>
              <a:chOff x="0" y="0"/>
              <a:chExt cx="4582" cy="1832"/>
            </a:xfrm>
          </p:grpSpPr>
          <p:sp>
            <p:nvSpPr>
              <p:cNvPr id="20027" name="Rectangle 8"/>
              <p:cNvSpPr/>
              <p:nvPr/>
            </p:nvSpPr>
            <p:spPr>
              <a:xfrm>
                <a:off x="0" y="0"/>
                <a:ext cx="4582" cy="1832"/>
              </a:xfrm>
              <a:prstGeom prst="rect">
                <a:avLst/>
              </a:prstGeom>
              <a:solidFill>
                <a:srgbClr val="C0C0C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8" name="Line 9"/>
              <p:cNvSpPr/>
              <p:nvPr/>
            </p:nvSpPr>
            <p:spPr>
              <a:xfrm>
                <a:off x="0" y="1604"/>
                <a:ext cx="4582" cy="0"/>
              </a:xfrm>
              <a:prstGeom prst="line">
                <a:avLst/>
              </a:prstGeom>
              <a:ln w="7938" cap="flat" cmpd="sng">
                <a:solidFill>
                  <a:srgbClr val="000000"/>
                </a:solidFill>
                <a:prstDash val="solid"/>
                <a:headEnd type="none" w="med" len="med"/>
                <a:tailEnd type="none" w="med" len="med"/>
              </a:ln>
            </p:spPr>
          </p:sp>
          <p:sp>
            <p:nvSpPr>
              <p:cNvPr id="20029" name="Line 10"/>
              <p:cNvSpPr/>
              <p:nvPr/>
            </p:nvSpPr>
            <p:spPr>
              <a:xfrm>
                <a:off x="0" y="1376"/>
                <a:ext cx="4582" cy="0"/>
              </a:xfrm>
              <a:prstGeom prst="line">
                <a:avLst/>
              </a:prstGeom>
              <a:ln w="7938" cap="flat" cmpd="sng">
                <a:solidFill>
                  <a:srgbClr val="000000"/>
                </a:solidFill>
                <a:prstDash val="solid"/>
                <a:headEnd type="none" w="med" len="med"/>
                <a:tailEnd type="none" w="med" len="med"/>
              </a:ln>
            </p:spPr>
          </p:sp>
          <p:sp>
            <p:nvSpPr>
              <p:cNvPr id="20030" name="Line 11"/>
              <p:cNvSpPr/>
              <p:nvPr/>
            </p:nvSpPr>
            <p:spPr>
              <a:xfrm>
                <a:off x="0" y="1143"/>
                <a:ext cx="4582" cy="0"/>
              </a:xfrm>
              <a:prstGeom prst="line">
                <a:avLst/>
              </a:prstGeom>
              <a:ln w="7938" cap="flat" cmpd="sng">
                <a:solidFill>
                  <a:srgbClr val="000000"/>
                </a:solidFill>
                <a:prstDash val="solid"/>
                <a:headEnd type="none" w="med" len="med"/>
                <a:tailEnd type="none" w="med" len="med"/>
              </a:ln>
            </p:spPr>
          </p:sp>
          <p:sp>
            <p:nvSpPr>
              <p:cNvPr id="20031" name="Line 12"/>
              <p:cNvSpPr/>
              <p:nvPr/>
            </p:nvSpPr>
            <p:spPr>
              <a:xfrm>
                <a:off x="0" y="916"/>
                <a:ext cx="4582" cy="0"/>
              </a:xfrm>
              <a:prstGeom prst="line">
                <a:avLst/>
              </a:prstGeom>
              <a:ln w="7938" cap="flat" cmpd="sng">
                <a:solidFill>
                  <a:srgbClr val="000000"/>
                </a:solidFill>
                <a:prstDash val="solid"/>
                <a:headEnd type="none" w="med" len="med"/>
                <a:tailEnd type="none" w="med" len="med"/>
              </a:ln>
            </p:spPr>
          </p:sp>
          <p:sp>
            <p:nvSpPr>
              <p:cNvPr id="20032" name="Line 13"/>
              <p:cNvSpPr/>
              <p:nvPr/>
            </p:nvSpPr>
            <p:spPr>
              <a:xfrm>
                <a:off x="0" y="688"/>
                <a:ext cx="4582" cy="0"/>
              </a:xfrm>
              <a:prstGeom prst="line">
                <a:avLst/>
              </a:prstGeom>
              <a:ln w="7938" cap="flat" cmpd="sng">
                <a:solidFill>
                  <a:srgbClr val="000000"/>
                </a:solidFill>
                <a:prstDash val="solid"/>
                <a:headEnd type="none" w="med" len="med"/>
                <a:tailEnd type="none" w="med" len="med"/>
              </a:ln>
            </p:spPr>
          </p:sp>
          <p:sp>
            <p:nvSpPr>
              <p:cNvPr id="20033" name="Line 14"/>
              <p:cNvSpPr/>
              <p:nvPr/>
            </p:nvSpPr>
            <p:spPr>
              <a:xfrm>
                <a:off x="0" y="460"/>
                <a:ext cx="4582" cy="0"/>
              </a:xfrm>
              <a:prstGeom prst="line">
                <a:avLst/>
              </a:prstGeom>
              <a:ln w="7938" cap="flat" cmpd="sng">
                <a:solidFill>
                  <a:srgbClr val="000000"/>
                </a:solidFill>
                <a:prstDash val="solid"/>
                <a:headEnd type="none" w="med" len="med"/>
                <a:tailEnd type="none" w="med" len="med"/>
              </a:ln>
            </p:spPr>
          </p:sp>
          <p:sp>
            <p:nvSpPr>
              <p:cNvPr id="20034" name="Line 15"/>
              <p:cNvSpPr/>
              <p:nvPr/>
            </p:nvSpPr>
            <p:spPr>
              <a:xfrm>
                <a:off x="0" y="227"/>
                <a:ext cx="4582" cy="0"/>
              </a:xfrm>
              <a:prstGeom prst="line">
                <a:avLst/>
              </a:prstGeom>
              <a:ln w="7938" cap="flat" cmpd="sng">
                <a:solidFill>
                  <a:srgbClr val="000000"/>
                </a:solidFill>
                <a:prstDash val="solid"/>
                <a:headEnd type="none" w="med" len="med"/>
                <a:tailEnd type="none" w="med" len="med"/>
              </a:ln>
            </p:spPr>
          </p:sp>
          <p:sp>
            <p:nvSpPr>
              <p:cNvPr id="20035" name="Line 16"/>
              <p:cNvSpPr/>
              <p:nvPr/>
            </p:nvSpPr>
            <p:spPr>
              <a:xfrm>
                <a:off x="0" y="0"/>
                <a:ext cx="4582" cy="0"/>
              </a:xfrm>
              <a:prstGeom prst="line">
                <a:avLst/>
              </a:prstGeom>
              <a:ln w="7938" cap="flat" cmpd="sng">
                <a:solidFill>
                  <a:srgbClr val="000000"/>
                </a:solidFill>
                <a:prstDash val="solid"/>
                <a:headEnd type="none" w="med" len="med"/>
                <a:tailEnd type="none" w="med" len="med"/>
              </a:ln>
            </p:spPr>
          </p:sp>
          <p:sp>
            <p:nvSpPr>
              <p:cNvPr id="20036" name="Rectangle 17"/>
              <p:cNvSpPr/>
              <p:nvPr/>
            </p:nvSpPr>
            <p:spPr>
              <a:xfrm>
                <a:off x="0" y="0"/>
                <a:ext cx="4582" cy="1832"/>
              </a:xfrm>
              <a:prstGeom prst="rect">
                <a:avLst/>
              </a:prstGeom>
              <a:noFill/>
              <a:ln w="7938" cap="flat" cmpd="sng">
                <a:solidFill>
                  <a:srgbClr val="80808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37" name="Rectangle 18"/>
              <p:cNvSpPr/>
              <p:nvPr/>
            </p:nvSpPr>
            <p:spPr>
              <a:xfrm>
                <a:off x="22" y="1376"/>
                <a:ext cx="6" cy="456"/>
              </a:xfrm>
              <a:prstGeom prst="rect">
                <a:avLst/>
              </a:prstGeom>
              <a:solidFill>
                <a:srgbClr val="0A0A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38" name="Rectangle 19"/>
              <p:cNvSpPr/>
              <p:nvPr/>
            </p:nvSpPr>
            <p:spPr>
              <a:xfrm>
                <a:off x="28" y="1376"/>
                <a:ext cx="5" cy="456"/>
              </a:xfrm>
              <a:prstGeom prst="rect">
                <a:avLst/>
              </a:prstGeom>
              <a:solidFill>
                <a:srgbClr val="1E1E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39" name="Rectangle 20"/>
              <p:cNvSpPr/>
              <p:nvPr/>
            </p:nvSpPr>
            <p:spPr>
              <a:xfrm>
                <a:off x="33" y="1376"/>
                <a:ext cx="6" cy="456"/>
              </a:xfrm>
              <a:prstGeom prst="rect">
                <a:avLst/>
              </a:prstGeom>
              <a:solidFill>
                <a:srgbClr val="2F2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0" name="Rectangle 21"/>
              <p:cNvSpPr/>
              <p:nvPr/>
            </p:nvSpPr>
            <p:spPr>
              <a:xfrm>
                <a:off x="39" y="1376"/>
                <a:ext cx="5" cy="456"/>
              </a:xfrm>
              <a:prstGeom prst="rect">
                <a:avLst/>
              </a:prstGeom>
              <a:solidFill>
                <a:srgbClr val="3D3D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1" name="Rectangle 22"/>
              <p:cNvSpPr/>
              <p:nvPr/>
            </p:nvSpPr>
            <p:spPr>
              <a:xfrm>
                <a:off x="44" y="1376"/>
                <a:ext cx="6" cy="456"/>
              </a:xfrm>
              <a:prstGeom prst="rect">
                <a:avLst/>
              </a:prstGeom>
              <a:solidFill>
                <a:srgbClr val="4B4B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2" name="Rectangle 23"/>
              <p:cNvSpPr/>
              <p:nvPr/>
            </p:nvSpPr>
            <p:spPr>
              <a:xfrm>
                <a:off x="50" y="1376"/>
                <a:ext cx="5" cy="456"/>
              </a:xfrm>
              <a:prstGeom prst="rect">
                <a:avLst/>
              </a:prstGeom>
              <a:solidFill>
                <a:srgbClr val="5A5A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3" name="Rectangle 24"/>
              <p:cNvSpPr/>
              <p:nvPr/>
            </p:nvSpPr>
            <p:spPr>
              <a:xfrm>
                <a:off x="55" y="1376"/>
                <a:ext cx="6" cy="456"/>
              </a:xfrm>
              <a:prstGeom prst="rect">
                <a:avLst/>
              </a:prstGeom>
              <a:solidFill>
                <a:srgbClr val="6666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4" name="Rectangle 25"/>
              <p:cNvSpPr/>
              <p:nvPr/>
            </p:nvSpPr>
            <p:spPr>
              <a:xfrm>
                <a:off x="61" y="1376"/>
                <a:ext cx="5" cy="456"/>
              </a:xfrm>
              <a:prstGeom prst="rect">
                <a:avLst/>
              </a:prstGeom>
              <a:solidFill>
                <a:srgbClr val="7272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5" name="Rectangle 26"/>
              <p:cNvSpPr/>
              <p:nvPr/>
            </p:nvSpPr>
            <p:spPr>
              <a:xfrm>
                <a:off x="66" y="1376"/>
                <a:ext cx="5" cy="456"/>
              </a:xfrm>
              <a:prstGeom prst="rect">
                <a:avLst/>
              </a:prstGeom>
              <a:solidFill>
                <a:srgbClr val="7C7C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6" name="Rectangle 27"/>
              <p:cNvSpPr/>
              <p:nvPr/>
            </p:nvSpPr>
            <p:spPr>
              <a:xfrm>
                <a:off x="71" y="1376"/>
                <a:ext cx="6" cy="456"/>
              </a:xfrm>
              <a:prstGeom prst="rect">
                <a:avLst/>
              </a:prstGeom>
              <a:solidFill>
                <a:srgbClr val="8585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7" name="Rectangle 28"/>
              <p:cNvSpPr/>
              <p:nvPr/>
            </p:nvSpPr>
            <p:spPr>
              <a:xfrm>
                <a:off x="77" y="1376"/>
                <a:ext cx="5" cy="456"/>
              </a:xfrm>
              <a:prstGeom prst="rect">
                <a:avLst/>
              </a:prstGeom>
              <a:solidFill>
                <a:srgbClr val="8C8C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8" name="Rectangle 29"/>
              <p:cNvSpPr/>
              <p:nvPr/>
            </p:nvSpPr>
            <p:spPr>
              <a:xfrm>
                <a:off x="82" y="1376"/>
                <a:ext cx="6" cy="456"/>
              </a:xfrm>
              <a:prstGeom prst="rect">
                <a:avLst/>
              </a:prstGeom>
              <a:solidFill>
                <a:srgbClr val="919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49" name="Rectangle 30"/>
              <p:cNvSpPr/>
              <p:nvPr/>
            </p:nvSpPr>
            <p:spPr>
              <a:xfrm>
                <a:off x="88" y="1376"/>
                <a:ext cx="5" cy="456"/>
              </a:xfrm>
              <a:prstGeom prst="rect">
                <a:avLst/>
              </a:prstGeom>
              <a:solidFill>
                <a:srgbClr val="9595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0" name="Rectangle 31"/>
              <p:cNvSpPr/>
              <p:nvPr/>
            </p:nvSpPr>
            <p:spPr>
              <a:xfrm>
                <a:off x="93" y="1376"/>
                <a:ext cx="6" cy="456"/>
              </a:xfrm>
              <a:prstGeom prst="rect">
                <a:avLst/>
              </a:prstGeom>
              <a:solidFill>
                <a:srgbClr val="9797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1" name="Rectangle 32"/>
              <p:cNvSpPr/>
              <p:nvPr/>
            </p:nvSpPr>
            <p:spPr>
              <a:xfrm>
                <a:off x="99" y="1376"/>
                <a:ext cx="5" cy="456"/>
              </a:xfrm>
              <a:prstGeom prst="rect">
                <a:avLst/>
              </a:prstGeom>
              <a:solidFill>
                <a:srgbClr val="9999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2" name="Rectangle 33"/>
              <p:cNvSpPr/>
              <p:nvPr/>
            </p:nvSpPr>
            <p:spPr>
              <a:xfrm>
                <a:off x="104" y="1376"/>
                <a:ext cx="6" cy="456"/>
              </a:xfrm>
              <a:prstGeom prst="rect">
                <a:avLst/>
              </a:prstGeom>
              <a:solidFill>
                <a:srgbClr val="9797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3" name="Rectangle 34"/>
              <p:cNvSpPr/>
              <p:nvPr/>
            </p:nvSpPr>
            <p:spPr>
              <a:xfrm>
                <a:off x="110" y="1376"/>
                <a:ext cx="5" cy="456"/>
              </a:xfrm>
              <a:prstGeom prst="rect">
                <a:avLst/>
              </a:prstGeom>
              <a:solidFill>
                <a:srgbClr val="9595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4" name="Rectangle 35"/>
              <p:cNvSpPr/>
              <p:nvPr/>
            </p:nvSpPr>
            <p:spPr>
              <a:xfrm>
                <a:off x="115" y="1376"/>
                <a:ext cx="6" cy="456"/>
              </a:xfrm>
              <a:prstGeom prst="rect">
                <a:avLst/>
              </a:prstGeom>
              <a:solidFill>
                <a:srgbClr val="919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5" name="Rectangle 36"/>
              <p:cNvSpPr/>
              <p:nvPr/>
            </p:nvSpPr>
            <p:spPr>
              <a:xfrm>
                <a:off x="121" y="1376"/>
                <a:ext cx="5" cy="456"/>
              </a:xfrm>
              <a:prstGeom prst="rect">
                <a:avLst/>
              </a:prstGeom>
              <a:solidFill>
                <a:srgbClr val="8C8C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6" name="Rectangle 37"/>
              <p:cNvSpPr/>
              <p:nvPr/>
            </p:nvSpPr>
            <p:spPr>
              <a:xfrm>
                <a:off x="126" y="1376"/>
                <a:ext cx="6" cy="456"/>
              </a:xfrm>
              <a:prstGeom prst="rect">
                <a:avLst/>
              </a:prstGeom>
              <a:solidFill>
                <a:srgbClr val="8585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7" name="Rectangle 38"/>
              <p:cNvSpPr/>
              <p:nvPr/>
            </p:nvSpPr>
            <p:spPr>
              <a:xfrm>
                <a:off x="132" y="1376"/>
                <a:ext cx="5" cy="456"/>
              </a:xfrm>
              <a:prstGeom prst="rect">
                <a:avLst/>
              </a:prstGeom>
              <a:solidFill>
                <a:srgbClr val="7C7C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8" name="Rectangle 39"/>
              <p:cNvSpPr/>
              <p:nvPr/>
            </p:nvSpPr>
            <p:spPr>
              <a:xfrm>
                <a:off x="137" y="1376"/>
                <a:ext cx="5" cy="456"/>
              </a:xfrm>
              <a:prstGeom prst="rect">
                <a:avLst/>
              </a:prstGeom>
              <a:solidFill>
                <a:srgbClr val="7373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59" name="Rectangle 40"/>
              <p:cNvSpPr/>
              <p:nvPr/>
            </p:nvSpPr>
            <p:spPr>
              <a:xfrm>
                <a:off x="142" y="1376"/>
                <a:ext cx="6" cy="456"/>
              </a:xfrm>
              <a:prstGeom prst="rect">
                <a:avLst/>
              </a:prstGeom>
              <a:solidFill>
                <a:srgbClr val="6767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0" name="Rectangle 41"/>
              <p:cNvSpPr/>
              <p:nvPr/>
            </p:nvSpPr>
            <p:spPr>
              <a:xfrm>
                <a:off x="148" y="1376"/>
                <a:ext cx="5" cy="456"/>
              </a:xfrm>
              <a:prstGeom prst="rect">
                <a:avLst/>
              </a:prstGeom>
              <a:solidFill>
                <a:srgbClr val="5A5A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1" name="Rectangle 42"/>
              <p:cNvSpPr/>
              <p:nvPr/>
            </p:nvSpPr>
            <p:spPr>
              <a:xfrm>
                <a:off x="153" y="1376"/>
                <a:ext cx="6" cy="456"/>
              </a:xfrm>
              <a:prstGeom prst="rect">
                <a:avLst/>
              </a:prstGeom>
              <a:solidFill>
                <a:srgbClr val="4C4C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2" name="Rectangle 43"/>
              <p:cNvSpPr/>
              <p:nvPr/>
            </p:nvSpPr>
            <p:spPr>
              <a:xfrm>
                <a:off x="159" y="1376"/>
                <a:ext cx="5" cy="456"/>
              </a:xfrm>
              <a:prstGeom prst="rect">
                <a:avLst/>
              </a:prstGeom>
              <a:solidFill>
                <a:srgbClr val="3D3D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3" name="Rectangle 44"/>
              <p:cNvSpPr/>
              <p:nvPr/>
            </p:nvSpPr>
            <p:spPr>
              <a:xfrm>
                <a:off x="164" y="1376"/>
                <a:ext cx="6" cy="456"/>
              </a:xfrm>
              <a:prstGeom prst="rect">
                <a:avLst/>
              </a:prstGeom>
              <a:solidFill>
                <a:srgbClr val="2F2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4" name="Rectangle 45"/>
              <p:cNvSpPr/>
              <p:nvPr/>
            </p:nvSpPr>
            <p:spPr>
              <a:xfrm>
                <a:off x="170" y="1376"/>
                <a:ext cx="5" cy="456"/>
              </a:xfrm>
              <a:prstGeom prst="rect">
                <a:avLst/>
              </a:prstGeom>
              <a:solidFill>
                <a:srgbClr val="1F1F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5" name="Rectangle 46"/>
              <p:cNvSpPr/>
              <p:nvPr/>
            </p:nvSpPr>
            <p:spPr>
              <a:xfrm>
                <a:off x="175" y="1376"/>
                <a:ext cx="6" cy="456"/>
              </a:xfrm>
              <a:prstGeom prst="rect">
                <a:avLst/>
              </a:prstGeom>
              <a:solidFill>
                <a:srgbClr val="0A0A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6" name="Rectangle 47"/>
              <p:cNvSpPr/>
              <p:nvPr/>
            </p:nvSpPr>
            <p:spPr>
              <a:xfrm>
                <a:off x="22" y="1376"/>
                <a:ext cx="159" cy="45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7" name="Rectangle 48"/>
              <p:cNvSpPr/>
              <p:nvPr/>
            </p:nvSpPr>
            <p:spPr>
              <a:xfrm>
                <a:off x="230" y="916"/>
                <a:ext cx="5" cy="916"/>
              </a:xfrm>
              <a:prstGeom prst="rect">
                <a:avLst/>
              </a:prstGeom>
              <a:solidFill>
                <a:srgbClr val="0A030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8" name="Rectangle 49"/>
              <p:cNvSpPr/>
              <p:nvPr/>
            </p:nvSpPr>
            <p:spPr>
              <a:xfrm>
                <a:off x="235" y="916"/>
                <a:ext cx="6" cy="916"/>
              </a:xfrm>
              <a:prstGeom prst="rect">
                <a:avLst/>
              </a:prstGeom>
              <a:solidFill>
                <a:srgbClr val="1E091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69" name="Rectangle 50"/>
              <p:cNvSpPr/>
              <p:nvPr/>
            </p:nvSpPr>
            <p:spPr>
              <a:xfrm>
                <a:off x="241" y="916"/>
                <a:ext cx="5" cy="916"/>
              </a:xfrm>
              <a:prstGeom prst="rect">
                <a:avLst/>
              </a:prstGeom>
              <a:solidFill>
                <a:srgbClr val="2F0F1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0" name="Rectangle 51"/>
              <p:cNvSpPr/>
              <p:nvPr/>
            </p:nvSpPr>
            <p:spPr>
              <a:xfrm>
                <a:off x="246" y="916"/>
                <a:ext cx="6" cy="916"/>
              </a:xfrm>
              <a:prstGeom prst="rect">
                <a:avLst/>
              </a:prstGeom>
              <a:solidFill>
                <a:srgbClr val="3D14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1" name="Rectangle 52"/>
              <p:cNvSpPr/>
              <p:nvPr/>
            </p:nvSpPr>
            <p:spPr>
              <a:xfrm>
                <a:off x="252" y="916"/>
                <a:ext cx="5" cy="916"/>
              </a:xfrm>
              <a:prstGeom prst="rect">
                <a:avLst/>
              </a:prstGeom>
              <a:solidFill>
                <a:srgbClr val="4B19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2" name="Rectangle 53"/>
              <p:cNvSpPr/>
              <p:nvPr/>
            </p:nvSpPr>
            <p:spPr>
              <a:xfrm>
                <a:off x="257" y="916"/>
                <a:ext cx="6" cy="916"/>
              </a:xfrm>
              <a:prstGeom prst="rect">
                <a:avLst/>
              </a:prstGeom>
              <a:solidFill>
                <a:srgbClr val="5A1E3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3" name="Rectangle 54"/>
              <p:cNvSpPr/>
              <p:nvPr/>
            </p:nvSpPr>
            <p:spPr>
              <a:xfrm>
                <a:off x="263" y="916"/>
                <a:ext cx="5" cy="916"/>
              </a:xfrm>
              <a:prstGeom prst="rect">
                <a:avLst/>
              </a:prstGeom>
              <a:solidFill>
                <a:srgbClr val="66224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4" name="Rectangle 55"/>
              <p:cNvSpPr/>
              <p:nvPr/>
            </p:nvSpPr>
            <p:spPr>
              <a:xfrm>
                <a:off x="268" y="916"/>
                <a:ext cx="5" cy="916"/>
              </a:xfrm>
              <a:prstGeom prst="rect">
                <a:avLst/>
              </a:prstGeom>
              <a:solidFill>
                <a:srgbClr val="7226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5" name="Rectangle 56"/>
              <p:cNvSpPr/>
              <p:nvPr/>
            </p:nvSpPr>
            <p:spPr>
              <a:xfrm>
                <a:off x="273" y="916"/>
                <a:ext cx="6" cy="916"/>
              </a:xfrm>
              <a:prstGeom prst="rect">
                <a:avLst/>
              </a:prstGeom>
              <a:solidFill>
                <a:srgbClr val="7C2A5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6" name="Rectangle 57"/>
              <p:cNvSpPr/>
              <p:nvPr/>
            </p:nvSpPr>
            <p:spPr>
              <a:xfrm>
                <a:off x="279" y="916"/>
                <a:ext cx="5" cy="916"/>
              </a:xfrm>
              <a:prstGeom prst="rect">
                <a:avLst/>
              </a:prstGeom>
              <a:solidFill>
                <a:srgbClr val="852D5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7" name="Rectangle 58"/>
              <p:cNvSpPr/>
              <p:nvPr/>
            </p:nvSpPr>
            <p:spPr>
              <a:xfrm>
                <a:off x="284" y="916"/>
                <a:ext cx="6" cy="916"/>
              </a:xfrm>
              <a:prstGeom prst="rect">
                <a:avLst/>
              </a:prstGeom>
              <a:solidFill>
                <a:srgbClr val="8C2E5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8" name="Rectangle 59"/>
              <p:cNvSpPr/>
              <p:nvPr/>
            </p:nvSpPr>
            <p:spPr>
              <a:xfrm>
                <a:off x="290" y="916"/>
                <a:ext cx="5" cy="916"/>
              </a:xfrm>
              <a:prstGeom prst="rect">
                <a:avLst/>
              </a:prstGeom>
              <a:solidFill>
                <a:srgbClr val="91306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79" name="Rectangle 60"/>
              <p:cNvSpPr/>
              <p:nvPr/>
            </p:nvSpPr>
            <p:spPr>
              <a:xfrm>
                <a:off x="295" y="916"/>
                <a:ext cx="6" cy="916"/>
              </a:xfrm>
              <a:prstGeom prst="rect">
                <a:avLst/>
              </a:prstGeom>
              <a:solidFill>
                <a:srgbClr val="9532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0" name="Rectangle 61"/>
              <p:cNvSpPr/>
              <p:nvPr/>
            </p:nvSpPr>
            <p:spPr>
              <a:xfrm>
                <a:off x="301" y="916"/>
                <a:ext cx="5" cy="916"/>
              </a:xfrm>
              <a:prstGeom prst="rect">
                <a:avLst/>
              </a:prstGeom>
              <a:solidFill>
                <a:srgbClr val="97326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1" name="Rectangle 62"/>
              <p:cNvSpPr/>
              <p:nvPr/>
            </p:nvSpPr>
            <p:spPr>
              <a:xfrm>
                <a:off x="306" y="916"/>
                <a:ext cx="6" cy="916"/>
              </a:xfrm>
              <a:prstGeom prst="rect">
                <a:avLst/>
              </a:prstGeom>
              <a:solidFill>
                <a:srgbClr val="9933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2" name="Rectangle 63"/>
              <p:cNvSpPr/>
              <p:nvPr/>
            </p:nvSpPr>
            <p:spPr>
              <a:xfrm>
                <a:off x="312" y="916"/>
                <a:ext cx="5" cy="916"/>
              </a:xfrm>
              <a:prstGeom prst="rect">
                <a:avLst/>
              </a:prstGeom>
              <a:solidFill>
                <a:srgbClr val="97326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3" name="Rectangle 64"/>
              <p:cNvSpPr/>
              <p:nvPr/>
            </p:nvSpPr>
            <p:spPr>
              <a:xfrm>
                <a:off x="317" y="916"/>
                <a:ext cx="6" cy="916"/>
              </a:xfrm>
              <a:prstGeom prst="rect">
                <a:avLst/>
              </a:prstGeom>
              <a:solidFill>
                <a:srgbClr val="9532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4" name="Rectangle 65"/>
              <p:cNvSpPr/>
              <p:nvPr/>
            </p:nvSpPr>
            <p:spPr>
              <a:xfrm>
                <a:off x="323" y="916"/>
                <a:ext cx="5" cy="916"/>
              </a:xfrm>
              <a:prstGeom prst="rect">
                <a:avLst/>
              </a:prstGeom>
              <a:solidFill>
                <a:srgbClr val="91306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5" name="Rectangle 66"/>
              <p:cNvSpPr/>
              <p:nvPr/>
            </p:nvSpPr>
            <p:spPr>
              <a:xfrm>
                <a:off x="328" y="916"/>
                <a:ext cx="6" cy="916"/>
              </a:xfrm>
              <a:prstGeom prst="rect">
                <a:avLst/>
              </a:prstGeom>
              <a:solidFill>
                <a:srgbClr val="8C2E5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6" name="Rectangle 67"/>
              <p:cNvSpPr/>
              <p:nvPr/>
            </p:nvSpPr>
            <p:spPr>
              <a:xfrm>
                <a:off x="334" y="916"/>
                <a:ext cx="5" cy="916"/>
              </a:xfrm>
              <a:prstGeom prst="rect">
                <a:avLst/>
              </a:prstGeom>
              <a:solidFill>
                <a:srgbClr val="852D5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7" name="Rectangle 68"/>
              <p:cNvSpPr/>
              <p:nvPr/>
            </p:nvSpPr>
            <p:spPr>
              <a:xfrm>
                <a:off x="339" y="916"/>
                <a:ext cx="5" cy="916"/>
              </a:xfrm>
              <a:prstGeom prst="rect">
                <a:avLst/>
              </a:prstGeom>
              <a:solidFill>
                <a:srgbClr val="7C2A5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8" name="Rectangle 69"/>
              <p:cNvSpPr/>
              <p:nvPr/>
            </p:nvSpPr>
            <p:spPr>
              <a:xfrm>
                <a:off x="344" y="916"/>
                <a:ext cx="6" cy="916"/>
              </a:xfrm>
              <a:prstGeom prst="rect">
                <a:avLst/>
              </a:prstGeom>
              <a:solidFill>
                <a:srgbClr val="7326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89" name="Rectangle 70"/>
              <p:cNvSpPr/>
              <p:nvPr/>
            </p:nvSpPr>
            <p:spPr>
              <a:xfrm>
                <a:off x="350" y="916"/>
                <a:ext cx="5" cy="916"/>
              </a:xfrm>
              <a:prstGeom prst="rect">
                <a:avLst/>
              </a:prstGeom>
              <a:solidFill>
                <a:srgbClr val="67224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0" name="Rectangle 71"/>
              <p:cNvSpPr/>
              <p:nvPr/>
            </p:nvSpPr>
            <p:spPr>
              <a:xfrm>
                <a:off x="355" y="916"/>
                <a:ext cx="6" cy="916"/>
              </a:xfrm>
              <a:prstGeom prst="rect">
                <a:avLst/>
              </a:prstGeom>
              <a:solidFill>
                <a:srgbClr val="5A1E3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1" name="Rectangle 72"/>
              <p:cNvSpPr/>
              <p:nvPr/>
            </p:nvSpPr>
            <p:spPr>
              <a:xfrm>
                <a:off x="361" y="916"/>
                <a:ext cx="5" cy="916"/>
              </a:xfrm>
              <a:prstGeom prst="rect">
                <a:avLst/>
              </a:prstGeom>
              <a:solidFill>
                <a:srgbClr val="4C19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2" name="Rectangle 73"/>
              <p:cNvSpPr/>
              <p:nvPr/>
            </p:nvSpPr>
            <p:spPr>
              <a:xfrm>
                <a:off x="366" y="916"/>
                <a:ext cx="6" cy="916"/>
              </a:xfrm>
              <a:prstGeom prst="rect">
                <a:avLst/>
              </a:prstGeom>
              <a:solidFill>
                <a:srgbClr val="3D14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3" name="Rectangle 74"/>
              <p:cNvSpPr/>
              <p:nvPr/>
            </p:nvSpPr>
            <p:spPr>
              <a:xfrm>
                <a:off x="372" y="916"/>
                <a:ext cx="5" cy="916"/>
              </a:xfrm>
              <a:prstGeom prst="rect">
                <a:avLst/>
              </a:prstGeom>
              <a:solidFill>
                <a:srgbClr val="2F0F2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4" name="Rectangle 75"/>
              <p:cNvSpPr/>
              <p:nvPr/>
            </p:nvSpPr>
            <p:spPr>
              <a:xfrm>
                <a:off x="377" y="916"/>
                <a:ext cx="6" cy="916"/>
              </a:xfrm>
              <a:prstGeom prst="rect">
                <a:avLst/>
              </a:prstGeom>
              <a:solidFill>
                <a:srgbClr val="1F091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5" name="Rectangle 76"/>
              <p:cNvSpPr/>
              <p:nvPr/>
            </p:nvSpPr>
            <p:spPr>
              <a:xfrm>
                <a:off x="383" y="916"/>
                <a:ext cx="5" cy="916"/>
              </a:xfrm>
              <a:prstGeom prst="rect">
                <a:avLst/>
              </a:prstGeom>
              <a:solidFill>
                <a:srgbClr val="0A030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6" name="Rectangle 77"/>
              <p:cNvSpPr/>
              <p:nvPr/>
            </p:nvSpPr>
            <p:spPr>
              <a:xfrm>
                <a:off x="230" y="916"/>
                <a:ext cx="158" cy="91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7" name="Rectangle 78"/>
              <p:cNvSpPr/>
              <p:nvPr/>
            </p:nvSpPr>
            <p:spPr>
              <a:xfrm>
                <a:off x="437" y="1604"/>
                <a:ext cx="6" cy="228"/>
              </a:xfrm>
              <a:prstGeom prst="rect">
                <a:avLst/>
              </a:prstGeom>
              <a:solidFill>
                <a:srgbClr val="11110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8" name="Rectangle 79"/>
              <p:cNvSpPr/>
              <p:nvPr/>
            </p:nvSpPr>
            <p:spPr>
              <a:xfrm>
                <a:off x="443" y="1604"/>
                <a:ext cx="5" cy="228"/>
              </a:xfrm>
              <a:prstGeom prst="rect">
                <a:avLst/>
              </a:prstGeom>
              <a:solidFill>
                <a:srgbClr val="3434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99" name="Rectangle 80"/>
              <p:cNvSpPr/>
              <p:nvPr/>
            </p:nvSpPr>
            <p:spPr>
              <a:xfrm>
                <a:off x="448" y="1604"/>
                <a:ext cx="6" cy="228"/>
              </a:xfrm>
              <a:prstGeom prst="rect">
                <a:avLst/>
              </a:prstGeom>
              <a:solidFill>
                <a:srgbClr val="4F4F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0" name="Rectangle 81"/>
              <p:cNvSpPr/>
              <p:nvPr/>
            </p:nvSpPr>
            <p:spPr>
              <a:xfrm>
                <a:off x="454" y="1604"/>
                <a:ext cx="5" cy="228"/>
              </a:xfrm>
              <a:prstGeom prst="rect">
                <a:avLst/>
              </a:prstGeom>
              <a:solidFill>
                <a:srgbClr val="66665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1" name="Rectangle 82"/>
              <p:cNvSpPr/>
              <p:nvPr/>
            </p:nvSpPr>
            <p:spPr>
              <a:xfrm>
                <a:off x="459" y="1604"/>
                <a:ext cx="6" cy="228"/>
              </a:xfrm>
              <a:prstGeom prst="rect">
                <a:avLst/>
              </a:prstGeom>
              <a:solidFill>
                <a:srgbClr val="7D7D6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2" name="Rectangle 83"/>
              <p:cNvSpPr/>
              <p:nvPr/>
            </p:nvSpPr>
            <p:spPr>
              <a:xfrm>
                <a:off x="465" y="1604"/>
                <a:ext cx="5" cy="228"/>
              </a:xfrm>
              <a:prstGeom prst="rect">
                <a:avLst/>
              </a:prstGeom>
              <a:solidFill>
                <a:srgbClr val="94947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3" name="Rectangle 84"/>
              <p:cNvSpPr/>
              <p:nvPr/>
            </p:nvSpPr>
            <p:spPr>
              <a:xfrm>
                <a:off x="470" y="1604"/>
                <a:ext cx="6" cy="228"/>
              </a:xfrm>
              <a:prstGeom prst="rect">
                <a:avLst/>
              </a:prstGeom>
              <a:solidFill>
                <a:srgbClr val="AAAA8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4" name="Rectangle 85"/>
              <p:cNvSpPr/>
              <p:nvPr/>
            </p:nvSpPr>
            <p:spPr>
              <a:xfrm>
                <a:off x="476" y="1604"/>
                <a:ext cx="5" cy="228"/>
              </a:xfrm>
              <a:prstGeom prst="rect">
                <a:avLst/>
              </a:prstGeom>
              <a:solidFill>
                <a:srgbClr val="BEBE9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5" name="Rectangle 86"/>
              <p:cNvSpPr/>
              <p:nvPr/>
            </p:nvSpPr>
            <p:spPr>
              <a:xfrm>
                <a:off x="481" y="1604"/>
                <a:ext cx="5" cy="228"/>
              </a:xfrm>
              <a:prstGeom prst="rect">
                <a:avLst/>
              </a:prstGeom>
              <a:solidFill>
                <a:srgbClr val="CFCFA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6" name="Rectangle 87"/>
              <p:cNvSpPr/>
              <p:nvPr/>
            </p:nvSpPr>
            <p:spPr>
              <a:xfrm>
                <a:off x="486" y="1604"/>
                <a:ext cx="6" cy="228"/>
              </a:xfrm>
              <a:prstGeom prst="rect">
                <a:avLst/>
              </a:prstGeom>
              <a:solidFill>
                <a:srgbClr val="DEDEB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7" name="Rectangle 88"/>
              <p:cNvSpPr/>
              <p:nvPr/>
            </p:nvSpPr>
            <p:spPr>
              <a:xfrm>
                <a:off x="492" y="1604"/>
                <a:ext cx="5" cy="228"/>
              </a:xfrm>
              <a:prstGeom prst="rect">
                <a:avLst/>
              </a:prstGeom>
              <a:solidFill>
                <a:srgbClr val="EAEAB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8" name="Rectangle 89"/>
              <p:cNvSpPr/>
              <p:nvPr/>
            </p:nvSpPr>
            <p:spPr>
              <a:xfrm>
                <a:off x="497" y="1604"/>
                <a:ext cx="6" cy="228"/>
              </a:xfrm>
              <a:prstGeom prst="rect">
                <a:avLst/>
              </a:prstGeom>
              <a:solidFill>
                <a:srgbClr val="F2F2C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09" name="Rectangle 90"/>
              <p:cNvSpPr/>
              <p:nvPr/>
            </p:nvSpPr>
            <p:spPr>
              <a:xfrm>
                <a:off x="503" y="1604"/>
                <a:ext cx="5" cy="228"/>
              </a:xfrm>
              <a:prstGeom prst="rect">
                <a:avLst/>
              </a:prstGeom>
              <a:solidFill>
                <a:srgbClr val="F9F9C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0" name="Rectangle 91"/>
              <p:cNvSpPr/>
              <p:nvPr/>
            </p:nvSpPr>
            <p:spPr>
              <a:xfrm>
                <a:off x="508" y="1604"/>
                <a:ext cx="6" cy="228"/>
              </a:xfrm>
              <a:prstGeom prst="rect">
                <a:avLst/>
              </a:prstGeom>
              <a:solidFill>
                <a:srgbClr val="FCFCC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1" name="Rectangle 92"/>
              <p:cNvSpPr/>
              <p:nvPr/>
            </p:nvSpPr>
            <p:spPr>
              <a:xfrm>
                <a:off x="514" y="1604"/>
                <a:ext cx="5" cy="228"/>
              </a:xfrm>
              <a:prstGeom prst="rect">
                <a:avLst/>
              </a:prstGeom>
              <a:solidFill>
                <a:srgbClr val="FFFFC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2" name="Rectangle 93"/>
              <p:cNvSpPr/>
              <p:nvPr/>
            </p:nvSpPr>
            <p:spPr>
              <a:xfrm>
                <a:off x="519" y="1604"/>
                <a:ext cx="6" cy="228"/>
              </a:xfrm>
              <a:prstGeom prst="rect">
                <a:avLst/>
              </a:prstGeom>
              <a:solidFill>
                <a:srgbClr val="FCFCC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3" name="Rectangle 94"/>
              <p:cNvSpPr/>
              <p:nvPr/>
            </p:nvSpPr>
            <p:spPr>
              <a:xfrm>
                <a:off x="525" y="1604"/>
                <a:ext cx="5" cy="228"/>
              </a:xfrm>
              <a:prstGeom prst="rect">
                <a:avLst/>
              </a:prstGeom>
              <a:solidFill>
                <a:srgbClr val="F9F9C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4" name="Rectangle 95"/>
              <p:cNvSpPr/>
              <p:nvPr/>
            </p:nvSpPr>
            <p:spPr>
              <a:xfrm>
                <a:off x="530" y="1604"/>
                <a:ext cx="6" cy="228"/>
              </a:xfrm>
              <a:prstGeom prst="rect">
                <a:avLst/>
              </a:prstGeom>
              <a:solidFill>
                <a:srgbClr val="F2F2C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5" name="Rectangle 96"/>
              <p:cNvSpPr/>
              <p:nvPr/>
            </p:nvSpPr>
            <p:spPr>
              <a:xfrm>
                <a:off x="536" y="1604"/>
                <a:ext cx="5" cy="228"/>
              </a:xfrm>
              <a:prstGeom prst="rect">
                <a:avLst/>
              </a:prstGeom>
              <a:solidFill>
                <a:srgbClr val="EAEAB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6" name="Rectangle 97"/>
              <p:cNvSpPr/>
              <p:nvPr/>
            </p:nvSpPr>
            <p:spPr>
              <a:xfrm>
                <a:off x="541" y="1604"/>
                <a:ext cx="6" cy="228"/>
              </a:xfrm>
              <a:prstGeom prst="rect">
                <a:avLst/>
              </a:prstGeom>
              <a:solidFill>
                <a:srgbClr val="DEDEB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7" name="Rectangle 98"/>
              <p:cNvSpPr/>
              <p:nvPr/>
            </p:nvSpPr>
            <p:spPr>
              <a:xfrm>
                <a:off x="547" y="1604"/>
                <a:ext cx="5" cy="228"/>
              </a:xfrm>
              <a:prstGeom prst="rect">
                <a:avLst/>
              </a:prstGeom>
              <a:solidFill>
                <a:srgbClr val="CFCFA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8" name="Rectangle 99"/>
              <p:cNvSpPr/>
              <p:nvPr/>
            </p:nvSpPr>
            <p:spPr>
              <a:xfrm>
                <a:off x="552" y="1604"/>
                <a:ext cx="5" cy="228"/>
              </a:xfrm>
              <a:prstGeom prst="rect">
                <a:avLst/>
              </a:prstGeom>
              <a:solidFill>
                <a:srgbClr val="BEBE9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19" name="Rectangle 100"/>
              <p:cNvSpPr/>
              <p:nvPr/>
            </p:nvSpPr>
            <p:spPr>
              <a:xfrm>
                <a:off x="557" y="1604"/>
                <a:ext cx="6" cy="228"/>
              </a:xfrm>
              <a:prstGeom prst="rect">
                <a:avLst/>
              </a:prstGeom>
              <a:solidFill>
                <a:srgbClr val="AAAA8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0" name="Rectangle 101"/>
              <p:cNvSpPr/>
              <p:nvPr/>
            </p:nvSpPr>
            <p:spPr>
              <a:xfrm>
                <a:off x="563" y="1604"/>
                <a:ext cx="5" cy="228"/>
              </a:xfrm>
              <a:prstGeom prst="rect">
                <a:avLst/>
              </a:prstGeom>
              <a:solidFill>
                <a:srgbClr val="94947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1" name="Rectangle 102"/>
              <p:cNvSpPr/>
              <p:nvPr/>
            </p:nvSpPr>
            <p:spPr>
              <a:xfrm>
                <a:off x="568" y="1604"/>
                <a:ext cx="6" cy="228"/>
              </a:xfrm>
              <a:prstGeom prst="rect">
                <a:avLst/>
              </a:prstGeom>
              <a:solidFill>
                <a:srgbClr val="7D7D6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2" name="Rectangle 103"/>
              <p:cNvSpPr/>
              <p:nvPr/>
            </p:nvSpPr>
            <p:spPr>
              <a:xfrm>
                <a:off x="574" y="1604"/>
                <a:ext cx="5" cy="228"/>
              </a:xfrm>
              <a:prstGeom prst="rect">
                <a:avLst/>
              </a:prstGeom>
              <a:solidFill>
                <a:srgbClr val="66665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3" name="Rectangle 104"/>
              <p:cNvSpPr/>
              <p:nvPr/>
            </p:nvSpPr>
            <p:spPr>
              <a:xfrm>
                <a:off x="579" y="1604"/>
                <a:ext cx="6" cy="228"/>
              </a:xfrm>
              <a:prstGeom prst="rect">
                <a:avLst/>
              </a:prstGeom>
              <a:solidFill>
                <a:srgbClr val="4F4F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4" name="Rectangle 105"/>
              <p:cNvSpPr/>
              <p:nvPr/>
            </p:nvSpPr>
            <p:spPr>
              <a:xfrm>
                <a:off x="585" y="1604"/>
                <a:ext cx="5" cy="228"/>
              </a:xfrm>
              <a:prstGeom prst="rect">
                <a:avLst/>
              </a:prstGeom>
              <a:solidFill>
                <a:srgbClr val="3434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5" name="Rectangle 106"/>
              <p:cNvSpPr/>
              <p:nvPr/>
            </p:nvSpPr>
            <p:spPr>
              <a:xfrm>
                <a:off x="590" y="1604"/>
                <a:ext cx="6" cy="228"/>
              </a:xfrm>
              <a:prstGeom prst="rect">
                <a:avLst/>
              </a:prstGeom>
              <a:solidFill>
                <a:srgbClr val="11110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6" name="Rectangle 107"/>
              <p:cNvSpPr/>
              <p:nvPr/>
            </p:nvSpPr>
            <p:spPr>
              <a:xfrm>
                <a:off x="437" y="1604"/>
                <a:ext cx="159" cy="228"/>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7" name="Rectangle 108"/>
              <p:cNvSpPr/>
              <p:nvPr/>
            </p:nvSpPr>
            <p:spPr>
              <a:xfrm>
                <a:off x="645" y="1281"/>
                <a:ext cx="5" cy="551"/>
              </a:xfrm>
              <a:prstGeom prst="rect">
                <a:avLst/>
              </a:prstGeom>
              <a:solidFill>
                <a:srgbClr val="0D11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8" name="Rectangle 109"/>
              <p:cNvSpPr/>
              <p:nvPr/>
            </p:nvSpPr>
            <p:spPr>
              <a:xfrm>
                <a:off x="650" y="1281"/>
                <a:ext cx="6" cy="551"/>
              </a:xfrm>
              <a:prstGeom prst="rect">
                <a:avLst/>
              </a:prstGeom>
              <a:solidFill>
                <a:srgbClr val="2832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29" name="Rectangle 110"/>
              <p:cNvSpPr/>
              <p:nvPr/>
            </p:nvSpPr>
            <p:spPr>
              <a:xfrm>
                <a:off x="656" y="1281"/>
                <a:ext cx="5" cy="551"/>
              </a:xfrm>
              <a:prstGeom prst="rect">
                <a:avLst/>
              </a:prstGeom>
              <a:solidFill>
                <a:srgbClr val="3D4D4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0" name="Rectangle 111"/>
              <p:cNvSpPr/>
              <p:nvPr/>
            </p:nvSpPr>
            <p:spPr>
              <a:xfrm>
                <a:off x="661" y="1281"/>
                <a:ext cx="6" cy="551"/>
              </a:xfrm>
              <a:prstGeom prst="rect">
                <a:avLst/>
              </a:prstGeom>
              <a:solidFill>
                <a:srgbClr val="4F63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1" name="Rectangle 112"/>
              <p:cNvSpPr/>
              <p:nvPr/>
            </p:nvSpPr>
            <p:spPr>
              <a:xfrm>
                <a:off x="667" y="1281"/>
                <a:ext cx="5" cy="551"/>
              </a:xfrm>
              <a:prstGeom prst="rect">
                <a:avLst/>
              </a:prstGeom>
              <a:solidFill>
                <a:srgbClr val="627A7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2" name="Rectangle 113"/>
              <p:cNvSpPr/>
              <p:nvPr/>
            </p:nvSpPr>
            <p:spPr>
              <a:xfrm>
                <a:off x="672" y="1281"/>
                <a:ext cx="6" cy="551"/>
              </a:xfrm>
              <a:prstGeom prst="rect">
                <a:avLst/>
              </a:prstGeom>
              <a:solidFill>
                <a:srgbClr val="74909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3" name="Rectangle 114"/>
              <p:cNvSpPr/>
              <p:nvPr/>
            </p:nvSpPr>
            <p:spPr>
              <a:xfrm>
                <a:off x="678" y="1281"/>
                <a:ext cx="5" cy="551"/>
              </a:xfrm>
              <a:prstGeom prst="rect">
                <a:avLst/>
              </a:prstGeom>
              <a:solidFill>
                <a:srgbClr val="84A5A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4" name="Rectangle 115"/>
              <p:cNvSpPr/>
              <p:nvPr/>
            </p:nvSpPr>
            <p:spPr>
              <a:xfrm>
                <a:off x="683" y="1281"/>
                <a:ext cx="5" cy="551"/>
              </a:xfrm>
              <a:prstGeom prst="rect">
                <a:avLst/>
              </a:prstGeom>
              <a:solidFill>
                <a:srgbClr val="95BAB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5" name="Rectangle 116"/>
              <p:cNvSpPr/>
              <p:nvPr/>
            </p:nvSpPr>
            <p:spPr>
              <a:xfrm>
                <a:off x="688" y="1281"/>
                <a:ext cx="6" cy="551"/>
              </a:xfrm>
              <a:prstGeom prst="rect">
                <a:avLst/>
              </a:prstGeom>
              <a:solidFill>
                <a:srgbClr val="A2CAC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6" name="Rectangle 117"/>
              <p:cNvSpPr/>
              <p:nvPr/>
            </p:nvSpPr>
            <p:spPr>
              <a:xfrm>
                <a:off x="694" y="1281"/>
                <a:ext cx="5" cy="551"/>
              </a:xfrm>
              <a:prstGeom prst="rect">
                <a:avLst/>
              </a:prstGeom>
              <a:solidFill>
                <a:srgbClr val="AFDAD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7" name="Rectangle 118"/>
              <p:cNvSpPr/>
              <p:nvPr/>
            </p:nvSpPr>
            <p:spPr>
              <a:xfrm>
                <a:off x="699" y="1281"/>
                <a:ext cx="6" cy="551"/>
              </a:xfrm>
              <a:prstGeom prst="rect">
                <a:avLst/>
              </a:prstGeom>
              <a:solidFill>
                <a:srgbClr val="B8E6E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8" name="Rectangle 119"/>
              <p:cNvSpPr/>
              <p:nvPr/>
            </p:nvSpPr>
            <p:spPr>
              <a:xfrm>
                <a:off x="705" y="1281"/>
                <a:ext cx="5" cy="551"/>
              </a:xfrm>
              <a:prstGeom prst="rect">
                <a:avLst/>
              </a:prstGeom>
              <a:solidFill>
                <a:srgbClr val="BFF0F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39" name="Rectangle 120"/>
              <p:cNvSpPr/>
              <p:nvPr/>
            </p:nvSpPr>
            <p:spPr>
              <a:xfrm>
                <a:off x="710" y="1281"/>
                <a:ext cx="6" cy="551"/>
              </a:xfrm>
              <a:prstGeom prst="rect">
                <a:avLst/>
              </a:prstGeom>
              <a:solidFill>
                <a:srgbClr val="C5F6F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0" name="Rectangle 121"/>
              <p:cNvSpPr/>
              <p:nvPr/>
            </p:nvSpPr>
            <p:spPr>
              <a:xfrm>
                <a:off x="716" y="1281"/>
                <a:ext cx="5" cy="551"/>
              </a:xfrm>
              <a:prstGeom prst="rect">
                <a:avLst/>
              </a:prstGeom>
              <a:solidFill>
                <a:srgbClr val="C9FBF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1" name="Rectangle 122"/>
              <p:cNvSpPr/>
              <p:nvPr/>
            </p:nvSpPr>
            <p:spPr>
              <a:xfrm>
                <a:off x="721" y="1281"/>
                <a:ext cx="11" cy="551"/>
              </a:xfrm>
              <a:prstGeom prst="rect">
                <a:avLst/>
              </a:prstGeom>
              <a:solidFill>
                <a:srgbClr val="CBFEF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2" name="Rectangle 123"/>
              <p:cNvSpPr/>
              <p:nvPr/>
            </p:nvSpPr>
            <p:spPr>
              <a:xfrm>
                <a:off x="732" y="1281"/>
                <a:ext cx="6" cy="551"/>
              </a:xfrm>
              <a:prstGeom prst="rect">
                <a:avLst/>
              </a:prstGeom>
              <a:solidFill>
                <a:srgbClr val="C9FBF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3" name="Rectangle 124"/>
              <p:cNvSpPr/>
              <p:nvPr/>
            </p:nvSpPr>
            <p:spPr>
              <a:xfrm>
                <a:off x="738" y="1281"/>
                <a:ext cx="5" cy="551"/>
              </a:xfrm>
              <a:prstGeom prst="rect">
                <a:avLst/>
              </a:prstGeom>
              <a:solidFill>
                <a:srgbClr val="C5F6F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4" name="Rectangle 125"/>
              <p:cNvSpPr/>
              <p:nvPr/>
            </p:nvSpPr>
            <p:spPr>
              <a:xfrm>
                <a:off x="743" y="1281"/>
                <a:ext cx="6" cy="551"/>
              </a:xfrm>
              <a:prstGeom prst="rect">
                <a:avLst/>
              </a:prstGeom>
              <a:solidFill>
                <a:srgbClr val="BFF0F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5" name="Rectangle 126"/>
              <p:cNvSpPr/>
              <p:nvPr/>
            </p:nvSpPr>
            <p:spPr>
              <a:xfrm>
                <a:off x="749" y="1281"/>
                <a:ext cx="5" cy="551"/>
              </a:xfrm>
              <a:prstGeom prst="rect">
                <a:avLst/>
              </a:prstGeom>
              <a:solidFill>
                <a:srgbClr val="B8E6E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6" name="Rectangle 127"/>
              <p:cNvSpPr/>
              <p:nvPr/>
            </p:nvSpPr>
            <p:spPr>
              <a:xfrm>
                <a:off x="754" y="1281"/>
                <a:ext cx="5" cy="551"/>
              </a:xfrm>
              <a:prstGeom prst="rect">
                <a:avLst/>
              </a:prstGeom>
              <a:solidFill>
                <a:srgbClr val="AFDAD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7" name="Rectangle 128"/>
              <p:cNvSpPr/>
              <p:nvPr/>
            </p:nvSpPr>
            <p:spPr>
              <a:xfrm>
                <a:off x="759" y="1281"/>
                <a:ext cx="6" cy="551"/>
              </a:xfrm>
              <a:prstGeom prst="rect">
                <a:avLst/>
              </a:prstGeom>
              <a:solidFill>
                <a:srgbClr val="A2CBC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8" name="Rectangle 129"/>
              <p:cNvSpPr/>
              <p:nvPr/>
            </p:nvSpPr>
            <p:spPr>
              <a:xfrm>
                <a:off x="765" y="1281"/>
                <a:ext cx="5" cy="551"/>
              </a:xfrm>
              <a:prstGeom prst="rect">
                <a:avLst/>
              </a:prstGeom>
              <a:solidFill>
                <a:srgbClr val="95BAB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49" name="Rectangle 130"/>
              <p:cNvSpPr/>
              <p:nvPr/>
            </p:nvSpPr>
            <p:spPr>
              <a:xfrm>
                <a:off x="770" y="1281"/>
                <a:ext cx="6" cy="551"/>
              </a:xfrm>
              <a:prstGeom prst="rect">
                <a:avLst/>
              </a:prstGeom>
              <a:solidFill>
                <a:srgbClr val="85A5A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0" name="Rectangle 131"/>
              <p:cNvSpPr/>
              <p:nvPr/>
            </p:nvSpPr>
            <p:spPr>
              <a:xfrm>
                <a:off x="776" y="1281"/>
                <a:ext cx="5" cy="551"/>
              </a:xfrm>
              <a:prstGeom prst="rect">
                <a:avLst/>
              </a:prstGeom>
              <a:solidFill>
                <a:srgbClr val="74909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1" name="Rectangle 132"/>
              <p:cNvSpPr/>
              <p:nvPr/>
            </p:nvSpPr>
            <p:spPr>
              <a:xfrm>
                <a:off x="781" y="1281"/>
                <a:ext cx="6" cy="551"/>
              </a:xfrm>
              <a:prstGeom prst="rect">
                <a:avLst/>
              </a:prstGeom>
              <a:solidFill>
                <a:srgbClr val="627A7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2" name="Rectangle 133"/>
              <p:cNvSpPr/>
              <p:nvPr/>
            </p:nvSpPr>
            <p:spPr>
              <a:xfrm>
                <a:off x="787" y="1281"/>
                <a:ext cx="5" cy="551"/>
              </a:xfrm>
              <a:prstGeom prst="rect">
                <a:avLst/>
              </a:prstGeom>
              <a:solidFill>
                <a:srgbClr val="4F63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3" name="Rectangle 134"/>
              <p:cNvSpPr/>
              <p:nvPr/>
            </p:nvSpPr>
            <p:spPr>
              <a:xfrm>
                <a:off x="792" y="1281"/>
                <a:ext cx="6" cy="551"/>
              </a:xfrm>
              <a:prstGeom prst="rect">
                <a:avLst/>
              </a:prstGeom>
              <a:solidFill>
                <a:srgbClr val="3D4D4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4" name="Rectangle 135"/>
              <p:cNvSpPr/>
              <p:nvPr/>
            </p:nvSpPr>
            <p:spPr>
              <a:xfrm>
                <a:off x="798" y="1281"/>
                <a:ext cx="5" cy="551"/>
              </a:xfrm>
              <a:prstGeom prst="rect">
                <a:avLst/>
              </a:prstGeom>
              <a:solidFill>
                <a:srgbClr val="2832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5" name="Rectangle 136"/>
              <p:cNvSpPr/>
              <p:nvPr/>
            </p:nvSpPr>
            <p:spPr>
              <a:xfrm>
                <a:off x="803" y="1281"/>
                <a:ext cx="6" cy="551"/>
              </a:xfrm>
              <a:prstGeom prst="rect">
                <a:avLst/>
              </a:prstGeom>
              <a:solidFill>
                <a:srgbClr val="0D11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6" name="Rectangle 137"/>
              <p:cNvSpPr/>
              <p:nvPr/>
            </p:nvSpPr>
            <p:spPr>
              <a:xfrm>
                <a:off x="645" y="1281"/>
                <a:ext cx="164" cy="551"/>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7" name="Rectangle 138"/>
              <p:cNvSpPr/>
              <p:nvPr/>
            </p:nvSpPr>
            <p:spPr>
              <a:xfrm>
                <a:off x="858" y="1376"/>
                <a:ext cx="5" cy="456"/>
              </a:xfrm>
              <a:prstGeom prst="rect">
                <a:avLst/>
              </a:prstGeom>
              <a:solidFill>
                <a:srgbClr val="08000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8" name="Rectangle 139"/>
              <p:cNvSpPr/>
              <p:nvPr/>
            </p:nvSpPr>
            <p:spPr>
              <a:xfrm>
                <a:off x="863" y="1376"/>
                <a:ext cx="6" cy="456"/>
              </a:xfrm>
              <a:prstGeom prst="rect">
                <a:avLst/>
              </a:prstGeom>
              <a:solidFill>
                <a:srgbClr val="1A001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59" name="Rectangle 140"/>
              <p:cNvSpPr/>
              <p:nvPr/>
            </p:nvSpPr>
            <p:spPr>
              <a:xfrm>
                <a:off x="869" y="1376"/>
                <a:ext cx="5" cy="456"/>
              </a:xfrm>
              <a:prstGeom prst="rect">
                <a:avLst/>
              </a:prstGeom>
              <a:solidFill>
                <a:srgbClr val="27002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0" name="Rectangle 141"/>
              <p:cNvSpPr/>
              <p:nvPr/>
            </p:nvSpPr>
            <p:spPr>
              <a:xfrm>
                <a:off x="874" y="1376"/>
                <a:ext cx="6" cy="456"/>
              </a:xfrm>
              <a:prstGeom prst="rect">
                <a:avLst/>
              </a:prstGeom>
              <a:solidFill>
                <a:srgbClr val="33003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1" name="Rectangle 142"/>
              <p:cNvSpPr/>
              <p:nvPr/>
            </p:nvSpPr>
            <p:spPr>
              <a:xfrm>
                <a:off x="880" y="1376"/>
                <a:ext cx="5" cy="456"/>
              </a:xfrm>
              <a:prstGeom prst="rect">
                <a:avLst/>
              </a:prstGeom>
              <a:solidFill>
                <a:srgbClr val="3F00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2" name="Rectangle 143"/>
              <p:cNvSpPr/>
              <p:nvPr/>
            </p:nvSpPr>
            <p:spPr>
              <a:xfrm>
                <a:off x="885" y="1376"/>
                <a:ext cx="6" cy="456"/>
              </a:xfrm>
              <a:prstGeom prst="rect">
                <a:avLst/>
              </a:prstGeom>
              <a:solidFill>
                <a:srgbClr val="4B004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3" name="Rectangle 144"/>
              <p:cNvSpPr/>
              <p:nvPr/>
            </p:nvSpPr>
            <p:spPr>
              <a:xfrm>
                <a:off x="891" y="1376"/>
                <a:ext cx="5" cy="456"/>
              </a:xfrm>
              <a:prstGeom prst="rect">
                <a:avLst/>
              </a:prstGeom>
              <a:solidFill>
                <a:srgbClr val="55005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4" name="Rectangle 145"/>
              <p:cNvSpPr/>
              <p:nvPr/>
            </p:nvSpPr>
            <p:spPr>
              <a:xfrm>
                <a:off x="896" y="1376"/>
                <a:ext cx="5" cy="456"/>
              </a:xfrm>
              <a:prstGeom prst="rect">
                <a:avLst/>
              </a:prstGeom>
              <a:solidFill>
                <a:srgbClr val="5F005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5" name="Rectangle 146"/>
              <p:cNvSpPr/>
              <p:nvPr/>
            </p:nvSpPr>
            <p:spPr>
              <a:xfrm>
                <a:off x="901" y="1376"/>
                <a:ext cx="6" cy="456"/>
              </a:xfrm>
              <a:prstGeom prst="rect">
                <a:avLst/>
              </a:prstGeom>
              <a:solidFill>
                <a:srgbClr val="68006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6" name="Rectangle 147"/>
              <p:cNvSpPr/>
              <p:nvPr/>
            </p:nvSpPr>
            <p:spPr>
              <a:xfrm>
                <a:off x="907" y="1376"/>
                <a:ext cx="5" cy="456"/>
              </a:xfrm>
              <a:prstGeom prst="rect">
                <a:avLst/>
              </a:prstGeom>
              <a:solidFill>
                <a:srgbClr val="6F006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7" name="Rectangle 148"/>
              <p:cNvSpPr/>
              <p:nvPr/>
            </p:nvSpPr>
            <p:spPr>
              <a:xfrm>
                <a:off x="912" y="1376"/>
                <a:ext cx="6" cy="456"/>
              </a:xfrm>
              <a:prstGeom prst="rect">
                <a:avLst/>
              </a:prstGeom>
              <a:solidFill>
                <a:srgbClr val="75007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8" name="Rectangle 149"/>
              <p:cNvSpPr/>
              <p:nvPr/>
            </p:nvSpPr>
            <p:spPr>
              <a:xfrm>
                <a:off x="918" y="1376"/>
                <a:ext cx="5" cy="456"/>
              </a:xfrm>
              <a:prstGeom prst="rect">
                <a:avLst/>
              </a:prstGeom>
              <a:solidFill>
                <a:srgbClr val="79007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69" name="Rectangle 150"/>
              <p:cNvSpPr/>
              <p:nvPr/>
            </p:nvSpPr>
            <p:spPr>
              <a:xfrm>
                <a:off x="923" y="1376"/>
                <a:ext cx="6" cy="456"/>
              </a:xfrm>
              <a:prstGeom prst="rect">
                <a:avLst/>
              </a:prstGeom>
              <a:solidFill>
                <a:srgbClr val="7C007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0" name="Rectangle 151"/>
              <p:cNvSpPr/>
              <p:nvPr/>
            </p:nvSpPr>
            <p:spPr>
              <a:xfrm>
                <a:off x="929" y="1376"/>
                <a:ext cx="5" cy="456"/>
              </a:xfrm>
              <a:prstGeom prst="rect">
                <a:avLst/>
              </a:prstGeom>
              <a:solidFill>
                <a:srgbClr val="7E007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1" name="Rectangle 152"/>
              <p:cNvSpPr/>
              <p:nvPr/>
            </p:nvSpPr>
            <p:spPr>
              <a:xfrm>
                <a:off x="934" y="1376"/>
                <a:ext cx="6" cy="456"/>
              </a:xfrm>
              <a:prstGeom prst="rect">
                <a:avLst/>
              </a:prstGeom>
              <a:solidFill>
                <a:srgbClr val="80008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2" name="Rectangle 153"/>
              <p:cNvSpPr/>
              <p:nvPr/>
            </p:nvSpPr>
            <p:spPr>
              <a:xfrm>
                <a:off x="940" y="1376"/>
                <a:ext cx="5" cy="456"/>
              </a:xfrm>
              <a:prstGeom prst="rect">
                <a:avLst/>
              </a:prstGeom>
              <a:solidFill>
                <a:srgbClr val="7E007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3" name="Rectangle 154"/>
              <p:cNvSpPr/>
              <p:nvPr/>
            </p:nvSpPr>
            <p:spPr>
              <a:xfrm>
                <a:off x="945" y="1376"/>
                <a:ext cx="6" cy="456"/>
              </a:xfrm>
              <a:prstGeom prst="rect">
                <a:avLst/>
              </a:prstGeom>
              <a:solidFill>
                <a:srgbClr val="7C007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4" name="Rectangle 155"/>
              <p:cNvSpPr/>
              <p:nvPr/>
            </p:nvSpPr>
            <p:spPr>
              <a:xfrm>
                <a:off x="951" y="1376"/>
                <a:ext cx="5" cy="456"/>
              </a:xfrm>
              <a:prstGeom prst="rect">
                <a:avLst/>
              </a:prstGeom>
              <a:solidFill>
                <a:srgbClr val="79007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5" name="Rectangle 156"/>
              <p:cNvSpPr/>
              <p:nvPr/>
            </p:nvSpPr>
            <p:spPr>
              <a:xfrm>
                <a:off x="956" y="1376"/>
                <a:ext cx="6" cy="456"/>
              </a:xfrm>
              <a:prstGeom prst="rect">
                <a:avLst/>
              </a:prstGeom>
              <a:solidFill>
                <a:srgbClr val="75007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6" name="Rectangle 157"/>
              <p:cNvSpPr/>
              <p:nvPr/>
            </p:nvSpPr>
            <p:spPr>
              <a:xfrm>
                <a:off x="962" y="1376"/>
                <a:ext cx="5" cy="456"/>
              </a:xfrm>
              <a:prstGeom prst="rect">
                <a:avLst/>
              </a:prstGeom>
              <a:solidFill>
                <a:srgbClr val="6F006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7" name="Rectangle 158"/>
              <p:cNvSpPr/>
              <p:nvPr/>
            </p:nvSpPr>
            <p:spPr>
              <a:xfrm>
                <a:off x="967" y="1376"/>
                <a:ext cx="5" cy="456"/>
              </a:xfrm>
              <a:prstGeom prst="rect">
                <a:avLst/>
              </a:prstGeom>
              <a:solidFill>
                <a:srgbClr val="68006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8" name="Rectangle 159"/>
              <p:cNvSpPr/>
              <p:nvPr/>
            </p:nvSpPr>
            <p:spPr>
              <a:xfrm>
                <a:off x="972" y="1376"/>
                <a:ext cx="6" cy="456"/>
              </a:xfrm>
              <a:prstGeom prst="rect">
                <a:avLst/>
              </a:prstGeom>
              <a:solidFill>
                <a:srgbClr val="5F005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79" name="Rectangle 160"/>
              <p:cNvSpPr/>
              <p:nvPr/>
            </p:nvSpPr>
            <p:spPr>
              <a:xfrm>
                <a:off x="978" y="1376"/>
                <a:ext cx="5" cy="456"/>
              </a:xfrm>
              <a:prstGeom prst="rect">
                <a:avLst/>
              </a:prstGeom>
              <a:solidFill>
                <a:srgbClr val="55005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0" name="Rectangle 161"/>
              <p:cNvSpPr/>
              <p:nvPr/>
            </p:nvSpPr>
            <p:spPr>
              <a:xfrm>
                <a:off x="983" y="1376"/>
                <a:ext cx="6" cy="456"/>
              </a:xfrm>
              <a:prstGeom prst="rect">
                <a:avLst/>
              </a:prstGeom>
              <a:solidFill>
                <a:srgbClr val="4B004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1" name="Rectangle 162"/>
              <p:cNvSpPr/>
              <p:nvPr/>
            </p:nvSpPr>
            <p:spPr>
              <a:xfrm>
                <a:off x="989" y="1376"/>
                <a:ext cx="5" cy="456"/>
              </a:xfrm>
              <a:prstGeom prst="rect">
                <a:avLst/>
              </a:prstGeom>
              <a:solidFill>
                <a:srgbClr val="3F00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2" name="Rectangle 163"/>
              <p:cNvSpPr/>
              <p:nvPr/>
            </p:nvSpPr>
            <p:spPr>
              <a:xfrm>
                <a:off x="994" y="1376"/>
                <a:ext cx="6" cy="456"/>
              </a:xfrm>
              <a:prstGeom prst="rect">
                <a:avLst/>
              </a:prstGeom>
              <a:solidFill>
                <a:srgbClr val="3400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3" name="Rectangle 164"/>
              <p:cNvSpPr/>
              <p:nvPr/>
            </p:nvSpPr>
            <p:spPr>
              <a:xfrm>
                <a:off x="1000" y="1376"/>
                <a:ext cx="5" cy="456"/>
              </a:xfrm>
              <a:prstGeom prst="rect">
                <a:avLst/>
              </a:prstGeom>
              <a:solidFill>
                <a:srgbClr val="27002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4" name="Rectangle 165"/>
              <p:cNvSpPr/>
              <p:nvPr/>
            </p:nvSpPr>
            <p:spPr>
              <a:xfrm>
                <a:off x="1005" y="1376"/>
                <a:ext cx="6" cy="456"/>
              </a:xfrm>
              <a:prstGeom prst="rect">
                <a:avLst/>
              </a:prstGeom>
              <a:solidFill>
                <a:srgbClr val="1A001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5" name="Rectangle 166"/>
              <p:cNvSpPr/>
              <p:nvPr/>
            </p:nvSpPr>
            <p:spPr>
              <a:xfrm>
                <a:off x="1011" y="1376"/>
                <a:ext cx="5" cy="456"/>
              </a:xfrm>
              <a:prstGeom prst="rect">
                <a:avLst/>
              </a:prstGeom>
              <a:solidFill>
                <a:srgbClr val="09000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6" name="Rectangle 167"/>
              <p:cNvSpPr/>
              <p:nvPr/>
            </p:nvSpPr>
            <p:spPr>
              <a:xfrm>
                <a:off x="858" y="1376"/>
                <a:ext cx="158" cy="45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7" name="Rectangle 168"/>
              <p:cNvSpPr/>
              <p:nvPr/>
            </p:nvSpPr>
            <p:spPr>
              <a:xfrm>
                <a:off x="1065" y="688"/>
                <a:ext cx="6" cy="1144"/>
              </a:xfrm>
              <a:prstGeom prst="rect">
                <a:avLst/>
              </a:prstGeom>
              <a:solidFill>
                <a:srgbClr val="11080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8" name="Rectangle 169"/>
              <p:cNvSpPr/>
              <p:nvPr/>
            </p:nvSpPr>
            <p:spPr>
              <a:xfrm>
                <a:off x="1071" y="688"/>
                <a:ext cx="5" cy="1144"/>
              </a:xfrm>
              <a:prstGeom prst="rect">
                <a:avLst/>
              </a:prstGeom>
              <a:solidFill>
                <a:srgbClr val="341A1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89" name="Rectangle 170"/>
              <p:cNvSpPr/>
              <p:nvPr/>
            </p:nvSpPr>
            <p:spPr>
              <a:xfrm>
                <a:off x="1076" y="688"/>
                <a:ext cx="6" cy="1144"/>
              </a:xfrm>
              <a:prstGeom prst="rect">
                <a:avLst/>
              </a:prstGeom>
              <a:solidFill>
                <a:srgbClr val="4F272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0" name="Rectangle 171"/>
              <p:cNvSpPr/>
              <p:nvPr/>
            </p:nvSpPr>
            <p:spPr>
              <a:xfrm>
                <a:off x="1082" y="688"/>
                <a:ext cx="5" cy="1144"/>
              </a:xfrm>
              <a:prstGeom prst="rect">
                <a:avLst/>
              </a:prstGeom>
              <a:solidFill>
                <a:srgbClr val="66333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1" name="Rectangle 172"/>
              <p:cNvSpPr/>
              <p:nvPr/>
            </p:nvSpPr>
            <p:spPr>
              <a:xfrm>
                <a:off x="1087" y="688"/>
                <a:ext cx="6" cy="1144"/>
              </a:xfrm>
              <a:prstGeom prst="rect">
                <a:avLst/>
              </a:prstGeom>
              <a:solidFill>
                <a:srgbClr val="7D3F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2" name="Rectangle 173"/>
              <p:cNvSpPr/>
              <p:nvPr/>
            </p:nvSpPr>
            <p:spPr>
              <a:xfrm>
                <a:off x="1093" y="688"/>
                <a:ext cx="5" cy="1144"/>
              </a:xfrm>
              <a:prstGeom prst="rect">
                <a:avLst/>
              </a:prstGeom>
              <a:solidFill>
                <a:srgbClr val="944B4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3" name="Rectangle 174"/>
              <p:cNvSpPr/>
              <p:nvPr/>
            </p:nvSpPr>
            <p:spPr>
              <a:xfrm>
                <a:off x="1098" y="688"/>
                <a:ext cx="5" cy="1144"/>
              </a:xfrm>
              <a:prstGeom prst="rect">
                <a:avLst/>
              </a:prstGeom>
              <a:solidFill>
                <a:srgbClr val="AA555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4" name="Rectangle 175"/>
              <p:cNvSpPr/>
              <p:nvPr/>
            </p:nvSpPr>
            <p:spPr>
              <a:xfrm>
                <a:off x="1103" y="688"/>
                <a:ext cx="6" cy="1144"/>
              </a:xfrm>
              <a:prstGeom prst="rect">
                <a:avLst/>
              </a:prstGeom>
              <a:solidFill>
                <a:srgbClr val="BE5F5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5" name="Rectangle 176"/>
              <p:cNvSpPr/>
              <p:nvPr/>
            </p:nvSpPr>
            <p:spPr>
              <a:xfrm>
                <a:off x="1109" y="688"/>
                <a:ext cx="5" cy="1144"/>
              </a:xfrm>
              <a:prstGeom prst="rect">
                <a:avLst/>
              </a:prstGeom>
              <a:solidFill>
                <a:srgbClr val="CF686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6" name="Rectangle 177"/>
              <p:cNvSpPr/>
              <p:nvPr/>
            </p:nvSpPr>
            <p:spPr>
              <a:xfrm>
                <a:off x="1114" y="688"/>
                <a:ext cx="6" cy="1144"/>
              </a:xfrm>
              <a:prstGeom prst="rect">
                <a:avLst/>
              </a:prstGeom>
              <a:solidFill>
                <a:srgbClr val="DE6F6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7" name="Rectangle 178"/>
              <p:cNvSpPr/>
              <p:nvPr/>
            </p:nvSpPr>
            <p:spPr>
              <a:xfrm>
                <a:off x="1120" y="688"/>
                <a:ext cx="5" cy="1144"/>
              </a:xfrm>
              <a:prstGeom prst="rect">
                <a:avLst/>
              </a:prstGeom>
              <a:solidFill>
                <a:srgbClr val="EA757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8" name="Rectangle 179"/>
              <p:cNvSpPr/>
              <p:nvPr/>
            </p:nvSpPr>
            <p:spPr>
              <a:xfrm>
                <a:off x="1125" y="688"/>
                <a:ext cx="6" cy="1144"/>
              </a:xfrm>
              <a:prstGeom prst="rect">
                <a:avLst/>
              </a:prstGeom>
              <a:solidFill>
                <a:srgbClr val="F2797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199" name="Rectangle 180"/>
              <p:cNvSpPr/>
              <p:nvPr/>
            </p:nvSpPr>
            <p:spPr>
              <a:xfrm>
                <a:off x="1131" y="688"/>
                <a:ext cx="5" cy="1144"/>
              </a:xfrm>
              <a:prstGeom prst="rect">
                <a:avLst/>
              </a:prstGeom>
              <a:solidFill>
                <a:srgbClr val="F97C7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0" name="Rectangle 181"/>
              <p:cNvSpPr/>
              <p:nvPr/>
            </p:nvSpPr>
            <p:spPr>
              <a:xfrm>
                <a:off x="1136" y="688"/>
                <a:ext cx="6" cy="1144"/>
              </a:xfrm>
              <a:prstGeom prst="rect">
                <a:avLst/>
              </a:prstGeom>
              <a:solidFill>
                <a:srgbClr val="FC7E7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1" name="Rectangle 182"/>
              <p:cNvSpPr/>
              <p:nvPr/>
            </p:nvSpPr>
            <p:spPr>
              <a:xfrm>
                <a:off x="1142" y="688"/>
                <a:ext cx="5" cy="1144"/>
              </a:xfrm>
              <a:prstGeom prst="rect">
                <a:avLst/>
              </a:prstGeom>
              <a:solidFill>
                <a:srgbClr val="FF808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2" name="Rectangle 183"/>
              <p:cNvSpPr/>
              <p:nvPr/>
            </p:nvSpPr>
            <p:spPr>
              <a:xfrm>
                <a:off x="1147" y="688"/>
                <a:ext cx="6" cy="1144"/>
              </a:xfrm>
              <a:prstGeom prst="rect">
                <a:avLst/>
              </a:prstGeom>
              <a:solidFill>
                <a:srgbClr val="FC7E7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3" name="Rectangle 184"/>
              <p:cNvSpPr/>
              <p:nvPr/>
            </p:nvSpPr>
            <p:spPr>
              <a:xfrm>
                <a:off x="1153" y="688"/>
                <a:ext cx="5" cy="1144"/>
              </a:xfrm>
              <a:prstGeom prst="rect">
                <a:avLst/>
              </a:prstGeom>
              <a:solidFill>
                <a:srgbClr val="F97C7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4" name="Rectangle 185"/>
              <p:cNvSpPr/>
              <p:nvPr/>
            </p:nvSpPr>
            <p:spPr>
              <a:xfrm>
                <a:off x="1158" y="688"/>
                <a:ext cx="6" cy="1144"/>
              </a:xfrm>
              <a:prstGeom prst="rect">
                <a:avLst/>
              </a:prstGeom>
              <a:solidFill>
                <a:srgbClr val="F2797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5" name="Rectangle 186"/>
              <p:cNvSpPr/>
              <p:nvPr/>
            </p:nvSpPr>
            <p:spPr>
              <a:xfrm>
                <a:off x="1164" y="688"/>
                <a:ext cx="5" cy="1144"/>
              </a:xfrm>
              <a:prstGeom prst="rect">
                <a:avLst/>
              </a:prstGeom>
              <a:solidFill>
                <a:srgbClr val="EA757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6" name="Rectangle 187"/>
              <p:cNvSpPr/>
              <p:nvPr/>
            </p:nvSpPr>
            <p:spPr>
              <a:xfrm>
                <a:off x="1169" y="688"/>
                <a:ext cx="5" cy="1144"/>
              </a:xfrm>
              <a:prstGeom prst="rect">
                <a:avLst/>
              </a:prstGeom>
              <a:solidFill>
                <a:srgbClr val="DE6F6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7" name="Rectangle 188"/>
              <p:cNvSpPr/>
              <p:nvPr/>
            </p:nvSpPr>
            <p:spPr>
              <a:xfrm>
                <a:off x="1174" y="688"/>
                <a:ext cx="6" cy="1144"/>
              </a:xfrm>
              <a:prstGeom prst="rect">
                <a:avLst/>
              </a:prstGeom>
              <a:solidFill>
                <a:srgbClr val="CF686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8" name="Rectangle 189"/>
              <p:cNvSpPr/>
              <p:nvPr/>
            </p:nvSpPr>
            <p:spPr>
              <a:xfrm>
                <a:off x="1180" y="688"/>
                <a:ext cx="5" cy="1144"/>
              </a:xfrm>
              <a:prstGeom prst="rect">
                <a:avLst/>
              </a:prstGeom>
              <a:solidFill>
                <a:srgbClr val="BE5F5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09" name="Rectangle 190"/>
              <p:cNvSpPr/>
              <p:nvPr/>
            </p:nvSpPr>
            <p:spPr>
              <a:xfrm>
                <a:off x="1185" y="688"/>
                <a:ext cx="6" cy="1144"/>
              </a:xfrm>
              <a:prstGeom prst="rect">
                <a:avLst/>
              </a:prstGeom>
              <a:solidFill>
                <a:srgbClr val="AA555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0" name="Rectangle 191"/>
              <p:cNvSpPr/>
              <p:nvPr/>
            </p:nvSpPr>
            <p:spPr>
              <a:xfrm>
                <a:off x="1191" y="688"/>
                <a:ext cx="5" cy="1144"/>
              </a:xfrm>
              <a:prstGeom prst="rect">
                <a:avLst/>
              </a:prstGeom>
              <a:solidFill>
                <a:srgbClr val="944B4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1" name="Rectangle 192"/>
              <p:cNvSpPr/>
              <p:nvPr/>
            </p:nvSpPr>
            <p:spPr>
              <a:xfrm>
                <a:off x="1196" y="688"/>
                <a:ext cx="6" cy="1144"/>
              </a:xfrm>
              <a:prstGeom prst="rect">
                <a:avLst/>
              </a:prstGeom>
              <a:solidFill>
                <a:srgbClr val="7D3F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2" name="Rectangle 193"/>
              <p:cNvSpPr/>
              <p:nvPr/>
            </p:nvSpPr>
            <p:spPr>
              <a:xfrm>
                <a:off x="1202" y="688"/>
                <a:ext cx="5" cy="1144"/>
              </a:xfrm>
              <a:prstGeom prst="rect">
                <a:avLst/>
              </a:prstGeom>
              <a:solidFill>
                <a:srgbClr val="6634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3" name="Rectangle 194"/>
              <p:cNvSpPr/>
              <p:nvPr/>
            </p:nvSpPr>
            <p:spPr>
              <a:xfrm>
                <a:off x="1207" y="688"/>
                <a:ext cx="6" cy="1144"/>
              </a:xfrm>
              <a:prstGeom prst="rect">
                <a:avLst/>
              </a:prstGeom>
              <a:solidFill>
                <a:srgbClr val="4F272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4" name="Rectangle 195"/>
              <p:cNvSpPr/>
              <p:nvPr/>
            </p:nvSpPr>
            <p:spPr>
              <a:xfrm>
                <a:off x="1213" y="688"/>
                <a:ext cx="5" cy="1144"/>
              </a:xfrm>
              <a:prstGeom prst="rect">
                <a:avLst/>
              </a:prstGeom>
              <a:solidFill>
                <a:srgbClr val="341A1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5" name="Rectangle 196"/>
              <p:cNvSpPr/>
              <p:nvPr/>
            </p:nvSpPr>
            <p:spPr>
              <a:xfrm>
                <a:off x="1218" y="688"/>
                <a:ext cx="6" cy="1144"/>
              </a:xfrm>
              <a:prstGeom prst="rect">
                <a:avLst/>
              </a:prstGeom>
              <a:solidFill>
                <a:srgbClr val="11090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6" name="Rectangle 197"/>
              <p:cNvSpPr/>
              <p:nvPr/>
            </p:nvSpPr>
            <p:spPr>
              <a:xfrm>
                <a:off x="1065" y="688"/>
                <a:ext cx="159" cy="1144"/>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7" name="Rectangle 198"/>
              <p:cNvSpPr/>
              <p:nvPr/>
            </p:nvSpPr>
            <p:spPr>
              <a:xfrm>
                <a:off x="1273" y="1466"/>
                <a:ext cx="5" cy="366"/>
              </a:xfrm>
              <a:prstGeom prst="rect">
                <a:avLst/>
              </a:prstGeom>
              <a:solidFill>
                <a:srgbClr val="00070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8" name="Rectangle 199"/>
              <p:cNvSpPr/>
              <p:nvPr/>
            </p:nvSpPr>
            <p:spPr>
              <a:xfrm>
                <a:off x="1278" y="1466"/>
                <a:ext cx="6" cy="366"/>
              </a:xfrm>
              <a:prstGeom prst="rect">
                <a:avLst/>
              </a:prstGeom>
              <a:solidFill>
                <a:srgbClr val="0015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19" name="Rectangle 200"/>
              <p:cNvSpPr/>
              <p:nvPr/>
            </p:nvSpPr>
            <p:spPr>
              <a:xfrm>
                <a:off x="1284" y="1466"/>
                <a:ext cx="5" cy="366"/>
              </a:xfrm>
              <a:prstGeom prst="rect">
                <a:avLst/>
              </a:prstGeom>
              <a:solidFill>
                <a:srgbClr val="001F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0" name="Rectangle 201"/>
              <p:cNvSpPr/>
              <p:nvPr/>
            </p:nvSpPr>
            <p:spPr>
              <a:xfrm>
                <a:off x="1289" y="1466"/>
                <a:ext cx="6" cy="366"/>
              </a:xfrm>
              <a:prstGeom prst="rect">
                <a:avLst/>
              </a:prstGeom>
              <a:solidFill>
                <a:srgbClr val="00295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1" name="Rectangle 202"/>
              <p:cNvSpPr/>
              <p:nvPr/>
            </p:nvSpPr>
            <p:spPr>
              <a:xfrm>
                <a:off x="1295" y="1466"/>
                <a:ext cx="5" cy="366"/>
              </a:xfrm>
              <a:prstGeom prst="rect">
                <a:avLst/>
              </a:prstGeom>
              <a:solidFill>
                <a:srgbClr val="00326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2" name="Rectangle 203"/>
              <p:cNvSpPr/>
              <p:nvPr/>
            </p:nvSpPr>
            <p:spPr>
              <a:xfrm>
                <a:off x="1300" y="1466"/>
                <a:ext cx="6" cy="366"/>
              </a:xfrm>
              <a:prstGeom prst="rect">
                <a:avLst/>
              </a:prstGeom>
              <a:solidFill>
                <a:srgbClr val="003B7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3" name="Rectangle 204"/>
              <p:cNvSpPr/>
              <p:nvPr/>
            </p:nvSpPr>
            <p:spPr>
              <a:xfrm>
                <a:off x="1306" y="1466"/>
                <a:ext cx="5" cy="366"/>
              </a:xfrm>
              <a:prstGeom prst="rect">
                <a:avLst/>
              </a:prstGeom>
              <a:solidFill>
                <a:srgbClr val="00448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4" name="Rectangle 205"/>
              <p:cNvSpPr/>
              <p:nvPr/>
            </p:nvSpPr>
            <p:spPr>
              <a:xfrm>
                <a:off x="1311" y="1466"/>
                <a:ext cx="5" cy="366"/>
              </a:xfrm>
              <a:prstGeom prst="rect">
                <a:avLst/>
              </a:prstGeom>
              <a:solidFill>
                <a:srgbClr val="004C9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5" name="Rectangle 206"/>
              <p:cNvSpPr/>
              <p:nvPr/>
            </p:nvSpPr>
            <p:spPr>
              <a:xfrm>
                <a:off x="1316" y="1466"/>
                <a:ext cx="6" cy="366"/>
              </a:xfrm>
              <a:prstGeom prst="rect">
                <a:avLst/>
              </a:prstGeom>
              <a:solidFill>
                <a:srgbClr val="0053A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226" name="Rectangle 207"/>
              <p:cNvSpPr/>
              <p:nvPr/>
            </p:nvSpPr>
            <p:spPr>
              <a:xfrm>
                <a:off x="1322" y="1466"/>
                <a:ext cx="5" cy="366"/>
              </a:xfrm>
              <a:prstGeom prst="rect">
                <a:avLst/>
              </a:prstGeom>
              <a:solidFill>
                <a:srgbClr val="0059B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9469" name="Group 208"/>
            <p:cNvGrpSpPr/>
            <p:nvPr/>
          </p:nvGrpSpPr>
          <p:grpSpPr>
            <a:xfrm>
              <a:off x="1586" y="1282"/>
              <a:ext cx="1510" cy="752"/>
              <a:chOff x="0" y="0"/>
              <a:chExt cx="1409" cy="689"/>
            </a:xfrm>
          </p:grpSpPr>
          <p:sp>
            <p:nvSpPr>
              <p:cNvPr id="19827" name="Rectangle 209"/>
              <p:cNvSpPr/>
              <p:nvPr/>
            </p:nvSpPr>
            <p:spPr>
              <a:xfrm>
                <a:off x="54" y="323"/>
                <a:ext cx="6" cy="366"/>
              </a:xfrm>
              <a:prstGeom prst="rect">
                <a:avLst/>
              </a:prstGeom>
              <a:solidFill>
                <a:srgbClr val="005DB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8" name="Rectangle 210"/>
              <p:cNvSpPr/>
              <p:nvPr/>
            </p:nvSpPr>
            <p:spPr>
              <a:xfrm>
                <a:off x="60" y="323"/>
                <a:ext cx="5" cy="366"/>
              </a:xfrm>
              <a:prstGeom prst="rect">
                <a:avLst/>
              </a:prstGeom>
              <a:solidFill>
                <a:srgbClr val="0061C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9" name="Rectangle 211"/>
              <p:cNvSpPr/>
              <p:nvPr/>
            </p:nvSpPr>
            <p:spPr>
              <a:xfrm>
                <a:off x="65" y="323"/>
                <a:ext cx="6" cy="366"/>
              </a:xfrm>
              <a:prstGeom prst="rect">
                <a:avLst/>
              </a:prstGeom>
              <a:solidFill>
                <a:srgbClr val="0063C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0" name="Rectangle 212"/>
              <p:cNvSpPr/>
              <p:nvPr/>
            </p:nvSpPr>
            <p:spPr>
              <a:xfrm>
                <a:off x="71" y="323"/>
                <a:ext cx="5" cy="366"/>
              </a:xfrm>
              <a:prstGeom prst="rect">
                <a:avLst/>
              </a:prstGeom>
              <a:solidFill>
                <a:srgbClr val="0065C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1" name="Rectangle 213"/>
              <p:cNvSpPr/>
              <p:nvPr/>
            </p:nvSpPr>
            <p:spPr>
              <a:xfrm>
                <a:off x="76" y="323"/>
                <a:ext cx="6" cy="366"/>
              </a:xfrm>
              <a:prstGeom prst="rect">
                <a:avLst/>
              </a:prstGeom>
              <a:solidFill>
                <a:srgbClr val="0066C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2" name="Rectangle 214"/>
              <p:cNvSpPr/>
              <p:nvPr/>
            </p:nvSpPr>
            <p:spPr>
              <a:xfrm>
                <a:off x="82" y="323"/>
                <a:ext cx="5" cy="366"/>
              </a:xfrm>
              <a:prstGeom prst="rect">
                <a:avLst/>
              </a:prstGeom>
              <a:solidFill>
                <a:srgbClr val="0065C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3" name="Rectangle 215"/>
              <p:cNvSpPr/>
              <p:nvPr/>
            </p:nvSpPr>
            <p:spPr>
              <a:xfrm>
                <a:off x="87" y="323"/>
                <a:ext cx="6" cy="366"/>
              </a:xfrm>
              <a:prstGeom prst="rect">
                <a:avLst/>
              </a:prstGeom>
              <a:solidFill>
                <a:srgbClr val="0063C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4" name="Rectangle 216"/>
              <p:cNvSpPr/>
              <p:nvPr/>
            </p:nvSpPr>
            <p:spPr>
              <a:xfrm>
                <a:off x="93" y="323"/>
                <a:ext cx="5" cy="366"/>
              </a:xfrm>
              <a:prstGeom prst="rect">
                <a:avLst/>
              </a:prstGeom>
              <a:solidFill>
                <a:srgbClr val="0061C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5" name="Rectangle 217"/>
              <p:cNvSpPr/>
              <p:nvPr/>
            </p:nvSpPr>
            <p:spPr>
              <a:xfrm>
                <a:off x="98" y="323"/>
                <a:ext cx="6" cy="366"/>
              </a:xfrm>
              <a:prstGeom prst="rect">
                <a:avLst/>
              </a:prstGeom>
              <a:solidFill>
                <a:srgbClr val="005DB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6" name="Rectangle 218"/>
              <p:cNvSpPr/>
              <p:nvPr/>
            </p:nvSpPr>
            <p:spPr>
              <a:xfrm>
                <a:off x="104" y="323"/>
                <a:ext cx="5" cy="366"/>
              </a:xfrm>
              <a:prstGeom prst="rect">
                <a:avLst/>
              </a:prstGeom>
              <a:solidFill>
                <a:srgbClr val="0059B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7" name="Rectangle 219"/>
              <p:cNvSpPr/>
              <p:nvPr/>
            </p:nvSpPr>
            <p:spPr>
              <a:xfrm>
                <a:off x="109" y="323"/>
                <a:ext cx="5" cy="366"/>
              </a:xfrm>
              <a:prstGeom prst="rect">
                <a:avLst/>
              </a:prstGeom>
              <a:solidFill>
                <a:srgbClr val="0053A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8" name="Rectangle 220"/>
              <p:cNvSpPr/>
              <p:nvPr/>
            </p:nvSpPr>
            <p:spPr>
              <a:xfrm>
                <a:off x="114" y="323"/>
                <a:ext cx="6" cy="366"/>
              </a:xfrm>
              <a:prstGeom prst="rect">
                <a:avLst/>
              </a:prstGeom>
              <a:solidFill>
                <a:srgbClr val="004C9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39" name="Rectangle 221"/>
              <p:cNvSpPr/>
              <p:nvPr/>
            </p:nvSpPr>
            <p:spPr>
              <a:xfrm>
                <a:off x="120" y="323"/>
                <a:ext cx="5" cy="366"/>
              </a:xfrm>
              <a:prstGeom prst="rect">
                <a:avLst/>
              </a:prstGeom>
              <a:solidFill>
                <a:srgbClr val="00448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0" name="Rectangle 222"/>
              <p:cNvSpPr/>
              <p:nvPr/>
            </p:nvSpPr>
            <p:spPr>
              <a:xfrm>
                <a:off x="125" y="323"/>
                <a:ext cx="6" cy="366"/>
              </a:xfrm>
              <a:prstGeom prst="rect">
                <a:avLst/>
              </a:prstGeom>
              <a:solidFill>
                <a:srgbClr val="003C7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1" name="Rectangle 223"/>
              <p:cNvSpPr/>
              <p:nvPr/>
            </p:nvSpPr>
            <p:spPr>
              <a:xfrm>
                <a:off x="131" y="323"/>
                <a:ext cx="5" cy="366"/>
              </a:xfrm>
              <a:prstGeom prst="rect">
                <a:avLst/>
              </a:prstGeom>
              <a:solidFill>
                <a:srgbClr val="00326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2" name="Rectangle 224"/>
              <p:cNvSpPr/>
              <p:nvPr/>
            </p:nvSpPr>
            <p:spPr>
              <a:xfrm>
                <a:off x="136" y="323"/>
                <a:ext cx="6" cy="366"/>
              </a:xfrm>
              <a:prstGeom prst="rect">
                <a:avLst/>
              </a:prstGeom>
              <a:solidFill>
                <a:srgbClr val="00295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3" name="Rectangle 225"/>
              <p:cNvSpPr/>
              <p:nvPr/>
            </p:nvSpPr>
            <p:spPr>
              <a:xfrm>
                <a:off x="142" y="323"/>
                <a:ext cx="5" cy="366"/>
              </a:xfrm>
              <a:prstGeom prst="rect">
                <a:avLst/>
              </a:prstGeom>
              <a:solidFill>
                <a:srgbClr val="00203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4" name="Rectangle 226"/>
              <p:cNvSpPr/>
              <p:nvPr/>
            </p:nvSpPr>
            <p:spPr>
              <a:xfrm>
                <a:off x="147" y="323"/>
                <a:ext cx="6" cy="366"/>
              </a:xfrm>
              <a:prstGeom prst="rect">
                <a:avLst/>
              </a:prstGeom>
              <a:solidFill>
                <a:srgbClr val="0015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5" name="Rectangle 227"/>
              <p:cNvSpPr/>
              <p:nvPr/>
            </p:nvSpPr>
            <p:spPr>
              <a:xfrm>
                <a:off x="153" y="323"/>
                <a:ext cx="5" cy="366"/>
              </a:xfrm>
              <a:prstGeom prst="rect">
                <a:avLst/>
              </a:prstGeom>
              <a:solidFill>
                <a:srgbClr val="00070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6" name="Rectangle 228"/>
              <p:cNvSpPr/>
              <p:nvPr/>
            </p:nvSpPr>
            <p:spPr>
              <a:xfrm>
                <a:off x="0" y="323"/>
                <a:ext cx="158" cy="36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7" name="Rectangle 229"/>
              <p:cNvSpPr/>
              <p:nvPr/>
            </p:nvSpPr>
            <p:spPr>
              <a:xfrm>
                <a:off x="207" y="138"/>
                <a:ext cx="6" cy="551"/>
              </a:xfrm>
              <a:prstGeom prst="rect">
                <a:avLst/>
              </a:prstGeom>
              <a:solidFill>
                <a:srgbClr val="0A0E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8" name="Rectangle 230"/>
              <p:cNvSpPr/>
              <p:nvPr/>
            </p:nvSpPr>
            <p:spPr>
              <a:xfrm>
                <a:off x="213" y="138"/>
                <a:ext cx="5" cy="551"/>
              </a:xfrm>
              <a:prstGeom prst="rect">
                <a:avLst/>
              </a:prstGeom>
              <a:solidFill>
                <a:srgbClr val="1E29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49" name="Rectangle 231"/>
              <p:cNvSpPr/>
              <p:nvPr/>
            </p:nvSpPr>
            <p:spPr>
              <a:xfrm>
                <a:off x="218" y="138"/>
                <a:ext cx="6" cy="551"/>
              </a:xfrm>
              <a:prstGeom prst="rect">
                <a:avLst/>
              </a:prstGeom>
              <a:solidFill>
                <a:srgbClr val="2F3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0" name="Rectangle 232"/>
              <p:cNvSpPr/>
              <p:nvPr/>
            </p:nvSpPr>
            <p:spPr>
              <a:xfrm>
                <a:off x="224" y="138"/>
                <a:ext cx="5" cy="551"/>
              </a:xfrm>
              <a:prstGeom prst="rect">
                <a:avLst/>
              </a:prstGeom>
              <a:solidFill>
                <a:srgbClr val="3D52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1" name="Rectangle 233"/>
              <p:cNvSpPr/>
              <p:nvPr/>
            </p:nvSpPr>
            <p:spPr>
              <a:xfrm>
                <a:off x="229" y="138"/>
                <a:ext cx="6" cy="551"/>
              </a:xfrm>
              <a:prstGeom prst="rect">
                <a:avLst/>
              </a:prstGeom>
              <a:solidFill>
                <a:srgbClr val="4B64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2" name="Rectangle 234"/>
              <p:cNvSpPr/>
              <p:nvPr/>
            </p:nvSpPr>
            <p:spPr>
              <a:xfrm>
                <a:off x="235" y="138"/>
                <a:ext cx="5" cy="551"/>
              </a:xfrm>
              <a:prstGeom prst="rect">
                <a:avLst/>
              </a:prstGeom>
              <a:solidFill>
                <a:srgbClr val="5A77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3" name="Rectangle 235"/>
              <p:cNvSpPr/>
              <p:nvPr/>
            </p:nvSpPr>
            <p:spPr>
              <a:xfrm>
                <a:off x="240" y="138"/>
                <a:ext cx="5" cy="551"/>
              </a:xfrm>
              <a:prstGeom prst="rect">
                <a:avLst/>
              </a:prstGeom>
              <a:solidFill>
                <a:srgbClr val="6688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4" name="Rectangle 236"/>
              <p:cNvSpPr/>
              <p:nvPr/>
            </p:nvSpPr>
            <p:spPr>
              <a:xfrm>
                <a:off x="245" y="138"/>
                <a:ext cx="6" cy="551"/>
              </a:xfrm>
              <a:prstGeom prst="rect">
                <a:avLst/>
              </a:prstGeom>
              <a:solidFill>
                <a:srgbClr val="7298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5" name="Rectangle 237"/>
              <p:cNvSpPr/>
              <p:nvPr/>
            </p:nvSpPr>
            <p:spPr>
              <a:xfrm>
                <a:off x="251" y="138"/>
                <a:ext cx="5" cy="551"/>
              </a:xfrm>
              <a:prstGeom prst="rect">
                <a:avLst/>
              </a:prstGeom>
              <a:solidFill>
                <a:srgbClr val="7CA6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6" name="Rectangle 238"/>
              <p:cNvSpPr/>
              <p:nvPr/>
            </p:nvSpPr>
            <p:spPr>
              <a:xfrm>
                <a:off x="256" y="138"/>
                <a:ext cx="6" cy="551"/>
              </a:xfrm>
              <a:prstGeom prst="rect">
                <a:avLst/>
              </a:prstGeom>
              <a:solidFill>
                <a:srgbClr val="85B2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7" name="Rectangle 239"/>
              <p:cNvSpPr/>
              <p:nvPr/>
            </p:nvSpPr>
            <p:spPr>
              <a:xfrm>
                <a:off x="262" y="138"/>
                <a:ext cx="5" cy="551"/>
              </a:xfrm>
              <a:prstGeom prst="rect">
                <a:avLst/>
              </a:prstGeom>
              <a:solidFill>
                <a:srgbClr val="8CBB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8" name="Rectangle 240"/>
              <p:cNvSpPr/>
              <p:nvPr/>
            </p:nvSpPr>
            <p:spPr>
              <a:xfrm>
                <a:off x="267" y="138"/>
                <a:ext cx="6" cy="551"/>
              </a:xfrm>
              <a:prstGeom prst="rect">
                <a:avLst/>
              </a:prstGeom>
              <a:solidFill>
                <a:srgbClr val="91C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59" name="Rectangle 241"/>
              <p:cNvSpPr/>
              <p:nvPr/>
            </p:nvSpPr>
            <p:spPr>
              <a:xfrm>
                <a:off x="273" y="138"/>
                <a:ext cx="5" cy="551"/>
              </a:xfrm>
              <a:prstGeom prst="rect">
                <a:avLst/>
              </a:prstGeom>
              <a:solidFill>
                <a:srgbClr val="95C7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0" name="Rectangle 242"/>
              <p:cNvSpPr/>
              <p:nvPr/>
            </p:nvSpPr>
            <p:spPr>
              <a:xfrm>
                <a:off x="278" y="138"/>
                <a:ext cx="6" cy="551"/>
              </a:xfrm>
              <a:prstGeom prst="rect">
                <a:avLst/>
              </a:prstGeom>
              <a:solidFill>
                <a:srgbClr val="97CA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1" name="Rectangle 243"/>
              <p:cNvSpPr/>
              <p:nvPr/>
            </p:nvSpPr>
            <p:spPr>
              <a:xfrm>
                <a:off x="284" y="138"/>
                <a:ext cx="5" cy="551"/>
              </a:xfrm>
              <a:prstGeom prst="rect">
                <a:avLst/>
              </a:prstGeom>
              <a:solidFill>
                <a:srgbClr val="99CC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2" name="Rectangle 244"/>
              <p:cNvSpPr/>
              <p:nvPr/>
            </p:nvSpPr>
            <p:spPr>
              <a:xfrm>
                <a:off x="289" y="138"/>
                <a:ext cx="6" cy="551"/>
              </a:xfrm>
              <a:prstGeom prst="rect">
                <a:avLst/>
              </a:prstGeom>
              <a:solidFill>
                <a:srgbClr val="97CA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3" name="Rectangle 245"/>
              <p:cNvSpPr/>
              <p:nvPr/>
            </p:nvSpPr>
            <p:spPr>
              <a:xfrm>
                <a:off x="295" y="138"/>
                <a:ext cx="5" cy="551"/>
              </a:xfrm>
              <a:prstGeom prst="rect">
                <a:avLst/>
              </a:prstGeom>
              <a:solidFill>
                <a:srgbClr val="95C7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4" name="Rectangle 246"/>
              <p:cNvSpPr/>
              <p:nvPr/>
            </p:nvSpPr>
            <p:spPr>
              <a:xfrm>
                <a:off x="300" y="138"/>
                <a:ext cx="6" cy="551"/>
              </a:xfrm>
              <a:prstGeom prst="rect">
                <a:avLst/>
              </a:prstGeom>
              <a:solidFill>
                <a:srgbClr val="91C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5" name="Rectangle 247"/>
              <p:cNvSpPr/>
              <p:nvPr/>
            </p:nvSpPr>
            <p:spPr>
              <a:xfrm>
                <a:off x="306" y="138"/>
                <a:ext cx="5" cy="551"/>
              </a:xfrm>
              <a:prstGeom prst="rect">
                <a:avLst/>
              </a:prstGeom>
              <a:solidFill>
                <a:srgbClr val="8CBB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6" name="Rectangle 248"/>
              <p:cNvSpPr/>
              <p:nvPr/>
            </p:nvSpPr>
            <p:spPr>
              <a:xfrm>
                <a:off x="311" y="138"/>
                <a:ext cx="5" cy="551"/>
              </a:xfrm>
              <a:prstGeom prst="rect">
                <a:avLst/>
              </a:prstGeom>
              <a:solidFill>
                <a:srgbClr val="85B2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7" name="Rectangle 249"/>
              <p:cNvSpPr/>
              <p:nvPr/>
            </p:nvSpPr>
            <p:spPr>
              <a:xfrm>
                <a:off x="316" y="138"/>
                <a:ext cx="6" cy="551"/>
              </a:xfrm>
              <a:prstGeom prst="rect">
                <a:avLst/>
              </a:prstGeom>
              <a:solidFill>
                <a:srgbClr val="7CA6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8" name="Rectangle 250"/>
              <p:cNvSpPr/>
              <p:nvPr/>
            </p:nvSpPr>
            <p:spPr>
              <a:xfrm>
                <a:off x="322" y="138"/>
                <a:ext cx="5" cy="551"/>
              </a:xfrm>
              <a:prstGeom prst="rect">
                <a:avLst/>
              </a:prstGeom>
              <a:solidFill>
                <a:srgbClr val="7399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69" name="Rectangle 251"/>
              <p:cNvSpPr/>
              <p:nvPr/>
            </p:nvSpPr>
            <p:spPr>
              <a:xfrm>
                <a:off x="327" y="138"/>
                <a:ext cx="6" cy="551"/>
              </a:xfrm>
              <a:prstGeom prst="rect">
                <a:avLst/>
              </a:prstGeom>
              <a:solidFill>
                <a:srgbClr val="6788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0" name="Rectangle 252"/>
              <p:cNvSpPr/>
              <p:nvPr/>
            </p:nvSpPr>
            <p:spPr>
              <a:xfrm>
                <a:off x="333" y="138"/>
                <a:ext cx="5" cy="551"/>
              </a:xfrm>
              <a:prstGeom prst="rect">
                <a:avLst/>
              </a:prstGeom>
              <a:solidFill>
                <a:srgbClr val="5A77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1" name="Rectangle 253"/>
              <p:cNvSpPr/>
              <p:nvPr/>
            </p:nvSpPr>
            <p:spPr>
              <a:xfrm>
                <a:off x="338" y="138"/>
                <a:ext cx="6" cy="551"/>
              </a:xfrm>
              <a:prstGeom prst="rect">
                <a:avLst/>
              </a:prstGeom>
              <a:solidFill>
                <a:srgbClr val="4C64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2" name="Rectangle 254"/>
              <p:cNvSpPr/>
              <p:nvPr/>
            </p:nvSpPr>
            <p:spPr>
              <a:xfrm>
                <a:off x="344" y="138"/>
                <a:ext cx="5" cy="551"/>
              </a:xfrm>
              <a:prstGeom prst="rect">
                <a:avLst/>
              </a:prstGeom>
              <a:solidFill>
                <a:srgbClr val="3D52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3" name="Rectangle 255"/>
              <p:cNvSpPr/>
              <p:nvPr/>
            </p:nvSpPr>
            <p:spPr>
              <a:xfrm>
                <a:off x="349" y="138"/>
                <a:ext cx="6" cy="551"/>
              </a:xfrm>
              <a:prstGeom prst="rect">
                <a:avLst/>
              </a:prstGeom>
              <a:solidFill>
                <a:srgbClr val="2F3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4" name="Rectangle 256"/>
              <p:cNvSpPr/>
              <p:nvPr/>
            </p:nvSpPr>
            <p:spPr>
              <a:xfrm>
                <a:off x="355" y="138"/>
                <a:ext cx="5" cy="551"/>
              </a:xfrm>
              <a:prstGeom prst="rect">
                <a:avLst/>
              </a:prstGeom>
              <a:solidFill>
                <a:srgbClr val="1F29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5" name="Rectangle 257"/>
              <p:cNvSpPr/>
              <p:nvPr/>
            </p:nvSpPr>
            <p:spPr>
              <a:xfrm>
                <a:off x="360" y="138"/>
                <a:ext cx="6" cy="551"/>
              </a:xfrm>
              <a:prstGeom prst="rect">
                <a:avLst/>
              </a:prstGeom>
              <a:solidFill>
                <a:srgbClr val="0A0E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6" name="Rectangle 258"/>
              <p:cNvSpPr/>
              <p:nvPr/>
            </p:nvSpPr>
            <p:spPr>
              <a:xfrm>
                <a:off x="207" y="138"/>
                <a:ext cx="159" cy="551"/>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7" name="Rectangle 259"/>
              <p:cNvSpPr/>
              <p:nvPr/>
            </p:nvSpPr>
            <p:spPr>
              <a:xfrm>
                <a:off x="415" y="323"/>
                <a:ext cx="5" cy="366"/>
              </a:xfrm>
              <a:prstGeom prst="rect">
                <a:avLst/>
              </a:prstGeom>
              <a:solidFill>
                <a:srgbClr val="0000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8" name="Rectangle 260"/>
              <p:cNvSpPr/>
              <p:nvPr/>
            </p:nvSpPr>
            <p:spPr>
              <a:xfrm>
                <a:off x="420" y="323"/>
                <a:ext cx="6" cy="366"/>
              </a:xfrm>
              <a:prstGeom prst="rect">
                <a:avLst/>
              </a:prstGeom>
              <a:solidFill>
                <a:srgbClr val="0000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79" name="Rectangle 261"/>
              <p:cNvSpPr/>
              <p:nvPr/>
            </p:nvSpPr>
            <p:spPr>
              <a:xfrm>
                <a:off x="426" y="323"/>
                <a:ext cx="5" cy="366"/>
              </a:xfrm>
              <a:prstGeom prst="rect">
                <a:avLst/>
              </a:prstGeom>
              <a:solidFill>
                <a:srgbClr val="0000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0" name="Rectangle 262"/>
              <p:cNvSpPr/>
              <p:nvPr/>
            </p:nvSpPr>
            <p:spPr>
              <a:xfrm>
                <a:off x="431" y="323"/>
                <a:ext cx="6" cy="366"/>
              </a:xfrm>
              <a:prstGeom prst="rect">
                <a:avLst/>
              </a:prstGeom>
              <a:solidFill>
                <a:srgbClr val="0000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1" name="Rectangle 263"/>
              <p:cNvSpPr/>
              <p:nvPr/>
            </p:nvSpPr>
            <p:spPr>
              <a:xfrm>
                <a:off x="437" y="323"/>
                <a:ext cx="5" cy="366"/>
              </a:xfrm>
              <a:prstGeom prst="rect">
                <a:avLst/>
              </a:prstGeom>
              <a:solidFill>
                <a:srgbClr val="0000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2" name="Rectangle 264"/>
              <p:cNvSpPr/>
              <p:nvPr/>
            </p:nvSpPr>
            <p:spPr>
              <a:xfrm>
                <a:off x="442" y="323"/>
                <a:ext cx="6" cy="366"/>
              </a:xfrm>
              <a:prstGeom prst="rect">
                <a:avLst/>
              </a:prstGeom>
              <a:solidFill>
                <a:srgbClr val="0000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3" name="Rectangle 265"/>
              <p:cNvSpPr/>
              <p:nvPr/>
            </p:nvSpPr>
            <p:spPr>
              <a:xfrm>
                <a:off x="448" y="323"/>
                <a:ext cx="5" cy="366"/>
              </a:xfrm>
              <a:prstGeom prst="rect">
                <a:avLst/>
              </a:prstGeom>
              <a:solidFill>
                <a:srgbClr val="0000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4" name="Rectangle 266"/>
              <p:cNvSpPr/>
              <p:nvPr/>
            </p:nvSpPr>
            <p:spPr>
              <a:xfrm>
                <a:off x="453" y="323"/>
                <a:ext cx="5" cy="366"/>
              </a:xfrm>
              <a:prstGeom prst="rect">
                <a:avLst/>
              </a:prstGeom>
              <a:solidFill>
                <a:srgbClr val="0000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5" name="Rectangle 267"/>
              <p:cNvSpPr/>
              <p:nvPr/>
            </p:nvSpPr>
            <p:spPr>
              <a:xfrm>
                <a:off x="458" y="323"/>
                <a:ext cx="6" cy="366"/>
              </a:xfrm>
              <a:prstGeom prst="rect">
                <a:avLst/>
              </a:prstGeom>
              <a:solidFill>
                <a:srgbClr val="0000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6" name="Rectangle 268"/>
              <p:cNvSpPr/>
              <p:nvPr/>
            </p:nvSpPr>
            <p:spPr>
              <a:xfrm>
                <a:off x="464" y="323"/>
                <a:ext cx="5" cy="366"/>
              </a:xfrm>
              <a:prstGeom prst="rect">
                <a:avLst/>
              </a:prstGeom>
              <a:solidFill>
                <a:srgbClr val="0000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7" name="Rectangle 269"/>
              <p:cNvSpPr/>
              <p:nvPr/>
            </p:nvSpPr>
            <p:spPr>
              <a:xfrm>
                <a:off x="469" y="323"/>
                <a:ext cx="6" cy="366"/>
              </a:xfrm>
              <a:prstGeom prst="rect">
                <a:avLst/>
              </a:prstGeom>
              <a:solidFill>
                <a:srgbClr val="0000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8" name="Rectangle 270"/>
              <p:cNvSpPr/>
              <p:nvPr/>
            </p:nvSpPr>
            <p:spPr>
              <a:xfrm>
                <a:off x="475" y="323"/>
                <a:ext cx="5" cy="366"/>
              </a:xfrm>
              <a:prstGeom prst="rect">
                <a:avLst/>
              </a:prstGeom>
              <a:solidFill>
                <a:srgbClr val="0000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89" name="Rectangle 271"/>
              <p:cNvSpPr/>
              <p:nvPr/>
            </p:nvSpPr>
            <p:spPr>
              <a:xfrm>
                <a:off x="480" y="323"/>
                <a:ext cx="6" cy="366"/>
              </a:xfrm>
              <a:prstGeom prst="rect">
                <a:avLst/>
              </a:prstGeom>
              <a:solidFill>
                <a:srgbClr val="0000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0" name="Rectangle 272"/>
              <p:cNvSpPr/>
              <p:nvPr/>
            </p:nvSpPr>
            <p:spPr>
              <a:xfrm>
                <a:off x="486" y="323"/>
                <a:ext cx="5" cy="366"/>
              </a:xfrm>
              <a:prstGeom prst="rect">
                <a:avLst/>
              </a:prstGeom>
              <a:solidFill>
                <a:srgbClr val="0000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1" name="Rectangle 273"/>
              <p:cNvSpPr/>
              <p:nvPr/>
            </p:nvSpPr>
            <p:spPr>
              <a:xfrm>
                <a:off x="491" y="323"/>
                <a:ext cx="6" cy="366"/>
              </a:xfrm>
              <a:prstGeom prst="rect">
                <a:avLst/>
              </a:prstGeom>
              <a:solidFill>
                <a:srgbClr val="0000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2" name="Rectangle 274"/>
              <p:cNvSpPr/>
              <p:nvPr/>
            </p:nvSpPr>
            <p:spPr>
              <a:xfrm>
                <a:off x="497" y="323"/>
                <a:ext cx="5" cy="366"/>
              </a:xfrm>
              <a:prstGeom prst="rect">
                <a:avLst/>
              </a:prstGeom>
              <a:solidFill>
                <a:srgbClr val="0000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3" name="Rectangle 275"/>
              <p:cNvSpPr/>
              <p:nvPr/>
            </p:nvSpPr>
            <p:spPr>
              <a:xfrm>
                <a:off x="502" y="323"/>
                <a:ext cx="6" cy="366"/>
              </a:xfrm>
              <a:prstGeom prst="rect">
                <a:avLst/>
              </a:prstGeom>
              <a:solidFill>
                <a:srgbClr val="0000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4" name="Rectangle 276"/>
              <p:cNvSpPr/>
              <p:nvPr/>
            </p:nvSpPr>
            <p:spPr>
              <a:xfrm>
                <a:off x="508" y="323"/>
                <a:ext cx="5" cy="366"/>
              </a:xfrm>
              <a:prstGeom prst="rect">
                <a:avLst/>
              </a:prstGeom>
              <a:solidFill>
                <a:srgbClr val="0000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5" name="Rectangle 277"/>
              <p:cNvSpPr/>
              <p:nvPr/>
            </p:nvSpPr>
            <p:spPr>
              <a:xfrm>
                <a:off x="513" y="323"/>
                <a:ext cx="6" cy="366"/>
              </a:xfrm>
              <a:prstGeom prst="rect">
                <a:avLst/>
              </a:prstGeom>
              <a:solidFill>
                <a:srgbClr val="0000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6" name="Rectangle 278"/>
              <p:cNvSpPr/>
              <p:nvPr/>
            </p:nvSpPr>
            <p:spPr>
              <a:xfrm>
                <a:off x="519" y="323"/>
                <a:ext cx="5" cy="366"/>
              </a:xfrm>
              <a:prstGeom prst="rect">
                <a:avLst/>
              </a:prstGeom>
              <a:solidFill>
                <a:srgbClr val="0000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7" name="Rectangle 279"/>
              <p:cNvSpPr/>
              <p:nvPr/>
            </p:nvSpPr>
            <p:spPr>
              <a:xfrm>
                <a:off x="524" y="323"/>
                <a:ext cx="5" cy="366"/>
              </a:xfrm>
              <a:prstGeom prst="rect">
                <a:avLst/>
              </a:prstGeom>
              <a:solidFill>
                <a:srgbClr val="0000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8" name="Rectangle 280"/>
              <p:cNvSpPr/>
              <p:nvPr/>
            </p:nvSpPr>
            <p:spPr>
              <a:xfrm>
                <a:off x="529" y="323"/>
                <a:ext cx="6" cy="366"/>
              </a:xfrm>
              <a:prstGeom prst="rect">
                <a:avLst/>
              </a:prstGeom>
              <a:solidFill>
                <a:srgbClr val="0000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99" name="Rectangle 281"/>
              <p:cNvSpPr/>
              <p:nvPr/>
            </p:nvSpPr>
            <p:spPr>
              <a:xfrm>
                <a:off x="535" y="323"/>
                <a:ext cx="5" cy="366"/>
              </a:xfrm>
              <a:prstGeom prst="rect">
                <a:avLst/>
              </a:prstGeom>
              <a:solidFill>
                <a:srgbClr val="0000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0" name="Rectangle 282"/>
              <p:cNvSpPr/>
              <p:nvPr/>
            </p:nvSpPr>
            <p:spPr>
              <a:xfrm>
                <a:off x="540" y="323"/>
                <a:ext cx="6" cy="366"/>
              </a:xfrm>
              <a:prstGeom prst="rect">
                <a:avLst/>
              </a:prstGeom>
              <a:solidFill>
                <a:srgbClr val="0000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1" name="Rectangle 283"/>
              <p:cNvSpPr/>
              <p:nvPr/>
            </p:nvSpPr>
            <p:spPr>
              <a:xfrm>
                <a:off x="546" y="323"/>
                <a:ext cx="5" cy="366"/>
              </a:xfrm>
              <a:prstGeom prst="rect">
                <a:avLst/>
              </a:prstGeom>
              <a:solidFill>
                <a:srgbClr val="0000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2" name="Rectangle 284"/>
              <p:cNvSpPr/>
              <p:nvPr/>
            </p:nvSpPr>
            <p:spPr>
              <a:xfrm>
                <a:off x="551" y="323"/>
                <a:ext cx="6" cy="366"/>
              </a:xfrm>
              <a:prstGeom prst="rect">
                <a:avLst/>
              </a:prstGeom>
              <a:solidFill>
                <a:srgbClr val="0000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3" name="Rectangle 285"/>
              <p:cNvSpPr/>
              <p:nvPr/>
            </p:nvSpPr>
            <p:spPr>
              <a:xfrm>
                <a:off x="557" y="323"/>
                <a:ext cx="5" cy="366"/>
              </a:xfrm>
              <a:prstGeom prst="rect">
                <a:avLst/>
              </a:prstGeom>
              <a:solidFill>
                <a:srgbClr val="0000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4" name="Rectangle 286"/>
              <p:cNvSpPr/>
              <p:nvPr/>
            </p:nvSpPr>
            <p:spPr>
              <a:xfrm>
                <a:off x="562" y="323"/>
                <a:ext cx="6" cy="366"/>
              </a:xfrm>
              <a:prstGeom prst="rect">
                <a:avLst/>
              </a:prstGeom>
              <a:solidFill>
                <a:srgbClr val="0000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5" name="Rectangle 287"/>
              <p:cNvSpPr/>
              <p:nvPr/>
            </p:nvSpPr>
            <p:spPr>
              <a:xfrm>
                <a:off x="568" y="323"/>
                <a:ext cx="5" cy="366"/>
              </a:xfrm>
              <a:prstGeom prst="rect">
                <a:avLst/>
              </a:prstGeom>
              <a:solidFill>
                <a:srgbClr val="0000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6" name="Rectangle 288"/>
              <p:cNvSpPr/>
              <p:nvPr/>
            </p:nvSpPr>
            <p:spPr>
              <a:xfrm>
                <a:off x="415" y="323"/>
                <a:ext cx="158" cy="36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7" name="Rectangle 289"/>
              <p:cNvSpPr/>
              <p:nvPr/>
            </p:nvSpPr>
            <p:spPr>
              <a:xfrm>
                <a:off x="622" y="138"/>
                <a:ext cx="6" cy="551"/>
              </a:xfrm>
              <a:prstGeom prst="rect">
                <a:avLst/>
              </a:prstGeom>
              <a:solidFill>
                <a:srgbClr val="1100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8" name="Rectangle 290"/>
              <p:cNvSpPr/>
              <p:nvPr/>
            </p:nvSpPr>
            <p:spPr>
              <a:xfrm>
                <a:off x="628" y="138"/>
                <a:ext cx="5" cy="551"/>
              </a:xfrm>
              <a:prstGeom prst="rect">
                <a:avLst/>
              </a:prstGeom>
              <a:solidFill>
                <a:srgbClr val="3400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09" name="Rectangle 291"/>
              <p:cNvSpPr/>
              <p:nvPr/>
            </p:nvSpPr>
            <p:spPr>
              <a:xfrm>
                <a:off x="633" y="138"/>
                <a:ext cx="6" cy="551"/>
              </a:xfrm>
              <a:prstGeom prst="rect">
                <a:avLst/>
              </a:prstGeom>
              <a:solidFill>
                <a:srgbClr val="4F00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0" name="Rectangle 292"/>
              <p:cNvSpPr/>
              <p:nvPr/>
            </p:nvSpPr>
            <p:spPr>
              <a:xfrm>
                <a:off x="639" y="138"/>
                <a:ext cx="5" cy="551"/>
              </a:xfrm>
              <a:prstGeom prst="rect">
                <a:avLst/>
              </a:prstGeom>
              <a:solidFill>
                <a:srgbClr val="6600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1" name="Rectangle 293"/>
              <p:cNvSpPr/>
              <p:nvPr/>
            </p:nvSpPr>
            <p:spPr>
              <a:xfrm>
                <a:off x="644" y="138"/>
                <a:ext cx="6" cy="551"/>
              </a:xfrm>
              <a:prstGeom prst="rect">
                <a:avLst/>
              </a:prstGeom>
              <a:solidFill>
                <a:srgbClr val="7D00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2" name="Rectangle 294"/>
              <p:cNvSpPr/>
              <p:nvPr/>
            </p:nvSpPr>
            <p:spPr>
              <a:xfrm>
                <a:off x="650" y="138"/>
                <a:ext cx="5" cy="551"/>
              </a:xfrm>
              <a:prstGeom prst="rect">
                <a:avLst/>
              </a:prstGeom>
              <a:solidFill>
                <a:srgbClr val="9400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3" name="Rectangle 295"/>
              <p:cNvSpPr/>
              <p:nvPr/>
            </p:nvSpPr>
            <p:spPr>
              <a:xfrm>
                <a:off x="655" y="138"/>
                <a:ext cx="5" cy="551"/>
              </a:xfrm>
              <a:prstGeom prst="rect">
                <a:avLst/>
              </a:prstGeom>
              <a:solidFill>
                <a:srgbClr val="AA00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4" name="Rectangle 296"/>
              <p:cNvSpPr/>
              <p:nvPr/>
            </p:nvSpPr>
            <p:spPr>
              <a:xfrm>
                <a:off x="660" y="138"/>
                <a:ext cx="6" cy="551"/>
              </a:xfrm>
              <a:prstGeom prst="rect">
                <a:avLst/>
              </a:prstGeom>
              <a:solidFill>
                <a:srgbClr val="BE00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5" name="Rectangle 297"/>
              <p:cNvSpPr/>
              <p:nvPr/>
            </p:nvSpPr>
            <p:spPr>
              <a:xfrm>
                <a:off x="666" y="138"/>
                <a:ext cx="5" cy="551"/>
              </a:xfrm>
              <a:prstGeom prst="rect">
                <a:avLst/>
              </a:prstGeom>
              <a:solidFill>
                <a:srgbClr val="CF00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6" name="Rectangle 298"/>
              <p:cNvSpPr/>
              <p:nvPr/>
            </p:nvSpPr>
            <p:spPr>
              <a:xfrm>
                <a:off x="671" y="138"/>
                <a:ext cx="6" cy="551"/>
              </a:xfrm>
              <a:prstGeom prst="rect">
                <a:avLst/>
              </a:prstGeom>
              <a:solidFill>
                <a:srgbClr val="DE00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7" name="Rectangle 299"/>
              <p:cNvSpPr/>
              <p:nvPr/>
            </p:nvSpPr>
            <p:spPr>
              <a:xfrm>
                <a:off x="677" y="138"/>
                <a:ext cx="5" cy="551"/>
              </a:xfrm>
              <a:prstGeom prst="rect">
                <a:avLst/>
              </a:prstGeom>
              <a:solidFill>
                <a:srgbClr val="EA00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8" name="Rectangle 300"/>
              <p:cNvSpPr/>
              <p:nvPr/>
            </p:nvSpPr>
            <p:spPr>
              <a:xfrm>
                <a:off x="682" y="138"/>
                <a:ext cx="6" cy="551"/>
              </a:xfrm>
              <a:prstGeom prst="rect">
                <a:avLst/>
              </a:prstGeom>
              <a:solidFill>
                <a:srgbClr val="F200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19" name="Rectangle 301"/>
              <p:cNvSpPr/>
              <p:nvPr/>
            </p:nvSpPr>
            <p:spPr>
              <a:xfrm>
                <a:off x="688" y="138"/>
                <a:ext cx="5" cy="551"/>
              </a:xfrm>
              <a:prstGeom prst="rect">
                <a:avLst/>
              </a:prstGeom>
              <a:solidFill>
                <a:srgbClr val="F900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0" name="Rectangle 302"/>
              <p:cNvSpPr/>
              <p:nvPr/>
            </p:nvSpPr>
            <p:spPr>
              <a:xfrm>
                <a:off x="693" y="138"/>
                <a:ext cx="6" cy="551"/>
              </a:xfrm>
              <a:prstGeom prst="rect">
                <a:avLst/>
              </a:prstGeom>
              <a:solidFill>
                <a:srgbClr val="FC00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1" name="Rectangle 303"/>
              <p:cNvSpPr/>
              <p:nvPr/>
            </p:nvSpPr>
            <p:spPr>
              <a:xfrm>
                <a:off x="699" y="138"/>
                <a:ext cx="5" cy="551"/>
              </a:xfrm>
              <a:prstGeom prst="rect">
                <a:avLst/>
              </a:prstGeom>
              <a:solidFill>
                <a:srgbClr val="FF00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2" name="Rectangle 304"/>
              <p:cNvSpPr/>
              <p:nvPr/>
            </p:nvSpPr>
            <p:spPr>
              <a:xfrm>
                <a:off x="704" y="138"/>
                <a:ext cx="6" cy="551"/>
              </a:xfrm>
              <a:prstGeom prst="rect">
                <a:avLst/>
              </a:prstGeom>
              <a:solidFill>
                <a:srgbClr val="FC00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3" name="Rectangle 305"/>
              <p:cNvSpPr/>
              <p:nvPr/>
            </p:nvSpPr>
            <p:spPr>
              <a:xfrm>
                <a:off x="710" y="138"/>
                <a:ext cx="5" cy="551"/>
              </a:xfrm>
              <a:prstGeom prst="rect">
                <a:avLst/>
              </a:prstGeom>
              <a:solidFill>
                <a:srgbClr val="F900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4" name="Rectangle 306"/>
              <p:cNvSpPr/>
              <p:nvPr/>
            </p:nvSpPr>
            <p:spPr>
              <a:xfrm>
                <a:off x="715" y="138"/>
                <a:ext cx="6" cy="551"/>
              </a:xfrm>
              <a:prstGeom prst="rect">
                <a:avLst/>
              </a:prstGeom>
              <a:solidFill>
                <a:srgbClr val="F200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5" name="Rectangle 307"/>
              <p:cNvSpPr/>
              <p:nvPr/>
            </p:nvSpPr>
            <p:spPr>
              <a:xfrm>
                <a:off x="721" y="138"/>
                <a:ext cx="5" cy="551"/>
              </a:xfrm>
              <a:prstGeom prst="rect">
                <a:avLst/>
              </a:prstGeom>
              <a:solidFill>
                <a:srgbClr val="EA00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6" name="Rectangle 308"/>
              <p:cNvSpPr/>
              <p:nvPr/>
            </p:nvSpPr>
            <p:spPr>
              <a:xfrm>
                <a:off x="726" y="138"/>
                <a:ext cx="5" cy="551"/>
              </a:xfrm>
              <a:prstGeom prst="rect">
                <a:avLst/>
              </a:prstGeom>
              <a:solidFill>
                <a:srgbClr val="DE00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7" name="Rectangle 309"/>
              <p:cNvSpPr/>
              <p:nvPr/>
            </p:nvSpPr>
            <p:spPr>
              <a:xfrm>
                <a:off x="731" y="138"/>
                <a:ext cx="6" cy="551"/>
              </a:xfrm>
              <a:prstGeom prst="rect">
                <a:avLst/>
              </a:prstGeom>
              <a:solidFill>
                <a:srgbClr val="CF00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8" name="Rectangle 310"/>
              <p:cNvSpPr/>
              <p:nvPr/>
            </p:nvSpPr>
            <p:spPr>
              <a:xfrm>
                <a:off x="737" y="138"/>
                <a:ext cx="5" cy="551"/>
              </a:xfrm>
              <a:prstGeom prst="rect">
                <a:avLst/>
              </a:prstGeom>
              <a:solidFill>
                <a:srgbClr val="BE00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29" name="Rectangle 311"/>
              <p:cNvSpPr/>
              <p:nvPr/>
            </p:nvSpPr>
            <p:spPr>
              <a:xfrm>
                <a:off x="742" y="138"/>
                <a:ext cx="6" cy="551"/>
              </a:xfrm>
              <a:prstGeom prst="rect">
                <a:avLst/>
              </a:prstGeom>
              <a:solidFill>
                <a:srgbClr val="AA00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0" name="Rectangle 312"/>
              <p:cNvSpPr/>
              <p:nvPr/>
            </p:nvSpPr>
            <p:spPr>
              <a:xfrm>
                <a:off x="748" y="138"/>
                <a:ext cx="5" cy="551"/>
              </a:xfrm>
              <a:prstGeom prst="rect">
                <a:avLst/>
              </a:prstGeom>
              <a:solidFill>
                <a:srgbClr val="9400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1" name="Rectangle 313"/>
              <p:cNvSpPr/>
              <p:nvPr/>
            </p:nvSpPr>
            <p:spPr>
              <a:xfrm>
                <a:off x="753" y="138"/>
                <a:ext cx="6" cy="551"/>
              </a:xfrm>
              <a:prstGeom prst="rect">
                <a:avLst/>
              </a:prstGeom>
              <a:solidFill>
                <a:srgbClr val="7D00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2" name="Rectangle 314"/>
              <p:cNvSpPr/>
              <p:nvPr/>
            </p:nvSpPr>
            <p:spPr>
              <a:xfrm>
                <a:off x="759" y="138"/>
                <a:ext cx="5" cy="551"/>
              </a:xfrm>
              <a:prstGeom prst="rect">
                <a:avLst/>
              </a:prstGeom>
              <a:solidFill>
                <a:srgbClr val="6600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3" name="Rectangle 315"/>
              <p:cNvSpPr/>
              <p:nvPr/>
            </p:nvSpPr>
            <p:spPr>
              <a:xfrm>
                <a:off x="764" y="138"/>
                <a:ext cx="6" cy="551"/>
              </a:xfrm>
              <a:prstGeom prst="rect">
                <a:avLst/>
              </a:prstGeom>
              <a:solidFill>
                <a:srgbClr val="4F00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4" name="Rectangle 316"/>
              <p:cNvSpPr/>
              <p:nvPr/>
            </p:nvSpPr>
            <p:spPr>
              <a:xfrm>
                <a:off x="770" y="138"/>
                <a:ext cx="5" cy="551"/>
              </a:xfrm>
              <a:prstGeom prst="rect">
                <a:avLst/>
              </a:prstGeom>
              <a:solidFill>
                <a:srgbClr val="3400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5" name="Rectangle 317"/>
              <p:cNvSpPr/>
              <p:nvPr/>
            </p:nvSpPr>
            <p:spPr>
              <a:xfrm>
                <a:off x="775" y="138"/>
                <a:ext cx="6" cy="551"/>
              </a:xfrm>
              <a:prstGeom prst="rect">
                <a:avLst/>
              </a:prstGeom>
              <a:solidFill>
                <a:srgbClr val="1100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6" name="Rectangle 318"/>
              <p:cNvSpPr/>
              <p:nvPr/>
            </p:nvSpPr>
            <p:spPr>
              <a:xfrm>
                <a:off x="622" y="138"/>
                <a:ext cx="159" cy="551"/>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7" name="Rectangle 319"/>
              <p:cNvSpPr/>
              <p:nvPr/>
            </p:nvSpPr>
            <p:spPr>
              <a:xfrm>
                <a:off x="830" y="0"/>
                <a:ext cx="5" cy="689"/>
              </a:xfrm>
              <a:prstGeom prst="rect">
                <a:avLst/>
              </a:prstGeom>
              <a:solidFill>
                <a:srgbClr val="1111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8" name="Rectangle 320"/>
              <p:cNvSpPr/>
              <p:nvPr/>
            </p:nvSpPr>
            <p:spPr>
              <a:xfrm>
                <a:off x="835" y="0"/>
                <a:ext cx="6" cy="689"/>
              </a:xfrm>
              <a:prstGeom prst="rect">
                <a:avLst/>
              </a:prstGeom>
              <a:solidFill>
                <a:srgbClr val="3232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39" name="Rectangle 321"/>
              <p:cNvSpPr/>
              <p:nvPr/>
            </p:nvSpPr>
            <p:spPr>
              <a:xfrm>
                <a:off x="841" y="0"/>
                <a:ext cx="5" cy="689"/>
              </a:xfrm>
              <a:prstGeom prst="rect">
                <a:avLst/>
              </a:prstGeom>
              <a:solidFill>
                <a:srgbClr val="4D4D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0" name="Rectangle 322"/>
              <p:cNvSpPr/>
              <p:nvPr/>
            </p:nvSpPr>
            <p:spPr>
              <a:xfrm>
                <a:off x="846" y="0"/>
                <a:ext cx="6" cy="689"/>
              </a:xfrm>
              <a:prstGeom prst="rect">
                <a:avLst/>
              </a:prstGeom>
              <a:solidFill>
                <a:srgbClr val="6363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1" name="Rectangle 323"/>
              <p:cNvSpPr/>
              <p:nvPr/>
            </p:nvSpPr>
            <p:spPr>
              <a:xfrm>
                <a:off x="852" y="0"/>
                <a:ext cx="5" cy="689"/>
              </a:xfrm>
              <a:prstGeom prst="rect">
                <a:avLst/>
              </a:prstGeom>
              <a:solidFill>
                <a:srgbClr val="7A7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2" name="Rectangle 324"/>
              <p:cNvSpPr/>
              <p:nvPr/>
            </p:nvSpPr>
            <p:spPr>
              <a:xfrm>
                <a:off x="857" y="0"/>
                <a:ext cx="6" cy="689"/>
              </a:xfrm>
              <a:prstGeom prst="rect">
                <a:avLst/>
              </a:prstGeom>
              <a:solidFill>
                <a:srgbClr val="909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3" name="Rectangle 325"/>
              <p:cNvSpPr/>
              <p:nvPr/>
            </p:nvSpPr>
            <p:spPr>
              <a:xfrm>
                <a:off x="863" y="0"/>
                <a:ext cx="5" cy="689"/>
              </a:xfrm>
              <a:prstGeom prst="rect">
                <a:avLst/>
              </a:prstGeom>
              <a:solidFill>
                <a:srgbClr val="A5A5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4" name="Rectangle 326"/>
              <p:cNvSpPr/>
              <p:nvPr/>
            </p:nvSpPr>
            <p:spPr>
              <a:xfrm>
                <a:off x="868" y="0"/>
                <a:ext cx="5" cy="689"/>
              </a:xfrm>
              <a:prstGeom prst="rect">
                <a:avLst/>
              </a:prstGeom>
              <a:solidFill>
                <a:srgbClr val="BAB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5" name="Rectangle 327"/>
              <p:cNvSpPr/>
              <p:nvPr/>
            </p:nvSpPr>
            <p:spPr>
              <a:xfrm>
                <a:off x="873" y="0"/>
                <a:ext cx="6" cy="689"/>
              </a:xfrm>
              <a:prstGeom prst="rect">
                <a:avLst/>
              </a:prstGeom>
              <a:solidFill>
                <a:srgbClr val="CAC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6" name="Rectangle 328"/>
              <p:cNvSpPr/>
              <p:nvPr/>
            </p:nvSpPr>
            <p:spPr>
              <a:xfrm>
                <a:off x="879" y="0"/>
                <a:ext cx="5" cy="689"/>
              </a:xfrm>
              <a:prstGeom prst="rect">
                <a:avLst/>
              </a:prstGeom>
              <a:solidFill>
                <a:srgbClr val="DAD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7" name="Rectangle 329"/>
              <p:cNvSpPr/>
              <p:nvPr/>
            </p:nvSpPr>
            <p:spPr>
              <a:xfrm>
                <a:off x="884" y="0"/>
                <a:ext cx="6" cy="689"/>
              </a:xfrm>
              <a:prstGeom prst="rect">
                <a:avLst/>
              </a:prstGeom>
              <a:solidFill>
                <a:srgbClr val="E6E6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8" name="Rectangle 330"/>
              <p:cNvSpPr/>
              <p:nvPr/>
            </p:nvSpPr>
            <p:spPr>
              <a:xfrm>
                <a:off x="890" y="0"/>
                <a:ext cx="5" cy="689"/>
              </a:xfrm>
              <a:prstGeom prst="rect">
                <a:avLst/>
              </a:prstGeom>
              <a:solidFill>
                <a:srgbClr val="F0F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49" name="Rectangle 331"/>
              <p:cNvSpPr/>
              <p:nvPr/>
            </p:nvSpPr>
            <p:spPr>
              <a:xfrm>
                <a:off x="895" y="0"/>
                <a:ext cx="6" cy="689"/>
              </a:xfrm>
              <a:prstGeom prst="rect">
                <a:avLst/>
              </a:prstGeom>
              <a:solidFill>
                <a:srgbClr val="F6F6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0" name="Rectangle 332"/>
              <p:cNvSpPr/>
              <p:nvPr/>
            </p:nvSpPr>
            <p:spPr>
              <a:xfrm>
                <a:off x="901" y="0"/>
                <a:ext cx="5" cy="689"/>
              </a:xfrm>
              <a:prstGeom prst="rect">
                <a:avLst/>
              </a:prstGeom>
              <a:solidFill>
                <a:srgbClr val="FBFB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1" name="Rectangle 333"/>
              <p:cNvSpPr/>
              <p:nvPr/>
            </p:nvSpPr>
            <p:spPr>
              <a:xfrm>
                <a:off x="906" y="0"/>
                <a:ext cx="11" cy="689"/>
              </a:xfrm>
              <a:prstGeom prst="rect">
                <a:avLst/>
              </a:prstGeom>
              <a:solidFill>
                <a:srgbClr val="FEFE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2" name="Rectangle 334"/>
              <p:cNvSpPr/>
              <p:nvPr/>
            </p:nvSpPr>
            <p:spPr>
              <a:xfrm>
                <a:off x="917" y="0"/>
                <a:ext cx="6" cy="689"/>
              </a:xfrm>
              <a:prstGeom prst="rect">
                <a:avLst/>
              </a:prstGeom>
              <a:solidFill>
                <a:srgbClr val="FBFB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3" name="Rectangle 335"/>
              <p:cNvSpPr/>
              <p:nvPr/>
            </p:nvSpPr>
            <p:spPr>
              <a:xfrm>
                <a:off x="923" y="0"/>
                <a:ext cx="5" cy="689"/>
              </a:xfrm>
              <a:prstGeom prst="rect">
                <a:avLst/>
              </a:prstGeom>
              <a:solidFill>
                <a:srgbClr val="F6F6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4" name="Rectangle 336"/>
              <p:cNvSpPr/>
              <p:nvPr/>
            </p:nvSpPr>
            <p:spPr>
              <a:xfrm>
                <a:off x="928" y="0"/>
                <a:ext cx="6" cy="689"/>
              </a:xfrm>
              <a:prstGeom prst="rect">
                <a:avLst/>
              </a:prstGeom>
              <a:solidFill>
                <a:srgbClr val="F0F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5" name="Rectangle 337"/>
              <p:cNvSpPr/>
              <p:nvPr/>
            </p:nvSpPr>
            <p:spPr>
              <a:xfrm>
                <a:off x="934" y="0"/>
                <a:ext cx="5" cy="689"/>
              </a:xfrm>
              <a:prstGeom prst="rect">
                <a:avLst/>
              </a:prstGeom>
              <a:solidFill>
                <a:srgbClr val="E6E6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6" name="Rectangle 338"/>
              <p:cNvSpPr/>
              <p:nvPr/>
            </p:nvSpPr>
            <p:spPr>
              <a:xfrm>
                <a:off x="939" y="0"/>
                <a:ext cx="5" cy="689"/>
              </a:xfrm>
              <a:prstGeom prst="rect">
                <a:avLst/>
              </a:prstGeom>
              <a:solidFill>
                <a:srgbClr val="DAD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7" name="Rectangle 339"/>
              <p:cNvSpPr/>
              <p:nvPr/>
            </p:nvSpPr>
            <p:spPr>
              <a:xfrm>
                <a:off x="944" y="0"/>
                <a:ext cx="6" cy="689"/>
              </a:xfrm>
              <a:prstGeom prst="rect">
                <a:avLst/>
              </a:prstGeom>
              <a:solidFill>
                <a:srgbClr val="CBCB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8" name="Rectangle 340"/>
              <p:cNvSpPr/>
              <p:nvPr/>
            </p:nvSpPr>
            <p:spPr>
              <a:xfrm>
                <a:off x="950" y="0"/>
                <a:ext cx="5" cy="689"/>
              </a:xfrm>
              <a:prstGeom prst="rect">
                <a:avLst/>
              </a:prstGeom>
              <a:solidFill>
                <a:srgbClr val="BAB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59" name="Rectangle 341"/>
              <p:cNvSpPr/>
              <p:nvPr/>
            </p:nvSpPr>
            <p:spPr>
              <a:xfrm>
                <a:off x="955" y="0"/>
                <a:ext cx="6" cy="689"/>
              </a:xfrm>
              <a:prstGeom prst="rect">
                <a:avLst/>
              </a:prstGeom>
              <a:solidFill>
                <a:srgbClr val="A5A5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0" name="Rectangle 342"/>
              <p:cNvSpPr/>
              <p:nvPr/>
            </p:nvSpPr>
            <p:spPr>
              <a:xfrm>
                <a:off x="961" y="0"/>
                <a:ext cx="5" cy="689"/>
              </a:xfrm>
              <a:prstGeom prst="rect">
                <a:avLst/>
              </a:prstGeom>
              <a:solidFill>
                <a:srgbClr val="909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1" name="Rectangle 343"/>
              <p:cNvSpPr/>
              <p:nvPr/>
            </p:nvSpPr>
            <p:spPr>
              <a:xfrm>
                <a:off x="966" y="0"/>
                <a:ext cx="6" cy="689"/>
              </a:xfrm>
              <a:prstGeom prst="rect">
                <a:avLst/>
              </a:prstGeom>
              <a:solidFill>
                <a:srgbClr val="7A7A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2" name="Rectangle 344"/>
              <p:cNvSpPr/>
              <p:nvPr/>
            </p:nvSpPr>
            <p:spPr>
              <a:xfrm>
                <a:off x="972" y="0"/>
                <a:ext cx="5" cy="689"/>
              </a:xfrm>
              <a:prstGeom prst="rect">
                <a:avLst/>
              </a:prstGeom>
              <a:solidFill>
                <a:srgbClr val="6363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3" name="Rectangle 345"/>
              <p:cNvSpPr/>
              <p:nvPr/>
            </p:nvSpPr>
            <p:spPr>
              <a:xfrm>
                <a:off x="977" y="0"/>
                <a:ext cx="6" cy="689"/>
              </a:xfrm>
              <a:prstGeom prst="rect">
                <a:avLst/>
              </a:prstGeom>
              <a:solidFill>
                <a:srgbClr val="4D4D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4" name="Rectangle 346"/>
              <p:cNvSpPr/>
              <p:nvPr/>
            </p:nvSpPr>
            <p:spPr>
              <a:xfrm>
                <a:off x="983" y="0"/>
                <a:ext cx="5" cy="689"/>
              </a:xfrm>
              <a:prstGeom prst="rect">
                <a:avLst/>
              </a:prstGeom>
              <a:solidFill>
                <a:srgbClr val="3232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5" name="Rectangle 347"/>
              <p:cNvSpPr/>
              <p:nvPr/>
            </p:nvSpPr>
            <p:spPr>
              <a:xfrm>
                <a:off x="988" y="0"/>
                <a:ext cx="6" cy="689"/>
              </a:xfrm>
              <a:prstGeom prst="rect">
                <a:avLst/>
              </a:prstGeom>
              <a:solidFill>
                <a:srgbClr val="1111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6" name="Rectangle 348"/>
              <p:cNvSpPr/>
              <p:nvPr/>
            </p:nvSpPr>
            <p:spPr>
              <a:xfrm>
                <a:off x="830" y="0"/>
                <a:ext cx="164" cy="689"/>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7" name="Rectangle 349"/>
              <p:cNvSpPr/>
              <p:nvPr/>
            </p:nvSpPr>
            <p:spPr>
              <a:xfrm>
                <a:off x="1043" y="0"/>
                <a:ext cx="5" cy="689"/>
              </a:xfrm>
              <a:prstGeom prst="rect">
                <a:avLst/>
              </a:prstGeom>
              <a:solidFill>
                <a:srgbClr val="0011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8" name="Rectangle 350"/>
              <p:cNvSpPr/>
              <p:nvPr/>
            </p:nvSpPr>
            <p:spPr>
              <a:xfrm>
                <a:off x="1048" y="0"/>
                <a:ext cx="6" cy="689"/>
              </a:xfrm>
              <a:prstGeom prst="rect">
                <a:avLst/>
              </a:prstGeom>
              <a:solidFill>
                <a:srgbClr val="0034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69" name="Rectangle 351"/>
              <p:cNvSpPr/>
              <p:nvPr/>
            </p:nvSpPr>
            <p:spPr>
              <a:xfrm>
                <a:off x="1054" y="0"/>
                <a:ext cx="5" cy="689"/>
              </a:xfrm>
              <a:prstGeom prst="rect">
                <a:avLst/>
              </a:prstGeom>
              <a:solidFill>
                <a:srgbClr val="004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0" name="Rectangle 352"/>
              <p:cNvSpPr/>
              <p:nvPr/>
            </p:nvSpPr>
            <p:spPr>
              <a:xfrm>
                <a:off x="1059" y="0"/>
                <a:ext cx="6" cy="689"/>
              </a:xfrm>
              <a:prstGeom prst="rect">
                <a:avLst/>
              </a:prstGeom>
              <a:solidFill>
                <a:srgbClr val="0066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1" name="Rectangle 353"/>
              <p:cNvSpPr/>
              <p:nvPr/>
            </p:nvSpPr>
            <p:spPr>
              <a:xfrm>
                <a:off x="1065" y="0"/>
                <a:ext cx="5" cy="689"/>
              </a:xfrm>
              <a:prstGeom prst="rect">
                <a:avLst/>
              </a:prstGeom>
              <a:solidFill>
                <a:srgbClr val="007D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2" name="Rectangle 354"/>
              <p:cNvSpPr/>
              <p:nvPr/>
            </p:nvSpPr>
            <p:spPr>
              <a:xfrm>
                <a:off x="1070" y="0"/>
                <a:ext cx="5" cy="689"/>
              </a:xfrm>
              <a:prstGeom prst="rect">
                <a:avLst/>
              </a:prstGeom>
              <a:solidFill>
                <a:srgbClr val="0094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3" name="Rectangle 355"/>
              <p:cNvSpPr/>
              <p:nvPr/>
            </p:nvSpPr>
            <p:spPr>
              <a:xfrm>
                <a:off x="1075" y="0"/>
                <a:ext cx="6" cy="689"/>
              </a:xfrm>
              <a:prstGeom prst="rect">
                <a:avLst/>
              </a:prstGeom>
              <a:solidFill>
                <a:srgbClr val="00AA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4" name="Rectangle 356"/>
              <p:cNvSpPr/>
              <p:nvPr/>
            </p:nvSpPr>
            <p:spPr>
              <a:xfrm>
                <a:off x="1081" y="0"/>
                <a:ext cx="5" cy="689"/>
              </a:xfrm>
              <a:prstGeom prst="rect">
                <a:avLst/>
              </a:prstGeom>
              <a:solidFill>
                <a:srgbClr val="00BE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5" name="Rectangle 357"/>
              <p:cNvSpPr/>
              <p:nvPr/>
            </p:nvSpPr>
            <p:spPr>
              <a:xfrm>
                <a:off x="1086" y="0"/>
                <a:ext cx="6" cy="689"/>
              </a:xfrm>
              <a:prstGeom prst="rect">
                <a:avLst/>
              </a:prstGeom>
              <a:solidFill>
                <a:srgbClr val="00CF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6" name="Rectangle 358"/>
              <p:cNvSpPr/>
              <p:nvPr/>
            </p:nvSpPr>
            <p:spPr>
              <a:xfrm>
                <a:off x="1092" y="0"/>
                <a:ext cx="5" cy="689"/>
              </a:xfrm>
              <a:prstGeom prst="rect">
                <a:avLst/>
              </a:prstGeom>
              <a:solidFill>
                <a:srgbClr val="00DE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7" name="Rectangle 359"/>
              <p:cNvSpPr/>
              <p:nvPr/>
            </p:nvSpPr>
            <p:spPr>
              <a:xfrm>
                <a:off x="1097" y="0"/>
                <a:ext cx="6" cy="689"/>
              </a:xfrm>
              <a:prstGeom prst="rect">
                <a:avLst/>
              </a:prstGeom>
              <a:solidFill>
                <a:srgbClr val="00EA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8" name="Rectangle 360"/>
              <p:cNvSpPr/>
              <p:nvPr/>
            </p:nvSpPr>
            <p:spPr>
              <a:xfrm>
                <a:off x="1103" y="0"/>
                <a:ext cx="5" cy="689"/>
              </a:xfrm>
              <a:prstGeom prst="rect">
                <a:avLst/>
              </a:prstGeom>
              <a:solidFill>
                <a:srgbClr val="00F2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79" name="Rectangle 361"/>
              <p:cNvSpPr/>
              <p:nvPr/>
            </p:nvSpPr>
            <p:spPr>
              <a:xfrm>
                <a:off x="1108" y="0"/>
                <a:ext cx="6" cy="689"/>
              </a:xfrm>
              <a:prstGeom prst="rect">
                <a:avLst/>
              </a:prstGeom>
              <a:solidFill>
                <a:srgbClr val="00F9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0" name="Rectangle 362"/>
              <p:cNvSpPr/>
              <p:nvPr/>
            </p:nvSpPr>
            <p:spPr>
              <a:xfrm>
                <a:off x="1114" y="0"/>
                <a:ext cx="5" cy="689"/>
              </a:xfrm>
              <a:prstGeom prst="rect">
                <a:avLst/>
              </a:prstGeom>
              <a:solidFill>
                <a:srgbClr val="00FC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1" name="Rectangle 363"/>
              <p:cNvSpPr/>
              <p:nvPr/>
            </p:nvSpPr>
            <p:spPr>
              <a:xfrm>
                <a:off x="1119" y="0"/>
                <a:ext cx="6" cy="689"/>
              </a:xfrm>
              <a:prstGeom prst="rect">
                <a:avLst/>
              </a:prstGeom>
              <a:solidFill>
                <a:srgbClr val="00FF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2" name="Rectangle 364"/>
              <p:cNvSpPr/>
              <p:nvPr/>
            </p:nvSpPr>
            <p:spPr>
              <a:xfrm>
                <a:off x="1125" y="0"/>
                <a:ext cx="5" cy="689"/>
              </a:xfrm>
              <a:prstGeom prst="rect">
                <a:avLst/>
              </a:prstGeom>
              <a:solidFill>
                <a:srgbClr val="00FC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3" name="Rectangle 365"/>
              <p:cNvSpPr/>
              <p:nvPr/>
            </p:nvSpPr>
            <p:spPr>
              <a:xfrm>
                <a:off x="1130" y="0"/>
                <a:ext cx="6" cy="689"/>
              </a:xfrm>
              <a:prstGeom prst="rect">
                <a:avLst/>
              </a:prstGeom>
              <a:solidFill>
                <a:srgbClr val="00F9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4" name="Rectangle 366"/>
              <p:cNvSpPr/>
              <p:nvPr/>
            </p:nvSpPr>
            <p:spPr>
              <a:xfrm>
                <a:off x="1136" y="0"/>
                <a:ext cx="5" cy="689"/>
              </a:xfrm>
              <a:prstGeom prst="rect">
                <a:avLst/>
              </a:prstGeom>
              <a:solidFill>
                <a:srgbClr val="00F2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5" name="Rectangle 367"/>
              <p:cNvSpPr/>
              <p:nvPr/>
            </p:nvSpPr>
            <p:spPr>
              <a:xfrm>
                <a:off x="1141" y="0"/>
                <a:ext cx="5" cy="689"/>
              </a:xfrm>
              <a:prstGeom prst="rect">
                <a:avLst/>
              </a:prstGeom>
              <a:solidFill>
                <a:srgbClr val="00EA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6" name="Rectangle 368"/>
              <p:cNvSpPr/>
              <p:nvPr/>
            </p:nvSpPr>
            <p:spPr>
              <a:xfrm>
                <a:off x="1146" y="0"/>
                <a:ext cx="6" cy="689"/>
              </a:xfrm>
              <a:prstGeom prst="rect">
                <a:avLst/>
              </a:prstGeom>
              <a:solidFill>
                <a:srgbClr val="00DE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7" name="Rectangle 369"/>
              <p:cNvSpPr/>
              <p:nvPr/>
            </p:nvSpPr>
            <p:spPr>
              <a:xfrm>
                <a:off x="1152" y="0"/>
                <a:ext cx="5" cy="689"/>
              </a:xfrm>
              <a:prstGeom prst="rect">
                <a:avLst/>
              </a:prstGeom>
              <a:solidFill>
                <a:srgbClr val="00CF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8" name="Rectangle 370"/>
              <p:cNvSpPr/>
              <p:nvPr/>
            </p:nvSpPr>
            <p:spPr>
              <a:xfrm>
                <a:off x="1157" y="0"/>
                <a:ext cx="6" cy="689"/>
              </a:xfrm>
              <a:prstGeom prst="rect">
                <a:avLst/>
              </a:prstGeom>
              <a:solidFill>
                <a:srgbClr val="00BE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89" name="Rectangle 371"/>
              <p:cNvSpPr/>
              <p:nvPr/>
            </p:nvSpPr>
            <p:spPr>
              <a:xfrm>
                <a:off x="1163" y="0"/>
                <a:ext cx="5" cy="689"/>
              </a:xfrm>
              <a:prstGeom prst="rect">
                <a:avLst/>
              </a:prstGeom>
              <a:solidFill>
                <a:srgbClr val="00AA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0" name="Rectangle 372"/>
              <p:cNvSpPr/>
              <p:nvPr/>
            </p:nvSpPr>
            <p:spPr>
              <a:xfrm>
                <a:off x="1168" y="0"/>
                <a:ext cx="6" cy="689"/>
              </a:xfrm>
              <a:prstGeom prst="rect">
                <a:avLst/>
              </a:prstGeom>
              <a:solidFill>
                <a:srgbClr val="0094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1" name="Rectangle 373"/>
              <p:cNvSpPr/>
              <p:nvPr/>
            </p:nvSpPr>
            <p:spPr>
              <a:xfrm>
                <a:off x="1174" y="0"/>
                <a:ext cx="5" cy="689"/>
              </a:xfrm>
              <a:prstGeom prst="rect">
                <a:avLst/>
              </a:prstGeom>
              <a:solidFill>
                <a:srgbClr val="007D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2" name="Rectangle 374"/>
              <p:cNvSpPr/>
              <p:nvPr/>
            </p:nvSpPr>
            <p:spPr>
              <a:xfrm>
                <a:off x="1179" y="0"/>
                <a:ext cx="6" cy="689"/>
              </a:xfrm>
              <a:prstGeom prst="rect">
                <a:avLst/>
              </a:prstGeom>
              <a:solidFill>
                <a:srgbClr val="0066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3" name="Rectangle 375"/>
              <p:cNvSpPr/>
              <p:nvPr/>
            </p:nvSpPr>
            <p:spPr>
              <a:xfrm>
                <a:off x="1185" y="0"/>
                <a:ext cx="5" cy="689"/>
              </a:xfrm>
              <a:prstGeom prst="rect">
                <a:avLst/>
              </a:prstGeom>
              <a:solidFill>
                <a:srgbClr val="004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4" name="Rectangle 376"/>
              <p:cNvSpPr/>
              <p:nvPr/>
            </p:nvSpPr>
            <p:spPr>
              <a:xfrm>
                <a:off x="1190" y="0"/>
                <a:ext cx="6" cy="689"/>
              </a:xfrm>
              <a:prstGeom prst="rect">
                <a:avLst/>
              </a:prstGeom>
              <a:solidFill>
                <a:srgbClr val="0034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5" name="Rectangle 377"/>
              <p:cNvSpPr/>
              <p:nvPr/>
            </p:nvSpPr>
            <p:spPr>
              <a:xfrm>
                <a:off x="1196" y="0"/>
                <a:ext cx="5" cy="689"/>
              </a:xfrm>
              <a:prstGeom prst="rect">
                <a:avLst/>
              </a:prstGeom>
              <a:solidFill>
                <a:srgbClr val="0011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6" name="Rectangle 378"/>
              <p:cNvSpPr/>
              <p:nvPr/>
            </p:nvSpPr>
            <p:spPr>
              <a:xfrm>
                <a:off x="1043" y="0"/>
                <a:ext cx="158" cy="689"/>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7" name="Rectangle 379"/>
              <p:cNvSpPr/>
              <p:nvPr/>
            </p:nvSpPr>
            <p:spPr>
              <a:xfrm>
                <a:off x="1250" y="138"/>
                <a:ext cx="6" cy="551"/>
              </a:xfrm>
              <a:prstGeom prst="rect">
                <a:avLst/>
              </a:prstGeom>
              <a:solidFill>
                <a:srgbClr val="0A030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8" name="Rectangle 380"/>
              <p:cNvSpPr/>
              <p:nvPr/>
            </p:nvSpPr>
            <p:spPr>
              <a:xfrm>
                <a:off x="1256" y="138"/>
                <a:ext cx="5" cy="551"/>
              </a:xfrm>
              <a:prstGeom prst="rect">
                <a:avLst/>
              </a:prstGeom>
              <a:solidFill>
                <a:srgbClr val="1E091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999" name="Rectangle 381"/>
              <p:cNvSpPr/>
              <p:nvPr/>
            </p:nvSpPr>
            <p:spPr>
              <a:xfrm>
                <a:off x="1261" y="138"/>
                <a:ext cx="6" cy="551"/>
              </a:xfrm>
              <a:prstGeom prst="rect">
                <a:avLst/>
              </a:prstGeom>
              <a:solidFill>
                <a:srgbClr val="2F0F1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0" name="Rectangle 382"/>
              <p:cNvSpPr/>
              <p:nvPr/>
            </p:nvSpPr>
            <p:spPr>
              <a:xfrm>
                <a:off x="1267" y="138"/>
                <a:ext cx="5" cy="551"/>
              </a:xfrm>
              <a:prstGeom prst="rect">
                <a:avLst/>
              </a:prstGeom>
              <a:solidFill>
                <a:srgbClr val="3D14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1" name="Rectangle 383"/>
              <p:cNvSpPr/>
              <p:nvPr/>
            </p:nvSpPr>
            <p:spPr>
              <a:xfrm>
                <a:off x="1272" y="138"/>
                <a:ext cx="6" cy="551"/>
              </a:xfrm>
              <a:prstGeom prst="rect">
                <a:avLst/>
              </a:prstGeom>
              <a:solidFill>
                <a:srgbClr val="4B19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2" name="Rectangle 384"/>
              <p:cNvSpPr/>
              <p:nvPr/>
            </p:nvSpPr>
            <p:spPr>
              <a:xfrm>
                <a:off x="1278" y="138"/>
                <a:ext cx="5" cy="551"/>
              </a:xfrm>
              <a:prstGeom prst="rect">
                <a:avLst/>
              </a:prstGeom>
              <a:solidFill>
                <a:srgbClr val="5A1E3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3" name="Rectangle 385"/>
              <p:cNvSpPr/>
              <p:nvPr/>
            </p:nvSpPr>
            <p:spPr>
              <a:xfrm>
                <a:off x="1283" y="138"/>
                <a:ext cx="5" cy="551"/>
              </a:xfrm>
              <a:prstGeom prst="rect">
                <a:avLst/>
              </a:prstGeom>
              <a:solidFill>
                <a:srgbClr val="66224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4" name="Rectangle 386"/>
              <p:cNvSpPr/>
              <p:nvPr/>
            </p:nvSpPr>
            <p:spPr>
              <a:xfrm>
                <a:off x="1288" y="138"/>
                <a:ext cx="6" cy="551"/>
              </a:xfrm>
              <a:prstGeom prst="rect">
                <a:avLst/>
              </a:prstGeom>
              <a:solidFill>
                <a:srgbClr val="7226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5" name="Rectangle 387"/>
              <p:cNvSpPr/>
              <p:nvPr/>
            </p:nvSpPr>
            <p:spPr>
              <a:xfrm>
                <a:off x="1294" y="138"/>
                <a:ext cx="5" cy="551"/>
              </a:xfrm>
              <a:prstGeom prst="rect">
                <a:avLst/>
              </a:prstGeom>
              <a:solidFill>
                <a:srgbClr val="7C2A5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6" name="Rectangle 388"/>
              <p:cNvSpPr/>
              <p:nvPr/>
            </p:nvSpPr>
            <p:spPr>
              <a:xfrm>
                <a:off x="1299" y="138"/>
                <a:ext cx="6" cy="551"/>
              </a:xfrm>
              <a:prstGeom prst="rect">
                <a:avLst/>
              </a:prstGeom>
              <a:solidFill>
                <a:srgbClr val="852D5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7" name="Rectangle 389"/>
              <p:cNvSpPr/>
              <p:nvPr/>
            </p:nvSpPr>
            <p:spPr>
              <a:xfrm>
                <a:off x="1305" y="138"/>
                <a:ext cx="5" cy="551"/>
              </a:xfrm>
              <a:prstGeom prst="rect">
                <a:avLst/>
              </a:prstGeom>
              <a:solidFill>
                <a:srgbClr val="8C2E5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8" name="Rectangle 390"/>
              <p:cNvSpPr/>
              <p:nvPr/>
            </p:nvSpPr>
            <p:spPr>
              <a:xfrm>
                <a:off x="1310" y="138"/>
                <a:ext cx="6" cy="551"/>
              </a:xfrm>
              <a:prstGeom prst="rect">
                <a:avLst/>
              </a:prstGeom>
              <a:solidFill>
                <a:srgbClr val="91306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09" name="Rectangle 391"/>
              <p:cNvSpPr/>
              <p:nvPr/>
            </p:nvSpPr>
            <p:spPr>
              <a:xfrm>
                <a:off x="1316" y="138"/>
                <a:ext cx="5" cy="551"/>
              </a:xfrm>
              <a:prstGeom prst="rect">
                <a:avLst/>
              </a:prstGeom>
              <a:solidFill>
                <a:srgbClr val="9532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0" name="Rectangle 392"/>
              <p:cNvSpPr/>
              <p:nvPr/>
            </p:nvSpPr>
            <p:spPr>
              <a:xfrm>
                <a:off x="1321" y="138"/>
                <a:ext cx="6" cy="551"/>
              </a:xfrm>
              <a:prstGeom prst="rect">
                <a:avLst/>
              </a:prstGeom>
              <a:solidFill>
                <a:srgbClr val="97326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1" name="Rectangle 393"/>
              <p:cNvSpPr/>
              <p:nvPr/>
            </p:nvSpPr>
            <p:spPr>
              <a:xfrm>
                <a:off x="1327" y="138"/>
                <a:ext cx="5" cy="551"/>
              </a:xfrm>
              <a:prstGeom prst="rect">
                <a:avLst/>
              </a:prstGeom>
              <a:solidFill>
                <a:srgbClr val="9933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2" name="Rectangle 394"/>
              <p:cNvSpPr/>
              <p:nvPr/>
            </p:nvSpPr>
            <p:spPr>
              <a:xfrm>
                <a:off x="1332" y="138"/>
                <a:ext cx="6" cy="551"/>
              </a:xfrm>
              <a:prstGeom prst="rect">
                <a:avLst/>
              </a:prstGeom>
              <a:solidFill>
                <a:srgbClr val="97326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3" name="Rectangle 395"/>
              <p:cNvSpPr/>
              <p:nvPr/>
            </p:nvSpPr>
            <p:spPr>
              <a:xfrm>
                <a:off x="1338" y="138"/>
                <a:ext cx="5" cy="551"/>
              </a:xfrm>
              <a:prstGeom prst="rect">
                <a:avLst/>
              </a:prstGeom>
              <a:solidFill>
                <a:srgbClr val="9532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4" name="Rectangle 396"/>
              <p:cNvSpPr/>
              <p:nvPr/>
            </p:nvSpPr>
            <p:spPr>
              <a:xfrm>
                <a:off x="1343" y="138"/>
                <a:ext cx="6" cy="551"/>
              </a:xfrm>
              <a:prstGeom prst="rect">
                <a:avLst/>
              </a:prstGeom>
              <a:solidFill>
                <a:srgbClr val="91306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5" name="Rectangle 397"/>
              <p:cNvSpPr/>
              <p:nvPr/>
            </p:nvSpPr>
            <p:spPr>
              <a:xfrm>
                <a:off x="1349" y="138"/>
                <a:ext cx="5" cy="551"/>
              </a:xfrm>
              <a:prstGeom prst="rect">
                <a:avLst/>
              </a:prstGeom>
              <a:solidFill>
                <a:srgbClr val="8C2E5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6" name="Rectangle 398"/>
              <p:cNvSpPr/>
              <p:nvPr/>
            </p:nvSpPr>
            <p:spPr>
              <a:xfrm>
                <a:off x="1354" y="138"/>
                <a:ext cx="5" cy="551"/>
              </a:xfrm>
              <a:prstGeom prst="rect">
                <a:avLst/>
              </a:prstGeom>
              <a:solidFill>
                <a:srgbClr val="852D5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7" name="Rectangle 399"/>
              <p:cNvSpPr/>
              <p:nvPr/>
            </p:nvSpPr>
            <p:spPr>
              <a:xfrm>
                <a:off x="1359" y="138"/>
                <a:ext cx="6" cy="551"/>
              </a:xfrm>
              <a:prstGeom prst="rect">
                <a:avLst/>
              </a:prstGeom>
              <a:solidFill>
                <a:srgbClr val="7C2A5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8" name="Rectangle 400"/>
              <p:cNvSpPr/>
              <p:nvPr/>
            </p:nvSpPr>
            <p:spPr>
              <a:xfrm>
                <a:off x="1365" y="138"/>
                <a:ext cx="5" cy="551"/>
              </a:xfrm>
              <a:prstGeom prst="rect">
                <a:avLst/>
              </a:prstGeom>
              <a:solidFill>
                <a:srgbClr val="7326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19" name="Rectangle 401"/>
              <p:cNvSpPr/>
              <p:nvPr/>
            </p:nvSpPr>
            <p:spPr>
              <a:xfrm>
                <a:off x="1370" y="138"/>
                <a:ext cx="6" cy="551"/>
              </a:xfrm>
              <a:prstGeom prst="rect">
                <a:avLst/>
              </a:prstGeom>
              <a:solidFill>
                <a:srgbClr val="67224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0" name="Rectangle 402"/>
              <p:cNvSpPr/>
              <p:nvPr/>
            </p:nvSpPr>
            <p:spPr>
              <a:xfrm>
                <a:off x="1376" y="138"/>
                <a:ext cx="5" cy="551"/>
              </a:xfrm>
              <a:prstGeom prst="rect">
                <a:avLst/>
              </a:prstGeom>
              <a:solidFill>
                <a:srgbClr val="5A1E3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1" name="Rectangle 403"/>
              <p:cNvSpPr/>
              <p:nvPr/>
            </p:nvSpPr>
            <p:spPr>
              <a:xfrm>
                <a:off x="1381" y="138"/>
                <a:ext cx="6" cy="551"/>
              </a:xfrm>
              <a:prstGeom prst="rect">
                <a:avLst/>
              </a:prstGeom>
              <a:solidFill>
                <a:srgbClr val="4C19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2" name="Rectangle 404"/>
              <p:cNvSpPr/>
              <p:nvPr/>
            </p:nvSpPr>
            <p:spPr>
              <a:xfrm>
                <a:off x="1387" y="138"/>
                <a:ext cx="5" cy="551"/>
              </a:xfrm>
              <a:prstGeom prst="rect">
                <a:avLst/>
              </a:prstGeom>
              <a:solidFill>
                <a:srgbClr val="3D14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3" name="Rectangle 405"/>
              <p:cNvSpPr/>
              <p:nvPr/>
            </p:nvSpPr>
            <p:spPr>
              <a:xfrm>
                <a:off x="1392" y="138"/>
                <a:ext cx="6" cy="551"/>
              </a:xfrm>
              <a:prstGeom prst="rect">
                <a:avLst/>
              </a:prstGeom>
              <a:solidFill>
                <a:srgbClr val="2F0F2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4" name="Rectangle 406"/>
              <p:cNvSpPr/>
              <p:nvPr/>
            </p:nvSpPr>
            <p:spPr>
              <a:xfrm>
                <a:off x="1398" y="138"/>
                <a:ext cx="5" cy="551"/>
              </a:xfrm>
              <a:prstGeom prst="rect">
                <a:avLst/>
              </a:prstGeom>
              <a:solidFill>
                <a:srgbClr val="1F091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5" name="Rectangle 407"/>
              <p:cNvSpPr/>
              <p:nvPr/>
            </p:nvSpPr>
            <p:spPr>
              <a:xfrm>
                <a:off x="1403" y="138"/>
                <a:ext cx="6" cy="551"/>
              </a:xfrm>
              <a:prstGeom prst="rect">
                <a:avLst/>
              </a:prstGeom>
              <a:solidFill>
                <a:srgbClr val="0A030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20026" name="Rectangle 408"/>
              <p:cNvSpPr/>
              <p:nvPr/>
            </p:nvSpPr>
            <p:spPr>
              <a:xfrm>
                <a:off x="1250" y="138"/>
                <a:ext cx="159" cy="551"/>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9470" name="Group 409"/>
            <p:cNvGrpSpPr/>
            <p:nvPr/>
          </p:nvGrpSpPr>
          <p:grpSpPr>
            <a:xfrm>
              <a:off x="3148" y="786"/>
              <a:ext cx="1457" cy="1248"/>
              <a:chOff x="0" y="0"/>
              <a:chExt cx="1359" cy="1144"/>
            </a:xfrm>
          </p:grpSpPr>
          <p:sp>
            <p:nvSpPr>
              <p:cNvPr id="19627" name="Rectangle 410"/>
              <p:cNvSpPr/>
              <p:nvPr/>
            </p:nvSpPr>
            <p:spPr>
              <a:xfrm>
                <a:off x="0" y="916"/>
                <a:ext cx="5" cy="228"/>
              </a:xfrm>
              <a:prstGeom prst="rect">
                <a:avLst/>
              </a:prstGeom>
              <a:solidFill>
                <a:srgbClr val="08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28" name="Rectangle 411"/>
              <p:cNvSpPr/>
              <p:nvPr/>
            </p:nvSpPr>
            <p:spPr>
              <a:xfrm>
                <a:off x="5" y="916"/>
                <a:ext cx="6" cy="228"/>
              </a:xfrm>
              <a:prstGeom prst="rect">
                <a:avLst/>
              </a:prstGeom>
              <a:solidFill>
                <a:srgbClr val="1A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29" name="Rectangle 412"/>
              <p:cNvSpPr/>
              <p:nvPr/>
            </p:nvSpPr>
            <p:spPr>
              <a:xfrm>
                <a:off x="11" y="916"/>
                <a:ext cx="5" cy="228"/>
              </a:xfrm>
              <a:prstGeom prst="rect">
                <a:avLst/>
              </a:prstGeom>
              <a:solidFill>
                <a:srgbClr val="27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0" name="Rectangle 413"/>
              <p:cNvSpPr/>
              <p:nvPr/>
            </p:nvSpPr>
            <p:spPr>
              <a:xfrm>
                <a:off x="16" y="916"/>
                <a:ext cx="6" cy="228"/>
              </a:xfrm>
              <a:prstGeom prst="rect">
                <a:avLst/>
              </a:prstGeom>
              <a:solidFill>
                <a:srgbClr val="33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1" name="Rectangle 414"/>
              <p:cNvSpPr/>
              <p:nvPr/>
            </p:nvSpPr>
            <p:spPr>
              <a:xfrm>
                <a:off x="22" y="916"/>
                <a:ext cx="5" cy="228"/>
              </a:xfrm>
              <a:prstGeom prst="rect">
                <a:avLst/>
              </a:prstGeom>
              <a:solidFill>
                <a:srgbClr val="3F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2" name="Rectangle 415"/>
              <p:cNvSpPr/>
              <p:nvPr/>
            </p:nvSpPr>
            <p:spPr>
              <a:xfrm>
                <a:off x="27" y="916"/>
                <a:ext cx="5" cy="228"/>
              </a:xfrm>
              <a:prstGeom prst="rect">
                <a:avLst/>
              </a:prstGeom>
              <a:solidFill>
                <a:srgbClr val="4B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3" name="Rectangle 416"/>
              <p:cNvSpPr/>
              <p:nvPr/>
            </p:nvSpPr>
            <p:spPr>
              <a:xfrm>
                <a:off x="32" y="916"/>
                <a:ext cx="6" cy="228"/>
              </a:xfrm>
              <a:prstGeom prst="rect">
                <a:avLst/>
              </a:prstGeom>
              <a:solidFill>
                <a:srgbClr val="55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4" name="Rectangle 417"/>
              <p:cNvSpPr/>
              <p:nvPr/>
            </p:nvSpPr>
            <p:spPr>
              <a:xfrm>
                <a:off x="38" y="916"/>
                <a:ext cx="5" cy="228"/>
              </a:xfrm>
              <a:prstGeom prst="rect">
                <a:avLst/>
              </a:prstGeom>
              <a:solidFill>
                <a:srgbClr val="5F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5" name="Rectangle 418"/>
              <p:cNvSpPr/>
              <p:nvPr/>
            </p:nvSpPr>
            <p:spPr>
              <a:xfrm>
                <a:off x="43" y="916"/>
                <a:ext cx="6" cy="228"/>
              </a:xfrm>
              <a:prstGeom prst="rect">
                <a:avLst/>
              </a:prstGeom>
              <a:solidFill>
                <a:srgbClr val="68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6" name="Rectangle 419"/>
              <p:cNvSpPr/>
              <p:nvPr/>
            </p:nvSpPr>
            <p:spPr>
              <a:xfrm>
                <a:off x="49" y="916"/>
                <a:ext cx="5" cy="228"/>
              </a:xfrm>
              <a:prstGeom prst="rect">
                <a:avLst/>
              </a:prstGeom>
              <a:solidFill>
                <a:srgbClr val="6F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7" name="Rectangle 420"/>
              <p:cNvSpPr/>
              <p:nvPr/>
            </p:nvSpPr>
            <p:spPr>
              <a:xfrm>
                <a:off x="54" y="916"/>
                <a:ext cx="6" cy="228"/>
              </a:xfrm>
              <a:prstGeom prst="rect">
                <a:avLst/>
              </a:prstGeom>
              <a:solidFill>
                <a:srgbClr val="75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8" name="Rectangle 421"/>
              <p:cNvSpPr/>
              <p:nvPr/>
            </p:nvSpPr>
            <p:spPr>
              <a:xfrm>
                <a:off x="60" y="916"/>
                <a:ext cx="5" cy="228"/>
              </a:xfrm>
              <a:prstGeom prst="rect">
                <a:avLst/>
              </a:prstGeom>
              <a:solidFill>
                <a:srgbClr val="79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39" name="Rectangle 422"/>
              <p:cNvSpPr/>
              <p:nvPr/>
            </p:nvSpPr>
            <p:spPr>
              <a:xfrm>
                <a:off x="65" y="916"/>
                <a:ext cx="6" cy="228"/>
              </a:xfrm>
              <a:prstGeom prst="rect">
                <a:avLst/>
              </a:prstGeom>
              <a:solidFill>
                <a:srgbClr val="7C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0" name="Rectangle 423"/>
              <p:cNvSpPr/>
              <p:nvPr/>
            </p:nvSpPr>
            <p:spPr>
              <a:xfrm>
                <a:off x="71" y="916"/>
                <a:ext cx="5" cy="228"/>
              </a:xfrm>
              <a:prstGeom prst="rect">
                <a:avLst/>
              </a:prstGeom>
              <a:solidFill>
                <a:srgbClr val="7E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1" name="Rectangle 424"/>
              <p:cNvSpPr/>
              <p:nvPr/>
            </p:nvSpPr>
            <p:spPr>
              <a:xfrm>
                <a:off x="76" y="916"/>
                <a:ext cx="6" cy="228"/>
              </a:xfrm>
              <a:prstGeom prst="rect">
                <a:avLst/>
              </a:prstGeom>
              <a:solidFill>
                <a:srgbClr val="80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2" name="Rectangle 425"/>
              <p:cNvSpPr/>
              <p:nvPr/>
            </p:nvSpPr>
            <p:spPr>
              <a:xfrm>
                <a:off x="82" y="916"/>
                <a:ext cx="5" cy="228"/>
              </a:xfrm>
              <a:prstGeom prst="rect">
                <a:avLst/>
              </a:prstGeom>
              <a:solidFill>
                <a:srgbClr val="7E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3" name="Rectangle 426"/>
              <p:cNvSpPr/>
              <p:nvPr/>
            </p:nvSpPr>
            <p:spPr>
              <a:xfrm>
                <a:off x="87" y="916"/>
                <a:ext cx="6" cy="228"/>
              </a:xfrm>
              <a:prstGeom prst="rect">
                <a:avLst/>
              </a:prstGeom>
              <a:solidFill>
                <a:srgbClr val="7C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4" name="Rectangle 427"/>
              <p:cNvSpPr/>
              <p:nvPr/>
            </p:nvSpPr>
            <p:spPr>
              <a:xfrm>
                <a:off x="93" y="916"/>
                <a:ext cx="5" cy="228"/>
              </a:xfrm>
              <a:prstGeom prst="rect">
                <a:avLst/>
              </a:prstGeom>
              <a:solidFill>
                <a:srgbClr val="79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5" name="Rectangle 428"/>
              <p:cNvSpPr/>
              <p:nvPr/>
            </p:nvSpPr>
            <p:spPr>
              <a:xfrm>
                <a:off x="98" y="916"/>
                <a:ext cx="5" cy="228"/>
              </a:xfrm>
              <a:prstGeom prst="rect">
                <a:avLst/>
              </a:prstGeom>
              <a:solidFill>
                <a:srgbClr val="75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6" name="Rectangle 429"/>
              <p:cNvSpPr/>
              <p:nvPr/>
            </p:nvSpPr>
            <p:spPr>
              <a:xfrm>
                <a:off x="103" y="916"/>
                <a:ext cx="6" cy="228"/>
              </a:xfrm>
              <a:prstGeom prst="rect">
                <a:avLst/>
              </a:prstGeom>
              <a:solidFill>
                <a:srgbClr val="6F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7" name="Rectangle 430"/>
              <p:cNvSpPr/>
              <p:nvPr/>
            </p:nvSpPr>
            <p:spPr>
              <a:xfrm>
                <a:off x="109" y="916"/>
                <a:ext cx="5" cy="228"/>
              </a:xfrm>
              <a:prstGeom prst="rect">
                <a:avLst/>
              </a:prstGeom>
              <a:solidFill>
                <a:srgbClr val="68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8" name="Rectangle 431"/>
              <p:cNvSpPr/>
              <p:nvPr/>
            </p:nvSpPr>
            <p:spPr>
              <a:xfrm>
                <a:off x="114" y="916"/>
                <a:ext cx="6" cy="228"/>
              </a:xfrm>
              <a:prstGeom prst="rect">
                <a:avLst/>
              </a:prstGeom>
              <a:solidFill>
                <a:srgbClr val="5F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49" name="Rectangle 432"/>
              <p:cNvSpPr/>
              <p:nvPr/>
            </p:nvSpPr>
            <p:spPr>
              <a:xfrm>
                <a:off x="120" y="916"/>
                <a:ext cx="5" cy="228"/>
              </a:xfrm>
              <a:prstGeom prst="rect">
                <a:avLst/>
              </a:prstGeom>
              <a:solidFill>
                <a:srgbClr val="55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0" name="Rectangle 433"/>
              <p:cNvSpPr/>
              <p:nvPr/>
            </p:nvSpPr>
            <p:spPr>
              <a:xfrm>
                <a:off x="125" y="916"/>
                <a:ext cx="6" cy="228"/>
              </a:xfrm>
              <a:prstGeom prst="rect">
                <a:avLst/>
              </a:prstGeom>
              <a:solidFill>
                <a:srgbClr val="4B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1" name="Rectangle 434"/>
              <p:cNvSpPr/>
              <p:nvPr/>
            </p:nvSpPr>
            <p:spPr>
              <a:xfrm>
                <a:off x="131" y="916"/>
                <a:ext cx="5" cy="228"/>
              </a:xfrm>
              <a:prstGeom prst="rect">
                <a:avLst/>
              </a:prstGeom>
              <a:solidFill>
                <a:srgbClr val="3F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2" name="Rectangle 435"/>
              <p:cNvSpPr/>
              <p:nvPr/>
            </p:nvSpPr>
            <p:spPr>
              <a:xfrm>
                <a:off x="136" y="916"/>
                <a:ext cx="6" cy="228"/>
              </a:xfrm>
              <a:prstGeom prst="rect">
                <a:avLst/>
              </a:prstGeom>
              <a:solidFill>
                <a:srgbClr val="34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3" name="Rectangle 436"/>
              <p:cNvSpPr/>
              <p:nvPr/>
            </p:nvSpPr>
            <p:spPr>
              <a:xfrm>
                <a:off x="142" y="916"/>
                <a:ext cx="5" cy="228"/>
              </a:xfrm>
              <a:prstGeom prst="rect">
                <a:avLst/>
              </a:prstGeom>
              <a:solidFill>
                <a:srgbClr val="27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4" name="Rectangle 437"/>
              <p:cNvSpPr/>
              <p:nvPr/>
            </p:nvSpPr>
            <p:spPr>
              <a:xfrm>
                <a:off x="147" y="916"/>
                <a:ext cx="6" cy="228"/>
              </a:xfrm>
              <a:prstGeom prst="rect">
                <a:avLst/>
              </a:prstGeom>
              <a:solidFill>
                <a:srgbClr val="1A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5" name="Rectangle 438"/>
              <p:cNvSpPr/>
              <p:nvPr/>
            </p:nvSpPr>
            <p:spPr>
              <a:xfrm>
                <a:off x="153" y="916"/>
                <a:ext cx="5" cy="228"/>
              </a:xfrm>
              <a:prstGeom prst="rect">
                <a:avLst/>
              </a:prstGeom>
              <a:solidFill>
                <a:srgbClr val="09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6" name="Rectangle 439"/>
              <p:cNvSpPr/>
              <p:nvPr/>
            </p:nvSpPr>
            <p:spPr>
              <a:xfrm>
                <a:off x="0" y="916"/>
                <a:ext cx="158" cy="228"/>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7" name="Rectangle 440"/>
              <p:cNvSpPr/>
              <p:nvPr/>
            </p:nvSpPr>
            <p:spPr>
              <a:xfrm>
                <a:off x="207" y="0"/>
                <a:ext cx="6" cy="1144"/>
              </a:xfrm>
              <a:prstGeom prst="rect">
                <a:avLst/>
              </a:prstGeom>
              <a:solidFill>
                <a:srgbClr val="030A0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8" name="Rectangle 441"/>
              <p:cNvSpPr/>
              <p:nvPr/>
            </p:nvSpPr>
            <p:spPr>
              <a:xfrm>
                <a:off x="213" y="0"/>
                <a:ext cx="5" cy="1144"/>
              </a:xfrm>
              <a:prstGeom prst="rect">
                <a:avLst/>
              </a:prstGeom>
              <a:solidFill>
                <a:srgbClr val="091E1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59" name="Rectangle 442"/>
              <p:cNvSpPr/>
              <p:nvPr/>
            </p:nvSpPr>
            <p:spPr>
              <a:xfrm>
                <a:off x="218" y="0"/>
                <a:ext cx="6" cy="1144"/>
              </a:xfrm>
              <a:prstGeom prst="rect">
                <a:avLst/>
              </a:prstGeom>
              <a:solidFill>
                <a:srgbClr val="0F2F1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0" name="Rectangle 443"/>
              <p:cNvSpPr/>
              <p:nvPr/>
            </p:nvSpPr>
            <p:spPr>
              <a:xfrm>
                <a:off x="224" y="0"/>
                <a:ext cx="5" cy="1144"/>
              </a:xfrm>
              <a:prstGeom prst="rect">
                <a:avLst/>
              </a:prstGeom>
              <a:solidFill>
                <a:srgbClr val="143D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1" name="Rectangle 444"/>
              <p:cNvSpPr/>
              <p:nvPr/>
            </p:nvSpPr>
            <p:spPr>
              <a:xfrm>
                <a:off x="229" y="0"/>
                <a:ext cx="6" cy="1144"/>
              </a:xfrm>
              <a:prstGeom prst="rect">
                <a:avLst/>
              </a:prstGeom>
              <a:solidFill>
                <a:srgbClr val="194B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2" name="Rectangle 445"/>
              <p:cNvSpPr/>
              <p:nvPr/>
            </p:nvSpPr>
            <p:spPr>
              <a:xfrm>
                <a:off x="235" y="0"/>
                <a:ext cx="5" cy="1144"/>
              </a:xfrm>
              <a:prstGeom prst="rect">
                <a:avLst/>
              </a:prstGeom>
              <a:solidFill>
                <a:srgbClr val="1E5A3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3" name="Rectangle 446"/>
              <p:cNvSpPr/>
              <p:nvPr/>
            </p:nvSpPr>
            <p:spPr>
              <a:xfrm>
                <a:off x="240" y="0"/>
                <a:ext cx="5" cy="1144"/>
              </a:xfrm>
              <a:prstGeom prst="rect">
                <a:avLst/>
              </a:prstGeom>
              <a:solidFill>
                <a:srgbClr val="22664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4" name="Rectangle 447"/>
              <p:cNvSpPr/>
              <p:nvPr/>
            </p:nvSpPr>
            <p:spPr>
              <a:xfrm>
                <a:off x="245" y="0"/>
                <a:ext cx="6" cy="1144"/>
              </a:xfrm>
              <a:prstGeom prst="rect">
                <a:avLst/>
              </a:prstGeom>
              <a:solidFill>
                <a:srgbClr val="2672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5" name="Rectangle 448"/>
              <p:cNvSpPr/>
              <p:nvPr/>
            </p:nvSpPr>
            <p:spPr>
              <a:xfrm>
                <a:off x="251" y="0"/>
                <a:ext cx="5" cy="1144"/>
              </a:xfrm>
              <a:prstGeom prst="rect">
                <a:avLst/>
              </a:prstGeom>
              <a:solidFill>
                <a:srgbClr val="2A7C5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6" name="Rectangle 449"/>
              <p:cNvSpPr/>
              <p:nvPr/>
            </p:nvSpPr>
            <p:spPr>
              <a:xfrm>
                <a:off x="256" y="0"/>
                <a:ext cx="6" cy="1144"/>
              </a:xfrm>
              <a:prstGeom prst="rect">
                <a:avLst/>
              </a:prstGeom>
              <a:solidFill>
                <a:srgbClr val="2D855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7" name="Rectangle 450"/>
              <p:cNvSpPr/>
              <p:nvPr/>
            </p:nvSpPr>
            <p:spPr>
              <a:xfrm>
                <a:off x="262" y="0"/>
                <a:ext cx="5" cy="1144"/>
              </a:xfrm>
              <a:prstGeom prst="rect">
                <a:avLst/>
              </a:prstGeom>
              <a:solidFill>
                <a:srgbClr val="2E8C5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8" name="Rectangle 451"/>
              <p:cNvSpPr/>
              <p:nvPr/>
            </p:nvSpPr>
            <p:spPr>
              <a:xfrm>
                <a:off x="267" y="0"/>
                <a:ext cx="6" cy="1144"/>
              </a:xfrm>
              <a:prstGeom prst="rect">
                <a:avLst/>
              </a:prstGeom>
              <a:solidFill>
                <a:srgbClr val="30916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69" name="Rectangle 452"/>
              <p:cNvSpPr/>
              <p:nvPr/>
            </p:nvSpPr>
            <p:spPr>
              <a:xfrm>
                <a:off x="273" y="0"/>
                <a:ext cx="5" cy="1144"/>
              </a:xfrm>
              <a:prstGeom prst="rect">
                <a:avLst/>
              </a:prstGeom>
              <a:solidFill>
                <a:srgbClr val="3295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0" name="Rectangle 453"/>
              <p:cNvSpPr/>
              <p:nvPr/>
            </p:nvSpPr>
            <p:spPr>
              <a:xfrm>
                <a:off x="278" y="0"/>
                <a:ext cx="6" cy="1144"/>
              </a:xfrm>
              <a:prstGeom prst="rect">
                <a:avLst/>
              </a:prstGeom>
              <a:solidFill>
                <a:srgbClr val="32976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1" name="Rectangle 454"/>
              <p:cNvSpPr/>
              <p:nvPr/>
            </p:nvSpPr>
            <p:spPr>
              <a:xfrm>
                <a:off x="284" y="0"/>
                <a:ext cx="5" cy="1144"/>
              </a:xfrm>
              <a:prstGeom prst="rect">
                <a:avLst/>
              </a:prstGeom>
              <a:solidFill>
                <a:srgbClr val="3399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2" name="Rectangle 455"/>
              <p:cNvSpPr/>
              <p:nvPr/>
            </p:nvSpPr>
            <p:spPr>
              <a:xfrm>
                <a:off x="289" y="0"/>
                <a:ext cx="6" cy="1144"/>
              </a:xfrm>
              <a:prstGeom prst="rect">
                <a:avLst/>
              </a:prstGeom>
              <a:solidFill>
                <a:srgbClr val="32976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3" name="Rectangle 456"/>
              <p:cNvSpPr/>
              <p:nvPr/>
            </p:nvSpPr>
            <p:spPr>
              <a:xfrm>
                <a:off x="295" y="0"/>
                <a:ext cx="5" cy="1144"/>
              </a:xfrm>
              <a:prstGeom prst="rect">
                <a:avLst/>
              </a:prstGeom>
              <a:solidFill>
                <a:srgbClr val="32956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4" name="Rectangle 457"/>
              <p:cNvSpPr/>
              <p:nvPr/>
            </p:nvSpPr>
            <p:spPr>
              <a:xfrm>
                <a:off x="300" y="0"/>
                <a:ext cx="6" cy="1144"/>
              </a:xfrm>
              <a:prstGeom prst="rect">
                <a:avLst/>
              </a:prstGeom>
              <a:solidFill>
                <a:srgbClr val="30916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5" name="Rectangle 458"/>
              <p:cNvSpPr/>
              <p:nvPr/>
            </p:nvSpPr>
            <p:spPr>
              <a:xfrm>
                <a:off x="306" y="0"/>
                <a:ext cx="5" cy="1144"/>
              </a:xfrm>
              <a:prstGeom prst="rect">
                <a:avLst/>
              </a:prstGeom>
              <a:solidFill>
                <a:srgbClr val="2E8C5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6" name="Rectangle 459"/>
              <p:cNvSpPr/>
              <p:nvPr/>
            </p:nvSpPr>
            <p:spPr>
              <a:xfrm>
                <a:off x="311" y="0"/>
                <a:ext cx="5" cy="1144"/>
              </a:xfrm>
              <a:prstGeom prst="rect">
                <a:avLst/>
              </a:prstGeom>
              <a:solidFill>
                <a:srgbClr val="2D855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7" name="Rectangle 460"/>
              <p:cNvSpPr/>
              <p:nvPr/>
            </p:nvSpPr>
            <p:spPr>
              <a:xfrm>
                <a:off x="316" y="0"/>
                <a:ext cx="6" cy="1144"/>
              </a:xfrm>
              <a:prstGeom prst="rect">
                <a:avLst/>
              </a:prstGeom>
              <a:solidFill>
                <a:srgbClr val="2A7C5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8" name="Rectangle 461"/>
              <p:cNvSpPr/>
              <p:nvPr/>
            </p:nvSpPr>
            <p:spPr>
              <a:xfrm>
                <a:off x="322" y="0"/>
                <a:ext cx="5" cy="1144"/>
              </a:xfrm>
              <a:prstGeom prst="rect">
                <a:avLst/>
              </a:prstGeom>
              <a:solidFill>
                <a:srgbClr val="2673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79" name="Rectangle 462"/>
              <p:cNvSpPr/>
              <p:nvPr/>
            </p:nvSpPr>
            <p:spPr>
              <a:xfrm>
                <a:off x="327" y="0"/>
                <a:ext cx="6" cy="1144"/>
              </a:xfrm>
              <a:prstGeom prst="rect">
                <a:avLst/>
              </a:prstGeom>
              <a:solidFill>
                <a:srgbClr val="22674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0" name="Rectangle 463"/>
              <p:cNvSpPr/>
              <p:nvPr/>
            </p:nvSpPr>
            <p:spPr>
              <a:xfrm>
                <a:off x="333" y="0"/>
                <a:ext cx="5" cy="1144"/>
              </a:xfrm>
              <a:prstGeom prst="rect">
                <a:avLst/>
              </a:prstGeom>
              <a:solidFill>
                <a:srgbClr val="1E5A3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1" name="Rectangle 464"/>
              <p:cNvSpPr/>
              <p:nvPr/>
            </p:nvSpPr>
            <p:spPr>
              <a:xfrm>
                <a:off x="338" y="0"/>
                <a:ext cx="6" cy="1144"/>
              </a:xfrm>
              <a:prstGeom prst="rect">
                <a:avLst/>
              </a:prstGeom>
              <a:solidFill>
                <a:srgbClr val="194C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2" name="Rectangle 465"/>
              <p:cNvSpPr/>
              <p:nvPr/>
            </p:nvSpPr>
            <p:spPr>
              <a:xfrm>
                <a:off x="344" y="0"/>
                <a:ext cx="5" cy="1144"/>
              </a:xfrm>
              <a:prstGeom prst="rect">
                <a:avLst/>
              </a:prstGeom>
              <a:solidFill>
                <a:srgbClr val="143D2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3" name="Rectangle 466"/>
              <p:cNvSpPr/>
              <p:nvPr/>
            </p:nvSpPr>
            <p:spPr>
              <a:xfrm>
                <a:off x="349" y="0"/>
                <a:ext cx="6" cy="1144"/>
              </a:xfrm>
              <a:prstGeom prst="rect">
                <a:avLst/>
              </a:prstGeom>
              <a:solidFill>
                <a:srgbClr val="0F2F2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4" name="Rectangle 467"/>
              <p:cNvSpPr/>
              <p:nvPr/>
            </p:nvSpPr>
            <p:spPr>
              <a:xfrm>
                <a:off x="355" y="0"/>
                <a:ext cx="5" cy="1144"/>
              </a:xfrm>
              <a:prstGeom prst="rect">
                <a:avLst/>
              </a:prstGeom>
              <a:solidFill>
                <a:srgbClr val="091F1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5" name="Rectangle 468"/>
              <p:cNvSpPr/>
              <p:nvPr/>
            </p:nvSpPr>
            <p:spPr>
              <a:xfrm>
                <a:off x="360" y="0"/>
                <a:ext cx="6" cy="1144"/>
              </a:xfrm>
              <a:prstGeom prst="rect">
                <a:avLst/>
              </a:prstGeom>
              <a:solidFill>
                <a:srgbClr val="030A0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6" name="Rectangle 469"/>
              <p:cNvSpPr/>
              <p:nvPr/>
            </p:nvSpPr>
            <p:spPr>
              <a:xfrm>
                <a:off x="207" y="0"/>
                <a:ext cx="159" cy="1144"/>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7" name="Rectangle 470"/>
              <p:cNvSpPr/>
              <p:nvPr/>
            </p:nvSpPr>
            <p:spPr>
              <a:xfrm>
                <a:off x="415" y="778"/>
                <a:ext cx="5" cy="366"/>
              </a:xfrm>
              <a:prstGeom prst="rect">
                <a:avLst/>
              </a:prstGeom>
              <a:solidFill>
                <a:srgbClr val="0000F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8" name="Rectangle 471"/>
              <p:cNvSpPr/>
              <p:nvPr/>
            </p:nvSpPr>
            <p:spPr>
              <a:xfrm>
                <a:off x="420" y="778"/>
                <a:ext cx="6" cy="366"/>
              </a:xfrm>
              <a:prstGeom prst="rect">
                <a:avLst/>
              </a:prstGeom>
              <a:solidFill>
                <a:srgbClr val="0000F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89" name="Rectangle 472"/>
              <p:cNvSpPr/>
              <p:nvPr/>
            </p:nvSpPr>
            <p:spPr>
              <a:xfrm>
                <a:off x="426" y="778"/>
                <a:ext cx="5" cy="366"/>
              </a:xfrm>
              <a:prstGeom prst="rect">
                <a:avLst/>
              </a:prstGeom>
              <a:solidFill>
                <a:srgbClr val="0000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0" name="Rectangle 473"/>
              <p:cNvSpPr/>
              <p:nvPr/>
            </p:nvSpPr>
            <p:spPr>
              <a:xfrm>
                <a:off x="431" y="778"/>
                <a:ext cx="6" cy="366"/>
              </a:xfrm>
              <a:prstGeom prst="rect">
                <a:avLst/>
              </a:prstGeom>
              <a:solidFill>
                <a:srgbClr val="0000F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1" name="Rectangle 474"/>
              <p:cNvSpPr/>
              <p:nvPr/>
            </p:nvSpPr>
            <p:spPr>
              <a:xfrm>
                <a:off x="437" y="778"/>
                <a:ext cx="5" cy="366"/>
              </a:xfrm>
              <a:prstGeom prst="rect">
                <a:avLst/>
              </a:prstGeom>
              <a:solidFill>
                <a:srgbClr val="0000F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2" name="Rectangle 475"/>
              <p:cNvSpPr/>
              <p:nvPr/>
            </p:nvSpPr>
            <p:spPr>
              <a:xfrm>
                <a:off x="442" y="778"/>
                <a:ext cx="5" cy="366"/>
              </a:xfrm>
              <a:prstGeom prst="rect">
                <a:avLst/>
              </a:prstGeom>
              <a:solidFill>
                <a:srgbClr val="0000F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3" name="Rectangle 476"/>
              <p:cNvSpPr/>
              <p:nvPr/>
            </p:nvSpPr>
            <p:spPr>
              <a:xfrm>
                <a:off x="447" y="778"/>
                <a:ext cx="6" cy="366"/>
              </a:xfrm>
              <a:prstGeom prst="rect">
                <a:avLst/>
              </a:prstGeom>
              <a:solidFill>
                <a:srgbClr val="0000F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4" name="Rectangle 477"/>
              <p:cNvSpPr/>
              <p:nvPr/>
            </p:nvSpPr>
            <p:spPr>
              <a:xfrm>
                <a:off x="453" y="778"/>
                <a:ext cx="5" cy="366"/>
              </a:xfrm>
              <a:prstGeom prst="rect">
                <a:avLst/>
              </a:prstGeom>
              <a:solidFill>
                <a:srgbClr val="0000E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5" name="Rectangle 478"/>
              <p:cNvSpPr/>
              <p:nvPr/>
            </p:nvSpPr>
            <p:spPr>
              <a:xfrm>
                <a:off x="458" y="778"/>
                <a:ext cx="6" cy="366"/>
              </a:xfrm>
              <a:prstGeom prst="rect">
                <a:avLst/>
              </a:prstGeom>
              <a:solidFill>
                <a:srgbClr val="0000E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6" name="Rectangle 479"/>
              <p:cNvSpPr/>
              <p:nvPr/>
            </p:nvSpPr>
            <p:spPr>
              <a:xfrm>
                <a:off x="464" y="778"/>
                <a:ext cx="5" cy="366"/>
              </a:xfrm>
              <a:prstGeom prst="rect">
                <a:avLst/>
              </a:prstGeom>
              <a:solidFill>
                <a:srgbClr val="0000E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7" name="Rectangle 480"/>
              <p:cNvSpPr/>
              <p:nvPr/>
            </p:nvSpPr>
            <p:spPr>
              <a:xfrm>
                <a:off x="469" y="778"/>
                <a:ext cx="6" cy="366"/>
              </a:xfrm>
              <a:prstGeom prst="rect">
                <a:avLst/>
              </a:prstGeom>
              <a:solidFill>
                <a:srgbClr val="0000D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8" name="Rectangle 481"/>
              <p:cNvSpPr/>
              <p:nvPr/>
            </p:nvSpPr>
            <p:spPr>
              <a:xfrm>
                <a:off x="475" y="778"/>
                <a:ext cx="5" cy="366"/>
              </a:xfrm>
              <a:prstGeom prst="rect">
                <a:avLst/>
              </a:prstGeom>
              <a:solidFill>
                <a:srgbClr val="0000D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699" name="Rectangle 482"/>
              <p:cNvSpPr/>
              <p:nvPr/>
            </p:nvSpPr>
            <p:spPr>
              <a:xfrm>
                <a:off x="480" y="778"/>
                <a:ext cx="6" cy="366"/>
              </a:xfrm>
              <a:prstGeom prst="rect">
                <a:avLst/>
              </a:prstGeom>
              <a:solidFill>
                <a:srgbClr val="0000C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0" name="Rectangle 483"/>
              <p:cNvSpPr/>
              <p:nvPr/>
            </p:nvSpPr>
            <p:spPr>
              <a:xfrm>
                <a:off x="486" y="778"/>
                <a:ext cx="5" cy="366"/>
              </a:xfrm>
              <a:prstGeom prst="rect">
                <a:avLst/>
              </a:prstGeom>
              <a:solidFill>
                <a:srgbClr val="0000C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1" name="Rectangle 484"/>
              <p:cNvSpPr/>
              <p:nvPr/>
            </p:nvSpPr>
            <p:spPr>
              <a:xfrm>
                <a:off x="491" y="778"/>
                <a:ext cx="6" cy="366"/>
              </a:xfrm>
              <a:prstGeom prst="rect">
                <a:avLst/>
              </a:prstGeom>
              <a:solidFill>
                <a:srgbClr val="0000B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2" name="Rectangle 485"/>
              <p:cNvSpPr/>
              <p:nvPr/>
            </p:nvSpPr>
            <p:spPr>
              <a:xfrm>
                <a:off x="497" y="778"/>
                <a:ext cx="5" cy="366"/>
              </a:xfrm>
              <a:prstGeom prst="rect">
                <a:avLst/>
              </a:prstGeom>
              <a:solidFill>
                <a:srgbClr val="0000B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3" name="Rectangle 486"/>
              <p:cNvSpPr/>
              <p:nvPr/>
            </p:nvSpPr>
            <p:spPr>
              <a:xfrm>
                <a:off x="502" y="778"/>
                <a:ext cx="6" cy="366"/>
              </a:xfrm>
              <a:prstGeom prst="rect">
                <a:avLst/>
              </a:prstGeom>
              <a:solidFill>
                <a:srgbClr val="0000A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4" name="Rectangle 487"/>
              <p:cNvSpPr/>
              <p:nvPr/>
            </p:nvSpPr>
            <p:spPr>
              <a:xfrm>
                <a:off x="508" y="778"/>
                <a:ext cx="5" cy="366"/>
              </a:xfrm>
              <a:prstGeom prst="rect">
                <a:avLst/>
              </a:prstGeom>
              <a:solidFill>
                <a:srgbClr val="00009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5" name="Rectangle 488"/>
              <p:cNvSpPr/>
              <p:nvPr/>
            </p:nvSpPr>
            <p:spPr>
              <a:xfrm>
                <a:off x="513" y="778"/>
                <a:ext cx="5" cy="366"/>
              </a:xfrm>
              <a:prstGeom prst="rect">
                <a:avLst/>
              </a:prstGeom>
              <a:solidFill>
                <a:srgbClr val="00008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6" name="Rectangle 489"/>
              <p:cNvSpPr/>
              <p:nvPr/>
            </p:nvSpPr>
            <p:spPr>
              <a:xfrm>
                <a:off x="518" y="778"/>
                <a:ext cx="6" cy="366"/>
              </a:xfrm>
              <a:prstGeom prst="rect">
                <a:avLst/>
              </a:prstGeom>
              <a:solidFill>
                <a:srgbClr val="00008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7" name="Rectangle 490"/>
              <p:cNvSpPr/>
              <p:nvPr/>
            </p:nvSpPr>
            <p:spPr>
              <a:xfrm>
                <a:off x="524" y="778"/>
                <a:ext cx="5" cy="366"/>
              </a:xfrm>
              <a:prstGeom prst="rect">
                <a:avLst/>
              </a:prstGeom>
              <a:solidFill>
                <a:srgbClr val="00007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8" name="Rectangle 491"/>
              <p:cNvSpPr/>
              <p:nvPr/>
            </p:nvSpPr>
            <p:spPr>
              <a:xfrm>
                <a:off x="529" y="778"/>
                <a:ext cx="6" cy="366"/>
              </a:xfrm>
              <a:prstGeom prst="rect">
                <a:avLst/>
              </a:prstGeom>
              <a:solidFill>
                <a:srgbClr val="00006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09" name="Rectangle 492"/>
              <p:cNvSpPr/>
              <p:nvPr/>
            </p:nvSpPr>
            <p:spPr>
              <a:xfrm>
                <a:off x="535" y="778"/>
                <a:ext cx="5" cy="366"/>
              </a:xfrm>
              <a:prstGeom prst="rect">
                <a:avLst/>
              </a:prstGeom>
              <a:solidFill>
                <a:srgbClr val="00006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0" name="Rectangle 493"/>
              <p:cNvSpPr/>
              <p:nvPr/>
            </p:nvSpPr>
            <p:spPr>
              <a:xfrm>
                <a:off x="540" y="778"/>
                <a:ext cx="6" cy="366"/>
              </a:xfrm>
              <a:prstGeom prst="rect">
                <a:avLst/>
              </a:prstGeom>
              <a:solidFill>
                <a:srgbClr val="00005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1" name="Rectangle 494"/>
              <p:cNvSpPr/>
              <p:nvPr/>
            </p:nvSpPr>
            <p:spPr>
              <a:xfrm>
                <a:off x="546" y="778"/>
                <a:ext cx="5" cy="366"/>
              </a:xfrm>
              <a:prstGeom prst="rect">
                <a:avLst/>
              </a:prstGeom>
              <a:solidFill>
                <a:srgbClr val="00004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2" name="Rectangle 495"/>
              <p:cNvSpPr/>
              <p:nvPr/>
            </p:nvSpPr>
            <p:spPr>
              <a:xfrm>
                <a:off x="551" y="778"/>
                <a:ext cx="6" cy="366"/>
              </a:xfrm>
              <a:prstGeom prst="rect">
                <a:avLst/>
              </a:prstGeom>
              <a:solidFill>
                <a:srgbClr val="00003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3" name="Rectangle 496"/>
              <p:cNvSpPr/>
              <p:nvPr/>
            </p:nvSpPr>
            <p:spPr>
              <a:xfrm>
                <a:off x="557" y="778"/>
                <a:ext cx="5" cy="366"/>
              </a:xfrm>
              <a:prstGeom prst="rect">
                <a:avLst/>
              </a:prstGeom>
              <a:solidFill>
                <a:srgbClr val="00003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4" name="Rectangle 497"/>
              <p:cNvSpPr/>
              <p:nvPr/>
            </p:nvSpPr>
            <p:spPr>
              <a:xfrm>
                <a:off x="562" y="778"/>
                <a:ext cx="6" cy="366"/>
              </a:xfrm>
              <a:prstGeom prst="rect">
                <a:avLst/>
              </a:prstGeom>
              <a:solidFill>
                <a:srgbClr val="00002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5" name="Rectangle 498"/>
              <p:cNvSpPr/>
              <p:nvPr/>
            </p:nvSpPr>
            <p:spPr>
              <a:xfrm>
                <a:off x="568" y="778"/>
                <a:ext cx="5" cy="366"/>
              </a:xfrm>
              <a:prstGeom prst="rect">
                <a:avLst/>
              </a:prstGeom>
              <a:solidFill>
                <a:srgbClr val="00000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6" name="Rectangle 499"/>
              <p:cNvSpPr/>
              <p:nvPr/>
            </p:nvSpPr>
            <p:spPr>
              <a:xfrm>
                <a:off x="415" y="778"/>
                <a:ext cx="158" cy="36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7" name="Rectangle 500"/>
              <p:cNvSpPr/>
              <p:nvPr/>
            </p:nvSpPr>
            <p:spPr>
              <a:xfrm>
                <a:off x="622" y="551"/>
                <a:ext cx="6" cy="593"/>
              </a:xfrm>
              <a:prstGeom prst="rect">
                <a:avLst/>
              </a:prstGeom>
              <a:solidFill>
                <a:srgbClr val="000E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8" name="Rectangle 501"/>
              <p:cNvSpPr/>
              <p:nvPr/>
            </p:nvSpPr>
            <p:spPr>
              <a:xfrm>
                <a:off x="628" y="551"/>
                <a:ext cx="5" cy="593"/>
              </a:xfrm>
              <a:prstGeom prst="rect">
                <a:avLst/>
              </a:prstGeom>
              <a:solidFill>
                <a:srgbClr val="0029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19" name="Rectangle 502"/>
              <p:cNvSpPr/>
              <p:nvPr/>
            </p:nvSpPr>
            <p:spPr>
              <a:xfrm>
                <a:off x="633" y="551"/>
                <a:ext cx="6" cy="593"/>
              </a:xfrm>
              <a:prstGeom prst="rect">
                <a:avLst/>
              </a:prstGeom>
              <a:solidFill>
                <a:srgbClr val="003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0" name="Rectangle 503"/>
              <p:cNvSpPr/>
              <p:nvPr/>
            </p:nvSpPr>
            <p:spPr>
              <a:xfrm>
                <a:off x="639" y="551"/>
                <a:ext cx="5" cy="593"/>
              </a:xfrm>
              <a:prstGeom prst="rect">
                <a:avLst/>
              </a:prstGeom>
              <a:solidFill>
                <a:srgbClr val="0052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1" name="Rectangle 504"/>
              <p:cNvSpPr/>
              <p:nvPr/>
            </p:nvSpPr>
            <p:spPr>
              <a:xfrm>
                <a:off x="644" y="551"/>
                <a:ext cx="6" cy="593"/>
              </a:xfrm>
              <a:prstGeom prst="rect">
                <a:avLst/>
              </a:prstGeom>
              <a:solidFill>
                <a:srgbClr val="0064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2" name="Rectangle 505"/>
              <p:cNvSpPr/>
              <p:nvPr/>
            </p:nvSpPr>
            <p:spPr>
              <a:xfrm>
                <a:off x="650" y="551"/>
                <a:ext cx="5" cy="593"/>
              </a:xfrm>
              <a:prstGeom prst="rect">
                <a:avLst/>
              </a:prstGeom>
              <a:solidFill>
                <a:srgbClr val="0077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3" name="Rectangle 506"/>
              <p:cNvSpPr/>
              <p:nvPr/>
            </p:nvSpPr>
            <p:spPr>
              <a:xfrm>
                <a:off x="655" y="551"/>
                <a:ext cx="5" cy="593"/>
              </a:xfrm>
              <a:prstGeom prst="rect">
                <a:avLst/>
              </a:prstGeom>
              <a:solidFill>
                <a:srgbClr val="0088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4" name="Rectangle 507"/>
              <p:cNvSpPr/>
              <p:nvPr/>
            </p:nvSpPr>
            <p:spPr>
              <a:xfrm>
                <a:off x="660" y="551"/>
                <a:ext cx="6" cy="593"/>
              </a:xfrm>
              <a:prstGeom prst="rect">
                <a:avLst/>
              </a:prstGeom>
              <a:solidFill>
                <a:srgbClr val="0098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5" name="Rectangle 508"/>
              <p:cNvSpPr/>
              <p:nvPr/>
            </p:nvSpPr>
            <p:spPr>
              <a:xfrm>
                <a:off x="666" y="551"/>
                <a:ext cx="5" cy="593"/>
              </a:xfrm>
              <a:prstGeom prst="rect">
                <a:avLst/>
              </a:prstGeom>
              <a:solidFill>
                <a:srgbClr val="00A6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6" name="Rectangle 509"/>
              <p:cNvSpPr/>
              <p:nvPr/>
            </p:nvSpPr>
            <p:spPr>
              <a:xfrm>
                <a:off x="671" y="551"/>
                <a:ext cx="6" cy="593"/>
              </a:xfrm>
              <a:prstGeom prst="rect">
                <a:avLst/>
              </a:prstGeom>
              <a:solidFill>
                <a:srgbClr val="00B2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7" name="Rectangle 510"/>
              <p:cNvSpPr/>
              <p:nvPr/>
            </p:nvSpPr>
            <p:spPr>
              <a:xfrm>
                <a:off x="677" y="551"/>
                <a:ext cx="5" cy="593"/>
              </a:xfrm>
              <a:prstGeom prst="rect">
                <a:avLst/>
              </a:prstGeom>
              <a:solidFill>
                <a:srgbClr val="00BB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8" name="Rectangle 511"/>
              <p:cNvSpPr/>
              <p:nvPr/>
            </p:nvSpPr>
            <p:spPr>
              <a:xfrm>
                <a:off x="682" y="551"/>
                <a:ext cx="6" cy="593"/>
              </a:xfrm>
              <a:prstGeom prst="rect">
                <a:avLst/>
              </a:prstGeom>
              <a:solidFill>
                <a:srgbClr val="00C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29" name="Rectangle 512"/>
              <p:cNvSpPr/>
              <p:nvPr/>
            </p:nvSpPr>
            <p:spPr>
              <a:xfrm>
                <a:off x="688" y="551"/>
                <a:ext cx="5" cy="593"/>
              </a:xfrm>
              <a:prstGeom prst="rect">
                <a:avLst/>
              </a:prstGeom>
              <a:solidFill>
                <a:srgbClr val="00C7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0" name="Rectangle 513"/>
              <p:cNvSpPr/>
              <p:nvPr/>
            </p:nvSpPr>
            <p:spPr>
              <a:xfrm>
                <a:off x="693" y="551"/>
                <a:ext cx="6" cy="593"/>
              </a:xfrm>
              <a:prstGeom prst="rect">
                <a:avLst/>
              </a:prstGeom>
              <a:solidFill>
                <a:srgbClr val="00CA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1" name="Rectangle 514"/>
              <p:cNvSpPr/>
              <p:nvPr/>
            </p:nvSpPr>
            <p:spPr>
              <a:xfrm>
                <a:off x="699" y="551"/>
                <a:ext cx="5" cy="593"/>
              </a:xfrm>
              <a:prstGeom prst="rect">
                <a:avLst/>
              </a:prstGeom>
              <a:solidFill>
                <a:srgbClr val="00CC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2" name="Rectangle 515"/>
              <p:cNvSpPr/>
              <p:nvPr/>
            </p:nvSpPr>
            <p:spPr>
              <a:xfrm>
                <a:off x="704" y="551"/>
                <a:ext cx="6" cy="593"/>
              </a:xfrm>
              <a:prstGeom prst="rect">
                <a:avLst/>
              </a:prstGeom>
              <a:solidFill>
                <a:srgbClr val="00CA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3" name="Rectangle 516"/>
              <p:cNvSpPr/>
              <p:nvPr/>
            </p:nvSpPr>
            <p:spPr>
              <a:xfrm>
                <a:off x="710" y="551"/>
                <a:ext cx="5" cy="593"/>
              </a:xfrm>
              <a:prstGeom prst="rect">
                <a:avLst/>
              </a:prstGeom>
              <a:solidFill>
                <a:srgbClr val="00C7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4" name="Rectangle 517"/>
              <p:cNvSpPr/>
              <p:nvPr/>
            </p:nvSpPr>
            <p:spPr>
              <a:xfrm>
                <a:off x="715" y="551"/>
                <a:ext cx="6" cy="593"/>
              </a:xfrm>
              <a:prstGeom prst="rect">
                <a:avLst/>
              </a:prstGeom>
              <a:solidFill>
                <a:srgbClr val="00C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5" name="Rectangle 518"/>
              <p:cNvSpPr/>
              <p:nvPr/>
            </p:nvSpPr>
            <p:spPr>
              <a:xfrm>
                <a:off x="721" y="551"/>
                <a:ext cx="5" cy="593"/>
              </a:xfrm>
              <a:prstGeom prst="rect">
                <a:avLst/>
              </a:prstGeom>
              <a:solidFill>
                <a:srgbClr val="00BB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6" name="Rectangle 519"/>
              <p:cNvSpPr/>
              <p:nvPr/>
            </p:nvSpPr>
            <p:spPr>
              <a:xfrm>
                <a:off x="726" y="551"/>
                <a:ext cx="5" cy="593"/>
              </a:xfrm>
              <a:prstGeom prst="rect">
                <a:avLst/>
              </a:prstGeom>
              <a:solidFill>
                <a:srgbClr val="00B2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7" name="Rectangle 520"/>
              <p:cNvSpPr/>
              <p:nvPr/>
            </p:nvSpPr>
            <p:spPr>
              <a:xfrm>
                <a:off x="731" y="551"/>
                <a:ext cx="6" cy="593"/>
              </a:xfrm>
              <a:prstGeom prst="rect">
                <a:avLst/>
              </a:prstGeom>
              <a:solidFill>
                <a:srgbClr val="00A6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8" name="Rectangle 521"/>
              <p:cNvSpPr/>
              <p:nvPr/>
            </p:nvSpPr>
            <p:spPr>
              <a:xfrm>
                <a:off x="737" y="551"/>
                <a:ext cx="5" cy="593"/>
              </a:xfrm>
              <a:prstGeom prst="rect">
                <a:avLst/>
              </a:prstGeom>
              <a:solidFill>
                <a:srgbClr val="0099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39" name="Rectangle 522"/>
              <p:cNvSpPr/>
              <p:nvPr/>
            </p:nvSpPr>
            <p:spPr>
              <a:xfrm>
                <a:off x="742" y="551"/>
                <a:ext cx="6" cy="593"/>
              </a:xfrm>
              <a:prstGeom prst="rect">
                <a:avLst/>
              </a:prstGeom>
              <a:solidFill>
                <a:srgbClr val="0088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0" name="Rectangle 523"/>
              <p:cNvSpPr/>
              <p:nvPr/>
            </p:nvSpPr>
            <p:spPr>
              <a:xfrm>
                <a:off x="748" y="551"/>
                <a:ext cx="5" cy="593"/>
              </a:xfrm>
              <a:prstGeom prst="rect">
                <a:avLst/>
              </a:prstGeom>
              <a:solidFill>
                <a:srgbClr val="0077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1" name="Rectangle 524"/>
              <p:cNvSpPr/>
              <p:nvPr/>
            </p:nvSpPr>
            <p:spPr>
              <a:xfrm>
                <a:off x="753" y="551"/>
                <a:ext cx="6" cy="593"/>
              </a:xfrm>
              <a:prstGeom prst="rect">
                <a:avLst/>
              </a:prstGeom>
              <a:solidFill>
                <a:srgbClr val="0064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2" name="Rectangle 525"/>
              <p:cNvSpPr/>
              <p:nvPr/>
            </p:nvSpPr>
            <p:spPr>
              <a:xfrm>
                <a:off x="759" y="551"/>
                <a:ext cx="5" cy="593"/>
              </a:xfrm>
              <a:prstGeom prst="rect">
                <a:avLst/>
              </a:prstGeom>
              <a:solidFill>
                <a:srgbClr val="0052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3" name="Rectangle 526"/>
              <p:cNvSpPr/>
              <p:nvPr/>
            </p:nvSpPr>
            <p:spPr>
              <a:xfrm>
                <a:off x="764" y="551"/>
                <a:ext cx="6" cy="593"/>
              </a:xfrm>
              <a:prstGeom prst="rect">
                <a:avLst/>
              </a:prstGeom>
              <a:solidFill>
                <a:srgbClr val="003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4" name="Rectangle 527"/>
              <p:cNvSpPr/>
              <p:nvPr/>
            </p:nvSpPr>
            <p:spPr>
              <a:xfrm>
                <a:off x="770" y="551"/>
                <a:ext cx="5" cy="593"/>
              </a:xfrm>
              <a:prstGeom prst="rect">
                <a:avLst/>
              </a:prstGeom>
              <a:solidFill>
                <a:srgbClr val="0029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5" name="Rectangle 528"/>
              <p:cNvSpPr/>
              <p:nvPr/>
            </p:nvSpPr>
            <p:spPr>
              <a:xfrm>
                <a:off x="775" y="551"/>
                <a:ext cx="6" cy="593"/>
              </a:xfrm>
              <a:prstGeom prst="rect">
                <a:avLst/>
              </a:prstGeom>
              <a:solidFill>
                <a:srgbClr val="000E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6" name="Rectangle 529"/>
              <p:cNvSpPr/>
              <p:nvPr/>
            </p:nvSpPr>
            <p:spPr>
              <a:xfrm>
                <a:off x="622" y="551"/>
                <a:ext cx="159" cy="593"/>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7" name="Rectangle 530"/>
              <p:cNvSpPr/>
              <p:nvPr/>
            </p:nvSpPr>
            <p:spPr>
              <a:xfrm>
                <a:off x="830" y="228"/>
                <a:ext cx="5" cy="916"/>
              </a:xfrm>
              <a:prstGeom prst="rect">
                <a:avLst/>
              </a:prstGeom>
              <a:solidFill>
                <a:srgbClr val="0E11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8" name="Rectangle 531"/>
              <p:cNvSpPr/>
              <p:nvPr/>
            </p:nvSpPr>
            <p:spPr>
              <a:xfrm>
                <a:off x="835" y="228"/>
                <a:ext cx="6" cy="916"/>
              </a:xfrm>
              <a:prstGeom prst="rect">
                <a:avLst/>
              </a:prstGeom>
              <a:solidFill>
                <a:srgbClr val="2934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49" name="Rectangle 532"/>
              <p:cNvSpPr/>
              <p:nvPr/>
            </p:nvSpPr>
            <p:spPr>
              <a:xfrm>
                <a:off x="841" y="228"/>
                <a:ext cx="5" cy="916"/>
              </a:xfrm>
              <a:prstGeom prst="rect">
                <a:avLst/>
              </a:prstGeom>
              <a:solidFill>
                <a:srgbClr val="3F4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0" name="Rectangle 533"/>
              <p:cNvSpPr/>
              <p:nvPr/>
            </p:nvSpPr>
            <p:spPr>
              <a:xfrm>
                <a:off x="846" y="228"/>
                <a:ext cx="6" cy="916"/>
              </a:xfrm>
              <a:prstGeom prst="rect">
                <a:avLst/>
              </a:prstGeom>
              <a:solidFill>
                <a:srgbClr val="5266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1" name="Rectangle 534"/>
              <p:cNvSpPr/>
              <p:nvPr/>
            </p:nvSpPr>
            <p:spPr>
              <a:xfrm>
                <a:off x="852" y="228"/>
                <a:ext cx="5" cy="916"/>
              </a:xfrm>
              <a:prstGeom prst="rect">
                <a:avLst/>
              </a:prstGeom>
              <a:solidFill>
                <a:srgbClr val="647D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2" name="Rectangle 535"/>
              <p:cNvSpPr/>
              <p:nvPr/>
            </p:nvSpPr>
            <p:spPr>
              <a:xfrm>
                <a:off x="857" y="228"/>
                <a:ext cx="5" cy="916"/>
              </a:xfrm>
              <a:prstGeom prst="rect">
                <a:avLst/>
              </a:prstGeom>
              <a:solidFill>
                <a:srgbClr val="7794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3" name="Rectangle 536"/>
              <p:cNvSpPr/>
              <p:nvPr/>
            </p:nvSpPr>
            <p:spPr>
              <a:xfrm>
                <a:off x="862" y="228"/>
                <a:ext cx="6" cy="916"/>
              </a:xfrm>
              <a:prstGeom prst="rect">
                <a:avLst/>
              </a:prstGeom>
              <a:solidFill>
                <a:srgbClr val="88AA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4" name="Rectangle 537"/>
              <p:cNvSpPr/>
              <p:nvPr/>
            </p:nvSpPr>
            <p:spPr>
              <a:xfrm>
                <a:off x="868" y="228"/>
                <a:ext cx="5" cy="916"/>
              </a:xfrm>
              <a:prstGeom prst="rect">
                <a:avLst/>
              </a:prstGeom>
              <a:solidFill>
                <a:srgbClr val="98BE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5" name="Rectangle 538"/>
              <p:cNvSpPr/>
              <p:nvPr/>
            </p:nvSpPr>
            <p:spPr>
              <a:xfrm>
                <a:off x="873" y="228"/>
                <a:ext cx="6" cy="916"/>
              </a:xfrm>
              <a:prstGeom prst="rect">
                <a:avLst/>
              </a:prstGeom>
              <a:solidFill>
                <a:srgbClr val="A6CF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6" name="Rectangle 539"/>
              <p:cNvSpPr/>
              <p:nvPr/>
            </p:nvSpPr>
            <p:spPr>
              <a:xfrm>
                <a:off x="879" y="228"/>
                <a:ext cx="5" cy="916"/>
              </a:xfrm>
              <a:prstGeom prst="rect">
                <a:avLst/>
              </a:prstGeom>
              <a:solidFill>
                <a:srgbClr val="B2DE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7" name="Rectangle 540"/>
              <p:cNvSpPr/>
              <p:nvPr/>
            </p:nvSpPr>
            <p:spPr>
              <a:xfrm>
                <a:off x="884" y="228"/>
                <a:ext cx="6" cy="916"/>
              </a:xfrm>
              <a:prstGeom prst="rect">
                <a:avLst/>
              </a:prstGeom>
              <a:solidFill>
                <a:srgbClr val="BBEA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8" name="Rectangle 541"/>
              <p:cNvSpPr/>
              <p:nvPr/>
            </p:nvSpPr>
            <p:spPr>
              <a:xfrm>
                <a:off x="890" y="228"/>
                <a:ext cx="5" cy="916"/>
              </a:xfrm>
              <a:prstGeom prst="rect">
                <a:avLst/>
              </a:prstGeom>
              <a:solidFill>
                <a:srgbClr val="C1F2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59" name="Rectangle 542"/>
              <p:cNvSpPr/>
              <p:nvPr/>
            </p:nvSpPr>
            <p:spPr>
              <a:xfrm>
                <a:off x="895" y="228"/>
                <a:ext cx="6" cy="916"/>
              </a:xfrm>
              <a:prstGeom prst="rect">
                <a:avLst/>
              </a:prstGeom>
              <a:solidFill>
                <a:srgbClr val="C7F9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0" name="Rectangle 543"/>
              <p:cNvSpPr/>
              <p:nvPr/>
            </p:nvSpPr>
            <p:spPr>
              <a:xfrm>
                <a:off x="901" y="228"/>
                <a:ext cx="5" cy="916"/>
              </a:xfrm>
              <a:prstGeom prst="rect">
                <a:avLst/>
              </a:prstGeom>
              <a:solidFill>
                <a:srgbClr val="CAFC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1" name="Rectangle 544"/>
              <p:cNvSpPr/>
              <p:nvPr/>
            </p:nvSpPr>
            <p:spPr>
              <a:xfrm>
                <a:off x="906" y="228"/>
                <a:ext cx="6" cy="916"/>
              </a:xfrm>
              <a:prstGeom prst="rect">
                <a:avLst/>
              </a:prstGeom>
              <a:solidFill>
                <a:srgbClr val="CCFF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2" name="Rectangle 545"/>
              <p:cNvSpPr/>
              <p:nvPr/>
            </p:nvSpPr>
            <p:spPr>
              <a:xfrm>
                <a:off x="912" y="228"/>
                <a:ext cx="5" cy="916"/>
              </a:xfrm>
              <a:prstGeom prst="rect">
                <a:avLst/>
              </a:prstGeom>
              <a:solidFill>
                <a:srgbClr val="CAFC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3" name="Rectangle 546"/>
              <p:cNvSpPr/>
              <p:nvPr/>
            </p:nvSpPr>
            <p:spPr>
              <a:xfrm>
                <a:off x="917" y="228"/>
                <a:ext cx="6" cy="916"/>
              </a:xfrm>
              <a:prstGeom prst="rect">
                <a:avLst/>
              </a:prstGeom>
              <a:solidFill>
                <a:srgbClr val="C7F9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4" name="Rectangle 547"/>
              <p:cNvSpPr/>
              <p:nvPr/>
            </p:nvSpPr>
            <p:spPr>
              <a:xfrm>
                <a:off x="923" y="228"/>
                <a:ext cx="5" cy="916"/>
              </a:xfrm>
              <a:prstGeom prst="rect">
                <a:avLst/>
              </a:prstGeom>
              <a:solidFill>
                <a:srgbClr val="C1F2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5" name="Rectangle 548"/>
              <p:cNvSpPr/>
              <p:nvPr/>
            </p:nvSpPr>
            <p:spPr>
              <a:xfrm>
                <a:off x="928" y="228"/>
                <a:ext cx="5" cy="916"/>
              </a:xfrm>
              <a:prstGeom prst="rect">
                <a:avLst/>
              </a:prstGeom>
              <a:solidFill>
                <a:srgbClr val="BBEA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6" name="Rectangle 549"/>
              <p:cNvSpPr/>
              <p:nvPr/>
            </p:nvSpPr>
            <p:spPr>
              <a:xfrm>
                <a:off x="933" y="228"/>
                <a:ext cx="6" cy="916"/>
              </a:xfrm>
              <a:prstGeom prst="rect">
                <a:avLst/>
              </a:prstGeom>
              <a:solidFill>
                <a:srgbClr val="B2DE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7" name="Rectangle 550"/>
              <p:cNvSpPr/>
              <p:nvPr/>
            </p:nvSpPr>
            <p:spPr>
              <a:xfrm>
                <a:off x="939" y="228"/>
                <a:ext cx="5" cy="916"/>
              </a:xfrm>
              <a:prstGeom prst="rect">
                <a:avLst/>
              </a:prstGeom>
              <a:solidFill>
                <a:srgbClr val="A6CF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8" name="Rectangle 551"/>
              <p:cNvSpPr/>
              <p:nvPr/>
            </p:nvSpPr>
            <p:spPr>
              <a:xfrm>
                <a:off x="944" y="228"/>
                <a:ext cx="6" cy="916"/>
              </a:xfrm>
              <a:prstGeom prst="rect">
                <a:avLst/>
              </a:prstGeom>
              <a:solidFill>
                <a:srgbClr val="99BE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69" name="Rectangle 552"/>
              <p:cNvSpPr/>
              <p:nvPr/>
            </p:nvSpPr>
            <p:spPr>
              <a:xfrm>
                <a:off x="950" y="228"/>
                <a:ext cx="5" cy="916"/>
              </a:xfrm>
              <a:prstGeom prst="rect">
                <a:avLst/>
              </a:prstGeom>
              <a:solidFill>
                <a:srgbClr val="88AA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0" name="Rectangle 553"/>
              <p:cNvSpPr/>
              <p:nvPr/>
            </p:nvSpPr>
            <p:spPr>
              <a:xfrm>
                <a:off x="955" y="228"/>
                <a:ext cx="6" cy="916"/>
              </a:xfrm>
              <a:prstGeom prst="rect">
                <a:avLst/>
              </a:prstGeom>
              <a:solidFill>
                <a:srgbClr val="7794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1" name="Rectangle 554"/>
              <p:cNvSpPr/>
              <p:nvPr/>
            </p:nvSpPr>
            <p:spPr>
              <a:xfrm>
                <a:off x="961" y="228"/>
                <a:ext cx="5" cy="916"/>
              </a:xfrm>
              <a:prstGeom prst="rect">
                <a:avLst/>
              </a:prstGeom>
              <a:solidFill>
                <a:srgbClr val="647D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2" name="Rectangle 555"/>
              <p:cNvSpPr/>
              <p:nvPr/>
            </p:nvSpPr>
            <p:spPr>
              <a:xfrm>
                <a:off x="966" y="228"/>
                <a:ext cx="6" cy="916"/>
              </a:xfrm>
              <a:prstGeom prst="rect">
                <a:avLst/>
              </a:prstGeom>
              <a:solidFill>
                <a:srgbClr val="5266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3" name="Rectangle 556"/>
              <p:cNvSpPr/>
              <p:nvPr/>
            </p:nvSpPr>
            <p:spPr>
              <a:xfrm>
                <a:off x="972" y="228"/>
                <a:ext cx="5" cy="916"/>
              </a:xfrm>
              <a:prstGeom prst="rect">
                <a:avLst/>
              </a:prstGeom>
              <a:solidFill>
                <a:srgbClr val="3F4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4" name="Rectangle 557"/>
              <p:cNvSpPr/>
              <p:nvPr/>
            </p:nvSpPr>
            <p:spPr>
              <a:xfrm>
                <a:off x="977" y="228"/>
                <a:ext cx="6" cy="916"/>
              </a:xfrm>
              <a:prstGeom prst="rect">
                <a:avLst/>
              </a:prstGeom>
              <a:solidFill>
                <a:srgbClr val="2934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5" name="Rectangle 558"/>
              <p:cNvSpPr/>
              <p:nvPr/>
            </p:nvSpPr>
            <p:spPr>
              <a:xfrm>
                <a:off x="983" y="228"/>
                <a:ext cx="5" cy="916"/>
              </a:xfrm>
              <a:prstGeom prst="rect">
                <a:avLst/>
              </a:prstGeom>
              <a:solidFill>
                <a:srgbClr val="0E11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6" name="Rectangle 559"/>
              <p:cNvSpPr/>
              <p:nvPr/>
            </p:nvSpPr>
            <p:spPr>
              <a:xfrm>
                <a:off x="830" y="228"/>
                <a:ext cx="158" cy="916"/>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7" name="Rectangle 560"/>
              <p:cNvSpPr/>
              <p:nvPr/>
            </p:nvSpPr>
            <p:spPr>
              <a:xfrm>
                <a:off x="1037" y="593"/>
                <a:ext cx="6" cy="551"/>
              </a:xfrm>
              <a:prstGeom prst="rect">
                <a:avLst/>
              </a:prstGeom>
              <a:solidFill>
                <a:srgbClr val="0D110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8" name="Rectangle 561"/>
              <p:cNvSpPr/>
              <p:nvPr/>
            </p:nvSpPr>
            <p:spPr>
              <a:xfrm>
                <a:off x="1043" y="593"/>
                <a:ext cx="5" cy="551"/>
              </a:xfrm>
              <a:prstGeom prst="rect">
                <a:avLst/>
              </a:prstGeom>
              <a:solidFill>
                <a:srgbClr val="28322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79" name="Rectangle 562"/>
              <p:cNvSpPr/>
              <p:nvPr/>
            </p:nvSpPr>
            <p:spPr>
              <a:xfrm>
                <a:off x="1048" y="593"/>
                <a:ext cx="6" cy="551"/>
              </a:xfrm>
              <a:prstGeom prst="rect">
                <a:avLst/>
              </a:prstGeom>
              <a:solidFill>
                <a:srgbClr val="3D4D3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0" name="Rectangle 563"/>
              <p:cNvSpPr/>
              <p:nvPr/>
            </p:nvSpPr>
            <p:spPr>
              <a:xfrm>
                <a:off x="1054" y="593"/>
                <a:ext cx="5" cy="551"/>
              </a:xfrm>
              <a:prstGeom prst="rect">
                <a:avLst/>
              </a:prstGeom>
              <a:solidFill>
                <a:srgbClr val="4F63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1" name="Rectangle 564"/>
              <p:cNvSpPr/>
              <p:nvPr/>
            </p:nvSpPr>
            <p:spPr>
              <a:xfrm>
                <a:off x="1059" y="593"/>
                <a:ext cx="6" cy="551"/>
              </a:xfrm>
              <a:prstGeom prst="rect">
                <a:avLst/>
              </a:prstGeom>
              <a:solidFill>
                <a:srgbClr val="627A6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2" name="Rectangle 565"/>
              <p:cNvSpPr/>
              <p:nvPr/>
            </p:nvSpPr>
            <p:spPr>
              <a:xfrm>
                <a:off x="1065" y="593"/>
                <a:ext cx="5" cy="551"/>
              </a:xfrm>
              <a:prstGeom prst="rect">
                <a:avLst/>
              </a:prstGeom>
              <a:solidFill>
                <a:srgbClr val="74907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3" name="Rectangle 566"/>
              <p:cNvSpPr/>
              <p:nvPr/>
            </p:nvSpPr>
            <p:spPr>
              <a:xfrm>
                <a:off x="1070" y="593"/>
                <a:ext cx="5" cy="551"/>
              </a:xfrm>
              <a:prstGeom prst="rect">
                <a:avLst/>
              </a:prstGeom>
              <a:solidFill>
                <a:srgbClr val="84A58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4" name="Rectangle 567"/>
              <p:cNvSpPr/>
              <p:nvPr/>
            </p:nvSpPr>
            <p:spPr>
              <a:xfrm>
                <a:off x="1075" y="593"/>
                <a:ext cx="6" cy="551"/>
              </a:xfrm>
              <a:prstGeom prst="rect">
                <a:avLst/>
              </a:prstGeom>
              <a:solidFill>
                <a:srgbClr val="95BA9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5" name="Rectangle 568"/>
              <p:cNvSpPr/>
              <p:nvPr/>
            </p:nvSpPr>
            <p:spPr>
              <a:xfrm>
                <a:off x="1081" y="593"/>
                <a:ext cx="5" cy="551"/>
              </a:xfrm>
              <a:prstGeom prst="rect">
                <a:avLst/>
              </a:prstGeom>
              <a:solidFill>
                <a:srgbClr val="A2CAA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6" name="Rectangle 569"/>
              <p:cNvSpPr/>
              <p:nvPr/>
            </p:nvSpPr>
            <p:spPr>
              <a:xfrm>
                <a:off x="1086" y="593"/>
                <a:ext cx="6" cy="551"/>
              </a:xfrm>
              <a:prstGeom prst="rect">
                <a:avLst/>
              </a:prstGeom>
              <a:solidFill>
                <a:srgbClr val="AFDAA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7" name="Rectangle 570"/>
              <p:cNvSpPr/>
              <p:nvPr/>
            </p:nvSpPr>
            <p:spPr>
              <a:xfrm>
                <a:off x="1092" y="593"/>
                <a:ext cx="5" cy="551"/>
              </a:xfrm>
              <a:prstGeom prst="rect">
                <a:avLst/>
              </a:prstGeom>
              <a:solidFill>
                <a:srgbClr val="B8E6B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8" name="Rectangle 571"/>
              <p:cNvSpPr/>
              <p:nvPr/>
            </p:nvSpPr>
            <p:spPr>
              <a:xfrm>
                <a:off x="1097" y="593"/>
                <a:ext cx="6" cy="551"/>
              </a:xfrm>
              <a:prstGeom prst="rect">
                <a:avLst/>
              </a:prstGeom>
              <a:solidFill>
                <a:srgbClr val="BFF0B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89" name="Rectangle 572"/>
              <p:cNvSpPr/>
              <p:nvPr/>
            </p:nvSpPr>
            <p:spPr>
              <a:xfrm>
                <a:off x="1103" y="593"/>
                <a:ext cx="5" cy="551"/>
              </a:xfrm>
              <a:prstGeom prst="rect">
                <a:avLst/>
              </a:prstGeom>
              <a:solidFill>
                <a:srgbClr val="C5F6C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0" name="Rectangle 573"/>
              <p:cNvSpPr/>
              <p:nvPr/>
            </p:nvSpPr>
            <p:spPr>
              <a:xfrm>
                <a:off x="1108" y="593"/>
                <a:ext cx="6" cy="551"/>
              </a:xfrm>
              <a:prstGeom prst="rect">
                <a:avLst/>
              </a:prstGeom>
              <a:solidFill>
                <a:srgbClr val="C9FBC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1" name="Rectangle 574"/>
              <p:cNvSpPr/>
              <p:nvPr/>
            </p:nvSpPr>
            <p:spPr>
              <a:xfrm>
                <a:off x="1114" y="593"/>
                <a:ext cx="11" cy="551"/>
              </a:xfrm>
              <a:prstGeom prst="rect">
                <a:avLst/>
              </a:prstGeom>
              <a:solidFill>
                <a:srgbClr val="CBFEC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2" name="Rectangle 575"/>
              <p:cNvSpPr/>
              <p:nvPr/>
            </p:nvSpPr>
            <p:spPr>
              <a:xfrm>
                <a:off x="1125" y="593"/>
                <a:ext cx="5" cy="551"/>
              </a:xfrm>
              <a:prstGeom prst="rect">
                <a:avLst/>
              </a:prstGeom>
              <a:solidFill>
                <a:srgbClr val="C9FBC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3" name="Rectangle 576"/>
              <p:cNvSpPr/>
              <p:nvPr/>
            </p:nvSpPr>
            <p:spPr>
              <a:xfrm>
                <a:off x="1130" y="593"/>
                <a:ext cx="6" cy="551"/>
              </a:xfrm>
              <a:prstGeom prst="rect">
                <a:avLst/>
              </a:prstGeom>
              <a:solidFill>
                <a:srgbClr val="C5F6C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4" name="Rectangle 577"/>
              <p:cNvSpPr/>
              <p:nvPr/>
            </p:nvSpPr>
            <p:spPr>
              <a:xfrm>
                <a:off x="1136" y="593"/>
                <a:ext cx="5" cy="551"/>
              </a:xfrm>
              <a:prstGeom prst="rect">
                <a:avLst/>
              </a:prstGeom>
              <a:solidFill>
                <a:srgbClr val="BFF0B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5" name="Rectangle 578"/>
              <p:cNvSpPr/>
              <p:nvPr/>
            </p:nvSpPr>
            <p:spPr>
              <a:xfrm>
                <a:off x="1141" y="593"/>
                <a:ext cx="5" cy="551"/>
              </a:xfrm>
              <a:prstGeom prst="rect">
                <a:avLst/>
              </a:prstGeom>
              <a:solidFill>
                <a:srgbClr val="B8E6B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6" name="Rectangle 579"/>
              <p:cNvSpPr/>
              <p:nvPr/>
            </p:nvSpPr>
            <p:spPr>
              <a:xfrm>
                <a:off x="1146" y="593"/>
                <a:ext cx="6" cy="551"/>
              </a:xfrm>
              <a:prstGeom prst="rect">
                <a:avLst/>
              </a:prstGeom>
              <a:solidFill>
                <a:srgbClr val="AFDAA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7" name="Rectangle 580"/>
              <p:cNvSpPr/>
              <p:nvPr/>
            </p:nvSpPr>
            <p:spPr>
              <a:xfrm>
                <a:off x="1152" y="593"/>
                <a:ext cx="5" cy="551"/>
              </a:xfrm>
              <a:prstGeom prst="rect">
                <a:avLst/>
              </a:prstGeom>
              <a:solidFill>
                <a:srgbClr val="A2CBA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8" name="Rectangle 581"/>
              <p:cNvSpPr/>
              <p:nvPr/>
            </p:nvSpPr>
            <p:spPr>
              <a:xfrm>
                <a:off x="1157" y="593"/>
                <a:ext cx="6" cy="551"/>
              </a:xfrm>
              <a:prstGeom prst="rect">
                <a:avLst/>
              </a:prstGeom>
              <a:solidFill>
                <a:srgbClr val="95BA9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799" name="Rectangle 582"/>
              <p:cNvSpPr/>
              <p:nvPr/>
            </p:nvSpPr>
            <p:spPr>
              <a:xfrm>
                <a:off x="1163" y="593"/>
                <a:ext cx="5" cy="551"/>
              </a:xfrm>
              <a:prstGeom prst="rect">
                <a:avLst/>
              </a:prstGeom>
              <a:solidFill>
                <a:srgbClr val="85A58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0" name="Rectangle 583"/>
              <p:cNvSpPr/>
              <p:nvPr/>
            </p:nvSpPr>
            <p:spPr>
              <a:xfrm>
                <a:off x="1168" y="593"/>
                <a:ext cx="6" cy="551"/>
              </a:xfrm>
              <a:prstGeom prst="rect">
                <a:avLst/>
              </a:prstGeom>
              <a:solidFill>
                <a:srgbClr val="74907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1" name="Rectangle 584"/>
              <p:cNvSpPr/>
              <p:nvPr/>
            </p:nvSpPr>
            <p:spPr>
              <a:xfrm>
                <a:off x="1174" y="593"/>
                <a:ext cx="5" cy="551"/>
              </a:xfrm>
              <a:prstGeom prst="rect">
                <a:avLst/>
              </a:prstGeom>
              <a:solidFill>
                <a:srgbClr val="627A6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2" name="Rectangle 585"/>
              <p:cNvSpPr/>
              <p:nvPr/>
            </p:nvSpPr>
            <p:spPr>
              <a:xfrm>
                <a:off x="1179" y="593"/>
                <a:ext cx="6" cy="551"/>
              </a:xfrm>
              <a:prstGeom prst="rect">
                <a:avLst/>
              </a:prstGeom>
              <a:solidFill>
                <a:srgbClr val="4F63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3" name="Rectangle 586"/>
              <p:cNvSpPr/>
              <p:nvPr/>
            </p:nvSpPr>
            <p:spPr>
              <a:xfrm>
                <a:off x="1185" y="593"/>
                <a:ext cx="5" cy="551"/>
              </a:xfrm>
              <a:prstGeom prst="rect">
                <a:avLst/>
              </a:prstGeom>
              <a:solidFill>
                <a:srgbClr val="3D4D3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4" name="Rectangle 587"/>
              <p:cNvSpPr/>
              <p:nvPr/>
            </p:nvSpPr>
            <p:spPr>
              <a:xfrm>
                <a:off x="1190" y="593"/>
                <a:ext cx="6" cy="551"/>
              </a:xfrm>
              <a:prstGeom prst="rect">
                <a:avLst/>
              </a:prstGeom>
              <a:solidFill>
                <a:srgbClr val="283228"/>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5" name="Rectangle 588"/>
              <p:cNvSpPr/>
              <p:nvPr/>
            </p:nvSpPr>
            <p:spPr>
              <a:xfrm>
                <a:off x="1196" y="593"/>
                <a:ext cx="5" cy="551"/>
              </a:xfrm>
              <a:prstGeom prst="rect">
                <a:avLst/>
              </a:prstGeom>
              <a:solidFill>
                <a:srgbClr val="0D110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6" name="Rectangle 589"/>
              <p:cNvSpPr/>
              <p:nvPr/>
            </p:nvSpPr>
            <p:spPr>
              <a:xfrm>
                <a:off x="1037" y="593"/>
                <a:ext cx="164" cy="551"/>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7" name="Rectangle 590"/>
              <p:cNvSpPr/>
              <p:nvPr/>
            </p:nvSpPr>
            <p:spPr>
              <a:xfrm>
                <a:off x="1250" y="916"/>
                <a:ext cx="6" cy="228"/>
              </a:xfrm>
              <a:prstGeom prst="rect">
                <a:avLst/>
              </a:prstGeom>
              <a:solidFill>
                <a:srgbClr val="11110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8" name="Rectangle 591"/>
              <p:cNvSpPr/>
              <p:nvPr/>
            </p:nvSpPr>
            <p:spPr>
              <a:xfrm>
                <a:off x="1256" y="916"/>
                <a:ext cx="5" cy="228"/>
              </a:xfrm>
              <a:prstGeom prst="rect">
                <a:avLst/>
              </a:prstGeom>
              <a:solidFill>
                <a:srgbClr val="34341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09" name="Rectangle 592"/>
              <p:cNvSpPr/>
              <p:nvPr/>
            </p:nvSpPr>
            <p:spPr>
              <a:xfrm>
                <a:off x="1261" y="916"/>
                <a:ext cx="6" cy="228"/>
              </a:xfrm>
              <a:prstGeom prst="rect">
                <a:avLst/>
              </a:prstGeom>
              <a:solidFill>
                <a:srgbClr val="4F4F2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0" name="Rectangle 593"/>
              <p:cNvSpPr/>
              <p:nvPr/>
            </p:nvSpPr>
            <p:spPr>
              <a:xfrm>
                <a:off x="1267" y="916"/>
                <a:ext cx="5" cy="228"/>
              </a:xfrm>
              <a:prstGeom prst="rect">
                <a:avLst/>
              </a:prstGeom>
              <a:solidFill>
                <a:srgbClr val="66663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1" name="Rectangle 594"/>
              <p:cNvSpPr/>
              <p:nvPr/>
            </p:nvSpPr>
            <p:spPr>
              <a:xfrm>
                <a:off x="1272" y="916"/>
                <a:ext cx="5" cy="228"/>
              </a:xfrm>
              <a:prstGeom prst="rect">
                <a:avLst/>
              </a:prstGeom>
              <a:solidFill>
                <a:srgbClr val="7D7D4B"/>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2" name="Rectangle 595"/>
              <p:cNvSpPr/>
              <p:nvPr/>
            </p:nvSpPr>
            <p:spPr>
              <a:xfrm>
                <a:off x="1277" y="916"/>
                <a:ext cx="6" cy="228"/>
              </a:xfrm>
              <a:prstGeom prst="rect">
                <a:avLst/>
              </a:prstGeom>
              <a:solidFill>
                <a:srgbClr val="94945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3" name="Rectangle 596"/>
              <p:cNvSpPr/>
              <p:nvPr/>
            </p:nvSpPr>
            <p:spPr>
              <a:xfrm>
                <a:off x="1283" y="916"/>
                <a:ext cx="5" cy="228"/>
              </a:xfrm>
              <a:prstGeom prst="rect">
                <a:avLst/>
              </a:prstGeom>
              <a:solidFill>
                <a:srgbClr val="AAAA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4" name="Rectangle 597"/>
              <p:cNvSpPr/>
              <p:nvPr/>
            </p:nvSpPr>
            <p:spPr>
              <a:xfrm>
                <a:off x="1288" y="916"/>
                <a:ext cx="6" cy="228"/>
              </a:xfrm>
              <a:prstGeom prst="rect">
                <a:avLst/>
              </a:prstGeom>
              <a:solidFill>
                <a:srgbClr val="BEBE7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5" name="Rectangle 598"/>
              <p:cNvSpPr/>
              <p:nvPr/>
            </p:nvSpPr>
            <p:spPr>
              <a:xfrm>
                <a:off x="1294" y="916"/>
                <a:ext cx="5" cy="228"/>
              </a:xfrm>
              <a:prstGeom prst="rect">
                <a:avLst/>
              </a:prstGeom>
              <a:solidFill>
                <a:srgbClr val="CFCF7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6" name="Rectangle 599"/>
              <p:cNvSpPr/>
              <p:nvPr/>
            </p:nvSpPr>
            <p:spPr>
              <a:xfrm>
                <a:off x="1299" y="916"/>
                <a:ext cx="6" cy="228"/>
              </a:xfrm>
              <a:prstGeom prst="rect">
                <a:avLst/>
              </a:prstGeom>
              <a:solidFill>
                <a:srgbClr val="DEDE8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7" name="Rectangle 600"/>
              <p:cNvSpPr/>
              <p:nvPr/>
            </p:nvSpPr>
            <p:spPr>
              <a:xfrm>
                <a:off x="1305" y="916"/>
                <a:ext cx="5" cy="228"/>
              </a:xfrm>
              <a:prstGeom prst="rect">
                <a:avLst/>
              </a:prstGeom>
              <a:solidFill>
                <a:srgbClr val="EAEA8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8" name="Rectangle 601"/>
              <p:cNvSpPr/>
              <p:nvPr/>
            </p:nvSpPr>
            <p:spPr>
              <a:xfrm>
                <a:off x="1310" y="916"/>
                <a:ext cx="6" cy="228"/>
              </a:xfrm>
              <a:prstGeom prst="rect">
                <a:avLst/>
              </a:prstGeom>
              <a:solidFill>
                <a:srgbClr val="F2F29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19" name="Rectangle 602"/>
              <p:cNvSpPr/>
              <p:nvPr/>
            </p:nvSpPr>
            <p:spPr>
              <a:xfrm>
                <a:off x="1316" y="916"/>
                <a:ext cx="5" cy="228"/>
              </a:xfrm>
              <a:prstGeom prst="rect">
                <a:avLst/>
              </a:prstGeom>
              <a:solidFill>
                <a:srgbClr val="F9F99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0" name="Rectangle 603"/>
              <p:cNvSpPr/>
              <p:nvPr/>
            </p:nvSpPr>
            <p:spPr>
              <a:xfrm>
                <a:off x="1321" y="916"/>
                <a:ext cx="6" cy="228"/>
              </a:xfrm>
              <a:prstGeom prst="rect">
                <a:avLst/>
              </a:prstGeom>
              <a:solidFill>
                <a:srgbClr val="FCFC9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1" name="Rectangle 604"/>
              <p:cNvSpPr/>
              <p:nvPr/>
            </p:nvSpPr>
            <p:spPr>
              <a:xfrm>
                <a:off x="1327" y="916"/>
                <a:ext cx="5" cy="228"/>
              </a:xfrm>
              <a:prstGeom prst="rect">
                <a:avLst/>
              </a:prstGeom>
              <a:solidFill>
                <a:srgbClr val="FFFF9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2" name="Rectangle 605"/>
              <p:cNvSpPr/>
              <p:nvPr/>
            </p:nvSpPr>
            <p:spPr>
              <a:xfrm>
                <a:off x="1332" y="916"/>
                <a:ext cx="6" cy="228"/>
              </a:xfrm>
              <a:prstGeom prst="rect">
                <a:avLst/>
              </a:prstGeom>
              <a:solidFill>
                <a:srgbClr val="FCFC9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3" name="Rectangle 606"/>
              <p:cNvSpPr/>
              <p:nvPr/>
            </p:nvSpPr>
            <p:spPr>
              <a:xfrm>
                <a:off x="1338" y="916"/>
                <a:ext cx="5" cy="228"/>
              </a:xfrm>
              <a:prstGeom prst="rect">
                <a:avLst/>
              </a:prstGeom>
              <a:solidFill>
                <a:srgbClr val="F9F99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4" name="Rectangle 607"/>
              <p:cNvSpPr/>
              <p:nvPr/>
            </p:nvSpPr>
            <p:spPr>
              <a:xfrm>
                <a:off x="1343" y="916"/>
                <a:ext cx="5" cy="228"/>
              </a:xfrm>
              <a:prstGeom prst="rect">
                <a:avLst/>
              </a:prstGeom>
              <a:solidFill>
                <a:srgbClr val="F2F29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5" name="Rectangle 608"/>
              <p:cNvSpPr/>
              <p:nvPr/>
            </p:nvSpPr>
            <p:spPr>
              <a:xfrm>
                <a:off x="1348" y="916"/>
                <a:ext cx="6" cy="228"/>
              </a:xfrm>
              <a:prstGeom prst="rect">
                <a:avLst/>
              </a:prstGeom>
              <a:solidFill>
                <a:srgbClr val="EAEA8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826" name="Rectangle 609"/>
              <p:cNvSpPr/>
              <p:nvPr/>
            </p:nvSpPr>
            <p:spPr>
              <a:xfrm>
                <a:off x="1354" y="916"/>
                <a:ext cx="5" cy="228"/>
              </a:xfrm>
              <a:prstGeom prst="rect">
                <a:avLst/>
              </a:prstGeom>
              <a:solidFill>
                <a:srgbClr val="DEDE85"/>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grpSp>
        <p:sp>
          <p:nvSpPr>
            <p:cNvPr id="19471" name="Rectangle 610"/>
            <p:cNvSpPr/>
            <p:nvPr/>
          </p:nvSpPr>
          <p:spPr>
            <a:xfrm>
              <a:off x="4605" y="1786"/>
              <a:ext cx="6" cy="248"/>
            </a:xfrm>
            <a:prstGeom prst="rect">
              <a:avLst/>
            </a:prstGeom>
            <a:solidFill>
              <a:srgbClr val="CFCF7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2" name="Rectangle 611"/>
            <p:cNvSpPr/>
            <p:nvPr/>
          </p:nvSpPr>
          <p:spPr>
            <a:xfrm>
              <a:off x="4611" y="1786"/>
              <a:ext cx="6" cy="248"/>
            </a:xfrm>
            <a:prstGeom prst="rect">
              <a:avLst/>
            </a:prstGeom>
            <a:solidFill>
              <a:srgbClr val="BEBE73"/>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3" name="Rectangle 612"/>
            <p:cNvSpPr/>
            <p:nvPr/>
          </p:nvSpPr>
          <p:spPr>
            <a:xfrm>
              <a:off x="4617" y="1786"/>
              <a:ext cx="6" cy="248"/>
            </a:xfrm>
            <a:prstGeom prst="rect">
              <a:avLst/>
            </a:prstGeom>
            <a:solidFill>
              <a:srgbClr val="AAAA67"/>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4" name="Rectangle 613"/>
            <p:cNvSpPr/>
            <p:nvPr/>
          </p:nvSpPr>
          <p:spPr>
            <a:xfrm>
              <a:off x="4623" y="1786"/>
              <a:ext cx="5" cy="248"/>
            </a:xfrm>
            <a:prstGeom prst="rect">
              <a:avLst/>
            </a:prstGeom>
            <a:solidFill>
              <a:srgbClr val="94945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5" name="Rectangle 614"/>
            <p:cNvSpPr/>
            <p:nvPr/>
          </p:nvSpPr>
          <p:spPr>
            <a:xfrm>
              <a:off x="4628" y="1786"/>
              <a:ext cx="7" cy="248"/>
            </a:xfrm>
            <a:prstGeom prst="rect">
              <a:avLst/>
            </a:prstGeom>
            <a:solidFill>
              <a:srgbClr val="7D7D4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6" name="Rectangle 615"/>
            <p:cNvSpPr/>
            <p:nvPr/>
          </p:nvSpPr>
          <p:spPr>
            <a:xfrm>
              <a:off x="4635" y="1786"/>
              <a:ext cx="5" cy="248"/>
            </a:xfrm>
            <a:prstGeom prst="rect">
              <a:avLst/>
            </a:prstGeom>
            <a:solidFill>
              <a:srgbClr val="66663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7" name="Rectangle 616"/>
            <p:cNvSpPr/>
            <p:nvPr/>
          </p:nvSpPr>
          <p:spPr>
            <a:xfrm>
              <a:off x="4640" y="1786"/>
              <a:ext cx="7" cy="248"/>
            </a:xfrm>
            <a:prstGeom prst="rect">
              <a:avLst/>
            </a:prstGeom>
            <a:solidFill>
              <a:srgbClr val="4F4F2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8" name="Rectangle 617"/>
            <p:cNvSpPr/>
            <p:nvPr/>
          </p:nvSpPr>
          <p:spPr>
            <a:xfrm>
              <a:off x="4647" y="1786"/>
              <a:ext cx="5" cy="248"/>
            </a:xfrm>
            <a:prstGeom prst="rect">
              <a:avLst/>
            </a:prstGeom>
            <a:solidFill>
              <a:srgbClr val="34341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79" name="Rectangle 618"/>
            <p:cNvSpPr/>
            <p:nvPr/>
          </p:nvSpPr>
          <p:spPr>
            <a:xfrm>
              <a:off x="4652" y="1786"/>
              <a:ext cx="6" cy="248"/>
            </a:xfrm>
            <a:prstGeom prst="rect">
              <a:avLst/>
            </a:prstGeom>
            <a:solidFill>
              <a:srgbClr val="11110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0" name="Rectangle 619"/>
            <p:cNvSpPr/>
            <p:nvPr/>
          </p:nvSpPr>
          <p:spPr>
            <a:xfrm>
              <a:off x="4488" y="1786"/>
              <a:ext cx="170" cy="248"/>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1" name="Rectangle 620"/>
            <p:cNvSpPr/>
            <p:nvPr/>
          </p:nvSpPr>
          <p:spPr>
            <a:xfrm>
              <a:off x="4711" y="1035"/>
              <a:ext cx="5" cy="999"/>
            </a:xfrm>
            <a:prstGeom prst="rect">
              <a:avLst/>
            </a:prstGeom>
            <a:solidFill>
              <a:srgbClr val="0A0E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2" name="Rectangle 621"/>
            <p:cNvSpPr/>
            <p:nvPr/>
          </p:nvSpPr>
          <p:spPr>
            <a:xfrm>
              <a:off x="4716" y="1035"/>
              <a:ext cx="7" cy="999"/>
            </a:xfrm>
            <a:prstGeom prst="rect">
              <a:avLst/>
            </a:prstGeom>
            <a:solidFill>
              <a:srgbClr val="1E29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3" name="Rectangle 622"/>
            <p:cNvSpPr/>
            <p:nvPr/>
          </p:nvSpPr>
          <p:spPr>
            <a:xfrm>
              <a:off x="4723" y="1035"/>
              <a:ext cx="5" cy="999"/>
            </a:xfrm>
            <a:prstGeom prst="rect">
              <a:avLst/>
            </a:prstGeom>
            <a:solidFill>
              <a:srgbClr val="2F3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4" name="Rectangle 623"/>
            <p:cNvSpPr/>
            <p:nvPr/>
          </p:nvSpPr>
          <p:spPr>
            <a:xfrm>
              <a:off x="4728" y="1035"/>
              <a:ext cx="6" cy="999"/>
            </a:xfrm>
            <a:prstGeom prst="rect">
              <a:avLst/>
            </a:prstGeom>
            <a:solidFill>
              <a:srgbClr val="3D52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5" name="Rectangle 624"/>
            <p:cNvSpPr/>
            <p:nvPr/>
          </p:nvSpPr>
          <p:spPr>
            <a:xfrm>
              <a:off x="4734" y="1035"/>
              <a:ext cx="6" cy="999"/>
            </a:xfrm>
            <a:prstGeom prst="rect">
              <a:avLst/>
            </a:prstGeom>
            <a:solidFill>
              <a:srgbClr val="4B64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6" name="Rectangle 625"/>
            <p:cNvSpPr/>
            <p:nvPr/>
          </p:nvSpPr>
          <p:spPr>
            <a:xfrm>
              <a:off x="4740" y="1035"/>
              <a:ext cx="5" cy="999"/>
            </a:xfrm>
            <a:prstGeom prst="rect">
              <a:avLst/>
            </a:prstGeom>
            <a:solidFill>
              <a:srgbClr val="5A77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7" name="Rectangle 626"/>
            <p:cNvSpPr/>
            <p:nvPr/>
          </p:nvSpPr>
          <p:spPr>
            <a:xfrm>
              <a:off x="4745" y="1035"/>
              <a:ext cx="7" cy="999"/>
            </a:xfrm>
            <a:prstGeom prst="rect">
              <a:avLst/>
            </a:prstGeom>
            <a:solidFill>
              <a:srgbClr val="6688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8" name="Rectangle 627"/>
            <p:cNvSpPr/>
            <p:nvPr/>
          </p:nvSpPr>
          <p:spPr>
            <a:xfrm>
              <a:off x="4752" y="1035"/>
              <a:ext cx="5" cy="999"/>
            </a:xfrm>
            <a:prstGeom prst="rect">
              <a:avLst/>
            </a:prstGeom>
            <a:solidFill>
              <a:srgbClr val="7298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89" name="Rectangle 628"/>
            <p:cNvSpPr/>
            <p:nvPr/>
          </p:nvSpPr>
          <p:spPr>
            <a:xfrm>
              <a:off x="4757" y="1035"/>
              <a:ext cx="6" cy="999"/>
            </a:xfrm>
            <a:prstGeom prst="rect">
              <a:avLst/>
            </a:prstGeom>
            <a:solidFill>
              <a:srgbClr val="7CA6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0" name="Rectangle 629"/>
            <p:cNvSpPr/>
            <p:nvPr/>
          </p:nvSpPr>
          <p:spPr>
            <a:xfrm>
              <a:off x="4763" y="1035"/>
              <a:ext cx="6" cy="999"/>
            </a:xfrm>
            <a:prstGeom prst="rect">
              <a:avLst/>
            </a:prstGeom>
            <a:solidFill>
              <a:srgbClr val="85B2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1" name="Rectangle 630"/>
            <p:cNvSpPr/>
            <p:nvPr/>
          </p:nvSpPr>
          <p:spPr>
            <a:xfrm>
              <a:off x="4769" y="1035"/>
              <a:ext cx="6" cy="999"/>
            </a:xfrm>
            <a:prstGeom prst="rect">
              <a:avLst/>
            </a:prstGeom>
            <a:solidFill>
              <a:srgbClr val="8CBB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2" name="Rectangle 631"/>
            <p:cNvSpPr/>
            <p:nvPr/>
          </p:nvSpPr>
          <p:spPr>
            <a:xfrm>
              <a:off x="4775" y="1035"/>
              <a:ext cx="5" cy="999"/>
            </a:xfrm>
            <a:prstGeom prst="rect">
              <a:avLst/>
            </a:prstGeom>
            <a:solidFill>
              <a:srgbClr val="91C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3" name="Rectangle 632"/>
            <p:cNvSpPr/>
            <p:nvPr/>
          </p:nvSpPr>
          <p:spPr>
            <a:xfrm>
              <a:off x="4780" y="1035"/>
              <a:ext cx="7" cy="999"/>
            </a:xfrm>
            <a:prstGeom prst="rect">
              <a:avLst/>
            </a:prstGeom>
            <a:solidFill>
              <a:srgbClr val="95C7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4" name="Rectangle 633"/>
            <p:cNvSpPr/>
            <p:nvPr/>
          </p:nvSpPr>
          <p:spPr>
            <a:xfrm>
              <a:off x="4787" y="1035"/>
              <a:ext cx="5" cy="999"/>
            </a:xfrm>
            <a:prstGeom prst="rect">
              <a:avLst/>
            </a:prstGeom>
            <a:solidFill>
              <a:srgbClr val="97CA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5" name="Rectangle 634"/>
            <p:cNvSpPr/>
            <p:nvPr/>
          </p:nvSpPr>
          <p:spPr>
            <a:xfrm>
              <a:off x="4792" y="1035"/>
              <a:ext cx="7" cy="999"/>
            </a:xfrm>
            <a:prstGeom prst="rect">
              <a:avLst/>
            </a:prstGeom>
            <a:solidFill>
              <a:srgbClr val="99CC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6" name="Rectangle 635"/>
            <p:cNvSpPr/>
            <p:nvPr/>
          </p:nvSpPr>
          <p:spPr>
            <a:xfrm>
              <a:off x="4799" y="1035"/>
              <a:ext cx="5" cy="999"/>
            </a:xfrm>
            <a:prstGeom prst="rect">
              <a:avLst/>
            </a:prstGeom>
            <a:solidFill>
              <a:srgbClr val="97CA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7" name="Rectangle 636"/>
            <p:cNvSpPr/>
            <p:nvPr/>
          </p:nvSpPr>
          <p:spPr>
            <a:xfrm>
              <a:off x="4804" y="1035"/>
              <a:ext cx="7" cy="999"/>
            </a:xfrm>
            <a:prstGeom prst="rect">
              <a:avLst/>
            </a:prstGeom>
            <a:solidFill>
              <a:srgbClr val="95C7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8" name="Rectangle 637"/>
            <p:cNvSpPr/>
            <p:nvPr/>
          </p:nvSpPr>
          <p:spPr>
            <a:xfrm>
              <a:off x="4811" y="1035"/>
              <a:ext cx="5" cy="999"/>
            </a:xfrm>
            <a:prstGeom prst="rect">
              <a:avLst/>
            </a:prstGeom>
            <a:solidFill>
              <a:srgbClr val="91C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499" name="Rectangle 638"/>
            <p:cNvSpPr/>
            <p:nvPr/>
          </p:nvSpPr>
          <p:spPr>
            <a:xfrm>
              <a:off x="4816" y="1035"/>
              <a:ext cx="5" cy="999"/>
            </a:xfrm>
            <a:prstGeom prst="rect">
              <a:avLst/>
            </a:prstGeom>
            <a:solidFill>
              <a:srgbClr val="8CBB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0" name="Rectangle 639"/>
            <p:cNvSpPr/>
            <p:nvPr/>
          </p:nvSpPr>
          <p:spPr>
            <a:xfrm>
              <a:off x="4821" y="1035"/>
              <a:ext cx="7" cy="999"/>
            </a:xfrm>
            <a:prstGeom prst="rect">
              <a:avLst/>
            </a:prstGeom>
            <a:solidFill>
              <a:srgbClr val="85B2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1" name="Rectangle 640"/>
            <p:cNvSpPr/>
            <p:nvPr/>
          </p:nvSpPr>
          <p:spPr>
            <a:xfrm>
              <a:off x="4828" y="1035"/>
              <a:ext cx="5" cy="999"/>
            </a:xfrm>
            <a:prstGeom prst="rect">
              <a:avLst/>
            </a:prstGeom>
            <a:solidFill>
              <a:srgbClr val="7CA6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2" name="Rectangle 641"/>
            <p:cNvSpPr/>
            <p:nvPr/>
          </p:nvSpPr>
          <p:spPr>
            <a:xfrm>
              <a:off x="4833" y="1035"/>
              <a:ext cx="6" cy="999"/>
            </a:xfrm>
            <a:prstGeom prst="rect">
              <a:avLst/>
            </a:prstGeom>
            <a:solidFill>
              <a:srgbClr val="7399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3" name="Rectangle 642"/>
            <p:cNvSpPr/>
            <p:nvPr/>
          </p:nvSpPr>
          <p:spPr>
            <a:xfrm>
              <a:off x="4839" y="1035"/>
              <a:ext cx="6" cy="999"/>
            </a:xfrm>
            <a:prstGeom prst="rect">
              <a:avLst/>
            </a:prstGeom>
            <a:solidFill>
              <a:srgbClr val="6788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4" name="Rectangle 643"/>
            <p:cNvSpPr/>
            <p:nvPr/>
          </p:nvSpPr>
          <p:spPr>
            <a:xfrm>
              <a:off x="4845" y="1035"/>
              <a:ext cx="6" cy="999"/>
            </a:xfrm>
            <a:prstGeom prst="rect">
              <a:avLst/>
            </a:prstGeom>
            <a:solidFill>
              <a:srgbClr val="5A77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5" name="Rectangle 644"/>
            <p:cNvSpPr/>
            <p:nvPr/>
          </p:nvSpPr>
          <p:spPr>
            <a:xfrm>
              <a:off x="4851" y="1035"/>
              <a:ext cx="6" cy="999"/>
            </a:xfrm>
            <a:prstGeom prst="rect">
              <a:avLst/>
            </a:prstGeom>
            <a:solidFill>
              <a:srgbClr val="4C64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6" name="Rectangle 645"/>
            <p:cNvSpPr/>
            <p:nvPr/>
          </p:nvSpPr>
          <p:spPr>
            <a:xfrm>
              <a:off x="4857" y="1035"/>
              <a:ext cx="6" cy="999"/>
            </a:xfrm>
            <a:prstGeom prst="rect">
              <a:avLst/>
            </a:prstGeom>
            <a:solidFill>
              <a:srgbClr val="3D52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7" name="Rectangle 646"/>
            <p:cNvSpPr/>
            <p:nvPr/>
          </p:nvSpPr>
          <p:spPr>
            <a:xfrm>
              <a:off x="4863" y="1035"/>
              <a:ext cx="5" cy="999"/>
            </a:xfrm>
            <a:prstGeom prst="rect">
              <a:avLst/>
            </a:prstGeom>
            <a:solidFill>
              <a:srgbClr val="2F3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8" name="Rectangle 647"/>
            <p:cNvSpPr/>
            <p:nvPr/>
          </p:nvSpPr>
          <p:spPr>
            <a:xfrm>
              <a:off x="4868" y="1035"/>
              <a:ext cx="7" cy="999"/>
            </a:xfrm>
            <a:prstGeom prst="rect">
              <a:avLst/>
            </a:prstGeom>
            <a:solidFill>
              <a:srgbClr val="1F29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09" name="Rectangle 648"/>
            <p:cNvSpPr/>
            <p:nvPr/>
          </p:nvSpPr>
          <p:spPr>
            <a:xfrm>
              <a:off x="4875" y="1035"/>
              <a:ext cx="5" cy="999"/>
            </a:xfrm>
            <a:prstGeom prst="rect">
              <a:avLst/>
            </a:prstGeom>
            <a:solidFill>
              <a:srgbClr val="0A0E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0" name="Rectangle 649"/>
            <p:cNvSpPr/>
            <p:nvPr/>
          </p:nvSpPr>
          <p:spPr>
            <a:xfrm>
              <a:off x="4711" y="1035"/>
              <a:ext cx="169" cy="999"/>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1" name="Rectangle 650"/>
            <p:cNvSpPr/>
            <p:nvPr/>
          </p:nvSpPr>
          <p:spPr>
            <a:xfrm>
              <a:off x="4933" y="1884"/>
              <a:ext cx="6" cy="150"/>
            </a:xfrm>
            <a:prstGeom prst="rect">
              <a:avLst/>
            </a:prstGeom>
            <a:solidFill>
              <a:srgbClr val="0E0A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2" name="Rectangle 651"/>
            <p:cNvSpPr/>
            <p:nvPr/>
          </p:nvSpPr>
          <p:spPr>
            <a:xfrm>
              <a:off x="4939" y="1884"/>
              <a:ext cx="5" cy="150"/>
            </a:xfrm>
            <a:prstGeom prst="rect">
              <a:avLst/>
            </a:prstGeom>
            <a:solidFill>
              <a:srgbClr val="291E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3" name="Rectangle 652"/>
            <p:cNvSpPr/>
            <p:nvPr/>
          </p:nvSpPr>
          <p:spPr>
            <a:xfrm>
              <a:off x="4944" y="1884"/>
              <a:ext cx="7" cy="150"/>
            </a:xfrm>
            <a:prstGeom prst="rect">
              <a:avLst/>
            </a:prstGeom>
            <a:solidFill>
              <a:srgbClr val="3F2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4" name="Rectangle 653"/>
            <p:cNvSpPr/>
            <p:nvPr/>
          </p:nvSpPr>
          <p:spPr>
            <a:xfrm>
              <a:off x="4951" y="1884"/>
              <a:ext cx="5" cy="150"/>
            </a:xfrm>
            <a:prstGeom prst="rect">
              <a:avLst/>
            </a:prstGeom>
            <a:solidFill>
              <a:srgbClr val="523D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5" name="Rectangle 654"/>
            <p:cNvSpPr/>
            <p:nvPr/>
          </p:nvSpPr>
          <p:spPr>
            <a:xfrm>
              <a:off x="4956" y="1884"/>
              <a:ext cx="6" cy="150"/>
            </a:xfrm>
            <a:prstGeom prst="rect">
              <a:avLst/>
            </a:prstGeom>
            <a:solidFill>
              <a:srgbClr val="644B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6" name="Rectangle 655"/>
            <p:cNvSpPr/>
            <p:nvPr/>
          </p:nvSpPr>
          <p:spPr>
            <a:xfrm>
              <a:off x="4962" y="1884"/>
              <a:ext cx="6" cy="150"/>
            </a:xfrm>
            <a:prstGeom prst="rect">
              <a:avLst/>
            </a:prstGeom>
            <a:solidFill>
              <a:srgbClr val="775A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7" name="Rectangle 656"/>
            <p:cNvSpPr/>
            <p:nvPr/>
          </p:nvSpPr>
          <p:spPr>
            <a:xfrm>
              <a:off x="4968" y="1884"/>
              <a:ext cx="5" cy="150"/>
            </a:xfrm>
            <a:prstGeom prst="rect">
              <a:avLst/>
            </a:prstGeom>
            <a:solidFill>
              <a:srgbClr val="8866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8" name="Rectangle 657"/>
            <p:cNvSpPr/>
            <p:nvPr/>
          </p:nvSpPr>
          <p:spPr>
            <a:xfrm>
              <a:off x="4973" y="1884"/>
              <a:ext cx="7" cy="150"/>
            </a:xfrm>
            <a:prstGeom prst="rect">
              <a:avLst/>
            </a:prstGeom>
            <a:solidFill>
              <a:srgbClr val="9872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19" name="Rectangle 658"/>
            <p:cNvSpPr/>
            <p:nvPr/>
          </p:nvSpPr>
          <p:spPr>
            <a:xfrm>
              <a:off x="4980" y="1884"/>
              <a:ext cx="5" cy="150"/>
            </a:xfrm>
            <a:prstGeom prst="rect">
              <a:avLst/>
            </a:prstGeom>
            <a:solidFill>
              <a:srgbClr val="A67C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0" name="Rectangle 659"/>
            <p:cNvSpPr/>
            <p:nvPr/>
          </p:nvSpPr>
          <p:spPr>
            <a:xfrm>
              <a:off x="4985" y="1884"/>
              <a:ext cx="7" cy="150"/>
            </a:xfrm>
            <a:prstGeom prst="rect">
              <a:avLst/>
            </a:prstGeom>
            <a:solidFill>
              <a:srgbClr val="B285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1" name="Rectangle 660"/>
            <p:cNvSpPr/>
            <p:nvPr/>
          </p:nvSpPr>
          <p:spPr>
            <a:xfrm>
              <a:off x="4992" y="1884"/>
              <a:ext cx="5" cy="150"/>
            </a:xfrm>
            <a:prstGeom prst="rect">
              <a:avLst/>
            </a:prstGeom>
            <a:solidFill>
              <a:srgbClr val="BB8C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2" name="Rectangle 661"/>
            <p:cNvSpPr/>
            <p:nvPr/>
          </p:nvSpPr>
          <p:spPr>
            <a:xfrm>
              <a:off x="4997" y="1884"/>
              <a:ext cx="6" cy="150"/>
            </a:xfrm>
            <a:prstGeom prst="rect">
              <a:avLst/>
            </a:prstGeom>
            <a:solidFill>
              <a:srgbClr val="C19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3" name="Rectangle 662"/>
            <p:cNvSpPr/>
            <p:nvPr/>
          </p:nvSpPr>
          <p:spPr>
            <a:xfrm>
              <a:off x="5003" y="1884"/>
              <a:ext cx="6" cy="150"/>
            </a:xfrm>
            <a:prstGeom prst="rect">
              <a:avLst/>
            </a:prstGeom>
            <a:solidFill>
              <a:srgbClr val="C795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4" name="Rectangle 663"/>
            <p:cNvSpPr/>
            <p:nvPr/>
          </p:nvSpPr>
          <p:spPr>
            <a:xfrm>
              <a:off x="5009" y="1884"/>
              <a:ext cx="6" cy="150"/>
            </a:xfrm>
            <a:prstGeom prst="rect">
              <a:avLst/>
            </a:prstGeom>
            <a:solidFill>
              <a:srgbClr val="CA97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5" name="Rectangle 664"/>
            <p:cNvSpPr/>
            <p:nvPr/>
          </p:nvSpPr>
          <p:spPr>
            <a:xfrm>
              <a:off x="5015" y="1884"/>
              <a:ext cx="6" cy="150"/>
            </a:xfrm>
            <a:prstGeom prst="rect">
              <a:avLst/>
            </a:prstGeom>
            <a:solidFill>
              <a:srgbClr val="CC99F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6" name="Rectangle 665"/>
            <p:cNvSpPr/>
            <p:nvPr/>
          </p:nvSpPr>
          <p:spPr>
            <a:xfrm>
              <a:off x="5021" y="1884"/>
              <a:ext cx="6" cy="150"/>
            </a:xfrm>
            <a:prstGeom prst="rect">
              <a:avLst/>
            </a:prstGeom>
            <a:solidFill>
              <a:srgbClr val="CA97FC"/>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7" name="Rectangle 666"/>
            <p:cNvSpPr/>
            <p:nvPr/>
          </p:nvSpPr>
          <p:spPr>
            <a:xfrm>
              <a:off x="5027" y="1884"/>
              <a:ext cx="5" cy="150"/>
            </a:xfrm>
            <a:prstGeom prst="rect">
              <a:avLst/>
            </a:prstGeom>
            <a:solidFill>
              <a:srgbClr val="C795F9"/>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8" name="Rectangle 667"/>
            <p:cNvSpPr/>
            <p:nvPr/>
          </p:nvSpPr>
          <p:spPr>
            <a:xfrm>
              <a:off x="5032" y="1884"/>
              <a:ext cx="6" cy="150"/>
            </a:xfrm>
            <a:prstGeom prst="rect">
              <a:avLst/>
            </a:prstGeom>
            <a:solidFill>
              <a:srgbClr val="C191F2"/>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29" name="Rectangle 668"/>
            <p:cNvSpPr/>
            <p:nvPr/>
          </p:nvSpPr>
          <p:spPr>
            <a:xfrm>
              <a:off x="5038" y="1884"/>
              <a:ext cx="6" cy="150"/>
            </a:xfrm>
            <a:prstGeom prst="rect">
              <a:avLst/>
            </a:prstGeom>
            <a:solidFill>
              <a:srgbClr val="BB8CE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0" name="Rectangle 669"/>
            <p:cNvSpPr/>
            <p:nvPr/>
          </p:nvSpPr>
          <p:spPr>
            <a:xfrm>
              <a:off x="5044" y="1884"/>
              <a:ext cx="5" cy="150"/>
            </a:xfrm>
            <a:prstGeom prst="rect">
              <a:avLst/>
            </a:prstGeom>
            <a:solidFill>
              <a:srgbClr val="B285D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1" name="Rectangle 670"/>
            <p:cNvSpPr/>
            <p:nvPr/>
          </p:nvSpPr>
          <p:spPr>
            <a:xfrm>
              <a:off x="5049" y="1884"/>
              <a:ext cx="7" cy="150"/>
            </a:xfrm>
            <a:prstGeom prst="rect">
              <a:avLst/>
            </a:prstGeom>
            <a:solidFill>
              <a:srgbClr val="A67CC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2" name="Rectangle 671"/>
            <p:cNvSpPr/>
            <p:nvPr/>
          </p:nvSpPr>
          <p:spPr>
            <a:xfrm>
              <a:off x="5056" y="1884"/>
              <a:ext cx="5" cy="150"/>
            </a:xfrm>
            <a:prstGeom prst="rect">
              <a:avLst/>
            </a:prstGeom>
            <a:solidFill>
              <a:srgbClr val="9973BE"/>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3" name="Rectangle 672"/>
            <p:cNvSpPr/>
            <p:nvPr/>
          </p:nvSpPr>
          <p:spPr>
            <a:xfrm>
              <a:off x="5061" y="1884"/>
              <a:ext cx="7" cy="150"/>
            </a:xfrm>
            <a:prstGeom prst="rect">
              <a:avLst/>
            </a:prstGeom>
            <a:solidFill>
              <a:srgbClr val="8867AA"/>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4" name="Rectangle 673"/>
            <p:cNvSpPr/>
            <p:nvPr/>
          </p:nvSpPr>
          <p:spPr>
            <a:xfrm>
              <a:off x="5068" y="1884"/>
              <a:ext cx="5" cy="150"/>
            </a:xfrm>
            <a:prstGeom prst="rect">
              <a:avLst/>
            </a:prstGeom>
            <a:solidFill>
              <a:srgbClr val="775A9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5" name="Rectangle 674"/>
            <p:cNvSpPr/>
            <p:nvPr/>
          </p:nvSpPr>
          <p:spPr>
            <a:xfrm>
              <a:off x="5073" y="1884"/>
              <a:ext cx="6" cy="150"/>
            </a:xfrm>
            <a:prstGeom prst="rect">
              <a:avLst/>
            </a:prstGeom>
            <a:solidFill>
              <a:srgbClr val="644C7D"/>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6" name="Rectangle 675"/>
            <p:cNvSpPr/>
            <p:nvPr/>
          </p:nvSpPr>
          <p:spPr>
            <a:xfrm>
              <a:off x="5079" y="1884"/>
              <a:ext cx="6" cy="150"/>
            </a:xfrm>
            <a:prstGeom prst="rect">
              <a:avLst/>
            </a:prstGeom>
            <a:solidFill>
              <a:srgbClr val="523D66"/>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7" name="Rectangle 676"/>
            <p:cNvSpPr/>
            <p:nvPr/>
          </p:nvSpPr>
          <p:spPr>
            <a:xfrm>
              <a:off x="5085" y="1884"/>
              <a:ext cx="6" cy="150"/>
            </a:xfrm>
            <a:prstGeom prst="rect">
              <a:avLst/>
            </a:prstGeom>
            <a:solidFill>
              <a:srgbClr val="3F2F4F"/>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8" name="Rectangle 677"/>
            <p:cNvSpPr/>
            <p:nvPr/>
          </p:nvSpPr>
          <p:spPr>
            <a:xfrm>
              <a:off x="5091" y="1884"/>
              <a:ext cx="6" cy="150"/>
            </a:xfrm>
            <a:prstGeom prst="rect">
              <a:avLst/>
            </a:prstGeom>
            <a:solidFill>
              <a:srgbClr val="291F34"/>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39" name="Rectangle 678"/>
            <p:cNvSpPr/>
            <p:nvPr/>
          </p:nvSpPr>
          <p:spPr>
            <a:xfrm>
              <a:off x="5097" y="1884"/>
              <a:ext cx="6" cy="150"/>
            </a:xfrm>
            <a:prstGeom prst="rect">
              <a:avLst/>
            </a:prstGeom>
            <a:solidFill>
              <a:srgbClr val="0E0A11"/>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40" name="Rectangle 679"/>
            <p:cNvSpPr/>
            <p:nvPr/>
          </p:nvSpPr>
          <p:spPr>
            <a:xfrm>
              <a:off x="4933" y="1884"/>
              <a:ext cx="170" cy="150"/>
            </a:xfrm>
            <a:prstGeom prst="rect">
              <a:avLst/>
            </a:prstGeom>
            <a:noFill/>
            <a:ln w="7938" cap="flat" cmpd="sng">
              <a:solidFill>
                <a:srgbClr val="000000"/>
              </a:solidFill>
              <a:prstDash val="solid"/>
              <a:miter/>
              <a:headEnd type="none" w="med" len="med"/>
              <a:tailEnd type="none" w="med" len="med"/>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19541" name="Line 680"/>
            <p:cNvSpPr/>
            <p:nvPr/>
          </p:nvSpPr>
          <p:spPr>
            <a:xfrm>
              <a:off x="222" y="35"/>
              <a:ext cx="0" cy="1999"/>
            </a:xfrm>
            <a:prstGeom prst="line">
              <a:avLst/>
            </a:prstGeom>
            <a:ln w="7938" cap="flat" cmpd="sng">
              <a:solidFill>
                <a:srgbClr val="000000"/>
              </a:solidFill>
              <a:prstDash val="solid"/>
              <a:headEnd type="none" w="med" len="med"/>
              <a:tailEnd type="none" w="med" len="med"/>
            </a:ln>
          </p:spPr>
        </p:sp>
        <p:sp>
          <p:nvSpPr>
            <p:cNvPr id="19542" name="Line 681"/>
            <p:cNvSpPr/>
            <p:nvPr/>
          </p:nvSpPr>
          <p:spPr>
            <a:xfrm>
              <a:off x="222" y="2034"/>
              <a:ext cx="23" cy="0"/>
            </a:xfrm>
            <a:prstGeom prst="line">
              <a:avLst/>
            </a:prstGeom>
            <a:ln w="7938" cap="flat" cmpd="sng">
              <a:solidFill>
                <a:srgbClr val="000000"/>
              </a:solidFill>
              <a:prstDash val="solid"/>
              <a:headEnd type="none" w="med" len="med"/>
              <a:tailEnd type="none" w="med" len="med"/>
            </a:ln>
          </p:spPr>
        </p:sp>
        <p:sp>
          <p:nvSpPr>
            <p:cNvPr id="19543" name="Line 682"/>
            <p:cNvSpPr/>
            <p:nvPr/>
          </p:nvSpPr>
          <p:spPr>
            <a:xfrm>
              <a:off x="222" y="1786"/>
              <a:ext cx="23" cy="0"/>
            </a:xfrm>
            <a:prstGeom prst="line">
              <a:avLst/>
            </a:prstGeom>
            <a:ln w="7938" cap="flat" cmpd="sng">
              <a:solidFill>
                <a:srgbClr val="000000"/>
              </a:solidFill>
              <a:prstDash val="solid"/>
              <a:headEnd type="none" w="med" len="med"/>
              <a:tailEnd type="none" w="med" len="med"/>
            </a:ln>
          </p:spPr>
        </p:sp>
        <p:sp>
          <p:nvSpPr>
            <p:cNvPr id="19544" name="Line 683"/>
            <p:cNvSpPr/>
            <p:nvPr/>
          </p:nvSpPr>
          <p:spPr>
            <a:xfrm>
              <a:off x="222" y="1537"/>
              <a:ext cx="23" cy="0"/>
            </a:xfrm>
            <a:prstGeom prst="line">
              <a:avLst/>
            </a:prstGeom>
            <a:ln w="7938" cap="flat" cmpd="sng">
              <a:solidFill>
                <a:srgbClr val="000000"/>
              </a:solidFill>
              <a:prstDash val="solid"/>
              <a:headEnd type="none" w="med" len="med"/>
              <a:tailEnd type="none" w="med" len="med"/>
            </a:ln>
          </p:spPr>
        </p:sp>
        <p:sp>
          <p:nvSpPr>
            <p:cNvPr id="19545" name="Line 684"/>
            <p:cNvSpPr/>
            <p:nvPr/>
          </p:nvSpPr>
          <p:spPr>
            <a:xfrm>
              <a:off x="222" y="1282"/>
              <a:ext cx="23" cy="0"/>
            </a:xfrm>
            <a:prstGeom prst="line">
              <a:avLst/>
            </a:prstGeom>
            <a:ln w="7938" cap="flat" cmpd="sng">
              <a:solidFill>
                <a:srgbClr val="000000"/>
              </a:solidFill>
              <a:prstDash val="solid"/>
              <a:headEnd type="none" w="med" len="med"/>
              <a:tailEnd type="none" w="med" len="med"/>
            </a:ln>
          </p:spPr>
        </p:sp>
        <p:sp>
          <p:nvSpPr>
            <p:cNvPr id="19546" name="Line 685"/>
            <p:cNvSpPr/>
            <p:nvPr/>
          </p:nvSpPr>
          <p:spPr>
            <a:xfrm>
              <a:off x="222" y="1035"/>
              <a:ext cx="23" cy="0"/>
            </a:xfrm>
            <a:prstGeom prst="line">
              <a:avLst/>
            </a:prstGeom>
            <a:ln w="7938" cap="flat" cmpd="sng">
              <a:solidFill>
                <a:srgbClr val="000000"/>
              </a:solidFill>
              <a:prstDash val="solid"/>
              <a:headEnd type="none" w="med" len="med"/>
              <a:tailEnd type="none" w="med" len="med"/>
            </a:ln>
          </p:spPr>
        </p:sp>
        <p:sp>
          <p:nvSpPr>
            <p:cNvPr id="19547" name="Line 686"/>
            <p:cNvSpPr/>
            <p:nvPr/>
          </p:nvSpPr>
          <p:spPr>
            <a:xfrm>
              <a:off x="222" y="786"/>
              <a:ext cx="23" cy="0"/>
            </a:xfrm>
            <a:prstGeom prst="line">
              <a:avLst/>
            </a:prstGeom>
            <a:ln w="7938" cap="flat" cmpd="sng">
              <a:solidFill>
                <a:srgbClr val="000000"/>
              </a:solidFill>
              <a:prstDash val="solid"/>
              <a:headEnd type="none" w="med" len="med"/>
              <a:tailEnd type="none" w="med" len="med"/>
            </a:ln>
          </p:spPr>
        </p:sp>
        <p:sp>
          <p:nvSpPr>
            <p:cNvPr id="19548" name="Line 687"/>
            <p:cNvSpPr/>
            <p:nvPr/>
          </p:nvSpPr>
          <p:spPr>
            <a:xfrm>
              <a:off x="222" y="537"/>
              <a:ext cx="23" cy="0"/>
            </a:xfrm>
            <a:prstGeom prst="line">
              <a:avLst/>
            </a:prstGeom>
            <a:ln w="7938" cap="flat" cmpd="sng">
              <a:solidFill>
                <a:srgbClr val="000000"/>
              </a:solidFill>
              <a:prstDash val="solid"/>
              <a:headEnd type="none" w="med" len="med"/>
              <a:tailEnd type="none" w="med" len="med"/>
            </a:ln>
          </p:spPr>
        </p:sp>
        <p:sp>
          <p:nvSpPr>
            <p:cNvPr id="19549" name="Line 688"/>
            <p:cNvSpPr/>
            <p:nvPr/>
          </p:nvSpPr>
          <p:spPr>
            <a:xfrm>
              <a:off x="222" y="283"/>
              <a:ext cx="23" cy="0"/>
            </a:xfrm>
            <a:prstGeom prst="line">
              <a:avLst/>
            </a:prstGeom>
            <a:ln w="7938" cap="flat" cmpd="sng">
              <a:solidFill>
                <a:srgbClr val="000000"/>
              </a:solidFill>
              <a:prstDash val="solid"/>
              <a:headEnd type="none" w="med" len="med"/>
              <a:tailEnd type="none" w="med" len="med"/>
            </a:ln>
          </p:spPr>
        </p:sp>
        <p:sp>
          <p:nvSpPr>
            <p:cNvPr id="19550" name="Line 689"/>
            <p:cNvSpPr/>
            <p:nvPr/>
          </p:nvSpPr>
          <p:spPr>
            <a:xfrm>
              <a:off x="222" y="35"/>
              <a:ext cx="23" cy="0"/>
            </a:xfrm>
            <a:prstGeom prst="line">
              <a:avLst/>
            </a:prstGeom>
            <a:ln w="7938" cap="flat" cmpd="sng">
              <a:solidFill>
                <a:srgbClr val="000000"/>
              </a:solidFill>
              <a:prstDash val="solid"/>
              <a:headEnd type="none" w="med" len="med"/>
              <a:tailEnd type="none" w="med" len="med"/>
            </a:ln>
          </p:spPr>
        </p:sp>
        <p:sp>
          <p:nvSpPr>
            <p:cNvPr id="19551" name="Line 690"/>
            <p:cNvSpPr/>
            <p:nvPr/>
          </p:nvSpPr>
          <p:spPr>
            <a:xfrm>
              <a:off x="222" y="2034"/>
              <a:ext cx="4910" cy="0"/>
            </a:xfrm>
            <a:prstGeom prst="line">
              <a:avLst/>
            </a:prstGeom>
            <a:ln w="7938" cap="flat" cmpd="sng">
              <a:solidFill>
                <a:srgbClr val="000000"/>
              </a:solidFill>
              <a:prstDash val="solid"/>
              <a:headEnd type="none" w="med" len="med"/>
              <a:tailEnd type="none" w="med" len="med"/>
            </a:ln>
          </p:spPr>
        </p:sp>
        <p:sp>
          <p:nvSpPr>
            <p:cNvPr id="19552" name="Line 691"/>
            <p:cNvSpPr/>
            <p:nvPr/>
          </p:nvSpPr>
          <p:spPr>
            <a:xfrm flipV="1">
              <a:off x="222" y="2011"/>
              <a:ext cx="0" cy="23"/>
            </a:xfrm>
            <a:prstGeom prst="line">
              <a:avLst/>
            </a:prstGeom>
            <a:ln w="7938" cap="flat" cmpd="sng">
              <a:solidFill>
                <a:srgbClr val="000000"/>
              </a:solidFill>
              <a:prstDash val="solid"/>
              <a:headEnd type="none" w="med" len="med"/>
              <a:tailEnd type="none" w="med" len="med"/>
            </a:ln>
          </p:spPr>
        </p:sp>
        <p:sp>
          <p:nvSpPr>
            <p:cNvPr id="19553" name="Line 692"/>
            <p:cNvSpPr/>
            <p:nvPr/>
          </p:nvSpPr>
          <p:spPr>
            <a:xfrm flipV="1">
              <a:off x="445" y="2011"/>
              <a:ext cx="0" cy="23"/>
            </a:xfrm>
            <a:prstGeom prst="line">
              <a:avLst/>
            </a:prstGeom>
            <a:ln w="7938" cap="flat" cmpd="sng">
              <a:solidFill>
                <a:srgbClr val="000000"/>
              </a:solidFill>
              <a:prstDash val="solid"/>
              <a:headEnd type="none" w="med" len="med"/>
              <a:tailEnd type="none" w="med" len="med"/>
            </a:ln>
          </p:spPr>
        </p:sp>
        <p:sp>
          <p:nvSpPr>
            <p:cNvPr id="19554" name="Line 693"/>
            <p:cNvSpPr/>
            <p:nvPr/>
          </p:nvSpPr>
          <p:spPr>
            <a:xfrm flipV="1">
              <a:off x="666" y="2011"/>
              <a:ext cx="0" cy="23"/>
            </a:xfrm>
            <a:prstGeom prst="line">
              <a:avLst/>
            </a:prstGeom>
            <a:ln w="7938" cap="flat" cmpd="sng">
              <a:solidFill>
                <a:srgbClr val="000000"/>
              </a:solidFill>
              <a:prstDash val="solid"/>
              <a:headEnd type="none" w="med" len="med"/>
              <a:tailEnd type="none" w="med" len="med"/>
            </a:ln>
          </p:spPr>
        </p:sp>
        <p:sp>
          <p:nvSpPr>
            <p:cNvPr id="19555" name="Line 694"/>
            <p:cNvSpPr/>
            <p:nvPr/>
          </p:nvSpPr>
          <p:spPr>
            <a:xfrm flipV="1">
              <a:off x="889" y="2011"/>
              <a:ext cx="0" cy="23"/>
            </a:xfrm>
            <a:prstGeom prst="line">
              <a:avLst/>
            </a:prstGeom>
            <a:ln w="7938" cap="flat" cmpd="sng">
              <a:solidFill>
                <a:srgbClr val="000000"/>
              </a:solidFill>
              <a:prstDash val="solid"/>
              <a:headEnd type="none" w="med" len="med"/>
              <a:tailEnd type="none" w="med" len="med"/>
            </a:ln>
          </p:spPr>
        </p:sp>
        <p:sp>
          <p:nvSpPr>
            <p:cNvPr id="19556" name="Line 695"/>
            <p:cNvSpPr/>
            <p:nvPr/>
          </p:nvSpPr>
          <p:spPr>
            <a:xfrm flipV="1">
              <a:off x="1118" y="2011"/>
              <a:ext cx="0" cy="23"/>
            </a:xfrm>
            <a:prstGeom prst="line">
              <a:avLst/>
            </a:prstGeom>
            <a:ln w="7938" cap="flat" cmpd="sng">
              <a:solidFill>
                <a:srgbClr val="000000"/>
              </a:solidFill>
              <a:prstDash val="solid"/>
              <a:headEnd type="none" w="med" len="med"/>
              <a:tailEnd type="none" w="med" len="med"/>
            </a:ln>
          </p:spPr>
        </p:sp>
        <p:sp>
          <p:nvSpPr>
            <p:cNvPr id="19557" name="Line 696"/>
            <p:cNvSpPr/>
            <p:nvPr/>
          </p:nvSpPr>
          <p:spPr>
            <a:xfrm flipV="1">
              <a:off x="1339" y="2011"/>
              <a:ext cx="0" cy="23"/>
            </a:xfrm>
            <a:prstGeom prst="line">
              <a:avLst/>
            </a:prstGeom>
            <a:ln w="7938" cap="flat" cmpd="sng">
              <a:solidFill>
                <a:srgbClr val="000000"/>
              </a:solidFill>
              <a:prstDash val="solid"/>
              <a:headEnd type="none" w="med" len="med"/>
              <a:tailEnd type="none" w="med" len="med"/>
            </a:ln>
          </p:spPr>
        </p:sp>
        <p:sp>
          <p:nvSpPr>
            <p:cNvPr id="19558" name="Line 697"/>
            <p:cNvSpPr/>
            <p:nvPr/>
          </p:nvSpPr>
          <p:spPr>
            <a:xfrm flipV="1">
              <a:off x="1562" y="2011"/>
              <a:ext cx="0" cy="23"/>
            </a:xfrm>
            <a:prstGeom prst="line">
              <a:avLst/>
            </a:prstGeom>
            <a:ln w="7938" cap="flat" cmpd="sng">
              <a:solidFill>
                <a:srgbClr val="000000"/>
              </a:solidFill>
              <a:prstDash val="solid"/>
              <a:headEnd type="none" w="med" len="med"/>
              <a:tailEnd type="none" w="med" len="med"/>
            </a:ln>
          </p:spPr>
        </p:sp>
        <p:sp>
          <p:nvSpPr>
            <p:cNvPr id="19559" name="Line 698"/>
            <p:cNvSpPr/>
            <p:nvPr/>
          </p:nvSpPr>
          <p:spPr>
            <a:xfrm flipV="1">
              <a:off x="1784" y="2011"/>
              <a:ext cx="0" cy="23"/>
            </a:xfrm>
            <a:prstGeom prst="line">
              <a:avLst/>
            </a:prstGeom>
            <a:ln w="7938" cap="flat" cmpd="sng">
              <a:solidFill>
                <a:srgbClr val="000000"/>
              </a:solidFill>
              <a:prstDash val="solid"/>
              <a:headEnd type="none" w="med" len="med"/>
              <a:tailEnd type="none" w="med" len="med"/>
            </a:ln>
          </p:spPr>
        </p:sp>
        <p:sp>
          <p:nvSpPr>
            <p:cNvPr id="19560" name="Line 699"/>
            <p:cNvSpPr/>
            <p:nvPr/>
          </p:nvSpPr>
          <p:spPr>
            <a:xfrm flipV="1">
              <a:off x="2007" y="2011"/>
              <a:ext cx="0" cy="23"/>
            </a:xfrm>
            <a:prstGeom prst="line">
              <a:avLst/>
            </a:prstGeom>
            <a:ln w="7938" cap="flat" cmpd="sng">
              <a:solidFill>
                <a:srgbClr val="000000"/>
              </a:solidFill>
              <a:prstDash val="solid"/>
              <a:headEnd type="none" w="med" len="med"/>
              <a:tailEnd type="none" w="med" len="med"/>
            </a:ln>
          </p:spPr>
        </p:sp>
        <p:sp>
          <p:nvSpPr>
            <p:cNvPr id="19561" name="Line 700"/>
            <p:cNvSpPr/>
            <p:nvPr/>
          </p:nvSpPr>
          <p:spPr>
            <a:xfrm flipV="1">
              <a:off x="2229" y="2011"/>
              <a:ext cx="0" cy="23"/>
            </a:xfrm>
            <a:prstGeom prst="line">
              <a:avLst/>
            </a:prstGeom>
            <a:ln w="7938" cap="flat" cmpd="sng">
              <a:solidFill>
                <a:srgbClr val="000000"/>
              </a:solidFill>
              <a:prstDash val="solid"/>
              <a:headEnd type="none" w="med" len="med"/>
              <a:tailEnd type="none" w="med" len="med"/>
            </a:ln>
          </p:spPr>
        </p:sp>
        <p:sp>
          <p:nvSpPr>
            <p:cNvPr id="19562" name="Line 701"/>
            <p:cNvSpPr/>
            <p:nvPr/>
          </p:nvSpPr>
          <p:spPr>
            <a:xfrm flipV="1">
              <a:off x="2452" y="2011"/>
              <a:ext cx="0" cy="23"/>
            </a:xfrm>
            <a:prstGeom prst="line">
              <a:avLst/>
            </a:prstGeom>
            <a:ln w="7938" cap="flat" cmpd="sng">
              <a:solidFill>
                <a:srgbClr val="000000"/>
              </a:solidFill>
              <a:prstDash val="solid"/>
              <a:headEnd type="none" w="med" len="med"/>
              <a:tailEnd type="none" w="med" len="med"/>
            </a:ln>
          </p:spPr>
        </p:sp>
        <p:sp>
          <p:nvSpPr>
            <p:cNvPr id="19563" name="Line 702"/>
            <p:cNvSpPr/>
            <p:nvPr/>
          </p:nvSpPr>
          <p:spPr>
            <a:xfrm flipV="1">
              <a:off x="2680" y="2011"/>
              <a:ext cx="0" cy="23"/>
            </a:xfrm>
            <a:prstGeom prst="line">
              <a:avLst/>
            </a:prstGeom>
            <a:ln w="7938" cap="flat" cmpd="sng">
              <a:solidFill>
                <a:srgbClr val="000000"/>
              </a:solidFill>
              <a:prstDash val="solid"/>
              <a:headEnd type="none" w="med" len="med"/>
              <a:tailEnd type="none" w="med" len="med"/>
            </a:ln>
          </p:spPr>
        </p:sp>
        <p:sp>
          <p:nvSpPr>
            <p:cNvPr id="19564" name="Line 703"/>
            <p:cNvSpPr/>
            <p:nvPr/>
          </p:nvSpPr>
          <p:spPr>
            <a:xfrm flipV="1">
              <a:off x="2902" y="2011"/>
              <a:ext cx="0" cy="23"/>
            </a:xfrm>
            <a:prstGeom prst="line">
              <a:avLst/>
            </a:prstGeom>
            <a:ln w="7938" cap="flat" cmpd="sng">
              <a:solidFill>
                <a:srgbClr val="000000"/>
              </a:solidFill>
              <a:prstDash val="solid"/>
              <a:headEnd type="none" w="med" len="med"/>
              <a:tailEnd type="none" w="med" len="med"/>
            </a:ln>
          </p:spPr>
        </p:sp>
        <p:sp>
          <p:nvSpPr>
            <p:cNvPr id="19565" name="Line 704"/>
            <p:cNvSpPr/>
            <p:nvPr/>
          </p:nvSpPr>
          <p:spPr>
            <a:xfrm flipV="1">
              <a:off x="3125" y="2011"/>
              <a:ext cx="0" cy="23"/>
            </a:xfrm>
            <a:prstGeom prst="line">
              <a:avLst/>
            </a:prstGeom>
            <a:ln w="7938" cap="flat" cmpd="sng">
              <a:solidFill>
                <a:srgbClr val="000000"/>
              </a:solidFill>
              <a:prstDash val="solid"/>
              <a:headEnd type="none" w="med" len="med"/>
              <a:tailEnd type="none" w="med" len="med"/>
            </a:ln>
          </p:spPr>
        </p:sp>
        <p:sp>
          <p:nvSpPr>
            <p:cNvPr id="19566" name="Line 705"/>
            <p:cNvSpPr/>
            <p:nvPr/>
          </p:nvSpPr>
          <p:spPr>
            <a:xfrm flipV="1">
              <a:off x="3347" y="2011"/>
              <a:ext cx="0" cy="23"/>
            </a:xfrm>
            <a:prstGeom prst="line">
              <a:avLst/>
            </a:prstGeom>
            <a:ln w="7938" cap="flat" cmpd="sng">
              <a:solidFill>
                <a:srgbClr val="000000"/>
              </a:solidFill>
              <a:prstDash val="solid"/>
              <a:headEnd type="none" w="med" len="med"/>
              <a:tailEnd type="none" w="med" len="med"/>
            </a:ln>
          </p:spPr>
        </p:sp>
        <p:sp>
          <p:nvSpPr>
            <p:cNvPr id="19567" name="Line 706"/>
            <p:cNvSpPr/>
            <p:nvPr/>
          </p:nvSpPr>
          <p:spPr>
            <a:xfrm flipV="1">
              <a:off x="3570" y="2011"/>
              <a:ext cx="0" cy="23"/>
            </a:xfrm>
            <a:prstGeom prst="line">
              <a:avLst/>
            </a:prstGeom>
            <a:ln w="7938" cap="flat" cmpd="sng">
              <a:solidFill>
                <a:srgbClr val="000000"/>
              </a:solidFill>
              <a:prstDash val="solid"/>
              <a:headEnd type="none" w="med" len="med"/>
              <a:tailEnd type="none" w="med" len="med"/>
            </a:ln>
          </p:spPr>
        </p:sp>
        <p:sp>
          <p:nvSpPr>
            <p:cNvPr id="19568" name="Line 707"/>
            <p:cNvSpPr/>
            <p:nvPr/>
          </p:nvSpPr>
          <p:spPr>
            <a:xfrm flipV="1">
              <a:off x="3791" y="2011"/>
              <a:ext cx="0" cy="23"/>
            </a:xfrm>
            <a:prstGeom prst="line">
              <a:avLst/>
            </a:prstGeom>
            <a:ln w="7938" cap="flat" cmpd="sng">
              <a:solidFill>
                <a:srgbClr val="000000"/>
              </a:solidFill>
              <a:prstDash val="solid"/>
              <a:headEnd type="none" w="med" len="med"/>
              <a:tailEnd type="none" w="med" len="med"/>
            </a:ln>
          </p:spPr>
        </p:sp>
        <p:sp>
          <p:nvSpPr>
            <p:cNvPr id="19569" name="Line 708"/>
            <p:cNvSpPr/>
            <p:nvPr/>
          </p:nvSpPr>
          <p:spPr>
            <a:xfrm flipV="1">
              <a:off x="4014" y="2011"/>
              <a:ext cx="0" cy="23"/>
            </a:xfrm>
            <a:prstGeom prst="line">
              <a:avLst/>
            </a:prstGeom>
            <a:ln w="7938" cap="flat" cmpd="sng">
              <a:solidFill>
                <a:srgbClr val="000000"/>
              </a:solidFill>
              <a:prstDash val="solid"/>
              <a:headEnd type="none" w="med" len="med"/>
              <a:tailEnd type="none" w="med" len="med"/>
            </a:ln>
          </p:spPr>
        </p:sp>
        <p:sp>
          <p:nvSpPr>
            <p:cNvPr id="19570" name="Line 709"/>
            <p:cNvSpPr/>
            <p:nvPr/>
          </p:nvSpPr>
          <p:spPr>
            <a:xfrm flipV="1">
              <a:off x="4236" y="2011"/>
              <a:ext cx="0" cy="23"/>
            </a:xfrm>
            <a:prstGeom prst="line">
              <a:avLst/>
            </a:prstGeom>
            <a:ln w="7938" cap="flat" cmpd="sng">
              <a:solidFill>
                <a:srgbClr val="000000"/>
              </a:solidFill>
              <a:prstDash val="solid"/>
              <a:headEnd type="none" w="med" len="med"/>
              <a:tailEnd type="none" w="med" len="med"/>
            </a:ln>
          </p:spPr>
        </p:sp>
        <p:sp>
          <p:nvSpPr>
            <p:cNvPr id="19571" name="Line 710"/>
            <p:cNvSpPr/>
            <p:nvPr/>
          </p:nvSpPr>
          <p:spPr>
            <a:xfrm flipV="1">
              <a:off x="4464" y="2011"/>
              <a:ext cx="0" cy="23"/>
            </a:xfrm>
            <a:prstGeom prst="line">
              <a:avLst/>
            </a:prstGeom>
            <a:ln w="7938" cap="flat" cmpd="sng">
              <a:solidFill>
                <a:srgbClr val="000000"/>
              </a:solidFill>
              <a:prstDash val="solid"/>
              <a:headEnd type="none" w="med" len="med"/>
              <a:tailEnd type="none" w="med" len="med"/>
            </a:ln>
          </p:spPr>
        </p:sp>
        <p:sp>
          <p:nvSpPr>
            <p:cNvPr id="19572" name="Line 711"/>
            <p:cNvSpPr/>
            <p:nvPr/>
          </p:nvSpPr>
          <p:spPr>
            <a:xfrm flipV="1">
              <a:off x="4687" y="2011"/>
              <a:ext cx="0" cy="23"/>
            </a:xfrm>
            <a:prstGeom prst="line">
              <a:avLst/>
            </a:prstGeom>
            <a:ln w="7938" cap="flat" cmpd="sng">
              <a:solidFill>
                <a:srgbClr val="000000"/>
              </a:solidFill>
              <a:prstDash val="solid"/>
              <a:headEnd type="none" w="med" len="med"/>
              <a:tailEnd type="none" w="med" len="med"/>
            </a:ln>
          </p:spPr>
        </p:sp>
        <p:sp>
          <p:nvSpPr>
            <p:cNvPr id="19573" name="Line 712"/>
            <p:cNvSpPr/>
            <p:nvPr/>
          </p:nvSpPr>
          <p:spPr>
            <a:xfrm flipV="1">
              <a:off x="4909" y="2011"/>
              <a:ext cx="0" cy="23"/>
            </a:xfrm>
            <a:prstGeom prst="line">
              <a:avLst/>
            </a:prstGeom>
            <a:ln w="7938" cap="flat" cmpd="sng">
              <a:solidFill>
                <a:srgbClr val="000000"/>
              </a:solidFill>
              <a:prstDash val="solid"/>
              <a:headEnd type="none" w="med" len="med"/>
              <a:tailEnd type="none" w="med" len="med"/>
            </a:ln>
          </p:spPr>
        </p:sp>
        <p:sp>
          <p:nvSpPr>
            <p:cNvPr id="19574" name="Line 713"/>
            <p:cNvSpPr/>
            <p:nvPr/>
          </p:nvSpPr>
          <p:spPr>
            <a:xfrm flipV="1">
              <a:off x="5132" y="2011"/>
              <a:ext cx="0" cy="23"/>
            </a:xfrm>
            <a:prstGeom prst="line">
              <a:avLst/>
            </a:prstGeom>
            <a:ln w="7938" cap="flat" cmpd="sng">
              <a:solidFill>
                <a:srgbClr val="000000"/>
              </a:solidFill>
              <a:prstDash val="solid"/>
              <a:headEnd type="none" w="med" len="med"/>
              <a:tailEnd type="none" w="med" len="med"/>
            </a:ln>
          </p:spPr>
        </p:sp>
        <p:sp>
          <p:nvSpPr>
            <p:cNvPr id="19575" name="Rectangle 714"/>
            <p:cNvSpPr/>
            <p:nvPr/>
          </p:nvSpPr>
          <p:spPr>
            <a:xfrm>
              <a:off x="304" y="1416"/>
              <a:ext cx="47"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a:t>
              </a:r>
              <a:endParaRPr lang="en-US" altLang="zh-CN" sz="1700" b="0" dirty="0">
                <a:latin typeface="Arial" panose="020B0604020202020204" pitchFamily="34" charset="0"/>
                <a:ea typeface="宋体" panose="02010600030101010101" pitchFamily="2" charset="-122"/>
              </a:endParaRPr>
            </a:p>
          </p:txBody>
        </p:sp>
        <p:sp>
          <p:nvSpPr>
            <p:cNvPr id="19576" name="Rectangle 715"/>
            <p:cNvSpPr/>
            <p:nvPr/>
          </p:nvSpPr>
          <p:spPr>
            <a:xfrm>
              <a:off x="527" y="915"/>
              <a:ext cx="47"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2</a:t>
              </a:r>
              <a:endParaRPr lang="en-US" altLang="zh-CN" sz="1700" b="0" dirty="0">
                <a:latin typeface="Arial" panose="020B0604020202020204" pitchFamily="34" charset="0"/>
                <a:ea typeface="宋体" panose="02010600030101010101" pitchFamily="2" charset="-122"/>
              </a:endParaRPr>
            </a:p>
          </p:txBody>
        </p:sp>
        <p:sp>
          <p:nvSpPr>
            <p:cNvPr id="19577" name="Rectangle 716"/>
            <p:cNvSpPr/>
            <p:nvPr/>
          </p:nvSpPr>
          <p:spPr>
            <a:xfrm>
              <a:off x="702" y="1664"/>
              <a:ext cx="142"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0.5</a:t>
              </a:r>
              <a:endParaRPr lang="en-US" altLang="zh-CN" sz="1700" b="0" dirty="0">
                <a:latin typeface="Arial" panose="020B0604020202020204" pitchFamily="34" charset="0"/>
                <a:ea typeface="宋体" panose="02010600030101010101" pitchFamily="2" charset="-122"/>
              </a:endParaRPr>
            </a:p>
          </p:txBody>
        </p:sp>
        <p:sp>
          <p:nvSpPr>
            <p:cNvPr id="19578" name="Rectangle 717"/>
            <p:cNvSpPr/>
            <p:nvPr/>
          </p:nvSpPr>
          <p:spPr>
            <a:xfrm>
              <a:off x="930" y="1312"/>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1.2</a:t>
              </a:r>
              <a:endParaRPr lang="en-US" altLang="zh-CN" sz="1700" b="0" dirty="0">
                <a:latin typeface="Arial" panose="020B0604020202020204" pitchFamily="34" charset="0"/>
                <a:ea typeface="宋体" panose="02010600030101010101" pitchFamily="2" charset="-122"/>
              </a:endParaRPr>
            </a:p>
          </p:txBody>
        </p:sp>
        <p:sp>
          <p:nvSpPr>
            <p:cNvPr id="19579" name="Rectangle 718"/>
            <p:cNvSpPr/>
            <p:nvPr/>
          </p:nvSpPr>
          <p:spPr>
            <a:xfrm>
              <a:off x="1199" y="1416"/>
              <a:ext cx="47"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a:t>
              </a:r>
              <a:endParaRPr lang="en-US" altLang="zh-CN" sz="1700" b="0" dirty="0">
                <a:latin typeface="Arial" panose="020B0604020202020204" pitchFamily="34" charset="0"/>
                <a:ea typeface="宋体" panose="02010600030101010101" pitchFamily="2" charset="-122"/>
              </a:endParaRPr>
            </a:p>
          </p:txBody>
        </p:sp>
        <p:sp>
          <p:nvSpPr>
            <p:cNvPr id="19580" name="Rectangle 719"/>
            <p:cNvSpPr/>
            <p:nvPr/>
          </p:nvSpPr>
          <p:spPr>
            <a:xfrm>
              <a:off x="1375" y="665"/>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2.5</a:t>
              </a:r>
              <a:endParaRPr lang="en-US" altLang="zh-CN" sz="1700" b="0" dirty="0">
                <a:latin typeface="Arial" panose="020B0604020202020204" pitchFamily="34" charset="0"/>
                <a:ea typeface="宋体" panose="02010600030101010101" pitchFamily="2" charset="-122"/>
              </a:endParaRPr>
            </a:p>
          </p:txBody>
        </p:sp>
        <p:sp>
          <p:nvSpPr>
            <p:cNvPr id="19581" name="Rectangle 720"/>
            <p:cNvSpPr/>
            <p:nvPr/>
          </p:nvSpPr>
          <p:spPr>
            <a:xfrm>
              <a:off x="1598" y="1513"/>
              <a:ext cx="142" cy="123"/>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0.8</a:t>
              </a:r>
              <a:endParaRPr lang="en-US" altLang="zh-CN" sz="1700" b="0" dirty="0">
                <a:latin typeface="Arial" panose="020B0604020202020204" pitchFamily="34" charset="0"/>
                <a:ea typeface="宋体" panose="02010600030101010101" pitchFamily="2" charset="-122"/>
              </a:endParaRPr>
            </a:p>
          </p:txBody>
        </p:sp>
        <p:sp>
          <p:nvSpPr>
            <p:cNvPr id="19582" name="Rectangle 721"/>
            <p:cNvSpPr/>
            <p:nvPr/>
          </p:nvSpPr>
          <p:spPr>
            <a:xfrm>
              <a:off x="1820" y="1312"/>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1.2</a:t>
              </a:r>
              <a:endParaRPr lang="en-US" altLang="zh-CN" sz="1700" b="0" dirty="0">
                <a:latin typeface="Arial" panose="020B0604020202020204" pitchFamily="34" charset="0"/>
                <a:ea typeface="宋体" panose="02010600030101010101" pitchFamily="2" charset="-122"/>
              </a:endParaRPr>
            </a:p>
          </p:txBody>
        </p:sp>
        <p:sp>
          <p:nvSpPr>
            <p:cNvPr id="19583" name="Rectangle 722"/>
            <p:cNvSpPr/>
            <p:nvPr/>
          </p:nvSpPr>
          <p:spPr>
            <a:xfrm>
              <a:off x="2043" y="1513"/>
              <a:ext cx="141" cy="123"/>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0.8</a:t>
              </a:r>
              <a:endParaRPr lang="en-US" altLang="zh-CN" sz="1700" b="0" dirty="0">
                <a:latin typeface="Arial" panose="020B0604020202020204" pitchFamily="34" charset="0"/>
                <a:ea typeface="宋体" panose="02010600030101010101" pitchFamily="2" charset="-122"/>
              </a:endParaRPr>
            </a:p>
          </p:txBody>
        </p:sp>
        <p:sp>
          <p:nvSpPr>
            <p:cNvPr id="19584" name="Rectangle 723"/>
            <p:cNvSpPr/>
            <p:nvPr/>
          </p:nvSpPr>
          <p:spPr>
            <a:xfrm>
              <a:off x="2264" y="1312"/>
              <a:ext cx="142"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1.2</a:t>
              </a:r>
              <a:endParaRPr lang="en-US" altLang="zh-CN" sz="1700" b="0" dirty="0">
                <a:latin typeface="Arial" panose="020B0604020202020204" pitchFamily="34" charset="0"/>
                <a:ea typeface="宋体" panose="02010600030101010101" pitchFamily="2" charset="-122"/>
              </a:endParaRPr>
            </a:p>
          </p:txBody>
        </p:sp>
        <p:sp>
          <p:nvSpPr>
            <p:cNvPr id="19585" name="Rectangle 724"/>
            <p:cNvSpPr/>
            <p:nvPr/>
          </p:nvSpPr>
          <p:spPr>
            <a:xfrm>
              <a:off x="2493" y="1161"/>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1.5</a:t>
              </a:r>
              <a:endParaRPr lang="en-US" altLang="zh-CN" sz="1700" b="0" dirty="0">
                <a:latin typeface="Arial" panose="020B0604020202020204" pitchFamily="34" charset="0"/>
                <a:ea typeface="宋体" panose="02010600030101010101" pitchFamily="2" charset="-122"/>
              </a:endParaRPr>
            </a:p>
          </p:txBody>
        </p:sp>
        <p:sp>
          <p:nvSpPr>
            <p:cNvPr id="19586" name="Rectangle 725"/>
            <p:cNvSpPr/>
            <p:nvPr/>
          </p:nvSpPr>
          <p:spPr>
            <a:xfrm>
              <a:off x="2715" y="1161"/>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1.5</a:t>
              </a:r>
              <a:endParaRPr lang="en-US" altLang="zh-CN" sz="1700" b="0" dirty="0">
                <a:latin typeface="Arial" panose="020B0604020202020204" pitchFamily="34" charset="0"/>
                <a:ea typeface="宋体" panose="02010600030101010101" pitchFamily="2" charset="-122"/>
              </a:endParaRPr>
            </a:p>
          </p:txBody>
        </p:sp>
        <p:sp>
          <p:nvSpPr>
            <p:cNvPr id="19587" name="Rectangle 726"/>
            <p:cNvSpPr/>
            <p:nvPr/>
          </p:nvSpPr>
          <p:spPr>
            <a:xfrm>
              <a:off x="2937" y="1312"/>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1.2</a:t>
              </a:r>
              <a:endParaRPr lang="en-US" altLang="zh-CN" sz="1700" b="0" dirty="0">
                <a:latin typeface="Arial" panose="020B0604020202020204" pitchFamily="34" charset="0"/>
                <a:ea typeface="宋体" panose="02010600030101010101" pitchFamily="2" charset="-122"/>
              </a:endParaRPr>
            </a:p>
          </p:txBody>
        </p:sp>
        <p:sp>
          <p:nvSpPr>
            <p:cNvPr id="19588" name="Rectangle 727"/>
            <p:cNvSpPr/>
            <p:nvPr/>
          </p:nvSpPr>
          <p:spPr>
            <a:xfrm>
              <a:off x="3162" y="1664"/>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0.5</a:t>
              </a:r>
              <a:endParaRPr lang="en-US" altLang="zh-CN" sz="1700" b="0" dirty="0">
                <a:latin typeface="Arial" panose="020B0604020202020204" pitchFamily="34" charset="0"/>
                <a:ea typeface="宋体" panose="02010600030101010101" pitchFamily="2" charset="-122"/>
              </a:endParaRPr>
            </a:p>
          </p:txBody>
        </p:sp>
        <p:sp>
          <p:nvSpPr>
            <p:cNvPr id="19589" name="Rectangle 728"/>
            <p:cNvSpPr/>
            <p:nvPr/>
          </p:nvSpPr>
          <p:spPr>
            <a:xfrm>
              <a:off x="3382" y="665"/>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2.5</a:t>
              </a:r>
              <a:endParaRPr lang="en-US" altLang="zh-CN" sz="1700" b="0" dirty="0">
                <a:latin typeface="Arial" panose="020B0604020202020204" pitchFamily="34" charset="0"/>
                <a:ea typeface="宋体" panose="02010600030101010101" pitchFamily="2" charset="-122"/>
              </a:endParaRPr>
            </a:p>
          </p:txBody>
        </p:sp>
        <p:sp>
          <p:nvSpPr>
            <p:cNvPr id="19590" name="Rectangle 729"/>
            <p:cNvSpPr/>
            <p:nvPr/>
          </p:nvSpPr>
          <p:spPr>
            <a:xfrm>
              <a:off x="3605" y="1513"/>
              <a:ext cx="141" cy="123"/>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0.8</a:t>
              </a:r>
              <a:endParaRPr lang="en-US" altLang="zh-CN" sz="1700" b="0" dirty="0">
                <a:latin typeface="Arial" panose="020B0604020202020204" pitchFamily="34" charset="0"/>
                <a:ea typeface="宋体" panose="02010600030101010101" pitchFamily="2" charset="-122"/>
              </a:endParaRPr>
            </a:p>
          </p:txBody>
        </p:sp>
        <p:sp>
          <p:nvSpPr>
            <p:cNvPr id="19591" name="Rectangle 730"/>
            <p:cNvSpPr/>
            <p:nvPr/>
          </p:nvSpPr>
          <p:spPr>
            <a:xfrm>
              <a:off x="3827" y="1266"/>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1.3</a:t>
              </a:r>
              <a:endParaRPr lang="en-US" altLang="zh-CN" sz="1700" b="0" dirty="0">
                <a:latin typeface="Arial" panose="020B0604020202020204" pitchFamily="34" charset="0"/>
                <a:ea typeface="宋体" panose="02010600030101010101" pitchFamily="2" charset="-122"/>
              </a:endParaRPr>
            </a:p>
          </p:txBody>
        </p:sp>
        <p:sp>
          <p:nvSpPr>
            <p:cNvPr id="19592" name="Rectangle 731"/>
            <p:cNvSpPr/>
            <p:nvPr/>
          </p:nvSpPr>
          <p:spPr>
            <a:xfrm>
              <a:off x="4095" y="915"/>
              <a:ext cx="47"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2</a:t>
              </a:r>
              <a:endParaRPr lang="en-US" altLang="zh-CN" sz="1700" b="0" dirty="0">
                <a:latin typeface="Arial" panose="020B0604020202020204" pitchFamily="34" charset="0"/>
                <a:ea typeface="宋体" panose="02010600030101010101" pitchFamily="2" charset="-122"/>
              </a:endParaRPr>
            </a:p>
          </p:txBody>
        </p:sp>
        <p:sp>
          <p:nvSpPr>
            <p:cNvPr id="19593" name="Rectangle 732"/>
            <p:cNvSpPr/>
            <p:nvPr/>
          </p:nvSpPr>
          <p:spPr>
            <a:xfrm>
              <a:off x="4279" y="1312"/>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1.2</a:t>
              </a:r>
              <a:endParaRPr lang="en-US" altLang="zh-CN" sz="1700" b="0" dirty="0">
                <a:latin typeface="Arial" panose="020B0604020202020204" pitchFamily="34" charset="0"/>
                <a:ea typeface="宋体" panose="02010600030101010101" pitchFamily="2" charset="-122"/>
              </a:endParaRPr>
            </a:p>
          </p:txBody>
        </p:sp>
        <p:sp>
          <p:nvSpPr>
            <p:cNvPr id="19594" name="Rectangle 733"/>
            <p:cNvSpPr/>
            <p:nvPr/>
          </p:nvSpPr>
          <p:spPr>
            <a:xfrm>
              <a:off x="4500" y="1664"/>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0.5</a:t>
              </a:r>
              <a:endParaRPr lang="en-US" altLang="zh-CN" sz="1700" b="0" dirty="0">
                <a:latin typeface="Arial" panose="020B0604020202020204" pitchFamily="34" charset="0"/>
                <a:ea typeface="宋体" panose="02010600030101010101" pitchFamily="2" charset="-122"/>
              </a:endParaRPr>
            </a:p>
          </p:txBody>
        </p:sp>
        <p:sp>
          <p:nvSpPr>
            <p:cNvPr id="19595" name="Rectangle 734"/>
            <p:cNvSpPr/>
            <p:nvPr/>
          </p:nvSpPr>
          <p:spPr>
            <a:xfrm>
              <a:off x="4768" y="915"/>
              <a:ext cx="48"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2</a:t>
              </a:r>
              <a:endParaRPr lang="en-US" altLang="zh-CN" sz="1700" b="0" dirty="0">
                <a:latin typeface="Arial" panose="020B0604020202020204" pitchFamily="34" charset="0"/>
                <a:ea typeface="宋体" panose="02010600030101010101" pitchFamily="2" charset="-122"/>
              </a:endParaRPr>
            </a:p>
          </p:txBody>
        </p:sp>
        <p:sp>
          <p:nvSpPr>
            <p:cNvPr id="19596" name="Rectangle 735"/>
            <p:cNvSpPr/>
            <p:nvPr/>
          </p:nvSpPr>
          <p:spPr>
            <a:xfrm>
              <a:off x="4944" y="1763"/>
              <a:ext cx="141" cy="122"/>
            </a:xfrm>
            <a:prstGeom prst="rect">
              <a:avLst/>
            </a:prstGeom>
            <a:noFill/>
            <a:ln w="9525">
              <a:noFill/>
            </a:ln>
          </p:spPr>
          <p:txBody>
            <a:bodyPr wrap="none" lIns="0" tIns="0" rIns="0" bIns="0">
              <a:spAutoFit/>
            </a:bodyPr>
            <a:p>
              <a:pPr lvl="0" defTabSz="873125" eaLnBrk="1" hangingPunct="1"/>
              <a:r>
                <a:rPr lang="en-US" altLang="zh-CN" sz="1100" b="0" dirty="0">
                  <a:latin typeface="宋体" panose="02010600030101010101" pitchFamily="2" charset="-122"/>
                  <a:ea typeface="宋体" panose="02010600030101010101" pitchFamily="2" charset="-122"/>
                </a:rPr>
                <a:t>0.3</a:t>
              </a:r>
              <a:endParaRPr lang="en-US" altLang="zh-CN" sz="1700" b="0" dirty="0">
                <a:latin typeface="Arial" panose="020B0604020202020204" pitchFamily="34" charset="0"/>
                <a:ea typeface="宋体" panose="02010600030101010101" pitchFamily="2" charset="-122"/>
              </a:endParaRPr>
            </a:p>
          </p:txBody>
        </p:sp>
        <p:sp>
          <p:nvSpPr>
            <p:cNvPr id="19597" name="Rectangle 736"/>
            <p:cNvSpPr/>
            <p:nvPr/>
          </p:nvSpPr>
          <p:spPr>
            <a:xfrm>
              <a:off x="0" y="2000"/>
              <a:ext cx="115" cy="99"/>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0.0</a:t>
              </a:r>
              <a:endParaRPr lang="en-US" altLang="zh-CN" sz="1700" b="0" dirty="0">
                <a:latin typeface="Arial" panose="020B0604020202020204" pitchFamily="34" charset="0"/>
                <a:ea typeface="宋体" panose="02010600030101010101" pitchFamily="2" charset="-122"/>
              </a:endParaRPr>
            </a:p>
          </p:txBody>
        </p:sp>
        <p:sp>
          <p:nvSpPr>
            <p:cNvPr id="19598" name="Rectangle 737"/>
            <p:cNvSpPr/>
            <p:nvPr/>
          </p:nvSpPr>
          <p:spPr>
            <a:xfrm>
              <a:off x="0" y="1751"/>
              <a:ext cx="115" cy="99"/>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0.5</a:t>
              </a:r>
              <a:endParaRPr lang="en-US" altLang="zh-CN" sz="1700" b="0" dirty="0">
                <a:latin typeface="Arial" panose="020B0604020202020204" pitchFamily="34" charset="0"/>
                <a:ea typeface="宋体" panose="02010600030101010101" pitchFamily="2" charset="-122"/>
              </a:endParaRPr>
            </a:p>
          </p:txBody>
        </p:sp>
        <p:sp>
          <p:nvSpPr>
            <p:cNvPr id="19599" name="Rectangle 738"/>
            <p:cNvSpPr/>
            <p:nvPr/>
          </p:nvSpPr>
          <p:spPr>
            <a:xfrm>
              <a:off x="0" y="1503"/>
              <a:ext cx="115" cy="99"/>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1.0</a:t>
              </a:r>
              <a:endParaRPr lang="en-US" altLang="zh-CN" sz="1700" b="0" dirty="0">
                <a:latin typeface="Arial" panose="020B0604020202020204" pitchFamily="34" charset="0"/>
                <a:ea typeface="宋体" panose="02010600030101010101" pitchFamily="2" charset="-122"/>
              </a:endParaRPr>
            </a:p>
          </p:txBody>
        </p:sp>
        <p:sp>
          <p:nvSpPr>
            <p:cNvPr id="19600" name="Rectangle 739"/>
            <p:cNvSpPr/>
            <p:nvPr/>
          </p:nvSpPr>
          <p:spPr>
            <a:xfrm>
              <a:off x="0" y="1249"/>
              <a:ext cx="116" cy="97"/>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1.5</a:t>
              </a:r>
              <a:endParaRPr lang="en-US" altLang="zh-CN" sz="1700" b="0" dirty="0">
                <a:latin typeface="Arial" panose="020B0604020202020204" pitchFamily="34" charset="0"/>
                <a:ea typeface="宋体" panose="02010600030101010101" pitchFamily="2" charset="-122"/>
              </a:endParaRPr>
            </a:p>
          </p:txBody>
        </p:sp>
        <p:sp>
          <p:nvSpPr>
            <p:cNvPr id="19601" name="Rectangle 740"/>
            <p:cNvSpPr/>
            <p:nvPr/>
          </p:nvSpPr>
          <p:spPr>
            <a:xfrm>
              <a:off x="0" y="1000"/>
              <a:ext cx="115" cy="99"/>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2.0</a:t>
              </a:r>
              <a:endParaRPr lang="en-US" altLang="zh-CN" sz="1700" b="0" dirty="0">
                <a:latin typeface="Arial" panose="020B0604020202020204" pitchFamily="34" charset="0"/>
                <a:ea typeface="宋体" panose="02010600030101010101" pitchFamily="2" charset="-122"/>
              </a:endParaRPr>
            </a:p>
          </p:txBody>
        </p:sp>
        <p:sp>
          <p:nvSpPr>
            <p:cNvPr id="19602" name="Rectangle 741"/>
            <p:cNvSpPr/>
            <p:nvPr/>
          </p:nvSpPr>
          <p:spPr>
            <a:xfrm>
              <a:off x="0" y="751"/>
              <a:ext cx="115" cy="99"/>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2.5</a:t>
              </a:r>
              <a:endParaRPr lang="en-US" altLang="zh-CN" sz="1700" b="0" dirty="0">
                <a:latin typeface="Arial" panose="020B0604020202020204" pitchFamily="34" charset="0"/>
                <a:ea typeface="宋体" panose="02010600030101010101" pitchFamily="2" charset="-122"/>
              </a:endParaRPr>
            </a:p>
          </p:txBody>
        </p:sp>
        <p:sp>
          <p:nvSpPr>
            <p:cNvPr id="19603" name="Rectangle 742"/>
            <p:cNvSpPr/>
            <p:nvPr/>
          </p:nvSpPr>
          <p:spPr>
            <a:xfrm>
              <a:off x="0" y="503"/>
              <a:ext cx="116" cy="98"/>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3.0</a:t>
              </a:r>
              <a:endParaRPr lang="en-US" altLang="zh-CN" sz="1700" b="0" dirty="0">
                <a:latin typeface="Arial" panose="020B0604020202020204" pitchFamily="34" charset="0"/>
                <a:ea typeface="宋体" panose="02010600030101010101" pitchFamily="2" charset="-122"/>
              </a:endParaRPr>
            </a:p>
          </p:txBody>
        </p:sp>
        <p:sp>
          <p:nvSpPr>
            <p:cNvPr id="19604" name="Rectangle 743"/>
            <p:cNvSpPr/>
            <p:nvPr/>
          </p:nvSpPr>
          <p:spPr>
            <a:xfrm>
              <a:off x="0" y="249"/>
              <a:ext cx="116" cy="98"/>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3.5</a:t>
              </a:r>
              <a:endParaRPr lang="en-US" altLang="zh-CN" sz="1700" b="0" dirty="0">
                <a:latin typeface="Arial" panose="020B0604020202020204" pitchFamily="34" charset="0"/>
                <a:ea typeface="宋体" panose="02010600030101010101" pitchFamily="2" charset="-122"/>
              </a:endParaRPr>
            </a:p>
          </p:txBody>
        </p:sp>
        <p:sp>
          <p:nvSpPr>
            <p:cNvPr id="19605" name="Rectangle 744"/>
            <p:cNvSpPr/>
            <p:nvPr/>
          </p:nvSpPr>
          <p:spPr>
            <a:xfrm>
              <a:off x="0" y="0"/>
              <a:ext cx="116" cy="98"/>
            </a:xfrm>
            <a:prstGeom prst="rect">
              <a:avLst/>
            </a:prstGeom>
            <a:noFill/>
            <a:ln w="9525">
              <a:noFill/>
            </a:ln>
          </p:spPr>
          <p:txBody>
            <a:bodyPr wrap="none" lIns="0" tIns="0" rIns="0" bIns="0">
              <a:spAutoFit/>
            </a:bodyPr>
            <a:p>
              <a:pPr lvl="0" defTabSz="873125" eaLnBrk="1" hangingPunct="1"/>
              <a:r>
                <a:rPr lang="en-US" altLang="zh-CN" sz="900" b="0" dirty="0">
                  <a:latin typeface="宋体" panose="02010600030101010101" pitchFamily="2" charset="-122"/>
                  <a:ea typeface="宋体" panose="02010600030101010101" pitchFamily="2" charset="-122"/>
                </a:rPr>
                <a:t>4.0</a:t>
              </a:r>
              <a:endParaRPr lang="en-US" altLang="zh-CN" sz="1700" b="0" dirty="0">
                <a:latin typeface="Arial" panose="020B0604020202020204" pitchFamily="34" charset="0"/>
                <a:ea typeface="宋体" panose="02010600030101010101" pitchFamily="2" charset="-122"/>
              </a:endParaRPr>
            </a:p>
          </p:txBody>
        </p:sp>
        <p:sp>
          <p:nvSpPr>
            <p:cNvPr id="19606" name="Rectangle 745"/>
            <p:cNvSpPr/>
            <p:nvPr/>
          </p:nvSpPr>
          <p:spPr>
            <a:xfrm rot="-3600000">
              <a:off x="141" y="2268"/>
              <a:ext cx="516"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安全方针和原则</a:t>
              </a:r>
              <a:endParaRPr lang="zh-CN" altLang="en-US" sz="1700" b="0" dirty="0">
                <a:latin typeface="Arial" panose="020B0604020202020204" pitchFamily="34" charset="0"/>
                <a:ea typeface="宋体" panose="02010600030101010101" pitchFamily="2" charset="-122"/>
              </a:endParaRPr>
            </a:p>
          </p:txBody>
        </p:sp>
        <p:sp>
          <p:nvSpPr>
            <p:cNvPr id="19607" name="Rectangle 746"/>
            <p:cNvSpPr/>
            <p:nvPr/>
          </p:nvSpPr>
          <p:spPr>
            <a:xfrm rot="-3600000">
              <a:off x="366" y="2269"/>
              <a:ext cx="516"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安全目标和指标</a:t>
              </a:r>
              <a:endParaRPr lang="zh-CN" altLang="en-US" sz="1700" b="0" dirty="0">
                <a:latin typeface="Arial" panose="020B0604020202020204" pitchFamily="34" charset="0"/>
                <a:ea typeface="宋体" panose="02010600030101010101" pitchFamily="2" charset="-122"/>
              </a:endParaRPr>
            </a:p>
          </p:txBody>
        </p:sp>
        <p:sp>
          <p:nvSpPr>
            <p:cNvPr id="19608" name="Rectangle 747"/>
            <p:cNvSpPr/>
            <p:nvPr/>
          </p:nvSpPr>
          <p:spPr>
            <a:xfrm rot="-3600000">
              <a:off x="538" y="2298"/>
              <a:ext cx="589"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严要求的安全标准</a:t>
              </a:r>
              <a:endParaRPr lang="zh-CN" altLang="en-US" sz="1700" b="0" dirty="0">
                <a:latin typeface="Arial" panose="020B0604020202020204" pitchFamily="34" charset="0"/>
                <a:ea typeface="宋体" panose="02010600030101010101" pitchFamily="2" charset="-122"/>
              </a:endParaRPr>
            </a:p>
          </p:txBody>
        </p:sp>
        <p:sp>
          <p:nvSpPr>
            <p:cNvPr id="19609" name="Rectangle 748"/>
            <p:cNvSpPr/>
            <p:nvPr/>
          </p:nvSpPr>
          <p:spPr>
            <a:xfrm rot="-3600000">
              <a:off x="653" y="2353"/>
              <a:ext cx="737"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员工的激励和约束机制</a:t>
              </a:r>
              <a:endParaRPr lang="zh-CN" altLang="en-US" sz="1700" b="0" dirty="0">
                <a:latin typeface="Arial" panose="020B0604020202020204" pitchFamily="34" charset="0"/>
                <a:ea typeface="宋体" panose="02010600030101010101" pitchFamily="2" charset="-122"/>
              </a:endParaRPr>
            </a:p>
          </p:txBody>
        </p:sp>
        <p:sp>
          <p:nvSpPr>
            <p:cNvPr id="19610" name="Rectangle 749"/>
            <p:cNvSpPr/>
            <p:nvPr/>
          </p:nvSpPr>
          <p:spPr>
            <a:xfrm rot="-3600000">
              <a:off x="936" y="2321"/>
              <a:ext cx="663"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专业安全人员的支持</a:t>
              </a:r>
              <a:endParaRPr lang="zh-CN" altLang="en-US" sz="1700" b="0" dirty="0">
                <a:latin typeface="Arial" panose="020B0604020202020204" pitchFamily="34" charset="0"/>
                <a:ea typeface="宋体" panose="02010600030101010101" pitchFamily="2" charset="-122"/>
              </a:endParaRPr>
            </a:p>
          </p:txBody>
        </p:sp>
        <p:sp>
          <p:nvSpPr>
            <p:cNvPr id="19611" name="Rectangle 750"/>
            <p:cNvSpPr/>
            <p:nvPr/>
          </p:nvSpPr>
          <p:spPr>
            <a:xfrm rot="-3600000">
              <a:off x="1053" y="2387"/>
              <a:ext cx="810"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直线组织的安全管理职责</a:t>
              </a:r>
              <a:endParaRPr lang="zh-CN" altLang="en-US" sz="1700" b="0" dirty="0">
                <a:latin typeface="Arial" panose="020B0604020202020204" pitchFamily="34" charset="0"/>
                <a:ea typeface="宋体" panose="02010600030101010101" pitchFamily="2" charset="-122"/>
              </a:endParaRPr>
            </a:p>
          </p:txBody>
        </p:sp>
        <p:sp>
          <p:nvSpPr>
            <p:cNvPr id="19612" name="Rectangle 751"/>
            <p:cNvSpPr/>
            <p:nvPr/>
          </p:nvSpPr>
          <p:spPr>
            <a:xfrm rot="-3600000">
              <a:off x="1329" y="2350"/>
              <a:ext cx="737"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综合性的安全管理组织</a:t>
              </a:r>
              <a:endParaRPr lang="zh-CN" altLang="en-US" sz="1700" b="0" dirty="0">
                <a:latin typeface="Arial" panose="020B0604020202020204" pitchFamily="34" charset="0"/>
                <a:ea typeface="宋体" panose="02010600030101010101" pitchFamily="2" charset="-122"/>
              </a:endParaRPr>
            </a:p>
          </p:txBody>
        </p:sp>
        <p:sp>
          <p:nvSpPr>
            <p:cNvPr id="19613" name="Rectangle 752"/>
            <p:cNvSpPr/>
            <p:nvPr/>
          </p:nvSpPr>
          <p:spPr>
            <a:xfrm rot="-3600000">
              <a:off x="1763" y="2236"/>
              <a:ext cx="443"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人员变更管理</a:t>
              </a:r>
              <a:endParaRPr lang="zh-CN" altLang="en-US" sz="1700" b="0" dirty="0">
                <a:latin typeface="Arial" panose="020B0604020202020204" pitchFamily="34" charset="0"/>
                <a:ea typeface="宋体" panose="02010600030101010101" pitchFamily="2" charset="-122"/>
              </a:endParaRPr>
            </a:p>
          </p:txBody>
        </p:sp>
        <p:sp>
          <p:nvSpPr>
            <p:cNvPr id="19614" name="Rectangle 753"/>
            <p:cNvSpPr/>
            <p:nvPr/>
          </p:nvSpPr>
          <p:spPr>
            <a:xfrm rot="-3600000">
              <a:off x="1932" y="2268"/>
              <a:ext cx="516"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有效的双向沟通</a:t>
              </a:r>
              <a:endParaRPr lang="zh-CN" altLang="en-US" sz="1700" b="0" dirty="0">
                <a:latin typeface="Arial" panose="020B0604020202020204" pitchFamily="34" charset="0"/>
                <a:ea typeface="宋体" panose="02010600030101010101" pitchFamily="2" charset="-122"/>
              </a:endParaRPr>
            </a:p>
          </p:txBody>
        </p:sp>
        <p:sp>
          <p:nvSpPr>
            <p:cNvPr id="19615" name="Rectangle 754"/>
            <p:cNvSpPr/>
            <p:nvPr/>
          </p:nvSpPr>
          <p:spPr>
            <a:xfrm rot="-3600000">
              <a:off x="2208" y="2277"/>
              <a:ext cx="445" cy="166"/>
            </a:xfrm>
            <a:prstGeom prst="rect">
              <a:avLst/>
            </a:prstGeom>
            <a:noFill/>
            <a:ln w="9525">
              <a:noFill/>
            </a:ln>
          </p:spPr>
          <p:txBody>
            <a:bodyPr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持续的安全培训</a:t>
              </a:r>
              <a:endParaRPr lang="zh-CN" altLang="en-US" sz="1700" b="0" dirty="0">
                <a:latin typeface="Arial" panose="020B0604020202020204" pitchFamily="34" charset="0"/>
                <a:ea typeface="宋体" panose="02010600030101010101" pitchFamily="2" charset="-122"/>
              </a:endParaRPr>
            </a:p>
          </p:txBody>
        </p:sp>
        <p:sp>
          <p:nvSpPr>
            <p:cNvPr id="19616" name="Rectangle 755"/>
            <p:cNvSpPr/>
            <p:nvPr/>
          </p:nvSpPr>
          <p:spPr>
            <a:xfrm rot="-3600000">
              <a:off x="2172" y="2376"/>
              <a:ext cx="811"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伤害和事故的调查与报告</a:t>
              </a:r>
              <a:endParaRPr lang="zh-CN" altLang="en-US" sz="1700" b="0" dirty="0">
                <a:latin typeface="Arial" panose="020B0604020202020204" pitchFamily="34" charset="0"/>
                <a:ea typeface="宋体" panose="02010600030101010101" pitchFamily="2" charset="-122"/>
              </a:endParaRPr>
            </a:p>
          </p:txBody>
        </p:sp>
        <p:sp>
          <p:nvSpPr>
            <p:cNvPr id="19617" name="Rectangle 756"/>
            <p:cNvSpPr/>
            <p:nvPr/>
          </p:nvSpPr>
          <p:spPr>
            <a:xfrm rot="-3600000">
              <a:off x="2552" y="2297"/>
              <a:ext cx="589"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安全审核和再评估</a:t>
              </a:r>
              <a:endParaRPr lang="zh-CN" altLang="en-US" sz="1700" b="0" dirty="0">
                <a:latin typeface="Arial" panose="020B0604020202020204" pitchFamily="34" charset="0"/>
                <a:ea typeface="宋体" panose="02010600030101010101" pitchFamily="2" charset="-122"/>
              </a:endParaRPr>
            </a:p>
          </p:txBody>
        </p:sp>
        <p:sp>
          <p:nvSpPr>
            <p:cNvPr id="19618" name="Rectangle 757"/>
            <p:cNvSpPr/>
            <p:nvPr/>
          </p:nvSpPr>
          <p:spPr>
            <a:xfrm rot="-3600000">
              <a:off x="2778" y="2297"/>
              <a:ext cx="589"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承包商的安全管理</a:t>
              </a:r>
              <a:endParaRPr lang="zh-CN" altLang="en-US" sz="1700" b="0" dirty="0">
                <a:latin typeface="Arial" panose="020B0604020202020204" pitchFamily="34" charset="0"/>
                <a:ea typeface="宋体" panose="02010600030101010101" pitchFamily="2" charset="-122"/>
              </a:endParaRPr>
            </a:p>
          </p:txBody>
        </p:sp>
        <p:sp>
          <p:nvSpPr>
            <p:cNvPr id="19619" name="Rectangle 758"/>
            <p:cNvSpPr/>
            <p:nvPr/>
          </p:nvSpPr>
          <p:spPr>
            <a:xfrm rot="-3600000">
              <a:off x="3057" y="2274"/>
              <a:ext cx="516"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应急响应和能力</a:t>
              </a:r>
              <a:endParaRPr lang="zh-CN" altLang="en-US" sz="1700" b="0" dirty="0">
                <a:latin typeface="Arial" panose="020B0604020202020204" pitchFamily="34" charset="0"/>
                <a:ea typeface="宋体" panose="02010600030101010101" pitchFamily="2" charset="-122"/>
              </a:endParaRPr>
            </a:p>
          </p:txBody>
        </p:sp>
        <p:sp>
          <p:nvSpPr>
            <p:cNvPr id="19620" name="Rectangle 759"/>
            <p:cNvSpPr/>
            <p:nvPr/>
          </p:nvSpPr>
          <p:spPr>
            <a:xfrm rot="-3600000">
              <a:off x="3323" y="2242"/>
              <a:ext cx="442"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工艺安全信息</a:t>
              </a:r>
              <a:endParaRPr lang="zh-CN" altLang="en-US" sz="1700" b="0" dirty="0">
                <a:latin typeface="Arial" panose="020B0604020202020204" pitchFamily="34" charset="0"/>
                <a:ea typeface="宋体" panose="02010600030101010101" pitchFamily="2" charset="-122"/>
              </a:endParaRPr>
            </a:p>
          </p:txBody>
        </p:sp>
        <p:sp>
          <p:nvSpPr>
            <p:cNvPr id="19621" name="Rectangle 760"/>
            <p:cNvSpPr/>
            <p:nvPr/>
          </p:nvSpPr>
          <p:spPr>
            <a:xfrm rot="-3600000">
              <a:off x="3547" y="2239"/>
              <a:ext cx="442" cy="83"/>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工艺危害分析</a:t>
              </a:r>
              <a:endParaRPr lang="zh-CN" altLang="en-US" sz="1700" b="0" dirty="0">
                <a:latin typeface="Arial" panose="020B0604020202020204" pitchFamily="34" charset="0"/>
                <a:ea typeface="宋体" panose="02010600030101010101" pitchFamily="2" charset="-122"/>
              </a:endParaRPr>
            </a:p>
          </p:txBody>
        </p:sp>
        <p:sp>
          <p:nvSpPr>
            <p:cNvPr id="19622" name="Rectangle 761"/>
            <p:cNvSpPr/>
            <p:nvPr/>
          </p:nvSpPr>
          <p:spPr>
            <a:xfrm rot="-3600000">
              <a:off x="3776" y="2245"/>
              <a:ext cx="442"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技术变更管理</a:t>
              </a:r>
              <a:endParaRPr lang="zh-CN" altLang="en-US" sz="1700" b="0" dirty="0">
                <a:latin typeface="Arial" panose="020B0604020202020204" pitchFamily="34" charset="0"/>
                <a:ea typeface="宋体" panose="02010600030101010101" pitchFamily="2" charset="-122"/>
              </a:endParaRPr>
            </a:p>
          </p:txBody>
        </p:sp>
        <p:sp>
          <p:nvSpPr>
            <p:cNvPr id="19623" name="Rectangle 762"/>
            <p:cNvSpPr/>
            <p:nvPr/>
          </p:nvSpPr>
          <p:spPr>
            <a:xfrm rot="-3600000">
              <a:off x="4109" y="2182"/>
              <a:ext cx="295"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质量保证</a:t>
              </a:r>
              <a:endParaRPr lang="zh-CN" altLang="en-US" sz="1700" b="0" dirty="0">
                <a:latin typeface="Arial" panose="020B0604020202020204" pitchFamily="34" charset="0"/>
                <a:ea typeface="宋体" panose="02010600030101010101" pitchFamily="2" charset="-122"/>
              </a:endParaRPr>
            </a:p>
          </p:txBody>
        </p:sp>
        <p:sp>
          <p:nvSpPr>
            <p:cNvPr id="19624" name="Rectangle 763"/>
            <p:cNvSpPr/>
            <p:nvPr/>
          </p:nvSpPr>
          <p:spPr>
            <a:xfrm rot="-3600000">
              <a:off x="4174" y="2269"/>
              <a:ext cx="516"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启动前安全检查</a:t>
              </a:r>
              <a:endParaRPr lang="zh-CN" altLang="en-US" sz="1700" b="0" dirty="0">
                <a:latin typeface="Arial" panose="020B0604020202020204" pitchFamily="34" charset="0"/>
                <a:ea typeface="宋体" panose="02010600030101010101" pitchFamily="2" charset="-122"/>
              </a:endParaRPr>
            </a:p>
          </p:txBody>
        </p:sp>
        <p:sp>
          <p:nvSpPr>
            <p:cNvPr id="19625" name="Rectangle 764"/>
            <p:cNvSpPr/>
            <p:nvPr/>
          </p:nvSpPr>
          <p:spPr>
            <a:xfrm rot="-3600000">
              <a:off x="4501" y="2205"/>
              <a:ext cx="369"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机械完整性</a:t>
              </a:r>
              <a:endParaRPr lang="zh-CN" altLang="en-US" sz="1700" b="0" dirty="0">
                <a:latin typeface="Arial" panose="020B0604020202020204" pitchFamily="34" charset="0"/>
                <a:ea typeface="宋体" panose="02010600030101010101" pitchFamily="2" charset="-122"/>
              </a:endParaRPr>
            </a:p>
          </p:txBody>
        </p:sp>
        <p:sp>
          <p:nvSpPr>
            <p:cNvPr id="19626" name="Rectangle 765"/>
            <p:cNvSpPr/>
            <p:nvPr/>
          </p:nvSpPr>
          <p:spPr>
            <a:xfrm rot="-3600000">
              <a:off x="4667" y="2236"/>
              <a:ext cx="442" cy="82"/>
            </a:xfrm>
            <a:prstGeom prst="rect">
              <a:avLst/>
            </a:prstGeom>
            <a:noFill/>
            <a:ln w="9525">
              <a:noFill/>
            </a:ln>
          </p:spPr>
          <p:txBody>
            <a:bodyPr wrap="none" lIns="0" tIns="0" rIns="0" bIns="0">
              <a:spAutoFit/>
            </a:bodyPr>
            <a:p>
              <a:pPr lvl="0" defTabSz="873125" eaLnBrk="1" hangingPunct="1"/>
              <a:r>
                <a:rPr lang="zh-CN" altLang="en-US" sz="800" b="0" dirty="0">
                  <a:latin typeface="宋体" panose="02010600030101010101" pitchFamily="2" charset="-122"/>
                  <a:ea typeface="宋体" panose="02010600030101010101" pitchFamily="2" charset="-122"/>
                </a:rPr>
                <a:t>设备变更管理</a:t>
              </a:r>
              <a:endParaRPr lang="zh-CN" altLang="en-US" sz="1700" b="0" dirty="0">
                <a:latin typeface="Arial" panose="020B0604020202020204" pitchFamily="34" charset="0"/>
                <a:ea typeface="宋体" panose="02010600030101010101" pitchFamily="2" charset="-122"/>
              </a:endParaRPr>
            </a:p>
          </p:txBody>
        </p:sp>
      </p:grpSp>
      <p:sp>
        <p:nvSpPr>
          <p:cNvPr id="21509" name="Rectangle 766"/>
          <p:cNvSpPr>
            <a:spLocks noGrp="1" noChangeArrowheads="1"/>
          </p:cNvSpPr>
          <p:nvPr>
            <p:ph type="title"/>
          </p:nvPr>
        </p:nvSpPr>
        <p:spPr bwMode="auto">
          <a:xfrm>
            <a:off x="2238375" y="188913"/>
            <a:ext cx="4657725" cy="5349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安全管理评估示例</a:t>
            </a:r>
            <a:endParaRPr kumimoji="0" lang="zh-CN" altLang="en-US" sz="2800" b="1" i="0" u="none" strike="noStrike" kern="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endParaRPr>
          </a:p>
        </p:txBody>
      </p:sp>
      <p:sp>
        <p:nvSpPr>
          <p:cNvPr id="12031" name="Line 767"/>
          <p:cNvSpPr/>
          <p:nvPr/>
        </p:nvSpPr>
        <p:spPr>
          <a:xfrm>
            <a:off x="1046163" y="3619500"/>
            <a:ext cx="7737475" cy="0"/>
          </a:xfrm>
          <a:prstGeom prst="line">
            <a:avLst/>
          </a:prstGeom>
          <a:ln w="38100" cap="flat" cmpd="sng">
            <a:solidFill>
              <a:srgbClr val="FF0000"/>
            </a:solidFill>
            <a:prstDash val="dash"/>
            <a:headEnd type="none" w="med" len="med"/>
            <a:tailEnd type="none" w="med" len="med"/>
          </a:ln>
        </p:spPr>
      </p:sp>
      <p:sp>
        <p:nvSpPr>
          <p:cNvPr id="19464" name="Text Box 768"/>
          <p:cNvSpPr txBox="1"/>
          <p:nvPr/>
        </p:nvSpPr>
        <p:spPr>
          <a:xfrm>
            <a:off x="3921125" y="2517775"/>
            <a:ext cx="2298700" cy="368300"/>
          </a:xfrm>
          <a:prstGeom prst="rect">
            <a:avLst/>
          </a:prstGeom>
          <a:solidFill>
            <a:schemeClr val="bg1"/>
          </a:solidFill>
          <a:ln w="9525">
            <a:noFill/>
          </a:ln>
        </p:spPr>
        <p:txBody>
          <a:bodyPr lIns="90264" tIns="49235" rIns="90264" bIns="49235">
            <a:spAutoFit/>
          </a:bodyPr>
          <a:p>
            <a:pPr lvl="0" algn="ctr" eaLnBrk="1" hangingPunct="1">
              <a:spcBef>
                <a:spcPct val="50000"/>
              </a:spcBef>
            </a:pPr>
            <a:r>
              <a:rPr lang="en-US" altLang="zh-CN" sz="1800" dirty="0">
                <a:latin typeface="Verdana" panose="020B0604030504040204" pitchFamily="34" charset="0"/>
                <a:ea typeface="宋体" panose="02010600030101010101" pitchFamily="2" charset="-122"/>
              </a:rPr>
              <a:t>22</a:t>
            </a:r>
            <a:r>
              <a:rPr lang="zh-CN" altLang="en-US" sz="1800" dirty="0">
                <a:latin typeface="Verdana" panose="020B0604030504040204" pitchFamily="34" charset="0"/>
                <a:ea typeface="宋体" panose="02010600030101010101" pitchFamily="2" charset="-122"/>
              </a:rPr>
              <a:t>项要素的平均分</a:t>
            </a:r>
            <a:endParaRPr lang="zh-CN" altLang="en-US" sz="1800"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31"/>
                                        </p:tgtEl>
                                        <p:attrNameLst>
                                          <p:attrName>style.visibility</p:attrName>
                                        </p:attrNameLst>
                                      </p:cBhvr>
                                      <p:to>
                                        <p:strVal val="visible"/>
                                      </p:to>
                                    </p:set>
                                    <p:animEffect transition="in" filter="blinds(horizontal)">
                                      <p:cBhvr>
                                        <p:cTn id="7" dur="500"/>
                                        <p:tgtEl>
                                          <p:spTgt spid="12031"/>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1203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9394" name="Group 2"/>
          <p:cNvGraphicFramePr>
            <a:graphicFrameLocks noGrp="1"/>
          </p:cNvGraphicFramePr>
          <p:nvPr>
            <p:ph idx="4294967295"/>
          </p:nvPr>
        </p:nvGraphicFramePr>
        <p:xfrm>
          <a:off x="258763" y="644525"/>
          <a:ext cx="8626475" cy="5568950"/>
        </p:xfrm>
        <a:graphic>
          <a:graphicData uri="http://schemas.openxmlformats.org/drawingml/2006/table">
            <a:tbl>
              <a:tblPr/>
              <a:tblGrid>
                <a:gridCol w="763729"/>
                <a:gridCol w="1013691"/>
                <a:gridCol w="6849055"/>
              </a:tblGrid>
              <a:tr h="457200">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严要求的安全标准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46" marR="91446"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6160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无论新、旧运行区域，都能坚持统一的安全标准；</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 </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直线组织追求的管理工作目标不是</a:t>
                      </a:r>
                      <a:r>
                        <a:rPr kumimoji="0" lang="zh-CN" altLang="en-US" sz="1800" b="0" i="0" u="none" strike="noStrike" cap="none" normalizeH="0" baseline="0" dirty="0" smtClean="0">
                          <a:ln>
                            <a:noFill/>
                          </a:ln>
                          <a:solidFill>
                            <a:schemeClr val="bg2">
                              <a:lumMod val="25000"/>
                            </a:schemeClr>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仅仅满足安全标准</a:t>
                      </a:r>
                      <a:r>
                        <a:rPr kumimoji="0" lang="zh-CN" altLang="en-US" sz="1800" b="0" i="0" u="none" strike="noStrike" cap="none" normalizeH="0" baseline="0" dirty="0" smtClean="0">
                          <a:ln>
                            <a:noFill/>
                          </a:ln>
                          <a:solidFill>
                            <a:schemeClr val="bg2">
                              <a:lumMod val="25000"/>
                            </a:schemeClr>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，而是将</a:t>
                      </a:r>
                      <a:r>
                        <a:rPr kumimoji="0" lang="zh-CN" altLang="en-US" sz="1800" b="0" i="0" u="none" strike="noStrike" cap="none" normalizeH="0" baseline="0" dirty="0" smtClean="0">
                          <a:ln>
                            <a:noFill/>
                          </a:ln>
                          <a:solidFill>
                            <a:schemeClr val="bg2">
                              <a:lumMod val="25000"/>
                            </a:schemeClr>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不让任何人受到任何伤害</a:t>
                      </a:r>
                      <a:r>
                        <a:rPr kumimoji="0" lang="zh-CN" altLang="en-US" sz="1800" b="0" i="0" u="none" strike="noStrike" cap="none" normalizeH="0" baseline="0" dirty="0" smtClean="0">
                          <a:ln>
                            <a:noFill/>
                          </a:ln>
                          <a:solidFill>
                            <a:schemeClr val="bg2">
                              <a:lumMod val="25000"/>
                            </a:schemeClr>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 ；</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总结安全经验，并分享最佳做法，不断地将安全最佳做法升级为安全标准，</a:t>
                      </a:r>
                      <a:r>
                        <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并保持安全标准体系的一致性、完整性。</a:t>
                      </a:r>
                      <a:endPar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6160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采纳国际现行的高安全标准和安全工作惯例或行业中的最佳做法；</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现行的安全标准能够执行到位；</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定期审核安全管理制度和操作规程发现安全管理上的缺陷，并制订改进计划。</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9652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能够遵守国家和地方的安全法规和安全设计与管理规范；</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定期进行审核，发现执行标准上的偏差和问题进行整改。</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迫于地方和行业的法规、规范要求进行安全管理。</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存在降低标准执行的实例。</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46" marR="91446"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75782"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75783" name="Rectangle 3"/>
          <p:cNvSpPr txBox="1"/>
          <p:nvPr/>
        </p:nvSpPr>
        <p:spPr>
          <a:xfrm>
            <a:off x="128588" y="2220913"/>
            <a:ext cx="5791200" cy="3832225"/>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公司最近陆续出台或修订了很多新的标准和规程。体系文件与现场操作存在“两张或多张皮”现象，员工不知道该执行那个标准</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现场员工没有操作规程或不熟悉操作规程的现象普遍存在，现场发现标准与执行间的落差较大。</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相关的安全管理规定和操作规程虽有进行定期审阅，但员工老抱怨公司的规程没有操作性及针对性。</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现场观察时发现，劳保用品佩戴及作业的危害标识缺乏合理性及严肃性。</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804"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76805"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76806" name="文本框 17"/>
          <p:cNvSpPr txBox="1"/>
          <p:nvPr/>
        </p:nvSpPr>
        <p:spPr>
          <a:xfrm>
            <a:off x="3968750"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8</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2" name="矩形 1"/>
          <p:cNvSpPr/>
          <p:nvPr/>
        </p:nvSpPr>
        <p:spPr>
          <a:xfrm>
            <a:off x="1658938" y="4016375"/>
            <a:ext cx="5826125" cy="7683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持续的安全培训及发展</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ext Box 3"/>
          <p:cNvSpPr txBox="1"/>
          <p:nvPr/>
        </p:nvSpPr>
        <p:spPr>
          <a:xfrm>
            <a:off x="266700" y="5094288"/>
            <a:ext cx="2286000" cy="774700"/>
          </a:xfrm>
          <a:prstGeom prst="rect">
            <a:avLst/>
          </a:prstGeom>
          <a:noFill/>
          <a:ln w="9525">
            <a:noFill/>
          </a:ln>
        </p:spPr>
        <p:txBody>
          <a:bodyPr>
            <a:spAutoFit/>
          </a:bodyPr>
          <a:p>
            <a:pPr lvl="0">
              <a:spcBef>
                <a:spcPct val="30000"/>
              </a:spcBef>
            </a:pPr>
            <a:endParaRPr lang="pt-BR" altLang="en-US" dirty="0">
              <a:solidFill>
                <a:srgbClr val="0000CC"/>
              </a:solidFill>
              <a:latin typeface="Arial" panose="020B0604020202020204" pitchFamily="34" charset="0"/>
              <a:ea typeface="宋体" panose="02010600030101010101" pitchFamily="2" charset="-122"/>
            </a:endParaRPr>
          </a:p>
          <a:p>
            <a:pPr lvl="0">
              <a:spcBef>
                <a:spcPct val="30000"/>
              </a:spcBef>
            </a:pPr>
            <a:endParaRPr lang="zh-CN" altLang="en-US" sz="1600" dirty="0">
              <a:solidFill>
                <a:srgbClr val="344374"/>
              </a:solidFill>
              <a:latin typeface="Arial" panose="020B0604020202020204" pitchFamily="34" charset="0"/>
              <a:ea typeface="PMingLiU" panose="02020500000000000000" pitchFamily="18" charset="-120"/>
            </a:endParaRPr>
          </a:p>
        </p:txBody>
      </p:sp>
      <p:sp>
        <p:nvSpPr>
          <p:cNvPr id="7" name="矩形 6"/>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图文框 7"/>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29" name="矩形 8"/>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77830" name="矩形 10"/>
          <p:cNvSpPr/>
          <p:nvPr/>
        </p:nvSpPr>
        <p:spPr>
          <a:xfrm>
            <a:off x="333375" y="1076325"/>
            <a:ext cx="2609850" cy="52292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7831" name="椭圆 11"/>
          <p:cNvSpPr/>
          <p:nvPr/>
        </p:nvSpPr>
        <p:spPr>
          <a:xfrm>
            <a:off x="2695575" y="2119313"/>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7832" name="椭圆 17"/>
          <p:cNvSpPr/>
          <p:nvPr/>
        </p:nvSpPr>
        <p:spPr>
          <a:xfrm>
            <a:off x="2693988" y="3276600"/>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7833" name="椭圆 19"/>
          <p:cNvSpPr/>
          <p:nvPr/>
        </p:nvSpPr>
        <p:spPr>
          <a:xfrm>
            <a:off x="2693988" y="4506913"/>
            <a:ext cx="495300" cy="495300"/>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rcRect l="33141" r="34849"/>
          <a:stretch>
            <a:fillRect/>
          </a:stretch>
        </p:blipFill>
        <p:spPr>
          <a:xfrm>
            <a:off x="441325" y="1195387"/>
            <a:ext cx="2395332" cy="4991101"/>
          </a:xfrm>
          <a:custGeom>
            <a:avLst/>
            <a:gdLst>
              <a:gd name="connsiteX0" fmla="*/ 0 w 2395332"/>
              <a:gd name="connsiteY0" fmla="*/ 0 h 4991100"/>
              <a:gd name="connsiteX1" fmla="*/ 2395332 w 2395332"/>
              <a:gd name="connsiteY1" fmla="*/ 0 h 4991100"/>
              <a:gd name="connsiteX2" fmla="*/ 2395332 w 2395332"/>
              <a:gd name="connsiteY2" fmla="*/ 4991100 h 4991100"/>
              <a:gd name="connsiteX3" fmla="*/ 0 w 2395332"/>
              <a:gd name="connsiteY3" fmla="*/ 4991100 h 4991100"/>
            </a:gdLst>
            <a:ahLst/>
            <a:cxnLst>
              <a:cxn ang="0">
                <a:pos x="connsiteX0" y="connsiteY0"/>
              </a:cxn>
              <a:cxn ang="0">
                <a:pos x="connsiteX1" y="connsiteY1"/>
              </a:cxn>
              <a:cxn ang="0">
                <a:pos x="connsiteX2" y="connsiteY2"/>
              </a:cxn>
              <a:cxn ang="0">
                <a:pos x="connsiteX3" y="connsiteY3"/>
              </a:cxn>
            </a:cxnLst>
            <a:rect l="l" t="t" r="r" b="b"/>
            <a:pathLst>
              <a:path w="2395332" h="4991100">
                <a:moveTo>
                  <a:pt x="0" y="0"/>
                </a:moveTo>
                <a:lnTo>
                  <a:pt x="2395332" y="0"/>
                </a:lnTo>
                <a:lnTo>
                  <a:pt x="2395332" y="4991100"/>
                </a:lnTo>
                <a:lnTo>
                  <a:pt x="0" y="4991100"/>
                </a:lnTo>
                <a:close/>
              </a:path>
            </a:pathLst>
          </a:custGeom>
        </p:spPr>
      </p:pic>
      <p:sp>
        <p:nvSpPr>
          <p:cNvPr id="77835" name="Freeform 8"/>
          <p:cNvSpPr>
            <a:spLocks noEditPoints="1"/>
          </p:cNvSpPr>
          <p:nvPr/>
        </p:nvSpPr>
        <p:spPr>
          <a:xfrm>
            <a:off x="2836863" y="3402013"/>
            <a:ext cx="269875" cy="268287"/>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
        <p:nvSpPr>
          <p:cNvPr id="77836" name="Freeform 8"/>
          <p:cNvSpPr>
            <a:spLocks noEditPoints="1"/>
          </p:cNvSpPr>
          <p:nvPr/>
        </p:nvSpPr>
        <p:spPr>
          <a:xfrm>
            <a:off x="2836863" y="2233613"/>
            <a:ext cx="269875" cy="2698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
        <p:nvSpPr>
          <p:cNvPr id="77837" name="Freeform 8"/>
          <p:cNvSpPr>
            <a:spLocks noEditPoints="1"/>
          </p:cNvSpPr>
          <p:nvPr/>
        </p:nvSpPr>
        <p:spPr>
          <a:xfrm>
            <a:off x="2836863" y="4619625"/>
            <a:ext cx="269875" cy="2698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12" h="3216">
                <a:moveTo>
                  <a:pt x="3204" y="376"/>
                </a:moveTo>
                <a:cubicBezTo>
                  <a:pt x="3203" y="272"/>
                  <a:pt x="3161" y="172"/>
                  <a:pt x="3089" y="101"/>
                </a:cubicBezTo>
                <a:cubicBezTo>
                  <a:pt x="3022" y="36"/>
                  <a:pt x="2935" y="0"/>
                  <a:pt x="2844" y="1"/>
                </a:cubicBezTo>
                <a:cubicBezTo>
                  <a:pt x="1955" y="10"/>
                  <a:pt x="1955" y="10"/>
                  <a:pt x="1955" y="10"/>
                </a:cubicBezTo>
                <a:cubicBezTo>
                  <a:pt x="1817" y="11"/>
                  <a:pt x="1618" y="109"/>
                  <a:pt x="1492" y="236"/>
                </a:cubicBezTo>
                <a:cubicBezTo>
                  <a:pt x="109" y="1651"/>
                  <a:pt x="109" y="1651"/>
                  <a:pt x="109" y="1651"/>
                </a:cubicBezTo>
                <a:cubicBezTo>
                  <a:pt x="39" y="1723"/>
                  <a:pt x="0" y="1818"/>
                  <a:pt x="1" y="1920"/>
                </a:cubicBezTo>
                <a:cubicBezTo>
                  <a:pt x="2" y="2021"/>
                  <a:pt x="42" y="2116"/>
                  <a:pt x="114" y="2186"/>
                </a:cubicBezTo>
                <a:cubicBezTo>
                  <a:pt x="1076" y="3107"/>
                  <a:pt x="1076" y="3107"/>
                  <a:pt x="1076" y="3107"/>
                </a:cubicBezTo>
                <a:cubicBezTo>
                  <a:pt x="1148" y="3177"/>
                  <a:pt x="1243" y="3216"/>
                  <a:pt x="1344" y="3215"/>
                </a:cubicBezTo>
                <a:cubicBezTo>
                  <a:pt x="1446" y="3214"/>
                  <a:pt x="1540" y="3174"/>
                  <a:pt x="1611" y="3102"/>
                </a:cubicBezTo>
                <a:cubicBezTo>
                  <a:pt x="2994" y="1710"/>
                  <a:pt x="2994" y="1710"/>
                  <a:pt x="2994" y="1710"/>
                </a:cubicBezTo>
                <a:cubicBezTo>
                  <a:pt x="3117" y="1585"/>
                  <a:pt x="3212" y="1348"/>
                  <a:pt x="3211" y="1172"/>
                </a:cubicBezTo>
                <a:lnTo>
                  <a:pt x="3204" y="376"/>
                </a:lnTo>
                <a:close/>
                <a:moveTo>
                  <a:pt x="2720" y="1561"/>
                </a:moveTo>
                <a:cubicBezTo>
                  <a:pt x="1469" y="2820"/>
                  <a:pt x="1469" y="2820"/>
                  <a:pt x="1469" y="2820"/>
                </a:cubicBezTo>
                <a:cubicBezTo>
                  <a:pt x="1442" y="2847"/>
                  <a:pt x="1406" y="2862"/>
                  <a:pt x="1368" y="2863"/>
                </a:cubicBezTo>
                <a:cubicBezTo>
                  <a:pt x="1329" y="2863"/>
                  <a:pt x="1293" y="2849"/>
                  <a:pt x="1265" y="2822"/>
                </a:cubicBezTo>
                <a:cubicBezTo>
                  <a:pt x="396" y="1989"/>
                  <a:pt x="396" y="1989"/>
                  <a:pt x="396" y="1989"/>
                </a:cubicBezTo>
                <a:cubicBezTo>
                  <a:pt x="344" y="1938"/>
                  <a:pt x="343" y="1837"/>
                  <a:pt x="394" y="1786"/>
                </a:cubicBezTo>
                <a:cubicBezTo>
                  <a:pt x="1645" y="506"/>
                  <a:pt x="1645" y="506"/>
                  <a:pt x="1645" y="506"/>
                </a:cubicBezTo>
                <a:cubicBezTo>
                  <a:pt x="1719" y="430"/>
                  <a:pt x="1852" y="361"/>
                  <a:pt x="1924" y="360"/>
                </a:cubicBezTo>
                <a:cubicBezTo>
                  <a:pt x="2729" y="352"/>
                  <a:pt x="2729" y="352"/>
                  <a:pt x="2729" y="352"/>
                </a:cubicBezTo>
                <a:cubicBezTo>
                  <a:pt x="2758" y="352"/>
                  <a:pt x="2786" y="364"/>
                  <a:pt x="2809" y="386"/>
                </a:cubicBezTo>
                <a:cubicBezTo>
                  <a:pt x="2837" y="414"/>
                  <a:pt x="2853" y="453"/>
                  <a:pt x="2854" y="495"/>
                </a:cubicBezTo>
                <a:cubicBezTo>
                  <a:pt x="2860" y="1215"/>
                  <a:pt x="2860" y="1215"/>
                  <a:pt x="2860" y="1215"/>
                </a:cubicBezTo>
                <a:cubicBezTo>
                  <a:pt x="2861" y="1322"/>
                  <a:pt x="2795" y="1484"/>
                  <a:pt x="2720" y="1561"/>
                </a:cubicBezTo>
                <a:close/>
                <a:moveTo>
                  <a:pt x="2224" y="542"/>
                </a:moveTo>
                <a:cubicBezTo>
                  <a:pt x="2105" y="543"/>
                  <a:pt x="1994" y="591"/>
                  <a:pt x="1910" y="675"/>
                </a:cubicBezTo>
                <a:cubicBezTo>
                  <a:pt x="1827" y="760"/>
                  <a:pt x="1782" y="873"/>
                  <a:pt x="1783" y="992"/>
                </a:cubicBezTo>
                <a:cubicBezTo>
                  <a:pt x="1784" y="1111"/>
                  <a:pt x="1831" y="1223"/>
                  <a:pt x="1917" y="1306"/>
                </a:cubicBezTo>
                <a:cubicBezTo>
                  <a:pt x="2092" y="1478"/>
                  <a:pt x="2375" y="1475"/>
                  <a:pt x="2547" y="1300"/>
                </a:cubicBezTo>
                <a:cubicBezTo>
                  <a:pt x="2630" y="1215"/>
                  <a:pt x="2675" y="1102"/>
                  <a:pt x="2674" y="983"/>
                </a:cubicBezTo>
                <a:cubicBezTo>
                  <a:pt x="2673" y="864"/>
                  <a:pt x="2626" y="753"/>
                  <a:pt x="2541" y="670"/>
                </a:cubicBezTo>
                <a:cubicBezTo>
                  <a:pt x="2456" y="586"/>
                  <a:pt x="2344" y="541"/>
                  <a:pt x="2224" y="542"/>
                </a:cubicBezTo>
                <a:close/>
                <a:moveTo>
                  <a:pt x="2349" y="1106"/>
                </a:moveTo>
                <a:cubicBezTo>
                  <a:pt x="2284" y="1172"/>
                  <a:pt x="2177" y="1173"/>
                  <a:pt x="2111" y="1108"/>
                </a:cubicBezTo>
                <a:cubicBezTo>
                  <a:pt x="2047" y="1045"/>
                  <a:pt x="2046" y="934"/>
                  <a:pt x="2109" y="870"/>
                </a:cubicBezTo>
                <a:cubicBezTo>
                  <a:pt x="2174" y="804"/>
                  <a:pt x="2281" y="803"/>
                  <a:pt x="2347" y="868"/>
                </a:cubicBezTo>
                <a:cubicBezTo>
                  <a:pt x="2379" y="899"/>
                  <a:pt x="2397" y="941"/>
                  <a:pt x="2397" y="986"/>
                </a:cubicBezTo>
                <a:cubicBezTo>
                  <a:pt x="2398" y="1031"/>
                  <a:pt x="2381" y="1073"/>
                  <a:pt x="2349" y="1106"/>
                </a:cubicBezTo>
                <a:close/>
                <a:moveTo>
                  <a:pt x="2349" y="1106"/>
                </a:moveTo>
                <a:cubicBezTo>
                  <a:pt x="2349" y="1106"/>
                  <a:pt x="2349" y="1106"/>
                  <a:pt x="2349" y="1106"/>
                </a:cubicBezTo>
              </a:path>
            </a:pathLst>
          </a:custGeom>
          <a:solidFill>
            <a:schemeClr val="bg1">
              <a:alpha val="100000"/>
            </a:schemeClr>
          </a:solidFill>
          <a:ln w="9525">
            <a:noFill/>
          </a:ln>
        </p:spPr>
        <p:txBody>
          <a:bodyPr/>
          <a:p>
            <a:endParaRPr lang="zh-CN" altLang="en-US"/>
          </a:p>
        </p:txBody>
      </p:sp>
      <p:sp>
        <p:nvSpPr>
          <p:cNvPr id="3" name="矩形 2"/>
          <p:cNvSpPr/>
          <p:nvPr/>
        </p:nvSpPr>
        <p:spPr>
          <a:xfrm>
            <a:off x="3298825" y="1908175"/>
            <a:ext cx="5260975" cy="922338"/>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通过有效培训，可以帮助员工更新技能、强化安全</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工作的态度。</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3298825" y="3019425"/>
            <a:ext cx="5260975"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只有经过适当培训的和有能力执行工作的员工才能安全的操作工艺设备和机器。</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3298825" y="4084638"/>
            <a:ext cx="5592763" cy="1339850"/>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全面培训计划的建立应包括：                                                                   岗位描述 、培训需求、培训矩阵、培训计划、 培训执行（培训方法）、 培训记录、 效果验证</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78853" name="直接连接符 3"/>
          <p:cNvCxnSpPr/>
          <p:nvPr/>
        </p:nvCxnSpPr>
        <p:spPr>
          <a:xfrm>
            <a:off x="4254500" y="1803400"/>
            <a:ext cx="0" cy="4013200"/>
          </a:xfrm>
          <a:prstGeom prst="line">
            <a:avLst/>
          </a:prstGeom>
          <a:ln w="25400" cap="flat" cmpd="sng">
            <a:solidFill>
              <a:srgbClr val="57D5B1"/>
            </a:solidFill>
            <a:prstDash val="solid"/>
            <a:headEnd type="none" w="med" len="med"/>
            <a:tailEnd type="none" w="med" len="med"/>
          </a:ln>
        </p:spPr>
      </p:cxnSp>
      <p:sp>
        <p:nvSpPr>
          <p:cNvPr id="78854" name="椭圆 7"/>
          <p:cNvSpPr/>
          <p:nvPr/>
        </p:nvSpPr>
        <p:spPr>
          <a:xfrm>
            <a:off x="3992563" y="169862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8855" name="椭圆 11"/>
          <p:cNvSpPr/>
          <p:nvPr/>
        </p:nvSpPr>
        <p:spPr>
          <a:xfrm>
            <a:off x="3992563" y="233362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8856" name="椭圆 12"/>
          <p:cNvSpPr/>
          <p:nvPr/>
        </p:nvSpPr>
        <p:spPr>
          <a:xfrm>
            <a:off x="3992563" y="296227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8857" name="椭圆 13"/>
          <p:cNvSpPr/>
          <p:nvPr/>
        </p:nvSpPr>
        <p:spPr>
          <a:xfrm>
            <a:off x="3992563" y="359092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8858" name="椭圆 14"/>
          <p:cNvSpPr/>
          <p:nvPr/>
        </p:nvSpPr>
        <p:spPr>
          <a:xfrm>
            <a:off x="3992563" y="421957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8859" name="椭圆 15"/>
          <p:cNvSpPr/>
          <p:nvPr/>
        </p:nvSpPr>
        <p:spPr>
          <a:xfrm>
            <a:off x="3992563" y="484822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8860" name="椭圆 16"/>
          <p:cNvSpPr/>
          <p:nvPr/>
        </p:nvSpPr>
        <p:spPr>
          <a:xfrm>
            <a:off x="3992563" y="5476875"/>
            <a:ext cx="523875" cy="523875"/>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 name="矩形 8"/>
          <p:cNvSpPr/>
          <p:nvPr/>
        </p:nvSpPr>
        <p:spPr>
          <a:xfrm>
            <a:off x="4979988" y="1771650"/>
            <a:ext cx="2492375" cy="369888"/>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岗位描述是否清晰明确</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4979988" y="2365375"/>
            <a:ext cx="2724150" cy="369888"/>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培训需求是否具有针对性</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4979988" y="2971800"/>
            <a:ext cx="1108075" cy="369888"/>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培训矩阵</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4979988" y="3622675"/>
            <a:ext cx="1108075" cy="368300"/>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培训计划</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4979988" y="4297363"/>
            <a:ext cx="3646488" cy="368300"/>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培训的执行（师资、课件、方式）</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4979988" y="4926013"/>
            <a:ext cx="2954338" cy="368300"/>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培训记录（个人培训记录）</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4979988" y="5554663"/>
            <a:ext cx="1982788" cy="368300"/>
          </a:xfrm>
          <a:prstGeom prst="rect">
            <a:avLst/>
          </a:prstGeom>
        </p:spPr>
        <p:txBody>
          <a:bodyPr wrap="none">
            <a:spAutoFit/>
          </a:bodyPr>
          <a:lstStyle/>
          <a:p>
            <a:pPr marL="441325" marR="0" lvl="0" indent="-44132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效果验证（</a:t>
            </a:r>
            <a:r>
              <a:rPr kumimoji="0" lang="en-US" altLang="zh-CN"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JCC</a:t>
            </a: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8868" name="文本框 22"/>
          <p:cNvSpPr txBox="1"/>
          <p:nvPr/>
        </p:nvSpPr>
        <p:spPr>
          <a:xfrm>
            <a:off x="4049713" y="1757363"/>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1</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8869" name="文本框 26"/>
          <p:cNvSpPr txBox="1"/>
          <p:nvPr/>
        </p:nvSpPr>
        <p:spPr>
          <a:xfrm>
            <a:off x="4049713" y="2389188"/>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2</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8870" name="文本框 27"/>
          <p:cNvSpPr txBox="1"/>
          <p:nvPr/>
        </p:nvSpPr>
        <p:spPr>
          <a:xfrm>
            <a:off x="4049713" y="3017838"/>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3</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8871" name="文本框 28"/>
          <p:cNvSpPr txBox="1"/>
          <p:nvPr/>
        </p:nvSpPr>
        <p:spPr>
          <a:xfrm>
            <a:off x="4049713" y="3635375"/>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4</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8872" name="文本框 29"/>
          <p:cNvSpPr txBox="1"/>
          <p:nvPr/>
        </p:nvSpPr>
        <p:spPr>
          <a:xfrm>
            <a:off x="4049713" y="4264025"/>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5</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8873" name="文本框 30"/>
          <p:cNvSpPr txBox="1"/>
          <p:nvPr/>
        </p:nvSpPr>
        <p:spPr>
          <a:xfrm>
            <a:off x="4049713" y="4897438"/>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6</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78874" name="文本框 31"/>
          <p:cNvSpPr txBox="1"/>
          <p:nvPr/>
        </p:nvSpPr>
        <p:spPr>
          <a:xfrm>
            <a:off x="4049713" y="5538788"/>
            <a:ext cx="409575"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7</a:t>
            </a:r>
            <a:endParaRPr lang="zh-CN" altLang="en-US" sz="2000" dirty="0">
              <a:solidFill>
                <a:schemeClr val="bg1"/>
              </a:solidFill>
              <a:latin typeface="Arial" panose="020B0604020202020204" pitchFamily="34" charset="0"/>
              <a:ea typeface="宋体" panose="02010600030101010101" pitchFamily="2" charset="-122"/>
            </a:endParaRPr>
          </a:p>
        </p:txBody>
      </p:sp>
      <p:pic>
        <p:nvPicPr>
          <p:cNvPr id="78875" name="图片 23"/>
          <p:cNvPicPr>
            <a:picLocks noChangeAspect="1"/>
          </p:cNvPicPr>
          <p:nvPr/>
        </p:nvPicPr>
        <p:blipFill>
          <a:blip r:embed="rId1"/>
          <a:stretch>
            <a:fillRect/>
          </a:stretch>
        </p:blipFill>
        <p:spPr>
          <a:xfrm>
            <a:off x="-373062" y="536575"/>
            <a:ext cx="4229100" cy="6350000"/>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Text Box 3"/>
          <p:cNvSpPr txBox="1"/>
          <p:nvPr/>
        </p:nvSpPr>
        <p:spPr>
          <a:xfrm>
            <a:off x="266700" y="5094288"/>
            <a:ext cx="2286000" cy="774700"/>
          </a:xfrm>
          <a:prstGeom prst="rect">
            <a:avLst/>
          </a:prstGeom>
          <a:noFill/>
          <a:ln w="9525">
            <a:noFill/>
          </a:ln>
        </p:spPr>
        <p:txBody>
          <a:bodyPr>
            <a:spAutoFit/>
          </a:bodyPr>
          <a:p>
            <a:pPr lvl="0">
              <a:spcBef>
                <a:spcPct val="30000"/>
              </a:spcBef>
            </a:pPr>
            <a:endParaRPr lang="pt-BR" altLang="en-US" dirty="0">
              <a:solidFill>
                <a:srgbClr val="0000CC"/>
              </a:solidFill>
              <a:latin typeface="Arial" panose="020B0604020202020204" pitchFamily="34" charset="0"/>
              <a:ea typeface="宋体" panose="02010600030101010101" pitchFamily="2" charset="-122"/>
            </a:endParaRPr>
          </a:p>
          <a:p>
            <a:pPr lvl="0">
              <a:spcBef>
                <a:spcPct val="30000"/>
              </a:spcBef>
            </a:pPr>
            <a:endParaRPr lang="zh-CN" altLang="en-US" sz="1600" dirty="0">
              <a:solidFill>
                <a:srgbClr val="344374"/>
              </a:solidFill>
              <a:latin typeface="Arial" panose="020B0604020202020204" pitchFamily="34" charset="0"/>
              <a:ea typeface="PMingLiU" panose="02020500000000000000" pitchFamily="18" charset="-120"/>
            </a:endParaRPr>
          </a:p>
        </p:txBody>
      </p:sp>
      <p:sp>
        <p:nvSpPr>
          <p:cNvPr id="79875"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79876"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9877"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79878" name="矩形 1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9879" name="等腰三角形 19"/>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9880"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79881" name="矩形 2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79882"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1584325" y="1673225"/>
            <a:ext cx="7158038" cy="874713"/>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培训管理办法、培训师管理办法、培训矩阵、培训计划、培训记录、</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JCC</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记录。。。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584325" y="3698875"/>
            <a:ext cx="7143750" cy="2170113"/>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各个职能部门是否具有具体的岗位培训矩阵。</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培训是否包括岗位的初始培训、基础培训及复习培训</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直线领导是否依据员工的工作能力及表现制定培训矩阵及计划。</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培训的执行是否依据培训计划及岗位的能力需求具有针对性的执行。</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公司是否培养合格的培训师及建立培训资源库？</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29" name="矩形 28"/>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图文框 29"/>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9" name="矩形 8"/>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图文框 9"/>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0901" name="矩形 13"/>
          <p:cNvSpPr/>
          <p:nvPr/>
        </p:nvSpPr>
        <p:spPr>
          <a:xfrm>
            <a:off x="588963" y="2376488"/>
            <a:ext cx="2898775" cy="48260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nvGrpSpPr>
          <p:cNvPr id="80902" name="组合 8"/>
          <p:cNvGrpSpPr/>
          <p:nvPr/>
        </p:nvGrpSpPr>
        <p:grpSpPr>
          <a:xfrm>
            <a:off x="4289425" y="1562100"/>
            <a:ext cx="4616450" cy="4162425"/>
            <a:chOff x="3946119" y="1285874"/>
            <a:chExt cx="5080811" cy="4581525"/>
          </a:xfrm>
        </p:grpSpPr>
        <p:sp>
          <p:nvSpPr>
            <p:cNvPr id="80906" name="矩形 7"/>
            <p:cNvSpPr/>
            <p:nvPr/>
          </p:nvSpPr>
          <p:spPr>
            <a:xfrm>
              <a:off x="3946119" y="1285874"/>
              <a:ext cx="2540406" cy="458152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pic>
          <p:nvPicPr>
            <p:cNvPr id="80907" name="图片 2"/>
            <p:cNvPicPr>
              <a:picLocks noChangeAspect="1"/>
            </p:cNvPicPr>
            <p:nvPr/>
          </p:nvPicPr>
          <p:blipFill>
            <a:blip r:embed="rId1"/>
            <a:srcRect l="8203" r="6764" b="29289"/>
            <a:stretch>
              <a:fillRect/>
            </a:stretch>
          </p:blipFill>
          <p:spPr>
            <a:xfrm>
              <a:off x="4094369" y="1401436"/>
              <a:ext cx="4609720" cy="4332613"/>
            </a:xfrm>
            <a:prstGeom prst="rect">
              <a:avLst/>
            </a:prstGeom>
            <a:noFill/>
            <a:ln w="9525">
              <a:noFill/>
            </a:ln>
          </p:spPr>
        </p:pic>
        <p:sp>
          <p:nvSpPr>
            <p:cNvPr id="80908" name="矩形 9"/>
            <p:cNvSpPr/>
            <p:nvPr/>
          </p:nvSpPr>
          <p:spPr>
            <a:xfrm>
              <a:off x="6486526" y="1285874"/>
              <a:ext cx="2540404" cy="4581525"/>
            </a:xfrm>
            <a:prstGeom prst="rect">
              <a:avLst/>
            </a:prstGeom>
            <a:solidFill>
              <a:srgbClr val="57D5B1">
                <a:alpha val="36862"/>
              </a:srgbClr>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grpSp>
      <p:sp>
        <p:nvSpPr>
          <p:cNvPr id="80903" name="矩形 10"/>
          <p:cNvSpPr/>
          <p:nvPr/>
        </p:nvSpPr>
        <p:spPr>
          <a:xfrm>
            <a:off x="588963" y="2371725"/>
            <a:ext cx="2898775" cy="2457450"/>
          </a:xfrm>
          <a:prstGeom prst="rect">
            <a:avLst/>
          </a:prstGeom>
          <a:noFill/>
          <a:ln w="9525" cap="flat" cmpd="sng">
            <a:solidFill>
              <a:srgbClr val="DF453D"/>
            </a:solidFill>
            <a:prstDash val="solid"/>
            <a:round/>
            <a:headEnd type="none" w="med" len="med"/>
            <a:tailEnd type="none" w="med" len="med"/>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0904" name="矩形 11"/>
          <p:cNvSpPr/>
          <p:nvPr/>
        </p:nvSpPr>
        <p:spPr>
          <a:xfrm>
            <a:off x="1430338" y="2422525"/>
            <a:ext cx="1216025" cy="400050"/>
          </a:xfrm>
          <a:prstGeom prst="rect">
            <a:avLst/>
          </a:prstGeom>
          <a:noFill/>
          <a:ln w="9525">
            <a:noFill/>
          </a:ln>
        </p:spPr>
        <p:txBody>
          <a:bodyPr wrap="none">
            <a:spAutoFit/>
          </a:bodyPr>
          <a:p>
            <a:pPr lvl="0"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0905" name="矩形 3"/>
          <p:cNvSpPr/>
          <p:nvPr/>
        </p:nvSpPr>
        <p:spPr>
          <a:xfrm>
            <a:off x="1270000" y="3216275"/>
            <a:ext cx="1570038" cy="1338263"/>
          </a:xfrm>
          <a:prstGeom prst="rect">
            <a:avLst/>
          </a:prstGeom>
          <a:noFill/>
          <a:ln w="9525">
            <a:noFill/>
          </a:ln>
        </p:spPr>
        <p:txBody>
          <a:bodyPr>
            <a:spAutoFit/>
          </a:bodyPr>
          <a:p>
            <a:pPr lvl="0" algn="ctr" eaLnBrk="1" hangingPunct="1">
              <a:lnSpc>
                <a:spcPct val="150000"/>
              </a:lnSpc>
            </a:pPr>
            <a:r>
              <a:rPr lang="zh-CN" altLang="en-US" sz="1800" dirty="0">
                <a:solidFill>
                  <a:srgbClr val="57D5B1"/>
                </a:solidFill>
                <a:latin typeface="微软雅黑" panose="020B0503020204020204" pitchFamily="34" charset="-122"/>
                <a:ea typeface="微软雅黑" panose="020B0503020204020204" pitchFamily="34" charset="-122"/>
              </a:rPr>
              <a:t>培训管理部门</a:t>
            </a:r>
            <a:endParaRPr lang="en-US" altLang="zh-CN" sz="1800" dirty="0">
              <a:solidFill>
                <a:srgbClr val="57D5B1"/>
              </a:solidFill>
              <a:latin typeface="微软雅黑" panose="020B0503020204020204" pitchFamily="34" charset="-122"/>
              <a:ea typeface="微软雅黑" panose="020B0503020204020204" pitchFamily="34" charset="-122"/>
            </a:endParaRPr>
          </a:p>
          <a:p>
            <a:pPr lvl="0" algn="ctr" eaLnBrk="1" hangingPunct="1">
              <a:lnSpc>
                <a:spcPct val="150000"/>
              </a:lnSpc>
            </a:pPr>
            <a:r>
              <a:rPr lang="zh-CN" altLang="en-US" sz="1800" dirty="0">
                <a:solidFill>
                  <a:srgbClr val="57D5B1"/>
                </a:solidFill>
                <a:latin typeface="微软雅黑" panose="020B0503020204020204" pitchFamily="34" charset="-122"/>
                <a:ea typeface="微软雅黑" panose="020B0503020204020204" pitchFamily="34" charset="-122"/>
              </a:rPr>
              <a:t>直线领导</a:t>
            </a:r>
            <a:endParaRPr lang="en-US" altLang="zh-CN" sz="1800" dirty="0">
              <a:solidFill>
                <a:srgbClr val="57D5B1"/>
              </a:solidFill>
              <a:latin typeface="微软雅黑" panose="020B0503020204020204" pitchFamily="34" charset="-122"/>
              <a:ea typeface="微软雅黑" panose="020B0503020204020204" pitchFamily="34" charset="-122"/>
            </a:endParaRPr>
          </a:p>
          <a:p>
            <a:pPr lvl="0" algn="ctr" eaLnBrk="1" hangingPunct="1">
              <a:lnSpc>
                <a:spcPct val="150000"/>
              </a:lnSpc>
            </a:pPr>
            <a:r>
              <a:rPr lang="zh-CN" altLang="en-US" sz="1800" dirty="0">
                <a:solidFill>
                  <a:srgbClr val="57D5B1"/>
                </a:solidFill>
                <a:latin typeface="微软雅黑" panose="020B0503020204020204" pitchFamily="34" charset="-122"/>
                <a:ea typeface="微软雅黑" panose="020B0503020204020204" pitchFamily="34" charset="-122"/>
              </a:rPr>
              <a:t>员工</a:t>
            </a:r>
            <a:endParaRPr lang="zh-CN" altLang="en-US" sz="1800" dirty="0">
              <a:solidFill>
                <a:srgbClr val="57D5B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bwMode="auto">
          <a:xfrm>
            <a:off x="368300" y="1719263"/>
            <a:ext cx="8407400" cy="4140200"/>
          </a:xfrm>
          <a:prstGeom prst="rect">
            <a:avLst/>
          </a:prstGeom>
          <a:solidFill>
            <a:srgbClr val="DF453D"/>
          </a:solidFill>
          <a:ln w="9525" cap="flat" cmpd="sng" algn="ctr">
            <a:noFill/>
            <a:prstDash val="solid"/>
            <a:round/>
            <a:headEnd type="none" w="med" len="med"/>
            <a:tailEnd type="none" w="med" len="med"/>
          </a:ln>
          <a:effectLst>
            <a:outerShdw blurRad="139700" dist="38100" dir="18900000" algn="bl" rotWithShape="0">
              <a:prstClr val="black">
                <a:alpha val="53000"/>
              </a:prstClr>
            </a:outerShdw>
          </a:effec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35" name="Rectangle 2"/>
          <p:cNvSpPr>
            <a:spLocks noGrp="1" noChangeArrowheads="1"/>
          </p:cNvSpPr>
          <p:nvPr>
            <p:ph type="title"/>
          </p:nvPr>
        </p:nvSpPr>
        <p:spPr>
          <a:xfrm>
            <a:off x="896938" y="131763"/>
            <a:ext cx="2954338"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5" name="矩形 4"/>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图文框 5"/>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26" name="直角三角形 16"/>
          <p:cNvSpPr/>
          <p:nvPr/>
        </p:nvSpPr>
        <p:spPr>
          <a:xfrm flipV="1">
            <a:off x="368300" y="1719263"/>
            <a:ext cx="3162300" cy="1320800"/>
          </a:xfrm>
          <a:prstGeom prst="rtTriangl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1927" name="矩形 18"/>
          <p:cNvSpPr/>
          <p:nvPr/>
        </p:nvSpPr>
        <p:spPr>
          <a:xfrm>
            <a:off x="441325" y="1947863"/>
            <a:ext cx="1422400" cy="461962"/>
          </a:xfrm>
          <a:prstGeom prst="rect">
            <a:avLst/>
          </a:prstGeom>
          <a:noFill/>
          <a:ln w="9525">
            <a:noFill/>
          </a:ln>
        </p:spPr>
        <p:txBody>
          <a:bodyPr wrap="none">
            <a:spAutoFit/>
          </a:bodyPr>
          <a:p>
            <a:pPr lvl="0" eaLnBrk="1" hangingPunct="1"/>
            <a:r>
              <a:rPr lang="zh-CN" altLang="en-US" dirty="0">
                <a:solidFill>
                  <a:schemeClr val="bg1"/>
                </a:solidFill>
                <a:latin typeface="微软雅黑" panose="020B0503020204020204" pitchFamily="34" charset="-122"/>
                <a:ea typeface="微软雅黑" panose="020B0503020204020204" pitchFamily="34" charset="-122"/>
              </a:rPr>
              <a:t>访谈问题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1928" name="矩形 1"/>
          <p:cNvSpPr/>
          <p:nvPr/>
        </p:nvSpPr>
        <p:spPr>
          <a:xfrm>
            <a:off x="896938" y="2584450"/>
            <a:ext cx="7512050" cy="3001963"/>
          </a:xfrm>
          <a:prstGeom prst="rect">
            <a:avLst/>
          </a:prstGeom>
          <a:noFill/>
          <a:ln w="9525">
            <a:noFill/>
          </a:ln>
        </p:spPr>
        <p:txBody>
          <a:bodyPr>
            <a:spAutoFit/>
          </a:bodyPr>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培训需求及培训矩阵由谁制定？制定的依据是什么？</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单位的培训计划是由谁负责制定的？制定的依据为何？</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管理层如何确认培训的有效性？</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是否建立系统化及个人的培训记录，包括培训课题、讲师、日期及考试成绩？</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是否定期对关键性的规程进行工作循环检查确保标准、规程、培训的有效性及员工的遵循情况？</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ext Box 2"/>
          <p:cNvSpPr txBox="1"/>
          <p:nvPr/>
        </p:nvSpPr>
        <p:spPr>
          <a:xfrm>
            <a:off x="266700" y="5094288"/>
            <a:ext cx="2286000" cy="774700"/>
          </a:xfrm>
          <a:prstGeom prst="rect">
            <a:avLst/>
          </a:prstGeom>
          <a:noFill/>
          <a:ln w="9525">
            <a:noFill/>
          </a:ln>
        </p:spPr>
        <p:txBody>
          <a:bodyPr>
            <a:spAutoFit/>
          </a:bodyPr>
          <a:p>
            <a:pPr lvl="0">
              <a:spcBef>
                <a:spcPct val="30000"/>
              </a:spcBef>
            </a:pPr>
            <a:endParaRPr lang="pt-BR" altLang="en-US" dirty="0">
              <a:solidFill>
                <a:srgbClr val="0000CC"/>
              </a:solidFill>
              <a:latin typeface="Arial" panose="020B0604020202020204" pitchFamily="34" charset="0"/>
              <a:ea typeface="宋体" panose="02010600030101010101" pitchFamily="2" charset="-122"/>
            </a:endParaRPr>
          </a:p>
          <a:p>
            <a:pPr lvl="0">
              <a:spcBef>
                <a:spcPct val="30000"/>
              </a:spcBef>
            </a:pPr>
            <a:endParaRPr lang="zh-CN" altLang="en-US" sz="1600" dirty="0">
              <a:solidFill>
                <a:srgbClr val="344374"/>
              </a:solidFill>
              <a:latin typeface="Arial" panose="020B0604020202020204" pitchFamily="34" charset="0"/>
              <a:ea typeface="PMingLiU" panose="02020500000000000000" pitchFamily="18" charset="-120"/>
            </a:endParaRPr>
          </a:p>
        </p:txBody>
      </p:sp>
      <p:graphicFrame>
        <p:nvGraphicFramePr>
          <p:cNvPr id="2" name="Group 3"/>
          <p:cNvGraphicFramePr>
            <a:graphicFrameLocks noGrp="1"/>
          </p:cNvGraphicFramePr>
          <p:nvPr>
            <p:ph idx="4294967295"/>
          </p:nvPr>
        </p:nvGraphicFramePr>
        <p:xfrm>
          <a:off x="219075" y="365125"/>
          <a:ext cx="8705850" cy="6127751"/>
        </p:xfrm>
        <a:graphic>
          <a:graphicData uri="http://schemas.openxmlformats.org/drawingml/2006/table">
            <a:tbl>
              <a:tblPr/>
              <a:tblGrid>
                <a:gridCol w="785813"/>
                <a:gridCol w="1053419"/>
                <a:gridCol w="6866618"/>
              </a:tblGrid>
              <a:tr h="457200">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持续性的安全培训及发展</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201295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每位员工得到其岗位需求的安全技能的培训，并反映在日常工作业绩衡量中；</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个别员工出现能力降低或不足的现象可以得到及时发现和针对性的应对；</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第二方审核没有发现岗位技能缺失的现象，人员变更不至导致岗位能力的流失。</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基础操作岗位能力不足，不再是导致事故的主要问题。</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4636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根据岗位需求制定每位员工的培训和发展计划，并根据业务的发展改进其效果；</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培训（能力）矩阵系统运行，定期对员工的工作技能进行评估，评估结果纳入员工的再培训计划。</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对员工的技能要求随着标准和工艺设备的变化而及时更新</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特殊工种均考核、取证上岗；</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对员工进行安全培训和必要的技能考核，考核合格方能够获得上岗资格。</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安全技能的考核注重实际执行，而不是理论。</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对新员工进行基本技能和安全规章培训；</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特殊工种和特殊作业技能要求以检查证件为主；</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依靠员工工作年限、工作经历判定其技能；</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矩形 2"/>
          <p:cNvSpPr/>
          <p:nvPr/>
        </p:nvSpPr>
        <p:spPr>
          <a:xfrm>
            <a:off x="0" y="1782763"/>
            <a:ext cx="9144000" cy="41560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3974"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83975" name="矩形 3"/>
          <p:cNvSpPr/>
          <p:nvPr/>
        </p:nvSpPr>
        <p:spPr>
          <a:xfrm>
            <a:off x="88900" y="1966913"/>
            <a:ext cx="6097588" cy="3786187"/>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公司没有制定培训管理的相关程序 （包括培训的职责分工、培训师队伍的建立、培训矩阵、培训计划的制定，以及员工对培训的反馈和培训教材的改进等总体计划）</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基层已有培训矩阵和计划，部分车间培训矩阵没有系统性及整体性的规划，且未按计划执行</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培训统计注重参加人数和次数，没有注重培训效果的跟踪检查和管理</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特殊工种均考核、取证上岗，基层员工（现场员工及操作员虽已做培训，但未经考核就上岗工作</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培训记录保管不全，且没有建立个人培训记录档案</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2"/>
          <p:cNvSpPr>
            <a:spLocks noGrp="1" noChangeArrowheads="1"/>
          </p:cNvSpPr>
          <p:nvPr>
            <p:ph type="title"/>
          </p:nvPr>
        </p:nvSpPr>
        <p:spPr bwMode="auto">
          <a:xfrm>
            <a:off x="982663" y="288925"/>
            <a:ext cx="7162800" cy="563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杜邦安全文化模型</a:t>
            </a:r>
            <a:endParaRPr kumimoji="0" lang="zh-CN" altLang="en-US" sz="2800" b="1" i="0" u="none" strike="noStrike" kern="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endParaRPr>
          </a:p>
        </p:txBody>
      </p:sp>
      <p:grpSp>
        <p:nvGrpSpPr>
          <p:cNvPr id="20483" name="Group 3"/>
          <p:cNvGrpSpPr/>
          <p:nvPr/>
        </p:nvGrpSpPr>
        <p:grpSpPr>
          <a:xfrm>
            <a:off x="879475" y="2074863"/>
            <a:ext cx="7583488" cy="4049712"/>
            <a:chOff x="0" y="0"/>
            <a:chExt cx="5729" cy="2744"/>
          </a:xfrm>
        </p:grpSpPr>
        <p:sp>
          <p:nvSpPr>
            <p:cNvPr id="20491" name="未知"/>
            <p:cNvSpPr/>
            <p:nvPr/>
          </p:nvSpPr>
          <p:spPr>
            <a:xfrm>
              <a:off x="262" y="32"/>
              <a:ext cx="5416" cy="1573"/>
            </a:xfrm>
            <a:custGeom>
              <a:avLst/>
              <a:gdLst>
                <a:gd name="txL" fmla="*/ 0 w 5425"/>
                <a:gd name="txT" fmla="*/ 0 h 1887"/>
                <a:gd name="txR" fmla="*/ 5425 w 5425"/>
                <a:gd name="txB" fmla="*/ 1887 h 1887"/>
              </a:gdLst>
              <a:ahLst/>
              <a:cxnLst>
                <a:cxn ang="0">
                  <a:pos x="1" y="759"/>
                </a:cxn>
                <a:cxn ang="0">
                  <a:pos x="0" y="0"/>
                </a:cxn>
                <a:cxn ang="0">
                  <a:pos x="1212" y="311"/>
                </a:cxn>
                <a:cxn ang="0">
                  <a:pos x="2565" y="527"/>
                </a:cxn>
                <a:cxn ang="0">
                  <a:pos x="3955" y="662"/>
                </a:cxn>
                <a:cxn ang="0">
                  <a:pos x="5380" y="759"/>
                </a:cxn>
                <a:cxn ang="0">
                  <a:pos x="5380" y="759"/>
                </a:cxn>
                <a:cxn ang="0">
                  <a:pos x="4038" y="759"/>
                </a:cxn>
                <a:cxn ang="0">
                  <a:pos x="2692" y="759"/>
                </a:cxn>
                <a:cxn ang="0">
                  <a:pos x="1351" y="759"/>
                </a:cxn>
                <a:cxn ang="0">
                  <a:pos x="1" y="759"/>
                </a:cxn>
              </a:cxnLst>
              <a:rect l="txL" t="txT" r="txR" b="txB"/>
              <a:pathLst>
                <a:path w="5425" h="1887">
                  <a:moveTo>
                    <a:pt x="1" y="1887"/>
                  </a:moveTo>
                  <a:lnTo>
                    <a:pt x="0" y="0"/>
                  </a:lnTo>
                  <a:lnTo>
                    <a:pt x="1222" y="773"/>
                  </a:lnTo>
                  <a:lnTo>
                    <a:pt x="2585" y="1307"/>
                  </a:lnTo>
                  <a:lnTo>
                    <a:pt x="3990" y="1644"/>
                  </a:lnTo>
                  <a:lnTo>
                    <a:pt x="5425" y="1887"/>
                  </a:lnTo>
                  <a:lnTo>
                    <a:pt x="4073" y="1887"/>
                  </a:lnTo>
                  <a:lnTo>
                    <a:pt x="2713" y="1887"/>
                  </a:lnTo>
                  <a:lnTo>
                    <a:pt x="1361" y="1887"/>
                  </a:lnTo>
                  <a:lnTo>
                    <a:pt x="1" y="1887"/>
                  </a:lnTo>
                  <a:close/>
                </a:path>
              </a:pathLst>
            </a:custGeom>
            <a:solidFill>
              <a:srgbClr val="57D5B1">
                <a:alpha val="100000"/>
              </a:srgbClr>
            </a:solidFill>
            <a:ln w="9525" cap="flat" cmpd="sng">
              <a:prstDash val="soli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AC6B4"/>
              </a:extrusionClr>
            </a:sp3d>
          </p:spPr>
          <p:txBody>
            <a:bodyPr/>
            <a:p>
              <a:endParaRPr lang="zh-CN" altLang="en-US"/>
            </a:p>
          </p:txBody>
        </p:sp>
        <p:sp>
          <p:nvSpPr>
            <p:cNvPr id="20492" name="Line 5"/>
            <p:cNvSpPr/>
            <p:nvPr/>
          </p:nvSpPr>
          <p:spPr>
            <a:xfrm flipV="1">
              <a:off x="4262" y="1328"/>
              <a:ext cx="84" cy="83"/>
            </a:xfrm>
            <a:prstGeom prst="line">
              <a:avLst/>
            </a:prstGeom>
            <a:ln w="57150" cap="flat" cmpd="sng">
              <a:solidFill>
                <a:srgbClr val="DF453D"/>
              </a:solidFill>
              <a:prstDash val="solid"/>
              <a:headEnd type="none" w="med" len="med"/>
              <a:tailEnd type="none" w="med" len="med"/>
            </a:ln>
          </p:spPr>
        </p:sp>
        <p:sp>
          <p:nvSpPr>
            <p:cNvPr id="20493" name="Line 6"/>
            <p:cNvSpPr/>
            <p:nvPr/>
          </p:nvSpPr>
          <p:spPr>
            <a:xfrm flipV="1">
              <a:off x="2872" y="1045"/>
              <a:ext cx="85" cy="82"/>
            </a:xfrm>
            <a:prstGeom prst="line">
              <a:avLst/>
            </a:prstGeom>
            <a:ln w="57150" cap="flat" cmpd="sng">
              <a:solidFill>
                <a:srgbClr val="DF453D"/>
              </a:solidFill>
              <a:prstDash val="solid"/>
              <a:headEnd type="none" w="med" len="med"/>
              <a:tailEnd type="none" w="med" len="med"/>
            </a:ln>
          </p:spPr>
        </p:sp>
        <p:sp>
          <p:nvSpPr>
            <p:cNvPr id="20494" name="Line 7"/>
            <p:cNvSpPr/>
            <p:nvPr/>
          </p:nvSpPr>
          <p:spPr>
            <a:xfrm flipV="1">
              <a:off x="1525" y="600"/>
              <a:ext cx="92" cy="80"/>
            </a:xfrm>
            <a:prstGeom prst="line">
              <a:avLst/>
            </a:prstGeom>
            <a:ln w="57150" cap="flat" cmpd="sng">
              <a:solidFill>
                <a:srgbClr val="DF453D"/>
              </a:solidFill>
              <a:prstDash val="solid"/>
              <a:headEnd type="none" w="med" len="med"/>
              <a:tailEnd type="none" w="med" len="med"/>
            </a:ln>
          </p:spPr>
        </p:sp>
        <p:sp>
          <p:nvSpPr>
            <p:cNvPr id="20495" name="Line 8"/>
            <p:cNvSpPr/>
            <p:nvPr/>
          </p:nvSpPr>
          <p:spPr>
            <a:xfrm>
              <a:off x="2879" y="1121"/>
              <a:ext cx="8" cy="484"/>
            </a:xfrm>
            <a:prstGeom prst="line">
              <a:avLst/>
            </a:prstGeom>
            <a:ln w="57150" cap="flat" cmpd="sng">
              <a:solidFill>
                <a:srgbClr val="DF453D"/>
              </a:solidFill>
              <a:prstDash val="solid"/>
              <a:headEnd type="none" w="med" len="med"/>
              <a:tailEnd type="none" w="med" len="med"/>
            </a:ln>
          </p:spPr>
        </p:sp>
        <p:sp>
          <p:nvSpPr>
            <p:cNvPr id="20496" name="Line 9"/>
            <p:cNvSpPr/>
            <p:nvPr/>
          </p:nvSpPr>
          <p:spPr>
            <a:xfrm>
              <a:off x="1528" y="672"/>
              <a:ext cx="0" cy="940"/>
            </a:xfrm>
            <a:prstGeom prst="line">
              <a:avLst/>
            </a:prstGeom>
            <a:ln w="57150" cap="flat" cmpd="sng">
              <a:solidFill>
                <a:srgbClr val="DF453D"/>
              </a:solidFill>
              <a:prstDash val="solid"/>
              <a:headEnd type="none" w="med" len="med"/>
              <a:tailEnd type="none" w="med" len="med"/>
            </a:ln>
          </p:spPr>
        </p:sp>
        <p:sp>
          <p:nvSpPr>
            <p:cNvPr id="20497" name="Line 10"/>
            <p:cNvSpPr/>
            <p:nvPr/>
          </p:nvSpPr>
          <p:spPr>
            <a:xfrm>
              <a:off x="2879" y="1124"/>
              <a:ext cx="1346" cy="273"/>
            </a:xfrm>
            <a:prstGeom prst="line">
              <a:avLst/>
            </a:prstGeom>
            <a:ln w="57150" cap="flat" cmpd="sng">
              <a:solidFill>
                <a:srgbClr val="F3F3F3"/>
              </a:solidFill>
              <a:prstDash val="solid"/>
              <a:headEnd type="none" w="med" len="med"/>
              <a:tailEnd type="triangle" w="med" len="med"/>
            </a:ln>
          </p:spPr>
        </p:sp>
        <p:sp>
          <p:nvSpPr>
            <p:cNvPr id="20498" name="Line 11"/>
            <p:cNvSpPr/>
            <p:nvPr/>
          </p:nvSpPr>
          <p:spPr>
            <a:xfrm>
              <a:off x="4281" y="1414"/>
              <a:ext cx="1419" cy="187"/>
            </a:xfrm>
            <a:prstGeom prst="line">
              <a:avLst/>
            </a:prstGeom>
            <a:ln w="57150" cap="flat" cmpd="sng">
              <a:solidFill>
                <a:srgbClr val="F3F3F3"/>
              </a:solidFill>
              <a:prstDash val="solid"/>
              <a:headEnd type="none" w="med" len="med"/>
              <a:tailEnd type="triangle" w="med" len="med"/>
            </a:ln>
          </p:spPr>
        </p:sp>
        <p:sp>
          <p:nvSpPr>
            <p:cNvPr id="20499" name="Line 12"/>
            <p:cNvSpPr/>
            <p:nvPr/>
          </p:nvSpPr>
          <p:spPr>
            <a:xfrm>
              <a:off x="1546" y="694"/>
              <a:ext cx="1310" cy="429"/>
            </a:xfrm>
            <a:prstGeom prst="line">
              <a:avLst/>
            </a:prstGeom>
            <a:ln w="57150" cap="flat" cmpd="sng">
              <a:solidFill>
                <a:srgbClr val="F3F3F3"/>
              </a:solidFill>
              <a:prstDash val="solid"/>
              <a:headEnd type="none" w="med" len="med"/>
              <a:tailEnd type="triangle" w="med" len="med"/>
            </a:ln>
          </p:spPr>
        </p:sp>
        <p:sp>
          <p:nvSpPr>
            <p:cNvPr id="20500" name="Line 13"/>
            <p:cNvSpPr/>
            <p:nvPr/>
          </p:nvSpPr>
          <p:spPr>
            <a:xfrm>
              <a:off x="281" y="42"/>
              <a:ext cx="1235" cy="644"/>
            </a:xfrm>
            <a:prstGeom prst="line">
              <a:avLst/>
            </a:prstGeom>
            <a:ln w="57150" cap="flat" cmpd="sng">
              <a:solidFill>
                <a:srgbClr val="F3F3F3"/>
              </a:solidFill>
              <a:prstDash val="solid"/>
              <a:headEnd type="none" w="med" len="med"/>
              <a:tailEnd type="triangle" w="med" len="med"/>
            </a:ln>
          </p:spPr>
        </p:sp>
        <p:sp>
          <p:nvSpPr>
            <p:cNvPr id="20501" name="Text Box 14"/>
            <p:cNvSpPr txBox="1"/>
            <p:nvPr/>
          </p:nvSpPr>
          <p:spPr>
            <a:xfrm rot="-5399015">
              <a:off x="-436" y="755"/>
              <a:ext cx="1099" cy="226"/>
            </a:xfrm>
            <a:prstGeom prst="rect">
              <a:avLst/>
            </a:prstGeom>
            <a:noFill/>
            <a:ln w="9525">
              <a:noFill/>
            </a:ln>
          </p:spPr>
          <p:txBody>
            <a:bodyPr lIns="85867" tIns="42934" rIns="85867" bIns="42934">
              <a:spAutoFit/>
            </a:bodyPr>
            <a:p>
              <a:pPr lvl="0" algn="ctr" defTabSz="859155">
                <a:lnSpc>
                  <a:spcPct val="90000"/>
                </a:lnSpc>
              </a:pPr>
              <a:r>
                <a:rPr lang="zh-CN" altLang="en-US" sz="1500" dirty="0">
                  <a:solidFill>
                    <a:schemeClr val="hlink"/>
                  </a:solidFill>
                  <a:latin typeface="Arial" panose="020B0604020202020204" pitchFamily="34" charset="0"/>
                  <a:ea typeface="宋体" panose="02010600030101010101" pitchFamily="2" charset="-122"/>
                </a:rPr>
                <a:t>伤害率</a:t>
              </a:r>
              <a:endParaRPr lang="zh-CN" altLang="en-US" sz="1500" dirty="0">
                <a:solidFill>
                  <a:schemeClr val="hlink"/>
                </a:solidFill>
                <a:latin typeface="Arial" panose="020B0604020202020204" pitchFamily="34" charset="0"/>
                <a:ea typeface="宋体" panose="02010600030101010101" pitchFamily="2" charset="-122"/>
              </a:endParaRPr>
            </a:p>
          </p:txBody>
        </p:sp>
        <p:sp>
          <p:nvSpPr>
            <p:cNvPr id="20502" name="Line 15"/>
            <p:cNvSpPr/>
            <p:nvPr/>
          </p:nvSpPr>
          <p:spPr>
            <a:xfrm>
              <a:off x="3590" y="1390"/>
              <a:ext cx="908" cy="52"/>
            </a:xfrm>
            <a:prstGeom prst="line">
              <a:avLst/>
            </a:prstGeom>
            <a:ln w="50800" cap="flat" cmpd="sng">
              <a:solidFill>
                <a:srgbClr val="FF9900"/>
              </a:solidFill>
              <a:prstDash val="dash"/>
              <a:headEnd type="none" w="med" len="med"/>
              <a:tailEnd type="triangle" w="med" len="med"/>
            </a:ln>
          </p:spPr>
        </p:sp>
        <p:sp>
          <p:nvSpPr>
            <p:cNvPr id="20503" name="Line 16"/>
            <p:cNvSpPr/>
            <p:nvPr/>
          </p:nvSpPr>
          <p:spPr>
            <a:xfrm>
              <a:off x="2078" y="1294"/>
              <a:ext cx="1382" cy="83"/>
            </a:xfrm>
            <a:prstGeom prst="line">
              <a:avLst/>
            </a:prstGeom>
            <a:ln w="50800" cap="flat" cmpd="sng">
              <a:solidFill>
                <a:srgbClr val="FF9900"/>
              </a:solidFill>
              <a:prstDash val="solid"/>
              <a:headEnd type="none" w="med" len="med"/>
              <a:tailEnd type="triangle" w="med" len="med"/>
            </a:ln>
          </p:spPr>
        </p:sp>
        <p:sp>
          <p:nvSpPr>
            <p:cNvPr id="20504" name="Line 17"/>
            <p:cNvSpPr/>
            <p:nvPr/>
          </p:nvSpPr>
          <p:spPr>
            <a:xfrm flipV="1">
              <a:off x="206" y="0"/>
              <a:ext cx="4" cy="1748"/>
            </a:xfrm>
            <a:prstGeom prst="line">
              <a:avLst/>
            </a:prstGeom>
            <a:ln w="38100" cap="flat" cmpd="sng">
              <a:solidFill>
                <a:schemeClr val="hlink"/>
              </a:solidFill>
              <a:prstDash val="solid"/>
              <a:headEnd type="none" w="med" len="med"/>
              <a:tailEnd type="triangle" w="med" len="med"/>
            </a:ln>
          </p:spPr>
        </p:sp>
        <p:sp>
          <p:nvSpPr>
            <p:cNvPr id="20505" name="Text Box 18"/>
            <p:cNvSpPr txBox="1"/>
            <p:nvPr/>
          </p:nvSpPr>
          <p:spPr>
            <a:xfrm>
              <a:off x="554" y="1583"/>
              <a:ext cx="712" cy="200"/>
            </a:xfrm>
            <a:prstGeom prst="rect">
              <a:avLst/>
            </a:prstGeom>
            <a:noFill/>
            <a:ln w="9525">
              <a:noFill/>
            </a:ln>
          </p:spPr>
          <p:txBody>
            <a:bodyPr wrap="none" lIns="85887" tIns="42943" rIns="85887" bIns="42943">
              <a:spAutoFit/>
            </a:bodyPr>
            <a:p>
              <a:pPr lvl="0" defTabSz="859155">
                <a:lnSpc>
                  <a:spcPct val="90000"/>
                </a:lnSpc>
              </a:pPr>
              <a:r>
                <a:rPr lang="zh-CN" altLang="en-US" sz="1500" dirty="0">
                  <a:solidFill>
                    <a:srgbClr val="DF453D"/>
                  </a:solidFill>
                  <a:latin typeface="Arial" panose="020B0604020202020204" pitchFamily="34" charset="0"/>
                  <a:ea typeface="宋体" panose="02010600030101010101" pitchFamily="2" charset="-122"/>
                </a:rPr>
                <a:t>自然本能</a:t>
              </a:r>
              <a:endParaRPr lang="zh-CN" altLang="en-US" sz="1500" dirty="0">
                <a:solidFill>
                  <a:srgbClr val="DF453D"/>
                </a:solidFill>
                <a:latin typeface="Arial" panose="020B0604020202020204" pitchFamily="34" charset="0"/>
                <a:ea typeface="宋体" panose="02010600030101010101" pitchFamily="2" charset="-122"/>
              </a:endParaRPr>
            </a:p>
          </p:txBody>
        </p:sp>
        <p:sp>
          <p:nvSpPr>
            <p:cNvPr id="20506" name="Text Box 19"/>
            <p:cNvSpPr txBox="1"/>
            <p:nvPr/>
          </p:nvSpPr>
          <p:spPr>
            <a:xfrm>
              <a:off x="1919" y="1583"/>
              <a:ext cx="712" cy="200"/>
            </a:xfrm>
            <a:prstGeom prst="rect">
              <a:avLst/>
            </a:prstGeom>
            <a:noFill/>
            <a:ln w="9525">
              <a:noFill/>
            </a:ln>
          </p:spPr>
          <p:txBody>
            <a:bodyPr wrap="none" lIns="85887" tIns="42943" rIns="85887" bIns="42943">
              <a:spAutoFit/>
            </a:bodyPr>
            <a:p>
              <a:pPr lvl="0" defTabSz="859155">
                <a:lnSpc>
                  <a:spcPct val="90000"/>
                </a:lnSpc>
              </a:pPr>
              <a:r>
                <a:rPr lang="zh-CN" altLang="en-US" sz="1500" dirty="0">
                  <a:solidFill>
                    <a:srgbClr val="DF453D"/>
                  </a:solidFill>
                  <a:latin typeface="Arial" panose="020B0604020202020204" pitchFamily="34" charset="0"/>
                  <a:ea typeface="宋体" panose="02010600030101010101" pitchFamily="2" charset="-122"/>
                </a:rPr>
                <a:t>依赖监督</a:t>
              </a:r>
              <a:endParaRPr lang="zh-CN" altLang="en-US" sz="1500" dirty="0">
                <a:solidFill>
                  <a:srgbClr val="DF453D"/>
                </a:solidFill>
                <a:latin typeface="Arial" panose="020B0604020202020204" pitchFamily="34" charset="0"/>
                <a:ea typeface="宋体" panose="02010600030101010101" pitchFamily="2" charset="-122"/>
              </a:endParaRPr>
            </a:p>
          </p:txBody>
        </p:sp>
        <p:sp>
          <p:nvSpPr>
            <p:cNvPr id="20507" name="Line 20"/>
            <p:cNvSpPr/>
            <p:nvPr/>
          </p:nvSpPr>
          <p:spPr>
            <a:xfrm>
              <a:off x="4262" y="1405"/>
              <a:ext cx="0" cy="199"/>
            </a:xfrm>
            <a:prstGeom prst="line">
              <a:avLst/>
            </a:prstGeom>
            <a:ln w="57150" cap="flat" cmpd="sng">
              <a:solidFill>
                <a:srgbClr val="DF453D"/>
              </a:solidFill>
              <a:prstDash val="solid"/>
              <a:headEnd type="none" w="med" len="med"/>
              <a:tailEnd type="none" w="med" len="med"/>
            </a:ln>
          </p:spPr>
        </p:sp>
        <p:sp>
          <p:nvSpPr>
            <p:cNvPr id="20508" name="Text Box 21"/>
            <p:cNvSpPr txBox="1"/>
            <p:nvPr/>
          </p:nvSpPr>
          <p:spPr>
            <a:xfrm>
              <a:off x="3215" y="1583"/>
              <a:ext cx="712" cy="200"/>
            </a:xfrm>
            <a:prstGeom prst="rect">
              <a:avLst/>
            </a:prstGeom>
            <a:noFill/>
            <a:ln w="9525">
              <a:noFill/>
            </a:ln>
          </p:spPr>
          <p:txBody>
            <a:bodyPr wrap="none" lIns="85887" tIns="42943" rIns="85887" bIns="42943">
              <a:spAutoFit/>
            </a:bodyPr>
            <a:p>
              <a:pPr lvl="0" defTabSz="859155">
                <a:lnSpc>
                  <a:spcPct val="90000"/>
                </a:lnSpc>
              </a:pPr>
              <a:r>
                <a:rPr lang="zh-CN" altLang="en-US" sz="1500" dirty="0">
                  <a:solidFill>
                    <a:srgbClr val="DF453D"/>
                  </a:solidFill>
                  <a:latin typeface="Arial" panose="020B0604020202020204" pitchFamily="34" charset="0"/>
                  <a:ea typeface="宋体" panose="02010600030101010101" pitchFamily="2" charset="-122"/>
                </a:rPr>
                <a:t>自主管理</a:t>
              </a:r>
              <a:endParaRPr lang="zh-CN" altLang="en-US" sz="1500" dirty="0">
                <a:solidFill>
                  <a:srgbClr val="DF453D"/>
                </a:solidFill>
                <a:latin typeface="Arial" panose="020B0604020202020204" pitchFamily="34" charset="0"/>
                <a:ea typeface="宋体" panose="02010600030101010101" pitchFamily="2" charset="-122"/>
              </a:endParaRPr>
            </a:p>
          </p:txBody>
        </p:sp>
        <p:sp>
          <p:nvSpPr>
            <p:cNvPr id="20509" name="Text Box 22"/>
            <p:cNvSpPr txBox="1"/>
            <p:nvPr/>
          </p:nvSpPr>
          <p:spPr>
            <a:xfrm>
              <a:off x="4382" y="1583"/>
              <a:ext cx="712" cy="200"/>
            </a:xfrm>
            <a:prstGeom prst="rect">
              <a:avLst/>
            </a:prstGeom>
            <a:noFill/>
            <a:ln w="9525">
              <a:noFill/>
            </a:ln>
          </p:spPr>
          <p:txBody>
            <a:bodyPr wrap="none" lIns="85887" tIns="42943" rIns="85887" bIns="42943">
              <a:spAutoFit/>
            </a:bodyPr>
            <a:p>
              <a:pPr lvl="0" defTabSz="859155">
                <a:lnSpc>
                  <a:spcPct val="90000"/>
                </a:lnSpc>
              </a:pPr>
              <a:r>
                <a:rPr lang="zh-CN" altLang="en-US" sz="1500" dirty="0">
                  <a:solidFill>
                    <a:srgbClr val="DF453D"/>
                  </a:solidFill>
                  <a:latin typeface="Arial" panose="020B0604020202020204" pitchFamily="34" charset="0"/>
                  <a:ea typeface="宋体" panose="02010600030101010101" pitchFamily="2" charset="-122"/>
                </a:rPr>
                <a:t>团队协作</a:t>
              </a:r>
              <a:endParaRPr lang="zh-CN" altLang="en-US" sz="1500" dirty="0">
                <a:solidFill>
                  <a:srgbClr val="DF453D"/>
                </a:solidFill>
                <a:latin typeface="Arial" panose="020B0604020202020204" pitchFamily="34" charset="0"/>
                <a:ea typeface="宋体" panose="02010600030101010101" pitchFamily="2" charset="-122"/>
              </a:endParaRPr>
            </a:p>
          </p:txBody>
        </p:sp>
        <p:sp>
          <p:nvSpPr>
            <p:cNvPr id="20510" name="Line 23"/>
            <p:cNvSpPr/>
            <p:nvPr/>
          </p:nvSpPr>
          <p:spPr>
            <a:xfrm>
              <a:off x="222" y="1753"/>
              <a:ext cx="5441" cy="1"/>
            </a:xfrm>
            <a:prstGeom prst="line">
              <a:avLst/>
            </a:prstGeom>
            <a:ln w="38100" cap="flat" cmpd="sng">
              <a:solidFill>
                <a:schemeClr val="hlink"/>
              </a:solidFill>
              <a:prstDash val="solid"/>
              <a:headEnd type="none" w="med" len="med"/>
              <a:tailEnd type="triangle" w="med" len="med"/>
            </a:ln>
          </p:spPr>
        </p:sp>
        <p:sp>
          <p:nvSpPr>
            <p:cNvPr id="22560" name="Text Box 24"/>
            <p:cNvSpPr txBox="1">
              <a:spLocks noChangeArrowheads="1"/>
            </p:cNvSpPr>
            <p:nvPr/>
          </p:nvSpPr>
          <p:spPr bwMode="auto">
            <a:xfrm>
              <a:off x="142" y="1823"/>
              <a:ext cx="1475"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87" tIns="42943" rIns="85887" bIns="42943">
              <a:spAutoFit/>
            </a:bodyPr>
            <a:lstStyle>
              <a:lvl1pPr marL="165100" indent="-165100" defTabSz="858520">
                <a:defRPr sz="2400" b="1">
                  <a:solidFill>
                    <a:schemeClr val="tx1"/>
                  </a:solidFill>
                  <a:latin typeface="Arial" panose="020B0604020202020204" pitchFamily="34" charset="0"/>
                  <a:ea typeface="宋体" panose="02010600030101010101" pitchFamily="2" charset="-122"/>
                </a:defRPr>
              </a:lvl1pPr>
              <a:lvl2pPr marL="742950" indent="-285750" defTabSz="858520">
                <a:defRPr sz="2400" b="1">
                  <a:solidFill>
                    <a:schemeClr val="tx1"/>
                  </a:solidFill>
                  <a:latin typeface="Arial" panose="020B0604020202020204" pitchFamily="34" charset="0"/>
                  <a:ea typeface="宋体" panose="02010600030101010101" pitchFamily="2" charset="-122"/>
                </a:defRPr>
              </a:lvl2pPr>
              <a:lvl3pPr marL="1143000" indent="-228600" defTabSz="858520">
                <a:defRPr sz="2400" b="1">
                  <a:solidFill>
                    <a:schemeClr val="tx1"/>
                  </a:solidFill>
                  <a:latin typeface="Arial" panose="020B0604020202020204" pitchFamily="34" charset="0"/>
                  <a:ea typeface="宋体" panose="02010600030101010101" pitchFamily="2" charset="-122"/>
                </a:defRPr>
              </a:lvl3pPr>
              <a:lvl4pPr marL="1600200" indent="-228600" defTabSz="858520">
                <a:defRPr sz="2400" b="1">
                  <a:solidFill>
                    <a:schemeClr val="tx1"/>
                  </a:solidFill>
                  <a:latin typeface="Arial" panose="020B0604020202020204" pitchFamily="34" charset="0"/>
                  <a:ea typeface="宋体" panose="02010600030101010101" pitchFamily="2" charset="-122"/>
                </a:defRPr>
              </a:lvl4pPr>
              <a:lvl5pPr marL="2057400" indent="-228600" defTabSz="858520">
                <a:defRPr sz="2400" b="1">
                  <a:solidFill>
                    <a:schemeClr val="tx1"/>
                  </a:solidFill>
                  <a:latin typeface="Arial" panose="020B0604020202020204" pitchFamily="34" charset="0"/>
                  <a:ea typeface="宋体" panose="02010600030101010101" pitchFamily="2" charset="-122"/>
                </a:defRPr>
              </a:lvl5pPr>
              <a:lvl6pPr marL="2514600" indent="-228600" defTabSz="85852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defTabSz="85852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defTabSz="85852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defTabSz="85852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marL="171450" marR="0" lvl="0" indent="-171450" algn="l" defTabSz="858520" rtl="0" eaLnBrk="0" fontAlgn="base" latinLnBrk="0" hangingPunct="0">
                <a:lnSpc>
                  <a:spcPct val="120000"/>
                </a:lnSpc>
                <a:spcBef>
                  <a:spcPct val="0"/>
                </a:spcBef>
                <a:spcAft>
                  <a:spcPct val="0"/>
                </a:spcAft>
                <a:buClr>
                  <a:srgbClr val="DF453D"/>
                </a:buClr>
                <a:buSzPct val="80000"/>
                <a:buFont typeface="Wingdings" panose="05000000000000000000" pitchFamily="2" charset="2"/>
                <a:buChar char="Ø"/>
                <a:defRPr/>
              </a:pPr>
              <a:r>
                <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rPr>
                <a:t>依靠人的本能</a:t>
              </a:r>
              <a:endPar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a:p>
              <a:pPr marL="171450" marR="0" lvl="0" indent="-171450" algn="l" defTabSz="858520" rtl="0" eaLnBrk="0" fontAlgn="base" latinLnBrk="0" hangingPunct="0">
                <a:lnSpc>
                  <a:spcPct val="120000"/>
                </a:lnSpc>
                <a:spcBef>
                  <a:spcPct val="0"/>
                </a:spcBef>
                <a:spcAft>
                  <a:spcPct val="0"/>
                </a:spcAft>
                <a:buClr>
                  <a:srgbClr val="DF453D"/>
                </a:buClr>
                <a:buSzPct val="80000"/>
                <a:buFont typeface="Wingdings" panose="05000000000000000000" pitchFamily="2" charset="2"/>
                <a:buChar char="Ø"/>
                <a:defRPr/>
              </a:pPr>
              <a:r>
                <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rPr>
                <a:t>以服从为目标</a:t>
              </a:r>
              <a:endPar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a:p>
              <a:pPr marL="171450" marR="0" lvl="0" indent="-171450" algn="l" defTabSz="858520" rtl="0" eaLnBrk="0" fontAlgn="base" latinLnBrk="0" hangingPunct="0">
                <a:lnSpc>
                  <a:spcPct val="120000"/>
                </a:lnSpc>
                <a:spcBef>
                  <a:spcPct val="0"/>
                </a:spcBef>
                <a:spcAft>
                  <a:spcPct val="0"/>
                </a:spcAft>
                <a:buClr>
                  <a:srgbClr val="DF453D"/>
                </a:buClr>
                <a:buSzPct val="80000"/>
                <a:buFont typeface="Wingdings" panose="05000000000000000000" pitchFamily="2" charset="2"/>
                <a:buChar char="Ø"/>
                <a:defRPr/>
              </a:pPr>
              <a:r>
                <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rPr>
                <a:t>将职责委派给安全部门</a:t>
              </a:r>
              <a:endPar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a:p>
              <a:pPr marL="171450" marR="0" lvl="0" indent="-171450" algn="l" defTabSz="858520" rtl="0" eaLnBrk="0" fontAlgn="base" latinLnBrk="0" hangingPunct="0">
                <a:lnSpc>
                  <a:spcPct val="120000"/>
                </a:lnSpc>
                <a:spcBef>
                  <a:spcPct val="0"/>
                </a:spcBef>
                <a:spcAft>
                  <a:spcPct val="0"/>
                </a:spcAft>
                <a:buClr>
                  <a:srgbClr val="DF453D"/>
                </a:buClr>
                <a:buSzPct val="80000"/>
                <a:buFont typeface="Wingdings" panose="05000000000000000000" pitchFamily="2" charset="2"/>
                <a:buChar char="Ø"/>
                <a:defRPr/>
              </a:pPr>
              <a:r>
                <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rPr>
                <a:t>缺少管理层参与</a:t>
              </a:r>
              <a:endPar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a:p>
              <a:pPr marL="171450" marR="0" lvl="0" indent="-171450" algn="l" defTabSz="858520" rtl="0" eaLnBrk="0" fontAlgn="base" latinLnBrk="0" hangingPunct="0">
                <a:lnSpc>
                  <a:spcPct val="120000"/>
                </a:lnSpc>
                <a:spcBef>
                  <a:spcPct val="0"/>
                </a:spcBef>
                <a:spcAft>
                  <a:spcPct val="0"/>
                </a:spcAft>
                <a:buClr>
                  <a:srgbClr val="DF453D"/>
                </a:buClr>
                <a:buSzPct val="80000"/>
                <a:buFont typeface="Wingdings" panose="05000000000000000000" pitchFamily="2" charset="2"/>
                <a:buChar char="Ø"/>
                <a:defRPr/>
              </a:pPr>
              <a:endParaRPr kumimoji="0" lang="zh-CN" altLang="en-US" sz="12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宋体" panose="02010600030101010101" pitchFamily="2" charset="-122"/>
                <a:cs typeface="+mn-cs"/>
              </a:endParaRPr>
            </a:p>
          </p:txBody>
        </p:sp>
        <p:sp>
          <p:nvSpPr>
            <p:cNvPr id="20512" name="Text Box 25"/>
            <p:cNvSpPr txBox="1"/>
            <p:nvPr/>
          </p:nvSpPr>
          <p:spPr>
            <a:xfrm>
              <a:off x="1503" y="1772"/>
              <a:ext cx="1524" cy="960"/>
            </a:xfrm>
            <a:prstGeom prst="rect">
              <a:avLst/>
            </a:prstGeom>
            <a:noFill/>
            <a:ln w="9525">
              <a:noFill/>
            </a:ln>
          </p:spPr>
          <p:txBody>
            <a:bodyPr lIns="85887" tIns="42943" rIns="85887" bIns="42943">
              <a:spAutoFit/>
            </a:bodyPr>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管理层承诺</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受雇的条件</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害怕/纪律</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规则/程序</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监督控制,  强调, 和目标</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培训</a:t>
              </a:r>
              <a:endParaRPr lang="zh-CN" altLang="en-US" sz="1200" dirty="0">
                <a:solidFill>
                  <a:srgbClr val="373737"/>
                </a:solidFill>
                <a:latin typeface="Arial" panose="020B0604020202020204" pitchFamily="34" charset="0"/>
                <a:ea typeface="宋体" panose="02010600030101010101" pitchFamily="2" charset="-122"/>
              </a:endParaRPr>
            </a:p>
          </p:txBody>
        </p:sp>
        <p:sp>
          <p:nvSpPr>
            <p:cNvPr id="20513" name="Text Box 26"/>
            <p:cNvSpPr txBox="1"/>
            <p:nvPr/>
          </p:nvSpPr>
          <p:spPr>
            <a:xfrm>
              <a:off x="2929" y="1772"/>
              <a:ext cx="1414" cy="972"/>
            </a:xfrm>
            <a:prstGeom prst="rect">
              <a:avLst/>
            </a:prstGeom>
            <a:noFill/>
            <a:ln w="9525">
              <a:noFill/>
            </a:ln>
          </p:spPr>
          <p:txBody>
            <a:bodyPr lIns="85887" tIns="42943" rIns="85887" bIns="42943">
              <a:spAutoFit/>
            </a:bodyPr>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个人承诺, </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标准内在化</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个人价值</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关注自我</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实践, 习惯</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个人得到承认</a:t>
              </a:r>
              <a:endParaRPr lang="zh-CN" altLang="en-US" sz="1200" dirty="0">
                <a:solidFill>
                  <a:srgbClr val="373737"/>
                </a:solidFill>
                <a:latin typeface="Arial" panose="020B0604020202020204" pitchFamily="34" charset="0"/>
                <a:ea typeface="宋体" panose="02010600030101010101" pitchFamily="2" charset="-122"/>
              </a:endParaRPr>
            </a:p>
          </p:txBody>
        </p:sp>
        <p:sp>
          <p:nvSpPr>
            <p:cNvPr id="20514" name="Text Box 27"/>
            <p:cNvSpPr txBox="1"/>
            <p:nvPr/>
          </p:nvSpPr>
          <p:spPr>
            <a:xfrm>
              <a:off x="4359" y="1772"/>
              <a:ext cx="1370" cy="972"/>
            </a:xfrm>
            <a:prstGeom prst="rect">
              <a:avLst/>
            </a:prstGeom>
            <a:noFill/>
            <a:ln w="9525">
              <a:noFill/>
            </a:ln>
          </p:spPr>
          <p:txBody>
            <a:bodyPr lIns="85887" tIns="42943" rIns="85887" bIns="42943">
              <a:spAutoFit/>
            </a:bodyPr>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组织承诺</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帮助别人遵守</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留心他人</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团队贡献</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关注他人</a:t>
              </a:r>
              <a:endParaRPr lang="zh-CN" altLang="en-US" sz="1200" dirty="0">
                <a:solidFill>
                  <a:srgbClr val="373737"/>
                </a:solidFill>
                <a:latin typeface="Arial" panose="020B0604020202020204" pitchFamily="34" charset="0"/>
                <a:ea typeface="宋体" panose="02010600030101010101" pitchFamily="2" charset="-122"/>
              </a:endParaRPr>
            </a:p>
            <a:p>
              <a:pPr marL="171450" lvl="0" indent="-171450" defTabSz="859155">
                <a:lnSpc>
                  <a:spcPct val="120000"/>
                </a:lnSpc>
                <a:buClr>
                  <a:srgbClr val="DF453D"/>
                </a:buClr>
                <a:buSzPct val="80000"/>
                <a:buFont typeface="Wingdings" panose="05000000000000000000" pitchFamily="2" charset="2"/>
                <a:buChar char="Ø"/>
              </a:pPr>
              <a:r>
                <a:rPr lang="zh-CN" altLang="en-US" sz="1200" dirty="0">
                  <a:solidFill>
                    <a:srgbClr val="373737"/>
                  </a:solidFill>
                  <a:latin typeface="Arial" panose="020B0604020202020204" pitchFamily="34" charset="0"/>
                  <a:ea typeface="宋体" panose="02010600030101010101" pitchFamily="2" charset="-122"/>
                </a:rPr>
                <a:t>集体荣誉</a:t>
              </a:r>
              <a:endParaRPr lang="zh-CN" altLang="en-US" sz="1200" dirty="0">
                <a:solidFill>
                  <a:srgbClr val="373737"/>
                </a:solidFill>
                <a:latin typeface="Arial" panose="020B0604020202020204" pitchFamily="34" charset="0"/>
                <a:ea typeface="宋体" panose="02010600030101010101" pitchFamily="2" charset="-122"/>
              </a:endParaRPr>
            </a:p>
          </p:txBody>
        </p:sp>
      </p:grpSp>
      <p:sp>
        <p:nvSpPr>
          <p:cNvPr id="20484" name="Text Box 28"/>
          <p:cNvSpPr txBox="1"/>
          <p:nvPr/>
        </p:nvSpPr>
        <p:spPr>
          <a:xfrm>
            <a:off x="1323975" y="1709738"/>
            <a:ext cx="1673225" cy="407987"/>
          </a:xfrm>
          <a:prstGeom prst="rect">
            <a:avLst/>
          </a:prstGeom>
          <a:noFill/>
          <a:ln w="9525">
            <a:noFill/>
          </a:ln>
        </p:spPr>
        <p:txBody>
          <a:bodyPr lIns="90264" tIns="49235" rIns="90264" bIns="49235">
            <a:spAutoFit/>
          </a:bodyPr>
          <a:p>
            <a:pPr lvl="0" algn="ctr" eaLnBrk="1" hangingPunct="1">
              <a:spcBef>
                <a:spcPct val="50000"/>
              </a:spcBef>
            </a:pPr>
            <a:r>
              <a:rPr lang="en-US" altLang="zh-CN" sz="2000" dirty="0">
                <a:solidFill>
                  <a:srgbClr val="57D5B1"/>
                </a:solidFill>
                <a:latin typeface="华文中宋" panose="02010600040101010101" pitchFamily="2" charset="-122"/>
                <a:ea typeface="华文中宋" panose="02010600040101010101" pitchFamily="2" charset="-122"/>
              </a:rPr>
              <a:t>0</a:t>
            </a:r>
            <a:r>
              <a:rPr lang="zh-CN" altLang="en-US" sz="2000" dirty="0">
                <a:solidFill>
                  <a:srgbClr val="57D5B1"/>
                </a:solidFill>
                <a:latin typeface="华文中宋" panose="02010600040101010101" pitchFamily="2" charset="-122"/>
                <a:ea typeface="华文中宋" panose="02010600040101010101" pitchFamily="2" charset="-122"/>
              </a:rPr>
              <a:t>～</a:t>
            </a:r>
            <a:r>
              <a:rPr lang="en-US" altLang="zh-CN" sz="2000" dirty="0">
                <a:solidFill>
                  <a:srgbClr val="57D5B1"/>
                </a:solidFill>
                <a:latin typeface="华文中宋" panose="02010600040101010101" pitchFamily="2" charset="-122"/>
                <a:ea typeface="华文中宋" panose="02010600040101010101" pitchFamily="2" charset="-122"/>
              </a:rPr>
              <a:t>1</a:t>
            </a:r>
            <a:r>
              <a:rPr lang="zh-CN" altLang="en-US" sz="2000" dirty="0">
                <a:solidFill>
                  <a:srgbClr val="57D5B1"/>
                </a:solidFill>
                <a:latin typeface="华文中宋" panose="02010600040101010101" pitchFamily="2" charset="-122"/>
                <a:ea typeface="华文中宋" panose="02010600040101010101" pitchFamily="2" charset="-122"/>
              </a:rPr>
              <a:t>分</a:t>
            </a:r>
            <a:endParaRPr lang="zh-CN" altLang="en-US" sz="2000" dirty="0">
              <a:solidFill>
                <a:srgbClr val="57D5B1"/>
              </a:solidFill>
              <a:latin typeface="华文中宋" panose="02010600040101010101" pitchFamily="2" charset="-122"/>
              <a:ea typeface="华文中宋" panose="02010600040101010101" pitchFamily="2" charset="-122"/>
            </a:endParaRPr>
          </a:p>
        </p:txBody>
      </p:sp>
      <p:sp>
        <p:nvSpPr>
          <p:cNvPr id="20485" name="Text Box 29"/>
          <p:cNvSpPr txBox="1"/>
          <p:nvPr/>
        </p:nvSpPr>
        <p:spPr>
          <a:xfrm>
            <a:off x="2919413" y="1717675"/>
            <a:ext cx="1673225" cy="407988"/>
          </a:xfrm>
          <a:prstGeom prst="rect">
            <a:avLst/>
          </a:prstGeom>
          <a:noFill/>
          <a:ln w="9525">
            <a:noFill/>
          </a:ln>
        </p:spPr>
        <p:txBody>
          <a:bodyPr lIns="90264" tIns="49235" rIns="90264" bIns="49235">
            <a:spAutoFit/>
          </a:bodyPr>
          <a:p>
            <a:pPr lvl="0" algn="ctr" eaLnBrk="1" hangingPunct="1">
              <a:spcBef>
                <a:spcPct val="50000"/>
              </a:spcBef>
            </a:pPr>
            <a:r>
              <a:rPr lang="en-US" altLang="zh-CN" sz="2000" dirty="0">
                <a:solidFill>
                  <a:srgbClr val="57D5B1"/>
                </a:solidFill>
                <a:latin typeface="华文中宋" panose="02010600040101010101" pitchFamily="2" charset="-122"/>
                <a:ea typeface="华文中宋" panose="02010600040101010101" pitchFamily="2" charset="-122"/>
              </a:rPr>
              <a:t>1</a:t>
            </a:r>
            <a:r>
              <a:rPr lang="zh-CN" altLang="en-US" sz="2000" dirty="0">
                <a:solidFill>
                  <a:srgbClr val="57D5B1"/>
                </a:solidFill>
                <a:latin typeface="华文中宋" panose="02010600040101010101" pitchFamily="2" charset="-122"/>
                <a:ea typeface="华文中宋" panose="02010600040101010101" pitchFamily="2" charset="-122"/>
              </a:rPr>
              <a:t>～</a:t>
            </a:r>
            <a:r>
              <a:rPr lang="en-US" altLang="zh-CN" sz="2000" dirty="0">
                <a:solidFill>
                  <a:srgbClr val="57D5B1"/>
                </a:solidFill>
                <a:latin typeface="华文中宋" panose="02010600040101010101" pitchFamily="2" charset="-122"/>
                <a:ea typeface="华文中宋" panose="02010600040101010101" pitchFamily="2" charset="-122"/>
              </a:rPr>
              <a:t>3</a:t>
            </a:r>
            <a:r>
              <a:rPr lang="zh-CN" altLang="en-US" sz="2000" dirty="0">
                <a:solidFill>
                  <a:srgbClr val="57D5B1"/>
                </a:solidFill>
                <a:latin typeface="华文中宋" panose="02010600040101010101" pitchFamily="2" charset="-122"/>
                <a:ea typeface="华文中宋" panose="02010600040101010101" pitchFamily="2" charset="-122"/>
              </a:rPr>
              <a:t>分</a:t>
            </a:r>
            <a:endParaRPr lang="zh-CN" altLang="en-US" sz="2000" dirty="0">
              <a:solidFill>
                <a:srgbClr val="57D5B1"/>
              </a:solidFill>
              <a:latin typeface="华文中宋" panose="02010600040101010101" pitchFamily="2" charset="-122"/>
              <a:ea typeface="华文中宋" panose="02010600040101010101" pitchFamily="2" charset="-122"/>
            </a:endParaRPr>
          </a:p>
        </p:txBody>
      </p:sp>
      <p:sp>
        <p:nvSpPr>
          <p:cNvPr id="20486" name="Text Box 30"/>
          <p:cNvSpPr txBox="1"/>
          <p:nvPr/>
        </p:nvSpPr>
        <p:spPr>
          <a:xfrm>
            <a:off x="4700588" y="1717675"/>
            <a:ext cx="1674812" cy="407988"/>
          </a:xfrm>
          <a:prstGeom prst="rect">
            <a:avLst/>
          </a:prstGeom>
          <a:noFill/>
          <a:ln w="9525">
            <a:noFill/>
          </a:ln>
        </p:spPr>
        <p:txBody>
          <a:bodyPr lIns="90264" tIns="49235" rIns="90264" bIns="49235">
            <a:spAutoFit/>
          </a:bodyPr>
          <a:p>
            <a:pPr lvl="0" algn="ctr" eaLnBrk="1" hangingPunct="1">
              <a:spcBef>
                <a:spcPct val="50000"/>
              </a:spcBef>
            </a:pPr>
            <a:r>
              <a:rPr lang="en-US" altLang="zh-CN" sz="2000" dirty="0">
                <a:solidFill>
                  <a:srgbClr val="57D5B1"/>
                </a:solidFill>
                <a:latin typeface="华文中宋" panose="02010600040101010101" pitchFamily="2" charset="-122"/>
                <a:ea typeface="华文中宋" panose="02010600040101010101" pitchFamily="2" charset="-122"/>
              </a:rPr>
              <a:t>3</a:t>
            </a:r>
            <a:r>
              <a:rPr lang="zh-CN" altLang="en-US" sz="2000" dirty="0">
                <a:solidFill>
                  <a:srgbClr val="57D5B1"/>
                </a:solidFill>
                <a:latin typeface="华文中宋" panose="02010600040101010101" pitchFamily="2" charset="-122"/>
                <a:ea typeface="华文中宋" panose="02010600040101010101" pitchFamily="2" charset="-122"/>
              </a:rPr>
              <a:t>～</a:t>
            </a:r>
            <a:r>
              <a:rPr lang="en-US" altLang="zh-CN" sz="2000" dirty="0">
                <a:solidFill>
                  <a:srgbClr val="57D5B1"/>
                </a:solidFill>
                <a:latin typeface="华文中宋" panose="02010600040101010101" pitchFamily="2" charset="-122"/>
                <a:ea typeface="华文中宋" panose="02010600040101010101" pitchFamily="2" charset="-122"/>
              </a:rPr>
              <a:t>4</a:t>
            </a:r>
            <a:r>
              <a:rPr lang="zh-CN" altLang="en-US" sz="2000" dirty="0">
                <a:solidFill>
                  <a:srgbClr val="57D5B1"/>
                </a:solidFill>
                <a:latin typeface="华文中宋" panose="02010600040101010101" pitchFamily="2" charset="-122"/>
                <a:ea typeface="华文中宋" panose="02010600040101010101" pitchFamily="2" charset="-122"/>
              </a:rPr>
              <a:t>分</a:t>
            </a:r>
            <a:endParaRPr lang="zh-CN" altLang="en-US" sz="2000" dirty="0">
              <a:solidFill>
                <a:srgbClr val="57D5B1"/>
              </a:solidFill>
              <a:latin typeface="华文中宋" panose="02010600040101010101" pitchFamily="2" charset="-122"/>
              <a:ea typeface="华文中宋" panose="02010600040101010101" pitchFamily="2" charset="-122"/>
            </a:endParaRPr>
          </a:p>
        </p:txBody>
      </p:sp>
      <p:sp>
        <p:nvSpPr>
          <p:cNvPr id="20487" name="Text Box 31"/>
          <p:cNvSpPr txBox="1"/>
          <p:nvPr/>
        </p:nvSpPr>
        <p:spPr>
          <a:xfrm>
            <a:off x="6472238" y="1717675"/>
            <a:ext cx="1673225" cy="407988"/>
          </a:xfrm>
          <a:prstGeom prst="rect">
            <a:avLst/>
          </a:prstGeom>
          <a:noFill/>
          <a:ln w="9525">
            <a:noFill/>
          </a:ln>
        </p:spPr>
        <p:txBody>
          <a:bodyPr lIns="90264" tIns="49235" rIns="90264" bIns="49235">
            <a:spAutoFit/>
          </a:bodyPr>
          <a:p>
            <a:pPr lvl="0" algn="ctr" eaLnBrk="1" hangingPunct="1">
              <a:spcBef>
                <a:spcPct val="50000"/>
              </a:spcBef>
            </a:pPr>
            <a:r>
              <a:rPr lang="en-US" altLang="zh-CN" sz="2000" dirty="0">
                <a:solidFill>
                  <a:srgbClr val="57D5B1"/>
                </a:solidFill>
                <a:latin typeface="华文中宋" panose="02010600040101010101" pitchFamily="2" charset="-122"/>
                <a:ea typeface="华文中宋" panose="02010600040101010101" pitchFamily="2" charset="-122"/>
              </a:rPr>
              <a:t>4</a:t>
            </a:r>
            <a:r>
              <a:rPr lang="zh-CN" altLang="en-US" sz="2000" dirty="0">
                <a:solidFill>
                  <a:srgbClr val="57D5B1"/>
                </a:solidFill>
                <a:latin typeface="华文中宋" panose="02010600040101010101" pitchFamily="2" charset="-122"/>
                <a:ea typeface="华文中宋" panose="02010600040101010101" pitchFamily="2" charset="-122"/>
              </a:rPr>
              <a:t>～</a:t>
            </a:r>
            <a:r>
              <a:rPr lang="en-US" altLang="zh-CN" sz="2000" dirty="0">
                <a:solidFill>
                  <a:srgbClr val="57D5B1"/>
                </a:solidFill>
                <a:latin typeface="华文中宋" panose="02010600040101010101" pitchFamily="2" charset="-122"/>
                <a:ea typeface="华文中宋" panose="02010600040101010101" pitchFamily="2" charset="-122"/>
              </a:rPr>
              <a:t>5</a:t>
            </a:r>
            <a:r>
              <a:rPr lang="zh-CN" altLang="en-US" sz="2000" dirty="0">
                <a:solidFill>
                  <a:srgbClr val="57D5B1"/>
                </a:solidFill>
                <a:latin typeface="华文中宋" panose="02010600040101010101" pitchFamily="2" charset="-122"/>
                <a:ea typeface="华文中宋" panose="02010600040101010101" pitchFamily="2" charset="-122"/>
              </a:rPr>
              <a:t>分</a:t>
            </a:r>
            <a:endParaRPr lang="zh-CN" altLang="en-US" sz="2000" dirty="0">
              <a:solidFill>
                <a:srgbClr val="57D5B1"/>
              </a:solidFill>
              <a:latin typeface="华文中宋" panose="02010600040101010101" pitchFamily="2" charset="-122"/>
              <a:ea typeface="华文中宋" panose="02010600040101010101" pitchFamily="2" charset="-122"/>
            </a:endParaRPr>
          </a:p>
        </p:txBody>
      </p:sp>
      <p:sp>
        <p:nvSpPr>
          <p:cNvPr id="20488" name="Line 32"/>
          <p:cNvSpPr/>
          <p:nvPr/>
        </p:nvSpPr>
        <p:spPr>
          <a:xfrm>
            <a:off x="2903538" y="1835150"/>
            <a:ext cx="0" cy="1381125"/>
          </a:xfrm>
          <a:prstGeom prst="line">
            <a:avLst/>
          </a:prstGeom>
          <a:ln w="9525" cap="flat" cmpd="sng">
            <a:solidFill>
              <a:schemeClr val="folHlink"/>
            </a:solidFill>
            <a:prstDash val="dash"/>
            <a:headEnd type="none" w="med" len="med"/>
            <a:tailEnd type="none" w="med" len="med"/>
          </a:ln>
        </p:spPr>
      </p:sp>
      <p:sp>
        <p:nvSpPr>
          <p:cNvPr id="20489" name="Line 33"/>
          <p:cNvSpPr/>
          <p:nvPr/>
        </p:nvSpPr>
        <p:spPr>
          <a:xfrm>
            <a:off x="4676775" y="1835150"/>
            <a:ext cx="0" cy="1381125"/>
          </a:xfrm>
          <a:prstGeom prst="line">
            <a:avLst/>
          </a:prstGeom>
          <a:ln w="9525" cap="flat" cmpd="sng">
            <a:solidFill>
              <a:schemeClr val="folHlink"/>
            </a:solidFill>
            <a:prstDash val="dash"/>
            <a:headEnd type="none" w="med" len="med"/>
            <a:tailEnd type="none" w="med" len="med"/>
          </a:ln>
        </p:spPr>
      </p:sp>
      <p:sp>
        <p:nvSpPr>
          <p:cNvPr id="20490" name="Line 34"/>
          <p:cNvSpPr/>
          <p:nvPr/>
        </p:nvSpPr>
        <p:spPr>
          <a:xfrm>
            <a:off x="6542088" y="1835150"/>
            <a:ext cx="0" cy="1381125"/>
          </a:xfrm>
          <a:prstGeom prst="line">
            <a:avLst/>
          </a:prstGeom>
          <a:ln w="9525" cap="flat" cmpd="sng">
            <a:solidFill>
              <a:schemeClr val="folHlink"/>
            </a:solidFill>
            <a:prstDash val="dash"/>
            <a:headEnd type="none" w="med" len="med"/>
            <a:tailEnd type="none" w="med" len="med"/>
          </a:ln>
        </p:spPr>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4996"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84997"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84998" name="文本框 17"/>
          <p:cNvSpPr txBox="1"/>
          <p:nvPr/>
        </p:nvSpPr>
        <p:spPr>
          <a:xfrm>
            <a:off x="4021138"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9</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3" name="矩形 2"/>
          <p:cNvSpPr/>
          <p:nvPr/>
        </p:nvSpPr>
        <p:spPr>
          <a:xfrm>
            <a:off x="2492375" y="4119563"/>
            <a:ext cx="413385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有效的双向沟通</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20"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86021" name="任意多边形 12"/>
          <p:cNvSpPr/>
          <p:nvPr/>
        </p:nvSpPr>
        <p:spPr>
          <a:xfrm>
            <a:off x="-509587" y="1279525"/>
            <a:ext cx="3789362" cy="4784725"/>
          </a:xfrm>
          <a:custGeom>
            <a:avLst/>
            <a:gdLst/>
            <a:ahLst/>
            <a:cxnLst>
              <a:cxn ang="0">
                <a:pos x="0" y="0"/>
              </a:cxn>
              <a:cxn ang="0">
                <a:pos x="15957" y="0"/>
              </a:cxn>
              <a:cxn ang="0">
                <a:pos x="49046" y="37407"/>
              </a:cxn>
              <a:cxn ang="0">
                <a:pos x="0" y="37407"/>
              </a:cxn>
            </a:cxnLst>
            <a:pathLst>
              <a:path w="3609153" h="4559300">
                <a:moveTo>
                  <a:pt x="0" y="0"/>
                </a:moveTo>
                <a:lnTo>
                  <a:pt x="3609153" y="0"/>
                </a:lnTo>
                <a:lnTo>
                  <a:pt x="2401960" y="4559300"/>
                </a:lnTo>
                <a:lnTo>
                  <a:pt x="0" y="4559300"/>
                </a:lnTo>
                <a:lnTo>
                  <a:pt x="0" y="0"/>
                </a:lnTo>
                <a:close/>
              </a:path>
            </a:pathLst>
          </a:custGeom>
          <a:solidFill>
            <a:srgbClr val="DF453D">
              <a:alpha val="100000"/>
            </a:srgbClr>
          </a:solidFill>
          <a:ln w="9525">
            <a:noFill/>
          </a:ln>
        </p:spPr>
        <p:txBody>
          <a:bodyPr/>
          <a:p>
            <a:endParaRPr lang="zh-CN" altLang="en-US"/>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20451" r="26749"/>
          <a:stretch>
            <a:fillRect/>
          </a:stretch>
        </p:blipFill>
        <p:spPr>
          <a:xfrm flipH="1">
            <a:off x="-509176" y="1392463"/>
            <a:ext cx="3609152" cy="4559299"/>
          </a:xfrm>
          <a:custGeom>
            <a:avLst/>
            <a:gdLst>
              <a:gd name="connsiteX0" fmla="*/ 3609153 w 3609153"/>
              <a:gd name="connsiteY0" fmla="*/ 0 h 4559299"/>
              <a:gd name="connsiteX1" fmla="*/ 0 w 3609153"/>
              <a:gd name="connsiteY1" fmla="*/ 0 h 4559299"/>
              <a:gd name="connsiteX2" fmla="*/ 1207193 w 3609153"/>
              <a:gd name="connsiteY2" fmla="*/ 4559299 h 4559299"/>
              <a:gd name="connsiteX3" fmla="*/ 3609153 w 3609153"/>
              <a:gd name="connsiteY3" fmla="*/ 4559299 h 4559299"/>
            </a:gdLst>
            <a:ahLst/>
            <a:cxnLst>
              <a:cxn ang="0">
                <a:pos x="connsiteX0" y="connsiteY0"/>
              </a:cxn>
              <a:cxn ang="0">
                <a:pos x="connsiteX1" y="connsiteY1"/>
              </a:cxn>
              <a:cxn ang="0">
                <a:pos x="connsiteX2" y="connsiteY2"/>
              </a:cxn>
              <a:cxn ang="0">
                <a:pos x="connsiteX3" y="connsiteY3"/>
              </a:cxn>
            </a:cxnLst>
            <a:rect l="l" t="t" r="r" b="b"/>
            <a:pathLst>
              <a:path w="3609153" h="4559299">
                <a:moveTo>
                  <a:pt x="3609153" y="0"/>
                </a:moveTo>
                <a:lnTo>
                  <a:pt x="0" y="0"/>
                </a:lnTo>
                <a:lnTo>
                  <a:pt x="1207193" y="4559299"/>
                </a:lnTo>
                <a:lnTo>
                  <a:pt x="3609153" y="4559299"/>
                </a:lnTo>
                <a:close/>
              </a:path>
            </a:pathLst>
          </a:custGeom>
        </p:spPr>
      </p:pic>
      <p:sp>
        <p:nvSpPr>
          <p:cNvPr id="86023" name="平行四边形 9"/>
          <p:cNvSpPr/>
          <p:nvPr/>
        </p:nvSpPr>
        <p:spPr>
          <a:xfrm>
            <a:off x="3279775" y="1392238"/>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6024" name="平行四边形 15"/>
          <p:cNvSpPr/>
          <p:nvPr/>
        </p:nvSpPr>
        <p:spPr>
          <a:xfrm>
            <a:off x="3005138" y="2371725"/>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6025" name="平行四边形 19"/>
          <p:cNvSpPr/>
          <p:nvPr/>
        </p:nvSpPr>
        <p:spPr>
          <a:xfrm>
            <a:off x="2713038" y="3549650"/>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6026" name="平行四边形 20"/>
          <p:cNvSpPr/>
          <p:nvPr/>
        </p:nvSpPr>
        <p:spPr>
          <a:xfrm>
            <a:off x="2495550" y="4346575"/>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6027" name="平行四边形 22"/>
          <p:cNvSpPr/>
          <p:nvPr/>
        </p:nvSpPr>
        <p:spPr>
          <a:xfrm>
            <a:off x="2219325" y="5346700"/>
            <a:ext cx="701675" cy="504825"/>
          </a:xfrm>
          <a:prstGeom prst="parallelogram">
            <a:avLst>
              <a:gd name="adj" fmla="val 31016"/>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6028" name="文本框 15"/>
          <p:cNvSpPr txBox="1"/>
          <p:nvPr/>
        </p:nvSpPr>
        <p:spPr>
          <a:xfrm>
            <a:off x="3319463" y="1438275"/>
            <a:ext cx="566737" cy="460375"/>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1</a:t>
            </a:r>
            <a:endParaRPr lang="zh-CN" altLang="en-US" i="1" dirty="0">
              <a:solidFill>
                <a:schemeClr val="bg1"/>
              </a:solidFill>
              <a:latin typeface="Arial" panose="020B0604020202020204" pitchFamily="34" charset="0"/>
              <a:ea typeface="宋体" panose="02010600030101010101" pitchFamily="2" charset="-122"/>
            </a:endParaRPr>
          </a:p>
        </p:txBody>
      </p:sp>
      <p:sp>
        <p:nvSpPr>
          <p:cNvPr id="86029" name="文本框 16"/>
          <p:cNvSpPr txBox="1"/>
          <p:nvPr/>
        </p:nvSpPr>
        <p:spPr>
          <a:xfrm>
            <a:off x="3057525" y="2389188"/>
            <a:ext cx="566738" cy="461962"/>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2</a:t>
            </a:r>
            <a:endParaRPr lang="zh-CN" altLang="en-US" i="1" dirty="0">
              <a:solidFill>
                <a:schemeClr val="bg1"/>
              </a:solidFill>
              <a:latin typeface="Arial" panose="020B0604020202020204" pitchFamily="34" charset="0"/>
              <a:ea typeface="宋体" panose="02010600030101010101" pitchFamily="2" charset="-122"/>
            </a:endParaRPr>
          </a:p>
        </p:txBody>
      </p:sp>
      <p:sp>
        <p:nvSpPr>
          <p:cNvPr id="86030" name="文本框 17"/>
          <p:cNvSpPr txBox="1"/>
          <p:nvPr/>
        </p:nvSpPr>
        <p:spPr>
          <a:xfrm>
            <a:off x="2760663" y="3587750"/>
            <a:ext cx="566737" cy="460375"/>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3</a:t>
            </a:r>
            <a:endParaRPr lang="zh-CN" altLang="en-US" i="1" dirty="0">
              <a:solidFill>
                <a:schemeClr val="bg1"/>
              </a:solidFill>
              <a:latin typeface="Arial" panose="020B0604020202020204" pitchFamily="34" charset="0"/>
              <a:ea typeface="宋体" panose="02010600030101010101" pitchFamily="2" charset="-122"/>
            </a:endParaRPr>
          </a:p>
        </p:txBody>
      </p:sp>
      <p:sp>
        <p:nvSpPr>
          <p:cNvPr id="86031" name="文本框 18"/>
          <p:cNvSpPr txBox="1"/>
          <p:nvPr/>
        </p:nvSpPr>
        <p:spPr>
          <a:xfrm>
            <a:off x="2571750" y="4368800"/>
            <a:ext cx="565150" cy="461963"/>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4</a:t>
            </a:r>
            <a:endParaRPr lang="zh-CN" altLang="en-US" i="1" dirty="0">
              <a:solidFill>
                <a:schemeClr val="bg1"/>
              </a:solidFill>
              <a:latin typeface="Arial" panose="020B0604020202020204" pitchFamily="34" charset="0"/>
              <a:ea typeface="宋体" panose="02010600030101010101" pitchFamily="2" charset="-122"/>
            </a:endParaRPr>
          </a:p>
        </p:txBody>
      </p:sp>
      <p:sp>
        <p:nvSpPr>
          <p:cNvPr id="86032" name="文本框 19"/>
          <p:cNvSpPr txBox="1"/>
          <p:nvPr/>
        </p:nvSpPr>
        <p:spPr>
          <a:xfrm>
            <a:off x="2271713" y="5367338"/>
            <a:ext cx="566737" cy="461962"/>
          </a:xfrm>
          <a:prstGeom prst="rect">
            <a:avLst/>
          </a:prstGeom>
          <a:noFill/>
          <a:ln w="9525">
            <a:noFill/>
          </a:ln>
        </p:spPr>
        <p:txBody>
          <a:bodyPr>
            <a:spAutoFit/>
          </a:bodyPr>
          <a:p>
            <a:pPr lvl="0" algn="ctr"/>
            <a:r>
              <a:rPr lang="en-US" altLang="zh-CN" i="1" dirty="0">
                <a:solidFill>
                  <a:schemeClr val="bg1"/>
                </a:solidFill>
                <a:latin typeface="Arial" panose="020B0604020202020204" pitchFamily="34" charset="0"/>
                <a:ea typeface="宋体" panose="02010600030101010101" pitchFamily="2" charset="-122"/>
              </a:rPr>
              <a:t>5</a:t>
            </a:r>
            <a:endParaRPr lang="zh-CN" altLang="en-US" i="1" dirty="0">
              <a:solidFill>
                <a:schemeClr val="bg1"/>
              </a:solidFill>
              <a:latin typeface="Arial" panose="020B0604020202020204" pitchFamily="34" charset="0"/>
              <a:ea typeface="宋体" panose="02010600030101010101" pitchFamily="2" charset="-122"/>
            </a:endParaRPr>
          </a:p>
        </p:txBody>
      </p:sp>
      <p:sp>
        <p:nvSpPr>
          <p:cNvPr id="3" name="矩形 2"/>
          <p:cNvSpPr/>
          <p:nvPr/>
        </p:nvSpPr>
        <p:spPr>
          <a:xfrm>
            <a:off x="4021138" y="1206500"/>
            <a:ext cx="5021263"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健全的沟通可以推动安全管理体系的实施和管理。有效的双向沟通是保持操作纪律不可缺少的基础。</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3805238" y="2071688"/>
            <a:ext cx="5135563" cy="1339850"/>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直线组织应确保所传达的信息能被员工完全理解和接受。（包括沟通事项、对象、沟通方式、有效性、纪录）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3494088" y="3340100"/>
            <a:ext cx="5099050"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全面沟通需要双向进行</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即自管理层下达至员工和自员工反馈至管理层的信息传递。</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3197225" y="4379913"/>
            <a:ext cx="4572000" cy="508000"/>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公司应建立或提供正式和非正式的沟通途径</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3000375" y="5045075"/>
            <a:ext cx="4965700"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日常的交接班及每月的安全会议是最佳的沟通管道实例。</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7045" name="组合 7"/>
          <p:cNvGrpSpPr/>
          <p:nvPr/>
        </p:nvGrpSpPr>
        <p:grpSpPr>
          <a:xfrm>
            <a:off x="2001838" y="1336675"/>
            <a:ext cx="4318000" cy="4184650"/>
            <a:chOff x="1427276" y="1336675"/>
            <a:chExt cx="4317321" cy="4184650"/>
          </a:xfrm>
        </p:grpSpPr>
        <p:sp>
          <p:nvSpPr>
            <p:cNvPr id="3" name="弧形 2"/>
            <p:cNvSpPr/>
            <p:nvPr/>
          </p:nvSpPr>
          <p:spPr bwMode="auto">
            <a:xfrm>
              <a:off x="1427276" y="1336675"/>
              <a:ext cx="4183992" cy="4184650"/>
            </a:xfrm>
            <a:prstGeom prst="arc">
              <a:avLst>
                <a:gd name="adj1" fmla="val 18230825"/>
                <a:gd name="adj2" fmla="val 3307057"/>
              </a:avLst>
            </a:prstGeom>
            <a:noFill/>
            <a:ln w="22225" cap="flat" cmpd="sng" algn="ctr">
              <a:solidFill>
                <a:srgbClr val="57D5B1"/>
              </a:solidFill>
              <a:prstDash val="dash"/>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154" name="椭圆 3"/>
            <p:cNvSpPr/>
            <p:nvPr/>
          </p:nvSpPr>
          <p:spPr>
            <a:xfrm>
              <a:off x="4572000" y="1568450"/>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7155" name="椭圆 10"/>
            <p:cNvSpPr/>
            <p:nvPr/>
          </p:nvSpPr>
          <p:spPr>
            <a:xfrm>
              <a:off x="5241359" y="2557177"/>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7156" name="椭圆 11"/>
            <p:cNvSpPr/>
            <p:nvPr/>
          </p:nvSpPr>
          <p:spPr>
            <a:xfrm>
              <a:off x="5242947" y="3813540"/>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7157" name="椭圆 12"/>
            <p:cNvSpPr/>
            <p:nvPr/>
          </p:nvSpPr>
          <p:spPr>
            <a:xfrm>
              <a:off x="4572000" y="4840796"/>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87046" name="组合 14"/>
          <p:cNvGrpSpPr/>
          <p:nvPr/>
        </p:nvGrpSpPr>
        <p:grpSpPr>
          <a:xfrm flipH="1">
            <a:off x="2662238" y="1336675"/>
            <a:ext cx="4318000" cy="4184650"/>
            <a:chOff x="1427276" y="1336675"/>
            <a:chExt cx="4317321" cy="4184650"/>
          </a:xfrm>
        </p:grpSpPr>
        <p:sp>
          <p:nvSpPr>
            <p:cNvPr id="16" name="弧形 15"/>
            <p:cNvSpPr/>
            <p:nvPr/>
          </p:nvSpPr>
          <p:spPr bwMode="auto">
            <a:xfrm>
              <a:off x="1427276" y="1336675"/>
              <a:ext cx="4183992" cy="4184650"/>
            </a:xfrm>
            <a:prstGeom prst="arc">
              <a:avLst>
                <a:gd name="adj1" fmla="val 18230825"/>
                <a:gd name="adj2" fmla="val 3307057"/>
              </a:avLst>
            </a:prstGeom>
            <a:noFill/>
            <a:ln w="22225" cap="flat" cmpd="sng" algn="ctr">
              <a:solidFill>
                <a:srgbClr val="57D5B1"/>
              </a:solidFill>
              <a:prstDash val="dash"/>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149" name="椭圆 16"/>
            <p:cNvSpPr/>
            <p:nvPr/>
          </p:nvSpPr>
          <p:spPr>
            <a:xfrm>
              <a:off x="4572000" y="1568450"/>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7150" name="椭圆 17"/>
            <p:cNvSpPr/>
            <p:nvPr/>
          </p:nvSpPr>
          <p:spPr>
            <a:xfrm>
              <a:off x="5241359" y="2557177"/>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7151" name="椭圆 18"/>
            <p:cNvSpPr/>
            <p:nvPr/>
          </p:nvSpPr>
          <p:spPr>
            <a:xfrm>
              <a:off x="5242947" y="3813540"/>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7152" name="椭圆 19"/>
            <p:cNvSpPr/>
            <p:nvPr/>
          </p:nvSpPr>
          <p:spPr>
            <a:xfrm>
              <a:off x="4572000" y="4840796"/>
              <a:ext cx="501650" cy="501650"/>
            </a:xfrm>
            <a:prstGeom prst="ellipse">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87047" name="组合 105"/>
          <p:cNvGrpSpPr/>
          <p:nvPr/>
        </p:nvGrpSpPr>
        <p:grpSpPr>
          <a:xfrm>
            <a:off x="4132263" y="1971675"/>
            <a:ext cx="844550" cy="2728913"/>
            <a:chOff x="7712075" y="428625"/>
            <a:chExt cx="612776" cy="1979613"/>
          </a:xfrm>
        </p:grpSpPr>
        <p:sp>
          <p:nvSpPr>
            <p:cNvPr id="87064" name="Freeform 47"/>
            <p:cNvSpPr/>
            <p:nvPr/>
          </p:nvSpPr>
          <p:spPr>
            <a:xfrm>
              <a:off x="7880350" y="1158875"/>
              <a:ext cx="257175" cy="2571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0"/>
                </a:cxn>
                <a:cxn ang="0">
                  <a:pos x="65534" y="4166"/>
                </a:cxn>
                <a:cxn ang="0">
                  <a:pos x="65534" y="65534"/>
                </a:cxn>
                <a:cxn ang="0">
                  <a:pos x="65534" y="65534"/>
                </a:cxn>
                <a:cxn ang="0">
                  <a:pos x="65534" y="65534"/>
                </a:cxn>
                <a:cxn ang="0">
                  <a:pos x="65534" y="65534"/>
                </a:cxn>
                <a:cxn ang="0">
                  <a:pos x="65534" y="65534"/>
                </a:cxn>
                <a:cxn ang="0">
                  <a:pos x="34592" y="65534"/>
                </a:cxn>
                <a:cxn ang="0">
                  <a:pos x="0"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5" h="324">
                  <a:moveTo>
                    <a:pt x="162" y="324"/>
                  </a:moveTo>
                  <a:lnTo>
                    <a:pt x="162" y="324"/>
                  </a:lnTo>
                  <a:lnTo>
                    <a:pt x="179" y="322"/>
                  </a:lnTo>
                  <a:lnTo>
                    <a:pt x="195" y="320"/>
                  </a:lnTo>
                  <a:lnTo>
                    <a:pt x="210" y="315"/>
                  </a:lnTo>
                  <a:lnTo>
                    <a:pt x="226" y="311"/>
                  </a:lnTo>
                  <a:lnTo>
                    <a:pt x="240" y="304"/>
                  </a:lnTo>
                  <a:lnTo>
                    <a:pt x="253" y="296"/>
                  </a:lnTo>
                  <a:lnTo>
                    <a:pt x="265" y="286"/>
                  </a:lnTo>
                  <a:lnTo>
                    <a:pt x="277" y="276"/>
                  </a:lnTo>
                  <a:lnTo>
                    <a:pt x="288" y="264"/>
                  </a:lnTo>
                  <a:lnTo>
                    <a:pt x="297" y="252"/>
                  </a:lnTo>
                  <a:lnTo>
                    <a:pt x="305" y="239"/>
                  </a:lnTo>
                  <a:lnTo>
                    <a:pt x="312" y="225"/>
                  </a:lnTo>
                  <a:lnTo>
                    <a:pt x="318" y="209"/>
                  </a:lnTo>
                  <a:lnTo>
                    <a:pt x="321" y="194"/>
                  </a:lnTo>
                  <a:lnTo>
                    <a:pt x="323" y="178"/>
                  </a:lnTo>
                  <a:lnTo>
                    <a:pt x="325" y="161"/>
                  </a:lnTo>
                  <a:lnTo>
                    <a:pt x="323" y="144"/>
                  </a:lnTo>
                  <a:lnTo>
                    <a:pt x="321" y="129"/>
                  </a:lnTo>
                  <a:lnTo>
                    <a:pt x="318" y="113"/>
                  </a:lnTo>
                  <a:lnTo>
                    <a:pt x="312" y="99"/>
                  </a:lnTo>
                  <a:lnTo>
                    <a:pt x="305" y="85"/>
                  </a:lnTo>
                  <a:lnTo>
                    <a:pt x="297" y="71"/>
                  </a:lnTo>
                  <a:lnTo>
                    <a:pt x="288" y="58"/>
                  </a:lnTo>
                  <a:lnTo>
                    <a:pt x="277" y="47"/>
                  </a:lnTo>
                  <a:lnTo>
                    <a:pt x="265" y="37"/>
                  </a:lnTo>
                  <a:lnTo>
                    <a:pt x="253" y="27"/>
                  </a:lnTo>
                  <a:lnTo>
                    <a:pt x="240" y="18"/>
                  </a:lnTo>
                  <a:lnTo>
                    <a:pt x="226" y="13"/>
                  </a:lnTo>
                  <a:lnTo>
                    <a:pt x="210" y="7"/>
                  </a:lnTo>
                  <a:lnTo>
                    <a:pt x="195" y="3"/>
                  </a:lnTo>
                  <a:lnTo>
                    <a:pt x="179" y="0"/>
                  </a:lnTo>
                  <a:lnTo>
                    <a:pt x="162" y="0"/>
                  </a:lnTo>
                  <a:lnTo>
                    <a:pt x="145" y="0"/>
                  </a:lnTo>
                  <a:lnTo>
                    <a:pt x="129" y="3"/>
                  </a:lnTo>
                  <a:lnTo>
                    <a:pt x="114" y="7"/>
                  </a:lnTo>
                  <a:lnTo>
                    <a:pt x="100" y="13"/>
                  </a:lnTo>
                  <a:lnTo>
                    <a:pt x="85" y="18"/>
                  </a:lnTo>
                  <a:lnTo>
                    <a:pt x="71" y="27"/>
                  </a:lnTo>
                  <a:lnTo>
                    <a:pt x="59" y="37"/>
                  </a:lnTo>
                  <a:lnTo>
                    <a:pt x="47" y="47"/>
                  </a:lnTo>
                  <a:lnTo>
                    <a:pt x="37" y="58"/>
                  </a:lnTo>
                  <a:lnTo>
                    <a:pt x="27" y="71"/>
                  </a:lnTo>
                  <a:lnTo>
                    <a:pt x="20" y="85"/>
                  </a:lnTo>
                  <a:lnTo>
                    <a:pt x="13" y="99"/>
                  </a:lnTo>
                  <a:lnTo>
                    <a:pt x="8" y="113"/>
                  </a:lnTo>
                  <a:lnTo>
                    <a:pt x="3" y="129"/>
                  </a:lnTo>
                  <a:lnTo>
                    <a:pt x="0" y="144"/>
                  </a:lnTo>
                  <a:lnTo>
                    <a:pt x="0" y="161"/>
                  </a:lnTo>
                  <a:lnTo>
                    <a:pt x="0" y="178"/>
                  </a:lnTo>
                  <a:lnTo>
                    <a:pt x="3" y="194"/>
                  </a:lnTo>
                  <a:lnTo>
                    <a:pt x="8" y="209"/>
                  </a:lnTo>
                  <a:lnTo>
                    <a:pt x="13" y="225"/>
                  </a:lnTo>
                  <a:lnTo>
                    <a:pt x="20" y="239"/>
                  </a:lnTo>
                  <a:lnTo>
                    <a:pt x="27" y="252"/>
                  </a:lnTo>
                  <a:lnTo>
                    <a:pt x="37" y="264"/>
                  </a:lnTo>
                  <a:lnTo>
                    <a:pt x="47" y="276"/>
                  </a:lnTo>
                  <a:lnTo>
                    <a:pt x="59" y="286"/>
                  </a:lnTo>
                  <a:lnTo>
                    <a:pt x="71" y="296"/>
                  </a:lnTo>
                  <a:lnTo>
                    <a:pt x="85" y="304"/>
                  </a:lnTo>
                  <a:lnTo>
                    <a:pt x="100" y="311"/>
                  </a:lnTo>
                  <a:lnTo>
                    <a:pt x="114" y="315"/>
                  </a:lnTo>
                  <a:lnTo>
                    <a:pt x="129" y="320"/>
                  </a:lnTo>
                  <a:lnTo>
                    <a:pt x="145" y="322"/>
                  </a:lnTo>
                  <a:lnTo>
                    <a:pt x="162" y="324"/>
                  </a:lnTo>
                  <a:close/>
                </a:path>
              </a:pathLst>
            </a:custGeom>
            <a:solidFill>
              <a:srgbClr val="585656">
                <a:alpha val="100000"/>
              </a:srgbClr>
            </a:solidFill>
            <a:ln w="9525">
              <a:noFill/>
            </a:ln>
          </p:spPr>
          <p:txBody>
            <a:bodyPr/>
            <a:p>
              <a:endParaRPr lang="zh-CN" altLang="en-US"/>
            </a:p>
          </p:txBody>
        </p:sp>
        <p:sp>
          <p:nvSpPr>
            <p:cNvPr id="87065" name="Freeform 48"/>
            <p:cNvSpPr/>
            <p:nvPr/>
          </p:nvSpPr>
          <p:spPr>
            <a:xfrm>
              <a:off x="7845425" y="1838325"/>
              <a:ext cx="120650" cy="569913"/>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23934" y="65534"/>
                </a:cxn>
                <a:cxn ang="0">
                  <a:pos x="0" y="65534"/>
                </a:cxn>
                <a:cxn ang="0">
                  <a:pos x="0" y="65534"/>
                </a:cxn>
                <a:cxn ang="0">
                  <a:pos x="0" y="65534"/>
                </a:cxn>
                <a:cxn ang="0">
                  <a:pos x="23934" y="65534"/>
                </a:cxn>
                <a:cxn ang="0">
                  <a:pos x="65534" y="65534"/>
                </a:cxn>
                <a:cxn ang="0">
                  <a:pos x="65534" y="65534"/>
                </a:cxn>
                <a:cxn ang="0">
                  <a:pos x="65534" y="65534"/>
                </a:cxn>
                <a:cxn ang="0">
                  <a:pos x="65534" y="65534"/>
                </a:cxn>
                <a:cxn ang="0">
                  <a:pos x="65534" y="65534"/>
                </a:cxn>
                <a:cxn ang="0">
                  <a:pos x="65534" y="18238"/>
                </a:cxn>
                <a:cxn ang="0">
                  <a:pos x="65534" y="0"/>
                </a:cxn>
                <a:cxn ang="0">
                  <a:pos x="65534" y="0"/>
                </a:cxn>
                <a:cxn ang="0">
                  <a:pos x="65534" y="18238"/>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51" h="719">
                  <a:moveTo>
                    <a:pt x="151" y="643"/>
                  </a:moveTo>
                  <a:lnTo>
                    <a:pt x="151" y="643"/>
                  </a:lnTo>
                  <a:lnTo>
                    <a:pt x="150" y="658"/>
                  </a:lnTo>
                  <a:lnTo>
                    <a:pt x="145" y="672"/>
                  </a:lnTo>
                  <a:lnTo>
                    <a:pt x="138" y="685"/>
                  </a:lnTo>
                  <a:lnTo>
                    <a:pt x="130" y="696"/>
                  </a:lnTo>
                  <a:lnTo>
                    <a:pt x="119" y="706"/>
                  </a:lnTo>
                  <a:lnTo>
                    <a:pt x="106" y="713"/>
                  </a:lnTo>
                  <a:lnTo>
                    <a:pt x="90" y="718"/>
                  </a:lnTo>
                  <a:lnTo>
                    <a:pt x="76" y="719"/>
                  </a:lnTo>
                  <a:lnTo>
                    <a:pt x="60" y="718"/>
                  </a:lnTo>
                  <a:lnTo>
                    <a:pt x="46" y="713"/>
                  </a:lnTo>
                  <a:lnTo>
                    <a:pt x="32" y="706"/>
                  </a:lnTo>
                  <a:lnTo>
                    <a:pt x="22" y="696"/>
                  </a:lnTo>
                  <a:lnTo>
                    <a:pt x="12" y="685"/>
                  </a:lnTo>
                  <a:lnTo>
                    <a:pt x="5" y="672"/>
                  </a:lnTo>
                  <a:lnTo>
                    <a:pt x="1" y="658"/>
                  </a:lnTo>
                  <a:lnTo>
                    <a:pt x="0" y="643"/>
                  </a:lnTo>
                  <a:lnTo>
                    <a:pt x="0" y="77"/>
                  </a:lnTo>
                  <a:lnTo>
                    <a:pt x="1" y="61"/>
                  </a:lnTo>
                  <a:lnTo>
                    <a:pt x="5" y="47"/>
                  </a:lnTo>
                  <a:lnTo>
                    <a:pt x="12" y="34"/>
                  </a:lnTo>
                  <a:lnTo>
                    <a:pt x="22" y="23"/>
                  </a:lnTo>
                  <a:lnTo>
                    <a:pt x="32" y="13"/>
                  </a:lnTo>
                  <a:lnTo>
                    <a:pt x="46" y="7"/>
                  </a:lnTo>
                  <a:lnTo>
                    <a:pt x="60" y="2"/>
                  </a:lnTo>
                  <a:lnTo>
                    <a:pt x="76" y="0"/>
                  </a:lnTo>
                  <a:lnTo>
                    <a:pt x="90" y="2"/>
                  </a:lnTo>
                  <a:lnTo>
                    <a:pt x="106" y="7"/>
                  </a:lnTo>
                  <a:lnTo>
                    <a:pt x="119" y="13"/>
                  </a:lnTo>
                  <a:lnTo>
                    <a:pt x="130" y="23"/>
                  </a:lnTo>
                  <a:lnTo>
                    <a:pt x="138" y="34"/>
                  </a:lnTo>
                  <a:lnTo>
                    <a:pt x="145" y="47"/>
                  </a:lnTo>
                  <a:lnTo>
                    <a:pt x="150" y="61"/>
                  </a:lnTo>
                  <a:lnTo>
                    <a:pt x="151" y="77"/>
                  </a:lnTo>
                  <a:lnTo>
                    <a:pt x="151" y="643"/>
                  </a:lnTo>
                  <a:close/>
                </a:path>
              </a:pathLst>
            </a:custGeom>
            <a:solidFill>
              <a:srgbClr val="585656">
                <a:alpha val="100000"/>
              </a:srgbClr>
            </a:solidFill>
            <a:ln w="9525">
              <a:noFill/>
            </a:ln>
          </p:spPr>
          <p:txBody>
            <a:bodyPr/>
            <a:p>
              <a:endParaRPr lang="zh-CN" altLang="en-US"/>
            </a:p>
          </p:txBody>
        </p:sp>
        <p:sp>
          <p:nvSpPr>
            <p:cNvPr id="87066" name="Freeform 49"/>
            <p:cNvSpPr/>
            <p:nvPr/>
          </p:nvSpPr>
          <p:spPr>
            <a:xfrm>
              <a:off x="8012113" y="1838325"/>
              <a:ext cx="122238" cy="569913"/>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12288" y="65534"/>
                </a:cxn>
                <a:cxn ang="0">
                  <a:pos x="0" y="65534"/>
                </a:cxn>
                <a:cxn ang="0">
                  <a:pos x="0" y="65534"/>
                </a:cxn>
                <a:cxn ang="0">
                  <a:pos x="0" y="65534"/>
                </a:cxn>
                <a:cxn ang="0">
                  <a:pos x="12288" y="65534"/>
                </a:cxn>
                <a:cxn ang="0">
                  <a:pos x="65534" y="65534"/>
                </a:cxn>
                <a:cxn ang="0">
                  <a:pos x="65534" y="65534"/>
                </a:cxn>
                <a:cxn ang="0">
                  <a:pos x="65534" y="65534"/>
                </a:cxn>
                <a:cxn ang="0">
                  <a:pos x="65534" y="65534"/>
                </a:cxn>
                <a:cxn ang="0">
                  <a:pos x="65534" y="65534"/>
                </a:cxn>
                <a:cxn ang="0">
                  <a:pos x="65534" y="18238"/>
                </a:cxn>
                <a:cxn ang="0">
                  <a:pos x="65534" y="0"/>
                </a:cxn>
                <a:cxn ang="0">
                  <a:pos x="65534" y="0"/>
                </a:cxn>
                <a:cxn ang="0">
                  <a:pos x="65534" y="18238"/>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53" h="719">
                  <a:moveTo>
                    <a:pt x="153" y="643"/>
                  </a:moveTo>
                  <a:lnTo>
                    <a:pt x="153" y="643"/>
                  </a:lnTo>
                  <a:lnTo>
                    <a:pt x="152" y="658"/>
                  </a:lnTo>
                  <a:lnTo>
                    <a:pt x="148" y="672"/>
                  </a:lnTo>
                  <a:lnTo>
                    <a:pt x="140" y="685"/>
                  </a:lnTo>
                  <a:lnTo>
                    <a:pt x="131" y="696"/>
                  </a:lnTo>
                  <a:lnTo>
                    <a:pt x="119" y="706"/>
                  </a:lnTo>
                  <a:lnTo>
                    <a:pt x="106" y="713"/>
                  </a:lnTo>
                  <a:lnTo>
                    <a:pt x="92" y="718"/>
                  </a:lnTo>
                  <a:lnTo>
                    <a:pt x="77" y="719"/>
                  </a:lnTo>
                  <a:lnTo>
                    <a:pt x="61" y="718"/>
                  </a:lnTo>
                  <a:lnTo>
                    <a:pt x="47" y="713"/>
                  </a:lnTo>
                  <a:lnTo>
                    <a:pt x="34" y="706"/>
                  </a:lnTo>
                  <a:lnTo>
                    <a:pt x="23" y="696"/>
                  </a:lnTo>
                  <a:lnTo>
                    <a:pt x="13" y="685"/>
                  </a:lnTo>
                  <a:lnTo>
                    <a:pt x="6" y="672"/>
                  </a:lnTo>
                  <a:lnTo>
                    <a:pt x="2" y="658"/>
                  </a:lnTo>
                  <a:lnTo>
                    <a:pt x="0" y="643"/>
                  </a:lnTo>
                  <a:lnTo>
                    <a:pt x="0" y="77"/>
                  </a:lnTo>
                  <a:lnTo>
                    <a:pt x="2" y="61"/>
                  </a:lnTo>
                  <a:lnTo>
                    <a:pt x="6" y="47"/>
                  </a:lnTo>
                  <a:lnTo>
                    <a:pt x="13" y="34"/>
                  </a:lnTo>
                  <a:lnTo>
                    <a:pt x="23" y="23"/>
                  </a:lnTo>
                  <a:lnTo>
                    <a:pt x="34" y="13"/>
                  </a:lnTo>
                  <a:lnTo>
                    <a:pt x="47" y="7"/>
                  </a:lnTo>
                  <a:lnTo>
                    <a:pt x="61" y="2"/>
                  </a:lnTo>
                  <a:lnTo>
                    <a:pt x="77" y="0"/>
                  </a:lnTo>
                  <a:lnTo>
                    <a:pt x="92" y="2"/>
                  </a:lnTo>
                  <a:lnTo>
                    <a:pt x="106" y="7"/>
                  </a:lnTo>
                  <a:lnTo>
                    <a:pt x="119" y="13"/>
                  </a:lnTo>
                  <a:lnTo>
                    <a:pt x="131" y="23"/>
                  </a:lnTo>
                  <a:lnTo>
                    <a:pt x="140" y="34"/>
                  </a:lnTo>
                  <a:lnTo>
                    <a:pt x="148" y="47"/>
                  </a:lnTo>
                  <a:lnTo>
                    <a:pt x="152" y="61"/>
                  </a:lnTo>
                  <a:lnTo>
                    <a:pt x="153" y="77"/>
                  </a:lnTo>
                  <a:lnTo>
                    <a:pt x="153" y="643"/>
                  </a:lnTo>
                  <a:close/>
                </a:path>
              </a:pathLst>
            </a:custGeom>
            <a:solidFill>
              <a:srgbClr val="585656">
                <a:alpha val="100000"/>
              </a:srgbClr>
            </a:solidFill>
            <a:ln w="9525">
              <a:noFill/>
            </a:ln>
          </p:spPr>
          <p:txBody>
            <a:bodyPr/>
            <a:p>
              <a:endParaRPr lang="zh-CN" altLang="en-US"/>
            </a:p>
          </p:txBody>
        </p:sp>
        <p:sp>
          <p:nvSpPr>
            <p:cNvPr id="87067" name="Freeform 50"/>
            <p:cNvSpPr/>
            <p:nvPr/>
          </p:nvSpPr>
          <p:spPr>
            <a:xfrm>
              <a:off x="7767638" y="1431925"/>
              <a:ext cx="412750" cy="488950"/>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15125" y="65534"/>
                </a:cxn>
                <a:cxn ang="0">
                  <a:pos x="65534" y="65534"/>
                </a:cxn>
                <a:cxn ang="0">
                  <a:pos x="65534" y="65534"/>
                </a:cxn>
                <a:cxn ang="0">
                  <a:pos x="65534" y="65534"/>
                </a:cxn>
                <a:cxn ang="0">
                  <a:pos x="65534" y="65534"/>
                </a:cxn>
                <a:cxn ang="0">
                  <a:pos x="65534" y="65534"/>
                </a:cxn>
                <a:cxn ang="0">
                  <a:pos x="65534" y="46496"/>
                </a:cxn>
                <a:cxn ang="0">
                  <a:pos x="65534" y="0"/>
                </a:cxn>
                <a:cxn ang="0">
                  <a:pos x="65534" y="46496"/>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520" h="615">
                  <a:moveTo>
                    <a:pt x="469" y="523"/>
                  </a:moveTo>
                  <a:lnTo>
                    <a:pt x="469" y="523"/>
                  </a:lnTo>
                  <a:lnTo>
                    <a:pt x="467" y="537"/>
                  </a:lnTo>
                  <a:lnTo>
                    <a:pt x="466" y="551"/>
                  </a:lnTo>
                  <a:lnTo>
                    <a:pt x="462" y="563"/>
                  </a:lnTo>
                  <a:lnTo>
                    <a:pt x="456" y="574"/>
                  </a:lnTo>
                  <a:lnTo>
                    <a:pt x="450" y="583"/>
                  </a:lnTo>
                  <a:lnTo>
                    <a:pt x="442" y="590"/>
                  </a:lnTo>
                  <a:lnTo>
                    <a:pt x="433" y="597"/>
                  </a:lnTo>
                  <a:lnTo>
                    <a:pt x="422" y="601"/>
                  </a:lnTo>
                  <a:lnTo>
                    <a:pt x="412" y="605"/>
                  </a:lnTo>
                  <a:lnTo>
                    <a:pt x="399" y="609"/>
                  </a:lnTo>
                  <a:lnTo>
                    <a:pt x="372" y="614"/>
                  </a:lnTo>
                  <a:lnTo>
                    <a:pt x="343" y="615"/>
                  </a:lnTo>
                  <a:lnTo>
                    <a:pt x="311" y="615"/>
                  </a:lnTo>
                  <a:lnTo>
                    <a:pt x="245" y="615"/>
                  </a:lnTo>
                  <a:lnTo>
                    <a:pt x="214" y="615"/>
                  </a:lnTo>
                  <a:lnTo>
                    <a:pt x="184" y="614"/>
                  </a:lnTo>
                  <a:lnTo>
                    <a:pt x="158" y="609"/>
                  </a:lnTo>
                  <a:lnTo>
                    <a:pt x="146" y="605"/>
                  </a:lnTo>
                  <a:lnTo>
                    <a:pt x="134" y="601"/>
                  </a:lnTo>
                  <a:lnTo>
                    <a:pt x="124" y="597"/>
                  </a:lnTo>
                  <a:lnTo>
                    <a:pt x="116" y="590"/>
                  </a:lnTo>
                  <a:lnTo>
                    <a:pt x="107" y="583"/>
                  </a:lnTo>
                  <a:lnTo>
                    <a:pt x="100" y="574"/>
                  </a:lnTo>
                  <a:lnTo>
                    <a:pt x="96" y="563"/>
                  </a:lnTo>
                  <a:lnTo>
                    <a:pt x="92" y="551"/>
                  </a:lnTo>
                  <a:lnTo>
                    <a:pt x="89" y="537"/>
                  </a:lnTo>
                  <a:lnTo>
                    <a:pt x="89" y="523"/>
                  </a:lnTo>
                  <a:lnTo>
                    <a:pt x="89" y="174"/>
                  </a:lnTo>
                  <a:lnTo>
                    <a:pt x="68" y="160"/>
                  </a:lnTo>
                  <a:lnTo>
                    <a:pt x="49" y="145"/>
                  </a:lnTo>
                  <a:lnTo>
                    <a:pt x="35" y="133"/>
                  </a:lnTo>
                  <a:lnTo>
                    <a:pt x="22" y="121"/>
                  </a:lnTo>
                  <a:lnTo>
                    <a:pt x="13" y="110"/>
                  </a:lnTo>
                  <a:lnTo>
                    <a:pt x="7" y="99"/>
                  </a:lnTo>
                  <a:lnTo>
                    <a:pt x="1" y="89"/>
                  </a:lnTo>
                  <a:lnTo>
                    <a:pt x="0" y="80"/>
                  </a:lnTo>
                  <a:lnTo>
                    <a:pt x="0" y="72"/>
                  </a:lnTo>
                  <a:lnTo>
                    <a:pt x="1" y="63"/>
                  </a:lnTo>
                  <a:lnTo>
                    <a:pt x="4" y="56"/>
                  </a:lnTo>
                  <a:lnTo>
                    <a:pt x="10" y="49"/>
                  </a:lnTo>
                  <a:lnTo>
                    <a:pt x="17" y="44"/>
                  </a:lnTo>
                  <a:lnTo>
                    <a:pt x="24" y="38"/>
                  </a:lnTo>
                  <a:lnTo>
                    <a:pt x="34" y="32"/>
                  </a:lnTo>
                  <a:lnTo>
                    <a:pt x="44" y="28"/>
                  </a:lnTo>
                  <a:lnTo>
                    <a:pt x="68" y="19"/>
                  </a:lnTo>
                  <a:lnTo>
                    <a:pt x="95" y="14"/>
                  </a:lnTo>
                  <a:lnTo>
                    <a:pt x="122" y="8"/>
                  </a:lnTo>
                  <a:lnTo>
                    <a:pt x="150" y="5"/>
                  </a:lnTo>
                  <a:lnTo>
                    <a:pt x="178" y="3"/>
                  </a:lnTo>
                  <a:lnTo>
                    <a:pt x="204" y="1"/>
                  </a:lnTo>
                  <a:lnTo>
                    <a:pt x="245" y="0"/>
                  </a:lnTo>
                  <a:lnTo>
                    <a:pt x="311" y="0"/>
                  </a:lnTo>
                  <a:lnTo>
                    <a:pt x="350" y="1"/>
                  </a:lnTo>
                  <a:lnTo>
                    <a:pt x="394" y="3"/>
                  </a:lnTo>
                  <a:lnTo>
                    <a:pt x="416" y="5"/>
                  </a:lnTo>
                  <a:lnTo>
                    <a:pt x="439" y="8"/>
                  </a:lnTo>
                  <a:lnTo>
                    <a:pt x="460" y="14"/>
                  </a:lnTo>
                  <a:lnTo>
                    <a:pt x="479" y="21"/>
                  </a:lnTo>
                  <a:lnTo>
                    <a:pt x="494" y="29"/>
                  </a:lnTo>
                  <a:lnTo>
                    <a:pt x="501" y="34"/>
                  </a:lnTo>
                  <a:lnTo>
                    <a:pt x="507" y="39"/>
                  </a:lnTo>
                  <a:lnTo>
                    <a:pt x="513" y="46"/>
                  </a:lnTo>
                  <a:lnTo>
                    <a:pt x="515" y="53"/>
                  </a:lnTo>
                  <a:lnTo>
                    <a:pt x="518" y="61"/>
                  </a:lnTo>
                  <a:lnTo>
                    <a:pt x="520" y="69"/>
                  </a:lnTo>
                  <a:lnTo>
                    <a:pt x="518" y="79"/>
                  </a:lnTo>
                  <a:lnTo>
                    <a:pt x="517" y="87"/>
                  </a:lnTo>
                  <a:lnTo>
                    <a:pt x="513" y="99"/>
                  </a:lnTo>
                  <a:lnTo>
                    <a:pt x="508" y="110"/>
                  </a:lnTo>
                  <a:lnTo>
                    <a:pt x="501" y="123"/>
                  </a:lnTo>
                  <a:lnTo>
                    <a:pt x="493" y="135"/>
                  </a:lnTo>
                  <a:lnTo>
                    <a:pt x="481" y="150"/>
                  </a:lnTo>
                  <a:lnTo>
                    <a:pt x="469" y="165"/>
                  </a:lnTo>
                  <a:lnTo>
                    <a:pt x="469" y="523"/>
                  </a:lnTo>
                  <a:close/>
                </a:path>
              </a:pathLst>
            </a:custGeom>
            <a:solidFill>
              <a:srgbClr val="585656">
                <a:alpha val="100000"/>
              </a:srgbClr>
            </a:solidFill>
            <a:ln w="9525">
              <a:noFill/>
            </a:ln>
          </p:spPr>
          <p:txBody>
            <a:bodyPr/>
            <a:p>
              <a:endParaRPr lang="zh-CN" altLang="en-US"/>
            </a:p>
          </p:txBody>
        </p:sp>
        <p:sp>
          <p:nvSpPr>
            <p:cNvPr id="87068" name="Freeform 51"/>
            <p:cNvSpPr/>
            <p:nvPr/>
          </p:nvSpPr>
          <p:spPr>
            <a:xfrm>
              <a:off x="7767638" y="1431925"/>
              <a:ext cx="412750" cy="488950"/>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15125" y="65534"/>
                </a:cxn>
                <a:cxn ang="0">
                  <a:pos x="65534" y="65534"/>
                </a:cxn>
                <a:cxn ang="0">
                  <a:pos x="65534" y="65534"/>
                </a:cxn>
                <a:cxn ang="0">
                  <a:pos x="65534" y="65534"/>
                </a:cxn>
                <a:cxn ang="0">
                  <a:pos x="65534" y="65534"/>
                </a:cxn>
                <a:cxn ang="0">
                  <a:pos x="65534" y="65534"/>
                </a:cxn>
                <a:cxn ang="0">
                  <a:pos x="65534" y="46496"/>
                </a:cxn>
                <a:cxn ang="0">
                  <a:pos x="65534" y="0"/>
                </a:cxn>
                <a:cxn ang="0">
                  <a:pos x="65534" y="46496"/>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520" h="615">
                  <a:moveTo>
                    <a:pt x="469" y="523"/>
                  </a:moveTo>
                  <a:lnTo>
                    <a:pt x="469" y="523"/>
                  </a:lnTo>
                  <a:lnTo>
                    <a:pt x="467" y="537"/>
                  </a:lnTo>
                  <a:lnTo>
                    <a:pt x="466" y="551"/>
                  </a:lnTo>
                  <a:lnTo>
                    <a:pt x="462" y="563"/>
                  </a:lnTo>
                  <a:lnTo>
                    <a:pt x="456" y="574"/>
                  </a:lnTo>
                  <a:lnTo>
                    <a:pt x="450" y="583"/>
                  </a:lnTo>
                  <a:lnTo>
                    <a:pt x="442" y="590"/>
                  </a:lnTo>
                  <a:lnTo>
                    <a:pt x="433" y="597"/>
                  </a:lnTo>
                  <a:lnTo>
                    <a:pt x="422" y="601"/>
                  </a:lnTo>
                  <a:lnTo>
                    <a:pt x="412" y="605"/>
                  </a:lnTo>
                  <a:lnTo>
                    <a:pt x="399" y="609"/>
                  </a:lnTo>
                  <a:lnTo>
                    <a:pt x="372" y="614"/>
                  </a:lnTo>
                  <a:lnTo>
                    <a:pt x="343" y="615"/>
                  </a:lnTo>
                  <a:lnTo>
                    <a:pt x="311" y="615"/>
                  </a:lnTo>
                  <a:lnTo>
                    <a:pt x="245" y="615"/>
                  </a:lnTo>
                  <a:lnTo>
                    <a:pt x="214" y="615"/>
                  </a:lnTo>
                  <a:lnTo>
                    <a:pt x="184" y="614"/>
                  </a:lnTo>
                  <a:lnTo>
                    <a:pt x="158" y="609"/>
                  </a:lnTo>
                  <a:lnTo>
                    <a:pt x="146" y="605"/>
                  </a:lnTo>
                  <a:lnTo>
                    <a:pt x="134" y="601"/>
                  </a:lnTo>
                  <a:lnTo>
                    <a:pt x="124" y="597"/>
                  </a:lnTo>
                  <a:lnTo>
                    <a:pt x="116" y="590"/>
                  </a:lnTo>
                  <a:lnTo>
                    <a:pt x="107" y="583"/>
                  </a:lnTo>
                  <a:lnTo>
                    <a:pt x="100" y="574"/>
                  </a:lnTo>
                  <a:lnTo>
                    <a:pt x="96" y="563"/>
                  </a:lnTo>
                  <a:lnTo>
                    <a:pt x="92" y="551"/>
                  </a:lnTo>
                  <a:lnTo>
                    <a:pt x="89" y="537"/>
                  </a:lnTo>
                  <a:lnTo>
                    <a:pt x="89" y="523"/>
                  </a:lnTo>
                  <a:lnTo>
                    <a:pt x="89" y="174"/>
                  </a:lnTo>
                  <a:lnTo>
                    <a:pt x="68" y="160"/>
                  </a:lnTo>
                  <a:lnTo>
                    <a:pt x="49" y="145"/>
                  </a:lnTo>
                  <a:lnTo>
                    <a:pt x="35" y="133"/>
                  </a:lnTo>
                  <a:lnTo>
                    <a:pt x="22" y="121"/>
                  </a:lnTo>
                  <a:lnTo>
                    <a:pt x="13" y="110"/>
                  </a:lnTo>
                  <a:lnTo>
                    <a:pt x="7" y="99"/>
                  </a:lnTo>
                  <a:lnTo>
                    <a:pt x="1" y="89"/>
                  </a:lnTo>
                  <a:lnTo>
                    <a:pt x="0" y="80"/>
                  </a:lnTo>
                  <a:lnTo>
                    <a:pt x="0" y="72"/>
                  </a:lnTo>
                  <a:lnTo>
                    <a:pt x="1" y="63"/>
                  </a:lnTo>
                  <a:lnTo>
                    <a:pt x="4" y="56"/>
                  </a:lnTo>
                  <a:lnTo>
                    <a:pt x="10" y="49"/>
                  </a:lnTo>
                  <a:lnTo>
                    <a:pt x="17" y="44"/>
                  </a:lnTo>
                  <a:lnTo>
                    <a:pt x="24" y="38"/>
                  </a:lnTo>
                  <a:lnTo>
                    <a:pt x="34" y="32"/>
                  </a:lnTo>
                  <a:lnTo>
                    <a:pt x="44" y="28"/>
                  </a:lnTo>
                  <a:lnTo>
                    <a:pt x="68" y="19"/>
                  </a:lnTo>
                  <a:lnTo>
                    <a:pt x="95" y="14"/>
                  </a:lnTo>
                  <a:lnTo>
                    <a:pt x="122" y="8"/>
                  </a:lnTo>
                  <a:lnTo>
                    <a:pt x="150" y="5"/>
                  </a:lnTo>
                  <a:lnTo>
                    <a:pt x="178" y="3"/>
                  </a:lnTo>
                  <a:lnTo>
                    <a:pt x="204" y="1"/>
                  </a:lnTo>
                  <a:lnTo>
                    <a:pt x="245" y="0"/>
                  </a:lnTo>
                  <a:lnTo>
                    <a:pt x="311" y="0"/>
                  </a:lnTo>
                  <a:lnTo>
                    <a:pt x="350" y="1"/>
                  </a:lnTo>
                  <a:lnTo>
                    <a:pt x="394" y="3"/>
                  </a:lnTo>
                  <a:lnTo>
                    <a:pt x="416" y="5"/>
                  </a:lnTo>
                  <a:lnTo>
                    <a:pt x="439" y="8"/>
                  </a:lnTo>
                  <a:lnTo>
                    <a:pt x="460" y="14"/>
                  </a:lnTo>
                  <a:lnTo>
                    <a:pt x="479" y="21"/>
                  </a:lnTo>
                  <a:lnTo>
                    <a:pt x="494" y="29"/>
                  </a:lnTo>
                  <a:lnTo>
                    <a:pt x="501" y="34"/>
                  </a:lnTo>
                  <a:lnTo>
                    <a:pt x="507" y="39"/>
                  </a:lnTo>
                  <a:lnTo>
                    <a:pt x="513" y="46"/>
                  </a:lnTo>
                  <a:lnTo>
                    <a:pt x="515" y="53"/>
                  </a:lnTo>
                  <a:lnTo>
                    <a:pt x="518" y="61"/>
                  </a:lnTo>
                  <a:lnTo>
                    <a:pt x="520" y="69"/>
                  </a:lnTo>
                  <a:lnTo>
                    <a:pt x="518" y="79"/>
                  </a:lnTo>
                  <a:lnTo>
                    <a:pt x="517" y="87"/>
                  </a:lnTo>
                  <a:lnTo>
                    <a:pt x="513" y="99"/>
                  </a:lnTo>
                  <a:lnTo>
                    <a:pt x="508" y="110"/>
                  </a:lnTo>
                  <a:lnTo>
                    <a:pt x="501" y="123"/>
                  </a:lnTo>
                  <a:lnTo>
                    <a:pt x="493" y="135"/>
                  </a:lnTo>
                  <a:lnTo>
                    <a:pt x="481" y="150"/>
                  </a:lnTo>
                  <a:lnTo>
                    <a:pt x="469" y="165"/>
                  </a:lnTo>
                  <a:lnTo>
                    <a:pt x="469" y="523"/>
                  </a:lnTo>
                </a:path>
              </a:pathLst>
            </a:custGeom>
            <a:noFill/>
            <a:ln w="9525">
              <a:noFill/>
            </a:ln>
          </p:spPr>
          <p:txBody>
            <a:bodyPr/>
            <a:p>
              <a:endParaRPr lang="zh-CN" altLang="en-US"/>
            </a:p>
          </p:txBody>
        </p:sp>
        <p:pic>
          <p:nvPicPr>
            <p:cNvPr id="87069" name="Picture 52"/>
            <p:cNvPicPr>
              <a:picLocks noChangeAspect="1"/>
            </p:cNvPicPr>
            <p:nvPr/>
          </p:nvPicPr>
          <p:blipFill>
            <a:blip r:embed="rId1"/>
            <a:stretch>
              <a:fillRect/>
            </a:stretch>
          </p:blipFill>
          <p:spPr>
            <a:xfrm>
              <a:off x="8134350" y="1665288"/>
              <a:ext cx="11113" cy="100013"/>
            </a:xfrm>
            <a:prstGeom prst="rect">
              <a:avLst/>
            </a:prstGeom>
            <a:noFill/>
            <a:ln w="9525">
              <a:noFill/>
            </a:ln>
          </p:spPr>
        </p:pic>
        <p:pic>
          <p:nvPicPr>
            <p:cNvPr id="87070" name="Picture 53"/>
            <p:cNvPicPr>
              <a:picLocks noChangeAspect="1"/>
            </p:cNvPicPr>
            <p:nvPr/>
          </p:nvPicPr>
          <p:blipFill>
            <a:blip r:embed="rId2"/>
            <a:stretch>
              <a:fillRect/>
            </a:stretch>
          </p:blipFill>
          <p:spPr>
            <a:xfrm>
              <a:off x="8032750" y="1670050"/>
              <a:ext cx="111125" cy="114300"/>
            </a:xfrm>
            <a:prstGeom prst="rect">
              <a:avLst/>
            </a:prstGeom>
            <a:noFill/>
            <a:ln w="9525">
              <a:noFill/>
            </a:ln>
          </p:spPr>
        </p:pic>
        <p:sp>
          <p:nvSpPr>
            <p:cNvPr id="87071" name="Freeform 54"/>
            <p:cNvSpPr/>
            <p:nvPr/>
          </p:nvSpPr>
          <p:spPr>
            <a:xfrm>
              <a:off x="7959725" y="1471613"/>
              <a:ext cx="33338" cy="33338"/>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29771" y="65534"/>
                </a:cxn>
                <a:cxn ang="0">
                  <a:pos x="29771" y="65534"/>
                </a:cxn>
                <a:cxn ang="0">
                  <a:pos x="0" y="65534"/>
                </a:cxn>
                <a:cxn ang="0">
                  <a:pos x="0" y="65534"/>
                </a:cxn>
                <a:cxn ang="0">
                  <a:pos x="29771" y="65534"/>
                </a:cxn>
                <a:cxn ang="0">
                  <a:pos x="29771" y="65534"/>
                </a:cxn>
                <a:cxn ang="0">
                  <a:pos x="65534" y="65534"/>
                </a:cxn>
                <a:cxn ang="0">
                  <a:pos x="65534" y="5260"/>
                </a:cxn>
                <a:cxn ang="0">
                  <a:pos x="65534" y="0"/>
                </a:cxn>
                <a:cxn ang="0">
                  <a:pos x="65534" y="0"/>
                </a:cxn>
                <a:cxn ang="0">
                  <a:pos x="65534" y="0"/>
                </a:cxn>
                <a:cxn ang="0">
                  <a:pos x="65534" y="0"/>
                </a:cxn>
                <a:cxn ang="0">
                  <a:pos x="65534" y="5260"/>
                </a:cxn>
                <a:cxn ang="0">
                  <a:pos x="65534" y="65534"/>
                </a:cxn>
                <a:cxn ang="0">
                  <a:pos x="65534" y="65534"/>
                </a:cxn>
                <a:cxn ang="0">
                  <a:pos x="65534" y="65534"/>
                </a:cxn>
                <a:cxn ang="0">
                  <a:pos x="65534" y="65534"/>
                </a:cxn>
              </a:cxnLst>
              <a:pathLst>
                <a:path w="42" h="41">
                  <a:moveTo>
                    <a:pt x="42" y="21"/>
                  </a:moveTo>
                  <a:lnTo>
                    <a:pt x="42" y="21"/>
                  </a:lnTo>
                  <a:lnTo>
                    <a:pt x="39" y="28"/>
                  </a:lnTo>
                  <a:lnTo>
                    <a:pt x="35" y="36"/>
                  </a:lnTo>
                  <a:lnTo>
                    <a:pt x="29" y="40"/>
                  </a:lnTo>
                  <a:lnTo>
                    <a:pt x="21" y="41"/>
                  </a:lnTo>
                  <a:lnTo>
                    <a:pt x="12" y="40"/>
                  </a:lnTo>
                  <a:lnTo>
                    <a:pt x="7" y="36"/>
                  </a:lnTo>
                  <a:lnTo>
                    <a:pt x="1" y="28"/>
                  </a:lnTo>
                  <a:lnTo>
                    <a:pt x="1" y="26"/>
                  </a:lnTo>
                  <a:lnTo>
                    <a:pt x="0" y="21"/>
                  </a:lnTo>
                  <a:lnTo>
                    <a:pt x="1" y="17"/>
                  </a:lnTo>
                  <a:lnTo>
                    <a:pt x="1" y="13"/>
                  </a:lnTo>
                  <a:lnTo>
                    <a:pt x="7" y="6"/>
                  </a:lnTo>
                  <a:lnTo>
                    <a:pt x="12" y="2"/>
                  </a:lnTo>
                  <a:lnTo>
                    <a:pt x="17" y="0"/>
                  </a:lnTo>
                  <a:lnTo>
                    <a:pt x="21" y="0"/>
                  </a:lnTo>
                  <a:lnTo>
                    <a:pt x="25" y="0"/>
                  </a:lnTo>
                  <a:lnTo>
                    <a:pt x="29" y="2"/>
                  </a:lnTo>
                  <a:lnTo>
                    <a:pt x="35" y="6"/>
                  </a:lnTo>
                  <a:lnTo>
                    <a:pt x="39" y="13"/>
                  </a:lnTo>
                  <a:lnTo>
                    <a:pt x="42" y="21"/>
                  </a:lnTo>
                  <a:close/>
                </a:path>
              </a:pathLst>
            </a:custGeom>
            <a:solidFill>
              <a:srgbClr val="FFFFFF">
                <a:alpha val="100000"/>
              </a:srgbClr>
            </a:solidFill>
            <a:ln w="9525">
              <a:noFill/>
            </a:ln>
          </p:spPr>
          <p:txBody>
            <a:bodyPr/>
            <a:p>
              <a:endParaRPr lang="zh-CN" altLang="en-US"/>
            </a:p>
          </p:txBody>
        </p:sp>
        <p:sp>
          <p:nvSpPr>
            <p:cNvPr id="87072" name="Freeform 55"/>
            <p:cNvSpPr/>
            <p:nvPr/>
          </p:nvSpPr>
          <p:spPr>
            <a:xfrm>
              <a:off x="7935913" y="1493838"/>
              <a:ext cx="77788" cy="341313"/>
            </a:xfrm>
            <a:custGeom>
              <a:avLst/>
              <a:gdLst/>
              <a:ahLst/>
              <a:cxnLst>
                <a:cxn ang="0">
                  <a:pos x="65534" y="0"/>
                </a:cxn>
                <a:cxn ang="0">
                  <a:pos x="0" y="65534"/>
                </a:cxn>
                <a:cxn ang="0">
                  <a:pos x="65534" y="65534"/>
                </a:cxn>
                <a:cxn ang="0">
                  <a:pos x="65534" y="65534"/>
                </a:cxn>
                <a:cxn ang="0">
                  <a:pos x="65534" y="0"/>
                </a:cxn>
                <a:cxn ang="0">
                  <a:pos x="65534" y="0"/>
                </a:cxn>
                <a:cxn ang="0">
                  <a:pos x="65534" y="0"/>
                </a:cxn>
              </a:cxnLst>
              <a:pathLst>
                <a:path w="98" h="429">
                  <a:moveTo>
                    <a:pt x="45" y="0"/>
                  </a:moveTo>
                  <a:lnTo>
                    <a:pt x="0" y="374"/>
                  </a:lnTo>
                  <a:lnTo>
                    <a:pt x="51" y="429"/>
                  </a:lnTo>
                  <a:lnTo>
                    <a:pt x="98" y="374"/>
                  </a:lnTo>
                  <a:lnTo>
                    <a:pt x="55" y="0"/>
                  </a:lnTo>
                  <a:lnTo>
                    <a:pt x="45" y="0"/>
                  </a:lnTo>
                  <a:close/>
                </a:path>
              </a:pathLst>
            </a:custGeom>
            <a:solidFill>
              <a:srgbClr val="FFFFFF">
                <a:alpha val="100000"/>
              </a:srgbClr>
            </a:solidFill>
            <a:ln w="9525">
              <a:noFill/>
            </a:ln>
          </p:spPr>
          <p:txBody>
            <a:bodyPr/>
            <a:p>
              <a:endParaRPr lang="zh-CN" altLang="en-US"/>
            </a:p>
          </p:txBody>
        </p:sp>
        <p:sp>
          <p:nvSpPr>
            <p:cNvPr id="87073" name="Freeform 56"/>
            <p:cNvSpPr/>
            <p:nvPr/>
          </p:nvSpPr>
          <p:spPr>
            <a:xfrm>
              <a:off x="7935913" y="1493838"/>
              <a:ext cx="77788" cy="341313"/>
            </a:xfrm>
            <a:custGeom>
              <a:avLst/>
              <a:gdLst/>
              <a:ahLst/>
              <a:cxnLst>
                <a:cxn ang="0">
                  <a:pos x="65534" y="0"/>
                </a:cxn>
                <a:cxn ang="0">
                  <a:pos x="0" y="65534"/>
                </a:cxn>
                <a:cxn ang="0">
                  <a:pos x="65534" y="65534"/>
                </a:cxn>
                <a:cxn ang="0">
                  <a:pos x="65534" y="65534"/>
                </a:cxn>
                <a:cxn ang="0">
                  <a:pos x="65534" y="0"/>
                </a:cxn>
                <a:cxn ang="0">
                  <a:pos x="65534" y="0"/>
                </a:cxn>
                <a:cxn ang="0">
                  <a:pos x="65534" y="0"/>
                </a:cxn>
              </a:cxnLst>
              <a:pathLst>
                <a:path w="98" h="429">
                  <a:moveTo>
                    <a:pt x="45" y="0"/>
                  </a:moveTo>
                  <a:lnTo>
                    <a:pt x="0" y="374"/>
                  </a:lnTo>
                  <a:lnTo>
                    <a:pt x="51" y="429"/>
                  </a:lnTo>
                  <a:lnTo>
                    <a:pt x="98" y="374"/>
                  </a:lnTo>
                  <a:lnTo>
                    <a:pt x="55" y="0"/>
                  </a:lnTo>
                  <a:lnTo>
                    <a:pt x="45" y="0"/>
                  </a:lnTo>
                </a:path>
              </a:pathLst>
            </a:custGeom>
            <a:noFill/>
            <a:ln w="9525">
              <a:noFill/>
            </a:ln>
          </p:spPr>
          <p:txBody>
            <a:bodyPr/>
            <a:p>
              <a:endParaRPr lang="zh-CN" altLang="en-US"/>
            </a:p>
          </p:txBody>
        </p:sp>
        <p:pic>
          <p:nvPicPr>
            <p:cNvPr id="87074" name="Picture 57"/>
            <p:cNvPicPr>
              <a:picLocks noChangeAspect="1"/>
            </p:cNvPicPr>
            <p:nvPr/>
          </p:nvPicPr>
          <p:blipFill>
            <a:blip r:embed="rId3"/>
            <a:stretch>
              <a:fillRect/>
            </a:stretch>
          </p:blipFill>
          <p:spPr>
            <a:xfrm>
              <a:off x="7783513" y="1535113"/>
              <a:ext cx="36513" cy="131763"/>
            </a:xfrm>
            <a:prstGeom prst="rect">
              <a:avLst/>
            </a:prstGeom>
            <a:noFill/>
            <a:ln w="9525">
              <a:noFill/>
            </a:ln>
          </p:spPr>
        </p:pic>
        <p:pic>
          <p:nvPicPr>
            <p:cNvPr id="87075" name="Picture 58"/>
            <p:cNvPicPr>
              <a:picLocks noChangeAspect="1"/>
            </p:cNvPicPr>
            <p:nvPr/>
          </p:nvPicPr>
          <p:blipFill>
            <a:blip r:embed="rId4"/>
            <a:stretch>
              <a:fillRect/>
            </a:stretch>
          </p:blipFill>
          <p:spPr>
            <a:xfrm>
              <a:off x="7793038" y="1525588"/>
              <a:ext cx="30163" cy="23813"/>
            </a:xfrm>
            <a:prstGeom prst="rect">
              <a:avLst/>
            </a:prstGeom>
            <a:noFill/>
            <a:ln w="9525">
              <a:noFill/>
            </a:ln>
          </p:spPr>
        </p:pic>
        <p:pic>
          <p:nvPicPr>
            <p:cNvPr id="87076" name="Picture 59"/>
            <p:cNvPicPr>
              <a:picLocks noChangeAspect="1"/>
            </p:cNvPicPr>
            <p:nvPr/>
          </p:nvPicPr>
          <p:blipFill>
            <a:blip r:embed="rId5"/>
            <a:stretch>
              <a:fillRect/>
            </a:stretch>
          </p:blipFill>
          <p:spPr>
            <a:xfrm>
              <a:off x="7989888" y="1554163"/>
              <a:ext cx="90488" cy="42863"/>
            </a:xfrm>
            <a:prstGeom prst="rect">
              <a:avLst/>
            </a:prstGeom>
            <a:noFill/>
            <a:ln w="9525">
              <a:noFill/>
            </a:ln>
          </p:spPr>
        </p:pic>
        <p:pic>
          <p:nvPicPr>
            <p:cNvPr id="87077" name="Picture 60"/>
            <p:cNvPicPr>
              <a:picLocks noChangeAspect="1"/>
            </p:cNvPicPr>
            <p:nvPr/>
          </p:nvPicPr>
          <p:blipFill>
            <a:blip r:embed="rId6"/>
            <a:stretch>
              <a:fillRect/>
            </a:stretch>
          </p:blipFill>
          <p:spPr>
            <a:xfrm>
              <a:off x="8005763" y="1754188"/>
              <a:ext cx="36513" cy="26988"/>
            </a:xfrm>
            <a:prstGeom prst="rect">
              <a:avLst/>
            </a:prstGeom>
            <a:noFill/>
            <a:ln w="9525">
              <a:noFill/>
            </a:ln>
          </p:spPr>
        </p:pic>
        <p:pic>
          <p:nvPicPr>
            <p:cNvPr id="87078" name="Picture 61"/>
            <p:cNvPicPr>
              <a:picLocks noChangeAspect="1"/>
            </p:cNvPicPr>
            <p:nvPr/>
          </p:nvPicPr>
          <p:blipFill>
            <a:blip r:embed="rId7"/>
            <a:stretch>
              <a:fillRect/>
            </a:stretch>
          </p:blipFill>
          <p:spPr>
            <a:xfrm>
              <a:off x="8002588" y="1731963"/>
              <a:ext cx="69850" cy="41275"/>
            </a:xfrm>
            <a:prstGeom prst="rect">
              <a:avLst/>
            </a:prstGeom>
            <a:noFill/>
            <a:ln w="9525">
              <a:noFill/>
            </a:ln>
          </p:spPr>
        </p:pic>
        <p:pic>
          <p:nvPicPr>
            <p:cNvPr id="87079" name="Picture 62"/>
            <p:cNvPicPr>
              <a:picLocks noChangeAspect="1"/>
            </p:cNvPicPr>
            <p:nvPr/>
          </p:nvPicPr>
          <p:blipFill>
            <a:blip r:embed="rId8"/>
            <a:stretch>
              <a:fillRect/>
            </a:stretch>
          </p:blipFill>
          <p:spPr>
            <a:xfrm>
              <a:off x="7832725" y="1719263"/>
              <a:ext cx="115888" cy="87313"/>
            </a:xfrm>
            <a:prstGeom prst="rect">
              <a:avLst/>
            </a:prstGeom>
            <a:noFill/>
            <a:ln w="9525">
              <a:noFill/>
            </a:ln>
          </p:spPr>
        </p:pic>
        <p:pic>
          <p:nvPicPr>
            <p:cNvPr id="87080" name="Picture 63"/>
            <p:cNvPicPr>
              <a:picLocks noChangeAspect="1"/>
            </p:cNvPicPr>
            <p:nvPr/>
          </p:nvPicPr>
          <p:blipFill>
            <a:blip r:embed="rId9"/>
            <a:stretch>
              <a:fillRect/>
            </a:stretch>
          </p:blipFill>
          <p:spPr>
            <a:xfrm>
              <a:off x="7910513" y="1712913"/>
              <a:ext cx="36513" cy="26988"/>
            </a:xfrm>
            <a:prstGeom prst="rect">
              <a:avLst/>
            </a:prstGeom>
            <a:noFill/>
            <a:ln w="9525">
              <a:noFill/>
            </a:ln>
          </p:spPr>
        </p:pic>
        <p:pic>
          <p:nvPicPr>
            <p:cNvPr id="87081" name="Picture 64"/>
            <p:cNvPicPr>
              <a:picLocks noChangeAspect="1"/>
            </p:cNvPicPr>
            <p:nvPr/>
          </p:nvPicPr>
          <p:blipFill>
            <a:blip r:embed="rId10"/>
            <a:stretch>
              <a:fillRect/>
            </a:stretch>
          </p:blipFill>
          <p:spPr>
            <a:xfrm>
              <a:off x="7929563" y="1714500"/>
              <a:ext cx="85725" cy="84138"/>
            </a:xfrm>
            <a:prstGeom prst="rect">
              <a:avLst/>
            </a:prstGeom>
            <a:noFill/>
            <a:ln w="9525">
              <a:noFill/>
            </a:ln>
          </p:spPr>
        </p:pic>
        <p:pic>
          <p:nvPicPr>
            <p:cNvPr id="87082" name="Picture 65"/>
            <p:cNvPicPr>
              <a:picLocks noChangeAspect="1"/>
            </p:cNvPicPr>
            <p:nvPr/>
          </p:nvPicPr>
          <p:blipFill>
            <a:blip r:embed="rId11"/>
            <a:stretch>
              <a:fillRect/>
            </a:stretch>
          </p:blipFill>
          <p:spPr>
            <a:xfrm>
              <a:off x="7866063" y="1520825"/>
              <a:ext cx="57150" cy="30163"/>
            </a:xfrm>
            <a:prstGeom prst="rect">
              <a:avLst/>
            </a:prstGeom>
            <a:noFill/>
            <a:ln w="9525">
              <a:noFill/>
            </a:ln>
          </p:spPr>
        </p:pic>
        <p:pic>
          <p:nvPicPr>
            <p:cNvPr id="87083" name="Picture 66"/>
            <p:cNvPicPr>
              <a:picLocks noChangeAspect="1"/>
            </p:cNvPicPr>
            <p:nvPr/>
          </p:nvPicPr>
          <p:blipFill>
            <a:blip r:embed="rId12"/>
            <a:stretch>
              <a:fillRect/>
            </a:stretch>
          </p:blipFill>
          <p:spPr>
            <a:xfrm>
              <a:off x="7870825" y="1530350"/>
              <a:ext cx="20638" cy="15875"/>
            </a:xfrm>
            <a:prstGeom prst="rect">
              <a:avLst/>
            </a:prstGeom>
            <a:noFill/>
            <a:ln w="9525">
              <a:noFill/>
            </a:ln>
          </p:spPr>
        </p:pic>
        <p:pic>
          <p:nvPicPr>
            <p:cNvPr id="87084" name="Picture 67"/>
            <p:cNvPicPr>
              <a:picLocks noChangeAspect="1"/>
            </p:cNvPicPr>
            <p:nvPr/>
          </p:nvPicPr>
          <p:blipFill>
            <a:blip r:embed="rId13"/>
            <a:stretch>
              <a:fillRect/>
            </a:stretch>
          </p:blipFill>
          <p:spPr>
            <a:xfrm>
              <a:off x="7772400" y="1554163"/>
              <a:ext cx="23813" cy="30163"/>
            </a:xfrm>
            <a:prstGeom prst="rect">
              <a:avLst/>
            </a:prstGeom>
            <a:noFill/>
            <a:ln w="9525">
              <a:noFill/>
            </a:ln>
          </p:spPr>
        </p:pic>
        <p:pic>
          <p:nvPicPr>
            <p:cNvPr id="87085" name="Picture 68"/>
            <p:cNvPicPr>
              <a:picLocks noChangeAspect="1"/>
            </p:cNvPicPr>
            <p:nvPr/>
          </p:nvPicPr>
          <p:blipFill>
            <a:blip r:embed="rId14"/>
            <a:stretch>
              <a:fillRect/>
            </a:stretch>
          </p:blipFill>
          <p:spPr>
            <a:xfrm>
              <a:off x="7785100" y="1539875"/>
              <a:ext cx="30163" cy="33338"/>
            </a:xfrm>
            <a:prstGeom prst="rect">
              <a:avLst/>
            </a:prstGeom>
            <a:noFill/>
            <a:ln w="9525">
              <a:noFill/>
            </a:ln>
          </p:spPr>
        </p:pic>
        <p:pic>
          <p:nvPicPr>
            <p:cNvPr id="87086" name="Picture 69"/>
            <p:cNvPicPr>
              <a:picLocks noChangeAspect="1"/>
            </p:cNvPicPr>
            <p:nvPr/>
          </p:nvPicPr>
          <p:blipFill>
            <a:blip r:embed="rId15"/>
            <a:stretch>
              <a:fillRect/>
            </a:stretch>
          </p:blipFill>
          <p:spPr>
            <a:xfrm>
              <a:off x="7799388" y="1531938"/>
              <a:ext cx="19050" cy="23813"/>
            </a:xfrm>
            <a:prstGeom prst="rect">
              <a:avLst/>
            </a:prstGeom>
            <a:noFill/>
            <a:ln w="9525">
              <a:noFill/>
            </a:ln>
          </p:spPr>
        </p:pic>
        <p:sp>
          <p:nvSpPr>
            <p:cNvPr id="87087" name="Freeform 70"/>
            <p:cNvSpPr/>
            <p:nvPr/>
          </p:nvSpPr>
          <p:spPr>
            <a:xfrm>
              <a:off x="7785100" y="1600200"/>
              <a:ext cx="323850" cy="1428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15125" y="65534"/>
                </a:cxn>
                <a:cxn ang="0">
                  <a:pos x="0" y="65534"/>
                </a:cxn>
                <a:cxn ang="0">
                  <a:pos x="0" y="65534"/>
                </a:cxn>
                <a:cxn ang="0">
                  <a:pos x="0" y="65534"/>
                </a:cxn>
                <a:cxn ang="0">
                  <a:pos x="15125" y="65534"/>
                </a:cxn>
                <a:cxn ang="0">
                  <a:pos x="65534" y="65534"/>
                </a:cxn>
                <a:cxn ang="0">
                  <a:pos x="65534" y="65534"/>
                </a:cxn>
                <a:cxn ang="0">
                  <a:pos x="65534" y="65534"/>
                </a:cxn>
                <a:cxn ang="0">
                  <a:pos x="65534" y="65534"/>
                </a:cxn>
                <a:cxn ang="0">
                  <a:pos x="65534" y="65534"/>
                </a:cxn>
                <a:cxn ang="0">
                  <a:pos x="65534" y="65534"/>
                </a:cxn>
                <a:cxn ang="0">
                  <a:pos x="65534" y="29455"/>
                </a:cxn>
                <a:cxn ang="0">
                  <a:pos x="65534" y="29455"/>
                </a:cxn>
                <a:cxn ang="0">
                  <a:pos x="65534" y="0"/>
                </a:cxn>
                <a:cxn ang="0">
                  <a:pos x="65534" y="4166"/>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408" h="180">
                  <a:moveTo>
                    <a:pt x="65" y="180"/>
                  </a:moveTo>
                  <a:lnTo>
                    <a:pt x="65" y="180"/>
                  </a:lnTo>
                  <a:lnTo>
                    <a:pt x="54" y="180"/>
                  </a:lnTo>
                  <a:lnTo>
                    <a:pt x="43" y="179"/>
                  </a:lnTo>
                  <a:lnTo>
                    <a:pt x="31" y="174"/>
                  </a:lnTo>
                  <a:lnTo>
                    <a:pt x="21" y="169"/>
                  </a:lnTo>
                  <a:lnTo>
                    <a:pt x="13" y="160"/>
                  </a:lnTo>
                  <a:lnTo>
                    <a:pt x="7" y="152"/>
                  </a:lnTo>
                  <a:lnTo>
                    <a:pt x="1" y="142"/>
                  </a:lnTo>
                  <a:lnTo>
                    <a:pt x="0" y="131"/>
                  </a:lnTo>
                  <a:lnTo>
                    <a:pt x="0" y="119"/>
                  </a:lnTo>
                  <a:lnTo>
                    <a:pt x="1" y="108"/>
                  </a:lnTo>
                  <a:lnTo>
                    <a:pt x="6" y="97"/>
                  </a:lnTo>
                  <a:lnTo>
                    <a:pt x="13" y="88"/>
                  </a:lnTo>
                  <a:lnTo>
                    <a:pt x="20" y="80"/>
                  </a:lnTo>
                  <a:lnTo>
                    <a:pt x="30" y="74"/>
                  </a:lnTo>
                  <a:lnTo>
                    <a:pt x="41" y="68"/>
                  </a:lnTo>
                  <a:lnTo>
                    <a:pt x="52" y="67"/>
                  </a:lnTo>
                  <a:lnTo>
                    <a:pt x="341" y="2"/>
                  </a:lnTo>
                  <a:lnTo>
                    <a:pt x="354" y="0"/>
                  </a:lnTo>
                  <a:lnTo>
                    <a:pt x="366" y="3"/>
                  </a:lnTo>
                  <a:lnTo>
                    <a:pt x="377" y="8"/>
                  </a:lnTo>
                  <a:lnTo>
                    <a:pt x="385" y="13"/>
                  </a:lnTo>
                  <a:lnTo>
                    <a:pt x="394" y="20"/>
                  </a:lnTo>
                  <a:lnTo>
                    <a:pt x="401" y="29"/>
                  </a:lnTo>
                  <a:lnTo>
                    <a:pt x="405" y="40"/>
                  </a:lnTo>
                  <a:lnTo>
                    <a:pt x="408" y="51"/>
                  </a:lnTo>
                  <a:lnTo>
                    <a:pt x="408" y="63"/>
                  </a:lnTo>
                  <a:lnTo>
                    <a:pt x="407" y="74"/>
                  </a:lnTo>
                  <a:lnTo>
                    <a:pt x="402" y="84"/>
                  </a:lnTo>
                  <a:lnTo>
                    <a:pt x="395" y="92"/>
                  </a:lnTo>
                  <a:lnTo>
                    <a:pt x="387" y="101"/>
                  </a:lnTo>
                  <a:lnTo>
                    <a:pt x="378" y="107"/>
                  </a:lnTo>
                  <a:lnTo>
                    <a:pt x="367" y="112"/>
                  </a:lnTo>
                  <a:lnTo>
                    <a:pt x="356" y="115"/>
                  </a:lnTo>
                  <a:lnTo>
                    <a:pt x="65" y="180"/>
                  </a:lnTo>
                  <a:close/>
                </a:path>
              </a:pathLst>
            </a:custGeom>
            <a:solidFill>
              <a:srgbClr val="585656">
                <a:alpha val="100000"/>
              </a:srgbClr>
            </a:solidFill>
            <a:ln w="9525">
              <a:noFill/>
            </a:ln>
          </p:spPr>
          <p:txBody>
            <a:bodyPr/>
            <a:p>
              <a:endParaRPr lang="zh-CN" altLang="en-US"/>
            </a:p>
          </p:txBody>
        </p:sp>
        <p:sp>
          <p:nvSpPr>
            <p:cNvPr id="87088" name="Freeform 71"/>
            <p:cNvSpPr/>
            <p:nvPr/>
          </p:nvSpPr>
          <p:spPr>
            <a:xfrm>
              <a:off x="7785100" y="1600200"/>
              <a:ext cx="323850" cy="1428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15125" y="65534"/>
                </a:cxn>
                <a:cxn ang="0">
                  <a:pos x="0" y="65534"/>
                </a:cxn>
                <a:cxn ang="0">
                  <a:pos x="0" y="65534"/>
                </a:cxn>
                <a:cxn ang="0">
                  <a:pos x="0" y="65534"/>
                </a:cxn>
                <a:cxn ang="0">
                  <a:pos x="15125" y="65534"/>
                </a:cxn>
                <a:cxn ang="0">
                  <a:pos x="65534" y="65534"/>
                </a:cxn>
                <a:cxn ang="0">
                  <a:pos x="65534" y="65534"/>
                </a:cxn>
                <a:cxn ang="0">
                  <a:pos x="65534" y="65534"/>
                </a:cxn>
                <a:cxn ang="0">
                  <a:pos x="65534" y="65534"/>
                </a:cxn>
                <a:cxn ang="0">
                  <a:pos x="65534" y="65534"/>
                </a:cxn>
                <a:cxn ang="0">
                  <a:pos x="65534" y="65534"/>
                </a:cxn>
                <a:cxn ang="0">
                  <a:pos x="65534" y="29455"/>
                </a:cxn>
                <a:cxn ang="0">
                  <a:pos x="65534" y="29455"/>
                </a:cxn>
                <a:cxn ang="0">
                  <a:pos x="65534" y="0"/>
                </a:cxn>
                <a:cxn ang="0">
                  <a:pos x="65534" y="4166"/>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408" h="180">
                  <a:moveTo>
                    <a:pt x="65" y="180"/>
                  </a:moveTo>
                  <a:lnTo>
                    <a:pt x="65" y="180"/>
                  </a:lnTo>
                  <a:lnTo>
                    <a:pt x="54" y="180"/>
                  </a:lnTo>
                  <a:lnTo>
                    <a:pt x="43" y="179"/>
                  </a:lnTo>
                  <a:lnTo>
                    <a:pt x="31" y="174"/>
                  </a:lnTo>
                  <a:lnTo>
                    <a:pt x="21" y="169"/>
                  </a:lnTo>
                  <a:lnTo>
                    <a:pt x="13" y="160"/>
                  </a:lnTo>
                  <a:lnTo>
                    <a:pt x="7" y="152"/>
                  </a:lnTo>
                  <a:lnTo>
                    <a:pt x="1" y="142"/>
                  </a:lnTo>
                  <a:lnTo>
                    <a:pt x="0" y="131"/>
                  </a:lnTo>
                  <a:lnTo>
                    <a:pt x="0" y="119"/>
                  </a:lnTo>
                  <a:lnTo>
                    <a:pt x="1" y="108"/>
                  </a:lnTo>
                  <a:lnTo>
                    <a:pt x="6" y="97"/>
                  </a:lnTo>
                  <a:lnTo>
                    <a:pt x="13" y="88"/>
                  </a:lnTo>
                  <a:lnTo>
                    <a:pt x="20" y="80"/>
                  </a:lnTo>
                  <a:lnTo>
                    <a:pt x="30" y="74"/>
                  </a:lnTo>
                  <a:lnTo>
                    <a:pt x="41" y="68"/>
                  </a:lnTo>
                  <a:lnTo>
                    <a:pt x="52" y="67"/>
                  </a:lnTo>
                  <a:lnTo>
                    <a:pt x="341" y="2"/>
                  </a:lnTo>
                  <a:lnTo>
                    <a:pt x="354" y="0"/>
                  </a:lnTo>
                  <a:lnTo>
                    <a:pt x="366" y="3"/>
                  </a:lnTo>
                  <a:lnTo>
                    <a:pt x="377" y="8"/>
                  </a:lnTo>
                  <a:lnTo>
                    <a:pt x="385" y="13"/>
                  </a:lnTo>
                  <a:lnTo>
                    <a:pt x="394" y="20"/>
                  </a:lnTo>
                  <a:lnTo>
                    <a:pt x="401" y="29"/>
                  </a:lnTo>
                  <a:lnTo>
                    <a:pt x="405" y="40"/>
                  </a:lnTo>
                  <a:lnTo>
                    <a:pt x="408" y="51"/>
                  </a:lnTo>
                  <a:lnTo>
                    <a:pt x="408" y="63"/>
                  </a:lnTo>
                  <a:lnTo>
                    <a:pt x="407" y="74"/>
                  </a:lnTo>
                  <a:lnTo>
                    <a:pt x="402" y="84"/>
                  </a:lnTo>
                  <a:lnTo>
                    <a:pt x="395" y="92"/>
                  </a:lnTo>
                  <a:lnTo>
                    <a:pt x="387" y="101"/>
                  </a:lnTo>
                  <a:lnTo>
                    <a:pt x="378" y="107"/>
                  </a:lnTo>
                  <a:lnTo>
                    <a:pt x="367" y="112"/>
                  </a:lnTo>
                  <a:lnTo>
                    <a:pt x="356" y="115"/>
                  </a:lnTo>
                  <a:lnTo>
                    <a:pt x="65" y="180"/>
                  </a:lnTo>
                </a:path>
              </a:pathLst>
            </a:custGeom>
            <a:noFill/>
            <a:ln w="9525">
              <a:noFill/>
            </a:ln>
          </p:spPr>
          <p:txBody>
            <a:bodyPr/>
            <a:p>
              <a:endParaRPr lang="zh-CN" altLang="en-US"/>
            </a:p>
          </p:txBody>
        </p:sp>
        <p:pic>
          <p:nvPicPr>
            <p:cNvPr id="87089" name="Picture 72"/>
            <p:cNvPicPr>
              <a:picLocks noChangeAspect="1"/>
            </p:cNvPicPr>
            <p:nvPr/>
          </p:nvPicPr>
          <p:blipFill>
            <a:blip r:embed="rId16"/>
            <a:stretch>
              <a:fillRect/>
            </a:stretch>
          </p:blipFill>
          <p:spPr>
            <a:xfrm>
              <a:off x="7915275" y="1539875"/>
              <a:ext cx="84138" cy="41275"/>
            </a:xfrm>
            <a:prstGeom prst="rect">
              <a:avLst/>
            </a:prstGeom>
            <a:noFill/>
            <a:ln w="9525">
              <a:noFill/>
            </a:ln>
          </p:spPr>
        </p:pic>
        <p:pic>
          <p:nvPicPr>
            <p:cNvPr id="87090" name="Picture 73"/>
            <p:cNvPicPr>
              <a:picLocks noChangeAspect="1"/>
            </p:cNvPicPr>
            <p:nvPr/>
          </p:nvPicPr>
          <p:blipFill>
            <a:blip r:embed="rId17"/>
            <a:stretch>
              <a:fillRect/>
            </a:stretch>
          </p:blipFill>
          <p:spPr>
            <a:xfrm>
              <a:off x="7956550" y="1547813"/>
              <a:ext cx="34925" cy="23813"/>
            </a:xfrm>
            <a:prstGeom prst="rect">
              <a:avLst/>
            </a:prstGeom>
            <a:noFill/>
            <a:ln w="9525">
              <a:noFill/>
            </a:ln>
          </p:spPr>
        </p:pic>
        <p:pic>
          <p:nvPicPr>
            <p:cNvPr id="87091" name="Picture 74"/>
            <p:cNvPicPr>
              <a:picLocks noChangeAspect="1"/>
            </p:cNvPicPr>
            <p:nvPr/>
          </p:nvPicPr>
          <p:blipFill>
            <a:blip r:embed="rId18"/>
            <a:stretch>
              <a:fillRect/>
            </a:stretch>
          </p:blipFill>
          <p:spPr>
            <a:xfrm>
              <a:off x="7983538" y="1557338"/>
              <a:ext cx="90488" cy="57150"/>
            </a:xfrm>
            <a:prstGeom prst="rect">
              <a:avLst/>
            </a:prstGeom>
            <a:noFill/>
            <a:ln w="9525">
              <a:noFill/>
            </a:ln>
          </p:spPr>
        </p:pic>
        <p:pic>
          <p:nvPicPr>
            <p:cNvPr id="87092" name="Picture 75"/>
            <p:cNvPicPr>
              <a:picLocks noChangeAspect="1"/>
            </p:cNvPicPr>
            <p:nvPr/>
          </p:nvPicPr>
          <p:blipFill>
            <a:blip r:embed="rId19"/>
            <a:stretch>
              <a:fillRect/>
            </a:stretch>
          </p:blipFill>
          <p:spPr>
            <a:xfrm>
              <a:off x="7926388" y="1562100"/>
              <a:ext cx="39688" cy="33338"/>
            </a:xfrm>
            <a:prstGeom prst="rect">
              <a:avLst/>
            </a:prstGeom>
            <a:noFill/>
            <a:ln w="9525">
              <a:noFill/>
            </a:ln>
          </p:spPr>
        </p:pic>
        <p:pic>
          <p:nvPicPr>
            <p:cNvPr id="87093" name="Picture 76"/>
            <p:cNvPicPr>
              <a:picLocks noChangeAspect="1"/>
            </p:cNvPicPr>
            <p:nvPr/>
          </p:nvPicPr>
          <p:blipFill>
            <a:blip r:embed="rId20"/>
            <a:stretch>
              <a:fillRect/>
            </a:stretch>
          </p:blipFill>
          <p:spPr>
            <a:xfrm>
              <a:off x="7954963" y="1557338"/>
              <a:ext cx="39688" cy="50800"/>
            </a:xfrm>
            <a:prstGeom prst="rect">
              <a:avLst/>
            </a:prstGeom>
            <a:noFill/>
            <a:ln w="9525">
              <a:noFill/>
            </a:ln>
          </p:spPr>
        </p:pic>
        <p:pic>
          <p:nvPicPr>
            <p:cNvPr id="87094" name="Picture 77"/>
            <p:cNvPicPr>
              <a:picLocks noChangeAspect="1"/>
            </p:cNvPicPr>
            <p:nvPr/>
          </p:nvPicPr>
          <p:blipFill>
            <a:blip r:embed="rId21"/>
            <a:stretch>
              <a:fillRect/>
            </a:stretch>
          </p:blipFill>
          <p:spPr>
            <a:xfrm>
              <a:off x="7881938" y="1539875"/>
              <a:ext cx="53975" cy="42863"/>
            </a:xfrm>
            <a:prstGeom prst="rect">
              <a:avLst/>
            </a:prstGeom>
            <a:noFill/>
            <a:ln w="9525">
              <a:noFill/>
            </a:ln>
          </p:spPr>
        </p:pic>
        <p:pic>
          <p:nvPicPr>
            <p:cNvPr id="87095" name="Picture 78"/>
            <p:cNvPicPr>
              <a:picLocks noChangeAspect="1"/>
            </p:cNvPicPr>
            <p:nvPr/>
          </p:nvPicPr>
          <p:blipFill>
            <a:blip r:embed="rId22"/>
            <a:stretch>
              <a:fillRect/>
            </a:stretch>
          </p:blipFill>
          <p:spPr>
            <a:xfrm>
              <a:off x="7872413" y="1538288"/>
              <a:ext cx="42863" cy="39688"/>
            </a:xfrm>
            <a:prstGeom prst="rect">
              <a:avLst/>
            </a:prstGeom>
            <a:noFill/>
            <a:ln w="9525">
              <a:noFill/>
            </a:ln>
          </p:spPr>
        </p:pic>
        <p:pic>
          <p:nvPicPr>
            <p:cNvPr id="87096" name="Picture 79"/>
            <p:cNvPicPr>
              <a:picLocks noChangeAspect="1"/>
            </p:cNvPicPr>
            <p:nvPr/>
          </p:nvPicPr>
          <p:blipFill>
            <a:blip r:embed="rId23"/>
            <a:stretch>
              <a:fillRect/>
            </a:stretch>
          </p:blipFill>
          <p:spPr>
            <a:xfrm>
              <a:off x="7918450" y="1571625"/>
              <a:ext cx="17463" cy="14288"/>
            </a:xfrm>
            <a:prstGeom prst="rect">
              <a:avLst/>
            </a:prstGeom>
            <a:noFill/>
            <a:ln w="9525">
              <a:noFill/>
            </a:ln>
          </p:spPr>
        </p:pic>
        <p:pic>
          <p:nvPicPr>
            <p:cNvPr id="87097" name="Picture 80"/>
            <p:cNvPicPr>
              <a:picLocks noChangeAspect="1"/>
            </p:cNvPicPr>
            <p:nvPr/>
          </p:nvPicPr>
          <p:blipFill>
            <a:blip r:embed="rId24"/>
            <a:stretch>
              <a:fillRect/>
            </a:stretch>
          </p:blipFill>
          <p:spPr>
            <a:xfrm>
              <a:off x="7785100" y="1563688"/>
              <a:ext cx="9525" cy="14288"/>
            </a:xfrm>
            <a:prstGeom prst="rect">
              <a:avLst/>
            </a:prstGeom>
            <a:noFill/>
            <a:ln w="9525">
              <a:noFill/>
            </a:ln>
          </p:spPr>
        </p:pic>
        <p:pic>
          <p:nvPicPr>
            <p:cNvPr id="87098" name="Picture 81"/>
            <p:cNvPicPr>
              <a:picLocks noChangeAspect="1"/>
            </p:cNvPicPr>
            <p:nvPr/>
          </p:nvPicPr>
          <p:blipFill>
            <a:blip r:embed="rId25"/>
            <a:stretch>
              <a:fillRect/>
            </a:stretch>
          </p:blipFill>
          <p:spPr>
            <a:xfrm>
              <a:off x="7786688" y="1546225"/>
              <a:ext cx="31750" cy="31750"/>
            </a:xfrm>
            <a:prstGeom prst="rect">
              <a:avLst/>
            </a:prstGeom>
            <a:noFill/>
            <a:ln w="9525">
              <a:noFill/>
            </a:ln>
          </p:spPr>
        </p:pic>
        <p:pic>
          <p:nvPicPr>
            <p:cNvPr id="87099" name="Picture 82"/>
            <p:cNvPicPr>
              <a:picLocks noChangeAspect="1"/>
            </p:cNvPicPr>
            <p:nvPr/>
          </p:nvPicPr>
          <p:blipFill>
            <a:blip r:embed="rId26"/>
            <a:stretch>
              <a:fillRect/>
            </a:stretch>
          </p:blipFill>
          <p:spPr>
            <a:xfrm>
              <a:off x="7807325" y="1546225"/>
              <a:ext cx="11113" cy="11113"/>
            </a:xfrm>
            <a:prstGeom prst="rect">
              <a:avLst/>
            </a:prstGeom>
            <a:noFill/>
            <a:ln w="9525">
              <a:noFill/>
            </a:ln>
          </p:spPr>
        </p:pic>
        <p:pic>
          <p:nvPicPr>
            <p:cNvPr id="87100" name="Picture 83"/>
            <p:cNvPicPr>
              <a:picLocks noChangeAspect="1"/>
            </p:cNvPicPr>
            <p:nvPr/>
          </p:nvPicPr>
          <p:blipFill>
            <a:blip r:embed="rId27"/>
            <a:stretch>
              <a:fillRect/>
            </a:stretch>
          </p:blipFill>
          <p:spPr>
            <a:xfrm>
              <a:off x="8005763" y="1595438"/>
              <a:ext cx="63500" cy="36513"/>
            </a:xfrm>
            <a:prstGeom prst="rect">
              <a:avLst/>
            </a:prstGeom>
            <a:noFill/>
            <a:ln w="9525">
              <a:noFill/>
            </a:ln>
          </p:spPr>
        </p:pic>
        <p:sp>
          <p:nvSpPr>
            <p:cNvPr id="87101" name="Freeform 84"/>
            <p:cNvSpPr/>
            <p:nvPr/>
          </p:nvSpPr>
          <p:spPr>
            <a:xfrm>
              <a:off x="8045450" y="1449388"/>
              <a:ext cx="142875" cy="2825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29455" y="65534"/>
                </a:cxn>
                <a:cxn ang="0">
                  <a:pos x="0"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15125"/>
                </a:cxn>
                <a:cxn ang="0">
                  <a:pos x="65534" y="0"/>
                </a:cxn>
                <a:cxn ang="0">
                  <a:pos x="65534" y="15125"/>
                </a:cxn>
                <a:cxn ang="0">
                  <a:pos x="65534" y="18497"/>
                </a:cxn>
                <a:cxn ang="0">
                  <a:pos x="65534" y="18497"/>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80" h="356">
                  <a:moveTo>
                    <a:pt x="111" y="321"/>
                  </a:moveTo>
                  <a:lnTo>
                    <a:pt x="111" y="321"/>
                  </a:lnTo>
                  <a:lnTo>
                    <a:pt x="105" y="331"/>
                  </a:lnTo>
                  <a:lnTo>
                    <a:pt x="98" y="339"/>
                  </a:lnTo>
                  <a:lnTo>
                    <a:pt x="90" y="346"/>
                  </a:lnTo>
                  <a:lnTo>
                    <a:pt x="80" y="352"/>
                  </a:lnTo>
                  <a:lnTo>
                    <a:pt x="70" y="355"/>
                  </a:lnTo>
                  <a:lnTo>
                    <a:pt x="58" y="356"/>
                  </a:lnTo>
                  <a:lnTo>
                    <a:pt x="47" y="356"/>
                  </a:lnTo>
                  <a:lnTo>
                    <a:pt x="36" y="354"/>
                  </a:lnTo>
                  <a:lnTo>
                    <a:pt x="26" y="348"/>
                  </a:lnTo>
                  <a:lnTo>
                    <a:pt x="17" y="341"/>
                  </a:lnTo>
                  <a:lnTo>
                    <a:pt x="10" y="332"/>
                  </a:lnTo>
                  <a:lnTo>
                    <a:pt x="5" y="322"/>
                  </a:lnTo>
                  <a:lnTo>
                    <a:pt x="2" y="313"/>
                  </a:lnTo>
                  <a:lnTo>
                    <a:pt x="0" y="301"/>
                  </a:lnTo>
                  <a:lnTo>
                    <a:pt x="0" y="290"/>
                  </a:lnTo>
                  <a:lnTo>
                    <a:pt x="5" y="279"/>
                  </a:lnTo>
                  <a:lnTo>
                    <a:pt x="70" y="37"/>
                  </a:lnTo>
                  <a:lnTo>
                    <a:pt x="75" y="27"/>
                  </a:lnTo>
                  <a:lnTo>
                    <a:pt x="82" y="17"/>
                  </a:lnTo>
                  <a:lnTo>
                    <a:pt x="91" y="10"/>
                  </a:lnTo>
                  <a:lnTo>
                    <a:pt x="101" y="6"/>
                  </a:lnTo>
                  <a:lnTo>
                    <a:pt x="111" y="1"/>
                  </a:lnTo>
                  <a:lnTo>
                    <a:pt x="122" y="0"/>
                  </a:lnTo>
                  <a:lnTo>
                    <a:pt x="133" y="1"/>
                  </a:lnTo>
                  <a:lnTo>
                    <a:pt x="145" y="4"/>
                  </a:lnTo>
                  <a:lnTo>
                    <a:pt x="155" y="10"/>
                  </a:lnTo>
                  <a:lnTo>
                    <a:pt x="163" y="17"/>
                  </a:lnTo>
                  <a:lnTo>
                    <a:pt x="170" y="25"/>
                  </a:lnTo>
                  <a:lnTo>
                    <a:pt x="176" y="35"/>
                  </a:lnTo>
                  <a:lnTo>
                    <a:pt x="179" y="45"/>
                  </a:lnTo>
                  <a:lnTo>
                    <a:pt x="180" y="56"/>
                  </a:lnTo>
                  <a:lnTo>
                    <a:pt x="179" y="68"/>
                  </a:lnTo>
                  <a:lnTo>
                    <a:pt x="176" y="78"/>
                  </a:lnTo>
                  <a:lnTo>
                    <a:pt x="111" y="321"/>
                  </a:lnTo>
                  <a:close/>
                </a:path>
              </a:pathLst>
            </a:custGeom>
            <a:solidFill>
              <a:srgbClr val="585656">
                <a:alpha val="100000"/>
              </a:srgbClr>
            </a:solidFill>
            <a:ln w="9525">
              <a:noFill/>
            </a:ln>
          </p:spPr>
          <p:txBody>
            <a:bodyPr/>
            <a:p>
              <a:endParaRPr lang="zh-CN" altLang="en-US"/>
            </a:p>
          </p:txBody>
        </p:sp>
        <p:sp>
          <p:nvSpPr>
            <p:cNvPr id="87102" name="Freeform 85"/>
            <p:cNvSpPr/>
            <p:nvPr/>
          </p:nvSpPr>
          <p:spPr>
            <a:xfrm>
              <a:off x="8045450" y="1449388"/>
              <a:ext cx="142875" cy="28257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29455" y="65534"/>
                </a:cxn>
                <a:cxn ang="0">
                  <a:pos x="0"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15125"/>
                </a:cxn>
                <a:cxn ang="0">
                  <a:pos x="65534" y="0"/>
                </a:cxn>
                <a:cxn ang="0">
                  <a:pos x="65534" y="15125"/>
                </a:cxn>
                <a:cxn ang="0">
                  <a:pos x="65534" y="18497"/>
                </a:cxn>
                <a:cxn ang="0">
                  <a:pos x="65534" y="18497"/>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80" h="356">
                  <a:moveTo>
                    <a:pt x="111" y="321"/>
                  </a:moveTo>
                  <a:lnTo>
                    <a:pt x="111" y="321"/>
                  </a:lnTo>
                  <a:lnTo>
                    <a:pt x="105" y="331"/>
                  </a:lnTo>
                  <a:lnTo>
                    <a:pt x="98" y="339"/>
                  </a:lnTo>
                  <a:lnTo>
                    <a:pt x="90" y="346"/>
                  </a:lnTo>
                  <a:lnTo>
                    <a:pt x="80" y="352"/>
                  </a:lnTo>
                  <a:lnTo>
                    <a:pt x="70" y="355"/>
                  </a:lnTo>
                  <a:lnTo>
                    <a:pt x="58" y="356"/>
                  </a:lnTo>
                  <a:lnTo>
                    <a:pt x="47" y="356"/>
                  </a:lnTo>
                  <a:lnTo>
                    <a:pt x="36" y="354"/>
                  </a:lnTo>
                  <a:lnTo>
                    <a:pt x="26" y="348"/>
                  </a:lnTo>
                  <a:lnTo>
                    <a:pt x="17" y="341"/>
                  </a:lnTo>
                  <a:lnTo>
                    <a:pt x="10" y="332"/>
                  </a:lnTo>
                  <a:lnTo>
                    <a:pt x="5" y="322"/>
                  </a:lnTo>
                  <a:lnTo>
                    <a:pt x="2" y="313"/>
                  </a:lnTo>
                  <a:lnTo>
                    <a:pt x="0" y="301"/>
                  </a:lnTo>
                  <a:lnTo>
                    <a:pt x="0" y="290"/>
                  </a:lnTo>
                  <a:lnTo>
                    <a:pt x="5" y="279"/>
                  </a:lnTo>
                  <a:lnTo>
                    <a:pt x="70" y="37"/>
                  </a:lnTo>
                  <a:lnTo>
                    <a:pt x="75" y="27"/>
                  </a:lnTo>
                  <a:lnTo>
                    <a:pt x="82" y="17"/>
                  </a:lnTo>
                  <a:lnTo>
                    <a:pt x="91" y="10"/>
                  </a:lnTo>
                  <a:lnTo>
                    <a:pt x="101" y="6"/>
                  </a:lnTo>
                  <a:lnTo>
                    <a:pt x="111" y="1"/>
                  </a:lnTo>
                  <a:lnTo>
                    <a:pt x="122" y="0"/>
                  </a:lnTo>
                  <a:lnTo>
                    <a:pt x="133" y="1"/>
                  </a:lnTo>
                  <a:lnTo>
                    <a:pt x="145" y="4"/>
                  </a:lnTo>
                  <a:lnTo>
                    <a:pt x="155" y="10"/>
                  </a:lnTo>
                  <a:lnTo>
                    <a:pt x="163" y="17"/>
                  </a:lnTo>
                  <a:lnTo>
                    <a:pt x="170" y="25"/>
                  </a:lnTo>
                  <a:lnTo>
                    <a:pt x="176" y="35"/>
                  </a:lnTo>
                  <a:lnTo>
                    <a:pt x="179" y="45"/>
                  </a:lnTo>
                  <a:lnTo>
                    <a:pt x="180" y="56"/>
                  </a:lnTo>
                  <a:lnTo>
                    <a:pt x="179" y="68"/>
                  </a:lnTo>
                  <a:lnTo>
                    <a:pt x="176" y="78"/>
                  </a:lnTo>
                  <a:lnTo>
                    <a:pt x="111" y="321"/>
                  </a:lnTo>
                </a:path>
              </a:pathLst>
            </a:custGeom>
            <a:noFill/>
            <a:ln w="9525">
              <a:noFill/>
            </a:ln>
          </p:spPr>
          <p:txBody>
            <a:bodyPr/>
            <a:p>
              <a:endParaRPr lang="zh-CN" altLang="en-US"/>
            </a:p>
          </p:txBody>
        </p:sp>
        <p:pic>
          <p:nvPicPr>
            <p:cNvPr id="87103" name="Picture 86"/>
            <p:cNvPicPr>
              <a:picLocks noChangeAspect="1"/>
            </p:cNvPicPr>
            <p:nvPr/>
          </p:nvPicPr>
          <p:blipFill>
            <a:blip r:embed="rId28"/>
            <a:stretch>
              <a:fillRect/>
            </a:stretch>
          </p:blipFill>
          <p:spPr>
            <a:xfrm>
              <a:off x="7762875" y="1573213"/>
              <a:ext cx="39688" cy="68263"/>
            </a:xfrm>
            <a:prstGeom prst="rect">
              <a:avLst/>
            </a:prstGeom>
            <a:noFill/>
            <a:ln w="9525">
              <a:noFill/>
            </a:ln>
          </p:spPr>
        </p:pic>
        <p:pic>
          <p:nvPicPr>
            <p:cNvPr id="87104" name="Picture 87"/>
            <p:cNvPicPr>
              <a:picLocks noChangeAspect="1"/>
            </p:cNvPicPr>
            <p:nvPr/>
          </p:nvPicPr>
          <p:blipFill>
            <a:blip r:embed="rId29"/>
            <a:stretch>
              <a:fillRect/>
            </a:stretch>
          </p:blipFill>
          <p:spPr>
            <a:xfrm>
              <a:off x="7794625" y="1627188"/>
              <a:ext cx="30163" cy="31750"/>
            </a:xfrm>
            <a:prstGeom prst="rect">
              <a:avLst/>
            </a:prstGeom>
            <a:noFill/>
            <a:ln w="9525">
              <a:noFill/>
            </a:ln>
          </p:spPr>
        </p:pic>
        <p:pic>
          <p:nvPicPr>
            <p:cNvPr id="87105" name="Picture 88"/>
            <p:cNvPicPr>
              <a:picLocks noChangeAspect="1"/>
            </p:cNvPicPr>
            <p:nvPr/>
          </p:nvPicPr>
          <p:blipFill>
            <a:blip r:embed="rId30"/>
            <a:stretch>
              <a:fillRect/>
            </a:stretch>
          </p:blipFill>
          <p:spPr>
            <a:xfrm>
              <a:off x="7772400" y="1570038"/>
              <a:ext cx="30163" cy="66675"/>
            </a:xfrm>
            <a:prstGeom prst="rect">
              <a:avLst/>
            </a:prstGeom>
            <a:noFill/>
            <a:ln w="9525">
              <a:noFill/>
            </a:ln>
          </p:spPr>
        </p:pic>
        <p:pic>
          <p:nvPicPr>
            <p:cNvPr id="87106" name="Picture 89"/>
            <p:cNvPicPr>
              <a:picLocks noChangeAspect="1"/>
            </p:cNvPicPr>
            <p:nvPr/>
          </p:nvPicPr>
          <p:blipFill>
            <a:blip r:embed="rId31"/>
            <a:stretch>
              <a:fillRect/>
            </a:stretch>
          </p:blipFill>
          <p:spPr>
            <a:xfrm>
              <a:off x="7791450" y="1595438"/>
              <a:ext cx="30163" cy="50800"/>
            </a:xfrm>
            <a:prstGeom prst="rect">
              <a:avLst/>
            </a:prstGeom>
            <a:noFill/>
            <a:ln w="9525">
              <a:noFill/>
            </a:ln>
          </p:spPr>
        </p:pic>
        <p:pic>
          <p:nvPicPr>
            <p:cNvPr id="87107" name="Picture 90"/>
            <p:cNvPicPr>
              <a:picLocks noChangeAspect="1"/>
            </p:cNvPicPr>
            <p:nvPr/>
          </p:nvPicPr>
          <p:blipFill>
            <a:blip r:embed="rId32"/>
            <a:stretch>
              <a:fillRect/>
            </a:stretch>
          </p:blipFill>
          <p:spPr>
            <a:xfrm>
              <a:off x="7812088" y="1649413"/>
              <a:ext cx="14288" cy="12700"/>
            </a:xfrm>
            <a:prstGeom prst="rect">
              <a:avLst/>
            </a:prstGeom>
            <a:noFill/>
            <a:ln w="9525">
              <a:noFill/>
            </a:ln>
          </p:spPr>
        </p:pic>
        <p:pic>
          <p:nvPicPr>
            <p:cNvPr id="87108" name="Picture 91"/>
            <p:cNvPicPr>
              <a:picLocks noChangeAspect="1"/>
            </p:cNvPicPr>
            <p:nvPr/>
          </p:nvPicPr>
          <p:blipFill>
            <a:blip r:embed="rId33"/>
            <a:stretch>
              <a:fillRect/>
            </a:stretch>
          </p:blipFill>
          <p:spPr>
            <a:xfrm>
              <a:off x="7780338" y="1568450"/>
              <a:ext cx="20638" cy="36513"/>
            </a:xfrm>
            <a:prstGeom prst="rect">
              <a:avLst/>
            </a:prstGeom>
            <a:noFill/>
            <a:ln w="9525">
              <a:noFill/>
            </a:ln>
          </p:spPr>
        </p:pic>
        <p:pic>
          <p:nvPicPr>
            <p:cNvPr id="87109" name="Picture 92"/>
            <p:cNvPicPr>
              <a:picLocks noChangeAspect="1"/>
            </p:cNvPicPr>
            <p:nvPr/>
          </p:nvPicPr>
          <p:blipFill>
            <a:blip r:embed="rId34"/>
            <a:stretch>
              <a:fillRect/>
            </a:stretch>
          </p:blipFill>
          <p:spPr>
            <a:xfrm>
              <a:off x="7786688" y="1566863"/>
              <a:ext cx="31750" cy="53975"/>
            </a:xfrm>
            <a:prstGeom prst="rect">
              <a:avLst/>
            </a:prstGeom>
            <a:noFill/>
            <a:ln w="9525">
              <a:noFill/>
            </a:ln>
          </p:spPr>
        </p:pic>
        <p:pic>
          <p:nvPicPr>
            <p:cNvPr id="87110" name="Picture 93"/>
            <p:cNvPicPr>
              <a:picLocks noChangeAspect="1"/>
            </p:cNvPicPr>
            <p:nvPr/>
          </p:nvPicPr>
          <p:blipFill>
            <a:blip r:embed="rId35"/>
            <a:stretch>
              <a:fillRect/>
            </a:stretch>
          </p:blipFill>
          <p:spPr>
            <a:xfrm>
              <a:off x="8064500" y="1722438"/>
              <a:ext cx="50800" cy="36513"/>
            </a:xfrm>
            <a:prstGeom prst="rect">
              <a:avLst/>
            </a:prstGeom>
            <a:noFill/>
            <a:ln w="9525">
              <a:noFill/>
            </a:ln>
          </p:spPr>
        </p:pic>
        <p:pic>
          <p:nvPicPr>
            <p:cNvPr id="87111" name="Picture 94"/>
            <p:cNvPicPr>
              <a:picLocks noChangeAspect="1"/>
            </p:cNvPicPr>
            <p:nvPr/>
          </p:nvPicPr>
          <p:blipFill>
            <a:blip r:embed="rId36"/>
            <a:stretch>
              <a:fillRect/>
            </a:stretch>
          </p:blipFill>
          <p:spPr>
            <a:xfrm>
              <a:off x="7999413" y="1697038"/>
              <a:ext cx="107950" cy="60325"/>
            </a:xfrm>
            <a:prstGeom prst="rect">
              <a:avLst/>
            </a:prstGeom>
            <a:noFill/>
            <a:ln w="9525">
              <a:noFill/>
            </a:ln>
          </p:spPr>
        </p:pic>
        <p:pic>
          <p:nvPicPr>
            <p:cNvPr id="87112" name="Picture 95"/>
            <p:cNvPicPr>
              <a:picLocks noChangeAspect="1"/>
            </p:cNvPicPr>
            <p:nvPr/>
          </p:nvPicPr>
          <p:blipFill>
            <a:blip r:embed="rId37"/>
            <a:stretch>
              <a:fillRect/>
            </a:stretch>
          </p:blipFill>
          <p:spPr>
            <a:xfrm>
              <a:off x="7934325" y="1714500"/>
              <a:ext cx="14288" cy="9525"/>
            </a:xfrm>
            <a:prstGeom prst="rect">
              <a:avLst/>
            </a:prstGeom>
            <a:noFill/>
            <a:ln w="9525">
              <a:noFill/>
            </a:ln>
          </p:spPr>
        </p:pic>
        <p:pic>
          <p:nvPicPr>
            <p:cNvPr id="87113" name="Picture 96"/>
            <p:cNvPicPr>
              <a:picLocks noChangeAspect="1"/>
            </p:cNvPicPr>
            <p:nvPr/>
          </p:nvPicPr>
          <p:blipFill>
            <a:blip r:embed="rId38"/>
            <a:stretch>
              <a:fillRect/>
            </a:stretch>
          </p:blipFill>
          <p:spPr>
            <a:xfrm>
              <a:off x="7939088" y="1697038"/>
              <a:ext cx="71438" cy="44450"/>
            </a:xfrm>
            <a:prstGeom prst="rect">
              <a:avLst/>
            </a:prstGeom>
            <a:noFill/>
            <a:ln w="9525">
              <a:noFill/>
            </a:ln>
          </p:spPr>
        </p:pic>
        <p:pic>
          <p:nvPicPr>
            <p:cNvPr id="87114" name="Picture 97"/>
            <p:cNvPicPr>
              <a:picLocks noChangeAspect="1"/>
            </p:cNvPicPr>
            <p:nvPr/>
          </p:nvPicPr>
          <p:blipFill>
            <a:blip r:embed="rId39"/>
            <a:stretch>
              <a:fillRect/>
            </a:stretch>
          </p:blipFill>
          <p:spPr>
            <a:xfrm>
              <a:off x="7867650" y="1652588"/>
              <a:ext cx="141288" cy="71438"/>
            </a:xfrm>
            <a:prstGeom prst="rect">
              <a:avLst/>
            </a:prstGeom>
            <a:noFill/>
            <a:ln w="9525">
              <a:noFill/>
            </a:ln>
          </p:spPr>
        </p:pic>
        <p:pic>
          <p:nvPicPr>
            <p:cNvPr id="87115" name="Picture 98"/>
            <p:cNvPicPr>
              <a:picLocks noChangeAspect="1"/>
            </p:cNvPicPr>
            <p:nvPr/>
          </p:nvPicPr>
          <p:blipFill>
            <a:blip r:embed="rId40"/>
            <a:stretch>
              <a:fillRect/>
            </a:stretch>
          </p:blipFill>
          <p:spPr>
            <a:xfrm>
              <a:off x="7881938" y="1654175"/>
              <a:ext cx="33338" cy="19050"/>
            </a:xfrm>
            <a:prstGeom prst="rect">
              <a:avLst/>
            </a:prstGeom>
            <a:noFill/>
            <a:ln w="9525">
              <a:noFill/>
            </a:ln>
          </p:spPr>
        </p:pic>
        <p:pic>
          <p:nvPicPr>
            <p:cNvPr id="87116" name="Picture 99"/>
            <p:cNvPicPr>
              <a:picLocks noChangeAspect="1"/>
            </p:cNvPicPr>
            <p:nvPr/>
          </p:nvPicPr>
          <p:blipFill>
            <a:blip r:embed="rId41"/>
            <a:stretch>
              <a:fillRect/>
            </a:stretch>
          </p:blipFill>
          <p:spPr>
            <a:xfrm>
              <a:off x="8074025" y="1716088"/>
              <a:ext cx="41275" cy="20638"/>
            </a:xfrm>
            <a:prstGeom prst="rect">
              <a:avLst/>
            </a:prstGeom>
            <a:noFill/>
            <a:ln w="9525">
              <a:noFill/>
            </a:ln>
          </p:spPr>
        </p:pic>
        <p:sp>
          <p:nvSpPr>
            <p:cNvPr id="87117" name="Freeform 100"/>
            <p:cNvSpPr/>
            <p:nvPr/>
          </p:nvSpPr>
          <p:spPr>
            <a:xfrm>
              <a:off x="7851775" y="1570038"/>
              <a:ext cx="277813" cy="160338"/>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13607"/>
                </a:cxn>
                <a:cxn ang="0">
                  <a:pos x="65534" y="13607"/>
                </a:cxn>
                <a:cxn ang="0">
                  <a:pos x="65534" y="0"/>
                </a:cxn>
                <a:cxn ang="0">
                  <a:pos x="65534" y="17478"/>
                </a:cxn>
                <a:cxn ang="0">
                  <a:pos x="65534" y="31085"/>
                </a:cxn>
                <a:cxn ang="0">
                  <a:pos x="65534" y="65534"/>
                </a:cxn>
                <a:cxn ang="0">
                  <a:pos x="65534" y="65534"/>
                </a:cxn>
                <a:cxn ang="0">
                  <a:pos x="65534" y="65534"/>
                </a:cxn>
                <a:cxn ang="0">
                  <a:pos x="65534" y="65534"/>
                </a:cxn>
                <a:cxn ang="0">
                  <a:pos x="32843" y="65534"/>
                </a:cxn>
                <a:cxn ang="0">
                  <a:pos x="32843" y="65534"/>
                </a:cxn>
                <a:cxn ang="0">
                  <a:pos x="0" y="65534"/>
                </a:cxn>
                <a:cxn ang="0">
                  <a:pos x="16819" y="65534"/>
                </a:cxn>
                <a:cxn ang="0">
                  <a:pos x="26066" y="65534"/>
                </a:cxn>
                <a:cxn ang="0">
                  <a:pos x="65534" y="65534"/>
                </a:cxn>
                <a:cxn ang="0">
                  <a:pos x="65534" y="65534"/>
                </a:cxn>
                <a:cxn ang="0">
                  <a:pos x="65534" y="65534"/>
                </a:cxn>
                <a:cxn ang="0">
                  <a:pos x="65534" y="65534"/>
                </a:cxn>
                <a:cxn ang="0">
                  <a:pos x="65534" y="65534"/>
                </a:cxn>
                <a:cxn ang="0">
                  <a:pos x="65534" y="65534"/>
                </a:cxn>
              </a:cxnLst>
              <a:pathLst>
                <a:path w="350" h="202">
                  <a:moveTo>
                    <a:pt x="279" y="201"/>
                  </a:moveTo>
                  <a:lnTo>
                    <a:pt x="279" y="201"/>
                  </a:lnTo>
                  <a:lnTo>
                    <a:pt x="290" y="202"/>
                  </a:lnTo>
                  <a:lnTo>
                    <a:pt x="301" y="202"/>
                  </a:lnTo>
                  <a:lnTo>
                    <a:pt x="313" y="199"/>
                  </a:lnTo>
                  <a:lnTo>
                    <a:pt x="323" y="195"/>
                  </a:lnTo>
                  <a:lnTo>
                    <a:pt x="331" y="188"/>
                  </a:lnTo>
                  <a:lnTo>
                    <a:pt x="338" y="179"/>
                  </a:lnTo>
                  <a:lnTo>
                    <a:pt x="344" y="171"/>
                  </a:lnTo>
                  <a:lnTo>
                    <a:pt x="348" y="160"/>
                  </a:lnTo>
                  <a:lnTo>
                    <a:pt x="350" y="148"/>
                  </a:lnTo>
                  <a:lnTo>
                    <a:pt x="350" y="137"/>
                  </a:lnTo>
                  <a:lnTo>
                    <a:pt x="347" y="126"/>
                  </a:lnTo>
                  <a:lnTo>
                    <a:pt x="342" y="116"/>
                  </a:lnTo>
                  <a:lnTo>
                    <a:pt x="335" y="107"/>
                  </a:lnTo>
                  <a:lnTo>
                    <a:pt x="327" y="100"/>
                  </a:lnTo>
                  <a:lnTo>
                    <a:pt x="317" y="94"/>
                  </a:lnTo>
                  <a:lnTo>
                    <a:pt x="307" y="90"/>
                  </a:lnTo>
                  <a:lnTo>
                    <a:pt x="70" y="3"/>
                  </a:lnTo>
                  <a:lnTo>
                    <a:pt x="59" y="0"/>
                  </a:lnTo>
                  <a:lnTo>
                    <a:pt x="48" y="1"/>
                  </a:lnTo>
                  <a:lnTo>
                    <a:pt x="38" y="4"/>
                  </a:lnTo>
                  <a:lnTo>
                    <a:pt x="28" y="8"/>
                  </a:lnTo>
                  <a:lnTo>
                    <a:pt x="19" y="15"/>
                  </a:lnTo>
                  <a:lnTo>
                    <a:pt x="11" y="24"/>
                  </a:lnTo>
                  <a:lnTo>
                    <a:pt x="5" y="32"/>
                  </a:lnTo>
                  <a:lnTo>
                    <a:pt x="2" y="44"/>
                  </a:lnTo>
                  <a:lnTo>
                    <a:pt x="0" y="55"/>
                  </a:lnTo>
                  <a:lnTo>
                    <a:pt x="1" y="66"/>
                  </a:lnTo>
                  <a:lnTo>
                    <a:pt x="4" y="76"/>
                  </a:lnTo>
                  <a:lnTo>
                    <a:pt x="8" y="86"/>
                  </a:lnTo>
                  <a:lnTo>
                    <a:pt x="15" y="96"/>
                  </a:lnTo>
                  <a:lnTo>
                    <a:pt x="22" y="103"/>
                  </a:lnTo>
                  <a:lnTo>
                    <a:pt x="32" y="109"/>
                  </a:lnTo>
                  <a:lnTo>
                    <a:pt x="44" y="113"/>
                  </a:lnTo>
                  <a:lnTo>
                    <a:pt x="279" y="201"/>
                  </a:lnTo>
                  <a:close/>
                </a:path>
              </a:pathLst>
            </a:custGeom>
            <a:solidFill>
              <a:srgbClr val="585656">
                <a:alpha val="100000"/>
              </a:srgbClr>
            </a:solidFill>
            <a:ln w="9525">
              <a:noFill/>
            </a:ln>
          </p:spPr>
          <p:txBody>
            <a:bodyPr/>
            <a:p>
              <a:endParaRPr lang="zh-CN" altLang="en-US"/>
            </a:p>
          </p:txBody>
        </p:sp>
        <p:sp>
          <p:nvSpPr>
            <p:cNvPr id="87118" name="Freeform 101"/>
            <p:cNvSpPr/>
            <p:nvPr/>
          </p:nvSpPr>
          <p:spPr>
            <a:xfrm>
              <a:off x="7851775" y="1570038"/>
              <a:ext cx="277813" cy="160338"/>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13607"/>
                </a:cxn>
                <a:cxn ang="0">
                  <a:pos x="65534" y="13607"/>
                </a:cxn>
                <a:cxn ang="0">
                  <a:pos x="65534" y="0"/>
                </a:cxn>
                <a:cxn ang="0">
                  <a:pos x="65534" y="17478"/>
                </a:cxn>
                <a:cxn ang="0">
                  <a:pos x="65534" y="31085"/>
                </a:cxn>
                <a:cxn ang="0">
                  <a:pos x="65534" y="65534"/>
                </a:cxn>
                <a:cxn ang="0">
                  <a:pos x="65534" y="65534"/>
                </a:cxn>
                <a:cxn ang="0">
                  <a:pos x="65534" y="65534"/>
                </a:cxn>
                <a:cxn ang="0">
                  <a:pos x="65534" y="65534"/>
                </a:cxn>
                <a:cxn ang="0">
                  <a:pos x="32843" y="65534"/>
                </a:cxn>
                <a:cxn ang="0">
                  <a:pos x="32843" y="65534"/>
                </a:cxn>
                <a:cxn ang="0">
                  <a:pos x="0" y="65534"/>
                </a:cxn>
                <a:cxn ang="0">
                  <a:pos x="16819" y="65534"/>
                </a:cxn>
                <a:cxn ang="0">
                  <a:pos x="26066" y="65534"/>
                </a:cxn>
                <a:cxn ang="0">
                  <a:pos x="65534" y="65534"/>
                </a:cxn>
                <a:cxn ang="0">
                  <a:pos x="65534" y="65534"/>
                </a:cxn>
                <a:cxn ang="0">
                  <a:pos x="65534" y="65534"/>
                </a:cxn>
                <a:cxn ang="0">
                  <a:pos x="65534" y="65534"/>
                </a:cxn>
                <a:cxn ang="0">
                  <a:pos x="65534" y="65534"/>
                </a:cxn>
                <a:cxn ang="0">
                  <a:pos x="65534" y="65534"/>
                </a:cxn>
              </a:cxnLst>
              <a:pathLst>
                <a:path w="350" h="202">
                  <a:moveTo>
                    <a:pt x="279" y="201"/>
                  </a:moveTo>
                  <a:lnTo>
                    <a:pt x="279" y="201"/>
                  </a:lnTo>
                  <a:lnTo>
                    <a:pt x="290" y="202"/>
                  </a:lnTo>
                  <a:lnTo>
                    <a:pt x="301" y="202"/>
                  </a:lnTo>
                  <a:lnTo>
                    <a:pt x="313" y="199"/>
                  </a:lnTo>
                  <a:lnTo>
                    <a:pt x="323" y="195"/>
                  </a:lnTo>
                  <a:lnTo>
                    <a:pt x="331" y="188"/>
                  </a:lnTo>
                  <a:lnTo>
                    <a:pt x="338" y="179"/>
                  </a:lnTo>
                  <a:lnTo>
                    <a:pt x="344" y="171"/>
                  </a:lnTo>
                  <a:lnTo>
                    <a:pt x="348" y="160"/>
                  </a:lnTo>
                  <a:lnTo>
                    <a:pt x="350" y="148"/>
                  </a:lnTo>
                  <a:lnTo>
                    <a:pt x="350" y="137"/>
                  </a:lnTo>
                  <a:lnTo>
                    <a:pt x="347" y="126"/>
                  </a:lnTo>
                  <a:lnTo>
                    <a:pt x="342" y="116"/>
                  </a:lnTo>
                  <a:lnTo>
                    <a:pt x="335" y="107"/>
                  </a:lnTo>
                  <a:lnTo>
                    <a:pt x="327" y="100"/>
                  </a:lnTo>
                  <a:lnTo>
                    <a:pt x="317" y="94"/>
                  </a:lnTo>
                  <a:lnTo>
                    <a:pt x="307" y="90"/>
                  </a:lnTo>
                  <a:lnTo>
                    <a:pt x="70" y="3"/>
                  </a:lnTo>
                  <a:lnTo>
                    <a:pt x="59" y="0"/>
                  </a:lnTo>
                  <a:lnTo>
                    <a:pt x="48" y="1"/>
                  </a:lnTo>
                  <a:lnTo>
                    <a:pt x="38" y="4"/>
                  </a:lnTo>
                  <a:lnTo>
                    <a:pt x="28" y="8"/>
                  </a:lnTo>
                  <a:lnTo>
                    <a:pt x="19" y="15"/>
                  </a:lnTo>
                  <a:lnTo>
                    <a:pt x="11" y="24"/>
                  </a:lnTo>
                  <a:lnTo>
                    <a:pt x="5" y="32"/>
                  </a:lnTo>
                  <a:lnTo>
                    <a:pt x="2" y="44"/>
                  </a:lnTo>
                  <a:lnTo>
                    <a:pt x="0" y="55"/>
                  </a:lnTo>
                  <a:lnTo>
                    <a:pt x="1" y="66"/>
                  </a:lnTo>
                  <a:lnTo>
                    <a:pt x="4" y="76"/>
                  </a:lnTo>
                  <a:lnTo>
                    <a:pt x="8" y="86"/>
                  </a:lnTo>
                  <a:lnTo>
                    <a:pt x="15" y="96"/>
                  </a:lnTo>
                  <a:lnTo>
                    <a:pt x="22" y="103"/>
                  </a:lnTo>
                  <a:lnTo>
                    <a:pt x="32" y="109"/>
                  </a:lnTo>
                  <a:lnTo>
                    <a:pt x="44" y="113"/>
                  </a:lnTo>
                  <a:lnTo>
                    <a:pt x="279" y="201"/>
                  </a:lnTo>
                </a:path>
              </a:pathLst>
            </a:custGeom>
            <a:noFill/>
            <a:ln w="9525">
              <a:noFill/>
            </a:ln>
          </p:spPr>
          <p:txBody>
            <a:bodyPr/>
            <a:p>
              <a:endParaRPr lang="zh-CN" altLang="en-US"/>
            </a:p>
          </p:txBody>
        </p:sp>
        <p:pic>
          <p:nvPicPr>
            <p:cNvPr id="87119" name="Picture 102"/>
            <p:cNvPicPr>
              <a:picLocks noChangeAspect="1"/>
            </p:cNvPicPr>
            <p:nvPr/>
          </p:nvPicPr>
          <p:blipFill>
            <a:blip r:embed="rId42"/>
            <a:stretch>
              <a:fillRect/>
            </a:stretch>
          </p:blipFill>
          <p:spPr>
            <a:xfrm>
              <a:off x="7813675" y="1493838"/>
              <a:ext cx="61913" cy="41275"/>
            </a:xfrm>
            <a:prstGeom prst="rect">
              <a:avLst/>
            </a:prstGeom>
            <a:noFill/>
            <a:ln w="9525">
              <a:noFill/>
            </a:ln>
          </p:spPr>
        </p:pic>
        <p:pic>
          <p:nvPicPr>
            <p:cNvPr id="87120" name="Picture 103"/>
            <p:cNvPicPr>
              <a:picLocks noChangeAspect="1"/>
            </p:cNvPicPr>
            <p:nvPr/>
          </p:nvPicPr>
          <p:blipFill>
            <a:blip r:embed="rId43"/>
            <a:stretch>
              <a:fillRect/>
            </a:stretch>
          </p:blipFill>
          <p:spPr>
            <a:xfrm>
              <a:off x="7812088" y="1520825"/>
              <a:ext cx="36513" cy="20638"/>
            </a:xfrm>
            <a:prstGeom prst="rect">
              <a:avLst/>
            </a:prstGeom>
            <a:noFill/>
            <a:ln w="9525">
              <a:noFill/>
            </a:ln>
          </p:spPr>
        </p:pic>
        <p:pic>
          <p:nvPicPr>
            <p:cNvPr id="87121" name="Picture 104"/>
            <p:cNvPicPr>
              <a:picLocks noChangeAspect="1"/>
            </p:cNvPicPr>
            <p:nvPr/>
          </p:nvPicPr>
          <p:blipFill>
            <a:blip r:embed="rId44"/>
            <a:stretch>
              <a:fillRect/>
            </a:stretch>
          </p:blipFill>
          <p:spPr>
            <a:xfrm>
              <a:off x="7840663" y="1520825"/>
              <a:ext cx="39688" cy="19050"/>
            </a:xfrm>
            <a:prstGeom prst="rect">
              <a:avLst/>
            </a:prstGeom>
            <a:noFill/>
            <a:ln w="9525">
              <a:noFill/>
            </a:ln>
          </p:spPr>
        </p:pic>
        <p:pic>
          <p:nvPicPr>
            <p:cNvPr id="87122" name="Picture 105"/>
            <p:cNvPicPr>
              <a:picLocks noChangeAspect="1"/>
            </p:cNvPicPr>
            <p:nvPr/>
          </p:nvPicPr>
          <p:blipFill>
            <a:blip r:embed="rId45"/>
            <a:stretch>
              <a:fillRect/>
            </a:stretch>
          </p:blipFill>
          <p:spPr>
            <a:xfrm>
              <a:off x="7808913" y="1520825"/>
              <a:ext cx="71438" cy="33338"/>
            </a:xfrm>
            <a:prstGeom prst="rect">
              <a:avLst/>
            </a:prstGeom>
            <a:noFill/>
            <a:ln w="9525">
              <a:noFill/>
            </a:ln>
          </p:spPr>
        </p:pic>
        <p:pic>
          <p:nvPicPr>
            <p:cNvPr id="87123" name="Picture 106"/>
            <p:cNvPicPr>
              <a:picLocks noChangeAspect="1"/>
            </p:cNvPicPr>
            <p:nvPr/>
          </p:nvPicPr>
          <p:blipFill>
            <a:blip r:embed="rId46"/>
            <a:stretch>
              <a:fillRect/>
            </a:stretch>
          </p:blipFill>
          <p:spPr>
            <a:xfrm>
              <a:off x="7805738" y="1546225"/>
              <a:ext cx="38100" cy="33338"/>
            </a:xfrm>
            <a:prstGeom prst="rect">
              <a:avLst/>
            </a:prstGeom>
            <a:noFill/>
            <a:ln w="9525">
              <a:noFill/>
            </a:ln>
          </p:spPr>
        </p:pic>
        <p:pic>
          <p:nvPicPr>
            <p:cNvPr id="87124" name="Picture 107"/>
            <p:cNvPicPr>
              <a:picLocks noChangeAspect="1"/>
            </p:cNvPicPr>
            <p:nvPr/>
          </p:nvPicPr>
          <p:blipFill>
            <a:blip r:embed="rId47"/>
            <a:stretch>
              <a:fillRect/>
            </a:stretch>
          </p:blipFill>
          <p:spPr>
            <a:xfrm>
              <a:off x="7808913" y="1539875"/>
              <a:ext cx="74613" cy="46038"/>
            </a:xfrm>
            <a:prstGeom prst="rect">
              <a:avLst/>
            </a:prstGeom>
            <a:noFill/>
            <a:ln w="9525">
              <a:noFill/>
            </a:ln>
          </p:spPr>
        </p:pic>
        <p:pic>
          <p:nvPicPr>
            <p:cNvPr id="87125" name="Picture 108"/>
            <p:cNvPicPr>
              <a:picLocks noChangeAspect="1"/>
            </p:cNvPicPr>
            <p:nvPr/>
          </p:nvPicPr>
          <p:blipFill>
            <a:blip r:embed="rId48"/>
            <a:stretch>
              <a:fillRect/>
            </a:stretch>
          </p:blipFill>
          <p:spPr>
            <a:xfrm>
              <a:off x="7816850" y="1652588"/>
              <a:ext cx="60325" cy="50800"/>
            </a:xfrm>
            <a:prstGeom prst="rect">
              <a:avLst/>
            </a:prstGeom>
            <a:noFill/>
            <a:ln w="9525">
              <a:noFill/>
            </a:ln>
          </p:spPr>
        </p:pic>
        <p:pic>
          <p:nvPicPr>
            <p:cNvPr id="87126" name="Picture 109"/>
            <p:cNvPicPr>
              <a:picLocks noChangeAspect="1"/>
            </p:cNvPicPr>
            <p:nvPr/>
          </p:nvPicPr>
          <p:blipFill>
            <a:blip r:embed="rId49"/>
            <a:stretch>
              <a:fillRect/>
            </a:stretch>
          </p:blipFill>
          <p:spPr>
            <a:xfrm>
              <a:off x="7812088" y="1636713"/>
              <a:ext cx="20638" cy="20638"/>
            </a:xfrm>
            <a:prstGeom prst="rect">
              <a:avLst/>
            </a:prstGeom>
            <a:noFill/>
            <a:ln w="9525">
              <a:noFill/>
            </a:ln>
          </p:spPr>
        </p:pic>
        <p:pic>
          <p:nvPicPr>
            <p:cNvPr id="87127" name="Picture 110"/>
            <p:cNvPicPr>
              <a:picLocks noChangeAspect="1"/>
            </p:cNvPicPr>
            <p:nvPr/>
          </p:nvPicPr>
          <p:blipFill>
            <a:blip r:embed="rId50"/>
            <a:stretch>
              <a:fillRect/>
            </a:stretch>
          </p:blipFill>
          <p:spPr>
            <a:xfrm>
              <a:off x="7821613" y="1638300"/>
              <a:ext cx="19050" cy="17463"/>
            </a:xfrm>
            <a:prstGeom prst="rect">
              <a:avLst/>
            </a:prstGeom>
            <a:noFill/>
            <a:ln w="9525">
              <a:noFill/>
            </a:ln>
          </p:spPr>
        </p:pic>
        <p:pic>
          <p:nvPicPr>
            <p:cNvPr id="87128" name="Picture 111"/>
            <p:cNvPicPr>
              <a:picLocks noChangeAspect="1"/>
            </p:cNvPicPr>
            <p:nvPr/>
          </p:nvPicPr>
          <p:blipFill>
            <a:blip r:embed="rId51"/>
            <a:stretch>
              <a:fillRect/>
            </a:stretch>
          </p:blipFill>
          <p:spPr>
            <a:xfrm>
              <a:off x="7807325" y="1612900"/>
              <a:ext cx="30163" cy="36513"/>
            </a:xfrm>
            <a:prstGeom prst="rect">
              <a:avLst/>
            </a:prstGeom>
            <a:noFill/>
            <a:ln w="9525">
              <a:noFill/>
            </a:ln>
          </p:spPr>
        </p:pic>
        <p:pic>
          <p:nvPicPr>
            <p:cNvPr id="87129" name="Picture 112"/>
            <p:cNvPicPr>
              <a:picLocks noChangeAspect="1"/>
            </p:cNvPicPr>
            <p:nvPr/>
          </p:nvPicPr>
          <p:blipFill>
            <a:blip r:embed="rId52"/>
            <a:stretch>
              <a:fillRect/>
            </a:stretch>
          </p:blipFill>
          <p:spPr>
            <a:xfrm>
              <a:off x="7821613" y="1627188"/>
              <a:ext cx="20638" cy="26988"/>
            </a:xfrm>
            <a:prstGeom prst="rect">
              <a:avLst/>
            </a:prstGeom>
            <a:noFill/>
            <a:ln w="9525">
              <a:noFill/>
            </a:ln>
          </p:spPr>
        </p:pic>
        <p:pic>
          <p:nvPicPr>
            <p:cNvPr id="87130" name="Picture 113"/>
            <p:cNvPicPr>
              <a:picLocks noChangeAspect="1"/>
            </p:cNvPicPr>
            <p:nvPr/>
          </p:nvPicPr>
          <p:blipFill>
            <a:blip r:embed="rId53"/>
            <a:stretch>
              <a:fillRect/>
            </a:stretch>
          </p:blipFill>
          <p:spPr>
            <a:xfrm>
              <a:off x="7832725" y="1630363"/>
              <a:ext cx="14288" cy="23813"/>
            </a:xfrm>
            <a:prstGeom prst="rect">
              <a:avLst/>
            </a:prstGeom>
            <a:noFill/>
            <a:ln w="9525">
              <a:noFill/>
            </a:ln>
          </p:spPr>
        </p:pic>
        <p:pic>
          <p:nvPicPr>
            <p:cNvPr id="87131" name="Picture 114"/>
            <p:cNvPicPr>
              <a:picLocks noChangeAspect="1"/>
            </p:cNvPicPr>
            <p:nvPr/>
          </p:nvPicPr>
          <p:blipFill>
            <a:blip r:embed="rId54"/>
            <a:stretch>
              <a:fillRect/>
            </a:stretch>
          </p:blipFill>
          <p:spPr>
            <a:xfrm>
              <a:off x="7837488" y="1631950"/>
              <a:ext cx="23813" cy="20638"/>
            </a:xfrm>
            <a:prstGeom prst="rect">
              <a:avLst/>
            </a:prstGeom>
            <a:noFill/>
            <a:ln w="9525">
              <a:noFill/>
            </a:ln>
          </p:spPr>
        </p:pic>
        <p:pic>
          <p:nvPicPr>
            <p:cNvPr id="87132" name="Picture 115"/>
            <p:cNvPicPr>
              <a:picLocks noChangeAspect="1"/>
            </p:cNvPicPr>
            <p:nvPr/>
          </p:nvPicPr>
          <p:blipFill>
            <a:blip r:embed="rId55"/>
            <a:stretch>
              <a:fillRect/>
            </a:stretch>
          </p:blipFill>
          <p:spPr>
            <a:xfrm>
              <a:off x="7815263" y="1639888"/>
              <a:ext cx="68263" cy="53975"/>
            </a:xfrm>
            <a:prstGeom prst="rect">
              <a:avLst/>
            </a:prstGeom>
            <a:noFill/>
            <a:ln w="9525">
              <a:noFill/>
            </a:ln>
          </p:spPr>
        </p:pic>
        <p:pic>
          <p:nvPicPr>
            <p:cNvPr id="87133" name="Picture 116"/>
            <p:cNvPicPr>
              <a:picLocks noChangeAspect="1"/>
            </p:cNvPicPr>
            <p:nvPr/>
          </p:nvPicPr>
          <p:blipFill>
            <a:blip r:embed="rId56"/>
            <a:stretch>
              <a:fillRect/>
            </a:stretch>
          </p:blipFill>
          <p:spPr>
            <a:xfrm>
              <a:off x="7805738" y="1566863"/>
              <a:ext cx="38100" cy="68263"/>
            </a:xfrm>
            <a:prstGeom prst="rect">
              <a:avLst/>
            </a:prstGeom>
            <a:noFill/>
            <a:ln w="9525">
              <a:noFill/>
            </a:ln>
          </p:spPr>
        </p:pic>
        <p:pic>
          <p:nvPicPr>
            <p:cNvPr id="87134" name="Picture 117"/>
            <p:cNvPicPr>
              <a:picLocks noChangeAspect="1"/>
            </p:cNvPicPr>
            <p:nvPr/>
          </p:nvPicPr>
          <p:blipFill>
            <a:blip r:embed="rId57"/>
            <a:stretch>
              <a:fillRect/>
            </a:stretch>
          </p:blipFill>
          <p:spPr>
            <a:xfrm>
              <a:off x="7832725" y="1573213"/>
              <a:ext cx="38100" cy="53975"/>
            </a:xfrm>
            <a:prstGeom prst="rect">
              <a:avLst/>
            </a:prstGeom>
            <a:noFill/>
            <a:ln w="9525">
              <a:noFill/>
            </a:ln>
          </p:spPr>
        </p:pic>
        <p:pic>
          <p:nvPicPr>
            <p:cNvPr id="87135" name="Picture 118"/>
            <p:cNvPicPr>
              <a:picLocks noChangeAspect="1"/>
            </p:cNvPicPr>
            <p:nvPr/>
          </p:nvPicPr>
          <p:blipFill>
            <a:blip r:embed="rId58"/>
            <a:stretch>
              <a:fillRect/>
            </a:stretch>
          </p:blipFill>
          <p:spPr>
            <a:xfrm>
              <a:off x="7845425" y="1604963"/>
              <a:ext cx="12700" cy="12700"/>
            </a:xfrm>
            <a:prstGeom prst="rect">
              <a:avLst/>
            </a:prstGeom>
            <a:noFill/>
            <a:ln w="9525">
              <a:noFill/>
            </a:ln>
          </p:spPr>
        </p:pic>
        <p:pic>
          <p:nvPicPr>
            <p:cNvPr id="87136" name="Picture 119"/>
            <p:cNvPicPr>
              <a:picLocks noChangeAspect="1"/>
            </p:cNvPicPr>
            <p:nvPr/>
          </p:nvPicPr>
          <p:blipFill>
            <a:blip r:embed="rId59"/>
            <a:stretch>
              <a:fillRect/>
            </a:stretch>
          </p:blipFill>
          <p:spPr>
            <a:xfrm>
              <a:off x="7827963" y="1617663"/>
              <a:ext cx="12700" cy="20638"/>
            </a:xfrm>
            <a:prstGeom prst="rect">
              <a:avLst/>
            </a:prstGeom>
            <a:noFill/>
            <a:ln w="9525">
              <a:noFill/>
            </a:ln>
          </p:spPr>
        </p:pic>
        <p:pic>
          <p:nvPicPr>
            <p:cNvPr id="87137" name="Picture 120"/>
            <p:cNvPicPr>
              <a:picLocks noChangeAspect="1"/>
            </p:cNvPicPr>
            <p:nvPr/>
          </p:nvPicPr>
          <p:blipFill>
            <a:blip r:embed="rId60"/>
            <a:stretch>
              <a:fillRect/>
            </a:stretch>
          </p:blipFill>
          <p:spPr>
            <a:xfrm>
              <a:off x="7832725" y="1609725"/>
              <a:ext cx="20638" cy="30163"/>
            </a:xfrm>
            <a:prstGeom prst="rect">
              <a:avLst/>
            </a:prstGeom>
            <a:noFill/>
            <a:ln w="9525">
              <a:noFill/>
            </a:ln>
          </p:spPr>
        </p:pic>
        <p:pic>
          <p:nvPicPr>
            <p:cNvPr id="87138" name="Picture 121"/>
            <p:cNvPicPr>
              <a:picLocks noChangeAspect="1"/>
            </p:cNvPicPr>
            <p:nvPr/>
          </p:nvPicPr>
          <p:blipFill>
            <a:blip r:embed="rId61"/>
            <a:stretch>
              <a:fillRect/>
            </a:stretch>
          </p:blipFill>
          <p:spPr>
            <a:xfrm>
              <a:off x="7837488" y="1604963"/>
              <a:ext cx="26988" cy="44450"/>
            </a:xfrm>
            <a:prstGeom prst="rect">
              <a:avLst/>
            </a:prstGeom>
            <a:noFill/>
            <a:ln w="9525">
              <a:noFill/>
            </a:ln>
          </p:spPr>
        </p:pic>
        <p:pic>
          <p:nvPicPr>
            <p:cNvPr id="87139" name="Picture 122"/>
            <p:cNvPicPr>
              <a:picLocks noChangeAspect="1"/>
            </p:cNvPicPr>
            <p:nvPr/>
          </p:nvPicPr>
          <p:blipFill>
            <a:blip r:embed="rId62"/>
            <a:stretch>
              <a:fillRect/>
            </a:stretch>
          </p:blipFill>
          <p:spPr>
            <a:xfrm>
              <a:off x="7853363" y="1639888"/>
              <a:ext cx="17463" cy="14288"/>
            </a:xfrm>
            <a:prstGeom prst="rect">
              <a:avLst/>
            </a:prstGeom>
            <a:noFill/>
            <a:ln w="9525">
              <a:noFill/>
            </a:ln>
          </p:spPr>
        </p:pic>
        <p:pic>
          <p:nvPicPr>
            <p:cNvPr id="87140" name="Picture 123"/>
            <p:cNvPicPr>
              <a:picLocks noChangeAspect="1"/>
            </p:cNvPicPr>
            <p:nvPr/>
          </p:nvPicPr>
          <p:blipFill>
            <a:blip r:embed="rId63"/>
            <a:stretch>
              <a:fillRect/>
            </a:stretch>
          </p:blipFill>
          <p:spPr>
            <a:xfrm>
              <a:off x="7845425" y="1570038"/>
              <a:ext cx="41275" cy="92075"/>
            </a:xfrm>
            <a:prstGeom prst="rect">
              <a:avLst/>
            </a:prstGeom>
            <a:noFill/>
            <a:ln w="9525">
              <a:noFill/>
            </a:ln>
          </p:spPr>
        </p:pic>
        <p:sp>
          <p:nvSpPr>
            <p:cNvPr id="87141" name="Freeform 124"/>
            <p:cNvSpPr/>
            <p:nvPr/>
          </p:nvSpPr>
          <p:spPr>
            <a:xfrm>
              <a:off x="7767638" y="1454150"/>
              <a:ext cx="104775" cy="288925"/>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44971"/>
                </a:cxn>
                <a:cxn ang="0">
                  <a:pos x="65534" y="44409"/>
                </a:cxn>
                <a:cxn ang="0">
                  <a:pos x="65534" y="0"/>
                </a:cxn>
                <a:cxn ang="0">
                  <a:pos x="65534" y="0"/>
                </a:cxn>
                <a:cxn ang="0">
                  <a:pos x="65534" y="0"/>
                </a:cxn>
                <a:cxn ang="0">
                  <a:pos x="65534" y="44971"/>
                </a:cxn>
                <a:cxn ang="0">
                  <a:pos x="65534" y="65534"/>
                </a:cxn>
                <a:cxn ang="0">
                  <a:pos x="65534" y="65534"/>
                </a:cxn>
                <a:cxn ang="0">
                  <a:pos x="65534" y="65534"/>
                </a:cxn>
                <a:cxn ang="0">
                  <a:pos x="65534" y="65534"/>
                </a:cxn>
                <a:cxn ang="0">
                  <a:pos x="15125" y="65534"/>
                </a:cxn>
                <a:cxn ang="0">
                  <a:pos x="0" y="65534"/>
                </a:cxn>
                <a:cxn ang="0">
                  <a:pos x="15125" y="65534"/>
                </a:cxn>
                <a:cxn ang="0">
                  <a:pos x="65534" y="65534"/>
                </a:cxn>
              </a:cxnLst>
              <a:pathLst>
                <a:path w="132" h="363">
                  <a:moveTo>
                    <a:pt x="18" y="316"/>
                  </a:moveTo>
                  <a:lnTo>
                    <a:pt x="18" y="316"/>
                  </a:lnTo>
                  <a:lnTo>
                    <a:pt x="21" y="328"/>
                  </a:lnTo>
                  <a:lnTo>
                    <a:pt x="27" y="338"/>
                  </a:lnTo>
                  <a:lnTo>
                    <a:pt x="32" y="346"/>
                  </a:lnTo>
                  <a:lnTo>
                    <a:pt x="41" y="353"/>
                  </a:lnTo>
                  <a:lnTo>
                    <a:pt x="51" y="359"/>
                  </a:lnTo>
                  <a:lnTo>
                    <a:pt x="61" y="362"/>
                  </a:lnTo>
                  <a:lnTo>
                    <a:pt x="72" y="363"/>
                  </a:lnTo>
                  <a:lnTo>
                    <a:pt x="83" y="363"/>
                  </a:lnTo>
                  <a:lnTo>
                    <a:pt x="95" y="360"/>
                  </a:lnTo>
                  <a:lnTo>
                    <a:pt x="105" y="355"/>
                  </a:lnTo>
                  <a:lnTo>
                    <a:pt x="113" y="348"/>
                  </a:lnTo>
                  <a:lnTo>
                    <a:pt x="120" y="339"/>
                  </a:lnTo>
                  <a:lnTo>
                    <a:pt x="126" y="329"/>
                  </a:lnTo>
                  <a:lnTo>
                    <a:pt x="130" y="319"/>
                  </a:lnTo>
                  <a:lnTo>
                    <a:pt x="132" y="308"/>
                  </a:lnTo>
                  <a:lnTo>
                    <a:pt x="130" y="297"/>
                  </a:lnTo>
                  <a:lnTo>
                    <a:pt x="113" y="46"/>
                  </a:lnTo>
                  <a:lnTo>
                    <a:pt x="110" y="35"/>
                  </a:lnTo>
                  <a:lnTo>
                    <a:pt x="105" y="25"/>
                  </a:lnTo>
                  <a:lnTo>
                    <a:pt x="99" y="17"/>
                  </a:lnTo>
                  <a:lnTo>
                    <a:pt x="90" y="9"/>
                  </a:lnTo>
                  <a:lnTo>
                    <a:pt x="81" y="4"/>
                  </a:lnTo>
                  <a:lnTo>
                    <a:pt x="69" y="1"/>
                  </a:lnTo>
                  <a:lnTo>
                    <a:pt x="59" y="0"/>
                  </a:lnTo>
                  <a:lnTo>
                    <a:pt x="48" y="0"/>
                  </a:lnTo>
                  <a:lnTo>
                    <a:pt x="37" y="4"/>
                  </a:lnTo>
                  <a:lnTo>
                    <a:pt x="27" y="8"/>
                  </a:lnTo>
                  <a:lnTo>
                    <a:pt x="18" y="15"/>
                  </a:lnTo>
                  <a:lnTo>
                    <a:pt x="11" y="24"/>
                  </a:lnTo>
                  <a:lnTo>
                    <a:pt x="5" y="34"/>
                  </a:lnTo>
                  <a:lnTo>
                    <a:pt x="1" y="43"/>
                  </a:lnTo>
                  <a:lnTo>
                    <a:pt x="0" y="55"/>
                  </a:lnTo>
                  <a:lnTo>
                    <a:pt x="1" y="66"/>
                  </a:lnTo>
                  <a:lnTo>
                    <a:pt x="18" y="316"/>
                  </a:lnTo>
                  <a:close/>
                </a:path>
              </a:pathLst>
            </a:custGeom>
            <a:solidFill>
              <a:srgbClr val="585656">
                <a:alpha val="100000"/>
              </a:srgbClr>
            </a:solidFill>
            <a:ln w="9525">
              <a:noFill/>
            </a:ln>
          </p:spPr>
          <p:txBody>
            <a:bodyPr/>
            <a:p>
              <a:endParaRPr lang="zh-CN" altLang="en-US"/>
            </a:p>
          </p:txBody>
        </p:sp>
        <p:sp>
          <p:nvSpPr>
            <p:cNvPr id="87142" name="Freeform 125"/>
            <p:cNvSpPr>
              <a:spLocks noEditPoints="1"/>
            </p:cNvSpPr>
            <p:nvPr/>
          </p:nvSpPr>
          <p:spPr>
            <a:xfrm>
              <a:off x="7872413" y="609600"/>
              <a:ext cx="307975" cy="487363"/>
            </a:xfrm>
            <a:custGeom>
              <a:avLst/>
              <a:gdLst/>
              <a:ahLst/>
              <a:cxnLst>
                <a:cxn ang="0">
                  <a:pos x="65534" y="65534"/>
                </a:cxn>
                <a:cxn ang="0">
                  <a:pos x="65534" y="65534"/>
                </a:cxn>
                <a:cxn ang="0">
                  <a:pos x="65534" y="65534"/>
                </a:cxn>
                <a:cxn ang="0">
                  <a:pos x="65534" y="65534"/>
                </a:cxn>
                <a:cxn ang="0">
                  <a:pos x="65534" y="65534"/>
                </a:cxn>
                <a:cxn ang="0">
                  <a:pos x="65534" y="22930"/>
                </a:cxn>
                <a:cxn ang="0">
                  <a:pos x="65534" y="65534"/>
                </a:cxn>
                <a:cxn ang="0">
                  <a:pos x="50506"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86" h="614">
                  <a:moveTo>
                    <a:pt x="386" y="202"/>
                  </a:moveTo>
                  <a:lnTo>
                    <a:pt x="386" y="202"/>
                  </a:lnTo>
                  <a:lnTo>
                    <a:pt x="386" y="192"/>
                  </a:lnTo>
                  <a:lnTo>
                    <a:pt x="386" y="185"/>
                  </a:lnTo>
                  <a:lnTo>
                    <a:pt x="386" y="177"/>
                  </a:lnTo>
                  <a:lnTo>
                    <a:pt x="385" y="164"/>
                  </a:lnTo>
                  <a:lnTo>
                    <a:pt x="382" y="151"/>
                  </a:lnTo>
                  <a:lnTo>
                    <a:pt x="379" y="141"/>
                  </a:lnTo>
                  <a:lnTo>
                    <a:pt x="375" y="128"/>
                  </a:lnTo>
                  <a:lnTo>
                    <a:pt x="374" y="124"/>
                  </a:lnTo>
                  <a:lnTo>
                    <a:pt x="374" y="123"/>
                  </a:lnTo>
                  <a:lnTo>
                    <a:pt x="372" y="121"/>
                  </a:lnTo>
                  <a:lnTo>
                    <a:pt x="365" y="106"/>
                  </a:lnTo>
                  <a:lnTo>
                    <a:pt x="357" y="90"/>
                  </a:lnTo>
                  <a:lnTo>
                    <a:pt x="347" y="76"/>
                  </a:lnTo>
                  <a:lnTo>
                    <a:pt x="337" y="62"/>
                  </a:lnTo>
                  <a:lnTo>
                    <a:pt x="323" y="48"/>
                  </a:lnTo>
                  <a:lnTo>
                    <a:pt x="307" y="37"/>
                  </a:lnTo>
                  <a:lnTo>
                    <a:pt x="290" y="25"/>
                  </a:lnTo>
                  <a:lnTo>
                    <a:pt x="272" y="17"/>
                  </a:lnTo>
                  <a:lnTo>
                    <a:pt x="253" y="8"/>
                  </a:lnTo>
                  <a:lnTo>
                    <a:pt x="233" y="4"/>
                  </a:lnTo>
                  <a:lnTo>
                    <a:pt x="213" y="0"/>
                  </a:lnTo>
                  <a:lnTo>
                    <a:pt x="192" y="0"/>
                  </a:lnTo>
                  <a:lnTo>
                    <a:pt x="172" y="0"/>
                  </a:lnTo>
                  <a:lnTo>
                    <a:pt x="153" y="4"/>
                  </a:lnTo>
                  <a:lnTo>
                    <a:pt x="134" y="8"/>
                  </a:lnTo>
                  <a:lnTo>
                    <a:pt x="117" y="15"/>
                  </a:lnTo>
                  <a:lnTo>
                    <a:pt x="100" y="24"/>
                  </a:lnTo>
                  <a:lnTo>
                    <a:pt x="85" y="32"/>
                  </a:lnTo>
                  <a:lnTo>
                    <a:pt x="69" y="44"/>
                  </a:lnTo>
                  <a:lnTo>
                    <a:pt x="55" y="56"/>
                  </a:lnTo>
                  <a:lnTo>
                    <a:pt x="43" y="70"/>
                  </a:lnTo>
                  <a:lnTo>
                    <a:pt x="32" y="86"/>
                  </a:lnTo>
                  <a:lnTo>
                    <a:pt x="22" y="102"/>
                  </a:lnTo>
                  <a:lnTo>
                    <a:pt x="14" y="119"/>
                  </a:lnTo>
                  <a:lnTo>
                    <a:pt x="8" y="136"/>
                  </a:lnTo>
                  <a:lnTo>
                    <a:pt x="2" y="154"/>
                  </a:lnTo>
                  <a:lnTo>
                    <a:pt x="0" y="174"/>
                  </a:lnTo>
                  <a:lnTo>
                    <a:pt x="0" y="194"/>
                  </a:lnTo>
                  <a:lnTo>
                    <a:pt x="1" y="209"/>
                  </a:lnTo>
                  <a:lnTo>
                    <a:pt x="2" y="223"/>
                  </a:lnTo>
                  <a:lnTo>
                    <a:pt x="7" y="237"/>
                  </a:lnTo>
                  <a:lnTo>
                    <a:pt x="12" y="253"/>
                  </a:lnTo>
                  <a:lnTo>
                    <a:pt x="19" y="267"/>
                  </a:lnTo>
                  <a:lnTo>
                    <a:pt x="28" y="283"/>
                  </a:lnTo>
                  <a:lnTo>
                    <a:pt x="45" y="311"/>
                  </a:lnTo>
                  <a:lnTo>
                    <a:pt x="85" y="370"/>
                  </a:lnTo>
                  <a:lnTo>
                    <a:pt x="103" y="402"/>
                  </a:lnTo>
                  <a:lnTo>
                    <a:pt x="111" y="417"/>
                  </a:lnTo>
                  <a:lnTo>
                    <a:pt x="119" y="433"/>
                  </a:lnTo>
                  <a:lnTo>
                    <a:pt x="123" y="440"/>
                  </a:lnTo>
                  <a:lnTo>
                    <a:pt x="130" y="445"/>
                  </a:lnTo>
                  <a:lnTo>
                    <a:pt x="126" y="448"/>
                  </a:lnTo>
                  <a:lnTo>
                    <a:pt x="126" y="451"/>
                  </a:lnTo>
                  <a:lnTo>
                    <a:pt x="126" y="457"/>
                  </a:lnTo>
                  <a:lnTo>
                    <a:pt x="123" y="462"/>
                  </a:lnTo>
                  <a:lnTo>
                    <a:pt x="116" y="464"/>
                  </a:lnTo>
                  <a:lnTo>
                    <a:pt x="110" y="467"/>
                  </a:lnTo>
                  <a:lnTo>
                    <a:pt x="106" y="469"/>
                  </a:lnTo>
                  <a:lnTo>
                    <a:pt x="104" y="475"/>
                  </a:lnTo>
                  <a:lnTo>
                    <a:pt x="106" y="479"/>
                  </a:lnTo>
                  <a:lnTo>
                    <a:pt x="109" y="484"/>
                  </a:lnTo>
                  <a:lnTo>
                    <a:pt x="113" y="488"/>
                  </a:lnTo>
                  <a:lnTo>
                    <a:pt x="119" y="491"/>
                  </a:lnTo>
                  <a:lnTo>
                    <a:pt x="119" y="495"/>
                  </a:lnTo>
                  <a:lnTo>
                    <a:pt x="119" y="503"/>
                  </a:lnTo>
                  <a:lnTo>
                    <a:pt x="113" y="506"/>
                  </a:lnTo>
                  <a:lnTo>
                    <a:pt x="109" y="508"/>
                  </a:lnTo>
                  <a:lnTo>
                    <a:pt x="106" y="512"/>
                  </a:lnTo>
                  <a:lnTo>
                    <a:pt x="106" y="516"/>
                  </a:lnTo>
                  <a:lnTo>
                    <a:pt x="106" y="520"/>
                  </a:lnTo>
                  <a:lnTo>
                    <a:pt x="110" y="526"/>
                  </a:lnTo>
                  <a:lnTo>
                    <a:pt x="116" y="530"/>
                  </a:lnTo>
                  <a:lnTo>
                    <a:pt x="123" y="534"/>
                  </a:lnTo>
                  <a:lnTo>
                    <a:pt x="127" y="546"/>
                  </a:lnTo>
                  <a:lnTo>
                    <a:pt x="121" y="547"/>
                  </a:lnTo>
                  <a:lnTo>
                    <a:pt x="117" y="550"/>
                  </a:lnTo>
                  <a:lnTo>
                    <a:pt x="114" y="553"/>
                  </a:lnTo>
                  <a:lnTo>
                    <a:pt x="113" y="557"/>
                  </a:lnTo>
                  <a:lnTo>
                    <a:pt x="114" y="560"/>
                  </a:lnTo>
                  <a:lnTo>
                    <a:pt x="116" y="563"/>
                  </a:lnTo>
                  <a:lnTo>
                    <a:pt x="121" y="568"/>
                  </a:lnTo>
                  <a:lnTo>
                    <a:pt x="131" y="574"/>
                  </a:lnTo>
                  <a:lnTo>
                    <a:pt x="144" y="578"/>
                  </a:lnTo>
                  <a:lnTo>
                    <a:pt x="154" y="594"/>
                  </a:lnTo>
                  <a:lnTo>
                    <a:pt x="165" y="604"/>
                  </a:lnTo>
                  <a:lnTo>
                    <a:pt x="171" y="608"/>
                  </a:lnTo>
                  <a:lnTo>
                    <a:pt x="177" y="611"/>
                  </a:lnTo>
                  <a:lnTo>
                    <a:pt x="184" y="614"/>
                  </a:lnTo>
                  <a:lnTo>
                    <a:pt x="192" y="614"/>
                  </a:lnTo>
                  <a:lnTo>
                    <a:pt x="201" y="614"/>
                  </a:lnTo>
                  <a:lnTo>
                    <a:pt x="208" y="611"/>
                  </a:lnTo>
                  <a:lnTo>
                    <a:pt x="215" y="608"/>
                  </a:lnTo>
                  <a:lnTo>
                    <a:pt x="221" y="604"/>
                  </a:lnTo>
                  <a:lnTo>
                    <a:pt x="230" y="592"/>
                  </a:lnTo>
                  <a:lnTo>
                    <a:pt x="242" y="578"/>
                  </a:lnTo>
                  <a:lnTo>
                    <a:pt x="255" y="574"/>
                  </a:lnTo>
                  <a:lnTo>
                    <a:pt x="263" y="568"/>
                  </a:lnTo>
                  <a:lnTo>
                    <a:pt x="270" y="563"/>
                  </a:lnTo>
                  <a:lnTo>
                    <a:pt x="272" y="560"/>
                  </a:lnTo>
                  <a:lnTo>
                    <a:pt x="272" y="556"/>
                  </a:lnTo>
                  <a:lnTo>
                    <a:pt x="270" y="553"/>
                  </a:lnTo>
                  <a:lnTo>
                    <a:pt x="267" y="549"/>
                  </a:lnTo>
                  <a:lnTo>
                    <a:pt x="264" y="547"/>
                  </a:lnTo>
                  <a:lnTo>
                    <a:pt x="259" y="546"/>
                  </a:lnTo>
                  <a:lnTo>
                    <a:pt x="262" y="533"/>
                  </a:lnTo>
                  <a:lnTo>
                    <a:pt x="269" y="529"/>
                  </a:lnTo>
                  <a:lnTo>
                    <a:pt x="274" y="525"/>
                  </a:lnTo>
                  <a:lnTo>
                    <a:pt x="279" y="520"/>
                  </a:lnTo>
                  <a:lnTo>
                    <a:pt x="280" y="515"/>
                  </a:lnTo>
                  <a:lnTo>
                    <a:pt x="279" y="510"/>
                  </a:lnTo>
                  <a:lnTo>
                    <a:pt x="276" y="508"/>
                  </a:lnTo>
                  <a:lnTo>
                    <a:pt x="272" y="505"/>
                  </a:lnTo>
                  <a:lnTo>
                    <a:pt x="266" y="503"/>
                  </a:lnTo>
                  <a:lnTo>
                    <a:pt x="266" y="495"/>
                  </a:lnTo>
                  <a:lnTo>
                    <a:pt x="266" y="491"/>
                  </a:lnTo>
                  <a:lnTo>
                    <a:pt x="272" y="486"/>
                  </a:lnTo>
                  <a:lnTo>
                    <a:pt x="276" y="482"/>
                  </a:lnTo>
                  <a:lnTo>
                    <a:pt x="279" y="478"/>
                  </a:lnTo>
                  <a:lnTo>
                    <a:pt x="279" y="474"/>
                  </a:lnTo>
                  <a:lnTo>
                    <a:pt x="279" y="469"/>
                  </a:lnTo>
                  <a:lnTo>
                    <a:pt x="276" y="467"/>
                  </a:lnTo>
                  <a:lnTo>
                    <a:pt x="272" y="464"/>
                  </a:lnTo>
                  <a:lnTo>
                    <a:pt x="264" y="462"/>
                  </a:lnTo>
                  <a:lnTo>
                    <a:pt x="263" y="457"/>
                  </a:lnTo>
                  <a:lnTo>
                    <a:pt x="263" y="452"/>
                  </a:lnTo>
                  <a:lnTo>
                    <a:pt x="262" y="450"/>
                  </a:lnTo>
                  <a:lnTo>
                    <a:pt x="259" y="447"/>
                  </a:lnTo>
                  <a:lnTo>
                    <a:pt x="263" y="440"/>
                  </a:lnTo>
                  <a:lnTo>
                    <a:pt x="267" y="433"/>
                  </a:lnTo>
                  <a:lnTo>
                    <a:pt x="273" y="417"/>
                  </a:lnTo>
                  <a:lnTo>
                    <a:pt x="280" y="402"/>
                  </a:lnTo>
                  <a:lnTo>
                    <a:pt x="289" y="387"/>
                  </a:lnTo>
                  <a:lnTo>
                    <a:pt x="297" y="372"/>
                  </a:lnTo>
                  <a:lnTo>
                    <a:pt x="315" y="344"/>
                  </a:lnTo>
                  <a:lnTo>
                    <a:pt x="335" y="315"/>
                  </a:lnTo>
                  <a:lnTo>
                    <a:pt x="354" y="287"/>
                  </a:lnTo>
                  <a:lnTo>
                    <a:pt x="362" y="273"/>
                  </a:lnTo>
                  <a:lnTo>
                    <a:pt x="371" y="259"/>
                  </a:lnTo>
                  <a:lnTo>
                    <a:pt x="376" y="244"/>
                  </a:lnTo>
                  <a:lnTo>
                    <a:pt x="381" y="230"/>
                  </a:lnTo>
                  <a:lnTo>
                    <a:pt x="385" y="216"/>
                  </a:lnTo>
                  <a:lnTo>
                    <a:pt x="386" y="202"/>
                  </a:lnTo>
                  <a:close/>
                  <a:moveTo>
                    <a:pt x="179" y="424"/>
                  </a:moveTo>
                  <a:lnTo>
                    <a:pt x="179" y="424"/>
                  </a:lnTo>
                  <a:lnTo>
                    <a:pt x="140" y="253"/>
                  </a:lnTo>
                  <a:lnTo>
                    <a:pt x="160" y="273"/>
                  </a:lnTo>
                  <a:lnTo>
                    <a:pt x="164" y="274"/>
                  </a:lnTo>
                  <a:lnTo>
                    <a:pt x="165" y="274"/>
                  </a:lnTo>
                  <a:lnTo>
                    <a:pt x="167" y="274"/>
                  </a:lnTo>
                  <a:lnTo>
                    <a:pt x="170" y="274"/>
                  </a:lnTo>
                  <a:lnTo>
                    <a:pt x="171" y="271"/>
                  </a:lnTo>
                  <a:lnTo>
                    <a:pt x="184" y="254"/>
                  </a:lnTo>
                  <a:lnTo>
                    <a:pt x="194" y="240"/>
                  </a:lnTo>
                  <a:lnTo>
                    <a:pt x="221" y="273"/>
                  </a:lnTo>
                  <a:lnTo>
                    <a:pt x="222" y="273"/>
                  </a:lnTo>
                  <a:lnTo>
                    <a:pt x="222" y="274"/>
                  </a:lnTo>
                  <a:lnTo>
                    <a:pt x="223" y="274"/>
                  </a:lnTo>
                  <a:lnTo>
                    <a:pt x="225" y="274"/>
                  </a:lnTo>
                  <a:lnTo>
                    <a:pt x="226" y="274"/>
                  </a:lnTo>
                  <a:lnTo>
                    <a:pt x="229" y="273"/>
                  </a:lnTo>
                  <a:lnTo>
                    <a:pt x="247" y="253"/>
                  </a:lnTo>
                  <a:lnTo>
                    <a:pt x="211" y="424"/>
                  </a:lnTo>
                  <a:lnTo>
                    <a:pt x="194" y="424"/>
                  </a:lnTo>
                  <a:lnTo>
                    <a:pt x="179" y="424"/>
                  </a:lnTo>
                  <a:close/>
                  <a:moveTo>
                    <a:pt x="256" y="402"/>
                  </a:moveTo>
                  <a:lnTo>
                    <a:pt x="256" y="402"/>
                  </a:lnTo>
                  <a:lnTo>
                    <a:pt x="253" y="407"/>
                  </a:lnTo>
                  <a:lnTo>
                    <a:pt x="250" y="411"/>
                  </a:lnTo>
                  <a:lnTo>
                    <a:pt x="247" y="414"/>
                  </a:lnTo>
                  <a:lnTo>
                    <a:pt x="243" y="417"/>
                  </a:lnTo>
                  <a:lnTo>
                    <a:pt x="233" y="421"/>
                  </a:lnTo>
                  <a:lnTo>
                    <a:pt x="223" y="423"/>
                  </a:lnTo>
                  <a:lnTo>
                    <a:pt x="264" y="239"/>
                  </a:lnTo>
                  <a:lnTo>
                    <a:pt x="264" y="236"/>
                  </a:lnTo>
                  <a:lnTo>
                    <a:pt x="263" y="235"/>
                  </a:lnTo>
                  <a:lnTo>
                    <a:pt x="262" y="230"/>
                  </a:lnTo>
                  <a:lnTo>
                    <a:pt x="259" y="229"/>
                  </a:lnTo>
                  <a:lnTo>
                    <a:pt x="257" y="229"/>
                  </a:lnTo>
                  <a:lnTo>
                    <a:pt x="255" y="229"/>
                  </a:lnTo>
                  <a:lnTo>
                    <a:pt x="253" y="230"/>
                  </a:lnTo>
                  <a:lnTo>
                    <a:pt x="225" y="259"/>
                  </a:lnTo>
                  <a:lnTo>
                    <a:pt x="199" y="228"/>
                  </a:lnTo>
                  <a:lnTo>
                    <a:pt x="198" y="226"/>
                  </a:lnTo>
                  <a:lnTo>
                    <a:pt x="196" y="225"/>
                  </a:lnTo>
                  <a:lnTo>
                    <a:pt x="194" y="223"/>
                  </a:lnTo>
                  <a:lnTo>
                    <a:pt x="192" y="225"/>
                  </a:lnTo>
                  <a:lnTo>
                    <a:pt x="189" y="226"/>
                  </a:lnTo>
                  <a:lnTo>
                    <a:pt x="178" y="240"/>
                  </a:lnTo>
                  <a:lnTo>
                    <a:pt x="165" y="260"/>
                  </a:lnTo>
                  <a:lnTo>
                    <a:pt x="136" y="232"/>
                  </a:lnTo>
                  <a:lnTo>
                    <a:pt x="134" y="230"/>
                  </a:lnTo>
                  <a:lnTo>
                    <a:pt x="131" y="230"/>
                  </a:lnTo>
                  <a:lnTo>
                    <a:pt x="128" y="230"/>
                  </a:lnTo>
                  <a:lnTo>
                    <a:pt x="127" y="232"/>
                  </a:lnTo>
                  <a:lnTo>
                    <a:pt x="126" y="235"/>
                  </a:lnTo>
                  <a:lnTo>
                    <a:pt x="124" y="237"/>
                  </a:lnTo>
                  <a:lnTo>
                    <a:pt x="124" y="239"/>
                  </a:lnTo>
                  <a:lnTo>
                    <a:pt x="167" y="423"/>
                  </a:lnTo>
                  <a:lnTo>
                    <a:pt x="155" y="420"/>
                  </a:lnTo>
                  <a:lnTo>
                    <a:pt x="144" y="417"/>
                  </a:lnTo>
                  <a:lnTo>
                    <a:pt x="140" y="414"/>
                  </a:lnTo>
                  <a:lnTo>
                    <a:pt x="136" y="410"/>
                  </a:lnTo>
                  <a:lnTo>
                    <a:pt x="133" y="406"/>
                  </a:lnTo>
                  <a:lnTo>
                    <a:pt x="130" y="402"/>
                  </a:lnTo>
                  <a:lnTo>
                    <a:pt x="116" y="375"/>
                  </a:lnTo>
                  <a:lnTo>
                    <a:pt x="100" y="349"/>
                  </a:lnTo>
                  <a:lnTo>
                    <a:pt x="68" y="298"/>
                  </a:lnTo>
                  <a:lnTo>
                    <a:pt x="52" y="274"/>
                  </a:lnTo>
                  <a:lnTo>
                    <a:pt x="41" y="249"/>
                  </a:lnTo>
                  <a:lnTo>
                    <a:pt x="35" y="237"/>
                  </a:lnTo>
                  <a:lnTo>
                    <a:pt x="32" y="225"/>
                  </a:lnTo>
                  <a:lnTo>
                    <a:pt x="29" y="212"/>
                  </a:lnTo>
                  <a:lnTo>
                    <a:pt x="28" y="199"/>
                  </a:lnTo>
                  <a:lnTo>
                    <a:pt x="29" y="182"/>
                  </a:lnTo>
                  <a:lnTo>
                    <a:pt x="32" y="165"/>
                  </a:lnTo>
                  <a:lnTo>
                    <a:pt x="36" y="150"/>
                  </a:lnTo>
                  <a:lnTo>
                    <a:pt x="41" y="134"/>
                  </a:lnTo>
                  <a:lnTo>
                    <a:pt x="48" y="120"/>
                  </a:lnTo>
                  <a:lnTo>
                    <a:pt x="56" y="107"/>
                  </a:lnTo>
                  <a:lnTo>
                    <a:pt x="66" y="95"/>
                  </a:lnTo>
                  <a:lnTo>
                    <a:pt x="76" y="82"/>
                  </a:lnTo>
                  <a:lnTo>
                    <a:pt x="87" y="72"/>
                  </a:lnTo>
                  <a:lnTo>
                    <a:pt x="100" y="62"/>
                  </a:lnTo>
                  <a:lnTo>
                    <a:pt x="114" y="54"/>
                  </a:lnTo>
                  <a:lnTo>
                    <a:pt x="128" y="46"/>
                  </a:lnTo>
                  <a:lnTo>
                    <a:pt x="143" y="41"/>
                  </a:lnTo>
                  <a:lnTo>
                    <a:pt x="160" y="37"/>
                  </a:lnTo>
                  <a:lnTo>
                    <a:pt x="175" y="35"/>
                  </a:lnTo>
                  <a:lnTo>
                    <a:pt x="192" y="34"/>
                  </a:lnTo>
                  <a:lnTo>
                    <a:pt x="211" y="35"/>
                  </a:lnTo>
                  <a:lnTo>
                    <a:pt x="228" y="38"/>
                  </a:lnTo>
                  <a:lnTo>
                    <a:pt x="245" y="42"/>
                  </a:lnTo>
                  <a:lnTo>
                    <a:pt x="260" y="48"/>
                  </a:lnTo>
                  <a:lnTo>
                    <a:pt x="276" y="56"/>
                  </a:lnTo>
                  <a:lnTo>
                    <a:pt x="290" y="65"/>
                  </a:lnTo>
                  <a:lnTo>
                    <a:pt x="303" y="76"/>
                  </a:lnTo>
                  <a:lnTo>
                    <a:pt x="314" y="87"/>
                  </a:lnTo>
                  <a:lnTo>
                    <a:pt x="324" y="99"/>
                  </a:lnTo>
                  <a:lnTo>
                    <a:pt x="332" y="112"/>
                  </a:lnTo>
                  <a:lnTo>
                    <a:pt x="340" y="124"/>
                  </a:lnTo>
                  <a:lnTo>
                    <a:pt x="345" y="137"/>
                  </a:lnTo>
                  <a:lnTo>
                    <a:pt x="347" y="138"/>
                  </a:lnTo>
                  <a:lnTo>
                    <a:pt x="347" y="140"/>
                  </a:lnTo>
                  <a:lnTo>
                    <a:pt x="348" y="143"/>
                  </a:lnTo>
                  <a:lnTo>
                    <a:pt x="352" y="155"/>
                  </a:lnTo>
                  <a:lnTo>
                    <a:pt x="354" y="162"/>
                  </a:lnTo>
                  <a:lnTo>
                    <a:pt x="357" y="185"/>
                  </a:lnTo>
                  <a:lnTo>
                    <a:pt x="358" y="192"/>
                  </a:lnTo>
                  <a:lnTo>
                    <a:pt x="358" y="198"/>
                  </a:lnTo>
                  <a:lnTo>
                    <a:pt x="357" y="206"/>
                  </a:lnTo>
                  <a:lnTo>
                    <a:pt x="357" y="218"/>
                  </a:lnTo>
                  <a:lnTo>
                    <a:pt x="352" y="230"/>
                  </a:lnTo>
                  <a:lnTo>
                    <a:pt x="349" y="242"/>
                  </a:lnTo>
                  <a:lnTo>
                    <a:pt x="344" y="254"/>
                  </a:lnTo>
                  <a:lnTo>
                    <a:pt x="330" y="278"/>
                  </a:lnTo>
                  <a:lnTo>
                    <a:pt x="314" y="302"/>
                  </a:lnTo>
                  <a:lnTo>
                    <a:pt x="297" y="327"/>
                  </a:lnTo>
                  <a:lnTo>
                    <a:pt x="281" y="351"/>
                  </a:lnTo>
                  <a:lnTo>
                    <a:pt x="267" y="376"/>
                  </a:lnTo>
                  <a:lnTo>
                    <a:pt x="262" y="389"/>
                  </a:lnTo>
                  <a:lnTo>
                    <a:pt x="256" y="402"/>
                  </a:lnTo>
                  <a:close/>
                </a:path>
              </a:pathLst>
            </a:custGeom>
            <a:solidFill>
              <a:srgbClr val="A19F9B">
                <a:alpha val="100000"/>
              </a:srgbClr>
            </a:solidFill>
            <a:ln w="9525">
              <a:noFill/>
            </a:ln>
          </p:spPr>
          <p:txBody>
            <a:bodyPr/>
            <a:p>
              <a:endParaRPr lang="zh-CN" altLang="en-US"/>
            </a:p>
          </p:txBody>
        </p:sp>
        <p:sp>
          <p:nvSpPr>
            <p:cNvPr id="87143" name="Freeform 126"/>
            <p:cNvSpPr/>
            <p:nvPr/>
          </p:nvSpPr>
          <p:spPr>
            <a:xfrm>
              <a:off x="7712075" y="733425"/>
              <a:ext cx="100013" cy="25400"/>
            </a:xfrm>
            <a:custGeom>
              <a:avLst/>
              <a:gdLst/>
              <a:ahLst/>
              <a:cxnLst>
                <a:cxn ang="0">
                  <a:pos x="65534" y="65534"/>
                </a:cxn>
                <a:cxn ang="0">
                  <a:pos x="65534" y="65534"/>
                </a:cxn>
                <a:cxn ang="0">
                  <a:pos x="65534" y="65534"/>
                </a:cxn>
                <a:cxn ang="0">
                  <a:pos x="65534" y="65534"/>
                </a:cxn>
                <a:cxn ang="0">
                  <a:pos x="38816" y="65534"/>
                </a:cxn>
                <a:cxn ang="0">
                  <a:pos x="20007" y="65534"/>
                </a:cxn>
                <a:cxn ang="0">
                  <a:pos x="0" y="65534"/>
                </a:cxn>
                <a:cxn ang="0">
                  <a:pos x="0" y="65534"/>
                </a:cxn>
                <a:cxn ang="0">
                  <a:pos x="20007" y="65534"/>
                </a:cxn>
                <a:cxn ang="0">
                  <a:pos x="38816" y="65534"/>
                </a:cxn>
                <a:cxn ang="0">
                  <a:pos x="65534" y="18489"/>
                </a:cxn>
                <a:cxn ang="0">
                  <a:pos x="65534" y="0"/>
                </a:cxn>
                <a:cxn ang="0">
                  <a:pos x="65534" y="0"/>
                </a:cxn>
                <a:cxn ang="0">
                  <a:pos x="65534" y="0"/>
                </a:cxn>
                <a:cxn ang="0">
                  <a:pos x="65534" y="18489"/>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26" h="33">
                  <a:moveTo>
                    <a:pt x="109" y="33"/>
                  </a:moveTo>
                  <a:lnTo>
                    <a:pt x="16" y="33"/>
                  </a:lnTo>
                  <a:lnTo>
                    <a:pt x="10" y="33"/>
                  </a:lnTo>
                  <a:lnTo>
                    <a:pt x="4" y="29"/>
                  </a:lnTo>
                  <a:lnTo>
                    <a:pt x="1" y="23"/>
                  </a:lnTo>
                  <a:lnTo>
                    <a:pt x="0" y="17"/>
                  </a:lnTo>
                  <a:lnTo>
                    <a:pt x="1" y="10"/>
                  </a:lnTo>
                  <a:lnTo>
                    <a:pt x="4" y="5"/>
                  </a:lnTo>
                  <a:lnTo>
                    <a:pt x="10" y="2"/>
                  </a:lnTo>
                  <a:lnTo>
                    <a:pt x="16" y="0"/>
                  </a:lnTo>
                  <a:lnTo>
                    <a:pt x="109" y="0"/>
                  </a:lnTo>
                  <a:lnTo>
                    <a:pt x="116" y="2"/>
                  </a:lnTo>
                  <a:lnTo>
                    <a:pt x="120" y="5"/>
                  </a:lnTo>
                  <a:lnTo>
                    <a:pt x="125" y="10"/>
                  </a:lnTo>
                  <a:lnTo>
                    <a:pt x="126" y="17"/>
                  </a:lnTo>
                  <a:lnTo>
                    <a:pt x="125" y="23"/>
                  </a:lnTo>
                  <a:lnTo>
                    <a:pt x="120" y="29"/>
                  </a:lnTo>
                  <a:lnTo>
                    <a:pt x="116" y="33"/>
                  </a:lnTo>
                  <a:lnTo>
                    <a:pt x="109" y="33"/>
                  </a:lnTo>
                  <a:close/>
                </a:path>
              </a:pathLst>
            </a:custGeom>
            <a:solidFill>
              <a:srgbClr val="A19F9B">
                <a:alpha val="100000"/>
              </a:srgbClr>
            </a:solidFill>
            <a:ln w="9525">
              <a:noFill/>
            </a:ln>
          </p:spPr>
          <p:txBody>
            <a:bodyPr/>
            <a:p>
              <a:endParaRPr lang="zh-CN" altLang="en-US"/>
            </a:p>
          </p:txBody>
        </p:sp>
        <p:sp>
          <p:nvSpPr>
            <p:cNvPr id="87144" name="Freeform 127"/>
            <p:cNvSpPr/>
            <p:nvPr/>
          </p:nvSpPr>
          <p:spPr>
            <a:xfrm>
              <a:off x="8224838" y="733425"/>
              <a:ext cx="100013" cy="25400"/>
            </a:xfrm>
            <a:custGeom>
              <a:avLst/>
              <a:gdLst/>
              <a:ahLst/>
              <a:cxnLst>
                <a:cxn ang="0">
                  <a:pos x="65534" y="65534"/>
                </a:cxn>
                <a:cxn ang="0">
                  <a:pos x="65534" y="65534"/>
                </a:cxn>
                <a:cxn ang="0">
                  <a:pos x="65534" y="65534"/>
                </a:cxn>
                <a:cxn ang="0">
                  <a:pos x="65534" y="65534"/>
                </a:cxn>
                <a:cxn ang="0">
                  <a:pos x="38816" y="65534"/>
                </a:cxn>
                <a:cxn ang="0">
                  <a:pos x="20007" y="65534"/>
                </a:cxn>
                <a:cxn ang="0">
                  <a:pos x="0" y="65534"/>
                </a:cxn>
                <a:cxn ang="0">
                  <a:pos x="0" y="65534"/>
                </a:cxn>
                <a:cxn ang="0">
                  <a:pos x="20007" y="65534"/>
                </a:cxn>
                <a:cxn ang="0">
                  <a:pos x="38816" y="65534"/>
                </a:cxn>
                <a:cxn ang="0">
                  <a:pos x="65534" y="18489"/>
                </a:cxn>
                <a:cxn ang="0">
                  <a:pos x="65534" y="0"/>
                </a:cxn>
                <a:cxn ang="0">
                  <a:pos x="65534" y="0"/>
                </a:cxn>
                <a:cxn ang="0">
                  <a:pos x="65534" y="0"/>
                </a:cxn>
                <a:cxn ang="0">
                  <a:pos x="65534" y="18489"/>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26" h="33">
                  <a:moveTo>
                    <a:pt x="109" y="33"/>
                  </a:moveTo>
                  <a:lnTo>
                    <a:pt x="16" y="33"/>
                  </a:lnTo>
                  <a:lnTo>
                    <a:pt x="10" y="33"/>
                  </a:lnTo>
                  <a:lnTo>
                    <a:pt x="4" y="29"/>
                  </a:lnTo>
                  <a:lnTo>
                    <a:pt x="1" y="23"/>
                  </a:lnTo>
                  <a:lnTo>
                    <a:pt x="0" y="17"/>
                  </a:lnTo>
                  <a:lnTo>
                    <a:pt x="1" y="10"/>
                  </a:lnTo>
                  <a:lnTo>
                    <a:pt x="4" y="5"/>
                  </a:lnTo>
                  <a:lnTo>
                    <a:pt x="10" y="2"/>
                  </a:lnTo>
                  <a:lnTo>
                    <a:pt x="16" y="0"/>
                  </a:lnTo>
                  <a:lnTo>
                    <a:pt x="109" y="0"/>
                  </a:lnTo>
                  <a:lnTo>
                    <a:pt x="116" y="2"/>
                  </a:lnTo>
                  <a:lnTo>
                    <a:pt x="122" y="5"/>
                  </a:lnTo>
                  <a:lnTo>
                    <a:pt x="125" y="10"/>
                  </a:lnTo>
                  <a:lnTo>
                    <a:pt x="126" y="17"/>
                  </a:lnTo>
                  <a:lnTo>
                    <a:pt x="125" y="23"/>
                  </a:lnTo>
                  <a:lnTo>
                    <a:pt x="122" y="29"/>
                  </a:lnTo>
                  <a:lnTo>
                    <a:pt x="116" y="33"/>
                  </a:lnTo>
                  <a:lnTo>
                    <a:pt x="109" y="33"/>
                  </a:lnTo>
                  <a:close/>
                </a:path>
              </a:pathLst>
            </a:custGeom>
            <a:solidFill>
              <a:srgbClr val="A19F9B">
                <a:alpha val="100000"/>
              </a:srgbClr>
            </a:solidFill>
            <a:ln w="9525">
              <a:noFill/>
            </a:ln>
          </p:spPr>
          <p:txBody>
            <a:bodyPr/>
            <a:p>
              <a:endParaRPr lang="zh-CN" altLang="en-US"/>
            </a:p>
          </p:txBody>
        </p:sp>
        <p:sp>
          <p:nvSpPr>
            <p:cNvPr id="87145" name="Freeform 128"/>
            <p:cNvSpPr/>
            <p:nvPr/>
          </p:nvSpPr>
          <p:spPr>
            <a:xfrm>
              <a:off x="8015288" y="428625"/>
              <a:ext cx="26988" cy="130175"/>
            </a:xfrm>
            <a:custGeom>
              <a:avLst/>
              <a:gdLst/>
              <a:ahLst/>
              <a:cxnLst>
                <a:cxn ang="0">
                  <a:pos x="65534" y="65534"/>
                </a:cxn>
                <a:cxn ang="0">
                  <a:pos x="65534" y="65534"/>
                </a:cxn>
                <a:cxn ang="0">
                  <a:pos x="65534" y="65534"/>
                </a:cxn>
                <a:cxn ang="0">
                  <a:pos x="27329" y="65534"/>
                </a:cxn>
                <a:cxn ang="0">
                  <a:pos x="33124" y="65534"/>
                </a:cxn>
                <a:cxn ang="0">
                  <a:pos x="0" y="65534"/>
                </a:cxn>
                <a:cxn ang="0">
                  <a:pos x="0" y="65534"/>
                </a:cxn>
                <a:cxn ang="0">
                  <a:pos x="0" y="65534"/>
                </a:cxn>
                <a:cxn ang="0">
                  <a:pos x="33124" y="65534"/>
                </a:cxn>
                <a:cxn ang="0">
                  <a:pos x="27329" y="18497"/>
                </a:cxn>
                <a:cxn ang="0">
                  <a:pos x="65534" y="15125"/>
                </a:cxn>
                <a:cxn ang="0">
                  <a:pos x="65534" y="0"/>
                </a:cxn>
                <a:cxn ang="0">
                  <a:pos x="65534" y="0"/>
                </a:cxn>
                <a:cxn ang="0">
                  <a:pos x="65534" y="15125"/>
                </a:cxn>
                <a:cxn ang="0">
                  <a:pos x="65534" y="18497"/>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4" h="164">
                  <a:moveTo>
                    <a:pt x="17" y="164"/>
                  </a:moveTo>
                  <a:lnTo>
                    <a:pt x="17" y="164"/>
                  </a:lnTo>
                  <a:lnTo>
                    <a:pt x="10" y="163"/>
                  </a:lnTo>
                  <a:lnTo>
                    <a:pt x="4" y="158"/>
                  </a:lnTo>
                  <a:lnTo>
                    <a:pt x="1" y="154"/>
                  </a:lnTo>
                  <a:lnTo>
                    <a:pt x="0" y="147"/>
                  </a:lnTo>
                  <a:lnTo>
                    <a:pt x="0" y="17"/>
                  </a:lnTo>
                  <a:lnTo>
                    <a:pt x="1" y="10"/>
                  </a:lnTo>
                  <a:lnTo>
                    <a:pt x="4" y="4"/>
                  </a:lnTo>
                  <a:lnTo>
                    <a:pt x="10" y="1"/>
                  </a:lnTo>
                  <a:lnTo>
                    <a:pt x="17" y="0"/>
                  </a:lnTo>
                  <a:lnTo>
                    <a:pt x="23" y="1"/>
                  </a:lnTo>
                  <a:lnTo>
                    <a:pt x="28" y="4"/>
                  </a:lnTo>
                  <a:lnTo>
                    <a:pt x="33" y="10"/>
                  </a:lnTo>
                  <a:lnTo>
                    <a:pt x="34" y="17"/>
                  </a:lnTo>
                  <a:lnTo>
                    <a:pt x="34" y="147"/>
                  </a:lnTo>
                  <a:lnTo>
                    <a:pt x="33" y="154"/>
                  </a:lnTo>
                  <a:lnTo>
                    <a:pt x="28" y="158"/>
                  </a:lnTo>
                  <a:lnTo>
                    <a:pt x="23" y="163"/>
                  </a:lnTo>
                  <a:lnTo>
                    <a:pt x="17" y="164"/>
                  </a:lnTo>
                  <a:close/>
                </a:path>
              </a:pathLst>
            </a:custGeom>
            <a:solidFill>
              <a:srgbClr val="A19F9B">
                <a:alpha val="100000"/>
              </a:srgbClr>
            </a:solidFill>
            <a:ln w="9525">
              <a:noFill/>
            </a:ln>
          </p:spPr>
          <p:txBody>
            <a:bodyPr/>
            <a:p>
              <a:endParaRPr lang="zh-CN" altLang="en-US"/>
            </a:p>
          </p:txBody>
        </p:sp>
        <p:sp>
          <p:nvSpPr>
            <p:cNvPr id="87146" name="Freeform 129"/>
            <p:cNvSpPr/>
            <p:nvPr/>
          </p:nvSpPr>
          <p:spPr>
            <a:xfrm>
              <a:off x="7799388" y="536575"/>
              <a:ext cx="90488" cy="85725"/>
            </a:xfrm>
            <a:custGeom>
              <a:avLst/>
              <a:gdLst/>
              <a:ahLst/>
              <a:cxnLst>
                <a:cxn ang="0">
                  <a:pos x="65534" y="65534"/>
                </a:cxn>
                <a:cxn ang="0">
                  <a:pos x="65534" y="65534"/>
                </a:cxn>
                <a:cxn ang="0">
                  <a:pos x="65534" y="65534"/>
                </a:cxn>
                <a:cxn ang="0">
                  <a:pos x="65534" y="65534"/>
                </a:cxn>
                <a:cxn ang="0">
                  <a:pos x="65534" y="65534"/>
                </a:cxn>
                <a:cxn ang="0">
                  <a:pos x="65534" y="65534"/>
                </a:cxn>
                <a:cxn ang="0">
                  <a:pos x="441" y="65534"/>
                </a:cxn>
                <a:cxn ang="0">
                  <a:pos x="0" y="65534"/>
                </a:cxn>
                <a:cxn ang="0">
                  <a:pos x="409" y="65534"/>
                </a:cxn>
                <a:cxn ang="0">
                  <a:pos x="65534" y="65534"/>
                </a:cxn>
                <a:cxn ang="0">
                  <a:pos x="65534" y="65534"/>
                </a:cxn>
                <a:cxn ang="0">
                  <a:pos x="65534" y="8572"/>
                </a:cxn>
                <a:cxn ang="0">
                  <a:pos x="65534" y="0"/>
                </a:cxn>
                <a:cxn ang="0">
                  <a:pos x="65534" y="8572"/>
                </a:cxn>
                <a:cxn ang="0">
                  <a:pos x="65534" y="19861"/>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15" h="107">
                  <a:moveTo>
                    <a:pt x="98" y="107"/>
                  </a:moveTo>
                  <a:lnTo>
                    <a:pt x="98" y="107"/>
                  </a:lnTo>
                  <a:lnTo>
                    <a:pt x="92" y="106"/>
                  </a:lnTo>
                  <a:lnTo>
                    <a:pt x="86" y="103"/>
                  </a:lnTo>
                  <a:lnTo>
                    <a:pt x="6" y="30"/>
                  </a:lnTo>
                  <a:lnTo>
                    <a:pt x="3" y="24"/>
                  </a:lnTo>
                  <a:lnTo>
                    <a:pt x="0" y="17"/>
                  </a:lnTo>
                  <a:lnTo>
                    <a:pt x="1" y="11"/>
                  </a:lnTo>
                  <a:lnTo>
                    <a:pt x="6" y="5"/>
                  </a:lnTo>
                  <a:lnTo>
                    <a:pt x="10" y="1"/>
                  </a:lnTo>
                  <a:lnTo>
                    <a:pt x="17" y="0"/>
                  </a:lnTo>
                  <a:lnTo>
                    <a:pt x="23" y="1"/>
                  </a:lnTo>
                  <a:lnTo>
                    <a:pt x="28" y="4"/>
                  </a:lnTo>
                  <a:lnTo>
                    <a:pt x="109" y="78"/>
                  </a:lnTo>
                  <a:lnTo>
                    <a:pt x="113" y="83"/>
                  </a:lnTo>
                  <a:lnTo>
                    <a:pt x="115" y="90"/>
                  </a:lnTo>
                  <a:lnTo>
                    <a:pt x="113" y="96"/>
                  </a:lnTo>
                  <a:lnTo>
                    <a:pt x="111" y="102"/>
                  </a:lnTo>
                  <a:lnTo>
                    <a:pt x="105" y="106"/>
                  </a:lnTo>
                  <a:lnTo>
                    <a:pt x="98" y="107"/>
                  </a:lnTo>
                  <a:close/>
                </a:path>
              </a:pathLst>
            </a:custGeom>
            <a:solidFill>
              <a:srgbClr val="A19F9B">
                <a:alpha val="100000"/>
              </a:srgbClr>
            </a:solidFill>
            <a:ln w="9525">
              <a:noFill/>
            </a:ln>
          </p:spPr>
          <p:txBody>
            <a:bodyPr/>
            <a:p>
              <a:endParaRPr lang="zh-CN" altLang="en-US"/>
            </a:p>
          </p:txBody>
        </p:sp>
        <p:sp>
          <p:nvSpPr>
            <p:cNvPr id="87147" name="Freeform 130"/>
            <p:cNvSpPr/>
            <p:nvPr/>
          </p:nvSpPr>
          <p:spPr>
            <a:xfrm>
              <a:off x="8162925" y="541338"/>
              <a:ext cx="90488" cy="85725"/>
            </a:xfrm>
            <a:custGeom>
              <a:avLst/>
              <a:gdLst/>
              <a:ahLst/>
              <a:cxnLst>
                <a:cxn ang="0">
                  <a:pos x="65534" y="65534"/>
                </a:cxn>
                <a:cxn ang="0">
                  <a:pos x="65534" y="65534"/>
                </a:cxn>
                <a:cxn ang="0">
                  <a:pos x="65534" y="65534"/>
                </a:cxn>
                <a:cxn ang="0">
                  <a:pos x="14400" y="65534"/>
                </a:cxn>
                <a:cxn ang="0">
                  <a:pos x="14400" y="65534"/>
                </a:cxn>
                <a:cxn ang="0">
                  <a:pos x="33084" y="65534"/>
                </a:cxn>
                <a:cxn ang="0">
                  <a:pos x="0" y="65534"/>
                </a:cxn>
                <a:cxn ang="0">
                  <a:pos x="33084" y="65534"/>
                </a:cxn>
                <a:cxn ang="0">
                  <a:pos x="65534" y="65534"/>
                </a:cxn>
                <a:cxn ang="0">
                  <a:pos x="65534" y="19861"/>
                </a:cxn>
                <a:cxn ang="0">
                  <a:pos x="65534" y="19861"/>
                </a:cxn>
                <a:cxn ang="0">
                  <a:pos x="65534" y="8572"/>
                </a:cxn>
                <a:cxn ang="0">
                  <a:pos x="65534" y="0"/>
                </a:cxn>
                <a:cxn ang="0">
                  <a:pos x="65534" y="8572"/>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113" h="107">
                  <a:moveTo>
                    <a:pt x="17" y="107"/>
                  </a:moveTo>
                  <a:lnTo>
                    <a:pt x="17" y="107"/>
                  </a:lnTo>
                  <a:lnTo>
                    <a:pt x="10" y="106"/>
                  </a:lnTo>
                  <a:lnTo>
                    <a:pt x="4" y="102"/>
                  </a:lnTo>
                  <a:lnTo>
                    <a:pt x="1" y="96"/>
                  </a:lnTo>
                  <a:lnTo>
                    <a:pt x="0" y="89"/>
                  </a:lnTo>
                  <a:lnTo>
                    <a:pt x="1" y="83"/>
                  </a:lnTo>
                  <a:lnTo>
                    <a:pt x="6" y="78"/>
                  </a:lnTo>
                  <a:lnTo>
                    <a:pt x="86" y="4"/>
                  </a:lnTo>
                  <a:lnTo>
                    <a:pt x="92" y="1"/>
                  </a:lnTo>
                  <a:lnTo>
                    <a:pt x="98" y="0"/>
                  </a:lnTo>
                  <a:lnTo>
                    <a:pt x="105" y="1"/>
                  </a:lnTo>
                  <a:lnTo>
                    <a:pt x="109" y="6"/>
                  </a:lnTo>
                  <a:lnTo>
                    <a:pt x="113" y="11"/>
                  </a:lnTo>
                  <a:lnTo>
                    <a:pt x="113" y="17"/>
                  </a:lnTo>
                  <a:lnTo>
                    <a:pt x="112" y="24"/>
                  </a:lnTo>
                  <a:lnTo>
                    <a:pt x="109" y="28"/>
                  </a:lnTo>
                  <a:lnTo>
                    <a:pt x="28" y="103"/>
                  </a:lnTo>
                  <a:lnTo>
                    <a:pt x="23" y="106"/>
                  </a:lnTo>
                  <a:lnTo>
                    <a:pt x="17" y="107"/>
                  </a:lnTo>
                  <a:close/>
                </a:path>
              </a:pathLst>
            </a:custGeom>
            <a:solidFill>
              <a:srgbClr val="A19F9B">
                <a:alpha val="100000"/>
              </a:srgbClr>
            </a:solidFill>
            <a:ln w="9525">
              <a:noFill/>
            </a:ln>
          </p:spPr>
          <p:txBody>
            <a:bodyPr/>
            <a:p>
              <a:endParaRPr lang="zh-CN" altLang="en-US"/>
            </a:p>
          </p:txBody>
        </p:sp>
      </p:grpSp>
      <p:sp>
        <p:nvSpPr>
          <p:cNvPr id="9" name="矩形 8"/>
          <p:cNvSpPr/>
          <p:nvPr/>
        </p:nvSpPr>
        <p:spPr>
          <a:xfrm>
            <a:off x="1531938" y="1619250"/>
            <a:ext cx="1733550" cy="400050"/>
          </a:xfrm>
          <a:prstGeom prst="rect">
            <a:avLst/>
          </a:prstGeom>
        </p:spPr>
        <p:txBody>
          <a:bodyPr wrap="none">
            <a:spAutoFit/>
          </a:bodyPr>
          <a:lstStyle/>
          <a:p>
            <a:pPr marL="262255" marR="0" lvl="0" indent="-262255" algn="r" defTabSz="914400" rtl="0" eaLnBrk="1" fontAlgn="base" latinLnBrk="0" hangingPunct="1">
              <a:lnSpc>
                <a:spcPct val="100000"/>
              </a:lnSpc>
              <a:spcBef>
                <a:spcPct val="15000"/>
              </a:spcBef>
              <a:spcAft>
                <a:spcPct val="1500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内部沟通流程</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847725" y="2601913"/>
            <a:ext cx="1724025" cy="400050"/>
          </a:xfrm>
          <a:prstGeom prst="rect">
            <a:avLst/>
          </a:prstGeom>
        </p:spPr>
        <p:txBody>
          <a:bodyPr wrap="none">
            <a:spAutoFit/>
          </a:bodyPr>
          <a:lstStyle/>
          <a:p>
            <a:pPr marL="262255" marR="0" lvl="0" indent="-262255" algn="r" defTabSz="914400" rtl="0" eaLnBrk="1" fontAlgn="base" latinLnBrk="0" hangingPunct="1">
              <a:lnSpc>
                <a:spcPct val="100000"/>
              </a:lnSpc>
              <a:spcBef>
                <a:spcPct val="15000"/>
              </a:spcBef>
              <a:spcAft>
                <a:spcPct val="1500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外部沟通流程</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841375" y="3854450"/>
            <a:ext cx="1724025" cy="400050"/>
          </a:xfrm>
          <a:prstGeom prst="rect">
            <a:avLst/>
          </a:prstGeom>
        </p:spPr>
        <p:txBody>
          <a:bodyPr wrap="none">
            <a:spAutoFit/>
          </a:bodyPr>
          <a:lstStyle/>
          <a:p>
            <a:pPr marL="262255" marR="0" lvl="0" indent="-262255" algn="r" defTabSz="914400" rtl="0" eaLnBrk="1" fontAlgn="base" latinLnBrk="0" hangingPunct="1">
              <a:lnSpc>
                <a:spcPct val="100000"/>
              </a:lnSpc>
              <a:spcBef>
                <a:spcPct val="15000"/>
              </a:spcBef>
              <a:spcAft>
                <a:spcPct val="1500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专项安全活动</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1" name="矩形 190"/>
          <p:cNvSpPr/>
          <p:nvPr/>
        </p:nvSpPr>
        <p:spPr>
          <a:xfrm>
            <a:off x="1536700" y="4908550"/>
            <a:ext cx="1724025" cy="400050"/>
          </a:xfrm>
          <a:prstGeom prst="rect">
            <a:avLst/>
          </a:prstGeom>
        </p:spPr>
        <p:txBody>
          <a:bodyPr wrap="none">
            <a:spAutoFit/>
          </a:bodyPr>
          <a:lstStyle/>
          <a:p>
            <a:pPr marL="262255" marR="0" lvl="0" indent="-262255" algn="r" defTabSz="914400" rtl="0" eaLnBrk="1" fontAlgn="base" latinLnBrk="0" hangingPunct="1">
              <a:lnSpc>
                <a:spcPct val="100000"/>
              </a:lnSpc>
              <a:spcBef>
                <a:spcPct val="15000"/>
              </a:spcBef>
              <a:spcAft>
                <a:spcPct val="1500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组织氛围调查</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968" name="矩形 83967"/>
          <p:cNvSpPr/>
          <p:nvPr/>
        </p:nvSpPr>
        <p:spPr>
          <a:xfrm>
            <a:off x="5741988" y="1617663"/>
            <a:ext cx="22479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提案（建议）制度</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969" name="矩形 83968"/>
          <p:cNvSpPr/>
          <p:nvPr/>
        </p:nvSpPr>
        <p:spPr>
          <a:xfrm>
            <a:off x="6384925" y="2595563"/>
            <a:ext cx="17240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定期安全会议</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973" name="矩形 83972"/>
          <p:cNvSpPr/>
          <p:nvPr/>
        </p:nvSpPr>
        <p:spPr>
          <a:xfrm>
            <a:off x="6384925" y="3884613"/>
            <a:ext cx="17240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每日安全对话</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974" name="矩形 83973"/>
          <p:cNvSpPr/>
          <p:nvPr/>
        </p:nvSpPr>
        <p:spPr>
          <a:xfrm>
            <a:off x="5741988" y="4891088"/>
            <a:ext cx="205581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沟通有效性检查</a:t>
            </a:r>
            <a:r>
              <a:rPr kumimoji="0" lang="zh-TW"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zh-TW"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7056" name="文本框 83975"/>
          <p:cNvSpPr txBox="1"/>
          <p:nvPr/>
        </p:nvSpPr>
        <p:spPr>
          <a:xfrm>
            <a:off x="3390900" y="1617663"/>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1</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57" name="文本框 200"/>
          <p:cNvSpPr txBox="1"/>
          <p:nvPr/>
        </p:nvSpPr>
        <p:spPr>
          <a:xfrm>
            <a:off x="2714625" y="2595563"/>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2</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58" name="文本框 201"/>
          <p:cNvSpPr txBox="1"/>
          <p:nvPr/>
        </p:nvSpPr>
        <p:spPr>
          <a:xfrm>
            <a:off x="2720975" y="3854450"/>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3</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59" name="文本框 202"/>
          <p:cNvSpPr txBox="1"/>
          <p:nvPr/>
        </p:nvSpPr>
        <p:spPr>
          <a:xfrm>
            <a:off x="3378200" y="4905375"/>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4</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60" name="文本框 203"/>
          <p:cNvSpPr txBox="1"/>
          <p:nvPr/>
        </p:nvSpPr>
        <p:spPr>
          <a:xfrm>
            <a:off x="5192713" y="1617663"/>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5</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61" name="文本框 204"/>
          <p:cNvSpPr txBox="1"/>
          <p:nvPr/>
        </p:nvSpPr>
        <p:spPr>
          <a:xfrm>
            <a:off x="5878513" y="2601913"/>
            <a:ext cx="388937"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6</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62" name="文本框 205"/>
          <p:cNvSpPr txBox="1"/>
          <p:nvPr/>
        </p:nvSpPr>
        <p:spPr>
          <a:xfrm>
            <a:off x="5870575" y="3851275"/>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7</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87063" name="文本框 206"/>
          <p:cNvSpPr txBox="1"/>
          <p:nvPr/>
        </p:nvSpPr>
        <p:spPr>
          <a:xfrm>
            <a:off x="5192713" y="4906963"/>
            <a:ext cx="387350" cy="400050"/>
          </a:xfrm>
          <a:prstGeom prst="rect">
            <a:avLst/>
          </a:prstGeom>
          <a:noFill/>
          <a:ln w="9525">
            <a:noFill/>
          </a:ln>
        </p:spPr>
        <p:txBody>
          <a:bodyPr>
            <a:spAutoFit/>
          </a:bodyPr>
          <a:p>
            <a:pPr lvl="0" algn="ctr"/>
            <a:r>
              <a:rPr lang="en-US" altLang="zh-CN" sz="2000" dirty="0">
                <a:solidFill>
                  <a:schemeClr val="bg1"/>
                </a:solidFill>
                <a:latin typeface="Arial" panose="020B0604020202020204" pitchFamily="34" charset="0"/>
                <a:ea typeface="宋体" panose="02010600030101010101" pitchFamily="2" charset="-122"/>
              </a:rPr>
              <a:t>8</a:t>
            </a:r>
            <a:endParaRPr lang="zh-CN" altLang="en-US" sz="2000"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Text Box 3"/>
          <p:cNvSpPr txBox="1"/>
          <p:nvPr/>
        </p:nvSpPr>
        <p:spPr>
          <a:xfrm>
            <a:off x="266700" y="5094288"/>
            <a:ext cx="2286000" cy="774700"/>
          </a:xfrm>
          <a:prstGeom prst="rect">
            <a:avLst/>
          </a:prstGeom>
          <a:noFill/>
          <a:ln w="9525">
            <a:noFill/>
          </a:ln>
        </p:spPr>
        <p:txBody>
          <a:bodyPr>
            <a:spAutoFit/>
          </a:bodyPr>
          <a:p>
            <a:pPr lvl="0">
              <a:spcBef>
                <a:spcPct val="30000"/>
              </a:spcBef>
            </a:pPr>
            <a:endParaRPr lang="pt-BR" altLang="en-US" dirty="0">
              <a:solidFill>
                <a:srgbClr val="0000CC"/>
              </a:solidFill>
              <a:latin typeface="Arial" panose="020B0604020202020204" pitchFamily="34" charset="0"/>
              <a:ea typeface="宋体" panose="02010600030101010101" pitchFamily="2" charset="-122"/>
            </a:endParaRPr>
          </a:p>
          <a:p>
            <a:pPr lvl="0">
              <a:spcBef>
                <a:spcPct val="30000"/>
              </a:spcBef>
            </a:pPr>
            <a:endParaRPr lang="zh-CN" altLang="en-US" sz="1600" dirty="0">
              <a:solidFill>
                <a:srgbClr val="344374"/>
              </a:solidFill>
              <a:latin typeface="Arial" panose="020B0604020202020204" pitchFamily="34" charset="0"/>
              <a:ea typeface="PMingLiU" panose="02020500000000000000" pitchFamily="18" charset="-120"/>
            </a:endParaRPr>
          </a:p>
        </p:txBody>
      </p:sp>
      <p:sp>
        <p:nvSpPr>
          <p:cNvPr id="88067"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8068"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8069"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8070" name="矩形 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8071" name="等腰三角形 9"/>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8072"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8073" name="矩形 1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8074"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1584325" y="1855788"/>
            <a:ext cx="6969125" cy="506413"/>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规定办法、沟通记录、各种安全活动记录、提案和建议</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479550" y="3146425"/>
            <a:ext cx="7337425" cy="3416300"/>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公司是否建立了有效的沟通制度，确保信息能够传达到整个组织。如：书面或电子通讯和面对面的沟通方式，（包括安全会议、每日的安全对话等）</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公司是否建立针对媒体、社区、政府或非政府机构的沟通系统或管道。</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公司是否定期组织员工意见调查，以便了解员工在管理方面的满意程度，包括安全</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是否建立了提案制度鼓励员工在安全方面的改进意见。</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是否通过定期的审核来检查沟通的有效性</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20" name="矩形 19"/>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图文框 20"/>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圆角矩形 3"/>
          <p:cNvSpPr/>
          <p:nvPr/>
        </p:nvSpPr>
        <p:spPr>
          <a:xfrm>
            <a:off x="3622675" y="885825"/>
            <a:ext cx="1898650" cy="504825"/>
          </a:xfrm>
          <a:prstGeom prst="roundRect">
            <a:avLst>
              <a:gd name="adj" fmla="val 4903"/>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9091" name="圆角矩形 7"/>
          <p:cNvSpPr/>
          <p:nvPr/>
        </p:nvSpPr>
        <p:spPr>
          <a:xfrm>
            <a:off x="1371600" y="1684338"/>
            <a:ext cx="6438900" cy="992187"/>
          </a:xfrm>
          <a:prstGeom prst="roundRect">
            <a:avLst>
              <a:gd name="adj" fmla="val 50000"/>
            </a:avLst>
          </a:prstGeom>
          <a:noFill/>
          <a:ln w="22225" cap="flat" cmpd="sng">
            <a:solidFill>
              <a:srgbClr val="57D5B1"/>
            </a:solidFill>
            <a:prstDash val="soli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89092" name="椭圆 8"/>
          <p:cNvSpPr/>
          <p:nvPr/>
        </p:nvSpPr>
        <p:spPr>
          <a:xfrm>
            <a:off x="1765300" y="1743075"/>
            <a:ext cx="873125" cy="8731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9093" name="椭圆 11"/>
          <p:cNvSpPr/>
          <p:nvPr/>
        </p:nvSpPr>
        <p:spPr>
          <a:xfrm>
            <a:off x="4135438" y="1743075"/>
            <a:ext cx="873125" cy="8731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9094" name="椭圆 12"/>
          <p:cNvSpPr/>
          <p:nvPr/>
        </p:nvSpPr>
        <p:spPr>
          <a:xfrm>
            <a:off x="6505575" y="1743075"/>
            <a:ext cx="873125" cy="8731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89095" name="Freeform 5"/>
          <p:cNvSpPr>
            <a:spLocks noEditPoints="1"/>
          </p:cNvSpPr>
          <p:nvPr/>
        </p:nvSpPr>
        <p:spPr>
          <a:xfrm>
            <a:off x="1931988" y="1868488"/>
            <a:ext cx="539750" cy="541337"/>
          </a:xfrm>
          <a:custGeom>
            <a:avLst/>
            <a:gdLst/>
            <a:ahLst/>
            <a:cxnLst>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Lst>
            <a:pathLst>
              <a:path w="3261" h="3263">
                <a:moveTo>
                  <a:pt x="700" y="871"/>
                </a:moveTo>
                <a:cubicBezTo>
                  <a:pt x="700" y="391"/>
                  <a:pt x="1101" y="0"/>
                  <a:pt x="1593" y="0"/>
                </a:cubicBezTo>
                <a:cubicBezTo>
                  <a:pt x="2085" y="0"/>
                  <a:pt x="2486" y="391"/>
                  <a:pt x="2486" y="871"/>
                </a:cubicBezTo>
                <a:cubicBezTo>
                  <a:pt x="2486" y="1352"/>
                  <a:pt x="2085" y="1743"/>
                  <a:pt x="1593" y="1743"/>
                </a:cubicBezTo>
                <a:cubicBezTo>
                  <a:pt x="1101" y="1743"/>
                  <a:pt x="700" y="1352"/>
                  <a:pt x="700" y="871"/>
                </a:cubicBezTo>
                <a:close/>
                <a:moveTo>
                  <a:pt x="983" y="890"/>
                </a:moveTo>
                <a:cubicBezTo>
                  <a:pt x="983" y="1238"/>
                  <a:pt x="1217" y="1476"/>
                  <a:pt x="1574" y="1476"/>
                </a:cubicBezTo>
                <a:cubicBezTo>
                  <a:pt x="1931" y="1476"/>
                  <a:pt x="2221" y="1238"/>
                  <a:pt x="2221" y="890"/>
                </a:cubicBezTo>
                <a:cubicBezTo>
                  <a:pt x="2221" y="541"/>
                  <a:pt x="1931" y="258"/>
                  <a:pt x="1574" y="258"/>
                </a:cubicBezTo>
                <a:cubicBezTo>
                  <a:pt x="1217" y="258"/>
                  <a:pt x="983" y="541"/>
                  <a:pt x="983" y="890"/>
                </a:cubicBezTo>
                <a:close/>
                <a:moveTo>
                  <a:pt x="1634" y="3263"/>
                </a:moveTo>
                <a:cubicBezTo>
                  <a:pt x="2519" y="2239"/>
                  <a:pt x="2519" y="2239"/>
                  <a:pt x="2519" y="2239"/>
                </a:cubicBezTo>
                <a:cubicBezTo>
                  <a:pt x="2449" y="2176"/>
                  <a:pt x="2449" y="2176"/>
                  <a:pt x="2449" y="2176"/>
                </a:cubicBezTo>
                <a:cubicBezTo>
                  <a:pt x="2298" y="2070"/>
                  <a:pt x="2298" y="2070"/>
                  <a:pt x="2298" y="2070"/>
                </a:cubicBezTo>
                <a:cubicBezTo>
                  <a:pt x="1634" y="2907"/>
                  <a:pt x="1634" y="2907"/>
                  <a:pt x="1634" y="2907"/>
                </a:cubicBezTo>
                <a:cubicBezTo>
                  <a:pt x="902" y="2094"/>
                  <a:pt x="902" y="2094"/>
                  <a:pt x="902" y="2094"/>
                </a:cubicBezTo>
                <a:cubicBezTo>
                  <a:pt x="776" y="2176"/>
                  <a:pt x="776" y="2176"/>
                  <a:pt x="776" y="2176"/>
                </a:cubicBezTo>
                <a:cubicBezTo>
                  <a:pt x="683" y="2262"/>
                  <a:pt x="683" y="2262"/>
                  <a:pt x="683" y="2262"/>
                </a:cubicBezTo>
                <a:moveTo>
                  <a:pt x="3261" y="3217"/>
                </a:moveTo>
                <a:cubicBezTo>
                  <a:pt x="3261" y="2593"/>
                  <a:pt x="2819" y="1955"/>
                  <a:pt x="2217" y="1745"/>
                </a:cubicBezTo>
                <a:cubicBezTo>
                  <a:pt x="2073" y="1971"/>
                  <a:pt x="2073" y="1971"/>
                  <a:pt x="2073" y="1971"/>
                </a:cubicBezTo>
                <a:cubicBezTo>
                  <a:pt x="2610" y="2158"/>
                  <a:pt x="2972" y="2659"/>
                  <a:pt x="2972" y="3217"/>
                </a:cubicBezTo>
                <a:lnTo>
                  <a:pt x="3261" y="3217"/>
                </a:lnTo>
                <a:close/>
                <a:moveTo>
                  <a:pt x="1629" y="2679"/>
                </a:moveTo>
                <a:cubicBezTo>
                  <a:pt x="1691" y="2605"/>
                  <a:pt x="1691" y="2605"/>
                  <a:pt x="1691" y="2605"/>
                </a:cubicBezTo>
                <a:cubicBezTo>
                  <a:pt x="1650" y="2211"/>
                  <a:pt x="1650" y="2211"/>
                  <a:pt x="1650" y="2211"/>
                </a:cubicBezTo>
                <a:cubicBezTo>
                  <a:pt x="1604" y="2211"/>
                  <a:pt x="1604" y="2211"/>
                  <a:pt x="1604" y="2211"/>
                </a:cubicBezTo>
                <a:cubicBezTo>
                  <a:pt x="1557" y="2603"/>
                  <a:pt x="1557" y="2603"/>
                  <a:pt x="1557" y="2603"/>
                </a:cubicBezTo>
                <a:lnTo>
                  <a:pt x="1629" y="2679"/>
                </a:lnTo>
                <a:close/>
                <a:moveTo>
                  <a:pt x="1473" y="2646"/>
                </a:moveTo>
                <a:cubicBezTo>
                  <a:pt x="1530" y="2094"/>
                  <a:pt x="1530" y="2094"/>
                  <a:pt x="1530" y="2094"/>
                </a:cubicBezTo>
                <a:cubicBezTo>
                  <a:pt x="1724" y="2094"/>
                  <a:pt x="1724" y="2094"/>
                  <a:pt x="1724" y="2094"/>
                </a:cubicBezTo>
                <a:cubicBezTo>
                  <a:pt x="1774" y="2644"/>
                  <a:pt x="1774" y="2644"/>
                  <a:pt x="1774" y="2644"/>
                </a:cubicBezTo>
                <a:cubicBezTo>
                  <a:pt x="1634" y="2837"/>
                  <a:pt x="1634" y="2837"/>
                  <a:pt x="1634" y="2837"/>
                </a:cubicBezTo>
                <a:lnTo>
                  <a:pt x="1473" y="2646"/>
                </a:lnTo>
                <a:close/>
                <a:moveTo>
                  <a:pt x="1726" y="2005"/>
                </a:moveTo>
                <a:cubicBezTo>
                  <a:pt x="1795" y="1831"/>
                  <a:pt x="1795" y="1831"/>
                  <a:pt x="1795" y="1831"/>
                </a:cubicBezTo>
                <a:cubicBezTo>
                  <a:pt x="1438" y="1831"/>
                  <a:pt x="1438" y="1831"/>
                  <a:pt x="1438" y="1831"/>
                </a:cubicBezTo>
                <a:cubicBezTo>
                  <a:pt x="1518" y="2006"/>
                  <a:pt x="1518" y="2006"/>
                  <a:pt x="1518" y="2006"/>
                </a:cubicBezTo>
                <a:moveTo>
                  <a:pt x="261" y="3217"/>
                </a:moveTo>
                <a:cubicBezTo>
                  <a:pt x="261" y="2664"/>
                  <a:pt x="619" y="2165"/>
                  <a:pt x="1150" y="1975"/>
                </a:cubicBezTo>
                <a:cubicBezTo>
                  <a:pt x="1024" y="1745"/>
                  <a:pt x="1024" y="1745"/>
                  <a:pt x="1024" y="1745"/>
                </a:cubicBezTo>
                <a:cubicBezTo>
                  <a:pt x="429" y="1958"/>
                  <a:pt x="0" y="2598"/>
                  <a:pt x="0" y="3217"/>
                </a:cubicBezTo>
              </a:path>
            </a:pathLst>
          </a:custGeom>
          <a:solidFill>
            <a:srgbClr val="000000">
              <a:alpha val="100000"/>
            </a:srgbClr>
          </a:solidFill>
          <a:ln w="9525">
            <a:noFill/>
          </a:ln>
        </p:spPr>
        <p:txBody>
          <a:bodyPr/>
          <a:p>
            <a:endParaRPr lang="zh-CN" altLang="en-US"/>
          </a:p>
        </p:txBody>
      </p:sp>
      <p:grpSp>
        <p:nvGrpSpPr>
          <p:cNvPr id="89096" name="Group 8"/>
          <p:cNvGrpSpPr>
            <a:grpSpLocks noChangeAspect="1"/>
          </p:cNvGrpSpPr>
          <p:nvPr/>
        </p:nvGrpSpPr>
        <p:grpSpPr>
          <a:xfrm>
            <a:off x="4321175" y="1893888"/>
            <a:ext cx="501650" cy="558800"/>
            <a:chOff x="4" y="7"/>
            <a:chExt cx="6969" cy="7748"/>
          </a:xfrm>
        </p:grpSpPr>
        <p:sp>
          <p:nvSpPr>
            <p:cNvPr id="89110" name="Freeform 9"/>
            <p:cNvSpPr>
              <a:spLocks noEditPoints="1"/>
            </p:cNvSpPr>
            <p:nvPr/>
          </p:nvSpPr>
          <p:spPr>
            <a:xfrm>
              <a:off x="3487" y="4220"/>
              <a:ext cx="3486" cy="3535"/>
            </a:xfrm>
            <a:custGeom>
              <a:avLst/>
              <a:gdLst/>
              <a:ahLst/>
              <a:cxnLst>
                <a:cxn ang="0">
                  <a:pos x="44578" y="11092"/>
                </a:cxn>
                <a:cxn ang="0">
                  <a:pos x="44237" y="10444"/>
                </a:cxn>
                <a:cxn ang="0">
                  <a:pos x="40796" y="8380"/>
                </a:cxn>
                <a:cxn ang="0">
                  <a:pos x="38890" y="9068"/>
                </a:cxn>
                <a:cxn ang="0">
                  <a:pos x="37010" y="10948"/>
                </a:cxn>
                <a:cxn ang="0">
                  <a:pos x="32384" y="15762"/>
                </a:cxn>
                <a:cxn ang="0">
                  <a:pos x="31880" y="16287"/>
                </a:cxn>
                <a:cxn ang="0">
                  <a:pos x="30187" y="14386"/>
                </a:cxn>
                <a:cxn ang="0">
                  <a:pos x="37038" y="7375"/>
                </a:cxn>
                <a:cxn ang="0">
                  <a:pos x="37038" y="2566"/>
                </a:cxn>
                <a:cxn ang="0">
                  <a:pos x="36031" y="1877"/>
                </a:cxn>
                <a:cxn ang="0">
                  <a:pos x="35342" y="1532"/>
                </a:cxn>
                <a:cxn ang="0">
                  <a:pos x="28122" y="0"/>
                </a:cxn>
                <a:cxn ang="0">
                  <a:pos x="10174" y="18164"/>
                </a:cxn>
                <a:cxn ang="0">
                  <a:pos x="10661" y="22265"/>
                </a:cxn>
                <a:cxn ang="0">
                  <a:pos x="10822" y="22633"/>
                </a:cxn>
                <a:cxn ang="0">
                  <a:pos x="2568" y="30947"/>
                </a:cxn>
                <a:cxn ang="0">
                  <a:pos x="0" y="37454"/>
                </a:cxn>
                <a:cxn ang="0">
                  <a:pos x="2568" y="43957"/>
                </a:cxn>
                <a:cxn ang="0">
                  <a:pos x="9072" y="46735"/>
                </a:cxn>
                <a:cxn ang="0">
                  <a:pos x="15427" y="43957"/>
                </a:cxn>
                <a:cxn ang="0">
                  <a:pos x="23676" y="35577"/>
                </a:cxn>
                <a:cxn ang="0">
                  <a:pos x="24024" y="35577"/>
                </a:cxn>
                <a:cxn ang="0">
                  <a:pos x="28122" y="36078"/>
                </a:cxn>
                <a:cxn ang="0">
                  <a:pos x="46110" y="17914"/>
                </a:cxn>
                <a:cxn ang="0">
                  <a:pos x="44578" y="11092"/>
                </a:cxn>
                <a:cxn ang="0">
                  <a:pos x="28122" y="31635"/>
                </a:cxn>
                <a:cxn ang="0">
                  <a:pos x="23676" y="30763"/>
                </a:cxn>
                <a:cxn ang="0">
                  <a:pos x="22143" y="30259"/>
                </a:cxn>
                <a:cxn ang="0">
                  <a:pos x="11707" y="40848"/>
                </a:cxn>
                <a:cxn ang="0">
                  <a:pos x="8597" y="42018"/>
                </a:cxn>
                <a:cxn ang="0">
                  <a:pos x="5544" y="40848"/>
                </a:cxn>
                <a:cxn ang="0">
                  <a:pos x="4380" y="37757"/>
                </a:cxn>
                <a:cxn ang="0">
                  <a:pos x="5544" y="34704"/>
                </a:cxn>
                <a:cxn ang="0">
                  <a:pos x="15992" y="24104"/>
                </a:cxn>
                <a:cxn ang="0">
                  <a:pos x="15488" y="22565"/>
                </a:cxn>
                <a:cxn ang="0">
                  <a:pos x="14604" y="18098"/>
                </a:cxn>
                <a:cxn ang="0">
                  <a:pos x="27843" y="4904"/>
                </a:cxn>
                <a:cxn ang="0">
                  <a:pos x="30596" y="5249"/>
                </a:cxn>
                <a:cxn ang="0">
                  <a:pos x="31629" y="5630"/>
                </a:cxn>
                <a:cxn ang="0">
                  <a:pos x="24594" y="12624"/>
                </a:cxn>
                <a:cxn ang="0">
                  <a:pos x="22898" y="14320"/>
                </a:cxn>
                <a:cxn ang="0">
                  <a:pos x="31651" y="23069"/>
                </a:cxn>
                <a:cxn ang="0">
                  <a:pos x="40422" y="14320"/>
                </a:cxn>
                <a:cxn ang="0">
                  <a:pos x="40567" y="15509"/>
                </a:cxn>
                <a:cxn ang="0">
                  <a:pos x="40952" y="18254"/>
                </a:cxn>
                <a:cxn ang="0">
                  <a:pos x="28122" y="31635"/>
                </a:cxn>
                <a:cxn ang="0">
                  <a:pos x="28122" y="31635"/>
                </a:cxn>
                <a:cxn ang="0">
                  <a:pos x="28122" y="31635"/>
                </a:cxn>
              </a:cxnLst>
              <a:pathLst>
                <a:path w="1474" h="1495">
                  <a:moveTo>
                    <a:pt x="1425" y="355"/>
                  </a:moveTo>
                  <a:cubicBezTo>
                    <a:pt x="1425" y="355"/>
                    <a:pt x="1414" y="339"/>
                    <a:pt x="1414" y="334"/>
                  </a:cubicBezTo>
                  <a:cubicBezTo>
                    <a:pt x="1369" y="268"/>
                    <a:pt x="1332" y="268"/>
                    <a:pt x="1304" y="268"/>
                  </a:cubicBezTo>
                  <a:cubicBezTo>
                    <a:pt x="1283" y="268"/>
                    <a:pt x="1260" y="280"/>
                    <a:pt x="1243" y="290"/>
                  </a:cubicBezTo>
                  <a:cubicBezTo>
                    <a:pt x="1238" y="295"/>
                    <a:pt x="1227" y="311"/>
                    <a:pt x="1183" y="350"/>
                  </a:cubicBezTo>
                  <a:cubicBezTo>
                    <a:pt x="1150" y="383"/>
                    <a:pt x="1106" y="427"/>
                    <a:pt x="1035" y="504"/>
                  </a:cubicBezTo>
                  <a:cubicBezTo>
                    <a:pt x="1019" y="521"/>
                    <a:pt x="1019" y="521"/>
                    <a:pt x="1019" y="521"/>
                  </a:cubicBezTo>
                  <a:cubicBezTo>
                    <a:pt x="965" y="460"/>
                    <a:pt x="965" y="460"/>
                    <a:pt x="965" y="460"/>
                  </a:cubicBezTo>
                  <a:cubicBezTo>
                    <a:pt x="1184" y="236"/>
                    <a:pt x="1184" y="236"/>
                    <a:pt x="1184" y="236"/>
                  </a:cubicBezTo>
                  <a:cubicBezTo>
                    <a:pt x="1229" y="191"/>
                    <a:pt x="1229" y="126"/>
                    <a:pt x="1184" y="82"/>
                  </a:cubicBezTo>
                  <a:cubicBezTo>
                    <a:pt x="1173" y="70"/>
                    <a:pt x="1163" y="65"/>
                    <a:pt x="1152" y="60"/>
                  </a:cubicBezTo>
                  <a:cubicBezTo>
                    <a:pt x="1130" y="49"/>
                    <a:pt x="1130" y="49"/>
                    <a:pt x="1130" y="49"/>
                  </a:cubicBezTo>
                  <a:cubicBezTo>
                    <a:pt x="1060" y="16"/>
                    <a:pt x="983" y="0"/>
                    <a:pt x="899" y="0"/>
                  </a:cubicBezTo>
                  <a:cubicBezTo>
                    <a:pt x="582" y="0"/>
                    <a:pt x="325" y="263"/>
                    <a:pt x="325" y="581"/>
                  </a:cubicBezTo>
                  <a:cubicBezTo>
                    <a:pt x="325" y="630"/>
                    <a:pt x="329" y="674"/>
                    <a:pt x="341" y="712"/>
                  </a:cubicBezTo>
                  <a:cubicBezTo>
                    <a:pt x="346" y="724"/>
                    <a:pt x="346" y="724"/>
                    <a:pt x="346" y="724"/>
                  </a:cubicBezTo>
                  <a:cubicBezTo>
                    <a:pt x="82" y="990"/>
                    <a:pt x="82" y="990"/>
                    <a:pt x="82" y="990"/>
                  </a:cubicBezTo>
                  <a:cubicBezTo>
                    <a:pt x="28" y="1045"/>
                    <a:pt x="0" y="1122"/>
                    <a:pt x="0" y="1198"/>
                  </a:cubicBezTo>
                  <a:cubicBezTo>
                    <a:pt x="0" y="1275"/>
                    <a:pt x="33" y="1352"/>
                    <a:pt x="82" y="1406"/>
                  </a:cubicBezTo>
                  <a:cubicBezTo>
                    <a:pt x="136" y="1460"/>
                    <a:pt x="208" y="1495"/>
                    <a:pt x="290" y="1495"/>
                  </a:cubicBezTo>
                  <a:cubicBezTo>
                    <a:pt x="367" y="1495"/>
                    <a:pt x="444" y="1462"/>
                    <a:pt x="493" y="1406"/>
                  </a:cubicBezTo>
                  <a:cubicBezTo>
                    <a:pt x="757" y="1138"/>
                    <a:pt x="757" y="1138"/>
                    <a:pt x="757" y="1138"/>
                  </a:cubicBezTo>
                  <a:cubicBezTo>
                    <a:pt x="768" y="1138"/>
                    <a:pt x="768" y="1138"/>
                    <a:pt x="768" y="1138"/>
                  </a:cubicBezTo>
                  <a:cubicBezTo>
                    <a:pt x="817" y="1149"/>
                    <a:pt x="862" y="1154"/>
                    <a:pt x="899" y="1154"/>
                  </a:cubicBezTo>
                  <a:cubicBezTo>
                    <a:pt x="1217" y="1154"/>
                    <a:pt x="1474" y="891"/>
                    <a:pt x="1474" y="573"/>
                  </a:cubicBezTo>
                  <a:cubicBezTo>
                    <a:pt x="1474" y="507"/>
                    <a:pt x="1458" y="432"/>
                    <a:pt x="1425" y="355"/>
                  </a:cubicBezTo>
                  <a:close/>
                  <a:moveTo>
                    <a:pt x="899" y="1012"/>
                  </a:moveTo>
                  <a:cubicBezTo>
                    <a:pt x="850" y="1012"/>
                    <a:pt x="806" y="1000"/>
                    <a:pt x="757" y="984"/>
                  </a:cubicBezTo>
                  <a:cubicBezTo>
                    <a:pt x="708" y="968"/>
                    <a:pt x="708" y="968"/>
                    <a:pt x="708" y="968"/>
                  </a:cubicBezTo>
                  <a:cubicBezTo>
                    <a:pt x="374" y="1307"/>
                    <a:pt x="374" y="1307"/>
                    <a:pt x="374" y="1307"/>
                  </a:cubicBezTo>
                  <a:cubicBezTo>
                    <a:pt x="346" y="1334"/>
                    <a:pt x="313" y="1344"/>
                    <a:pt x="275" y="1344"/>
                  </a:cubicBezTo>
                  <a:cubicBezTo>
                    <a:pt x="238" y="1344"/>
                    <a:pt x="205" y="1328"/>
                    <a:pt x="177" y="1307"/>
                  </a:cubicBezTo>
                  <a:cubicBezTo>
                    <a:pt x="149" y="1279"/>
                    <a:pt x="140" y="1246"/>
                    <a:pt x="140" y="1208"/>
                  </a:cubicBezTo>
                  <a:cubicBezTo>
                    <a:pt x="140" y="1171"/>
                    <a:pt x="156" y="1138"/>
                    <a:pt x="177" y="1110"/>
                  </a:cubicBezTo>
                  <a:cubicBezTo>
                    <a:pt x="511" y="771"/>
                    <a:pt x="511" y="771"/>
                    <a:pt x="511" y="771"/>
                  </a:cubicBezTo>
                  <a:cubicBezTo>
                    <a:pt x="495" y="722"/>
                    <a:pt x="495" y="722"/>
                    <a:pt x="495" y="722"/>
                  </a:cubicBezTo>
                  <a:cubicBezTo>
                    <a:pt x="479" y="678"/>
                    <a:pt x="467" y="629"/>
                    <a:pt x="467" y="579"/>
                  </a:cubicBezTo>
                  <a:cubicBezTo>
                    <a:pt x="467" y="344"/>
                    <a:pt x="654" y="157"/>
                    <a:pt x="890" y="157"/>
                  </a:cubicBezTo>
                  <a:cubicBezTo>
                    <a:pt x="922" y="157"/>
                    <a:pt x="950" y="162"/>
                    <a:pt x="978" y="168"/>
                  </a:cubicBezTo>
                  <a:cubicBezTo>
                    <a:pt x="1011" y="180"/>
                    <a:pt x="1011" y="180"/>
                    <a:pt x="1011" y="180"/>
                  </a:cubicBezTo>
                  <a:cubicBezTo>
                    <a:pt x="786" y="404"/>
                    <a:pt x="786" y="404"/>
                    <a:pt x="786" y="404"/>
                  </a:cubicBezTo>
                  <a:cubicBezTo>
                    <a:pt x="732" y="458"/>
                    <a:pt x="732" y="458"/>
                    <a:pt x="732" y="458"/>
                  </a:cubicBezTo>
                  <a:cubicBezTo>
                    <a:pt x="1012" y="738"/>
                    <a:pt x="1012" y="738"/>
                    <a:pt x="1012" y="738"/>
                  </a:cubicBezTo>
                  <a:cubicBezTo>
                    <a:pt x="1292" y="458"/>
                    <a:pt x="1292" y="458"/>
                    <a:pt x="1292" y="458"/>
                  </a:cubicBezTo>
                  <a:cubicBezTo>
                    <a:pt x="1297" y="496"/>
                    <a:pt x="1297" y="496"/>
                    <a:pt x="1297" y="496"/>
                  </a:cubicBezTo>
                  <a:cubicBezTo>
                    <a:pt x="1302" y="524"/>
                    <a:pt x="1309" y="550"/>
                    <a:pt x="1309" y="584"/>
                  </a:cubicBezTo>
                  <a:cubicBezTo>
                    <a:pt x="1320" y="825"/>
                    <a:pt x="1135" y="1012"/>
                    <a:pt x="899" y="1012"/>
                  </a:cubicBezTo>
                  <a:close/>
                  <a:moveTo>
                    <a:pt x="899" y="1012"/>
                  </a:moveTo>
                  <a:cubicBezTo>
                    <a:pt x="899" y="1012"/>
                    <a:pt x="899" y="1012"/>
                    <a:pt x="899" y="1012"/>
                  </a:cubicBezTo>
                </a:path>
              </a:pathLst>
            </a:custGeom>
            <a:solidFill>
              <a:srgbClr val="000000">
                <a:alpha val="100000"/>
              </a:srgbClr>
            </a:solidFill>
            <a:ln w="9525">
              <a:noFill/>
            </a:ln>
          </p:spPr>
          <p:txBody>
            <a:bodyPr/>
            <a:p>
              <a:endParaRPr lang="zh-CN" altLang="en-US"/>
            </a:p>
          </p:txBody>
        </p:sp>
        <p:sp>
          <p:nvSpPr>
            <p:cNvPr id="89111" name="Freeform 10"/>
            <p:cNvSpPr>
              <a:spLocks noEditPoints="1"/>
            </p:cNvSpPr>
            <p:nvPr/>
          </p:nvSpPr>
          <p:spPr>
            <a:xfrm>
              <a:off x="4" y="7"/>
              <a:ext cx="6709" cy="7620"/>
            </a:xfrm>
            <a:custGeom>
              <a:avLst/>
              <a:gdLst/>
              <a:ahLst/>
              <a:cxnLst>
                <a:cxn ang="0">
                  <a:pos x="20782" y="29111"/>
                </a:cxn>
                <a:cxn ang="0">
                  <a:pos x="23192" y="26707"/>
                </a:cxn>
                <a:cxn ang="0">
                  <a:pos x="20782" y="24305"/>
                </a:cxn>
                <a:cxn ang="0">
                  <a:pos x="7428" y="24305"/>
                </a:cxn>
                <a:cxn ang="0">
                  <a:pos x="7265" y="23813"/>
                </a:cxn>
                <a:cxn ang="0">
                  <a:pos x="43655" y="0"/>
                </a:cxn>
                <a:cxn ang="0">
                  <a:pos x="13858" y="30156"/>
                </a:cxn>
                <a:cxn ang="0">
                  <a:pos x="30310" y="56841"/>
                </a:cxn>
                <a:cxn ang="0">
                  <a:pos x="31686" y="57529"/>
                </a:cxn>
                <a:cxn ang="0">
                  <a:pos x="30310" y="58017"/>
                </a:cxn>
                <a:cxn ang="0">
                  <a:pos x="0" y="32389"/>
                </a:cxn>
                <a:cxn ang="0">
                  <a:pos x="660" y="34297"/>
                </a:cxn>
                <a:cxn ang="0">
                  <a:pos x="2344" y="35167"/>
                </a:cxn>
                <a:cxn ang="0">
                  <a:pos x="35591" y="35167"/>
                </a:cxn>
                <a:cxn ang="0">
                  <a:pos x="38156" y="32758"/>
                </a:cxn>
                <a:cxn ang="0">
                  <a:pos x="35747" y="30356"/>
                </a:cxn>
                <a:cxn ang="0">
                  <a:pos x="5089" y="30356"/>
                </a:cxn>
                <a:cxn ang="0">
                  <a:pos x="5252" y="29696"/>
                </a:cxn>
                <a:cxn ang="0">
                  <a:pos x="45003" y="60832"/>
                </a:cxn>
                <a:cxn ang="0">
                  <a:pos x="46377" y="60329"/>
                </a:cxn>
                <a:cxn ang="0">
                  <a:pos x="46753" y="60185"/>
                </a:cxn>
                <a:cxn ang="0">
                  <a:pos x="8301" y="30397"/>
                </a:cxn>
                <a:cxn ang="0">
                  <a:pos x="8301" y="29362"/>
                </a:cxn>
                <a:cxn ang="0">
                  <a:pos x="20782" y="29362"/>
                </a:cxn>
                <a:cxn ang="0">
                  <a:pos x="20782" y="29111"/>
                </a:cxn>
                <a:cxn ang="0">
                  <a:pos x="19708" y="23269"/>
                </a:cxn>
                <a:cxn ang="0">
                  <a:pos x="43655" y="4814"/>
                </a:cxn>
                <a:cxn ang="0">
                  <a:pos x="2110" y="23269"/>
                </a:cxn>
                <a:cxn ang="0">
                  <a:pos x="2266" y="24158"/>
                </a:cxn>
                <a:cxn ang="0">
                  <a:pos x="19295" y="24158"/>
                </a:cxn>
                <a:cxn ang="0">
                  <a:pos x="19708" y="23269"/>
                </a:cxn>
                <a:cxn ang="0">
                  <a:pos x="43877" y="55305"/>
                </a:cxn>
                <a:cxn ang="0">
                  <a:pos x="18885" y="30156"/>
                </a:cxn>
                <a:cxn ang="0">
                  <a:pos x="18885" y="29274"/>
                </a:cxn>
                <a:cxn ang="0">
                  <a:pos x="3389" y="29274"/>
                </a:cxn>
                <a:cxn ang="0">
                  <a:pos x="3389" y="30303"/>
                </a:cxn>
                <a:cxn ang="0">
                  <a:pos x="43877" y="55305"/>
                </a:cxn>
                <a:cxn ang="0">
                  <a:pos x="43877" y="55305"/>
                </a:cxn>
                <a:cxn ang="0">
                  <a:pos x="43877" y="55305"/>
                </a:cxn>
              </a:cxnLst>
              <a:pathLst>
                <a:path w="2837" h="3223">
                  <a:moveTo>
                    <a:pt x="2760" y="932"/>
                  </a:moveTo>
                  <a:cubicBezTo>
                    <a:pt x="2805" y="932"/>
                    <a:pt x="2837" y="899"/>
                    <a:pt x="2837" y="855"/>
                  </a:cubicBezTo>
                  <a:cubicBezTo>
                    <a:pt x="2837" y="811"/>
                    <a:pt x="2805" y="778"/>
                    <a:pt x="2760" y="778"/>
                  </a:cubicBezTo>
                  <a:cubicBezTo>
                    <a:pt x="2333" y="778"/>
                    <a:pt x="2333" y="778"/>
                    <a:pt x="2333" y="778"/>
                  </a:cubicBezTo>
                  <a:cubicBezTo>
                    <a:pt x="2328" y="762"/>
                    <a:pt x="2328" y="762"/>
                    <a:pt x="2328" y="762"/>
                  </a:cubicBezTo>
                  <a:cubicBezTo>
                    <a:pt x="2235" y="323"/>
                    <a:pt x="1840" y="0"/>
                    <a:pt x="1396" y="0"/>
                  </a:cubicBezTo>
                  <a:cubicBezTo>
                    <a:pt x="871" y="0"/>
                    <a:pt x="443" y="432"/>
                    <a:pt x="443" y="965"/>
                  </a:cubicBezTo>
                  <a:cubicBezTo>
                    <a:pt x="443" y="1327"/>
                    <a:pt x="646" y="1656"/>
                    <a:pt x="969" y="1819"/>
                  </a:cubicBezTo>
                  <a:cubicBezTo>
                    <a:pt x="1013" y="1841"/>
                    <a:pt x="1013" y="1841"/>
                    <a:pt x="1013" y="1841"/>
                  </a:cubicBezTo>
                  <a:cubicBezTo>
                    <a:pt x="969" y="1857"/>
                    <a:pt x="969" y="1857"/>
                    <a:pt x="969" y="1857"/>
                  </a:cubicBezTo>
                  <a:cubicBezTo>
                    <a:pt x="415" y="2049"/>
                    <a:pt x="37" y="2548"/>
                    <a:pt x="0" y="3134"/>
                  </a:cubicBezTo>
                  <a:cubicBezTo>
                    <a:pt x="0" y="3156"/>
                    <a:pt x="4" y="3179"/>
                    <a:pt x="21" y="3195"/>
                  </a:cubicBezTo>
                  <a:cubicBezTo>
                    <a:pt x="37" y="3211"/>
                    <a:pt x="54" y="3223"/>
                    <a:pt x="75" y="3223"/>
                  </a:cubicBezTo>
                  <a:cubicBezTo>
                    <a:pt x="1138" y="3223"/>
                    <a:pt x="1138" y="3223"/>
                    <a:pt x="1138" y="3223"/>
                  </a:cubicBezTo>
                  <a:cubicBezTo>
                    <a:pt x="1182" y="3223"/>
                    <a:pt x="1220" y="3190"/>
                    <a:pt x="1220" y="3146"/>
                  </a:cubicBezTo>
                  <a:cubicBezTo>
                    <a:pt x="1220" y="3102"/>
                    <a:pt x="1187" y="3069"/>
                    <a:pt x="1143" y="3069"/>
                  </a:cubicBezTo>
                  <a:cubicBezTo>
                    <a:pt x="163" y="3069"/>
                    <a:pt x="163" y="3069"/>
                    <a:pt x="163" y="3069"/>
                  </a:cubicBezTo>
                  <a:cubicBezTo>
                    <a:pt x="168" y="3048"/>
                    <a:pt x="168" y="3048"/>
                    <a:pt x="168" y="3048"/>
                  </a:cubicBezTo>
                  <a:cubicBezTo>
                    <a:pt x="262" y="2417"/>
                    <a:pt x="808" y="1947"/>
                    <a:pt x="1439" y="1947"/>
                  </a:cubicBezTo>
                  <a:cubicBezTo>
                    <a:pt x="1450" y="1947"/>
                    <a:pt x="1467" y="1942"/>
                    <a:pt x="1483" y="1931"/>
                  </a:cubicBezTo>
                  <a:cubicBezTo>
                    <a:pt x="1495" y="1926"/>
                    <a:pt x="1495" y="1926"/>
                    <a:pt x="1495" y="1926"/>
                  </a:cubicBezTo>
                  <a:cubicBezTo>
                    <a:pt x="1988" y="1877"/>
                    <a:pt x="2361" y="1471"/>
                    <a:pt x="2361" y="973"/>
                  </a:cubicBezTo>
                  <a:cubicBezTo>
                    <a:pt x="2361" y="940"/>
                    <a:pt x="2361" y="940"/>
                    <a:pt x="2361" y="940"/>
                  </a:cubicBezTo>
                  <a:cubicBezTo>
                    <a:pt x="2760" y="940"/>
                    <a:pt x="2760" y="940"/>
                    <a:pt x="2760" y="940"/>
                  </a:cubicBezTo>
                  <a:lnTo>
                    <a:pt x="2760" y="932"/>
                  </a:lnTo>
                  <a:close/>
                  <a:moveTo>
                    <a:pt x="630" y="745"/>
                  </a:moveTo>
                  <a:cubicBezTo>
                    <a:pt x="728" y="395"/>
                    <a:pt x="1041" y="154"/>
                    <a:pt x="1396" y="154"/>
                  </a:cubicBezTo>
                  <a:cubicBezTo>
                    <a:pt x="1752" y="154"/>
                    <a:pt x="2064" y="395"/>
                    <a:pt x="2163" y="745"/>
                  </a:cubicBezTo>
                  <a:cubicBezTo>
                    <a:pt x="2168" y="773"/>
                    <a:pt x="2168" y="773"/>
                    <a:pt x="2168" y="773"/>
                  </a:cubicBezTo>
                  <a:cubicBezTo>
                    <a:pt x="617" y="773"/>
                    <a:pt x="617" y="773"/>
                    <a:pt x="617" y="773"/>
                  </a:cubicBezTo>
                  <a:lnTo>
                    <a:pt x="630" y="745"/>
                  </a:lnTo>
                  <a:close/>
                  <a:moveTo>
                    <a:pt x="1403" y="1770"/>
                  </a:moveTo>
                  <a:cubicBezTo>
                    <a:pt x="959" y="1770"/>
                    <a:pt x="604" y="1408"/>
                    <a:pt x="604" y="965"/>
                  </a:cubicBezTo>
                  <a:cubicBezTo>
                    <a:pt x="604" y="937"/>
                    <a:pt x="604" y="937"/>
                    <a:pt x="604" y="937"/>
                  </a:cubicBezTo>
                  <a:cubicBezTo>
                    <a:pt x="2204" y="937"/>
                    <a:pt x="2204" y="937"/>
                    <a:pt x="2204" y="937"/>
                  </a:cubicBezTo>
                  <a:cubicBezTo>
                    <a:pt x="2204" y="970"/>
                    <a:pt x="2204" y="970"/>
                    <a:pt x="2204" y="970"/>
                  </a:cubicBezTo>
                  <a:cubicBezTo>
                    <a:pt x="2202" y="1408"/>
                    <a:pt x="1840" y="1770"/>
                    <a:pt x="1403" y="1770"/>
                  </a:cubicBezTo>
                  <a:close/>
                  <a:moveTo>
                    <a:pt x="1403" y="1770"/>
                  </a:moveTo>
                  <a:cubicBezTo>
                    <a:pt x="1403" y="1770"/>
                    <a:pt x="1403" y="1770"/>
                    <a:pt x="1403" y="1770"/>
                  </a:cubicBezTo>
                </a:path>
              </a:pathLst>
            </a:custGeom>
            <a:solidFill>
              <a:srgbClr val="000000">
                <a:alpha val="100000"/>
              </a:srgbClr>
            </a:solidFill>
            <a:ln w="9525">
              <a:noFill/>
            </a:ln>
          </p:spPr>
          <p:txBody>
            <a:bodyPr/>
            <a:p>
              <a:endParaRPr lang="zh-CN" altLang="en-US"/>
            </a:p>
          </p:txBody>
        </p:sp>
      </p:grpSp>
      <p:sp>
        <p:nvSpPr>
          <p:cNvPr id="89097" name="Freeform 5"/>
          <p:cNvSpPr>
            <a:spLocks noEditPoints="1"/>
          </p:cNvSpPr>
          <p:nvPr/>
        </p:nvSpPr>
        <p:spPr>
          <a:xfrm>
            <a:off x="6734175" y="1871663"/>
            <a:ext cx="415925" cy="515937"/>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214" h="266">
                <a:moveTo>
                  <a:pt x="34" y="196"/>
                </a:moveTo>
                <a:cubicBezTo>
                  <a:pt x="82" y="196"/>
                  <a:pt x="82" y="196"/>
                  <a:pt x="82" y="196"/>
                </a:cubicBezTo>
                <a:cubicBezTo>
                  <a:pt x="82" y="219"/>
                  <a:pt x="82" y="219"/>
                  <a:pt x="82" y="219"/>
                </a:cubicBezTo>
                <a:cubicBezTo>
                  <a:pt x="137" y="219"/>
                  <a:pt x="137" y="219"/>
                  <a:pt x="137" y="219"/>
                </a:cubicBezTo>
                <a:cubicBezTo>
                  <a:pt x="137" y="196"/>
                  <a:pt x="137" y="196"/>
                  <a:pt x="137" y="196"/>
                </a:cubicBezTo>
                <a:cubicBezTo>
                  <a:pt x="183" y="196"/>
                  <a:pt x="183" y="196"/>
                  <a:pt x="183" y="196"/>
                </a:cubicBezTo>
                <a:cubicBezTo>
                  <a:pt x="214" y="266"/>
                  <a:pt x="214" y="266"/>
                  <a:pt x="214" y="266"/>
                </a:cubicBezTo>
                <a:cubicBezTo>
                  <a:pt x="0" y="266"/>
                  <a:pt x="0" y="266"/>
                  <a:pt x="0" y="266"/>
                </a:cubicBezTo>
                <a:cubicBezTo>
                  <a:pt x="34" y="196"/>
                  <a:pt x="34" y="196"/>
                  <a:pt x="34" y="196"/>
                </a:cubicBezTo>
                <a:close/>
                <a:moveTo>
                  <a:pt x="212" y="99"/>
                </a:moveTo>
                <a:cubicBezTo>
                  <a:pt x="200" y="99"/>
                  <a:pt x="200" y="99"/>
                  <a:pt x="200" y="99"/>
                </a:cubicBezTo>
                <a:cubicBezTo>
                  <a:pt x="193" y="99"/>
                  <a:pt x="193" y="99"/>
                  <a:pt x="193" y="99"/>
                </a:cubicBezTo>
                <a:cubicBezTo>
                  <a:pt x="193" y="122"/>
                  <a:pt x="183" y="142"/>
                  <a:pt x="168" y="157"/>
                </a:cubicBezTo>
                <a:cubicBezTo>
                  <a:pt x="153" y="173"/>
                  <a:pt x="130" y="182"/>
                  <a:pt x="107" y="182"/>
                </a:cubicBezTo>
                <a:cubicBezTo>
                  <a:pt x="83" y="182"/>
                  <a:pt x="62" y="173"/>
                  <a:pt x="47" y="157"/>
                </a:cubicBezTo>
                <a:cubicBezTo>
                  <a:pt x="32" y="142"/>
                  <a:pt x="22" y="122"/>
                  <a:pt x="21" y="99"/>
                </a:cubicBezTo>
                <a:cubicBezTo>
                  <a:pt x="3" y="99"/>
                  <a:pt x="3" y="99"/>
                  <a:pt x="3" y="99"/>
                </a:cubicBezTo>
                <a:cubicBezTo>
                  <a:pt x="3" y="77"/>
                  <a:pt x="3" y="77"/>
                  <a:pt x="3" y="77"/>
                </a:cubicBezTo>
                <a:cubicBezTo>
                  <a:pt x="17" y="73"/>
                  <a:pt x="17" y="73"/>
                  <a:pt x="17" y="73"/>
                </a:cubicBezTo>
                <a:cubicBezTo>
                  <a:pt x="22" y="53"/>
                  <a:pt x="33" y="35"/>
                  <a:pt x="49" y="22"/>
                </a:cubicBezTo>
                <a:cubicBezTo>
                  <a:pt x="52" y="38"/>
                  <a:pt x="59" y="51"/>
                  <a:pt x="69" y="60"/>
                </a:cubicBezTo>
                <a:cubicBezTo>
                  <a:pt x="71" y="60"/>
                  <a:pt x="72" y="60"/>
                  <a:pt x="73" y="60"/>
                </a:cubicBezTo>
                <a:cubicBezTo>
                  <a:pt x="64" y="41"/>
                  <a:pt x="60" y="26"/>
                  <a:pt x="59" y="15"/>
                </a:cubicBezTo>
                <a:cubicBezTo>
                  <a:pt x="74" y="5"/>
                  <a:pt x="91" y="0"/>
                  <a:pt x="110" y="0"/>
                </a:cubicBezTo>
                <a:cubicBezTo>
                  <a:pt x="128" y="0"/>
                  <a:pt x="144" y="5"/>
                  <a:pt x="158" y="13"/>
                </a:cubicBezTo>
                <a:cubicBezTo>
                  <a:pt x="157" y="25"/>
                  <a:pt x="153" y="40"/>
                  <a:pt x="144" y="60"/>
                </a:cubicBezTo>
                <a:cubicBezTo>
                  <a:pt x="145" y="60"/>
                  <a:pt x="146" y="60"/>
                  <a:pt x="147" y="60"/>
                </a:cubicBezTo>
                <a:cubicBezTo>
                  <a:pt x="158" y="51"/>
                  <a:pt x="165" y="38"/>
                  <a:pt x="168" y="21"/>
                </a:cubicBezTo>
                <a:cubicBezTo>
                  <a:pt x="183" y="34"/>
                  <a:pt x="194" y="52"/>
                  <a:pt x="198" y="73"/>
                </a:cubicBezTo>
                <a:cubicBezTo>
                  <a:pt x="212" y="77"/>
                  <a:pt x="212" y="77"/>
                  <a:pt x="212" y="77"/>
                </a:cubicBezTo>
                <a:cubicBezTo>
                  <a:pt x="212" y="99"/>
                  <a:pt x="212" y="99"/>
                  <a:pt x="212" y="99"/>
                </a:cubicBezTo>
                <a:close/>
                <a:moveTo>
                  <a:pt x="109" y="38"/>
                </a:moveTo>
                <a:cubicBezTo>
                  <a:pt x="98" y="38"/>
                  <a:pt x="90" y="47"/>
                  <a:pt x="90" y="58"/>
                </a:cubicBezTo>
                <a:cubicBezTo>
                  <a:pt x="90" y="68"/>
                  <a:pt x="98" y="77"/>
                  <a:pt x="109" y="77"/>
                </a:cubicBezTo>
                <a:cubicBezTo>
                  <a:pt x="120" y="77"/>
                  <a:pt x="129" y="68"/>
                  <a:pt x="129" y="58"/>
                </a:cubicBezTo>
                <a:cubicBezTo>
                  <a:pt x="129" y="47"/>
                  <a:pt x="120" y="38"/>
                  <a:pt x="109" y="38"/>
                </a:cubicBezTo>
                <a:close/>
                <a:moveTo>
                  <a:pt x="169" y="99"/>
                </a:moveTo>
                <a:cubicBezTo>
                  <a:pt x="89" y="99"/>
                  <a:pt x="89" y="99"/>
                  <a:pt x="89" y="99"/>
                </a:cubicBezTo>
                <a:cubicBezTo>
                  <a:pt x="46" y="99"/>
                  <a:pt x="46" y="99"/>
                  <a:pt x="46" y="99"/>
                </a:cubicBezTo>
                <a:cubicBezTo>
                  <a:pt x="47" y="115"/>
                  <a:pt x="54" y="129"/>
                  <a:pt x="64" y="139"/>
                </a:cubicBezTo>
                <a:cubicBezTo>
                  <a:pt x="75" y="151"/>
                  <a:pt x="91" y="157"/>
                  <a:pt x="107" y="157"/>
                </a:cubicBezTo>
                <a:cubicBezTo>
                  <a:pt x="124" y="157"/>
                  <a:pt x="140" y="151"/>
                  <a:pt x="151" y="139"/>
                </a:cubicBezTo>
                <a:cubicBezTo>
                  <a:pt x="161" y="129"/>
                  <a:pt x="168" y="115"/>
                  <a:pt x="169" y="99"/>
                </a:cubicBezTo>
                <a:close/>
              </a:path>
            </a:pathLst>
          </a:custGeom>
          <a:noFill/>
          <a:ln w="28575" cap="flat" cmpd="sng">
            <a:solidFill>
              <a:srgbClr val="000000">
                <a:alpha val="100000"/>
              </a:srgbClr>
            </a:solidFill>
            <a:prstDash val="solid"/>
            <a:round/>
            <a:headEnd type="none" w="med" len="med"/>
            <a:tailEnd type="none" w="med" len="med"/>
          </a:ln>
        </p:spPr>
        <p:txBody>
          <a:bodyPr/>
          <a:p>
            <a:endParaRPr lang="zh-CN" altLang="en-US"/>
          </a:p>
        </p:txBody>
      </p:sp>
      <p:sp>
        <p:nvSpPr>
          <p:cNvPr id="89098" name="矩形 14"/>
          <p:cNvSpPr/>
          <p:nvPr/>
        </p:nvSpPr>
        <p:spPr>
          <a:xfrm>
            <a:off x="3954463" y="938213"/>
            <a:ext cx="121602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89099" name="直接箭头连接符 21"/>
          <p:cNvCxnSpPr/>
          <p:nvPr/>
        </p:nvCxnSpPr>
        <p:spPr>
          <a:xfrm>
            <a:off x="4572000" y="1331913"/>
            <a:ext cx="0" cy="352425"/>
          </a:xfrm>
          <a:prstGeom prst="straightConnector1">
            <a:avLst/>
          </a:prstGeom>
          <a:ln w="19050" cap="flat" cmpd="sng">
            <a:solidFill>
              <a:srgbClr val="DF453D"/>
            </a:solidFill>
            <a:prstDash val="solid"/>
            <a:headEnd type="none" w="med" len="med"/>
            <a:tailEnd type="none" w="med" len="med"/>
          </a:ln>
        </p:spPr>
      </p:cxnSp>
      <p:sp>
        <p:nvSpPr>
          <p:cNvPr id="4" name="矩形 3"/>
          <p:cNvSpPr/>
          <p:nvPr/>
        </p:nvSpPr>
        <p:spPr>
          <a:xfrm>
            <a:off x="1647825" y="2784475"/>
            <a:ext cx="110807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4017963" y="2784475"/>
            <a:ext cx="110807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人事部门</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6618288" y="2784475"/>
            <a:ext cx="647700"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员工</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9103" name="矩形标注 24"/>
          <p:cNvSpPr/>
          <p:nvPr/>
        </p:nvSpPr>
        <p:spPr>
          <a:xfrm rot="-5400000">
            <a:off x="660400" y="4057650"/>
            <a:ext cx="857250" cy="1379538"/>
          </a:xfrm>
          <a:prstGeom prst="wedgeRectCallout">
            <a:avLst>
              <a:gd name="adj1" fmla="val 10273"/>
              <a:gd name="adj2" fmla="val 61708"/>
            </a:avLst>
          </a:prstGeom>
          <a:noFill/>
          <a:ln w="25400" cap="flat" cmpd="sng">
            <a:solidFill>
              <a:srgbClr val="DF453D"/>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5" name="矩形 24"/>
          <p:cNvSpPr/>
          <p:nvPr/>
        </p:nvSpPr>
        <p:spPr>
          <a:xfrm>
            <a:off x="485775" y="4548188"/>
            <a:ext cx="12096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访谈问题</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9105" name="圆角矩形 26"/>
          <p:cNvSpPr/>
          <p:nvPr/>
        </p:nvSpPr>
        <p:spPr>
          <a:xfrm>
            <a:off x="2001838" y="3414713"/>
            <a:ext cx="6750050" cy="3160712"/>
          </a:xfrm>
          <a:prstGeom prst="roundRect">
            <a:avLst>
              <a:gd name="adj" fmla="val 907"/>
            </a:avLst>
          </a:prstGeom>
          <a:noFill/>
          <a:ln w="22225" cap="flat" cmpd="sng">
            <a:solidFill>
              <a:srgbClr val="57D5B1"/>
            </a:solidFill>
            <a:prstDash val="soli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3" name="矩形 22"/>
          <p:cNvSpPr/>
          <p:nvPr/>
        </p:nvSpPr>
        <p:spPr>
          <a:xfrm>
            <a:off x="2017713" y="3656013"/>
            <a:ext cx="6716713" cy="2678113"/>
          </a:xfrm>
          <a:prstGeom prst="rect">
            <a:avLst/>
          </a:prstGeom>
        </p:spPr>
        <p:txBody>
          <a:bodyPr>
            <a:spAutoFit/>
          </a:bodyPr>
          <a:lstStyle/>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对于公司的安全政策、目标指标是透过什么方式及由谁负责沟通宣贯的？</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员工对于公司的安全管理有何管道可以向上反应？</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安全会议是否提供员工的交流及反馈的议程？</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晨会及交班会上，是否有以</a:t>
            </a:r>
            <a:r>
              <a:rPr kumimoji="0" lang="en-US" altLang="zh-CN"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JSA</a:t>
            </a: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的方式与员工进行双向交流？</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基层员工是否参与公司安全委员会？（占委员会成员的</a:t>
            </a:r>
            <a:r>
              <a:rPr kumimoji="0" lang="en-US" altLang="zh-CN"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为何？）</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职能处室是否有定期的专项审核，检查公司的沟通交流管道是否畅通？   </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31" name="矩形 30"/>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图文框 31"/>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682" name="Group 2"/>
          <p:cNvGraphicFramePr>
            <a:graphicFrameLocks noGrp="1"/>
          </p:cNvGraphicFramePr>
          <p:nvPr>
            <p:ph idx="4294967295"/>
          </p:nvPr>
        </p:nvGraphicFramePr>
        <p:xfrm>
          <a:off x="268288" y="409575"/>
          <a:ext cx="8607425" cy="6038851"/>
        </p:xfrm>
        <a:graphic>
          <a:graphicData uri="http://schemas.openxmlformats.org/drawingml/2006/table">
            <a:tbl>
              <a:tblPr/>
              <a:tblGrid>
                <a:gridCol w="755511"/>
                <a:gridCol w="972504"/>
                <a:gridCol w="6879410"/>
              </a:tblGrid>
              <a:tr h="457200">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12" marR="91412"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TW"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有效的双向沟通</a:t>
                      </a:r>
                      <a:endParaRPr kumimoji="0" lang="zh-TW"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12" marR="91412"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4636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公司管理氛围使得员工能积极主动地组织和参与安全活动；</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员工主动承担其工作场所安全监督员的责任，对不安全的行为</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条件进行提醒和纠正；</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直线组织通过与员工的沟通主动了解员工的安全想法和收集总结员工的安全建议；</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12" marR="91412"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201295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员工可以有机会和领导进行面对面的沟通，讨论其工作场所的安全问题；</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员工参与操作规程、安全管理制度的制定以及进行安全培训；</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建立了多种员工建议收集渠道，员工有不同的渠道可以将其担忧的安全问题向其直线组织反映。</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员工切实理解哪些情况下，他们必须提出工作中的安全隐患，并可以对现场的管理指挥提出具体意见（拒绝违章指挥）。</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12" marR="91412"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建立了各层次的安全会议制度，讨论解决工作中遇到的安全问题，</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 </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现场工作员工也有机会参加安全会议；</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员工被邀请参加各种安全活动；</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建立了员工安全建议处理与反馈机制；</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12" marR="91412"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915988">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12" marR="91412"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完全由安全人员制定安全管理规程，对员工进行安全规程培训；制定违规的处分、处罚规定。</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员工很少有机会参与操作规程、安全规则的制定和参加安全会议</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12" marR="91412"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矩形 2"/>
          <p:cNvSpPr/>
          <p:nvPr/>
        </p:nvSpPr>
        <p:spPr>
          <a:xfrm>
            <a:off x="0" y="1887538"/>
            <a:ext cx="9144000" cy="40513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91142"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91143" name="Rectangle 3"/>
          <p:cNvSpPr txBox="1"/>
          <p:nvPr/>
        </p:nvSpPr>
        <p:spPr>
          <a:xfrm>
            <a:off x="128588" y="1887538"/>
            <a:ext cx="5749925" cy="4246562"/>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访谈时发现，沟通过程中，上下级意识还较强，沟通还不够平等</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事故的原因和教训沟通不够全面；访谈中发现，有对当事人的处理通报，但没有将事故调查报告及经验教训通告全体员工分享</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公司虽鼓励员工提出工作中的安全隐患，但是没有权利拒绝违章指挥</a:t>
            </a:r>
            <a:r>
              <a:rPr lang="zh-TW" altLang="en-US" sz="1600" b="0" dirty="0">
                <a:solidFill>
                  <a:schemeClr val="bg1"/>
                </a:solidFill>
                <a:latin typeface="微软雅黑" panose="020B0503020204020204" pitchFamily="34" charset="-122"/>
                <a:ea typeface="微软雅黑" panose="020B0503020204020204" pitchFamily="34" charset="-122"/>
              </a:rPr>
              <a:t> </a:t>
            </a:r>
            <a:endParaRPr lang="zh-TW"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公司建立了员工安全建议处理与反馈机制，但参与或利用的人不多</a:t>
            </a:r>
            <a:r>
              <a:rPr lang="zh-TW" altLang="en-US" sz="1600" b="0" dirty="0">
                <a:solidFill>
                  <a:schemeClr val="bg1"/>
                </a:solidFill>
                <a:latin typeface="微软雅黑" panose="020B0503020204020204" pitchFamily="34" charset="-122"/>
                <a:ea typeface="微软雅黑" panose="020B0503020204020204" pitchFamily="34" charset="-122"/>
              </a:rPr>
              <a:t> </a:t>
            </a:r>
            <a:endParaRPr lang="zh-TW"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员工很少有机会和领导进行面对面的沟通，讨论其工作场所的安全问题</a:t>
            </a:r>
            <a:endParaRPr lang="zh-TW"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62"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164"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92165"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92166" name="文本框 17"/>
          <p:cNvSpPr txBox="1"/>
          <p:nvPr/>
        </p:nvSpPr>
        <p:spPr>
          <a:xfrm>
            <a:off x="3454400" y="1660525"/>
            <a:ext cx="2235200" cy="1568450"/>
          </a:xfrm>
          <a:prstGeom prst="rect">
            <a:avLst/>
          </a:prstGeom>
          <a:noFill/>
          <a:ln w="9525">
            <a:noFill/>
          </a:ln>
        </p:spPr>
        <p:txBody>
          <a:bodyPr>
            <a:spAutoFit/>
          </a:bodyPr>
          <a:p>
            <a:pPr lvl="0" algn="ctr" eaLnBrk="1" hangingPunct="1"/>
            <a:r>
              <a:rPr lang="en-US" altLang="zh-CN" sz="9600" dirty="0">
                <a:solidFill>
                  <a:schemeClr val="bg1"/>
                </a:solidFill>
                <a:latin typeface="Adobe Devanagari" panose="02040503050201020203" charset="0"/>
                <a:ea typeface="宋体" panose="02010600030101010101" pitchFamily="2" charset="-122"/>
              </a:rPr>
              <a:t>10</a:t>
            </a:r>
            <a:endParaRPr lang="zh-CN" altLang="en-US" sz="9600" dirty="0">
              <a:solidFill>
                <a:schemeClr val="bg1"/>
              </a:solidFill>
              <a:latin typeface="Adobe Devanagari" panose="02040503050201020203" charset="0"/>
              <a:ea typeface="宋体" panose="02010600030101010101" pitchFamily="2" charset="-122"/>
            </a:endParaRPr>
          </a:p>
        </p:txBody>
      </p:sp>
      <p:sp>
        <p:nvSpPr>
          <p:cNvPr id="2" name="矩形 1"/>
          <p:cNvSpPr/>
          <p:nvPr/>
        </p:nvSpPr>
        <p:spPr>
          <a:xfrm>
            <a:off x="1658938" y="4137025"/>
            <a:ext cx="5826125"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员工的激励和约束机制</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ext Box 3"/>
          <p:cNvSpPr txBox="1"/>
          <p:nvPr/>
        </p:nvSpPr>
        <p:spPr>
          <a:xfrm>
            <a:off x="3532188" y="1731963"/>
            <a:ext cx="5287962" cy="3832225"/>
          </a:xfrm>
          <a:prstGeom prst="rect">
            <a:avLst/>
          </a:prstGeom>
          <a:noFill/>
          <a:ln w="9525">
            <a:noFill/>
          </a:ln>
        </p:spPr>
        <p:txBody>
          <a:bodyPr>
            <a:spAutoFit/>
          </a:bodyPr>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管理层全面参与安全工作，对每位员工而言都是一种激励和导向。</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正面的激励其效果往往优于负面的约束。</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激励必须及时且应让每一位员工都会觉得惩戒是公正的、公平的。</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管理阶层应制定一套基于全员参与基础之上的激励的计划，其中有挑战性的安全目标及相应的里程碑形式，以及配套的执行准则。</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激励与约束应该过程重于结果。（更加关注过程）</a:t>
            </a:r>
            <a:endParaRPr lang="zh-TW" altLang="en-US" sz="1800" b="0" dirty="0">
              <a:solidFill>
                <a:srgbClr val="373737"/>
              </a:solidFill>
              <a:latin typeface="微软雅黑" panose="020B0503020204020204" pitchFamily="34" charset="-122"/>
              <a:ea typeface="微软雅黑" panose="020B0503020204020204" pitchFamily="34" charset="-122"/>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3189" name="矩形 7"/>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
        <p:nvSpPr>
          <p:cNvPr id="93190" name="圆角矩形 11"/>
          <p:cNvSpPr/>
          <p:nvPr/>
        </p:nvSpPr>
        <p:spPr>
          <a:xfrm>
            <a:off x="465138" y="1651000"/>
            <a:ext cx="2925762" cy="4089400"/>
          </a:xfrm>
          <a:prstGeom prst="roundRect">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46594" r="4913"/>
          <a:stretch>
            <a:fillRect/>
          </a:stretch>
        </p:blipFill>
        <p:spPr>
          <a:xfrm flipH="1">
            <a:off x="323850" y="1732146"/>
            <a:ext cx="2914650" cy="4008897"/>
          </a:xfrm>
          <a:custGeom>
            <a:avLst/>
            <a:gdLst>
              <a:gd name="connsiteX0" fmla="*/ 1457325 w 2914650"/>
              <a:gd name="connsiteY0" fmla="*/ 0 h 4008897"/>
              <a:gd name="connsiteX1" fmla="*/ 0 w 2914650"/>
              <a:gd name="connsiteY1" fmla="*/ 1457325 h 4008897"/>
              <a:gd name="connsiteX2" fmla="*/ 0 w 2914650"/>
              <a:gd name="connsiteY2" fmla="*/ 2560631 h 4008897"/>
              <a:gd name="connsiteX3" fmla="*/ 1163623 w 2914650"/>
              <a:gd name="connsiteY3" fmla="*/ 3988349 h 4008897"/>
              <a:gd name="connsiteX4" fmla="*/ 1298264 w 2914650"/>
              <a:gd name="connsiteY4" fmla="*/ 4008897 h 4008897"/>
              <a:gd name="connsiteX5" fmla="*/ 1616386 w 2914650"/>
              <a:gd name="connsiteY5" fmla="*/ 4008897 h 4008897"/>
              <a:gd name="connsiteX6" fmla="*/ 1751027 w 2914650"/>
              <a:gd name="connsiteY6" fmla="*/ 3988349 h 4008897"/>
              <a:gd name="connsiteX7" fmla="*/ 2914650 w 2914650"/>
              <a:gd name="connsiteY7" fmla="*/ 2560631 h 4008897"/>
              <a:gd name="connsiteX8" fmla="*/ 2914650 w 2914650"/>
              <a:gd name="connsiteY8" fmla="*/ 1457325 h 4008897"/>
              <a:gd name="connsiteX9" fmla="*/ 1457325 w 2914650"/>
              <a:gd name="connsiteY9" fmla="*/ 0 h 40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50" h="4008897">
                <a:moveTo>
                  <a:pt x="1457325" y="0"/>
                </a:moveTo>
                <a:cubicBezTo>
                  <a:pt x="652467" y="0"/>
                  <a:pt x="0" y="652467"/>
                  <a:pt x="0" y="1457325"/>
                </a:cubicBezTo>
                <a:lnTo>
                  <a:pt x="0" y="2560631"/>
                </a:lnTo>
                <a:cubicBezTo>
                  <a:pt x="0" y="3264882"/>
                  <a:pt x="499545" y="3852458"/>
                  <a:pt x="1163623" y="3988349"/>
                </a:cubicBezTo>
                <a:lnTo>
                  <a:pt x="1298264" y="4008897"/>
                </a:lnTo>
                <a:lnTo>
                  <a:pt x="1616386" y="4008897"/>
                </a:lnTo>
                <a:lnTo>
                  <a:pt x="1751027" y="3988349"/>
                </a:lnTo>
                <a:cubicBezTo>
                  <a:pt x="2415105" y="3852458"/>
                  <a:pt x="2914650" y="3264882"/>
                  <a:pt x="2914650" y="2560631"/>
                </a:cubicBezTo>
                <a:lnTo>
                  <a:pt x="2914650" y="1457325"/>
                </a:lnTo>
                <a:cubicBezTo>
                  <a:pt x="2914650" y="652467"/>
                  <a:pt x="2262183" y="0"/>
                  <a:pt x="1457325" y="0"/>
                </a:cubicBezTo>
                <a:close/>
              </a:path>
            </a:pathLst>
          </a:custGeom>
        </p:spPr>
      </p:pic>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94213" name="图片 7"/>
          <p:cNvPicPr>
            <a:picLocks noChangeAspect="1"/>
          </p:cNvPicPr>
          <p:nvPr/>
        </p:nvPicPr>
        <p:blipFill>
          <a:blip r:embed="rId1"/>
          <a:srcRect l="17448" r="13379"/>
          <a:stretch>
            <a:fillRect/>
          </a:stretch>
        </p:blipFill>
        <p:spPr>
          <a:xfrm>
            <a:off x="0" y="1738313"/>
            <a:ext cx="3103563" cy="3829050"/>
          </a:xfrm>
          <a:prstGeom prst="rect">
            <a:avLst/>
          </a:prstGeom>
          <a:noFill/>
          <a:ln w="9525">
            <a:noFill/>
          </a:ln>
        </p:spPr>
      </p:pic>
      <p:sp>
        <p:nvSpPr>
          <p:cNvPr id="94214" name="矩形 8"/>
          <p:cNvSpPr/>
          <p:nvPr/>
        </p:nvSpPr>
        <p:spPr>
          <a:xfrm>
            <a:off x="0" y="1562100"/>
            <a:ext cx="9144000" cy="17621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4215" name="矩形 18"/>
          <p:cNvSpPr/>
          <p:nvPr/>
        </p:nvSpPr>
        <p:spPr>
          <a:xfrm>
            <a:off x="0" y="5567363"/>
            <a:ext cx="9144000" cy="176212"/>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4216" name="矩形 16"/>
          <p:cNvSpPr/>
          <p:nvPr/>
        </p:nvSpPr>
        <p:spPr>
          <a:xfrm>
            <a:off x="3594100" y="2044700"/>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4217" name="矩形 20"/>
          <p:cNvSpPr/>
          <p:nvPr/>
        </p:nvSpPr>
        <p:spPr>
          <a:xfrm>
            <a:off x="3594100" y="2719388"/>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4218" name="矩形 21"/>
          <p:cNvSpPr/>
          <p:nvPr/>
        </p:nvSpPr>
        <p:spPr>
          <a:xfrm>
            <a:off x="3594100" y="3392488"/>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4219" name="矩形 22"/>
          <p:cNvSpPr/>
          <p:nvPr/>
        </p:nvSpPr>
        <p:spPr>
          <a:xfrm>
            <a:off x="3594100" y="4067175"/>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4220" name="矩形 23"/>
          <p:cNvSpPr/>
          <p:nvPr/>
        </p:nvSpPr>
        <p:spPr>
          <a:xfrm>
            <a:off x="3594100" y="4740275"/>
            <a:ext cx="127000" cy="5207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3911600" y="2105025"/>
            <a:ext cx="117792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业绩政策 </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4867275" y="2105025"/>
            <a:ext cx="427672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对纪律制度的要求 、奖励和表彰制度）</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3911600" y="2795588"/>
            <a:ext cx="1638300"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安全表彰计划 </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5326063" y="2800350"/>
            <a:ext cx="2792413"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（公司级 、地区、厂级）</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3911600" y="3502025"/>
            <a:ext cx="18700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不可违背的规则 </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5549900" y="3502025"/>
            <a:ext cx="2493963"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（高压线、保命条款）</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3911600" y="4143375"/>
            <a:ext cx="2492375"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职业规划中安全的权重</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3911600" y="4816475"/>
            <a:ext cx="180022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工作外安全规划</a:t>
            </a:r>
            <a:endParaRPr kumimoji="0" lang="zh-TW"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2"/>
          <p:cNvSpPr>
            <a:spLocks noGrp="1" noChangeArrowheads="1"/>
          </p:cNvSpPr>
          <p:nvPr>
            <p:ph type="title"/>
          </p:nvPr>
        </p:nvSpPr>
        <p:spPr bwMode="auto">
          <a:xfrm>
            <a:off x="457200" y="230188"/>
            <a:ext cx="8229600" cy="587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rPr>
              <a:t>评估方式</a:t>
            </a:r>
            <a:endParaRPr kumimoji="0" lang="zh-CN" altLang="en-US" sz="2800" b="1" i="0" u="none" strike="noStrike" kern="0" cap="none" spc="0" normalizeH="0" baseline="0" noProof="0" dirty="0">
              <a:ln>
                <a:noFill/>
              </a:ln>
              <a:solidFill>
                <a:schemeClr val="bg2">
                  <a:lumMod val="25000"/>
                </a:schemeClr>
              </a:solidFill>
              <a:effectLst/>
              <a:uLnTx/>
              <a:uFillTx/>
              <a:latin typeface="华文中宋" panose="02010600040101010101" pitchFamily="2" charset="-122"/>
              <a:ea typeface="华文中宋" panose="02010600040101010101" pitchFamily="2" charset="-122"/>
              <a:cs typeface="+mj-cs"/>
            </a:endParaRPr>
          </a:p>
        </p:txBody>
      </p:sp>
      <p:sp>
        <p:nvSpPr>
          <p:cNvPr id="21507" name="任意多边形 14"/>
          <p:cNvSpPr/>
          <p:nvPr/>
        </p:nvSpPr>
        <p:spPr>
          <a:xfrm>
            <a:off x="1231900" y="1614488"/>
            <a:ext cx="2600325" cy="736600"/>
          </a:xfrm>
          <a:custGeom>
            <a:avLst/>
            <a:gdLst/>
            <a:ahLst/>
            <a:cxnLst>
              <a:cxn ang="0">
                <a:pos x="0" y="0"/>
              </a:cxn>
              <a:cxn ang="0">
                <a:pos x="44421" y="0"/>
              </a:cxn>
              <a:cxn ang="0">
                <a:pos x="383" y="15704"/>
              </a:cxn>
              <a:cxn ang="0">
                <a:pos x="0" y="15704"/>
              </a:cxn>
            </a:cxnLst>
            <a:pathLst>
              <a:path w="2599583" h="736600">
                <a:moveTo>
                  <a:pt x="0" y="0"/>
                </a:moveTo>
                <a:lnTo>
                  <a:pt x="2599583" y="0"/>
                </a:lnTo>
                <a:lnTo>
                  <a:pt x="1965902" y="736600"/>
                </a:lnTo>
                <a:lnTo>
                  <a:pt x="0" y="736600"/>
                </a:lnTo>
                <a:lnTo>
                  <a:pt x="0" y="0"/>
                </a:lnTo>
                <a:close/>
              </a:path>
            </a:pathLst>
          </a:custGeom>
          <a:solidFill>
            <a:srgbClr val="DF453D">
              <a:alpha val="100000"/>
            </a:srgbClr>
          </a:solidFill>
          <a:ln w="9525">
            <a:noFill/>
          </a:ln>
        </p:spPr>
        <p:txBody>
          <a:bodyPr/>
          <a:p>
            <a:endParaRPr lang="zh-CN" altLang="en-US"/>
          </a:p>
        </p:txBody>
      </p:sp>
      <p:sp>
        <p:nvSpPr>
          <p:cNvPr id="21508" name="矩形 3"/>
          <p:cNvSpPr/>
          <p:nvPr/>
        </p:nvSpPr>
        <p:spPr>
          <a:xfrm>
            <a:off x="1419225" y="1781175"/>
            <a:ext cx="1733550" cy="401638"/>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509" name="任意多边形 16"/>
          <p:cNvSpPr/>
          <p:nvPr/>
        </p:nvSpPr>
        <p:spPr>
          <a:xfrm>
            <a:off x="3340100" y="1781175"/>
            <a:ext cx="4725988" cy="569913"/>
          </a:xfrm>
          <a:custGeom>
            <a:avLst/>
            <a:gdLst/>
            <a:ahLst/>
            <a:cxnLst>
              <a:cxn ang="0">
                <a:pos x="30157" y="0"/>
              </a:cxn>
              <a:cxn ang="0">
                <a:pos x="7396" y="0"/>
              </a:cxn>
              <a:cxn ang="0">
                <a:pos x="7396" y="45625"/>
              </a:cxn>
              <a:cxn ang="0">
                <a:pos x="0" y="45625"/>
              </a:cxn>
            </a:cxnLst>
            <a:pathLst>
              <a:path w="4726321" h="568355">
                <a:moveTo>
                  <a:pt x="488943" y="0"/>
                </a:moveTo>
                <a:lnTo>
                  <a:pt x="4726321" y="0"/>
                </a:lnTo>
                <a:lnTo>
                  <a:pt x="4726321" y="568355"/>
                </a:lnTo>
                <a:lnTo>
                  <a:pt x="0" y="568355"/>
                </a:lnTo>
                <a:lnTo>
                  <a:pt x="488943" y="0"/>
                </a:lnTo>
                <a:close/>
              </a:path>
            </a:pathLst>
          </a:custGeom>
          <a:noFill/>
          <a:ln w="28575" cap="flat" cmpd="sng">
            <a:solidFill>
              <a:srgbClr val="57D5B1">
                <a:alpha val="100000"/>
              </a:srgbClr>
            </a:solidFill>
            <a:prstDash val="solid"/>
            <a:round/>
            <a:headEnd type="none" w="med" len="med"/>
            <a:tailEnd type="none" w="med" len="med"/>
          </a:ln>
        </p:spPr>
        <p:txBody>
          <a:bodyPr/>
          <a:p>
            <a:endParaRPr lang="zh-CN" altLang="en-US"/>
          </a:p>
        </p:txBody>
      </p:sp>
      <p:sp>
        <p:nvSpPr>
          <p:cNvPr id="21510" name="矩形 5"/>
          <p:cNvSpPr/>
          <p:nvPr/>
        </p:nvSpPr>
        <p:spPr>
          <a:xfrm>
            <a:off x="3922713" y="1881188"/>
            <a:ext cx="3206750" cy="369887"/>
          </a:xfrm>
          <a:prstGeom prst="rect">
            <a:avLst/>
          </a:prstGeom>
          <a:noFill/>
          <a:ln w="9525">
            <a:noFill/>
          </a:ln>
        </p:spPr>
        <p:txBody>
          <a:bodyPr wrap="none">
            <a:spAutoFit/>
          </a:bodyPr>
          <a:p>
            <a:pPr lvl="0"/>
            <a:r>
              <a:rPr lang="zh-CN" altLang="en-US" sz="1800" dirty="0">
                <a:solidFill>
                  <a:srgbClr val="57D5B1"/>
                </a:solidFill>
                <a:latin typeface="微软雅黑" panose="020B0503020204020204" pitchFamily="34" charset="-122"/>
                <a:ea typeface="微软雅黑" panose="020B0503020204020204" pitchFamily="34" charset="-122"/>
              </a:rPr>
              <a:t>文件资料的真实性、可操作性</a:t>
            </a:r>
            <a:endParaRPr lang="zh-CN" altLang="en-US" sz="1800" dirty="0">
              <a:solidFill>
                <a:srgbClr val="57D5B1"/>
              </a:solidFill>
              <a:latin typeface="微软雅黑" panose="020B0503020204020204" pitchFamily="34" charset="-122"/>
              <a:ea typeface="微软雅黑" panose="020B0503020204020204" pitchFamily="34" charset="-122"/>
            </a:endParaRPr>
          </a:p>
        </p:txBody>
      </p:sp>
      <p:sp>
        <p:nvSpPr>
          <p:cNvPr id="21511" name="任意多边形 18"/>
          <p:cNvSpPr/>
          <p:nvPr/>
        </p:nvSpPr>
        <p:spPr>
          <a:xfrm>
            <a:off x="1231900" y="3141663"/>
            <a:ext cx="2600325" cy="736600"/>
          </a:xfrm>
          <a:custGeom>
            <a:avLst/>
            <a:gdLst/>
            <a:ahLst/>
            <a:cxnLst>
              <a:cxn ang="0">
                <a:pos x="0" y="0"/>
              </a:cxn>
              <a:cxn ang="0">
                <a:pos x="44421" y="0"/>
              </a:cxn>
              <a:cxn ang="0">
                <a:pos x="383" y="15704"/>
              </a:cxn>
              <a:cxn ang="0">
                <a:pos x="0" y="15704"/>
              </a:cxn>
            </a:cxnLst>
            <a:pathLst>
              <a:path w="2599583" h="736600">
                <a:moveTo>
                  <a:pt x="0" y="0"/>
                </a:moveTo>
                <a:lnTo>
                  <a:pt x="2599583" y="0"/>
                </a:lnTo>
                <a:lnTo>
                  <a:pt x="1965902" y="736600"/>
                </a:lnTo>
                <a:lnTo>
                  <a:pt x="0" y="736600"/>
                </a:lnTo>
                <a:lnTo>
                  <a:pt x="0" y="0"/>
                </a:lnTo>
                <a:close/>
              </a:path>
            </a:pathLst>
          </a:custGeom>
          <a:solidFill>
            <a:srgbClr val="DF453D">
              <a:alpha val="100000"/>
            </a:srgbClr>
          </a:solidFill>
          <a:ln w="9525">
            <a:noFill/>
          </a:ln>
        </p:spPr>
        <p:txBody>
          <a:bodyPr/>
          <a:p>
            <a:endParaRPr lang="zh-CN" altLang="en-US"/>
          </a:p>
        </p:txBody>
      </p:sp>
      <p:sp>
        <p:nvSpPr>
          <p:cNvPr id="21512" name="任意多边形 19"/>
          <p:cNvSpPr/>
          <p:nvPr/>
        </p:nvSpPr>
        <p:spPr>
          <a:xfrm>
            <a:off x="3340100" y="3309938"/>
            <a:ext cx="4725988" cy="568325"/>
          </a:xfrm>
          <a:custGeom>
            <a:avLst/>
            <a:gdLst/>
            <a:ahLst/>
            <a:cxnLst>
              <a:cxn ang="0">
                <a:pos x="30157" y="0"/>
              </a:cxn>
              <a:cxn ang="0">
                <a:pos x="7396" y="0"/>
              </a:cxn>
              <a:cxn ang="0">
                <a:pos x="7396" y="44037"/>
              </a:cxn>
              <a:cxn ang="0">
                <a:pos x="0" y="44037"/>
              </a:cxn>
            </a:cxnLst>
            <a:pathLst>
              <a:path w="4726321" h="568355">
                <a:moveTo>
                  <a:pt x="488943" y="0"/>
                </a:moveTo>
                <a:lnTo>
                  <a:pt x="4726321" y="0"/>
                </a:lnTo>
                <a:lnTo>
                  <a:pt x="4726321" y="568355"/>
                </a:lnTo>
                <a:lnTo>
                  <a:pt x="0" y="568355"/>
                </a:lnTo>
                <a:lnTo>
                  <a:pt x="488943" y="0"/>
                </a:lnTo>
                <a:close/>
              </a:path>
            </a:pathLst>
          </a:custGeom>
          <a:noFill/>
          <a:ln w="28575" cap="flat" cmpd="sng">
            <a:solidFill>
              <a:srgbClr val="57D5B1">
                <a:alpha val="100000"/>
              </a:srgbClr>
            </a:solidFill>
            <a:prstDash val="solid"/>
            <a:round/>
            <a:headEnd type="none" w="med" len="med"/>
            <a:tailEnd type="none" w="med" len="med"/>
          </a:ln>
        </p:spPr>
        <p:txBody>
          <a:bodyPr/>
          <a:p>
            <a:endParaRPr lang="zh-CN" altLang="en-US"/>
          </a:p>
        </p:txBody>
      </p:sp>
      <p:sp>
        <p:nvSpPr>
          <p:cNvPr id="21513" name="矩形 6"/>
          <p:cNvSpPr/>
          <p:nvPr/>
        </p:nvSpPr>
        <p:spPr>
          <a:xfrm>
            <a:off x="1449388" y="3309938"/>
            <a:ext cx="120967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人员访谈</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419225" y="2506663"/>
            <a:ext cx="4197350" cy="368300"/>
          </a:xfrm>
          <a:prstGeom prst="rect">
            <a:avLst/>
          </a:prstGeom>
        </p:spPr>
        <p:txBody>
          <a:bodyPr wrap="none">
            <a:spAutoFit/>
          </a:bodyPr>
          <a:lstStyle/>
          <a:p>
            <a:pPr marL="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各要素的管理基础文件及及记录占</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20% </a:t>
            </a:r>
            <a:endPar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515" name="矩形 8"/>
          <p:cNvSpPr/>
          <p:nvPr/>
        </p:nvSpPr>
        <p:spPr>
          <a:xfrm>
            <a:off x="3922713" y="3427413"/>
            <a:ext cx="2262187" cy="368300"/>
          </a:xfrm>
          <a:prstGeom prst="rect">
            <a:avLst/>
          </a:prstGeom>
          <a:noFill/>
          <a:ln w="9525">
            <a:noFill/>
          </a:ln>
        </p:spPr>
        <p:txBody>
          <a:bodyPr wrap="none">
            <a:spAutoFit/>
          </a:bodyPr>
          <a:p>
            <a:pPr lvl="0"/>
            <a:r>
              <a:rPr lang="zh-CN" altLang="en-US" sz="1800" dirty="0">
                <a:solidFill>
                  <a:srgbClr val="57D5B1"/>
                </a:solidFill>
                <a:latin typeface="微软雅黑" panose="020B0503020204020204" pitchFamily="34" charset="-122"/>
                <a:ea typeface="微软雅黑" panose="020B0503020204020204" pitchFamily="34" charset="-122"/>
              </a:rPr>
              <a:t>找对的人问对的问题</a:t>
            </a:r>
            <a:endParaRPr lang="zh-CN" altLang="en-US" sz="1800" dirty="0">
              <a:solidFill>
                <a:srgbClr val="57D5B1"/>
              </a:solidFill>
              <a:latin typeface="微软雅黑" panose="020B0503020204020204" pitchFamily="34" charset="-122"/>
              <a:ea typeface="微软雅黑" panose="020B0503020204020204" pitchFamily="34" charset="-122"/>
            </a:endParaRPr>
          </a:p>
        </p:txBody>
      </p:sp>
      <p:sp>
        <p:nvSpPr>
          <p:cNvPr id="10" name="矩形 9"/>
          <p:cNvSpPr/>
          <p:nvPr/>
        </p:nvSpPr>
        <p:spPr>
          <a:xfrm>
            <a:off x="1449388" y="4144963"/>
            <a:ext cx="5345113" cy="368300"/>
          </a:xfrm>
          <a:prstGeom prst="rect">
            <a:avLst/>
          </a:prstGeom>
        </p:spPr>
        <p:txBody>
          <a:bodyPr wrap="none">
            <a:spAutoFit/>
          </a:bodyPr>
          <a:lstStyle/>
          <a:p>
            <a:pPr marL="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员工及管理人员的观念、知识、技术的理解占</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30% </a:t>
            </a:r>
            <a:endPar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517" name="任意多边形 24"/>
          <p:cNvSpPr/>
          <p:nvPr/>
        </p:nvSpPr>
        <p:spPr>
          <a:xfrm>
            <a:off x="1231900" y="4775200"/>
            <a:ext cx="2600325" cy="736600"/>
          </a:xfrm>
          <a:custGeom>
            <a:avLst/>
            <a:gdLst/>
            <a:ahLst/>
            <a:cxnLst>
              <a:cxn ang="0">
                <a:pos x="0" y="0"/>
              </a:cxn>
              <a:cxn ang="0">
                <a:pos x="44421" y="0"/>
              </a:cxn>
              <a:cxn ang="0">
                <a:pos x="383" y="15704"/>
              </a:cxn>
              <a:cxn ang="0">
                <a:pos x="0" y="15704"/>
              </a:cxn>
            </a:cxnLst>
            <a:pathLst>
              <a:path w="2599583" h="736600">
                <a:moveTo>
                  <a:pt x="0" y="0"/>
                </a:moveTo>
                <a:lnTo>
                  <a:pt x="2599583" y="0"/>
                </a:lnTo>
                <a:lnTo>
                  <a:pt x="1965902" y="736600"/>
                </a:lnTo>
                <a:lnTo>
                  <a:pt x="0" y="736600"/>
                </a:lnTo>
                <a:lnTo>
                  <a:pt x="0" y="0"/>
                </a:lnTo>
                <a:close/>
              </a:path>
            </a:pathLst>
          </a:custGeom>
          <a:solidFill>
            <a:srgbClr val="DF453D">
              <a:alpha val="100000"/>
            </a:srgbClr>
          </a:solidFill>
          <a:ln w="9525">
            <a:noFill/>
          </a:ln>
        </p:spPr>
        <p:txBody>
          <a:bodyPr/>
          <a:p>
            <a:endParaRPr lang="zh-CN" altLang="en-US"/>
          </a:p>
        </p:txBody>
      </p:sp>
      <p:sp>
        <p:nvSpPr>
          <p:cNvPr id="21518" name="任意多边形 25"/>
          <p:cNvSpPr/>
          <p:nvPr/>
        </p:nvSpPr>
        <p:spPr>
          <a:xfrm>
            <a:off x="3340100" y="4943475"/>
            <a:ext cx="4725988" cy="568325"/>
          </a:xfrm>
          <a:custGeom>
            <a:avLst/>
            <a:gdLst/>
            <a:ahLst/>
            <a:cxnLst>
              <a:cxn ang="0">
                <a:pos x="30157" y="0"/>
              </a:cxn>
              <a:cxn ang="0">
                <a:pos x="7396" y="0"/>
              </a:cxn>
              <a:cxn ang="0">
                <a:pos x="7396" y="44037"/>
              </a:cxn>
              <a:cxn ang="0">
                <a:pos x="0" y="44037"/>
              </a:cxn>
            </a:cxnLst>
            <a:pathLst>
              <a:path w="4726321" h="568355">
                <a:moveTo>
                  <a:pt x="488943" y="0"/>
                </a:moveTo>
                <a:lnTo>
                  <a:pt x="4726321" y="0"/>
                </a:lnTo>
                <a:lnTo>
                  <a:pt x="4726321" y="568355"/>
                </a:lnTo>
                <a:lnTo>
                  <a:pt x="0" y="568355"/>
                </a:lnTo>
                <a:lnTo>
                  <a:pt x="488943" y="0"/>
                </a:lnTo>
                <a:close/>
              </a:path>
            </a:pathLst>
          </a:custGeom>
          <a:noFill/>
          <a:ln w="28575" cap="flat" cmpd="sng">
            <a:solidFill>
              <a:srgbClr val="57D5B1">
                <a:alpha val="100000"/>
              </a:srgbClr>
            </a:solidFill>
            <a:prstDash val="solid"/>
            <a:round/>
            <a:headEnd type="none" w="med" len="med"/>
            <a:tailEnd type="none" w="med" len="med"/>
          </a:ln>
        </p:spPr>
        <p:txBody>
          <a:bodyPr/>
          <a:p>
            <a:endParaRPr lang="zh-CN" altLang="en-US"/>
          </a:p>
        </p:txBody>
      </p:sp>
      <p:sp>
        <p:nvSpPr>
          <p:cNvPr id="21519" name="矩形 17"/>
          <p:cNvSpPr/>
          <p:nvPr/>
        </p:nvSpPr>
        <p:spPr>
          <a:xfrm>
            <a:off x="1449388" y="4943475"/>
            <a:ext cx="120967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现场观察</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520" name="矩形 20"/>
          <p:cNvSpPr/>
          <p:nvPr/>
        </p:nvSpPr>
        <p:spPr>
          <a:xfrm>
            <a:off x="3922713" y="5076825"/>
            <a:ext cx="1800225" cy="368300"/>
          </a:xfrm>
          <a:prstGeom prst="rect">
            <a:avLst/>
          </a:prstGeom>
          <a:noFill/>
          <a:ln w="9525">
            <a:noFill/>
          </a:ln>
        </p:spPr>
        <p:txBody>
          <a:bodyPr wrap="none">
            <a:spAutoFit/>
          </a:bodyPr>
          <a:p>
            <a:pPr lvl="0"/>
            <a:r>
              <a:rPr lang="zh-CN" altLang="en-US" sz="1800" dirty="0">
                <a:solidFill>
                  <a:srgbClr val="57D5B1"/>
                </a:solidFill>
                <a:latin typeface="微软雅黑" panose="020B0503020204020204" pitchFamily="34" charset="-122"/>
                <a:ea typeface="微软雅黑" panose="020B0503020204020204" pitchFamily="34" charset="-122"/>
              </a:rPr>
              <a:t>执行及落实情形</a:t>
            </a:r>
            <a:endParaRPr lang="zh-CN" altLang="en-US" sz="1800" dirty="0">
              <a:solidFill>
                <a:srgbClr val="57D5B1"/>
              </a:solidFill>
              <a:latin typeface="微软雅黑" panose="020B0503020204020204" pitchFamily="34" charset="-122"/>
              <a:ea typeface="微软雅黑" panose="020B0503020204020204" pitchFamily="34" charset="-122"/>
            </a:endParaRPr>
          </a:p>
        </p:txBody>
      </p:sp>
      <p:sp>
        <p:nvSpPr>
          <p:cNvPr id="23" name="矩形 22"/>
          <p:cNvSpPr/>
          <p:nvPr/>
        </p:nvSpPr>
        <p:spPr>
          <a:xfrm>
            <a:off x="1450975" y="5772150"/>
            <a:ext cx="3429000" cy="369888"/>
          </a:xfrm>
          <a:prstGeom prst="rect">
            <a:avLst/>
          </a:prstGeom>
        </p:spPr>
        <p:txBody>
          <a:bodyPr wrap="none">
            <a:spAutoFit/>
          </a:bodyPr>
          <a:lstStyle/>
          <a:p>
            <a:pPr marL="0" marR="0" lvl="1"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各要素在工作场所的执行占</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50%</a:t>
            </a:r>
            <a:endPar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5237" name="Text Box 3"/>
          <p:cNvSpPr txBox="1"/>
          <p:nvPr/>
        </p:nvSpPr>
        <p:spPr>
          <a:xfrm>
            <a:off x="266700" y="5094288"/>
            <a:ext cx="2286000" cy="774700"/>
          </a:xfrm>
          <a:prstGeom prst="rect">
            <a:avLst/>
          </a:prstGeom>
          <a:noFill/>
          <a:ln w="9525">
            <a:noFill/>
          </a:ln>
        </p:spPr>
        <p:txBody>
          <a:bodyPr>
            <a:spAutoFit/>
          </a:bodyPr>
          <a:p>
            <a:pPr lvl="0">
              <a:spcBef>
                <a:spcPct val="30000"/>
              </a:spcBef>
            </a:pPr>
            <a:endParaRPr lang="pt-BR" altLang="en-US" dirty="0">
              <a:solidFill>
                <a:srgbClr val="0000CC"/>
              </a:solidFill>
              <a:latin typeface="Arial" panose="020B0604020202020204" pitchFamily="34" charset="0"/>
              <a:ea typeface="宋体" panose="02010600030101010101" pitchFamily="2" charset="-122"/>
            </a:endParaRPr>
          </a:p>
          <a:p>
            <a:pPr lvl="0">
              <a:spcBef>
                <a:spcPct val="30000"/>
              </a:spcBef>
            </a:pPr>
            <a:endParaRPr lang="zh-CN" altLang="en-US" sz="1600" dirty="0">
              <a:solidFill>
                <a:srgbClr val="344374"/>
              </a:solidFill>
              <a:latin typeface="Arial" panose="020B0604020202020204" pitchFamily="34" charset="0"/>
              <a:ea typeface="PMingLiU" panose="02020500000000000000" pitchFamily="18" charset="-120"/>
            </a:endParaRPr>
          </a:p>
        </p:txBody>
      </p:sp>
      <p:sp>
        <p:nvSpPr>
          <p:cNvPr id="95238"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5239"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5240"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5241" name="矩形 12"/>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5242" name="等腰三角形 13"/>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5243"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5244" name="矩形 15"/>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95245"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4" name="矩形 3"/>
          <p:cNvSpPr/>
          <p:nvPr/>
        </p:nvSpPr>
        <p:spPr>
          <a:xfrm>
            <a:off x="1509713" y="1873250"/>
            <a:ext cx="6429375" cy="508000"/>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管理办法、激励（奖励）记录、干部培养规划和记录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09713" y="3132138"/>
            <a:ext cx="7232650" cy="3416300"/>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是否有相应的管理流程或办法来激励员工，主动做好安全工作，表彰其成绩、努力和意见。</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是否建立一套完整的、一致的、以教育为主要目的的纪律准则和程序，来管理安全违纪的现象</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在公司内是否制定并执行一套“不可违背的规则”。</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安全绩效是否像生产、成本和质量的贡献度一样，作为年度奖金及个人升迁的业绩系数之一。</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公司是否推动工作外安全，进一步强化员工的安全理念和承诺。</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同心圆 4"/>
          <p:cNvSpPr/>
          <p:nvPr/>
        </p:nvSpPr>
        <p:spPr bwMode="auto">
          <a:xfrm>
            <a:off x="4022725" y="673100"/>
            <a:ext cx="1098550" cy="1096963"/>
          </a:xfrm>
          <a:prstGeom prst="donut">
            <a:avLst>
              <a:gd name="adj" fmla="val 13815"/>
            </a:avLst>
          </a:prstGeom>
          <a:solidFill>
            <a:srgbClr val="DF453D"/>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a:xfrm>
            <a:off x="4219575" y="879475"/>
            <a:ext cx="696913" cy="70802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访谈</a:t>
            </a:r>
            <a:endParaRPr kumimoji="0" lang="en-US" altLang="zh-CN"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对象</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96260" name="组合 6"/>
          <p:cNvGrpSpPr/>
          <p:nvPr/>
        </p:nvGrpSpPr>
        <p:grpSpPr>
          <a:xfrm>
            <a:off x="2085975" y="1770063"/>
            <a:ext cx="4953000" cy="658812"/>
            <a:chOff x="2085975" y="1770786"/>
            <a:chExt cx="4953000" cy="724765"/>
          </a:xfrm>
        </p:grpSpPr>
        <p:sp>
          <p:nvSpPr>
            <p:cNvPr id="96288" name="任意多边形 7"/>
            <p:cNvSpPr/>
            <p:nvPr/>
          </p:nvSpPr>
          <p:spPr>
            <a:xfrm flipH="1">
              <a:off x="4562475" y="1771651"/>
              <a:ext cx="2476500" cy="723900"/>
            </a:xfrm>
            <a:custGeom>
              <a:avLst/>
              <a:gdLst/>
              <a:ahLst/>
              <a:cxnLst>
                <a:cxn ang="0">
                  <a:pos x="51668" y="0"/>
                </a:cxn>
                <a:cxn ang="0">
                  <a:pos x="0" y="28481"/>
                </a:cxn>
                <a:cxn ang="0">
                  <a:pos x="0" y="3581"/>
                </a:cxn>
              </a:cxnLst>
              <a:pathLst>
                <a:path w="2476500" h="847725">
                  <a:moveTo>
                    <a:pt x="2476500" y="0"/>
                  </a:moveTo>
                  <a:lnTo>
                    <a:pt x="0" y="466725"/>
                  </a:lnTo>
                  <a:lnTo>
                    <a:pt x="0" y="847725"/>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96289" name="任意多边形 8"/>
            <p:cNvSpPr/>
            <p:nvPr/>
          </p:nvSpPr>
          <p:spPr>
            <a:xfrm>
              <a:off x="2085975" y="1771651"/>
              <a:ext cx="2476500" cy="723900"/>
            </a:xfrm>
            <a:custGeom>
              <a:avLst/>
              <a:gdLst/>
              <a:ahLst/>
              <a:cxnLst>
                <a:cxn ang="0">
                  <a:pos x="51668" y="0"/>
                </a:cxn>
                <a:cxn ang="0">
                  <a:pos x="0" y="28481"/>
                </a:cxn>
                <a:cxn ang="0">
                  <a:pos x="0" y="3581"/>
                </a:cxn>
              </a:cxnLst>
              <a:pathLst>
                <a:path w="2476500" h="847725">
                  <a:moveTo>
                    <a:pt x="2476500" y="0"/>
                  </a:moveTo>
                  <a:lnTo>
                    <a:pt x="0" y="466725"/>
                  </a:lnTo>
                  <a:lnTo>
                    <a:pt x="0" y="847725"/>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96290" name="任意多边形 9"/>
            <p:cNvSpPr/>
            <p:nvPr/>
          </p:nvSpPr>
          <p:spPr>
            <a:xfrm>
              <a:off x="3553945" y="1771651"/>
              <a:ext cx="1008530" cy="723900"/>
            </a:xfrm>
            <a:custGeom>
              <a:avLst/>
              <a:gdLst/>
              <a:ahLst/>
              <a:cxnLst>
                <a:cxn ang="0">
                  <a:pos x="39516" y="0"/>
                </a:cxn>
                <a:cxn ang="0">
                  <a:pos x="0" y="32472"/>
                </a:cxn>
                <a:cxn ang="0">
                  <a:pos x="0" y="20136"/>
                </a:cxn>
              </a:cxnLst>
              <a:pathLst>
                <a:path w="942975" h="685800">
                  <a:moveTo>
                    <a:pt x="942975" y="0"/>
                  </a:moveTo>
                  <a:lnTo>
                    <a:pt x="0" y="361950"/>
                  </a:lnTo>
                  <a:lnTo>
                    <a:pt x="0" y="685800"/>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sp>
          <p:nvSpPr>
            <p:cNvPr id="96291" name="任意多边形 10"/>
            <p:cNvSpPr/>
            <p:nvPr/>
          </p:nvSpPr>
          <p:spPr>
            <a:xfrm flipH="1">
              <a:off x="4556124" y="1770786"/>
              <a:ext cx="1033930" cy="723900"/>
            </a:xfrm>
            <a:custGeom>
              <a:avLst/>
              <a:gdLst/>
              <a:ahLst/>
              <a:cxnLst>
                <a:cxn ang="0">
                  <a:pos x="63357" y="0"/>
                </a:cxn>
                <a:cxn ang="0">
                  <a:pos x="0" y="32472"/>
                </a:cxn>
                <a:cxn ang="0">
                  <a:pos x="0" y="20136"/>
                </a:cxn>
              </a:cxnLst>
              <a:pathLst>
                <a:path w="942975" h="685800">
                  <a:moveTo>
                    <a:pt x="942975" y="0"/>
                  </a:moveTo>
                  <a:lnTo>
                    <a:pt x="0" y="361950"/>
                  </a:lnTo>
                  <a:lnTo>
                    <a:pt x="0" y="685800"/>
                  </a:lnTo>
                </a:path>
              </a:pathLst>
            </a:custGeom>
            <a:noFill/>
            <a:ln w="19050" cap="flat" cmpd="sng">
              <a:solidFill>
                <a:srgbClr val="57D5B1">
                  <a:alpha val="100000"/>
                </a:srgbClr>
              </a:solidFill>
              <a:prstDash val="solid"/>
              <a:round/>
              <a:headEnd type="none" w="med" len="med"/>
              <a:tailEnd type="none" w="med" len="med"/>
            </a:ln>
          </p:spPr>
          <p:txBody>
            <a:bodyPr/>
            <a:p>
              <a:endParaRPr lang="zh-CN" altLang="en-US"/>
            </a:p>
          </p:txBody>
        </p:sp>
      </p:grpSp>
      <p:sp>
        <p:nvSpPr>
          <p:cNvPr id="96261" name="椭圆 11"/>
          <p:cNvSpPr/>
          <p:nvPr/>
        </p:nvSpPr>
        <p:spPr>
          <a:xfrm>
            <a:off x="1782763"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6262" name="椭圆 12"/>
          <p:cNvSpPr/>
          <p:nvPr/>
        </p:nvSpPr>
        <p:spPr>
          <a:xfrm>
            <a:off x="3251200"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6263" name="椭圆 13"/>
          <p:cNvSpPr/>
          <p:nvPr/>
        </p:nvSpPr>
        <p:spPr>
          <a:xfrm>
            <a:off x="5292725"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6264" name="椭圆 14"/>
          <p:cNvSpPr/>
          <p:nvPr/>
        </p:nvSpPr>
        <p:spPr>
          <a:xfrm>
            <a:off x="6742113" y="2428875"/>
            <a:ext cx="606425" cy="606425"/>
          </a:xfrm>
          <a:prstGeom prst="ellipse">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6265" name="Freeform 18"/>
          <p:cNvSpPr>
            <a:spLocks noEditPoints="1"/>
          </p:cNvSpPr>
          <p:nvPr/>
        </p:nvSpPr>
        <p:spPr>
          <a:xfrm>
            <a:off x="1909763" y="2528888"/>
            <a:ext cx="352425" cy="354012"/>
          </a:xfrm>
          <a:custGeom>
            <a:avLst/>
            <a:gdLst/>
            <a:ahLst/>
            <a:cxnLst>
              <a:cxn ang="0">
                <a:pos x="65534" y="65534"/>
              </a:cxn>
              <a:cxn ang="0">
                <a:pos x="65534" y="65534"/>
              </a:cxn>
              <a:cxn ang="0">
                <a:pos x="65534" y="8609"/>
              </a:cxn>
              <a:cxn ang="0">
                <a:pos x="62967" y="0"/>
              </a:cxn>
              <a:cxn ang="0">
                <a:pos x="60116" y="8609"/>
              </a:cxn>
              <a:cxn ang="0">
                <a:pos x="10388" y="65534"/>
              </a:cxn>
              <a:cxn ang="0">
                <a:pos x="10388" y="65534"/>
              </a:cxn>
              <a:cxn ang="0">
                <a:pos x="62967" y="65534"/>
              </a:cxn>
              <a:cxn ang="0">
                <a:pos x="65534" y="65534"/>
              </a:cxn>
              <a:cxn ang="0">
                <a:pos x="65534" y="65534"/>
              </a:cxn>
              <a:cxn ang="0">
                <a:pos x="24018" y="65534"/>
              </a:cxn>
              <a:cxn ang="0">
                <a:pos x="29592" y="65534"/>
              </a:cxn>
              <a:cxn ang="0">
                <a:pos x="53436" y="65534"/>
              </a:cxn>
              <a:cxn ang="0">
                <a:pos x="27598" y="65534"/>
              </a:cxn>
              <a:cxn ang="0">
                <a:pos x="60327" y="65534"/>
              </a:cxn>
              <a:cxn ang="0">
                <a:pos x="35658" y="65534"/>
              </a:cxn>
              <a:cxn ang="0">
                <a:pos x="20484" y="65534"/>
              </a:cxn>
              <a:cxn ang="0">
                <a:pos x="40333" y="65534"/>
              </a:cxn>
              <a:cxn ang="0">
                <a:pos x="13592" y="65534"/>
              </a:cxn>
              <a:cxn ang="0">
                <a:pos x="0" y="65534"/>
              </a:cxn>
              <a:cxn ang="0">
                <a:pos x="0" y="65534"/>
              </a:cxn>
              <a:cxn ang="0">
                <a:pos x="65534" y="65534"/>
              </a:cxn>
              <a:cxn ang="0">
                <a:pos x="65534" y="65534"/>
              </a:cxn>
              <a:cxn ang="0">
                <a:pos x="65534" y="65534"/>
              </a:cxn>
              <a:cxn ang="0">
                <a:pos x="49519" y="8609"/>
              </a:cxn>
              <a:cxn ang="0">
                <a:pos x="62967" y="12892"/>
              </a:cxn>
              <a:cxn ang="0">
                <a:pos x="65534" y="8609"/>
              </a:cxn>
              <a:cxn ang="0">
                <a:pos x="62967" y="4217"/>
              </a:cxn>
              <a:cxn ang="0">
                <a:pos x="49519" y="8609"/>
              </a:cxn>
              <a:cxn ang="0">
                <a:pos x="65534" y="65534"/>
              </a:cxn>
              <a:cxn ang="0">
                <a:pos x="25087" y="65534"/>
              </a:cxn>
              <a:cxn ang="0">
                <a:pos x="30930" y="65534"/>
              </a:cxn>
              <a:cxn ang="0">
                <a:pos x="24172" y="65534"/>
              </a:cxn>
              <a:cxn ang="0">
                <a:pos x="65534" y="65534"/>
              </a:cxn>
              <a:cxn ang="0">
                <a:pos x="65534" y="65534"/>
              </a:cxn>
              <a:cxn ang="0">
                <a:pos x="30997" y="65534"/>
              </a:cxn>
              <a:cxn ang="0">
                <a:pos x="34117" y="65534"/>
              </a:cxn>
              <a:cxn ang="0">
                <a:pos x="65534" y="65534"/>
              </a:cxn>
              <a:cxn ang="0">
                <a:pos x="65534" y="65534"/>
              </a:cxn>
              <a:cxn ang="0">
                <a:pos x="55093" y="65534"/>
              </a:cxn>
              <a:cxn ang="0">
                <a:pos x="30997" y="65534"/>
              </a:cxn>
              <a:cxn ang="0">
                <a:pos x="30997" y="65534"/>
              </a:cxn>
              <a:cxn ang="0">
                <a:pos x="30997" y="65534"/>
              </a:cxn>
            </a:cxnLst>
            <a:pathLst>
              <a:path w="3260" h="3260">
                <a:moveTo>
                  <a:pt x="2782" y="2129"/>
                </a:moveTo>
                <a:cubicBezTo>
                  <a:pt x="2586" y="1940"/>
                  <a:pt x="2349" y="1806"/>
                  <a:pt x="2090" y="1734"/>
                </a:cubicBezTo>
                <a:cubicBezTo>
                  <a:pt x="2369" y="1574"/>
                  <a:pt x="2558" y="1272"/>
                  <a:pt x="2558" y="928"/>
                </a:cubicBezTo>
                <a:cubicBezTo>
                  <a:pt x="2558" y="416"/>
                  <a:pt x="2142" y="0"/>
                  <a:pt x="1630" y="0"/>
                </a:cubicBezTo>
                <a:cubicBezTo>
                  <a:pt x="1118" y="0"/>
                  <a:pt x="702" y="416"/>
                  <a:pt x="702" y="928"/>
                </a:cubicBezTo>
                <a:cubicBezTo>
                  <a:pt x="702" y="1431"/>
                  <a:pt x="1105" y="1842"/>
                  <a:pt x="1605" y="1856"/>
                </a:cubicBezTo>
                <a:cubicBezTo>
                  <a:pt x="1605" y="1856"/>
                  <a:pt x="1605" y="1856"/>
                  <a:pt x="1605" y="1856"/>
                </a:cubicBezTo>
                <a:cubicBezTo>
                  <a:pt x="1630" y="1856"/>
                  <a:pt x="1630" y="1856"/>
                  <a:pt x="1630" y="1856"/>
                </a:cubicBezTo>
                <a:cubicBezTo>
                  <a:pt x="1990" y="1856"/>
                  <a:pt x="2335" y="1984"/>
                  <a:pt x="2601" y="2217"/>
                </a:cubicBezTo>
                <a:cubicBezTo>
                  <a:pt x="2858" y="2442"/>
                  <a:pt x="3021" y="2745"/>
                  <a:pt x="3062" y="3072"/>
                </a:cubicBezTo>
                <a:cubicBezTo>
                  <a:pt x="198" y="3072"/>
                  <a:pt x="198" y="3072"/>
                  <a:pt x="198" y="3072"/>
                </a:cubicBezTo>
                <a:cubicBezTo>
                  <a:pt x="253" y="2628"/>
                  <a:pt x="532" y="2238"/>
                  <a:pt x="949" y="2024"/>
                </a:cubicBezTo>
                <a:cubicBezTo>
                  <a:pt x="973" y="2011"/>
                  <a:pt x="973" y="2011"/>
                  <a:pt x="973" y="2011"/>
                </a:cubicBezTo>
                <a:cubicBezTo>
                  <a:pt x="969" y="2006"/>
                  <a:pt x="969" y="2006"/>
                  <a:pt x="969" y="2006"/>
                </a:cubicBezTo>
                <a:cubicBezTo>
                  <a:pt x="986" y="1988"/>
                  <a:pt x="996" y="1965"/>
                  <a:pt x="996" y="1941"/>
                </a:cubicBezTo>
                <a:cubicBezTo>
                  <a:pt x="996" y="1889"/>
                  <a:pt x="954" y="1847"/>
                  <a:pt x="901" y="1847"/>
                </a:cubicBezTo>
                <a:cubicBezTo>
                  <a:pt x="894" y="1847"/>
                  <a:pt x="887" y="1848"/>
                  <a:pt x="880" y="1849"/>
                </a:cubicBezTo>
                <a:cubicBezTo>
                  <a:pt x="878" y="1847"/>
                  <a:pt x="878" y="1847"/>
                  <a:pt x="878" y="1847"/>
                </a:cubicBezTo>
                <a:cubicBezTo>
                  <a:pt x="857" y="1858"/>
                  <a:pt x="857" y="1858"/>
                  <a:pt x="857" y="1858"/>
                </a:cubicBezTo>
                <a:cubicBezTo>
                  <a:pt x="328" y="2132"/>
                  <a:pt x="0" y="2659"/>
                  <a:pt x="0" y="3235"/>
                </a:cubicBezTo>
                <a:cubicBezTo>
                  <a:pt x="0" y="3260"/>
                  <a:pt x="0" y="3260"/>
                  <a:pt x="0" y="3260"/>
                </a:cubicBezTo>
                <a:cubicBezTo>
                  <a:pt x="3260" y="3260"/>
                  <a:pt x="3260" y="3260"/>
                  <a:pt x="3260" y="3260"/>
                </a:cubicBezTo>
                <a:cubicBezTo>
                  <a:pt x="3260" y="3235"/>
                  <a:pt x="3260" y="3235"/>
                  <a:pt x="3260" y="3235"/>
                </a:cubicBezTo>
                <a:cubicBezTo>
                  <a:pt x="3260" y="2817"/>
                  <a:pt x="3090" y="2424"/>
                  <a:pt x="2782" y="2129"/>
                </a:cubicBezTo>
                <a:close/>
                <a:moveTo>
                  <a:pt x="893" y="928"/>
                </a:moveTo>
                <a:cubicBezTo>
                  <a:pt x="893" y="522"/>
                  <a:pt x="1224" y="191"/>
                  <a:pt x="1630" y="191"/>
                </a:cubicBezTo>
                <a:cubicBezTo>
                  <a:pt x="2036" y="191"/>
                  <a:pt x="2367" y="522"/>
                  <a:pt x="2367" y="928"/>
                </a:cubicBezTo>
                <a:cubicBezTo>
                  <a:pt x="2367" y="1334"/>
                  <a:pt x="2036" y="1665"/>
                  <a:pt x="1630" y="1665"/>
                </a:cubicBezTo>
                <a:cubicBezTo>
                  <a:pt x="1224" y="1665"/>
                  <a:pt x="893" y="1334"/>
                  <a:pt x="893" y="928"/>
                </a:cubicBezTo>
                <a:close/>
                <a:moveTo>
                  <a:pt x="1846" y="2087"/>
                </a:moveTo>
                <a:cubicBezTo>
                  <a:pt x="1440" y="2087"/>
                  <a:pt x="1440" y="2087"/>
                  <a:pt x="1440" y="2087"/>
                </a:cubicBezTo>
                <a:cubicBezTo>
                  <a:pt x="1326" y="2737"/>
                  <a:pt x="1326" y="2737"/>
                  <a:pt x="1326" y="2737"/>
                </a:cubicBezTo>
                <a:cubicBezTo>
                  <a:pt x="1651" y="3044"/>
                  <a:pt x="1651" y="3044"/>
                  <a:pt x="1651" y="3044"/>
                </a:cubicBezTo>
                <a:cubicBezTo>
                  <a:pt x="1933" y="2740"/>
                  <a:pt x="1933" y="2740"/>
                  <a:pt x="1933" y="2740"/>
                </a:cubicBezTo>
                <a:lnTo>
                  <a:pt x="1846" y="2087"/>
                </a:lnTo>
                <a:close/>
                <a:moveTo>
                  <a:pt x="1500" y="2662"/>
                </a:moveTo>
                <a:cubicBezTo>
                  <a:pt x="1563" y="2251"/>
                  <a:pt x="1563" y="2251"/>
                  <a:pt x="1563" y="2251"/>
                </a:cubicBezTo>
                <a:cubicBezTo>
                  <a:pt x="1716" y="2251"/>
                  <a:pt x="1716" y="2251"/>
                  <a:pt x="1716" y="2251"/>
                </a:cubicBezTo>
                <a:cubicBezTo>
                  <a:pt x="1772" y="2668"/>
                  <a:pt x="1772" y="2668"/>
                  <a:pt x="1772" y="2668"/>
                </a:cubicBezTo>
                <a:cubicBezTo>
                  <a:pt x="1644" y="2801"/>
                  <a:pt x="1644" y="2801"/>
                  <a:pt x="1644" y="2801"/>
                </a:cubicBezTo>
                <a:lnTo>
                  <a:pt x="1500" y="2662"/>
                </a:lnTo>
                <a:close/>
                <a:moveTo>
                  <a:pt x="1500" y="2662"/>
                </a:moveTo>
                <a:cubicBezTo>
                  <a:pt x="1500" y="2662"/>
                  <a:pt x="1500" y="2662"/>
                  <a:pt x="1500" y="2662"/>
                </a:cubicBezTo>
              </a:path>
            </a:pathLst>
          </a:custGeom>
          <a:solidFill>
            <a:srgbClr val="000000">
              <a:alpha val="100000"/>
            </a:srgbClr>
          </a:solidFill>
          <a:ln w="9525">
            <a:noFill/>
          </a:ln>
        </p:spPr>
        <p:txBody>
          <a:bodyPr/>
          <a:p>
            <a:endParaRPr lang="zh-CN" altLang="en-US"/>
          </a:p>
        </p:txBody>
      </p:sp>
      <p:sp>
        <p:nvSpPr>
          <p:cNvPr id="96266" name="Freeform 22"/>
          <p:cNvSpPr>
            <a:spLocks noEditPoints="1"/>
          </p:cNvSpPr>
          <p:nvPr/>
        </p:nvSpPr>
        <p:spPr>
          <a:xfrm>
            <a:off x="3387725" y="2528888"/>
            <a:ext cx="331788" cy="374650"/>
          </a:xfrm>
          <a:custGeom>
            <a:avLst/>
            <a:gdLst/>
            <a:ahLst/>
            <a:cxnLst>
              <a:cxn ang="0">
                <a:pos x="65534" y="65534"/>
              </a:cxn>
              <a:cxn ang="0">
                <a:pos x="65534" y="65534"/>
              </a:cxn>
              <a:cxn ang="0">
                <a:pos x="65534" y="23072"/>
              </a:cxn>
              <a:cxn ang="0">
                <a:pos x="65534" y="0"/>
              </a:cxn>
              <a:cxn ang="0">
                <a:pos x="41273" y="19279"/>
              </a:cxn>
              <a:cxn ang="0">
                <a:pos x="30537" y="65534"/>
              </a:cxn>
              <a:cxn ang="0">
                <a:pos x="31382" y="65534"/>
              </a:cxn>
              <a:cxn ang="0">
                <a:pos x="0" y="65534"/>
              </a:cxn>
              <a:cxn ang="0">
                <a:pos x="14777" y="65534"/>
              </a:cxn>
              <a:cxn ang="0">
                <a:pos x="65534" y="65534"/>
              </a:cxn>
              <a:cxn ang="0">
                <a:pos x="65534" y="65534"/>
              </a:cxn>
              <a:cxn ang="0">
                <a:pos x="65534" y="65534"/>
              </a:cxn>
              <a:cxn ang="0">
                <a:pos x="65534" y="34549"/>
              </a:cxn>
              <a:cxn ang="0">
                <a:pos x="65534" y="509"/>
              </a:cxn>
              <a:cxn ang="0">
                <a:pos x="65534" y="58808"/>
              </a:cxn>
              <a:cxn ang="0">
                <a:pos x="65534" y="34549"/>
              </a:cxn>
              <a:cxn ang="0">
                <a:pos x="65534" y="35617"/>
              </a:cxn>
              <a:cxn ang="0">
                <a:pos x="65534" y="24367"/>
              </a:cxn>
              <a:cxn ang="0">
                <a:pos x="39572" y="65534"/>
              </a:cxn>
              <a:cxn ang="0">
                <a:pos x="64632" y="19279"/>
              </a:cxn>
              <a:cxn ang="0">
                <a:pos x="65534" y="35617"/>
              </a:cxn>
              <a:cxn ang="0">
                <a:pos x="33987" y="65534"/>
              </a:cxn>
              <a:cxn ang="0">
                <a:pos x="65534" y="58187"/>
              </a:cxn>
              <a:cxn ang="0">
                <a:pos x="65534" y="65534"/>
              </a:cxn>
              <a:cxn ang="0">
                <a:pos x="65534" y="65534"/>
              </a:cxn>
              <a:cxn ang="0">
                <a:pos x="33987" y="65534"/>
              </a:cxn>
              <a:cxn ang="0">
                <a:pos x="43662" y="65534"/>
              </a:cxn>
              <a:cxn ang="0">
                <a:pos x="34508" y="65534"/>
              </a:cxn>
              <a:cxn ang="0">
                <a:pos x="65534" y="65534"/>
              </a:cxn>
              <a:cxn ang="0">
                <a:pos x="65534" y="65534"/>
              </a:cxn>
              <a:cxn ang="0">
                <a:pos x="65534" y="65534"/>
              </a:cxn>
              <a:cxn ang="0">
                <a:pos x="43662" y="65534"/>
              </a:cxn>
              <a:cxn ang="0">
                <a:pos x="43662" y="65534"/>
              </a:cxn>
              <a:cxn ang="0">
                <a:pos x="43662" y="65534"/>
              </a:cxn>
            </a:cxnLst>
            <a:pathLst>
              <a:path w="2576" h="2896">
                <a:moveTo>
                  <a:pt x="2353" y="2145"/>
                </a:moveTo>
                <a:cubicBezTo>
                  <a:pt x="2183" y="1979"/>
                  <a:pt x="1979" y="1858"/>
                  <a:pt x="1759" y="1786"/>
                </a:cubicBezTo>
                <a:cubicBezTo>
                  <a:pt x="2048" y="1621"/>
                  <a:pt x="2245" y="1313"/>
                  <a:pt x="2245" y="957"/>
                </a:cubicBezTo>
                <a:cubicBezTo>
                  <a:pt x="2245" y="429"/>
                  <a:pt x="1816" y="0"/>
                  <a:pt x="1288" y="0"/>
                </a:cubicBezTo>
                <a:cubicBezTo>
                  <a:pt x="760" y="0"/>
                  <a:pt x="330" y="430"/>
                  <a:pt x="330" y="958"/>
                </a:cubicBezTo>
                <a:cubicBezTo>
                  <a:pt x="330" y="1314"/>
                  <a:pt x="528" y="1621"/>
                  <a:pt x="817" y="1786"/>
                </a:cubicBezTo>
                <a:cubicBezTo>
                  <a:pt x="596" y="1858"/>
                  <a:pt x="392" y="1979"/>
                  <a:pt x="222" y="2146"/>
                </a:cubicBezTo>
                <a:cubicBezTo>
                  <a:pt x="26" y="2338"/>
                  <a:pt x="0" y="2581"/>
                  <a:pt x="0" y="2794"/>
                </a:cubicBezTo>
                <a:cubicBezTo>
                  <a:pt x="0" y="2851"/>
                  <a:pt x="46" y="2896"/>
                  <a:pt x="102" y="2896"/>
                </a:cubicBezTo>
                <a:cubicBezTo>
                  <a:pt x="2474" y="2896"/>
                  <a:pt x="2474" y="2896"/>
                  <a:pt x="2474" y="2896"/>
                </a:cubicBezTo>
                <a:cubicBezTo>
                  <a:pt x="2530" y="2896"/>
                  <a:pt x="2576" y="2851"/>
                  <a:pt x="2576" y="2794"/>
                </a:cubicBezTo>
                <a:cubicBezTo>
                  <a:pt x="2576" y="2535"/>
                  <a:pt x="2538" y="2326"/>
                  <a:pt x="2353" y="2145"/>
                </a:cubicBezTo>
                <a:close/>
                <a:moveTo>
                  <a:pt x="1981" y="665"/>
                </a:moveTo>
                <a:cubicBezTo>
                  <a:pt x="1806" y="542"/>
                  <a:pt x="1588" y="476"/>
                  <a:pt x="1437" y="442"/>
                </a:cubicBezTo>
                <a:cubicBezTo>
                  <a:pt x="1477" y="366"/>
                  <a:pt x="1506" y="298"/>
                  <a:pt x="1526" y="247"/>
                </a:cubicBezTo>
                <a:cubicBezTo>
                  <a:pt x="1731" y="316"/>
                  <a:pt x="1898" y="468"/>
                  <a:pt x="1981" y="665"/>
                </a:cubicBezTo>
                <a:close/>
                <a:moveTo>
                  <a:pt x="1288" y="205"/>
                </a:moveTo>
                <a:cubicBezTo>
                  <a:pt x="1299" y="205"/>
                  <a:pt x="1309" y="208"/>
                  <a:pt x="1320" y="208"/>
                </a:cubicBezTo>
                <a:cubicBezTo>
                  <a:pt x="1232" y="420"/>
                  <a:pt x="997" y="861"/>
                  <a:pt x="539" y="1000"/>
                </a:cubicBezTo>
                <a:cubicBezTo>
                  <a:pt x="539" y="986"/>
                  <a:pt x="535" y="972"/>
                  <a:pt x="535" y="958"/>
                </a:cubicBezTo>
                <a:cubicBezTo>
                  <a:pt x="535" y="543"/>
                  <a:pt x="873" y="205"/>
                  <a:pt x="1288" y="205"/>
                </a:cubicBezTo>
                <a:close/>
                <a:moveTo>
                  <a:pt x="579" y="1201"/>
                </a:moveTo>
                <a:cubicBezTo>
                  <a:pt x="934" y="1101"/>
                  <a:pt x="1174" y="857"/>
                  <a:pt x="1327" y="628"/>
                </a:cubicBezTo>
                <a:cubicBezTo>
                  <a:pt x="1550" y="669"/>
                  <a:pt x="1930" y="788"/>
                  <a:pt x="2033" y="1030"/>
                </a:cubicBezTo>
                <a:cubicBezTo>
                  <a:pt x="1996" y="1410"/>
                  <a:pt x="1678" y="1710"/>
                  <a:pt x="1288" y="1710"/>
                </a:cubicBezTo>
                <a:cubicBezTo>
                  <a:pt x="958" y="1710"/>
                  <a:pt x="681" y="1496"/>
                  <a:pt x="579" y="1201"/>
                </a:cubicBezTo>
                <a:close/>
                <a:moveTo>
                  <a:pt x="207" y="2692"/>
                </a:moveTo>
                <a:cubicBezTo>
                  <a:pt x="216" y="2546"/>
                  <a:pt x="251" y="2404"/>
                  <a:pt x="365" y="2292"/>
                </a:cubicBezTo>
                <a:cubicBezTo>
                  <a:pt x="614" y="2049"/>
                  <a:pt x="941" y="1915"/>
                  <a:pt x="1288" y="1915"/>
                </a:cubicBezTo>
                <a:cubicBezTo>
                  <a:pt x="1634" y="1915"/>
                  <a:pt x="1962" y="2049"/>
                  <a:pt x="2210" y="2292"/>
                </a:cubicBezTo>
                <a:cubicBezTo>
                  <a:pt x="2322" y="2401"/>
                  <a:pt x="2360" y="2529"/>
                  <a:pt x="2369" y="2692"/>
                </a:cubicBezTo>
                <a:lnTo>
                  <a:pt x="207" y="2692"/>
                </a:lnTo>
                <a:close/>
                <a:moveTo>
                  <a:pt x="207" y="2692"/>
                </a:moveTo>
                <a:cubicBezTo>
                  <a:pt x="207" y="2692"/>
                  <a:pt x="207" y="2692"/>
                  <a:pt x="207" y="2692"/>
                </a:cubicBezTo>
              </a:path>
            </a:pathLst>
          </a:custGeom>
          <a:solidFill>
            <a:srgbClr val="000000">
              <a:alpha val="100000"/>
            </a:srgbClr>
          </a:solidFill>
          <a:ln w="9525">
            <a:noFill/>
          </a:ln>
        </p:spPr>
        <p:txBody>
          <a:bodyPr/>
          <a:p>
            <a:endParaRPr lang="zh-CN" altLang="en-US"/>
          </a:p>
        </p:txBody>
      </p:sp>
      <p:grpSp>
        <p:nvGrpSpPr>
          <p:cNvPr id="96267" name="Group 25"/>
          <p:cNvGrpSpPr>
            <a:grpSpLocks noChangeAspect="1"/>
          </p:cNvGrpSpPr>
          <p:nvPr/>
        </p:nvGrpSpPr>
        <p:grpSpPr>
          <a:xfrm>
            <a:off x="5387975" y="2528888"/>
            <a:ext cx="423863" cy="354012"/>
            <a:chOff x="1" y="4"/>
            <a:chExt cx="9303" cy="7748"/>
          </a:xfrm>
        </p:grpSpPr>
        <p:sp>
          <p:nvSpPr>
            <p:cNvPr id="96280" name="Freeform 26"/>
            <p:cNvSpPr/>
            <p:nvPr/>
          </p:nvSpPr>
          <p:spPr>
            <a:xfrm>
              <a:off x="6200" y="7080"/>
              <a:ext cx="14" cy="284"/>
            </a:xfrm>
            <a:custGeom>
              <a:avLst/>
              <a:gdLst/>
              <a:ahLst/>
              <a:cxnLst>
                <a:cxn ang="0">
                  <a:pos x="77" y="1590"/>
                </a:cxn>
                <a:cxn ang="0">
                  <a:pos x="49" y="1394"/>
                </a:cxn>
                <a:cxn ang="0">
                  <a:pos x="77" y="1074"/>
                </a:cxn>
                <a:cxn ang="0">
                  <a:pos x="65" y="757"/>
                </a:cxn>
                <a:cxn ang="0">
                  <a:pos x="49" y="689"/>
                </a:cxn>
                <a:cxn ang="0">
                  <a:pos x="37" y="386"/>
                </a:cxn>
                <a:cxn ang="0">
                  <a:pos x="28" y="320"/>
                </a:cxn>
                <a:cxn ang="0">
                  <a:pos x="0" y="0"/>
                </a:cxn>
                <a:cxn ang="0">
                  <a:pos x="0" y="0"/>
                </a:cxn>
              </a:cxnLst>
              <a:pathLst>
                <a:path w="6" h="120">
                  <a:moveTo>
                    <a:pt x="6" y="120"/>
                  </a:moveTo>
                  <a:cubicBezTo>
                    <a:pt x="4" y="105"/>
                    <a:pt x="4" y="105"/>
                    <a:pt x="4" y="105"/>
                  </a:cubicBezTo>
                  <a:cubicBezTo>
                    <a:pt x="4" y="97"/>
                    <a:pt x="5" y="89"/>
                    <a:pt x="6" y="81"/>
                  </a:cubicBezTo>
                  <a:cubicBezTo>
                    <a:pt x="5" y="73"/>
                    <a:pt x="5" y="65"/>
                    <a:pt x="5" y="57"/>
                  </a:cubicBezTo>
                  <a:cubicBezTo>
                    <a:pt x="4" y="52"/>
                    <a:pt x="4" y="52"/>
                    <a:pt x="4" y="52"/>
                  </a:cubicBezTo>
                  <a:cubicBezTo>
                    <a:pt x="4" y="45"/>
                    <a:pt x="3" y="37"/>
                    <a:pt x="3" y="29"/>
                  </a:cubicBezTo>
                  <a:cubicBezTo>
                    <a:pt x="2" y="24"/>
                    <a:pt x="2" y="24"/>
                    <a:pt x="2" y="24"/>
                  </a:cubicBezTo>
                  <a:cubicBezTo>
                    <a:pt x="2" y="16"/>
                    <a:pt x="1" y="8"/>
                    <a:pt x="0" y="0"/>
                  </a:cubicBezTo>
                  <a:cubicBezTo>
                    <a:pt x="0" y="0"/>
                    <a:pt x="0" y="0"/>
                    <a:pt x="0" y="0"/>
                  </a:cubicBezTo>
                </a:path>
              </a:pathLst>
            </a:custGeom>
            <a:solidFill>
              <a:srgbClr val="000000">
                <a:alpha val="100000"/>
              </a:srgbClr>
            </a:solidFill>
            <a:ln w="9525">
              <a:noFill/>
            </a:ln>
          </p:spPr>
          <p:txBody>
            <a:bodyPr/>
            <a:p>
              <a:endParaRPr lang="zh-CN" altLang="en-US"/>
            </a:p>
          </p:txBody>
        </p:sp>
        <p:sp>
          <p:nvSpPr>
            <p:cNvPr id="96281" name="Freeform 27"/>
            <p:cNvSpPr/>
            <p:nvPr/>
          </p:nvSpPr>
          <p:spPr>
            <a:xfrm>
              <a:off x="6200" y="7080"/>
              <a:ext cx="7" cy="57"/>
            </a:xfrm>
            <a:custGeom>
              <a:avLst/>
              <a:gdLst/>
              <a:ahLst/>
              <a:cxnLst>
                <a:cxn ang="0">
                  <a:pos x="37" y="321"/>
                </a:cxn>
                <a:cxn ang="0">
                  <a:pos x="0" y="0"/>
                </a:cxn>
              </a:cxnLst>
              <a:pathLst>
                <a:path w="3" h="24">
                  <a:moveTo>
                    <a:pt x="3" y="24"/>
                  </a:moveTo>
                  <a:cubicBezTo>
                    <a:pt x="2" y="16"/>
                    <a:pt x="1" y="8"/>
                    <a:pt x="0" y="0"/>
                  </a:cubicBezTo>
                </a:path>
              </a:pathLst>
            </a:custGeom>
            <a:solidFill>
              <a:srgbClr val="000000">
                <a:alpha val="100000"/>
              </a:srgbClr>
            </a:solidFill>
            <a:ln w="9525">
              <a:noFill/>
            </a:ln>
          </p:spPr>
          <p:txBody>
            <a:bodyPr/>
            <a:p>
              <a:endParaRPr lang="zh-CN" altLang="en-US"/>
            </a:p>
          </p:txBody>
        </p:sp>
        <p:sp>
          <p:nvSpPr>
            <p:cNvPr id="96282" name="Freeform 28"/>
            <p:cNvSpPr/>
            <p:nvPr/>
          </p:nvSpPr>
          <p:spPr>
            <a:xfrm>
              <a:off x="1" y="4"/>
              <a:ext cx="6986" cy="7748"/>
            </a:xfrm>
            <a:custGeom>
              <a:avLst/>
              <a:gdLst/>
              <a:ahLst/>
              <a:cxnLst>
                <a:cxn ang="0">
                  <a:pos x="34502" y="38489"/>
                </a:cxn>
                <a:cxn ang="0">
                  <a:pos x="34211" y="37180"/>
                </a:cxn>
                <a:cxn ang="0">
                  <a:pos x="33892" y="36123"/>
                </a:cxn>
                <a:cxn ang="0">
                  <a:pos x="33417" y="34922"/>
                </a:cxn>
                <a:cxn ang="0">
                  <a:pos x="32904" y="33888"/>
                </a:cxn>
                <a:cxn ang="0">
                  <a:pos x="31897" y="32290"/>
                </a:cxn>
                <a:cxn ang="0">
                  <a:pos x="31180" y="31349"/>
                </a:cxn>
                <a:cxn ang="0">
                  <a:pos x="30455" y="30557"/>
                </a:cxn>
                <a:cxn ang="0">
                  <a:pos x="29495" y="29644"/>
                </a:cxn>
                <a:cxn ang="0">
                  <a:pos x="18868" y="26039"/>
                </a:cxn>
                <a:cxn ang="0">
                  <a:pos x="18830" y="26039"/>
                </a:cxn>
                <a:cxn ang="0">
                  <a:pos x="18762" y="26039"/>
                </a:cxn>
                <a:cxn ang="0">
                  <a:pos x="18724" y="26022"/>
                </a:cxn>
                <a:cxn ang="0">
                  <a:pos x="18674" y="26022"/>
                </a:cxn>
                <a:cxn ang="0">
                  <a:pos x="18629" y="26022"/>
                </a:cxn>
                <a:cxn ang="0">
                  <a:pos x="18577" y="26022"/>
                </a:cxn>
                <a:cxn ang="0">
                  <a:pos x="18539" y="26022"/>
                </a:cxn>
                <a:cxn ang="0">
                  <a:pos x="18483" y="26010"/>
                </a:cxn>
                <a:cxn ang="0">
                  <a:pos x="18433" y="26010"/>
                </a:cxn>
                <a:cxn ang="0">
                  <a:pos x="18393" y="26010"/>
                </a:cxn>
                <a:cxn ang="0">
                  <a:pos x="18339" y="26001"/>
                </a:cxn>
                <a:cxn ang="0">
                  <a:pos x="18287" y="26001"/>
                </a:cxn>
                <a:cxn ang="0">
                  <a:pos x="18232" y="25984"/>
                </a:cxn>
                <a:cxn ang="0">
                  <a:pos x="12" y="41145"/>
                </a:cxn>
                <a:cxn ang="0">
                  <a:pos x="118" y="39400"/>
                </a:cxn>
                <a:cxn ang="0">
                  <a:pos x="251" y="38208"/>
                </a:cxn>
                <a:cxn ang="0">
                  <a:pos x="541" y="36688"/>
                </a:cxn>
                <a:cxn ang="0">
                  <a:pos x="844" y="35543"/>
                </a:cxn>
                <a:cxn ang="0">
                  <a:pos x="1270" y="34257"/>
                </a:cxn>
                <a:cxn ang="0">
                  <a:pos x="1705" y="33217"/>
                </a:cxn>
                <a:cxn ang="0">
                  <a:pos x="2220" y="32132"/>
                </a:cxn>
                <a:cxn ang="0">
                  <a:pos x="3381" y="30176"/>
                </a:cxn>
                <a:cxn ang="0">
                  <a:pos x="4097" y="29186"/>
                </a:cxn>
                <a:cxn ang="0">
                  <a:pos x="4768" y="28353"/>
                </a:cxn>
                <a:cxn ang="0">
                  <a:pos x="5601" y="27453"/>
                </a:cxn>
                <a:cxn ang="0">
                  <a:pos x="10984" y="23568"/>
                </a:cxn>
                <a:cxn ang="0">
                  <a:pos x="10993" y="23551"/>
                </a:cxn>
                <a:cxn ang="0">
                  <a:pos x="11062" y="23530"/>
                </a:cxn>
                <a:cxn ang="0">
                  <a:pos x="11088" y="23511"/>
                </a:cxn>
                <a:cxn ang="0">
                  <a:pos x="11100" y="23502"/>
                </a:cxn>
                <a:cxn ang="0">
                  <a:pos x="11537" y="23301"/>
                </a:cxn>
                <a:cxn ang="0">
                  <a:pos x="26414" y="18794"/>
                </a:cxn>
                <a:cxn ang="0">
                  <a:pos x="18880" y="21613"/>
                </a:cxn>
                <a:cxn ang="0">
                  <a:pos x="31462" y="25670"/>
                </a:cxn>
                <a:cxn ang="0">
                  <a:pos x="32110" y="26211"/>
                </a:cxn>
                <a:cxn ang="0">
                  <a:pos x="32847" y="26854"/>
                </a:cxn>
                <a:cxn ang="0">
                  <a:pos x="33495" y="27505"/>
                </a:cxn>
                <a:cxn ang="0">
                  <a:pos x="34793" y="28973"/>
                </a:cxn>
                <a:cxn ang="0">
                  <a:pos x="35356" y="29722"/>
                </a:cxn>
                <a:cxn ang="0">
                  <a:pos x="35916" y="30545"/>
                </a:cxn>
                <a:cxn ang="0">
                  <a:pos x="36391" y="31328"/>
                </a:cxn>
                <a:cxn ang="0">
                  <a:pos x="37062" y="32578"/>
                </a:cxn>
                <a:cxn ang="0">
                  <a:pos x="37457" y="33451"/>
                </a:cxn>
                <a:cxn ang="0">
                  <a:pos x="37817" y="34380"/>
                </a:cxn>
                <a:cxn ang="0">
                  <a:pos x="38133" y="35319"/>
                </a:cxn>
                <a:cxn ang="0">
                  <a:pos x="38398" y="36241"/>
                </a:cxn>
                <a:cxn ang="0">
                  <a:pos x="38599" y="37073"/>
                </a:cxn>
                <a:cxn ang="0">
                  <a:pos x="38767" y="38052"/>
                </a:cxn>
                <a:cxn ang="0">
                  <a:pos x="38899" y="39059"/>
                </a:cxn>
                <a:cxn ang="0">
                  <a:pos x="38977" y="40076"/>
                </a:cxn>
                <a:cxn ang="0">
                  <a:pos x="35346" y="42681"/>
                </a:cxn>
              </a:cxnLst>
              <a:pathLst>
                <a:path w="2955" h="3277">
                  <a:moveTo>
                    <a:pt x="2620" y="2969"/>
                  </a:moveTo>
                  <a:cubicBezTo>
                    <a:pt x="2619" y="2965"/>
                    <a:pt x="2619" y="2965"/>
                    <a:pt x="2619" y="2965"/>
                  </a:cubicBezTo>
                  <a:cubicBezTo>
                    <a:pt x="2618" y="2957"/>
                    <a:pt x="2617" y="2950"/>
                    <a:pt x="2616" y="2942"/>
                  </a:cubicBezTo>
                  <a:cubicBezTo>
                    <a:pt x="2615" y="2937"/>
                    <a:pt x="2615" y="2937"/>
                    <a:pt x="2615" y="2937"/>
                  </a:cubicBezTo>
                  <a:cubicBezTo>
                    <a:pt x="2614" y="2929"/>
                    <a:pt x="2613" y="2921"/>
                    <a:pt x="2611" y="2914"/>
                  </a:cubicBezTo>
                  <a:cubicBezTo>
                    <a:pt x="2611" y="2913"/>
                    <a:pt x="2611" y="2913"/>
                    <a:pt x="2611" y="2913"/>
                  </a:cubicBezTo>
                  <a:cubicBezTo>
                    <a:pt x="2611" y="2912"/>
                    <a:pt x="2611" y="2912"/>
                    <a:pt x="2611" y="2912"/>
                  </a:cubicBezTo>
                  <a:cubicBezTo>
                    <a:pt x="2610" y="2905"/>
                    <a:pt x="2609" y="2897"/>
                    <a:pt x="2607" y="2890"/>
                  </a:cubicBezTo>
                  <a:cubicBezTo>
                    <a:pt x="2606" y="2885"/>
                    <a:pt x="2606" y="2885"/>
                    <a:pt x="2606" y="2885"/>
                  </a:cubicBezTo>
                  <a:cubicBezTo>
                    <a:pt x="2605" y="2878"/>
                    <a:pt x="2603" y="2871"/>
                    <a:pt x="2602" y="2863"/>
                  </a:cubicBezTo>
                  <a:cubicBezTo>
                    <a:pt x="2600" y="2858"/>
                    <a:pt x="2600" y="2858"/>
                    <a:pt x="2600" y="2858"/>
                  </a:cubicBezTo>
                  <a:cubicBezTo>
                    <a:pt x="2599" y="2851"/>
                    <a:pt x="2597" y="2843"/>
                    <a:pt x="2595" y="2836"/>
                  </a:cubicBezTo>
                  <a:cubicBezTo>
                    <a:pt x="2595" y="2833"/>
                    <a:pt x="2595" y="2833"/>
                    <a:pt x="2595" y="2833"/>
                  </a:cubicBezTo>
                  <a:cubicBezTo>
                    <a:pt x="2593" y="2827"/>
                    <a:pt x="2591" y="2820"/>
                    <a:pt x="2589" y="2813"/>
                  </a:cubicBezTo>
                  <a:cubicBezTo>
                    <a:pt x="2588" y="2808"/>
                    <a:pt x="2588" y="2808"/>
                    <a:pt x="2588" y="2808"/>
                  </a:cubicBezTo>
                  <a:cubicBezTo>
                    <a:pt x="2586" y="2801"/>
                    <a:pt x="2584" y="2794"/>
                    <a:pt x="2582" y="2788"/>
                  </a:cubicBezTo>
                  <a:cubicBezTo>
                    <a:pt x="2580" y="2781"/>
                    <a:pt x="2580" y="2781"/>
                    <a:pt x="2580" y="2781"/>
                  </a:cubicBezTo>
                  <a:cubicBezTo>
                    <a:pt x="2578" y="2774"/>
                    <a:pt x="2576" y="2768"/>
                    <a:pt x="2574" y="2761"/>
                  </a:cubicBezTo>
                  <a:cubicBezTo>
                    <a:pt x="2572" y="2756"/>
                    <a:pt x="2572" y="2756"/>
                    <a:pt x="2572" y="2756"/>
                  </a:cubicBezTo>
                  <a:cubicBezTo>
                    <a:pt x="2571" y="2750"/>
                    <a:pt x="2569" y="2745"/>
                    <a:pt x="2567" y="2739"/>
                  </a:cubicBezTo>
                  <a:cubicBezTo>
                    <a:pt x="2565" y="2733"/>
                    <a:pt x="2565" y="2733"/>
                    <a:pt x="2565" y="2733"/>
                  </a:cubicBezTo>
                  <a:cubicBezTo>
                    <a:pt x="2562" y="2726"/>
                    <a:pt x="2560" y="2720"/>
                    <a:pt x="2558" y="2713"/>
                  </a:cubicBezTo>
                  <a:cubicBezTo>
                    <a:pt x="2555" y="2706"/>
                    <a:pt x="2555" y="2706"/>
                    <a:pt x="2555" y="2706"/>
                  </a:cubicBezTo>
                  <a:cubicBezTo>
                    <a:pt x="2553" y="2701"/>
                    <a:pt x="2551" y="2695"/>
                    <a:pt x="2549" y="2689"/>
                  </a:cubicBezTo>
                  <a:cubicBezTo>
                    <a:pt x="2545" y="2681"/>
                    <a:pt x="2545" y="2681"/>
                    <a:pt x="2545" y="2681"/>
                  </a:cubicBezTo>
                  <a:cubicBezTo>
                    <a:pt x="2543" y="2676"/>
                    <a:pt x="2541" y="2671"/>
                    <a:pt x="2539" y="2667"/>
                  </a:cubicBezTo>
                  <a:cubicBezTo>
                    <a:pt x="2536" y="2659"/>
                    <a:pt x="2536" y="2659"/>
                    <a:pt x="2536" y="2659"/>
                  </a:cubicBezTo>
                  <a:cubicBezTo>
                    <a:pt x="2534" y="2654"/>
                    <a:pt x="2531" y="2648"/>
                    <a:pt x="2529" y="2642"/>
                  </a:cubicBezTo>
                  <a:cubicBezTo>
                    <a:pt x="2525" y="2634"/>
                    <a:pt x="2525" y="2634"/>
                    <a:pt x="2525" y="2634"/>
                  </a:cubicBezTo>
                  <a:cubicBezTo>
                    <a:pt x="2523" y="2629"/>
                    <a:pt x="2520" y="2623"/>
                    <a:pt x="2517" y="2618"/>
                  </a:cubicBezTo>
                  <a:cubicBezTo>
                    <a:pt x="2514" y="2610"/>
                    <a:pt x="2514" y="2610"/>
                    <a:pt x="2514" y="2610"/>
                  </a:cubicBezTo>
                  <a:cubicBezTo>
                    <a:pt x="2511" y="2605"/>
                    <a:pt x="2509" y="2601"/>
                    <a:pt x="2507" y="2596"/>
                  </a:cubicBezTo>
                  <a:cubicBezTo>
                    <a:pt x="2503" y="2589"/>
                    <a:pt x="2503" y="2589"/>
                    <a:pt x="2503" y="2589"/>
                  </a:cubicBezTo>
                  <a:cubicBezTo>
                    <a:pt x="2500" y="2584"/>
                    <a:pt x="2498" y="2578"/>
                    <a:pt x="2495" y="2573"/>
                  </a:cubicBezTo>
                  <a:cubicBezTo>
                    <a:pt x="2490" y="2564"/>
                    <a:pt x="2490" y="2564"/>
                    <a:pt x="2490" y="2564"/>
                  </a:cubicBezTo>
                  <a:cubicBezTo>
                    <a:pt x="2486" y="2556"/>
                    <a:pt x="2481" y="2548"/>
                    <a:pt x="2477" y="2540"/>
                  </a:cubicBezTo>
                  <a:cubicBezTo>
                    <a:pt x="2471" y="2530"/>
                    <a:pt x="2471" y="2530"/>
                    <a:pt x="2471" y="2530"/>
                  </a:cubicBezTo>
                  <a:cubicBezTo>
                    <a:pt x="2469" y="2527"/>
                    <a:pt x="2467" y="2523"/>
                    <a:pt x="2465" y="2520"/>
                  </a:cubicBezTo>
                  <a:cubicBezTo>
                    <a:pt x="2456" y="2504"/>
                    <a:pt x="2446" y="2489"/>
                    <a:pt x="2436" y="2474"/>
                  </a:cubicBezTo>
                  <a:cubicBezTo>
                    <a:pt x="2430" y="2466"/>
                    <a:pt x="2430" y="2466"/>
                    <a:pt x="2430" y="2466"/>
                  </a:cubicBezTo>
                  <a:cubicBezTo>
                    <a:pt x="2427" y="2461"/>
                    <a:pt x="2424" y="2456"/>
                    <a:pt x="2420" y="2451"/>
                  </a:cubicBezTo>
                  <a:cubicBezTo>
                    <a:pt x="2414" y="2443"/>
                    <a:pt x="2414" y="2443"/>
                    <a:pt x="2414" y="2443"/>
                  </a:cubicBezTo>
                  <a:cubicBezTo>
                    <a:pt x="2407" y="2433"/>
                    <a:pt x="2407" y="2433"/>
                    <a:pt x="2407" y="2433"/>
                  </a:cubicBezTo>
                  <a:cubicBezTo>
                    <a:pt x="2401" y="2425"/>
                    <a:pt x="2401" y="2425"/>
                    <a:pt x="2401" y="2425"/>
                  </a:cubicBezTo>
                  <a:cubicBezTo>
                    <a:pt x="2398" y="2420"/>
                    <a:pt x="2394" y="2416"/>
                    <a:pt x="2391" y="2411"/>
                  </a:cubicBezTo>
                  <a:cubicBezTo>
                    <a:pt x="2385" y="2404"/>
                    <a:pt x="2385" y="2404"/>
                    <a:pt x="2385" y="2404"/>
                  </a:cubicBezTo>
                  <a:cubicBezTo>
                    <a:pt x="2381" y="2399"/>
                    <a:pt x="2377" y="2394"/>
                    <a:pt x="2373" y="2388"/>
                  </a:cubicBezTo>
                  <a:cubicBezTo>
                    <a:pt x="2368" y="2383"/>
                    <a:pt x="2368" y="2383"/>
                    <a:pt x="2368" y="2383"/>
                  </a:cubicBezTo>
                  <a:cubicBezTo>
                    <a:pt x="2365" y="2379"/>
                    <a:pt x="2363" y="2376"/>
                    <a:pt x="2360" y="2372"/>
                  </a:cubicBezTo>
                  <a:cubicBezTo>
                    <a:pt x="2355" y="2367"/>
                    <a:pt x="2355" y="2367"/>
                    <a:pt x="2355" y="2367"/>
                  </a:cubicBezTo>
                  <a:cubicBezTo>
                    <a:pt x="2351" y="2362"/>
                    <a:pt x="2346" y="2356"/>
                    <a:pt x="2341" y="2351"/>
                  </a:cubicBezTo>
                  <a:cubicBezTo>
                    <a:pt x="2337" y="2346"/>
                    <a:pt x="2337" y="2346"/>
                    <a:pt x="2337" y="2346"/>
                  </a:cubicBezTo>
                  <a:cubicBezTo>
                    <a:pt x="2332" y="2340"/>
                    <a:pt x="2327" y="2335"/>
                    <a:pt x="2322" y="2329"/>
                  </a:cubicBezTo>
                  <a:cubicBezTo>
                    <a:pt x="2318" y="2325"/>
                    <a:pt x="2318" y="2325"/>
                    <a:pt x="2318" y="2325"/>
                  </a:cubicBezTo>
                  <a:cubicBezTo>
                    <a:pt x="2315" y="2322"/>
                    <a:pt x="2311" y="2319"/>
                    <a:pt x="2308" y="2315"/>
                  </a:cubicBezTo>
                  <a:cubicBezTo>
                    <a:pt x="2305" y="2312"/>
                    <a:pt x="2305" y="2312"/>
                    <a:pt x="2305" y="2312"/>
                  </a:cubicBezTo>
                  <a:cubicBezTo>
                    <a:pt x="2300" y="2306"/>
                    <a:pt x="2294" y="2301"/>
                    <a:pt x="2288" y="2295"/>
                  </a:cubicBezTo>
                  <a:cubicBezTo>
                    <a:pt x="2284" y="2291"/>
                    <a:pt x="2284" y="2291"/>
                    <a:pt x="2284" y="2291"/>
                  </a:cubicBezTo>
                  <a:cubicBezTo>
                    <a:pt x="2278" y="2285"/>
                    <a:pt x="2272" y="2279"/>
                    <a:pt x="2267" y="2274"/>
                  </a:cubicBezTo>
                  <a:cubicBezTo>
                    <a:pt x="2264" y="2271"/>
                    <a:pt x="2264" y="2271"/>
                    <a:pt x="2264" y="2271"/>
                  </a:cubicBezTo>
                  <a:cubicBezTo>
                    <a:pt x="2260" y="2268"/>
                    <a:pt x="2257" y="2265"/>
                    <a:pt x="2254" y="2262"/>
                  </a:cubicBezTo>
                  <a:cubicBezTo>
                    <a:pt x="2251" y="2259"/>
                    <a:pt x="2251" y="2259"/>
                    <a:pt x="2251" y="2259"/>
                  </a:cubicBezTo>
                  <a:cubicBezTo>
                    <a:pt x="2244" y="2254"/>
                    <a:pt x="2238" y="2248"/>
                    <a:pt x="2232" y="2243"/>
                  </a:cubicBezTo>
                  <a:cubicBezTo>
                    <a:pt x="2228" y="2239"/>
                    <a:pt x="2228" y="2239"/>
                    <a:pt x="2228" y="2239"/>
                  </a:cubicBezTo>
                  <a:cubicBezTo>
                    <a:pt x="2222" y="2234"/>
                    <a:pt x="2216" y="2229"/>
                    <a:pt x="2209" y="2223"/>
                  </a:cubicBezTo>
                  <a:cubicBezTo>
                    <a:pt x="2206" y="2221"/>
                    <a:pt x="2206" y="2221"/>
                    <a:pt x="2206" y="2221"/>
                  </a:cubicBezTo>
                  <a:cubicBezTo>
                    <a:pt x="2202" y="2218"/>
                    <a:pt x="2199" y="2215"/>
                    <a:pt x="2195" y="2212"/>
                  </a:cubicBezTo>
                  <a:cubicBezTo>
                    <a:pt x="2023" y="2075"/>
                    <a:pt x="1812" y="1986"/>
                    <a:pt x="1580" y="1966"/>
                  </a:cubicBezTo>
                  <a:cubicBezTo>
                    <a:pt x="1530" y="1972"/>
                    <a:pt x="1479" y="1973"/>
                    <a:pt x="1429" y="1970"/>
                  </a:cubicBezTo>
                  <a:cubicBezTo>
                    <a:pt x="1428" y="1970"/>
                    <a:pt x="1428" y="1970"/>
                    <a:pt x="1428" y="1970"/>
                  </a:cubicBezTo>
                  <a:cubicBezTo>
                    <a:pt x="1428" y="1970"/>
                    <a:pt x="1428" y="1970"/>
                    <a:pt x="1428" y="1970"/>
                  </a:cubicBezTo>
                  <a:cubicBezTo>
                    <a:pt x="1427" y="1970"/>
                    <a:pt x="1427" y="1970"/>
                    <a:pt x="1427" y="1970"/>
                  </a:cubicBezTo>
                  <a:cubicBezTo>
                    <a:pt x="1427" y="1970"/>
                    <a:pt x="1427" y="1970"/>
                    <a:pt x="1427" y="1970"/>
                  </a:cubicBezTo>
                  <a:cubicBezTo>
                    <a:pt x="1426" y="1970"/>
                    <a:pt x="1426" y="1970"/>
                    <a:pt x="1426" y="1970"/>
                  </a:cubicBezTo>
                  <a:cubicBezTo>
                    <a:pt x="1426" y="1970"/>
                    <a:pt x="1426" y="1970"/>
                    <a:pt x="1426" y="1970"/>
                  </a:cubicBezTo>
                  <a:cubicBezTo>
                    <a:pt x="1425" y="1970"/>
                    <a:pt x="1425" y="1970"/>
                    <a:pt x="1425" y="1970"/>
                  </a:cubicBezTo>
                  <a:cubicBezTo>
                    <a:pt x="1425" y="1970"/>
                    <a:pt x="1425" y="1970"/>
                    <a:pt x="1425" y="1970"/>
                  </a:cubicBezTo>
                  <a:cubicBezTo>
                    <a:pt x="1424" y="1970"/>
                    <a:pt x="1424" y="1970"/>
                    <a:pt x="1424" y="1970"/>
                  </a:cubicBezTo>
                  <a:cubicBezTo>
                    <a:pt x="1423" y="1970"/>
                    <a:pt x="1423" y="1970"/>
                    <a:pt x="1423" y="1970"/>
                  </a:cubicBezTo>
                  <a:cubicBezTo>
                    <a:pt x="1423" y="1970"/>
                    <a:pt x="1423" y="1970"/>
                    <a:pt x="1423" y="1970"/>
                  </a:cubicBezTo>
                  <a:cubicBezTo>
                    <a:pt x="1423" y="1970"/>
                    <a:pt x="1423" y="1970"/>
                    <a:pt x="1423" y="1970"/>
                  </a:cubicBezTo>
                  <a:cubicBezTo>
                    <a:pt x="1422" y="1970"/>
                    <a:pt x="1422" y="1970"/>
                    <a:pt x="1422" y="1970"/>
                  </a:cubicBezTo>
                  <a:cubicBezTo>
                    <a:pt x="1421" y="1970"/>
                    <a:pt x="1421" y="1970"/>
                    <a:pt x="1421" y="1970"/>
                  </a:cubicBezTo>
                  <a:cubicBezTo>
                    <a:pt x="1420" y="1970"/>
                    <a:pt x="1420" y="1970"/>
                    <a:pt x="1420" y="1970"/>
                  </a:cubicBezTo>
                  <a:cubicBezTo>
                    <a:pt x="1420" y="1970"/>
                    <a:pt x="1420" y="1970"/>
                    <a:pt x="1420" y="1970"/>
                  </a:cubicBezTo>
                  <a:cubicBezTo>
                    <a:pt x="1420" y="1970"/>
                    <a:pt x="1420" y="1970"/>
                    <a:pt x="1420" y="1970"/>
                  </a:cubicBezTo>
                  <a:cubicBezTo>
                    <a:pt x="1419" y="1970"/>
                    <a:pt x="1419" y="1970"/>
                    <a:pt x="1419" y="1970"/>
                  </a:cubicBezTo>
                  <a:cubicBezTo>
                    <a:pt x="1418" y="1970"/>
                    <a:pt x="1418" y="1970"/>
                    <a:pt x="1418" y="1970"/>
                  </a:cubicBezTo>
                  <a:cubicBezTo>
                    <a:pt x="1418" y="1970"/>
                    <a:pt x="1418" y="1970"/>
                    <a:pt x="1418" y="1970"/>
                  </a:cubicBezTo>
                  <a:cubicBezTo>
                    <a:pt x="1417" y="1970"/>
                    <a:pt x="1417" y="1970"/>
                    <a:pt x="1417" y="1970"/>
                  </a:cubicBezTo>
                  <a:cubicBezTo>
                    <a:pt x="1417" y="1969"/>
                    <a:pt x="1417" y="1969"/>
                    <a:pt x="1417" y="1969"/>
                  </a:cubicBezTo>
                  <a:cubicBezTo>
                    <a:pt x="1416" y="1969"/>
                    <a:pt x="1416" y="1969"/>
                    <a:pt x="1416" y="1969"/>
                  </a:cubicBezTo>
                  <a:cubicBezTo>
                    <a:pt x="1416" y="1969"/>
                    <a:pt x="1416" y="1969"/>
                    <a:pt x="1416" y="1969"/>
                  </a:cubicBezTo>
                  <a:cubicBezTo>
                    <a:pt x="1415" y="1969"/>
                    <a:pt x="1415" y="1969"/>
                    <a:pt x="1415" y="1969"/>
                  </a:cubicBezTo>
                  <a:cubicBezTo>
                    <a:pt x="1415" y="1969"/>
                    <a:pt x="1415" y="1969"/>
                    <a:pt x="1415" y="1969"/>
                  </a:cubicBezTo>
                  <a:cubicBezTo>
                    <a:pt x="1414" y="1969"/>
                    <a:pt x="1414" y="1969"/>
                    <a:pt x="1414" y="1969"/>
                  </a:cubicBezTo>
                  <a:cubicBezTo>
                    <a:pt x="1414" y="1969"/>
                    <a:pt x="1414" y="1969"/>
                    <a:pt x="1414" y="1969"/>
                  </a:cubicBezTo>
                  <a:cubicBezTo>
                    <a:pt x="1413" y="1969"/>
                    <a:pt x="1413" y="1969"/>
                    <a:pt x="1413" y="1969"/>
                  </a:cubicBezTo>
                  <a:cubicBezTo>
                    <a:pt x="1413" y="1969"/>
                    <a:pt x="1413" y="1969"/>
                    <a:pt x="1413" y="1969"/>
                  </a:cubicBezTo>
                  <a:cubicBezTo>
                    <a:pt x="1412" y="1969"/>
                    <a:pt x="1412" y="1969"/>
                    <a:pt x="1412" y="1969"/>
                  </a:cubicBezTo>
                  <a:cubicBezTo>
                    <a:pt x="1412" y="1969"/>
                    <a:pt x="1412" y="1969"/>
                    <a:pt x="1412" y="1969"/>
                  </a:cubicBezTo>
                  <a:cubicBezTo>
                    <a:pt x="1411" y="1969"/>
                    <a:pt x="1411" y="1969"/>
                    <a:pt x="1411" y="1969"/>
                  </a:cubicBezTo>
                  <a:cubicBezTo>
                    <a:pt x="1411" y="1969"/>
                    <a:pt x="1411" y="1969"/>
                    <a:pt x="1411" y="1969"/>
                  </a:cubicBezTo>
                  <a:cubicBezTo>
                    <a:pt x="1410" y="1969"/>
                    <a:pt x="1410" y="1969"/>
                    <a:pt x="1410" y="1969"/>
                  </a:cubicBezTo>
                  <a:cubicBezTo>
                    <a:pt x="1410" y="1969"/>
                    <a:pt x="1410" y="1969"/>
                    <a:pt x="1410" y="1969"/>
                  </a:cubicBezTo>
                  <a:cubicBezTo>
                    <a:pt x="1409" y="1969"/>
                    <a:pt x="1409" y="1969"/>
                    <a:pt x="1409" y="1969"/>
                  </a:cubicBezTo>
                  <a:cubicBezTo>
                    <a:pt x="1409" y="1969"/>
                    <a:pt x="1409" y="1969"/>
                    <a:pt x="1409" y="1969"/>
                  </a:cubicBezTo>
                  <a:cubicBezTo>
                    <a:pt x="1408" y="1969"/>
                    <a:pt x="1408" y="1969"/>
                    <a:pt x="1408" y="1969"/>
                  </a:cubicBezTo>
                  <a:cubicBezTo>
                    <a:pt x="1407" y="1969"/>
                    <a:pt x="1407" y="1969"/>
                    <a:pt x="1407" y="1969"/>
                  </a:cubicBezTo>
                  <a:cubicBezTo>
                    <a:pt x="1407" y="1969"/>
                    <a:pt x="1407" y="1969"/>
                    <a:pt x="1407" y="1969"/>
                  </a:cubicBezTo>
                  <a:cubicBezTo>
                    <a:pt x="1406" y="1969"/>
                    <a:pt x="1406" y="1969"/>
                    <a:pt x="1406" y="1969"/>
                  </a:cubicBezTo>
                  <a:cubicBezTo>
                    <a:pt x="1406" y="1969"/>
                    <a:pt x="1406" y="1969"/>
                    <a:pt x="1406" y="1969"/>
                  </a:cubicBezTo>
                  <a:cubicBezTo>
                    <a:pt x="1406" y="1969"/>
                    <a:pt x="1406" y="1969"/>
                    <a:pt x="1406" y="1969"/>
                  </a:cubicBezTo>
                  <a:cubicBezTo>
                    <a:pt x="1405" y="1969"/>
                    <a:pt x="1405" y="1969"/>
                    <a:pt x="1405" y="1969"/>
                  </a:cubicBezTo>
                  <a:cubicBezTo>
                    <a:pt x="1404" y="1969"/>
                    <a:pt x="1404" y="1969"/>
                    <a:pt x="1404" y="1969"/>
                  </a:cubicBezTo>
                  <a:cubicBezTo>
                    <a:pt x="1404" y="1969"/>
                    <a:pt x="1404" y="1969"/>
                    <a:pt x="1404" y="1969"/>
                  </a:cubicBezTo>
                  <a:cubicBezTo>
                    <a:pt x="1403" y="1969"/>
                    <a:pt x="1403" y="1969"/>
                    <a:pt x="1403" y="1969"/>
                  </a:cubicBezTo>
                  <a:cubicBezTo>
                    <a:pt x="1403" y="1969"/>
                    <a:pt x="1403" y="1969"/>
                    <a:pt x="1403" y="1969"/>
                  </a:cubicBezTo>
                  <a:cubicBezTo>
                    <a:pt x="1403" y="1969"/>
                    <a:pt x="1403" y="1969"/>
                    <a:pt x="1403" y="1969"/>
                  </a:cubicBezTo>
                  <a:cubicBezTo>
                    <a:pt x="1402" y="1968"/>
                    <a:pt x="1402" y="1968"/>
                    <a:pt x="1402" y="1968"/>
                  </a:cubicBezTo>
                  <a:cubicBezTo>
                    <a:pt x="1401" y="1968"/>
                    <a:pt x="1401" y="1968"/>
                    <a:pt x="1401" y="1968"/>
                  </a:cubicBezTo>
                  <a:cubicBezTo>
                    <a:pt x="1401" y="1968"/>
                    <a:pt x="1401" y="1968"/>
                    <a:pt x="1401" y="1968"/>
                  </a:cubicBezTo>
                  <a:cubicBezTo>
                    <a:pt x="1400" y="1968"/>
                    <a:pt x="1400" y="1968"/>
                    <a:pt x="1400" y="1968"/>
                  </a:cubicBezTo>
                  <a:cubicBezTo>
                    <a:pt x="1400" y="1968"/>
                    <a:pt x="1400" y="1968"/>
                    <a:pt x="1400" y="1968"/>
                  </a:cubicBezTo>
                  <a:cubicBezTo>
                    <a:pt x="1399" y="1968"/>
                    <a:pt x="1399" y="1968"/>
                    <a:pt x="1399" y="1968"/>
                  </a:cubicBezTo>
                  <a:cubicBezTo>
                    <a:pt x="1399" y="1968"/>
                    <a:pt x="1399" y="1968"/>
                    <a:pt x="1399" y="1968"/>
                  </a:cubicBezTo>
                  <a:cubicBezTo>
                    <a:pt x="1398" y="1968"/>
                    <a:pt x="1398" y="1968"/>
                    <a:pt x="1398" y="1968"/>
                  </a:cubicBezTo>
                  <a:cubicBezTo>
                    <a:pt x="1398" y="1968"/>
                    <a:pt x="1398" y="1968"/>
                    <a:pt x="1398" y="1968"/>
                  </a:cubicBezTo>
                  <a:cubicBezTo>
                    <a:pt x="1397" y="1968"/>
                    <a:pt x="1397" y="1968"/>
                    <a:pt x="1397" y="1968"/>
                  </a:cubicBezTo>
                  <a:cubicBezTo>
                    <a:pt x="1397" y="1968"/>
                    <a:pt x="1397" y="1968"/>
                    <a:pt x="1397" y="1968"/>
                  </a:cubicBezTo>
                  <a:cubicBezTo>
                    <a:pt x="1396" y="1968"/>
                    <a:pt x="1396" y="1968"/>
                    <a:pt x="1396" y="1968"/>
                  </a:cubicBezTo>
                  <a:cubicBezTo>
                    <a:pt x="1396" y="1968"/>
                    <a:pt x="1396" y="1968"/>
                    <a:pt x="1396" y="1968"/>
                  </a:cubicBezTo>
                  <a:cubicBezTo>
                    <a:pt x="1395" y="1968"/>
                    <a:pt x="1395" y="1968"/>
                    <a:pt x="1395" y="1968"/>
                  </a:cubicBezTo>
                  <a:cubicBezTo>
                    <a:pt x="1395" y="1968"/>
                    <a:pt x="1395" y="1968"/>
                    <a:pt x="1395" y="1968"/>
                  </a:cubicBezTo>
                  <a:cubicBezTo>
                    <a:pt x="1394" y="1968"/>
                    <a:pt x="1394" y="1968"/>
                    <a:pt x="1394" y="1968"/>
                  </a:cubicBezTo>
                  <a:cubicBezTo>
                    <a:pt x="1393" y="1968"/>
                    <a:pt x="1393" y="1968"/>
                    <a:pt x="1393" y="1968"/>
                  </a:cubicBezTo>
                  <a:cubicBezTo>
                    <a:pt x="1393" y="1968"/>
                    <a:pt x="1393" y="1968"/>
                    <a:pt x="1393" y="1968"/>
                  </a:cubicBezTo>
                  <a:cubicBezTo>
                    <a:pt x="1393" y="1968"/>
                    <a:pt x="1393" y="1968"/>
                    <a:pt x="1393" y="1968"/>
                  </a:cubicBezTo>
                  <a:cubicBezTo>
                    <a:pt x="1392" y="1968"/>
                    <a:pt x="1392" y="1968"/>
                    <a:pt x="1392" y="1968"/>
                  </a:cubicBezTo>
                  <a:cubicBezTo>
                    <a:pt x="1392" y="1968"/>
                    <a:pt x="1392" y="1968"/>
                    <a:pt x="1392" y="1968"/>
                  </a:cubicBezTo>
                  <a:cubicBezTo>
                    <a:pt x="1391" y="1967"/>
                    <a:pt x="1391" y="1967"/>
                    <a:pt x="1391" y="1967"/>
                  </a:cubicBezTo>
                  <a:cubicBezTo>
                    <a:pt x="1390" y="1967"/>
                    <a:pt x="1390" y="1967"/>
                    <a:pt x="1390" y="1967"/>
                  </a:cubicBezTo>
                  <a:cubicBezTo>
                    <a:pt x="1390" y="1967"/>
                    <a:pt x="1390" y="1967"/>
                    <a:pt x="1390" y="1967"/>
                  </a:cubicBezTo>
                  <a:cubicBezTo>
                    <a:pt x="1389" y="1967"/>
                    <a:pt x="1389" y="1967"/>
                    <a:pt x="1389" y="1967"/>
                  </a:cubicBezTo>
                  <a:cubicBezTo>
                    <a:pt x="1389" y="1967"/>
                    <a:pt x="1389" y="1967"/>
                    <a:pt x="1389" y="1967"/>
                  </a:cubicBezTo>
                  <a:cubicBezTo>
                    <a:pt x="1389" y="1967"/>
                    <a:pt x="1389" y="1967"/>
                    <a:pt x="1389" y="1967"/>
                  </a:cubicBezTo>
                  <a:cubicBezTo>
                    <a:pt x="1388" y="1967"/>
                    <a:pt x="1388" y="1967"/>
                    <a:pt x="1388" y="1967"/>
                  </a:cubicBezTo>
                  <a:cubicBezTo>
                    <a:pt x="1387" y="1967"/>
                    <a:pt x="1387" y="1967"/>
                    <a:pt x="1387" y="1967"/>
                  </a:cubicBezTo>
                  <a:cubicBezTo>
                    <a:pt x="1387" y="1967"/>
                    <a:pt x="1387" y="1967"/>
                    <a:pt x="1387" y="1967"/>
                  </a:cubicBezTo>
                  <a:cubicBezTo>
                    <a:pt x="1386" y="1967"/>
                    <a:pt x="1386" y="1967"/>
                    <a:pt x="1386" y="1967"/>
                  </a:cubicBezTo>
                  <a:cubicBezTo>
                    <a:pt x="1386" y="1967"/>
                    <a:pt x="1386" y="1967"/>
                    <a:pt x="1386" y="1967"/>
                  </a:cubicBezTo>
                  <a:cubicBezTo>
                    <a:pt x="1386" y="1967"/>
                    <a:pt x="1386" y="1967"/>
                    <a:pt x="1386" y="1967"/>
                  </a:cubicBezTo>
                  <a:cubicBezTo>
                    <a:pt x="1385" y="1967"/>
                    <a:pt x="1385" y="1967"/>
                    <a:pt x="1385" y="1967"/>
                  </a:cubicBezTo>
                  <a:cubicBezTo>
                    <a:pt x="1384" y="1967"/>
                    <a:pt x="1384" y="1967"/>
                    <a:pt x="1384" y="1967"/>
                  </a:cubicBezTo>
                  <a:cubicBezTo>
                    <a:pt x="1384" y="1967"/>
                    <a:pt x="1384" y="1967"/>
                    <a:pt x="1384" y="1967"/>
                  </a:cubicBezTo>
                  <a:cubicBezTo>
                    <a:pt x="1383" y="1967"/>
                    <a:pt x="1383" y="1967"/>
                    <a:pt x="1383" y="1967"/>
                  </a:cubicBezTo>
                  <a:cubicBezTo>
                    <a:pt x="1383" y="1967"/>
                    <a:pt x="1383" y="1967"/>
                    <a:pt x="1383" y="1967"/>
                  </a:cubicBezTo>
                  <a:cubicBezTo>
                    <a:pt x="1383" y="1967"/>
                    <a:pt x="1383" y="1967"/>
                    <a:pt x="1383" y="1967"/>
                  </a:cubicBezTo>
                  <a:cubicBezTo>
                    <a:pt x="1382" y="1967"/>
                    <a:pt x="1382" y="1967"/>
                    <a:pt x="1382" y="1967"/>
                  </a:cubicBezTo>
                  <a:cubicBezTo>
                    <a:pt x="1381" y="1967"/>
                    <a:pt x="1381" y="1967"/>
                    <a:pt x="1381" y="1967"/>
                  </a:cubicBezTo>
                  <a:cubicBezTo>
                    <a:pt x="1380" y="1966"/>
                    <a:pt x="1380" y="1966"/>
                    <a:pt x="1380" y="1966"/>
                  </a:cubicBezTo>
                  <a:cubicBezTo>
                    <a:pt x="1380" y="1966"/>
                    <a:pt x="1380" y="1966"/>
                    <a:pt x="1380" y="1966"/>
                  </a:cubicBezTo>
                  <a:cubicBezTo>
                    <a:pt x="792" y="2017"/>
                    <a:pt x="331" y="2510"/>
                    <a:pt x="331" y="3110"/>
                  </a:cubicBezTo>
                  <a:cubicBezTo>
                    <a:pt x="331" y="3111"/>
                    <a:pt x="331" y="3111"/>
                    <a:pt x="331" y="3111"/>
                  </a:cubicBezTo>
                  <a:cubicBezTo>
                    <a:pt x="328" y="3111"/>
                    <a:pt x="328" y="3111"/>
                    <a:pt x="328" y="3111"/>
                  </a:cubicBezTo>
                  <a:cubicBezTo>
                    <a:pt x="328" y="3113"/>
                    <a:pt x="328" y="3113"/>
                    <a:pt x="328" y="3113"/>
                  </a:cubicBezTo>
                  <a:cubicBezTo>
                    <a:pt x="328" y="3203"/>
                    <a:pt x="255" y="3277"/>
                    <a:pt x="165" y="3277"/>
                  </a:cubicBezTo>
                  <a:cubicBezTo>
                    <a:pt x="75" y="3277"/>
                    <a:pt x="1" y="3203"/>
                    <a:pt x="1" y="3113"/>
                  </a:cubicBezTo>
                  <a:cubicBezTo>
                    <a:pt x="0" y="3098"/>
                    <a:pt x="0" y="3098"/>
                    <a:pt x="0" y="3098"/>
                  </a:cubicBezTo>
                  <a:cubicBezTo>
                    <a:pt x="0" y="3085"/>
                    <a:pt x="1" y="3072"/>
                    <a:pt x="4" y="3060"/>
                  </a:cubicBezTo>
                  <a:cubicBezTo>
                    <a:pt x="5" y="3051"/>
                    <a:pt x="5" y="3043"/>
                    <a:pt x="5" y="3034"/>
                  </a:cubicBezTo>
                  <a:cubicBezTo>
                    <a:pt x="6" y="3023"/>
                    <a:pt x="6" y="3023"/>
                    <a:pt x="6" y="3023"/>
                  </a:cubicBezTo>
                  <a:cubicBezTo>
                    <a:pt x="6" y="3018"/>
                    <a:pt x="7" y="3013"/>
                    <a:pt x="7" y="3007"/>
                  </a:cubicBezTo>
                  <a:cubicBezTo>
                    <a:pt x="7" y="3004"/>
                    <a:pt x="7" y="3000"/>
                    <a:pt x="8" y="2997"/>
                  </a:cubicBezTo>
                  <a:cubicBezTo>
                    <a:pt x="8" y="2992"/>
                    <a:pt x="8" y="2986"/>
                    <a:pt x="9" y="2981"/>
                  </a:cubicBezTo>
                  <a:cubicBezTo>
                    <a:pt x="10" y="2968"/>
                    <a:pt x="10" y="2968"/>
                    <a:pt x="10" y="2968"/>
                  </a:cubicBezTo>
                  <a:cubicBezTo>
                    <a:pt x="11" y="2964"/>
                    <a:pt x="11" y="2959"/>
                    <a:pt x="11" y="2955"/>
                  </a:cubicBezTo>
                  <a:cubicBezTo>
                    <a:pt x="12" y="2951"/>
                    <a:pt x="12" y="2946"/>
                    <a:pt x="13" y="2942"/>
                  </a:cubicBezTo>
                  <a:cubicBezTo>
                    <a:pt x="14" y="2929"/>
                    <a:pt x="14" y="2929"/>
                    <a:pt x="14" y="2929"/>
                  </a:cubicBezTo>
                  <a:cubicBezTo>
                    <a:pt x="16" y="2917"/>
                    <a:pt x="16" y="2917"/>
                    <a:pt x="16" y="2917"/>
                  </a:cubicBezTo>
                  <a:cubicBezTo>
                    <a:pt x="16" y="2912"/>
                    <a:pt x="17" y="2907"/>
                    <a:pt x="18" y="2903"/>
                  </a:cubicBezTo>
                  <a:cubicBezTo>
                    <a:pt x="18" y="2899"/>
                    <a:pt x="19" y="2895"/>
                    <a:pt x="19" y="2891"/>
                  </a:cubicBezTo>
                  <a:cubicBezTo>
                    <a:pt x="20" y="2886"/>
                    <a:pt x="21" y="2882"/>
                    <a:pt x="22" y="2877"/>
                  </a:cubicBezTo>
                  <a:cubicBezTo>
                    <a:pt x="22" y="2873"/>
                    <a:pt x="23" y="2869"/>
                    <a:pt x="24" y="2864"/>
                  </a:cubicBezTo>
                  <a:cubicBezTo>
                    <a:pt x="24" y="2860"/>
                    <a:pt x="25" y="2856"/>
                    <a:pt x="26" y="2852"/>
                  </a:cubicBezTo>
                  <a:cubicBezTo>
                    <a:pt x="27" y="2843"/>
                    <a:pt x="29" y="2835"/>
                    <a:pt x="30" y="2826"/>
                  </a:cubicBezTo>
                  <a:cubicBezTo>
                    <a:pt x="33" y="2814"/>
                    <a:pt x="33" y="2814"/>
                    <a:pt x="33" y="2814"/>
                  </a:cubicBezTo>
                  <a:cubicBezTo>
                    <a:pt x="34" y="2810"/>
                    <a:pt x="35" y="2805"/>
                    <a:pt x="36" y="2800"/>
                  </a:cubicBezTo>
                  <a:cubicBezTo>
                    <a:pt x="37" y="2792"/>
                    <a:pt x="39" y="2784"/>
                    <a:pt x="41" y="2776"/>
                  </a:cubicBezTo>
                  <a:cubicBezTo>
                    <a:pt x="44" y="2764"/>
                    <a:pt x="44" y="2764"/>
                    <a:pt x="44" y="2764"/>
                  </a:cubicBezTo>
                  <a:cubicBezTo>
                    <a:pt x="45" y="2759"/>
                    <a:pt x="46" y="2755"/>
                    <a:pt x="47" y="2750"/>
                  </a:cubicBezTo>
                  <a:cubicBezTo>
                    <a:pt x="50" y="2738"/>
                    <a:pt x="50" y="2738"/>
                    <a:pt x="50" y="2738"/>
                  </a:cubicBezTo>
                  <a:cubicBezTo>
                    <a:pt x="54" y="2726"/>
                    <a:pt x="54" y="2726"/>
                    <a:pt x="54" y="2726"/>
                  </a:cubicBezTo>
                  <a:cubicBezTo>
                    <a:pt x="57" y="2713"/>
                    <a:pt x="57" y="2713"/>
                    <a:pt x="57" y="2713"/>
                  </a:cubicBezTo>
                  <a:cubicBezTo>
                    <a:pt x="60" y="2701"/>
                    <a:pt x="60" y="2701"/>
                    <a:pt x="60" y="2701"/>
                  </a:cubicBezTo>
                  <a:cubicBezTo>
                    <a:pt x="64" y="2689"/>
                    <a:pt x="64" y="2689"/>
                    <a:pt x="64" y="2689"/>
                  </a:cubicBezTo>
                  <a:cubicBezTo>
                    <a:pt x="68" y="2677"/>
                    <a:pt x="68" y="2677"/>
                    <a:pt x="68" y="2677"/>
                  </a:cubicBezTo>
                  <a:cubicBezTo>
                    <a:pt x="71" y="2665"/>
                    <a:pt x="71" y="2665"/>
                    <a:pt x="71" y="2665"/>
                  </a:cubicBezTo>
                  <a:cubicBezTo>
                    <a:pt x="73" y="2661"/>
                    <a:pt x="74" y="2656"/>
                    <a:pt x="75" y="2652"/>
                  </a:cubicBezTo>
                  <a:cubicBezTo>
                    <a:pt x="79" y="2640"/>
                    <a:pt x="79" y="2640"/>
                    <a:pt x="79" y="2640"/>
                  </a:cubicBezTo>
                  <a:cubicBezTo>
                    <a:pt x="82" y="2632"/>
                    <a:pt x="85" y="2624"/>
                    <a:pt x="88" y="2616"/>
                  </a:cubicBezTo>
                  <a:cubicBezTo>
                    <a:pt x="92" y="2605"/>
                    <a:pt x="92" y="2605"/>
                    <a:pt x="92" y="2605"/>
                  </a:cubicBezTo>
                  <a:cubicBezTo>
                    <a:pt x="96" y="2592"/>
                    <a:pt x="96" y="2592"/>
                    <a:pt x="96" y="2592"/>
                  </a:cubicBezTo>
                  <a:cubicBezTo>
                    <a:pt x="100" y="2582"/>
                    <a:pt x="100" y="2582"/>
                    <a:pt x="100" y="2582"/>
                  </a:cubicBezTo>
                  <a:cubicBezTo>
                    <a:pt x="105" y="2568"/>
                    <a:pt x="105" y="2568"/>
                    <a:pt x="105" y="2568"/>
                  </a:cubicBezTo>
                  <a:cubicBezTo>
                    <a:pt x="109" y="2559"/>
                    <a:pt x="109" y="2559"/>
                    <a:pt x="109" y="2559"/>
                  </a:cubicBezTo>
                  <a:cubicBezTo>
                    <a:pt x="111" y="2554"/>
                    <a:pt x="113" y="2550"/>
                    <a:pt x="115" y="2545"/>
                  </a:cubicBezTo>
                  <a:cubicBezTo>
                    <a:pt x="119" y="2535"/>
                    <a:pt x="119" y="2535"/>
                    <a:pt x="119" y="2535"/>
                  </a:cubicBezTo>
                  <a:cubicBezTo>
                    <a:pt x="121" y="2531"/>
                    <a:pt x="123" y="2526"/>
                    <a:pt x="125" y="2522"/>
                  </a:cubicBezTo>
                  <a:cubicBezTo>
                    <a:pt x="129" y="2513"/>
                    <a:pt x="129" y="2513"/>
                    <a:pt x="129" y="2513"/>
                  </a:cubicBezTo>
                  <a:cubicBezTo>
                    <a:pt x="131" y="2508"/>
                    <a:pt x="133" y="2503"/>
                    <a:pt x="135" y="2499"/>
                  </a:cubicBezTo>
                  <a:cubicBezTo>
                    <a:pt x="138" y="2491"/>
                    <a:pt x="138" y="2491"/>
                    <a:pt x="138" y="2491"/>
                  </a:cubicBezTo>
                  <a:cubicBezTo>
                    <a:pt x="141" y="2486"/>
                    <a:pt x="143" y="2481"/>
                    <a:pt x="146" y="2476"/>
                  </a:cubicBezTo>
                  <a:cubicBezTo>
                    <a:pt x="149" y="2469"/>
                    <a:pt x="149" y="2469"/>
                    <a:pt x="149" y="2469"/>
                  </a:cubicBezTo>
                  <a:cubicBezTo>
                    <a:pt x="151" y="2464"/>
                    <a:pt x="154" y="2459"/>
                    <a:pt x="156" y="2454"/>
                  </a:cubicBezTo>
                  <a:cubicBezTo>
                    <a:pt x="158" y="2450"/>
                    <a:pt x="160" y="2447"/>
                    <a:pt x="161" y="2444"/>
                  </a:cubicBezTo>
                  <a:cubicBezTo>
                    <a:pt x="163" y="2439"/>
                    <a:pt x="166" y="2435"/>
                    <a:pt x="168" y="2431"/>
                  </a:cubicBezTo>
                  <a:cubicBezTo>
                    <a:pt x="169" y="2428"/>
                    <a:pt x="169" y="2428"/>
                    <a:pt x="169" y="2428"/>
                  </a:cubicBezTo>
                  <a:cubicBezTo>
                    <a:pt x="187" y="2393"/>
                    <a:pt x="207" y="2360"/>
                    <a:pt x="227" y="2326"/>
                  </a:cubicBezTo>
                  <a:cubicBezTo>
                    <a:pt x="229" y="2324"/>
                    <a:pt x="229" y="2324"/>
                    <a:pt x="229" y="2324"/>
                  </a:cubicBezTo>
                  <a:cubicBezTo>
                    <a:pt x="232" y="2319"/>
                    <a:pt x="236" y="2313"/>
                    <a:pt x="239" y="2308"/>
                  </a:cubicBezTo>
                  <a:cubicBezTo>
                    <a:pt x="243" y="2303"/>
                    <a:pt x="243" y="2303"/>
                    <a:pt x="243" y="2303"/>
                  </a:cubicBezTo>
                  <a:cubicBezTo>
                    <a:pt x="246" y="2297"/>
                    <a:pt x="250" y="2292"/>
                    <a:pt x="253" y="2287"/>
                  </a:cubicBezTo>
                  <a:cubicBezTo>
                    <a:pt x="256" y="2283"/>
                    <a:pt x="256" y="2283"/>
                    <a:pt x="256" y="2283"/>
                  </a:cubicBezTo>
                  <a:cubicBezTo>
                    <a:pt x="260" y="2277"/>
                    <a:pt x="263" y="2272"/>
                    <a:pt x="267" y="2266"/>
                  </a:cubicBezTo>
                  <a:cubicBezTo>
                    <a:pt x="270" y="2262"/>
                    <a:pt x="270" y="2262"/>
                    <a:pt x="270" y="2262"/>
                  </a:cubicBezTo>
                  <a:cubicBezTo>
                    <a:pt x="274" y="2257"/>
                    <a:pt x="278" y="2252"/>
                    <a:pt x="281" y="2246"/>
                  </a:cubicBezTo>
                  <a:cubicBezTo>
                    <a:pt x="284" y="2242"/>
                    <a:pt x="284" y="2242"/>
                    <a:pt x="284" y="2242"/>
                  </a:cubicBezTo>
                  <a:cubicBezTo>
                    <a:pt x="288" y="2237"/>
                    <a:pt x="292" y="2232"/>
                    <a:pt x="295" y="2227"/>
                  </a:cubicBezTo>
                  <a:cubicBezTo>
                    <a:pt x="299" y="2222"/>
                    <a:pt x="299" y="2222"/>
                    <a:pt x="299" y="2222"/>
                  </a:cubicBezTo>
                  <a:cubicBezTo>
                    <a:pt x="303" y="2217"/>
                    <a:pt x="307" y="2212"/>
                    <a:pt x="310" y="2208"/>
                  </a:cubicBezTo>
                  <a:cubicBezTo>
                    <a:pt x="314" y="2202"/>
                    <a:pt x="314" y="2202"/>
                    <a:pt x="314" y="2202"/>
                  </a:cubicBezTo>
                  <a:cubicBezTo>
                    <a:pt x="318" y="2197"/>
                    <a:pt x="322" y="2193"/>
                    <a:pt x="326" y="2188"/>
                  </a:cubicBezTo>
                  <a:cubicBezTo>
                    <a:pt x="329" y="2183"/>
                    <a:pt x="329" y="2183"/>
                    <a:pt x="329" y="2183"/>
                  </a:cubicBezTo>
                  <a:cubicBezTo>
                    <a:pt x="334" y="2178"/>
                    <a:pt x="338" y="2173"/>
                    <a:pt x="342" y="2168"/>
                  </a:cubicBezTo>
                  <a:cubicBezTo>
                    <a:pt x="345" y="2164"/>
                    <a:pt x="345" y="2164"/>
                    <a:pt x="345" y="2164"/>
                  </a:cubicBezTo>
                  <a:cubicBezTo>
                    <a:pt x="349" y="2159"/>
                    <a:pt x="353" y="2155"/>
                    <a:pt x="357" y="2150"/>
                  </a:cubicBezTo>
                  <a:cubicBezTo>
                    <a:pt x="361" y="2145"/>
                    <a:pt x="361" y="2145"/>
                    <a:pt x="361" y="2145"/>
                  </a:cubicBezTo>
                  <a:cubicBezTo>
                    <a:pt x="365" y="2141"/>
                    <a:pt x="369" y="2136"/>
                    <a:pt x="374" y="2131"/>
                  </a:cubicBezTo>
                  <a:cubicBezTo>
                    <a:pt x="377" y="2127"/>
                    <a:pt x="377" y="2127"/>
                    <a:pt x="377" y="2127"/>
                  </a:cubicBezTo>
                  <a:cubicBezTo>
                    <a:pt x="381" y="2122"/>
                    <a:pt x="386" y="2117"/>
                    <a:pt x="390" y="2112"/>
                  </a:cubicBezTo>
                  <a:cubicBezTo>
                    <a:pt x="393" y="2109"/>
                    <a:pt x="393" y="2109"/>
                    <a:pt x="393" y="2109"/>
                  </a:cubicBezTo>
                  <a:cubicBezTo>
                    <a:pt x="398" y="2104"/>
                    <a:pt x="402" y="2099"/>
                    <a:pt x="407" y="2095"/>
                  </a:cubicBezTo>
                  <a:cubicBezTo>
                    <a:pt x="410" y="2091"/>
                    <a:pt x="410" y="2091"/>
                    <a:pt x="410" y="2091"/>
                  </a:cubicBezTo>
                  <a:cubicBezTo>
                    <a:pt x="415" y="2086"/>
                    <a:pt x="420" y="2081"/>
                    <a:pt x="424" y="2077"/>
                  </a:cubicBezTo>
                  <a:cubicBezTo>
                    <a:pt x="427" y="2074"/>
                    <a:pt x="427" y="2074"/>
                    <a:pt x="427" y="2074"/>
                  </a:cubicBezTo>
                  <a:cubicBezTo>
                    <a:pt x="432" y="2069"/>
                    <a:pt x="437" y="2064"/>
                    <a:pt x="442" y="2059"/>
                  </a:cubicBezTo>
                  <a:cubicBezTo>
                    <a:pt x="444" y="2057"/>
                    <a:pt x="444" y="2057"/>
                    <a:pt x="444" y="2057"/>
                  </a:cubicBezTo>
                  <a:cubicBezTo>
                    <a:pt x="449" y="2052"/>
                    <a:pt x="455" y="2047"/>
                    <a:pt x="460" y="2041"/>
                  </a:cubicBezTo>
                  <a:cubicBezTo>
                    <a:pt x="460" y="2041"/>
                    <a:pt x="460" y="2041"/>
                    <a:pt x="460" y="2041"/>
                  </a:cubicBezTo>
                  <a:cubicBezTo>
                    <a:pt x="570" y="1936"/>
                    <a:pt x="695" y="1849"/>
                    <a:pt x="831" y="1783"/>
                  </a:cubicBezTo>
                  <a:cubicBezTo>
                    <a:pt x="831" y="1783"/>
                    <a:pt x="831" y="1783"/>
                    <a:pt x="831" y="1783"/>
                  </a:cubicBezTo>
                  <a:cubicBezTo>
                    <a:pt x="831" y="1783"/>
                    <a:pt x="831" y="1783"/>
                    <a:pt x="831" y="1783"/>
                  </a:cubicBezTo>
                  <a:cubicBezTo>
                    <a:pt x="831" y="1783"/>
                    <a:pt x="831" y="1783"/>
                    <a:pt x="831" y="1783"/>
                  </a:cubicBezTo>
                  <a:cubicBezTo>
                    <a:pt x="831" y="1783"/>
                    <a:pt x="831" y="1783"/>
                    <a:pt x="831" y="1783"/>
                  </a:cubicBezTo>
                  <a:cubicBezTo>
                    <a:pt x="831" y="1782"/>
                    <a:pt x="831" y="1782"/>
                    <a:pt x="831"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7" y="1780"/>
                    <a:pt x="837" y="1780"/>
                    <a:pt x="837" y="1780"/>
                  </a:cubicBezTo>
                  <a:cubicBezTo>
                    <a:pt x="837" y="1780"/>
                    <a:pt x="837" y="1780"/>
                    <a:pt x="837" y="1780"/>
                  </a:cubicBezTo>
                  <a:cubicBezTo>
                    <a:pt x="837" y="1780"/>
                    <a:pt x="837" y="1780"/>
                    <a:pt x="837" y="1780"/>
                  </a:cubicBezTo>
                  <a:cubicBezTo>
                    <a:pt x="837" y="1780"/>
                    <a:pt x="837" y="1780"/>
                    <a:pt x="837" y="1780"/>
                  </a:cubicBezTo>
                  <a:cubicBezTo>
                    <a:pt x="838" y="1779"/>
                    <a:pt x="838" y="1779"/>
                    <a:pt x="838" y="1779"/>
                  </a:cubicBezTo>
                  <a:cubicBezTo>
                    <a:pt x="838" y="1779"/>
                    <a:pt x="838" y="1779"/>
                    <a:pt x="838" y="1779"/>
                  </a:cubicBezTo>
                  <a:cubicBezTo>
                    <a:pt x="838" y="1779"/>
                    <a:pt x="838" y="1779"/>
                    <a:pt x="838"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40" y="1779"/>
                    <a:pt x="840" y="1779"/>
                    <a:pt x="840" y="1779"/>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1" y="1778"/>
                    <a:pt x="841" y="1778"/>
                    <a:pt x="841" y="1778"/>
                  </a:cubicBezTo>
                  <a:cubicBezTo>
                    <a:pt x="841" y="1778"/>
                    <a:pt x="841" y="1778"/>
                    <a:pt x="841" y="1778"/>
                  </a:cubicBezTo>
                  <a:cubicBezTo>
                    <a:pt x="841" y="1778"/>
                    <a:pt x="841" y="1778"/>
                    <a:pt x="841" y="1778"/>
                  </a:cubicBezTo>
                  <a:cubicBezTo>
                    <a:pt x="841" y="1778"/>
                    <a:pt x="841" y="1778"/>
                    <a:pt x="841" y="1778"/>
                  </a:cubicBezTo>
                  <a:cubicBezTo>
                    <a:pt x="842" y="1778"/>
                    <a:pt x="842" y="1778"/>
                    <a:pt x="842" y="1778"/>
                  </a:cubicBezTo>
                  <a:cubicBezTo>
                    <a:pt x="852" y="1773"/>
                    <a:pt x="863" y="1768"/>
                    <a:pt x="873" y="1763"/>
                  </a:cubicBezTo>
                  <a:cubicBezTo>
                    <a:pt x="642" y="1582"/>
                    <a:pt x="494" y="1301"/>
                    <a:pt x="494" y="986"/>
                  </a:cubicBezTo>
                  <a:cubicBezTo>
                    <a:pt x="494" y="441"/>
                    <a:pt x="935" y="0"/>
                    <a:pt x="1480" y="0"/>
                  </a:cubicBezTo>
                  <a:cubicBezTo>
                    <a:pt x="2024" y="0"/>
                    <a:pt x="2466" y="441"/>
                    <a:pt x="2466" y="986"/>
                  </a:cubicBezTo>
                  <a:cubicBezTo>
                    <a:pt x="2466" y="1185"/>
                    <a:pt x="2406" y="1370"/>
                    <a:pt x="2305" y="1525"/>
                  </a:cubicBezTo>
                  <a:cubicBezTo>
                    <a:pt x="2304" y="1525"/>
                    <a:pt x="2304" y="1525"/>
                    <a:pt x="2304" y="1525"/>
                  </a:cubicBezTo>
                  <a:cubicBezTo>
                    <a:pt x="2260" y="1583"/>
                    <a:pt x="2184" y="1606"/>
                    <a:pt x="2115" y="1583"/>
                  </a:cubicBezTo>
                  <a:cubicBezTo>
                    <a:pt x="2045" y="1559"/>
                    <a:pt x="1999" y="1495"/>
                    <a:pt x="1999" y="1422"/>
                  </a:cubicBezTo>
                  <a:cubicBezTo>
                    <a:pt x="1999" y="1348"/>
                    <a:pt x="2053" y="1305"/>
                    <a:pt x="2080" y="1241"/>
                  </a:cubicBezTo>
                  <a:cubicBezTo>
                    <a:pt x="2115" y="1160"/>
                    <a:pt x="2133" y="1072"/>
                    <a:pt x="2133" y="984"/>
                  </a:cubicBezTo>
                  <a:cubicBezTo>
                    <a:pt x="2133" y="621"/>
                    <a:pt x="1839" y="328"/>
                    <a:pt x="1477" y="328"/>
                  </a:cubicBezTo>
                  <a:cubicBezTo>
                    <a:pt x="1115" y="328"/>
                    <a:pt x="821" y="621"/>
                    <a:pt x="821" y="984"/>
                  </a:cubicBezTo>
                  <a:cubicBezTo>
                    <a:pt x="821" y="1322"/>
                    <a:pt x="1077" y="1600"/>
                    <a:pt x="1405" y="1635"/>
                  </a:cubicBezTo>
                  <a:cubicBezTo>
                    <a:pt x="1413" y="1635"/>
                    <a:pt x="1421" y="1635"/>
                    <a:pt x="1429" y="1634"/>
                  </a:cubicBezTo>
                  <a:cubicBezTo>
                    <a:pt x="1429" y="1635"/>
                    <a:pt x="1429" y="1635"/>
                    <a:pt x="1429" y="1635"/>
                  </a:cubicBezTo>
                  <a:cubicBezTo>
                    <a:pt x="1445" y="1635"/>
                    <a:pt x="1461" y="1634"/>
                    <a:pt x="1477" y="1634"/>
                  </a:cubicBezTo>
                  <a:cubicBezTo>
                    <a:pt x="1788" y="1634"/>
                    <a:pt x="2077" y="1730"/>
                    <a:pt x="2315" y="1895"/>
                  </a:cubicBezTo>
                  <a:cubicBezTo>
                    <a:pt x="2315" y="1895"/>
                    <a:pt x="2315" y="1895"/>
                    <a:pt x="2315" y="1895"/>
                  </a:cubicBezTo>
                  <a:cubicBezTo>
                    <a:pt x="2329" y="1904"/>
                    <a:pt x="2342" y="1913"/>
                    <a:pt x="2355" y="1923"/>
                  </a:cubicBezTo>
                  <a:cubicBezTo>
                    <a:pt x="2359" y="1926"/>
                    <a:pt x="2359" y="1926"/>
                    <a:pt x="2359" y="1926"/>
                  </a:cubicBezTo>
                  <a:cubicBezTo>
                    <a:pt x="2365" y="1931"/>
                    <a:pt x="2365" y="1931"/>
                    <a:pt x="2365" y="1931"/>
                  </a:cubicBezTo>
                  <a:cubicBezTo>
                    <a:pt x="2371" y="1935"/>
                    <a:pt x="2376" y="1939"/>
                    <a:pt x="2381" y="1942"/>
                  </a:cubicBezTo>
                  <a:cubicBezTo>
                    <a:pt x="2382" y="1944"/>
                    <a:pt x="2382" y="1944"/>
                    <a:pt x="2382" y="1944"/>
                  </a:cubicBezTo>
                  <a:cubicBezTo>
                    <a:pt x="2385" y="1946"/>
                    <a:pt x="2388" y="1949"/>
                    <a:pt x="2392" y="1951"/>
                  </a:cubicBezTo>
                  <a:cubicBezTo>
                    <a:pt x="2398" y="1956"/>
                    <a:pt x="2398" y="1956"/>
                    <a:pt x="2398" y="1956"/>
                  </a:cubicBezTo>
                  <a:cubicBezTo>
                    <a:pt x="2401" y="1959"/>
                    <a:pt x="2405" y="1962"/>
                    <a:pt x="2408" y="1964"/>
                  </a:cubicBezTo>
                  <a:cubicBezTo>
                    <a:pt x="2414" y="1969"/>
                    <a:pt x="2414" y="1969"/>
                    <a:pt x="2414" y="1969"/>
                  </a:cubicBezTo>
                  <a:cubicBezTo>
                    <a:pt x="2423" y="1977"/>
                    <a:pt x="2423" y="1977"/>
                    <a:pt x="2423" y="1977"/>
                  </a:cubicBezTo>
                  <a:cubicBezTo>
                    <a:pt x="2430" y="1983"/>
                    <a:pt x="2430" y="1983"/>
                    <a:pt x="2430" y="1983"/>
                  </a:cubicBezTo>
                  <a:cubicBezTo>
                    <a:pt x="2440" y="1991"/>
                    <a:pt x="2440" y="1991"/>
                    <a:pt x="2440" y="1991"/>
                  </a:cubicBezTo>
                  <a:cubicBezTo>
                    <a:pt x="2446" y="1996"/>
                    <a:pt x="2446" y="1996"/>
                    <a:pt x="2446" y="1996"/>
                  </a:cubicBezTo>
                  <a:cubicBezTo>
                    <a:pt x="2455" y="2004"/>
                    <a:pt x="2455" y="2004"/>
                    <a:pt x="2455" y="2004"/>
                  </a:cubicBezTo>
                  <a:cubicBezTo>
                    <a:pt x="2461" y="2010"/>
                    <a:pt x="2461" y="2010"/>
                    <a:pt x="2461" y="2010"/>
                  </a:cubicBezTo>
                  <a:cubicBezTo>
                    <a:pt x="2471" y="2018"/>
                    <a:pt x="2471" y="2018"/>
                    <a:pt x="2471" y="2018"/>
                  </a:cubicBezTo>
                  <a:cubicBezTo>
                    <a:pt x="2476" y="2023"/>
                    <a:pt x="2476" y="2023"/>
                    <a:pt x="2476" y="2023"/>
                  </a:cubicBezTo>
                  <a:cubicBezTo>
                    <a:pt x="2486" y="2032"/>
                    <a:pt x="2486" y="2032"/>
                    <a:pt x="2486" y="2032"/>
                  </a:cubicBezTo>
                  <a:cubicBezTo>
                    <a:pt x="2492" y="2038"/>
                    <a:pt x="2492" y="2038"/>
                    <a:pt x="2492" y="2038"/>
                  </a:cubicBezTo>
                  <a:cubicBezTo>
                    <a:pt x="2500" y="2046"/>
                    <a:pt x="2500" y="2046"/>
                    <a:pt x="2500" y="2046"/>
                  </a:cubicBezTo>
                  <a:cubicBezTo>
                    <a:pt x="2507" y="2053"/>
                    <a:pt x="2507" y="2053"/>
                    <a:pt x="2507" y="2053"/>
                  </a:cubicBezTo>
                  <a:cubicBezTo>
                    <a:pt x="2515" y="2060"/>
                    <a:pt x="2515" y="2060"/>
                    <a:pt x="2515" y="2060"/>
                  </a:cubicBezTo>
                  <a:cubicBezTo>
                    <a:pt x="2522" y="2067"/>
                    <a:pt x="2522" y="2067"/>
                    <a:pt x="2522" y="2067"/>
                  </a:cubicBezTo>
                  <a:cubicBezTo>
                    <a:pt x="2530" y="2075"/>
                    <a:pt x="2530" y="2075"/>
                    <a:pt x="2530" y="2075"/>
                  </a:cubicBezTo>
                  <a:cubicBezTo>
                    <a:pt x="2535" y="2081"/>
                    <a:pt x="2535" y="2081"/>
                    <a:pt x="2535" y="2081"/>
                  </a:cubicBezTo>
                  <a:cubicBezTo>
                    <a:pt x="2538" y="2084"/>
                    <a:pt x="2542" y="2087"/>
                    <a:pt x="2545" y="2091"/>
                  </a:cubicBezTo>
                  <a:cubicBezTo>
                    <a:pt x="2546" y="2092"/>
                    <a:pt x="2546" y="2092"/>
                    <a:pt x="2546" y="2092"/>
                  </a:cubicBezTo>
                  <a:cubicBezTo>
                    <a:pt x="2568" y="2115"/>
                    <a:pt x="2589" y="2139"/>
                    <a:pt x="2609" y="2163"/>
                  </a:cubicBezTo>
                  <a:cubicBezTo>
                    <a:pt x="2612" y="2167"/>
                    <a:pt x="2612" y="2167"/>
                    <a:pt x="2612" y="2167"/>
                  </a:cubicBezTo>
                  <a:cubicBezTo>
                    <a:pt x="2621" y="2177"/>
                    <a:pt x="2621" y="2177"/>
                    <a:pt x="2621" y="2177"/>
                  </a:cubicBezTo>
                  <a:cubicBezTo>
                    <a:pt x="2626" y="2183"/>
                    <a:pt x="2626" y="2183"/>
                    <a:pt x="2626" y="2183"/>
                  </a:cubicBezTo>
                  <a:cubicBezTo>
                    <a:pt x="2633" y="2192"/>
                    <a:pt x="2633" y="2192"/>
                    <a:pt x="2633" y="2192"/>
                  </a:cubicBezTo>
                  <a:cubicBezTo>
                    <a:pt x="2639" y="2199"/>
                    <a:pt x="2639" y="2199"/>
                    <a:pt x="2639" y="2199"/>
                  </a:cubicBezTo>
                  <a:cubicBezTo>
                    <a:pt x="2646" y="2209"/>
                    <a:pt x="2646" y="2209"/>
                    <a:pt x="2646" y="2209"/>
                  </a:cubicBezTo>
                  <a:cubicBezTo>
                    <a:pt x="2651" y="2215"/>
                    <a:pt x="2651" y="2215"/>
                    <a:pt x="2651" y="2215"/>
                  </a:cubicBezTo>
                  <a:cubicBezTo>
                    <a:pt x="2659" y="2226"/>
                    <a:pt x="2659" y="2226"/>
                    <a:pt x="2659" y="2226"/>
                  </a:cubicBezTo>
                  <a:cubicBezTo>
                    <a:pt x="2663" y="2232"/>
                    <a:pt x="2663" y="2232"/>
                    <a:pt x="2663" y="2232"/>
                  </a:cubicBezTo>
                  <a:cubicBezTo>
                    <a:pt x="2666" y="2235"/>
                    <a:pt x="2668" y="2239"/>
                    <a:pt x="2671" y="2242"/>
                  </a:cubicBezTo>
                  <a:cubicBezTo>
                    <a:pt x="2676" y="2249"/>
                    <a:pt x="2676" y="2249"/>
                    <a:pt x="2676" y="2249"/>
                  </a:cubicBezTo>
                  <a:cubicBezTo>
                    <a:pt x="2683" y="2259"/>
                    <a:pt x="2683" y="2259"/>
                    <a:pt x="2683" y="2259"/>
                  </a:cubicBezTo>
                  <a:cubicBezTo>
                    <a:pt x="2688" y="2266"/>
                    <a:pt x="2688" y="2266"/>
                    <a:pt x="2688" y="2266"/>
                  </a:cubicBezTo>
                  <a:cubicBezTo>
                    <a:pt x="2695" y="2276"/>
                    <a:pt x="2695" y="2276"/>
                    <a:pt x="2695" y="2276"/>
                  </a:cubicBezTo>
                  <a:cubicBezTo>
                    <a:pt x="2699" y="2282"/>
                    <a:pt x="2699" y="2282"/>
                    <a:pt x="2699" y="2282"/>
                  </a:cubicBezTo>
                  <a:cubicBezTo>
                    <a:pt x="2707" y="2293"/>
                    <a:pt x="2707" y="2293"/>
                    <a:pt x="2707" y="2293"/>
                  </a:cubicBezTo>
                  <a:cubicBezTo>
                    <a:pt x="2711" y="2300"/>
                    <a:pt x="2711" y="2300"/>
                    <a:pt x="2711" y="2300"/>
                  </a:cubicBezTo>
                  <a:cubicBezTo>
                    <a:pt x="2713" y="2303"/>
                    <a:pt x="2716" y="2307"/>
                    <a:pt x="2718" y="2311"/>
                  </a:cubicBezTo>
                  <a:cubicBezTo>
                    <a:pt x="2722" y="2318"/>
                    <a:pt x="2722" y="2318"/>
                    <a:pt x="2722" y="2318"/>
                  </a:cubicBezTo>
                  <a:cubicBezTo>
                    <a:pt x="2729" y="2328"/>
                    <a:pt x="2729" y="2328"/>
                    <a:pt x="2729" y="2328"/>
                  </a:cubicBezTo>
                  <a:cubicBezTo>
                    <a:pt x="2734" y="2336"/>
                    <a:pt x="2734" y="2336"/>
                    <a:pt x="2734" y="2336"/>
                  </a:cubicBezTo>
                  <a:cubicBezTo>
                    <a:pt x="2740" y="2346"/>
                    <a:pt x="2740" y="2346"/>
                    <a:pt x="2740" y="2346"/>
                  </a:cubicBezTo>
                  <a:cubicBezTo>
                    <a:pt x="2744" y="2353"/>
                    <a:pt x="2744" y="2353"/>
                    <a:pt x="2744" y="2353"/>
                  </a:cubicBezTo>
                  <a:cubicBezTo>
                    <a:pt x="2746" y="2357"/>
                    <a:pt x="2748" y="2360"/>
                    <a:pt x="2750" y="2363"/>
                  </a:cubicBezTo>
                  <a:cubicBezTo>
                    <a:pt x="2754" y="2370"/>
                    <a:pt x="2754" y="2370"/>
                    <a:pt x="2754" y="2370"/>
                  </a:cubicBezTo>
                  <a:cubicBezTo>
                    <a:pt x="2763" y="2385"/>
                    <a:pt x="2772" y="2401"/>
                    <a:pt x="2781" y="2417"/>
                  </a:cubicBezTo>
                  <a:cubicBezTo>
                    <a:pt x="2781" y="2417"/>
                    <a:pt x="2781" y="2417"/>
                    <a:pt x="2781" y="2417"/>
                  </a:cubicBezTo>
                  <a:cubicBezTo>
                    <a:pt x="2783" y="2421"/>
                    <a:pt x="2784" y="2425"/>
                    <a:pt x="2786" y="2428"/>
                  </a:cubicBezTo>
                  <a:cubicBezTo>
                    <a:pt x="2790" y="2436"/>
                    <a:pt x="2790" y="2436"/>
                    <a:pt x="2790" y="2436"/>
                  </a:cubicBezTo>
                  <a:cubicBezTo>
                    <a:pt x="2792" y="2440"/>
                    <a:pt x="2794" y="2444"/>
                    <a:pt x="2796" y="2447"/>
                  </a:cubicBezTo>
                  <a:cubicBezTo>
                    <a:pt x="2800" y="2454"/>
                    <a:pt x="2800" y="2454"/>
                    <a:pt x="2800" y="2454"/>
                  </a:cubicBezTo>
                  <a:cubicBezTo>
                    <a:pt x="2805" y="2465"/>
                    <a:pt x="2805" y="2465"/>
                    <a:pt x="2805" y="2465"/>
                  </a:cubicBezTo>
                  <a:cubicBezTo>
                    <a:pt x="2809" y="2474"/>
                    <a:pt x="2809" y="2474"/>
                    <a:pt x="2809" y="2474"/>
                  </a:cubicBezTo>
                  <a:cubicBezTo>
                    <a:pt x="2814" y="2484"/>
                    <a:pt x="2814" y="2484"/>
                    <a:pt x="2814" y="2484"/>
                  </a:cubicBezTo>
                  <a:cubicBezTo>
                    <a:pt x="2818" y="2492"/>
                    <a:pt x="2818" y="2492"/>
                    <a:pt x="2818" y="2492"/>
                  </a:cubicBezTo>
                  <a:cubicBezTo>
                    <a:pt x="2822" y="2503"/>
                    <a:pt x="2822" y="2503"/>
                    <a:pt x="2822" y="2503"/>
                  </a:cubicBezTo>
                  <a:cubicBezTo>
                    <a:pt x="2826" y="2512"/>
                    <a:pt x="2826" y="2512"/>
                    <a:pt x="2826" y="2512"/>
                  </a:cubicBezTo>
                  <a:cubicBezTo>
                    <a:pt x="2831" y="2522"/>
                    <a:pt x="2831" y="2522"/>
                    <a:pt x="2831" y="2522"/>
                  </a:cubicBezTo>
                  <a:cubicBezTo>
                    <a:pt x="2835" y="2531"/>
                    <a:pt x="2835" y="2531"/>
                    <a:pt x="2835" y="2531"/>
                  </a:cubicBezTo>
                  <a:cubicBezTo>
                    <a:pt x="2839" y="2541"/>
                    <a:pt x="2839" y="2541"/>
                    <a:pt x="2839" y="2541"/>
                  </a:cubicBezTo>
                  <a:cubicBezTo>
                    <a:pt x="2843" y="2551"/>
                    <a:pt x="2843" y="2551"/>
                    <a:pt x="2843" y="2551"/>
                  </a:cubicBezTo>
                  <a:cubicBezTo>
                    <a:pt x="2847" y="2561"/>
                    <a:pt x="2847" y="2561"/>
                    <a:pt x="2847" y="2561"/>
                  </a:cubicBezTo>
                  <a:cubicBezTo>
                    <a:pt x="2851" y="2570"/>
                    <a:pt x="2851" y="2570"/>
                    <a:pt x="2851" y="2570"/>
                  </a:cubicBezTo>
                  <a:cubicBezTo>
                    <a:pt x="2855" y="2581"/>
                    <a:pt x="2855" y="2581"/>
                    <a:pt x="2855" y="2581"/>
                  </a:cubicBezTo>
                  <a:cubicBezTo>
                    <a:pt x="2858" y="2590"/>
                    <a:pt x="2858" y="2590"/>
                    <a:pt x="2858" y="2590"/>
                  </a:cubicBezTo>
                  <a:cubicBezTo>
                    <a:pt x="2862" y="2601"/>
                    <a:pt x="2862" y="2601"/>
                    <a:pt x="2862" y="2601"/>
                  </a:cubicBezTo>
                  <a:cubicBezTo>
                    <a:pt x="2866" y="2610"/>
                    <a:pt x="2866" y="2610"/>
                    <a:pt x="2866" y="2610"/>
                  </a:cubicBezTo>
                  <a:cubicBezTo>
                    <a:pt x="2869" y="2620"/>
                    <a:pt x="2869" y="2620"/>
                    <a:pt x="2869" y="2620"/>
                  </a:cubicBezTo>
                  <a:cubicBezTo>
                    <a:pt x="2873" y="2631"/>
                    <a:pt x="2873" y="2631"/>
                    <a:pt x="2873" y="2631"/>
                  </a:cubicBezTo>
                  <a:cubicBezTo>
                    <a:pt x="2876" y="2640"/>
                    <a:pt x="2876" y="2640"/>
                    <a:pt x="2876" y="2640"/>
                  </a:cubicBezTo>
                  <a:cubicBezTo>
                    <a:pt x="2880" y="2651"/>
                    <a:pt x="2880" y="2651"/>
                    <a:pt x="2880" y="2651"/>
                  </a:cubicBezTo>
                  <a:cubicBezTo>
                    <a:pt x="2881" y="2654"/>
                    <a:pt x="2882" y="2657"/>
                    <a:pt x="2883" y="2660"/>
                  </a:cubicBezTo>
                  <a:cubicBezTo>
                    <a:pt x="2884" y="2664"/>
                    <a:pt x="2885" y="2668"/>
                    <a:pt x="2886" y="2672"/>
                  </a:cubicBezTo>
                  <a:cubicBezTo>
                    <a:pt x="2889" y="2681"/>
                    <a:pt x="2889" y="2681"/>
                    <a:pt x="2889" y="2681"/>
                  </a:cubicBezTo>
                  <a:cubicBezTo>
                    <a:pt x="2890" y="2684"/>
                    <a:pt x="2891" y="2688"/>
                    <a:pt x="2892" y="2691"/>
                  </a:cubicBezTo>
                  <a:cubicBezTo>
                    <a:pt x="2895" y="2701"/>
                    <a:pt x="2895" y="2701"/>
                    <a:pt x="2895" y="2701"/>
                  </a:cubicBezTo>
                  <a:cubicBezTo>
                    <a:pt x="2895" y="2702"/>
                    <a:pt x="2895" y="2702"/>
                    <a:pt x="2895" y="2702"/>
                  </a:cubicBezTo>
                  <a:cubicBezTo>
                    <a:pt x="2897" y="2708"/>
                    <a:pt x="2899" y="2715"/>
                    <a:pt x="2901" y="2721"/>
                  </a:cubicBezTo>
                  <a:cubicBezTo>
                    <a:pt x="2901" y="2722"/>
                    <a:pt x="2901" y="2722"/>
                    <a:pt x="2901" y="2722"/>
                  </a:cubicBezTo>
                  <a:cubicBezTo>
                    <a:pt x="2903" y="2728"/>
                    <a:pt x="2904" y="2735"/>
                    <a:pt x="2906" y="2742"/>
                  </a:cubicBezTo>
                  <a:cubicBezTo>
                    <a:pt x="2906" y="2742"/>
                    <a:pt x="2906" y="2742"/>
                    <a:pt x="2906" y="2742"/>
                  </a:cubicBezTo>
                  <a:cubicBezTo>
                    <a:pt x="2909" y="2752"/>
                    <a:pt x="2909" y="2752"/>
                    <a:pt x="2909" y="2752"/>
                  </a:cubicBezTo>
                  <a:cubicBezTo>
                    <a:pt x="2911" y="2763"/>
                    <a:pt x="2911" y="2763"/>
                    <a:pt x="2911" y="2763"/>
                  </a:cubicBezTo>
                  <a:cubicBezTo>
                    <a:pt x="2914" y="2774"/>
                    <a:pt x="2914" y="2774"/>
                    <a:pt x="2914" y="2774"/>
                  </a:cubicBezTo>
                  <a:cubicBezTo>
                    <a:pt x="2916" y="2784"/>
                    <a:pt x="2916" y="2784"/>
                    <a:pt x="2916" y="2784"/>
                  </a:cubicBezTo>
                  <a:cubicBezTo>
                    <a:pt x="2918" y="2794"/>
                    <a:pt x="2918" y="2794"/>
                    <a:pt x="2918" y="2794"/>
                  </a:cubicBezTo>
                  <a:cubicBezTo>
                    <a:pt x="2919" y="2798"/>
                    <a:pt x="2920" y="2801"/>
                    <a:pt x="2921" y="2805"/>
                  </a:cubicBezTo>
                  <a:cubicBezTo>
                    <a:pt x="2923" y="2815"/>
                    <a:pt x="2923" y="2815"/>
                    <a:pt x="2923" y="2815"/>
                  </a:cubicBezTo>
                  <a:cubicBezTo>
                    <a:pt x="2924" y="2819"/>
                    <a:pt x="2924" y="2822"/>
                    <a:pt x="2925" y="2826"/>
                  </a:cubicBezTo>
                  <a:cubicBezTo>
                    <a:pt x="2927" y="2836"/>
                    <a:pt x="2927" y="2836"/>
                    <a:pt x="2927" y="2836"/>
                  </a:cubicBezTo>
                  <a:cubicBezTo>
                    <a:pt x="2929" y="2848"/>
                    <a:pt x="2929" y="2848"/>
                    <a:pt x="2929" y="2848"/>
                  </a:cubicBezTo>
                  <a:cubicBezTo>
                    <a:pt x="2931" y="2857"/>
                    <a:pt x="2931" y="2857"/>
                    <a:pt x="2931" y="2857"/>
                  </a:cubicBezTo>
                  <a:cubicBezTo>
                    <a:pt x="2933" y="2869"/>
                    <a:pt x="2933" y="2869"/>
                    <a:pt x="2933" y="2869"/>
                  </a:cubicBezTo>
                  <a:cubicBezTo>
                    <a:pt x="2934" y="2879"/>
                    <a:pt x="2934" y="2879"/>
                    <a:pt x="2934" y="2879"/>
                  </a:cubicBezTo>
                  <a:cubicBezTo>
                    <a:pt x="2936" y="2891"/>
                    <a:pt x="2936" y="2891"/>
                    <a:pt x="2936" y="2891"/>
                  </a:cubicBezTo>
                  <a:cubicBezTo>
                    <a:pt x="2937" y="2901"/>
                    <a:pt x="2937" y="2901"/>
                    <a:pt x="2937" y="2901"/>
                  </a:cubicBezTo>
                  <a:cubicBezTo>
                    <a:pt x="2939" y="2912"/>
                    <a:pt x="2939" y="2912"/>
                    <a:pt x="2939" y="2912"/>
                  </a:cubicBezTo>
                  <a:cubicBezTo>
                    <a:pt x="2940" y="2923"/>
                    <a:pt x="2940" y="2923"/>
                    <a:pt x="2940" y="2923"/>
                  </a:cubicBezTo>
                  <a:cubicBezTo>
                    <a:pt x="2942" y="2933"/>
                    <a:pt x="2942" y="2933"/>
                    <a:pt x="2942" y="2933"/>
                  </a:cubicBezTo>
                  <a:cubicBezTo>
                    <a:pt x="2943" y="2944"/>
                    <a:pt x="2943" y="2944"/>
                    <a:pt x="2943" y="2944"/>
                  </a:cubicBezTo>
                  <a:cubicBezTo>
                    <a:pt x="2944" y="2955"/>
                    <a:pt x="2944" y="2955"/>
                    <a:pt x="2944" y="2955"/>
                  </a:cubicBezTo>
                  <a:cubicBezTo>
                    <a:pt x="2945" y="2966"/>
                    <a:pt x="2945" y="2966"/>
                    <a:pt x="2945" y="2966"/>
                  </a:cubicBezTo>
                  <a:cubicBezTo>
                    <a:pt x="2946" y="2977"/>
                    <a:pt x="2946" y="2977"/>
                    <a:pt x="2946" y="2977"/>
                  </a:cubicBezTo>
                  <a:cubicBezTo>
                    <a:pt x="2947" y="2988"/>
                    <a:pt x="2947" y="2988"/>
                    <a:pt x="2947" y="2988"/>
                  </a:cubicBezTo>
                  <a:cubicBezTo>
                    <a:pt x="2948" y="2999"/>
                    <a:pt x="2948" y="2999"/>
                    <a:pt x="2948" y="2999"/>
                  </a:cubicBezTo>
                  <a:cubicBezTo>
                    <a:pt x="2949" y="3010"/>
                    <a:pt x="2949" y="3010"/>
                    <a:pt x="2949" y="3010"/>
                  </a:cubicBezTo>
                  <a:cubicBezTo>
                    <a:pt x="2949" y="3014"/>
                    <a:pt x="2949" y="3018"/>
                    <a:pt x="2949" y="3022"/>
                  </a:cubicBezTo>
                  <a:cubicBezTo>
                    <a:pt x="2950" y="3032"/>
                    <a:pt x="2950" y="3032"/>
                    <a:pt x="2950" y="3032"/>
                  </a:cubicBezTo>
                  <a:cubicBezTo>
                    <a:pt x="2950" y="3037"/>
                    <a:pt x="2950" y="3043"/>
                    <a:pt x="2951" y="3048"/>
                  </a:cubicBezTo>
                  <a:cubicBezTo>
                    <a:pt x="2951" y="3054"/>
                    <a:pt x="2951" y="3054"/>
                    <a:pt x="2951" y="3054"/>
                  </a:cubicBezTo>
                  <a:cubicBezTo>
                    <a:pt x="2951" y="3061"/>
                    <a:pt x="2951" y="3069"/>
                    <a:pt x="2952" y="3076"/>
                  </a:cubicBezTo>
                  <a:cubicBezTo>
                    <a:pt x="2953" y="3083"/>
                    <a:pt x="2953" y="3091"/>
                    <a:pt x="2953" y="3098"/>
                  </a:cubicBezTo>
                  <a:cubicBezTo>
                    <a:pt x="2955" y="3113"/>
                    <a:pt x="2955" y="3113"/>
                    <a:pt x="2955" y="3113"/>
                  </a:cubicBezTo>
                  <a:cubicBezTo>
                    <a:pt x="2955" y="3203"/>
                    <a:pt x="2881" y="3277"/>
                    <a:pt x="2791" y="3277"/>
                  </a:cubicBezTo>
                  <a:cubicBezTo>
                    <a:pt x="2748" y="3277"/>
                    <a:pt x="2706" y="3259"/>
                    <a:pt x="2675" y="3229"/>
                  </a:cubicBezTo>
                  <a:cubicBezTo>
                    <a:pt x="2645" y="3198"/>
                    <a:pt x="2628" y="3156"/>
                    <a:pt x="2628" y="3113"/>
                  </a:cubicBezTo>
                  <a:cubicBezTo>
                    <a:pt x="2628" y="3113"/>
                    <a:pt x="2628" y="3113"/>
                    <a:pt x="2628" y="3113"/>
                  </a:cubicBezTo>
                </a:path>
              </a:pathLst>
            </a:custGeom>
            <a:solidFill>
              <a:srgbClr val="000000">
                <a:alpha val="100000"/>
              </a:srgbClr>
            </a:solidFill>
            <a:ln w="9525">
              <a:noFill/>
            </a:ln>
          </p:spPr>
          <p:txBody>
            <a:bodyPr/>
            <a:p>
              <a:endParaRPr lang="zh-CN" altLang="en-US"/>
            </a:p>
          </p:txBody>
        </p:sp>
        <p:sp>
          <p:nvSpPr>
            <p:cNvPr id="96283" name="Freeform 29"/>
            <p:cNvSpPr/>
            <p:nvPr/>
          </p:nvSpPr>
          <p:spPr>
            <a:xfrm>
              <a:off x="6174" y="6893"/>
              <a:ext cx="9" cy="55"/>
            </a:xfrm>
            <a:custGeom>
              <a:avLst/>
              <a:gdLst/>
              <a:ahLst/>
              <a:cxnLst>
                <a:cxn ang="0">
                  <a:pos x="45" y="316"/>
                </a:cxn>
                <a:cxn ang="0">
                  <a:pos x="0" y="0"/>
                </a:cxn>
              </a:cxnLst>
              <a:pathLst>
                <a:path w="4" h="23">
                  <a:moveTo>
                    <a:pt x="4" y="23"/>
                  </a:moveTo>
                  <a:cubicBezTo>
                    <a:pt x="3" y="15"/>
                    <a:pt x="2" y="7"/>
                    <a:pt x="0" y="0"/>
                  </a:cubicBezTo>
                </a:path>
              </a:pathLst>
            </a:custGeom>
            <a:solidFill>
              <a:srgbClr val="000000">
                <a:alpha val="100000"/>
              </a:srgbClr>
            </a:solidFill>
            <a:ln w="9525">
              <a:noFill/>
            </a:ln>
          </p:spPr>
          <p:txBody>
            <a:bodyPr/>
            <a:p>
              <a:endParaRPr lang="zh-CN" altLang="en-US"/>
            </a:p>
          </p:txBody>
        </p:sp>
        <p:sp>
          <p:nvSpPr>
            <p:cNvPr id="96284" name="Freeform 30"/>
            <p:cNvSpPr/>
            <p:nvPr/>
          </p:nvSpPr>
          <p:spPr>
            <a:xfrm>
              <a:off x="6136" y="6709"/>
              <a:ext cx="12" cy="52"/>
            </a:xfrm>
            <a:custGeom>
              <a:avLst/>
              <a:gdLst/>
              <a:ahLst/>
              <a:cxnLst>
                <a:cxn ang="0">
                  <a:pos x="70" y="291"/>
                </a:cxn>
                <a:cxn ang="0">
                  <a:pos x="0" y="0"/>
                </a:cxn>
              </a:cxnLst>
              <a:pathLst>
                <a:path w="5" h="22">
                  <a:moveTo>
                    <a:pt x="5" y="22"/>
                  </a:moveTo>
                  <a:cubicBezTo>
                    <a:pt x="4" y="15"/>
                    <a:pt x="2" y="7"/>
                    <a:pt x="0" y="0"/>
                  </a:cubicBezTo>
                </a:path>
              </a:pathLst>
            </a:custGeom>
            <a:solidFill>
              <a:srgbClr val="000000">
                <a:alpha val="100000"/>
              </a:srgbClr>
            </a:solidFill>
            <a:ln w="9525">
              <a:noFill/>
            </a:ln>
          </p:spPr>
          <p:txBody>
            <a:bodyPr/>
            <a:p>
              <a:endParaRPr lang="zh-CN" altLang="en-US"/>
            </a:p>
          </p:txBody>
        </p:sp>
        <p:sp>
          <p:nvSpPr>
            <p:cNvPr id="96285" name="Freeform 31"/>
            <p:cNvSpPr/>
            <p:nvPr/>
          </p:nvSpPr>
          <p:spPr>
            <a:xfrm>
              <a:off x="5623" y="12"/>
              <a:ext cx="3681" cy="7740"/>
            </a:xfrm>
            <a:custGeom>
              <a:avLst/>
              <a:gdLst/>
              <a:ahLst/>
              <a:cxnLst>
                <a:cxn ang="0">
                  <a:pos x="5298" y="20534"/>
                </a:cxn>
                <a:cxn ang="0">
                  <a:pos x="5338" y="20478"/>
                </a:cxn>
                <a:cxn ang="0">
                  <a:pos x="9726" y="12960"/>
                </a:cxn>
                <a:cxn ang="0">
                  <a:pos x="4466" y="4995"/>
                </a:cxn>
                <a:cxn ang="0">
                  <a:pos x="2073" y="4388"/>
                </a:cxn>
                <a:cxn ang="0">
                  <a:pos x="28" y="2336"/>
                </a:cxn>
                <a:cxn ang="0">
                  <a:pos x="0" y="2151"/>
                </a:cxn>
                <a:cxn ang="0">
                  <a:pos x="1967" y="95"/>
                </a:cxn>
                <a:cxn ang="0">
                  <a:pos x="2073" y="0"/>
                </a:cxn>
                <a:cxn ang="0">
                  <a:pos x="14124" y="12988"/>
                </a:cxn>
                <a:cxn ang="0">
                  <a:pos x="9260" y="23137"/>
                </a:cxn>
                <a:cxn ang="0">
                  <a:pos x="9260" y="23362"/>
                </a:cxn>
                <a:cxn ang="0">
                  <a:pos x="20547" y="40603"/>
                </a:cxn>
                <a:cxn ang="0">
                  <a:pos x="20563" y="40894"/>
                </a:cxn>
                <a:cxn ang="0">
                  <a:pos x="20573" y="41090"/>
                </a:cxn>
                <a:cxn ang="0">
                  <a:pos x="18422" y="43258"/>
                </a:cxn>
                <a:cxn ang="0">
                  <a:pos x="16885" y="42627"/>
                </a:cxn>
                <a:cxn ang="0">
                  <a:pos x="16254" y="41090"/>
                </a:cxn>
                <a:cxn ang="0">
                  <a:pos x="16242" y="40894"/>
                </a:cxn>
                <a:cxn ang="0">
                  <a:pos x="16265" y="40575"/>
                </a:cxn>
                <a:cxn ang="0">
                  <a:pos x="8736" y="27943"/>
                </a:cxn>
                <a:cxn ang="0">
                  <a:pos x="7584" y="27336"/>
                </a:cxn>
                <a:cxn ang="0">
                  <a:pos x="4929" y="26336"/>
                </a:cxn>
                <a:cxn ang="0">
                  <a:pos x="3291" y="23653"/>
                </a:cxn>
                <a:cxn ang="0">
                  <a:pos x="3265" y="23374"/>
                </a:cxn>
                <a:cxn ang="0">
                  <a:pos x="5298" y="20534"/>
                </a:cxn>
                <a:cxn ang="0">
                  <a:pos x="5298" y="20534"/>
                </a:cxn>
              </a:cxnLst>
              <a:pathLst>
                <a:path w="1557" h="3274">
                  <a:moveTo>
                    <a:pt x="401" y="1554"/>
                  </a:moveTo>
                  <a:cubicBezTo>
                    <a:pt x="404" y="1550"/>
                    <a:pt x="404" y="1550"/>
                    <a:pt x="404" y="1550"/>
                  </a:cubicBezTo>
                  <a:cubicBezTo>
                    <a:pt x="602" y="1438"/>
                    <a:pt x="736" y="1225"/>
                    <a:pt x="736" y="981"/>
                  </a:cubicBezTo>
                  <a:cubicBezTo>
                    <a:pt x="736" y="710"/>
                    <a:pt x="572" y="478"/>
                    <a:pt x="338" y="378"/>
                  </a:cubicBezTo>
                  <a:cubicBezTo>
                    <a:pt x="279" y="352"/>
                    <a:pt x="221" y="332"/>
                    <a:pt x="157" y="332"/>
                  </a:cubicBezTo>
                  <a:cubicBezTo>
                    <a:pt x="71" y="332"/>
                    <a:pt x="2" y="263"/>
                    <a:pt x="2" y="177"/>
                  </a:cubicBezTo>
                  <a:cubicBezTo>
                    <a:pt x="0" y="163"/>
                    <a:pt x="0" y="163"/>
                    <a:pt x="0" y="163"/>
                  </a:cubicBezTo>
                  <a:cubicBezTo>
                    <a:pt x="0" y="79"/>
                    <a:pt x="66" y="11"/>
                    <a:pt x="149" y="7"/>
                  </a:cubicBezTo>
                  <a:cubicBezTo>
                    <a:pt x="157" y="0"/>
                    <a:pt x="157" y="0"/>
                    <a:pt x="157" y="0"/>
                  </a:cubicBezTo>
                  <a:cubicBezTo>
                    <a:pt x="667" y="38"/>
                    <a:pt x="1069" y="463"/>
                    <a:pt x="1069" y="983"/>
                  </a:cubicBezTo>
                  <a:cubicBezTo>
                    <a:pt x="1069" y="1293"/>
                    <a:pt x="925" y="1570"/>
                    <a:pt x="701" y="1751"/>
                  </a:cubicBezTo>
                  <a:cubicBezTo>
                    <a:pt x="701" y="1756"/>
                    <a:pt x="701" y="1762"/>
                    <a:pt x="701" y="1768"/>
                  </a:cubicBezTo>
                  <a:cubicBezTo>
                    <a:pt x="1196" y="1998"/>
                    <a:pt x="1542" y="2494"/>
                    <a:pt x="1555" y="3073"/>
                  </a:cubicBezTo>
                  <a:cubicBezTo>
                    <a:pt x="1555" y="3080"/>
                    <a:pt x="1556" y="3088"/>
                    <a:pt x="1556" y="3095"/>
                  </a:cubicBezTo>
                  <a:cubicBezTo>
                    <a:pt x="1557" y="3110"/>
                    <a:pt x="1557" y="3110"/>
                    <a:pt x="1557" y="3110"/>
                  </a:cubicBezTo>
                  <a:cubicBezTo>
                    <a:pt x="1557" y="3200"/>
                    <a:pt x="1484" y="3274"/>
                    <a:pt x="1394" y="3274"/>
                  </a:cubicBezTo>
                  <a:cubicBezTo>
                    <a:pt x="1351" y="3274"/>
                    <a:pt x="1309" y="3256"/>
                    <a:pt x="1278" y="3226"/>
                  </a:cubicBezTo>
                  <a:cubicBezTo>
                    <a:pt x="1248" y="3195"/>
                    <a:pt x="1230" y="3153"/>
                    <a:pt x="1230" y="3110"/>
                  </a:cubicBezTo>
                  <a:cubicBezTo>
                    <a:pt x="1229" y="3095"/>
                    <a:pt x="1229" y="3095"/>
                    <a:pt x="1229" y="3095"/>
                  </a:cubicBezTo>
                  <a:cubicBezTo>
                    <a:pt x="1229" y="3087"/>
                    <a:pt x="1230" y="3079"/>
                    <a:pt x="1231" y="3071"/>
                  </a:cubicBezTo>
                  <a:cubicBezTo>
                    <a:pt x="1218" y="2663"/>
                    <a:pt x="992" y="2308"/>
                    <a:pt x="661" y="2115"/>
                  </a:cubicBezTo>
                  <a:cubicBezTo>
                    <a:pt x="633" y="2098"/>
                    <a:pt x="604" y="2083"/>
                    <a:pt x="574" y="2069"/>
                  </a:cubicBezTo>
                  <a:cubicBezTo>
                    <a:pt x="503" y="2027"/>
                    <a:pt x="441" y="2027"/>
                    <a:pt x="373" y="1993"/>
                  </a:cubicBezTo>
                  <a:cubicBezTo>
                    <a:pt x="297" y="1954"/>
                    <a:pt x="249" y="1876"/>
                    <a:pt x="249" y="1790"/>
                  </a:cubicBezTo>
                  <a:cubicBezTo>
                    <a:pt x="247" y="1769"/>
                    <a:pt x="247" y="1769"/>
                    <a:pt x="247" y="1769"/>
                  </a:cubicBezTo>
                  <a:cubicBezTo>
                    <a:pt x="247" y="1670"/>
                    <a:pt x="311" y="1585"/>
                    <a:pt x="401" y="1554"/>
                  </a:cubicBezTo>
                  <a:cubicBezTo>
                    <a:pt x="401" y="1554"/>
                    <a:pt x="401" y="1554"/>
                    <a:pt x="401" y="1554"/>
                  </a:cubicBezTo>
                  <a:close/>
                </a:path>
              </a:pathLst>
            </a:custGeom>
            <a:solidFill>
              <a:srgbClr val="000000">
                <a:alpha val="100000"/>
              </a:srgbClr>
            </a:solidFill>
            <a:ln w="9525">
              <a:noFill/>
            </a:ln>
          </p:spPr>
          <p:txBody>
            <a:bodyPr/>
            <a:p>
              <a:endParaRPr lang="zh-CN" altLang="en-US"/>
            </a:p>
          </p:txBody>
        </p:sp>
        <p:sp>
          <p:nvSpPr>
            <p:cNvPr id="96286" name="Line 32"/>
            <p:cNvSpPr/>
            <p:nvPr/>
          </p:nvSpPr>
          <p:spPr>
            <a:xfrm>
              <a:off x="6571" y="3685"/>
              <a:ext cx="0" cy="0"/>
            </a:xfrm>
            <a:prstGeom prst="line">
              <a:avLst/>
            </a:prstGeom>
            <a:ln w="9525">
              <a:noFill/>
            </a:ln>
          </p:spPr>
        </p:sp>
        <p:sp>
          <p:nvSpPr>
            <p:cNvPr id="96287" name="Line 33"/>
            <p:cNvSpPr/>
            <p:nvPr/>
          </p:nvSpPr>
          <p:spPr>
            <a:xfrm>
              <a:off x="6571" y="3685"/>
              <a:ext cx="0" cy="0"/>
            </a:xfrm>
            <a:prstGeom prst="line">
              <a:avLst/>
            </a:prstGeom>
            <a:ln w="9525">
              <a:noFill/>
            </a:ln>
          </p:spPr>
        </p:sp>
      </p:grpSp>
      <p:grpSp>
        <p:nvGrpSpPr>
          <p:cNvPr id="96268" name="Group 10"/>
          <p:cNvGrpSpPr>
            <a:grpSpLocks noChangeAspect="1"/>
          </p:cNvGrpSpPr>
          <p:nvPr/>
        </p:nvGrpSpPr>
        <p:grpSpPr>
          <a:xfrm>
            <a:off x="6877050" y="2522538"/>
            <a:ext cx="336550" cy="385762"/>
            <a:chOff x="2011" y="901"/>
            <a:chExt cx="1268" cy="1453"/>
          </a:xfrm>
        </p:grpSpPr>
        <p:sp>
          <p:nvSpPr>
            <p:cNvPr id="96278" name="Freeform 11"/>
            <p:cNvSpPr>
              <a:spLocks noEditPoints="1"/>
            </p:cNvSpPr>
            <p:nvPr/>
          </p:nvSpPr>
          <p:spPr>
            <a:xfrm>
              <a:off x="2011" y="1470"/>
              <a:ext cx="1268" cy="884"/>
            </a:xfrm>
            <a:custGeom>
              <a:avLst/>
              <a:gdLst/>
              <a:ahLst/>
              <a:cxnLst>
                <a:cxn ang="0">
                  <a:pos x="282" y="152"/>
                </a:cxn>
                <a:cxn ang="0">
                  <a:pos x="210" y="118"/>
                </a:cxn>
                <a:cxn ang="0">
                  <a:pos x="209" y="100"/>
                </a:cxn>
                <a:cxn ang="0">
                  <a:pos x="245" y="10"/>
                </a:cxn>
                <a:cxn ang="0">
                  <a:pos x="245" y="0"/>
                </a:cxn>
                <a:cxn ang="0">
                  <a:pos x="75" y="0"/>
                </a:cxn>
                <a:cxn ang="0">
                  <a:pos x="75" y="10"/>
                </a:cxn>
                <a:cxn ang="0">
                  <a:pos x="85" y="65"/>
                </a:cxn>
                <a:cxn ang="0">
                  <a:pos x="110" y="100"/>
                </a:cxn>
                <a:cxn ang="0">
                  <a:pos x="110" y="114"/>
                </a:cxn>
                <a:cxn ang="0">
                  <a:pos x="105" y="118"/>
                </a:cxn>
                <a:cxn ang="0">
                  <a:pos x="37" y="153"/>
                </a:cxn>
                <a:cxn ang="0">
                  <a:pos x="0" y="202"/>
                </a:cxn>
                <a:cxn ang="0">
                  <a:pos x="0" y="223"/>
                </a:cxn>
                <a:cxn ang="0">
                  <a:pos x="319" y="223"/>
                </a:cxn>
                <a:cxn ang="0">
                  <a:pos x="319" y="202"/>
                </a:cxn>
                <a:cxn ang="0">
                  <a:pos x="282" y="152"/>
                </a:cxn>
                <a:cxn ang="0">
                  <a:pos x="282" y="152"/>
                </a:cxn>
                <a:cxn ang="0">
                  <a:pos x="282" y="152"/>
                </a:cxn>
              </a:cxnLst>
              <a:pathLst>
                <a:path w="2530" h="1762">
                  <a:moveTo>
                    <a:pt x="2237" y="1200"/>
                  </a:moveTo>
                  <a:cubicBezTo>
                    <a:pt x="2089" y="1100"/>
                    <a:pt x="1889" y="1006"/>
                    <a:pt x="1675" y="936"/>
                  </a:cubicBezTo>
                  <a:cubicBezTo>
                    <a:pt x="1655" y="929"/>
                    <a:pt x="1630" y="889"/>
                    <a:pt x="1661" y="789"/>
                  </a:cubicBezTo>
                  <a:cubicBezTo>
                    <a:pt x="1712" y="724"/>
                    <a:pt x="1941" y="416"/>
                    <a:pt x="1941" y="75"/>
                  </a:cubicBezTo>
                  <a:cubicBezTo>
                    <a:pt x="1941" y="0"/>
                    <a:pt x="1941" y="0"/>
                    <a:pt x="1941" y="0"/>
                  </a:cubicBezTo>
                  <a:cubicBezTo>
                    <a:pt x="594" y="0"/>
                    <a:pt x="594" y="0"/>
                    <a:pt x="594" y="0"/>
                  </a:cubicBezTo>
                  <a:cubicBezTo>
                    <a:pt x="594" y="75"/>
                    <a:pt x="594" y="75"/>
                    <a:pt x="594" y="75"/>
                  </a:cubicBezTo>
                  <a:cubicBezTo>
                    <a:pt x="594" y="254"/>
                    <a:pt x="619" y="394"/>
                    <a:pt x="675" y="516"/>
                  </a:cubicBezTo>
                  <a:cubicBezTo>
                    <a:pt x="728" y="631"/>
                    <a:pt x="801" y="717"/>
                    <a:pt x="875" y="792"/>
                  </a:cubicBezTo>
                  <a:cubicBezTo>
                    <a:pt x="890" y="837"/>
                    <a:pt x="889" y="875"/>
                    <a:pt x="873" y="902"/>
                  </a:cubicBezTo>
                  <a:cubicBezTo>
                    <a:pt x="860" y="923"/>
                    <a:pt x="840" y="934"/>
                    <a:pt x="833" y="937"/>
                  </a:cubicBezTo>
                  <a:cubicBezTo>
                    <a:pt x="625" y="1012"/>
                    <a:pt x="432" y="1106"/>
                    <a:pt x="289" y="1205"/>
                  </a:cubicBezTo>
                  <a:cubicBezTo>
                    <a:pt x="97" y="1337"/>
                    <a:pt x="0" y="1470"/>
                    <a:pt x="0" y="1603"/>
                  </a:cubicBezTo>
                  <a:cubicBezTo>
                    <a:pt x="0" y="1762"/>
                    <a:pt x="0" y="1762"/>
                    <a:pt x="0" y="1762"/>
                  </a:cubicBezTo>
                  <a:cubicBezTo>
                    <a:pt x="2530" y="1762"/>
                    <a:pt x="2530" y="1762"/>
                    <a:pt x="2530" y="1762"/>
                  </a:cubicBezTo>
                  <a:cubicBezTo>
                    <a:pt x="2530" y="1603"/>
                    <a:pt x="2530" y="1603"/>
                    <a:pt x="2530" y="1603"/>
                  </a:cubicBezTo>
                  <a:cubicBezTo>
                    <a:pt x="2530" y="1466"/>
                    <a:pt x="2431" y="1331"/>
                    <a:pt x="2237" y="1200"/>
                  </a:cubicBezTo>
                  <a:close/>
                  <a:moveTo>
                    <a:pt x="2237" y="1200"/>
                  </a:moveTo>
                  <a:cubicBezTo>
                    <a:pt x="2237" y="1200"/>
                    <a:pt x="2237" y="1200"/>
                    <a:pt x="2237" y="1200"/>
                  </a:cubicBezTo>
                </a:path>
              </a:pathLst>
            </a:custGeom>
            <a:noFill/>
            <a:ln w="25400" cap="flat" cmpd="sng">
              <a:solidFill>
                <a:srgbClr val="000000">
                  <a:alpha val="100000"/>
                </a:srgbClr>
              </a:solidFill>
              <a:prstDash val="solid"/>
              <a:round/>
              <a:headEnd type="none" w="med" len="med"/>
              <a:tailEnd type="none" w="med" len="med"/>
            </a:ln>
          </p:spPr>
          <p:txBody>
            <a:bodyPr/>
            <a:p>
              <a:endParaRPr lang="zh-CN" altLang="en-US"/>
            </a:p>
          </p:txBody>
        </p:sp>
        <p:sp>
          <p:nvSpPr>
            <p:cNvPr id="96279" name="Freeform 12"/>
            <p:cNvSpPr>
              <a:spLocks noEditPoints="1"/>
            </p:cNvSpPr>
            <p:nvPr/>
          </p:nvSpPr>
          <p:spPr>
            <a:xfrm>
              <a:off x="2186" y="901"/>
              <a:ext cx="918" cy="547"/>
            </a:xfrm>
            <a:custGeom>
              <a:avLst/>
              <a:gdLst/>
              <a:ahLst/>
              <a:cxnLst>
                <a:cxn ang="0">
                  <a:pos x="231" y="128"/>
                </a:cxn>
                <a:cxn ang="0">
                  <a:pos x="223" y="100"/>
                </a:cxn>
                <a:cxn ang="0">
                  <a:pos x="210" y="91"/>
                </a:cxn>
                <a:cxn ang="0">
                  <a:pos x="149" y="17"/>
                </a:cxn>
                <a:cxn ang="0">
                  <a:pos x="141" y="18"/>
                </a:cxn>
                <a:cxn ang="0">
                  <a:pos x="140" y="19"/>
                </a:cxn>
                <a:cxn ang="0">
                  <a:pos x="122" y="0"/>
                </a:cxn>
                <a:cxn ang="0">
                  <a:pos x="109" y="0"/>
                </a:cxn>
                <a:cxn ang="0">
                  <a:pos x="91" y="19"/>
                </a:cxn>
                <a:cxn ang="0">
                  <a:pos x="91" y="19"/>
                </a:cxn>
                <a:cxn ang="0">
                  <a:pos x="90" y="18"/>
                </a:cxn>
                <a:cxn ang="0">
                  <a:pos x="82" y="17"/>
                </a:cxn>
                <a:cxn ang="0">
                  <a:pos x="20" y="91"/>
                </a:cxn>
                <a:cxn ang="0">
                  <a:pos x="8" y="100"/>
                </a:cxn>
                <a:cxn ang="0">
                  <a:pos x="0" y="128"/>
                </a:cxn>
                <a:cxn ang="0">
                  <a:pos x="0" y="137"/>
                </a:cxn>
                <a:cxn ang="0">
                  <a:pos x="231" y="137"/>
                </a:cxn>
                <a:cxn ang="0">
                  <a:pos x="231" y="128"/>
                </a:cxn>
                <a:cxn ang="0">
                  <a:pos x="231" y="128"/>
                </a:cxn>
                <a:cxn ang="0">
                  <a:pos x="231" y="128"/>
                </a:cxn>
              </a:cxnLst>
              <a:pathLst>
                <a:path w="1832" h="1091">
                  <a:moveTo>
                    <a:pt x="1832" y="1016"/>
                  </a:moveTo>
                  <a:cubicBezTo>
                    <a:pt x="1832" y="913"/>
                    <a:pt x="1813" y="839"/>
                    <a:pt x="1774" y="790"/>
                  </a:cubicBezTo>
                  <a:cubicBezTo>
                    <a:pt x="1741" y="748"/>
                    <a:pt x="1701" y="732"/>
                    <a:pt x="1672" y="724"/>
                  </a:cubicBezTo>
                  <a:cubicBezTo>
                    <a:pt x="1656" y="453"/>
                    <a:pt x="1464" y="219"/>
                    <a:pt x="1183" y="135"/>
                  </a:cubicBezTo>
                  <a:cubicBezTo>
                    <a:pt x="1161" y="128"/>
                    <a:pt x="1137" y="132"/>
                    <a:pt x="1117" y="144"/>
                  </a:cubicBezTo>
                  <a:cubicBezTo>
                    <a:pt x="1115" y="145"/>
                    <a:pt x="1113" y="146"/>
                    <a:pt x="1111" y="148"/>
                  </a:cubicBezTo>
                  <a:cubicBezTo>
                    <a:pt x="1111" y="66"/>
                    <a:pt x="1047" y="0"/>
                    <a:pt x="967" y="0"/>
                  </a:cubicBezTo>
                  <a:cubicBezTo>
                    <a:pt x="864" y="0"/>
                    <a:pt x="864" y="0"/>
                    <a:pt x="864" y="0"/>
                  </a:cubicBezTo>
                  <a:cubicBezTo>
                    <a:pt x="785" y="0"/>
                    <a:pt x="721" y="66"/>
                    <a:pt x="721" y="148"/>
                  </a:cubicBezTo>
                  <a:cubicBezTo>
                    <a:pt x="721" y="149"/>
                    <a:pt x="721" y="149"/>
                    <a:pt x="721" y="149"/>
                  </a:cubicBezTo>
                  <a:cubicBezTo>
                    <a:pt x="718" y="147"/>
                    <a:pt x="717" y="146"/>
                    <a:pt x="714" y="144"/>
                  </a:cubicBezTo>
                  <a:cubicBezTo>
                    <a:pt x="694" y="132"/>
                    <a:pt x="670" y="128"/>
                    <a:pt x="648" y="135"/>
                  </a:cubicBezTo>
                  <a:cubicBezTo>
                    <a:pt x="368" y="219"/>
                    <a:pt x="175" y="453"/>
                    <a:pt x="160" y="724"/>
                  </a:cubicBezTo>
                  <a:cubicBezTo>
                    <a:pt x="132" y="732"/>
                    <a:pt x="91" y="749"/>
                    <a:pt x="58" y="791"/>
                  </a:cubicBezTo>
                  <a:cubicBezTo>
                    <a:pt x="19" y="841"/>
                    <a:pt x="0" y="914"/>
                    <a:pt x="0" y="1016"/>
                  </a:cubicBezTo>
                  <a:cubicBezTo>
                    <a:pt x="0" y="1091"/>
                    <a:pt x="0" y="1091"/>
                    <a:pt x="0" y="1091"/>
                  </a:cubicBezTo>
                  <a:cubicBezTo>
                    <a:pt x="1831" y="1091"/>
                    <a:pt x="1831" y="1091"/>
                    <a:pt x="1831" y="1091"/>
                  </a:cubicBezTo>
                  <a:lnTo>
                    <a:pt x="1832" y="1016"/>
                  </a:lnTo>
                  <a:close/>
                  <a:moveTo>
                    <a:pt x="1832" y="1016"/>
                  </a:moveTo>
                  <a:cubicBezTo>
                    <a:pt x="1832" y="1016"/>
                    <a:pt x="1832" y="1016"/>
                    <a:pt x="1832" y="1016"/>
                  </a:cubicBezTo>
                </a:path>
              </a:pathLst>
            </a:custGeom>
            <a:noFill/>
            <a:ln w="25400" cap="flat" cmpd="sng">
              <a:solidFill>
                <a:srgbClr val="000000">
                  <a:alpha val="100000"/>
                </a:srgbClr>
              </a:solidFill>
              <a:prstDash val="solid"/>
              <a:round/>
              <a:headEnd type="none" w="med" len="med"/>
              <a:tailEnd type="none" w="med" len="med"/>
            </a:ln>
          </p:spPr>
          <p:txBody>
            <a:bodyPr/>
            <a:p>
              <a:endParaRPr lang="zh-CN" altLang="en-US"/>
            </a:p>
          </p:txBody>
        </p:sp>
      </p:grpSp>
      <p:sp>
        <p:nvSpPr>
          <p:cNvPr id="2" name="矩形 1"/>
          <p:cNvSpPr/>
          <p:nvPr/>
        </p:nvSpPr>
        <p:spPr>
          <a:xfrm>
            <a:off x="1531938" y="3090863"/>
            <a:ext cx="11080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971800" y="3090863"/>
            <a:ext cx="11080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人事部门</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5035550" y="3084513"/>
            <a:ext cx="1108075"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安全人员</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3184" name="矩形 93183"/>
          <p:cNvSpPr/>
          <p:nvPr/>
        </p:nvSpPr>
        <p:spPr>
          <a:xfrm>
            <a:off x="6742113" y="3095625"/>
            <a:ext cx="646113"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员工</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6273" name="矩形 37"/>
          <p:cNvSpPr/>
          <p:nvPr/>
        </p:nvSpPr>
        <p:spPr>
          <a:xfrm>
            <a:off x="0" y="3665538"/>
            <a:ext cx="9144000" cy="3192462"/>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96274" name="矩形 93184"/>
          <p:cNvSpPr/>
          <p:nvPr/>
        </p:nvSpPr>
        <p:spPr>
          <a:xfrm>
            <a:off x="862013" y="3824288"/>
            <a:ext cx="7945437" cy="3001962"/>
          </a:xfrm>
          <a:prstGeom prst="rect">
            <a:avLst/>
          </a:prstGeom>
          <a:noFill/>
          <a:ln w="9525">
            <a:noFill/>
          </a:ln>
        </p:spPr>
        <p:txBody>
          <a:bodyPr>
            <a:spAutoFit/>
          </a:bodyPr>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对员工的表现是否定期进行评估，持续改进？</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公司是否开展安全里程碑活动？员工是否理解安全里程碑活动的意义？</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奖励措施是否及时落实到位，如：表扬、评选先进等</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公司的各项审核其结果是否与员工个人、单位团队、领导的绩效（经济与职位）挂钩？</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高层管理者是否亲自参与对员工的激励工作？</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1" indent="-358775" eaLnBrk="1" hangingPunct="1">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公司是否定期审阅激励的有效性并持续改进完善？</a:t>
            </a:r>
            <a:endParaRPr lang="zh-TW" altLang="en-US" sz="1800" b="0" dirty="0">
              <a:solidFill>
                <a:schemeClr val="bg1"/>
              </a:solidFill>
              <a:latin typeface="微软雅黑" panose="020B0503020204020204" pitchFamily="34" charset="-122"/>
              <a:ea typeface="微软雅黑" panose="020B0503020204020204" pitchFamily="34" charset="-122"/>
            </a:endParaRPr>
          </a:p>
        </p:txBody>
      </p:sp>
      <p:sp>
        <p:nvSpPr>
          <p:cNvPr id="41"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42" name="矩形 41"/>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图文框 42"/>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850" name="Group 2"/>
          <p:cNvGraphicFramePr>
            <a:graphicFrameLocks noGrp="1"/>
          </p:cNvGraphicFramePr>
          <p:nvPr>
            <p:ph idx="4294967295"/>
          </p:nvPr>
        </p:nvGraphicFramePr>
        <p:xfrm>
          <a:off x="307975" y="430213"/>
          <a:ext cx="8528050" cy="5997575"/>
        </p:xfrm>
        <a:graphic>
          <a:graphicData uri="http://schemas.openxmlformats.org/drawingml/2006/table">
            <a:tbl>
              <a:tblPr/>
              <a:tblGrid>
                <a:gridCol w="728663"/>
                <a:gridCol w="1053419"/>
                <a:gridCol w="6745968"/>
              </a:tblGrid>
              <a:tr h="590706">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员工的激励和约束机制</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464062">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直线组织每年和其直接下属面对面的就员工的安全表现进行沟通评估，一同制订改进行动计划；</a:t>
                      </a:r>
                      <a:r>
                        <a:rPr kumimoji="0" lang="zh-CN" altLang="en-US" sz="1800" b="1"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员工日常工作有明确的方向、目标和准则。</a:t>
                      </a:r>
                      <a:endParaRPr kumimoji="0" lang="zh-TW" altLang="en-US" sz="1800" b="1" i="0" u="none" strike="noStrike" cap="none" normalizeH="0" baseline="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员工的安全建议总是得到鼓励，被采纳的建议能够及时得到认可和激励。</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8935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安全表现作为直线组织和员工业绩表现的一部分，</a:t>
                      </a:r>
                      <a:r>
                        <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因而成为员工主动关注的内容</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安全表现不仅仅采用结果指标来衡量同时将过程指标作为业绩考核的主要内容；</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375139">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遵守安全管理制度，作为员工雇用的条件；</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安全表现作为个人业绩表现的一部分；</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员工迫于安全违规的处罚和监管而遵守安全规章，有监管和没有监管其安全意识和表现有明显的区别。</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378315">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员工对安全管理是一种被动的服从，没有或很少有安全方面的主动自我保护和参与意识；</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没有建立员工的安全技能和安全表现的衡量指标；</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员工的安全行为无法得到主管或公司认可或奖励。</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26" marB="45726"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矩形 2"/>
          <p:cNvSpPr/>
          <p:nvPr/>
        </p:nvSpPr>
        <p:spPr>
          <a:xfrm>
            <a:off x="0" y="2278063"/>
            <a:ext cx="9144000" cy="36607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98310"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98311" name="Rectangle 3"/>
          <p:cNvSpPr txBox="1"/>
          <p:nvPr/>
        </p:nvSpPr>
        <p:spPr>
          <a:xfrm>
            <a:off x="76200" y="2216150"/>
            <a:ext cx="5826125" cy="3784600"/>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没有建立员工的安全技能和安全表现的衡量指标</a:t>
            </a:r>
            <a:r>
              <a:rPr lang="zh-TW" altLang="en-US" sz="1600" b="0" dirty="0">
                <a:solidFill>
                  <a:schemeClr val="bg1"/>
                </a:solidFill>
                <a:latin typeface="微软雅黑" panose="020B0503020204020204" pitchFamily="34" charset="-122"/>
                <a:ea typeface="微软雅黑" panose="020B0503020204020204" pitchFamily="34" charset="-122"/>
              </a:rPr>
              <a:t> </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纪律措施往往针对已发生的结果，没有对违章或不良行为进行“惩罚”</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隐患报告缺乏激励措施，而事故的责任人有较严厉的处罚规定，罚款仍然是加强执行力的重要手段，某些被访谈的干部表示“不罚款，不管用”。</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员工的安全行为无法及时得到主管或公司认可或奖励，大部分人都表示公司处罚多奖励少</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员工的违规或不安全行为只要不出事，其结果不会影响员工的收入。</a:t>
            </a:r>
            <a:r>
              <a:rPr lang="zh-TW" altLang="en-US" sz="1600" b="0" dirty="0">
                <a:solidFill>
                  <a:schemeClr val="bg1"/>
                </a:solidFill>
                <a:latin typeface="微软雅黑" panose="020B0503020204020204" pitchFamily="34" charset="-122"/>
                <a:ea typeface="微软雅黑" panose="020B0503020204020204" pitchFamily="34" charset="-122"/>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30"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9332"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99333"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99334" name="文本框 17"/>
          <p:cNvSpPr txBox="1"/>
          <p:nvPr/>
        </p:nvSpPr>
        <p:spPr>
          <a:xfrm>
            <a:off x="3454400" y="1660525"/>
            <a:ext cx="2235200" cy="1568450"/>
          </a:xfrm>
          <a:prstGeom prst="rect">
            <a:avLst/>
          </a:prstGeom>
          <a:noFill/>
          <a:ln w="9525">
            <a:noFill/>
          </a:ln>
        </p:spPr>
        <p:txBody>
          <a:bodyPr>
            <a:spAutoFit/>
          </a:bodyPr>
          <a:p>
            <a:pPr lvl="0" algn="ctr" eaLnBrk="1" hangingPunct="1"/>
            <a:r>
              <a:rPr lang="en-US" altLang="zh-CN" sz="9600" dirty="0">
                <a:solidFill>
                  <a:schemeClr val="bg1"/>
                </a:solidFill>
                <a:latin typeface="Adobe Devanagari" panose="02040503050201020203" charset="0"/>
                <a:ea typeface="宋体" panose="02010600030101010101" pitchFamily="2" charset="-122"/>
              </a:rPr>
              <a:t>11</a:t>
            </a:r>
            <a:endParaRPr lang="zh-CN" altLang="en-US" sz="9600" dirty="0">
              <a:solidFill>
                <a:schemeClr val="bg1"/>
              </a:solidFill>
              <a:latin typeface="Adobe Devanagari" panose="02040503050201020203" charset="0"/>
              <a:ea typeface="宋体" panose="02010600030101010101" pitchFamily="2" charset="-122"/>
            </a:endParaRPr>
          </a:p>
        </p:txBody>
      </p:sp>
      <p:sp>
        <p:nvSpPr>
          <p:cNvPr id="3" name="矩形 2"/>
          <p:cNvSpPr/>
          <p:nvPr/>
        </p:nvSpPr>
        <p:spPr>
          <a:xfrm>
            <a:off x="2468563" y="4119563"/>
            <a:ext cx="413385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安全观察和审核</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5"/>
          <p:cNvPicPr>
            <a:picLocks noChangeAspect="1"/>
          </p:cNvPicPr>
          <p:nvPr/>
        </p:nvPicPr>
        <p:blipFill>
          <a:blip r:embed="rId1"/>
          <a:srcRect t="8363" b="14769"/>
          <a:stretch>
            <a:fillRect/>
          </a:stretch>
        </p:blipFill>
        <p:spPr>
          <a:xfrm>
            <a:off x="0" y="3683000"/>
            <a:ext cx="9144000" cy="4687888"/>
          </a:xfrm>
          <a:prstGeom prst="rect">
            <a:avLst/>
          </a:prstGeom>
          <a:noFill/>
          <a:ln w="9525">
            <a:noFill/>
          </a:ln>
        </p:spPr>
      </p:pic>
      <p:sp>
        <p:nvSpPr>
          <p:cNvPr id="100355" name="矩形 6"/>
          <p:cNvSpPr/>
          <p:nvPr/>
        </p:nvSpPr>
        <p:spPr>
          <a:xfrm rot="-856760">
            <a:off x="-800100" y="2497138"/>
            <a:ext cx="10471150" cy="2657475"/>
          </a:xfrm>
          <a:prstGeom prst="rect">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0356" name="Text Box 3"/>
          <p:cNvSpPr txBox="1"/>
          <p:nvPr/>
        </p:nvSpPr>
        <p:spPr>
          <a:xfrm>
            <a:off x="447675" y="1069975"/>
            <a:ext cx="8175625" cy="3416300"/>
          </a:xfrm>
          <a:prstGeom prst="rect">
            <a:avLst/>
          </a:prstGeom>
          <a:noFill/>
          <a:ln w="9525">
            <a:noFill/>
          </a:ln>
        </p:spPr>
        <p:txBody>
          <a:bodyPr>
            <a:spAutoFit/>
          </a:bodyPr>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针对工作中的员工实施的现场审核（观察、员工反馈与数据收集），能够在不安全工作习惯或行为造成伤害之前提醒员工和管理层，以避免事故的发生</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制定一个管理层定期执行的安全观察与审核的计划（包括一、二、三方的审核）。</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安全观察与审核</a:t>
            </a:r>
            <a:r>
              <a:rPr lang="en-US" altLang="zh-CN" sz="1800" b="0" dirty="0">
                <a:solidFill>
                  <a:srgbClr val="373737"/>
                </a:solidFill>
                <a:latin typeface="微软雅黑" panose="020B0503020204020204" pitchFamily="34" charset="-122"/>
                <a:ea typeface="微软雅黑" panose="020B0503020204020204" pitchFamily="34" charset="-122"/>
              </a:rPr>
              <a:t>, </a:t>
            </a:r>
            <a:r>
              <a:rPr lang="zh-CN" altLang="en-US" sz="1800" b="0" dirty="0">
                <a:solidFill>
                  <a:srgbClr val="373737"/>
                </a:solidFill>
                <a:latin typeface="微软雅黑" panose="020B0503020204020204" pitchFamily="34" charset="-122"/>
                <a:ea typeface="微软雅黑" panose="020B0503020204020204" pitchFamily="34" charset="-122"/>
              </a:rPr>
              <a:t>参与者须依照特定的机制</a:t>
            </a:r>
            <a:r>
              <a:rPr lang="en-US" altLang="zh-CN" sz="1800" b="0" dirty="0">
                <a:solidFill>
                  <a:srgbClr val="373737"/>
                </a:solidFill>
                <a:latin typeface="微软雅黑" panose="020B0503020204020204" pitchFamily="34" charset="-122"/>
                <a:ea typeface="微软雅黑" panose="020B0503020204020204" pitchFamily="34" charset="-122"/>
              </a:rPr>
              <a:t>,</a:t>
            </a:r>
            <a:r>
              <a:rPr lang="zh-CN" altLang="en-US" sz="1800" b="0" dirty="0">
                <a:solidFill>
                  <a:srgbClr val="373737"/>
                </a:solidFill>
                <a:latin typeface="微软雅黑" panose="020B0503020204020204" pitchFamily="34" charset="-122"/>
                <a:ea typeface="微软雅黑" panose="020B0503020204020204" pitchFamily="34" charset="-122"/>
              </a:rPr>
              <a:t>内容</a:t>
            </a:r>
            <a:r>
              <a:rPr lang="en-US" altLang="zh-CN" sz="1800" b="0" dirty="0">
                <a:solidFill>
                  <a:srgbClr val="373737"/>
                </a:solidFill>
                <a:latin typeface="微软雅黑" panose="020B0503020204020204" pitchFamily="34" charset="-122"/>
                <a:ea typeface="微软雅黑" panose="020B0503020204020204" pitchFamily="34" charset="-122"/>
              </a:rPr>
              <a:t>,</a:t>
            </a:r>
            <a:r>
              <a:rPr lang="zh-CN" altLang="en-US" sz="1800" b="0" dirty="0">
                <a:solidFill>
                  <a:srgbClr val="373737"/>
                </a:solidFill>
                <a:latin typeface="微软雅黑" panose="020B0503020204020204" pitchFamily="34" charset="-122"/>
                <a:ea typeface="微软雅黑" panose="020B0503020204020204" pitchFamily="34" charset="-122"/>
              </a:rPr>
              <a:t>时间及频率去执行</a:t>
            </a:r>
            <a:r>
              <a:rPr lang="en-US" altLang="zh-CN" sz="1800" b="0" dirty="0">
                <a:solidFill>
                  <a:srgbClr val="373737"/>
                </a:solidFill>
                <a:latin typeface="微软雅黑" panose="020B0503020204020204" pitchFamily="34" charset="-122"/>
                <a:ea typeface="微软雅黑" panose="020B0503020204020204" pitchFamily="34" charset="-122"/>
              </a:rPr>
              <a:t>,</a:t>
            </a:r>
            <a:endParaRPr lang="en-US" altLang="zh-CN"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观察和审核的缺失项必须指定责任人及整改时效</a:t>
            </a:r>
            <a:endParaRPr lang="zh-CN" altLang="en-US" sz="1800" b="0" dirty="0">
              <a:solidFill>
                <a:srgbClr val="373737"/>
              </a:solidFill>
              <a:latin typeface="微软雅黑" panose="020B0503020204020204" pitchFamily="34" charset="-122"/>
              <a:ea typeface="微软雅黑" panose="020B0503020204020204" pitchFamily="34" charset="-122"/>
            </a:endParaRPr>
          </a:p>
          <a:p>
            <a:pPr marL="285750" lvl="0" indent="-285750" eaLnBrk="1" hangingPunct="1">
              <a:lnSpc>
                <a:spcPct val="150000"/>
              </a:lnSpc>
              <a:buFont typeface="Wingdings" panose="05000000000000000000" pitchFamily="2" charset="2"/>
              <a:buChar char="Ø"/>
            </a:pPr>
            <a:r>
              <a:rPr lang="zh-CN" altLang="en-US" sz="1800" b="0" dirty="0">
                <a:solidFill>
                  <a:srgbClr val="373737"/>
                </a:solidFill>
                <a:latin typeface="微软雅黑" panose="020B0503020204020204" pitchFamily="34" charset="-122"/>
                <a:ea typeface="微软雅黑" panose="020B0503020204020204" pitchFamily="34" charset="-122"/>
              </a:rPr>
              <a:t>观察结果应做统计、分析，并形成具体建议在管理会议上报告，与相关负责人分享。</a:t>
            </a:r>
            <a:endParaRPr lang="zh-TW" altLang="en-US" sz="1800" b="0" dirty="0">
              <a:solidFill>
                <a:srgbClr val="373737"/>
              </a:solidFill>
              <a:latin typeface="微软雅黑" panose="020B0503020204020204" pitchFamily="34" charset="-122"/>
              <a:ea typeface="微软雅黑" panose="020B0503020204020204" pitchFamily="34" charset="-122"/>
            </a:endParaRPr>
          </a:p>
        </p:txBody>
      </p:sp>
      <p:sp>
        <p:nvSpPr>
          <p:cNvPr id="8" name="矩形 7"/>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图文框 8"/>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0359" name="矩形 9"/>
          <p:cNvSpPr/>
          <p:nvPr/>
        </p:nvSpPr>
        <p:spPr>
          <a:xfrm>
            <a:off x="1041400" y="131763"/>
            <a:ext cx="1422400" cy="460375"/>
          </a:xfrm>
          <a:prstGeom prst="rect">
            <a:avLst/>
          </a:prstGeom>
          <a:noFill/>
          <a:ln w="9525">
            <a:noFill/>
          </a:ln>
        </p:spPr>
        <p:txBody>
          <a:bodyPr wrap="none">
            <a:spAutoFit/>
          </a:bodyPr>
          <a:p>
            <a:pPr lvl="0" eaLnBrk="1" hangingPunct="1">
              <a:spcBef>
                <a:spcPct val="25000"/>
              </a:spcBef>
              <a:spcAft>
                <a:spcPct val="20000"/>
              </a:spcAft>
            </a:pPr>
            <a:r>
              <a:rPr lang="zh-CN" altLang="en-US" dirty="0">
                <a:solidFill>
                  <a:srgbClr val="DF453D"/>
                </a:solidFill>
                <a:latin typeface="华文中宋" panose="02010600040101010101" pitchFamily="2" charset="-122"/>
                <a:ea typeface="华文中宋" panose="02010600040101010101" pitchFamily="2" charset="-122"/>
              </a:rPr>
              <a:t>管理要求</a:t>
            </a:r>
            <a:endParaRPr lang="zh-CN" altLang="en-US" dirty="0">
              <a:solidFill>
                <a:srgbClr val="DF453D"/>
              </a:solidFill>
              <a:latin typeface="华文中宋" panose="02010600040101010101" pitchFamily="2" charset="-122"/>
              <a:ea typeface="华文中宋" panose="02010600040101010101" pitchFamily="2" charset="-122"/>
            </a:endParaRPr>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矩形 2"/>
          <p:cNvSpPr/>
          <p:nvPr/>
        </p:nvSpPr>
        <p:spPr>
          <a:xfrm>
            <a:off x="128588" y="1371600"/>
            <a:ext cx="3402012" cy="506730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4450" name="Rectangle 3"/>
          <p:cNvSpPr>
            <a:spLocks noGrp="1" noChangeArrowheads="1"/>
          </p:cNvSpPr>
          <p:nvPr>
            <p:ph idx="1"/>
          </p:nvPr>
        </p:nvSpPr>
        <p:spPr bwMode="auto">
          <a:xfrm>
            <a:off x="3813175" y="1371600"/>
            <a:ext cx="5153025" cy="4991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审核分委员会的设立</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审核培训计划</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特定目的安全审核 </a:t>
            </a:r>
            <a:endPar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ts val="0"/>
              </a:spcAft>
              <a:buClr>
                <a:schemeClr val="hlink"/>
              </a:buClr>
              <a:buSzTx/>
              <a:buFont typeface="Wingdings" panose="05000000000000000000" pitchFamily="2" charset="2"/>
              <a:buNone/>
              <a:defRPr/>
            </a:pP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管理系统的内部审核对</a:t>
            </a: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评分等级模式</a:t>
            </a: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 </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管理层的安全审核 </a:t>
            </a: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安全观察与沟通                                                                    </a:t>
            </a: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现场主管及员工的安全审核 </a:t>
            </a: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安全观察与沟通</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执行全方位的安全审核</a:t>
            </a:r>
            <a:r>
              <a:rPr kumimoji="0" lang="en-US" altLang="zh-CN"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自我</a:t>
            </a:r>
            <a:r>
              <a:rPr kumimoji="0" lang="en-US" altLang="zh-CN"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第二方及第三方</a:t>
            </a:r>
            <a:r>
              <a:rPr kumimoji="0" lang="en-US" altLang="zh-CN"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具体内容的检查    </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a:t>
            </a:r>
            <a:endPar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ts val="0"/>
              </a:spcAft>
              <a:buClr>
                <a:schemeClr val="hlink"/>
              </a:buClr>
              <a:buSzTx/>
              <a:buFont typeface="Wingdings" panose="05000000000000000000" pitchFamily="2" charset="2"/>
              <a:buNone/>
              <a:defRPr/>
            </a:pPr>
            <a:r>
              <a:rPr kumimoji="0" lang="en-US" altLang="zh-CN"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安全、环保、卫生及职业健康</a:t>
            </a:r>
            <a:endParaRPr kumimoji="0" lang="zh-CN" altLang="en-US" sz="1800" b="0" i="0" u="none" strike="noStrike" kern="0" cap="none" spc="0" normalizeH="0" baseline="0" noProof="0" dirty="0" smtClean="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不安全行为的管理过程</a:t>
            </a:r>
            <a:endPar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定期对审结果做分析</a:t>
            </a:r>
            <a:endPar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ts val="0"/>
              </a:spcAft>
              <a:buClr>
                <a:schemeClr val="bg2">
                  <a:lumMod val="25000"/>
                </a:schemeClr>
              </a:buClr>
              <a:buSzTx/>
              <a:buFont typeface="Wingdings" panose="05000000000000000000" pitchFamily="2" charset="2"/>
              <a:buChar char="Ø"/>
              <a:defRPr/>
            </a:pPr>
            <a:r>
              <a:rPr kumimoji="0" lang="zh-CN"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整改建议及执行效果的管理</a:t>
            </a:r>
            <a:endParaRPr kumimoji="0" lang="zh-TW" altLang="en-US" sz="1800" b="0"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1383" name="图片 1"/>
          <p:cNvPicPr>
            <a:picLocks noChangeAspect="1"/>
          </p:cNvPicPr>
          <p:nvPr/>
        </p:nvPicPr>
        <p:blipFill>
          <a:blip r:embed="rId1"/>
          <a:srcRect l="37386" r="18669"/>
          <a:stretch>
            <a:fillRect/>
          </a:stretch>
        </p:blipFill>
        <p:spPr>
          <a:xfrm>
            <a:off x="236538" y="1487488"/>
            <a:ext cx="3186112" cy="4835525"/>
          </a:xfrm>
          <a:prstGeom prst="rect">
            <a:avLst/>
          </a:prstGeom>
          <a:noFill/>
          <a:ln w="9525">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矩形 6"/>
          <p:cNvSpPr/>
          <p:nvPr/>
        </p:nvSpPr>
        <p:spPr>
          <a:xfrm>
            <a:off x="407988" y="2740025"/>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2403" name="矩形 2"/>
          <p:cNvSpPr/>
          <p:nvPr/>
        </p:nvSpPr>
        <p:spPr>
          <a:xfrm>
            <a:off x="487363" y="2887663"/>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2404" name="等腰三角形 9"/>
          <p:cNvSpPr/>
          <p:nvPr/>
        </p:nvSpPr>
        <p:spPr>
          <a:xfrm rot="5400000">
            <a:off x="976313" y="3606800"/>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2405" name="矩形 13"/>
          <p:cNvSpPr/>
          <p:nvPr/>
        </p:nvSpPr>
        <p:spPr>
          <a:xfrm>
            <a:off x="1479550" y="2736850"/>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1660525" y="3235325"/>
            <a:ext cx="6627813"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管理办法、观察计划、观察记录、统计分析表、审核计划、审核清单</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9" name="矩形 18"/>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图文框 19"/>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矩形 9"/>
          <p:cNvSpPr/>
          <p:nvPr/>
        </p:nvSpPr>
        <p:spPr>
          <a:xfrm>
            <a:off x="407988" y="1797050"/>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3427" name="矩形 6"/>
          <p:cNvSpPr/>
          <p:nvPr/>
        </p:nvSpPr>
        <p:spPr>
          <a:xfrm>
            <a:off x="481013" y="2887663"/>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3428" name="等腰三角形 15"/>
          <p:cNvSpPr/>
          <p:nvPr/>
        </p:nvSpPr>
        <p:spPr>
          <a:xfrm rot="5400000">
            <a:off x="976313" y="3333750"/>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3429" name="矩形 8"/>
          <p:cNvSpPr/>
          <p:nvPr/>
        </p:nvSpPr>
        <p:spPr>
          <a:xfrm>
            <a:off x="1479550" y="1117600"/>
            <a:ext cx="7262813" cy="5006975"/>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1" name="矩形 10"/>
          <p:cNvSpPr/>
          <p:nvPr/>
        </p:nvSpPr>
        <p:spPr>
          <a:xfrm>
            <a:off x="1660525" y="1325563"/>
            <a:ext cx="6916738" cy="4662488"/>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 公司是否成立审核分委员会以协助组织督导在安全审核及安全观察计划的执行</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是否对审核人员制定培训计划及审核能力的衡量</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管理层的安全观察与沟通是否依照特定的机制内容时间及频率去执行并将结果在管理会议上分享报告</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公司是否建立审核的管理办法或准则以供第一方第二方及第三方审核所用以符合工艺安全管理的要求</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公司是否为管理体系（</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22</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要素）设有专项的检查或审核</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是否建立或持续完善各项审核清单已逐步提升审核质量</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审核是否建立系统化的跟踪机制确保缺失项能如期整改。</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审核结果是否与个人、单位及管理者的绩效挂钩。</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3" name="矩形 12"/>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图文框 13"/>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450" name="图片 34"/>
          <p:cNvPicPr>
            <a:picLocks noChangeAspect="1"/>
          </p:cNvPicPr>
          <p:nvPr/>
        </p:nvPicPr>
        <p:blipFill>
          <a:blip r:embed="rId1"/>
          <a:srcRect l="46190" r="29417"/>
          <a:stretch>
            <a:fillRect/>
          </a:stretch>
        </p:blipFill>
        <p:spPr>
          <a:xfrm>
            <a:off x="4473575" y="2190750"/>
            <a:ext cx="1333500" cy="3648075"/>
          </a:xfrm>
          <a:prstGeom prst="rect">
            <a:avLst/>
          </a:prstGeom>
          <a:noFill/>
          <a:ln w="9525">
            <a:noFill/>
          </a:ln>
        </p:spPr>
      </p:pic>
      <p:pic>
        <p:nvPicPr>
          <p:cNvPr id="104451" name="图片 27"/>
          <p:cNvPicPr>
            <a:picLocks noChangeAspect="1"/>
          </p:cNvPicPr>
          <p:nvPr/>
        </p:nvPicPr>
        <p:blipFill>
          <a:blip r:embed="rId2"/>
          <a:srcRect l="12477" r="56476"/>
          <a:stretch>
            <a:fillRect/>
          </a:stretch>
        </p:blipFill>
        <p:spPr>
          <a:xfrm>
            <a:off x="1771650" y="2190750"/>
            <a:ext cx="1700213" cy="3648075"/>
          </a:xfrm>
          <a:prstGeom prst="rect">
            <a:avLst/>
          </a:prstGeom>
          <a:noFill/>
          <a:ln w="9525">
            <a:noFill/>
          </a:ln>
        </p:spPr>
      </p:pic>
      <p:sp>
        <p:nvSpPr>
          <p:cNvPr id="104452" name="矩形 12"/>
          <p:cNvSpPr/>
          <p:nvPr/>
        </p:nvSpPr>
        <p:spPr>
          <a:xfrm>
            <a:off x="668338" y="2190750"/>
            <a:ext cx="1244600" cy="36576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4453" name="矩形 13"/>
          <p:cNvSpPr/>
          <p:nvPr/>
        </p:nvSpPr>
        <p:spPr>
          <a:xfrm>
            <a:off x="3228975" y="2190750"/>
            <a:ext cx="1244600" cy="36576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4454" name="矩形 14"/>
          <p:cNvSpPr/>
          <p:nvPr/>
        </p:nvSpPr>
        <p:spPr>
          <a:xfrm>
            <a:off x="5789613" y="2190750"/>
            <a:ext cx="1244600" cy="3657600"/>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4455" name="矩形 15"/>
          <p:cNvSpPr/>
          <p:nvPr/>
        </p:nvSpPr>
        <p:spPr>
          <a:xfrm>
            <a:off x="668338" y="1333500"/>
            <a:ext cx="7807325" cy="85725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4456" name="矩形 18"/>
          <p:cNvSpPr/>
          <p:nvPr/>
        </p:nvSpPr>
        <p:spPr>
          <a:xfrm>
            <a:off x="3963988" y="1549400"/>
            <a:ext cx="121602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104457" name="组合 25"/>
          <p:cNvGrpSpPr/>
          <p:nvPr/>
        </p:nvGrpSpPr>
        <p:grpSpPr>
          <a:xfrm>
            <a:off x="1393825" y="3729038"/>
            <a:ext cx="431800" cy="431800"/>
            <a:chOff x="1393271" y="3728637"/>
            <a:chExt cx="431800" cy="431800"/>
          </a:xfrm>
        </p:grpSpPr>
        <p:sp>
          <p:nvSpPr>
            <p:cNvPr id="104471" name="椭圆 23"/>
            <p:cNvSpPr/>
            <p:nvPr/>
          </p:nvSpPr>
          <p:spPr>
            <a:xfrm>
              <a:off x="1393271" y="3728637"/>
              <a:ext cx="431800" cy="431800"/>
            </a:xfrm>
            <a:prstGeom prst="ellipse">
              <a:avLst/>
            </a:prstGeom>
            <a:solidFill>
              <a:srgbClr val="FEF5EC"/>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4472" name="燕尾形 24"/>
            <p:cNvSpPr/>
            <p:nvPr/>
          </p:nvSpPr>
          <p:spPr>
            <a:xfrm>
              <a:off x="1506538" y="3785193"/>
              <a:ext cx="255269" cy="318687"/>
            </a:xfrm>
            <a:prstGeom prst="chevron">
              <a:avLst>
                <a:gd name="adj" fmla="val 5000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04458" name="组合 28"/>
          <p:cNvGrpSpPr/>
          <p:nvPr/>
        </p:nvGrpSpPr>
        <p:grpSpPr>
          <a:xfrm>
            <a:off x="3963988" y="3729038"/>
            <a:ext cx="431800" cy="431800"/>
            <a:chOff x="1393271" y="3728637"/>
            <a:chExt cx="431800" cy="431800"/>
          </a:xfrm>
        </p:grpSpPr>
        <p:sp>
          <p:nvSpPr>
            <p:cNvPr id="104469" name="椭圆 29"/>
            <p:cNvSpPr/>
            <p:nvPr/>
          </p:nvSpPr>
          <p:spPr>
            <a:xfrm>
              <a:off x="1393271" y="3728637"/>
              <a:ext cx="431800" cy="431800"/>
            </a:xfrm>
            <a:prstGeom prst="ellipse">
              <a:avLst/>
            </a:prstGeom>
            <a:solidFill>
              <a:srgbClr val="FEF5EC"/>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4470" name="燕尾形 30"/>
            <p:cNvSpPr/>
            <p:nvPr/>
          </p:nvSpPr>
          <p:spPr>
            <a:xfrm>
              <a:off x="1506538" y="3785193"/>
              <a:ext cx="255269" cy="318687"/>
            </a:xfrm>
            <a:prstGeom prst="chevron">
              <a:avLst>
                <a:gd name="adj" fmla="val 5000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104459" name="组合 31"/>
          <p:cNvGrpSpPr/>
          <p:nvPr/>
        </p:nvGrpSpPr>
        <p:grpSpPr>
          <a:xfrm>
            <a:off x="6491288" y="3729038"/>
            <a:ext cx="431800" cy="431800"/>
            <a:chOff x="1393271" y="3728637"/>
            <a:chExt cx="431800" cy="431800"/>
          </a:xfrm>
        </p:grpSpPr>
        <p:sp>
          <p:nvSpPr>
            <p:cNvPr id="104467" name="椭圆 32"/>
            <p:cNvSpPr/>
            <p:nvPr/>
          </p:nvSpPr>
          <p:spPr>
            <a:xfrm>
              <a:off x="1393271" y="3728637"/>
              <a:ext cx="431800" cy="431800"/>
            </a:xfrm>
            <a:prstGeom prst="ellipse">
              <a:avLst/>
            </a:prstGeom>
            <a:solidFill>
              <a:srgbClr val="FEF5EC"/>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04468" name="燕尾形 33"/>
            <p:cNvSpPr/>
            <p:nvPr/>
          </p:nvSpPr>
          <p:spPr>
            <a:xfrm>
              <a:off x="1506538" y="3785193"/>
              <a:ext cx="255269" cy="318687"/>
            </a:xfrm>
            <a:prstGeom prst="chevron">
              <a:avLst>
                <a:gd name="adj" fmla="val 5000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grpSp>
      <p:pic>
        <p:nvPicPr>
          <p:cNvPr id="104460" name="图片 35"/>
          <p:cNvPicPr>
            <a:picLocks noChangeAspect="1"/>
          </p:cNvPicPr>
          <p:nvPr/>
        </p:nvPicPr>
        <p:blipFill>
          <a:blip r:embed="rId3"/>
          <a:srcRect l="17619" r="56178"/>
          <a:stretch>
            <a:fillRect/>
          </a:stretch>
        </p:blipFill>
        <p:spPr>
          <a:xfrm>
            <a:off x="7035800" y="2190750"/>
            <a:ext cx="1430338" cy="3657600"/>
          </a:xfrm>
          <a:prstGeom prst="rect">
            <a:avLst/>
          </a:prstGeom>
          <a:noFill/>
          <a:ln w="9525">
            <a:noFill/>
          </a:ln>
        </p:spPr>
      </p:pic>
      <p:sp>
        <p:nvSpPr>
          <p:cNvPr id="3" name="矩形 2"/>
          <p:cNvSpPr/>
          <p:nvPr/>
        </p:nvSpPr>
        <p:spPr>
          <a:xfrm>
            <a:off x="777875" y="3292475"/>
            <a:ext cx="493713" cy="1425575"/>
          </a:xfrm>
          <a:prstGeom prst="rect">
            <a:avLst/>
          </a:prstGeom>
        </p:spPr>
        <p:txBody>
          <a:bodyPr vert="eaVert"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3271838" y="3197225"/>
            <a:ext cx="555625" cy="1635125"/>
          </a:xfrm>
          <a:prstGeom prst="rect">
            <a:avLst/>
          </a:prstGeom>
        </p:spPr>
        <p:txBody>
          <a:bodyPr vert="eaVert"/>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安全人员</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5927725" y="3625850"/>
            <a:ext cx="492125" cy="758825"/>
          </a:xfrm>
          <a:prstGeom prst="rect">
            <a:avLst/>
          </a:prstGeom>
        </p:spPr>
        <p:txBody>
          <a:bodyPr vert="eaVert"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员工</a:t>
            </a:r>
            <a:endParaRPr kumimoji="0" lang="zh-CN" altLang="en-US" sz="20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9"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30" name="矩形 29"/>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图文框 30"/>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2"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22533"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22534" name="文本框 17"/>
          <p:cNvSpPr txBox="1"/>
          <p:nvPr/>
        </p:nvSpPr>
        <p:spPr>
          <a:xfrm>
            <a:off x="4021138" y="1336675"/>
            <a:ext cx="1206500" cy="2216150"/>
          </a:xfrm>
          <a:prstGeom prst="rect">
            <a:avLst/>
          </a:prstGeom>
          <a:noFill/>
          <a:ln w="9525">
            <a:noFill/>
          </a:ln>
        </p:spPr>
        <p:txBody>
          <a:bodyPr>
            <a:spAutoFit/>
          </a:bodyPr>
          <a:p>
            <a:pPr lvl="0" algn="ctr" eaLnBrk="1" hangingPunct="1"/>
            <a:r>
              <a:rPr lang="en-US" altLang="zh-CN" sz="13800" dirty="0">
                <a:solidFill>
                  <a:schemeClr val="bg1"/>
                </a:solidFill>
                <a:latin typeface="Adobe Devanagari" panose="02040503050201020203" charset="0"/>
                <a:ea typeface="宋体" panose="02010600030101010101" pitchFamily="2" charset="-122"/>
              </a:rPr>
              <a:t>1</a:t>
            </a:r>
            <a:endParaRPr lang="zh-CN" altLang="en-US" sz="13800" dirty="0">
              <a:solidFill>
                <a:schemeClr val="bg1"/>
              </a:solidFill>
              <a:latin typeface="Adobe Devanagari" panose="02040503050201020203" charset="0"/>
              <a:ea typeface="宋体" panose="02010600030101010101" pitchFamily="2" charset="-122"/>
            </a:endParaRPr>
          </a:p>
        </p:txBody>
      </p:sp>
      <p:sp>
        <p:nvSpPr>
          <p:cNvPr id="22535" name="Rectangle 2"/>
          <p:cNvSpPr>
            <a:spLocks noGrp="1"/>
          </p:cNvSpPr>
          <p:nvPr>
            <p:ph type="title"/>
          </p:nvPr>
        </p:nvSpPr>
        <p:spPr>
          <a:xfrm>
            <a:off x="388938" y="4095750"/>
            <a:ext cx="8470900" cy="641350"/>
          </a:xfrm>
          <a:noFill/>
          <a:ln>
            <a:noFill/>
          </a:ln>
        </p:spPr>
        <p:txBody>
          <a:bodyPr/>
          <a:p>
            <a:pPr eaLnBrk="1" hangingPunct="1"/>
            <a:r>
              <a:rPr lang="zh-CN" altLang="en-US" sz="4400" dirty="0">
                <a:solidFill>
                  <a:schemeClr val="bg1"/>
                </a:solidFill>
                <a:latin typeface="华文中宋" panose="02010600040101010101" pitchFamily="2" charset="-122"/>
                <a:ea typeface="华文中宋" panose="02010600040101010101" pitchFamily="2" charset="-122"/>
              </a:rPr>
              <a:t>强有力的、可见的领导层承诺</a:t>
            </a:r>
            <a:endParaRPr lang="zh-TW" altLang="en-US" sz="4400"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矩形 12"/>
          <p:cNvSpPr/>
          <p:nvPr/>
        </p:nvSpPr>
        <p:spPr>
          <a:xfrm>
            <a:off x="0" y="2832100"/>
            <a:ext cx="9144000" cy="585788"/>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5475" name="矩形 11"/>
          <p:cNvSpPr/>
          <p:nvPr/>
        </p:nvSpPr>
        <p:spPr>
          <a:xfrm>
            <a:off x="0" y="33338"/>
            <a:ext cx="9144000" cy="2806700"/>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pic>
        <p:nvPicPr>
          <p:cNvPr id="105476" name="图片 10"/>
          <p:cNvPicPr>
            <a:picLocks noChangeAspect="1"/>
          </p:cNvPicPr>
          <p:nvPr/>
        </p:nvPicPr>
        <p:blipFill>
          <a:blip r:embed="rId1"/>
          <a:srcRect t="47194" b="10712"/>
          <a:stretch>
            <a:fillRect/>
          </a:stretch>
        </p:blipFill>
        <p:spPr>
          <a:xfrm>
            <a:off x="0" y="152400"/>
            <a:ext cx="9144000" cy="2568575"/>
          </a:xfrm>
          <a:prstGeom prst="rect">
            <a:avLst/>
          </a:prstGeom>
          <a:noFill/>
          <a:ln w="9525">
            <a:noFill/>
          </a:ln>
        </p:spPr>
      </p:pic>
      <p:sp>
        <p:nvSpPr>
          <p:cNvPr id="105477" name="矩形 9"/>
          <p:cNvSpPr/>
          <p:nvPr/>
        </p:nvSpPr>
        <p:spPr>
          <a:xfrm>
            <a:off x="3967163" y="2952750"/>
            <a:ext cx="1209675" cy="400050"/>
          </a:xfrm>
          <a:prstGeom prst="rect">
            <a:avLst/>
          </a:prstGeom>
          <a:noFill/>
          <a:ln w="9525">
            <a:noFill/>
          </a:ln>
        </p:spPr>
        <p:txBody>
          <a:bodyPr wrap="none">
            <a:spAutoFit/>
          </a:bodyPr>
          <a:p>
            <a:pPr lvl="0"/>
            <a:r>
              <a:rPr lang="zh-CN" altLang="en-US" sz="2000" dirty="0">
                <a:solidFill>
                  <a:schemeClr val="bg1"/>
                </a:solidFill>
                <a:latin typeface="微软雅黑" panose="020B0503020204020204" pitchFamily="34" charset="-122"/>
                <a:ea typeface="微软雅黑" panose="020B0503020204020204" pitchFamily="34" charset="-122"/>
              </a:rPr>
              <a:t>访谈问题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19063" y="3762375"/>
            <a:ext cx="9140825" cy="2586038"/>
          </a:xfrm>
          <a:prstGeom prst="rect">
            <a:avLst/>
          </a:prstGeom>
        </p:spPr>
        <p:txBody>
          <a:bodyPr>
            <a:spAutoFit/>
          </a:bodyPr>
          <a:lstStyle/>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直线领导是否亲自定期组织开展安全管理的相关审核？</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安全观察与沟通是否有效开展？信息是否及时记录共享？</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审核人员是否能够熟练运用审核技巧，对不安全行为和状况有很高敏感性，善于沟通</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是否对安全观察与审核发现的问题及其改进情况进行跟踪和评估，并制定整改计划？</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对安全观察及审核的结果是否进行了系统分析？</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是否总结审核经验，不断完善审核清单、审核方式方法，提高审核质量？</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6018" name="Group 2"/>
          <p:cNvGraphicFramePr>
            <a:graphicFrameLocks noGrp="1"/>
          </p:cNvGraphicFramePr>
          <p:nvPr>
            <p:ph idx="4294967295"/>
          </p:nvPr>
        </p:nvGraphicFramePr>
        <p:xfrm>
          <a:off x="292100" y="346075"/>
          <a:ext cx="8559800" cy="6165850"/>
        </p:xfrm>
        <a:graphic>
          <a:graphicData uri="http://schemas.openxmlformats.org/drawingml/2006/table">
            <a:tbl>
              <a:tblPr/>
              <a:tblGrid>
                <a:gridCol w="746125"/>
                <a:gridCol w="1028019"/>
                <a:gridCol w="6785656"/>
              </a:tblGrid>
              <a:tr h="471488">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安全观察和审核</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7D5B1"/>
                    </a:solidFill>
                  </a:tcPr>
                </a:tc>
              </a:tr>
              <a:tr h="1570037">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对行为安全审核的结果进行持久的统计与分析，不断地改进行为安全审核的质量；</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员工之间建立</a:t>
                      </a:r>
                      <a:r>
                        <a:rPr kumimoji="0" lang="zh-CN" altLang="en-US" sz="1800" b="0" i="0" u="none" strike="noStrike" cap="none" normalizeH="0" baseline="0" dirty="0" smtClean="0">
                          <a:ln>
                            <a:noFill/>
                          </a:ln>
                          <a:solidFill>
                            <a:schemeClr val="bg2">
                              <a:lumMod val="25000"/>
                            </a:schemeClr>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安全伙伴</a:t>
                      </a:r>
                      <a:r>
                        <a:rPr kumimoji="0" lang="zh-CN" altLang="en-US" sz="1800" b="0" i="0" u="none" strike="noStrike" cap="none" normalizeH="0" baseline="0" dirty="0" smtClean="0">
                          <a:ln>
                            <a:noFill/>
                          </a:ln>
                          <a:solidFill>
                            <a:schemeClr val="bg2">
                              <a:lumMod val="25000"/>
                            </a:schemeClr>
                          </a:solidFill>
                          <a:effectLst/>
                          <a:latin typeface="Arial" panose="020B0604020202020204" pitchFamily="34"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关系，相互提醒不断提高其工作场所的安全水平；</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普通员工参与安全管理第一方审核成为</a:t>
                      </a:r>
                      <a:r>
                        <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惯例</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573212">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直线组织都能熟练应用安全观察与沟通纠正员工的不安全行为；</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将行为安全审核的结果进行统计分析并和员工进行沟通；</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制定行为安全管理的第一方和第二方审核计划，第一方与第二方审核主要用来完善体系自身。</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27635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直线组织都能经常性地到工作现场，监督检查员工的安全表现，纠正员工的不安全行为和现场的不安全条件；</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主要依靠落实政府的安全审核要求；</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组织第二方审核，第二方审核结果会影响收入。</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274763">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179705" marR="0" lvl="0" indent="-17970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进行安全检查，限于发现不安全条件和行为；</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直线组织对发现的员工不安全行为进行批评纠正；</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安全人员对违规进行罚款扣分；</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179705" marR="0" lvl="0" indent="-17970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应付政府及行业的各种安全审核，以通过审核为目标。</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矩形 2"/>
          <p:cNvSpPr/>
          <p:nvPr/>
        </p:nvSpPr>
        <p:spPr>
          <a:xfrm>
            <a:off x="0" y="1782763"/>
            <a:ext cx="9144000" cy="415607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20483" name="Rectangle 2"/>
          <p:cNvSpPr>
            <a:spLocks noGrp="1" noChangeArrowheads="1"/>
          </p:cNvSpPr>
          <p:nvPr>
            <p:ph type="title"/>
          </p:nvPr>
        </p:nvSpPr>
        <p:spPr>
          <a:xfrm>
            <a:off x="1054100" y="131763"/>
            <a:ext cx="4900613" cy="460375"/>
          </a:xfrm>
        </p:spPr>
        <p:txBody>
          <a:bodyPr wrap="none">
            <a:spAutoFit/>
          </a:body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rPr>
              <a:t>情境演练 （请定出您的评估得分）</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7526" name="图片 1"/>
          <p:cNvPicPr>
            <a:picLocks noChangeAspect="1"/>
          </p:cNvPicPr>
          <p:nvPr/>
        </p:nvPicPr>
        <p:blipFill>
          <a:blip r:embed="rId1"/>
          <a:srcRect l="27213" r="5357"/>
          <a:stretch>
            <a:fillRect/>
          </a:stretch>
        </p:blipFill>
        <p:spPr>
          <a:xfrm>
            <a:off x="4897438" y="1250950"/>
            <a:ext cx="4745037" cy="4687888"/>
          </a:xfrm>
          <a:prstGeom prst="rect">
            <a:avLst/>
          </a:prstGeom>
          <a:noFill/>
          <a:ln w="9525">
            <a:noFill/>
          </a:ln>
        </p:spPr>
      </p:pic>
      <p:sp>
        <p:nvSpPr>
          <p:cNvPr id="107527" name="矩形 3"/>
          <p:cNvSpPr/>
          <p:nvPr/>
        </p:nvSpPr>
        <p:spPr>
          <a:xfrm>
            <a:off x="204788" y="1966913"/>
            <a:ext cx="5513387" cy="3786187"/>
          </a:xfrm>
          <a:prstGeom prst="rect">
            <a:avLst/>
          </a:prstGeom>
          <a:noFill/>
          <a:ln w="9525">
            <a:noFill/>
          </a:ln>
        </p:spPr>
        <p:txBody>
          <a:bodyPr lIns="91429" tIns="45714" rIns="91429" bIns="45714">
            <a:spAutoFit/>
          </a:bodyPr>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现场安全观察与沟通已在各领导层及车间实施。</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安全观察与沟通实践尚偏重于现场环境整洁及设备的缺失，员工行为安全比重不足</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现场沟通技巧六步法未能充分发挥。（责备重于关心）</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观察发现项，未建立整改跟催机制</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直线组织都能经常性地到工作现场，监督检查员工的安全表现，纠正员工的不安全行为和现场的不安全状况</a:t>
            </a:r>
            <a:endParaRPr lang="zh-CN" altLang="en-US" sz="1600" b="0" dirty="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buFont typeface="Wingdings" panose="05000000000000000000" pitchFamily="2" charset="2"/>
              <a:buChar char="Ø"/>
            </a:pPr>
            <a:r>
              <a:rPr lang="zh-CN" altLang="en-US" sz="1600" b="0" dirty="0">
                <a:solidFill>
                  <a:schemeClr val="bg1"/>
                </a:solidFill>
                <a:latin typeface="微软雅黑" panose="020B0503020204020204" pitchFamily="34" charset="-122"/>
                <a:ea typeface="微软雅黑" panose="020B0503020204020204" pitchFamily="34" charset="-122"/>
              </a:rPr>
              <a:t>文件记录上发现，行为安全审核发现项有未能如实呈报的现象（每人每次都只报三到五项），现场存在多报会自找麻烦的心态。</a:t>
            </a:r>
            <a:endParaRPr lang="zh-TW"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0"/>
          <p:cNvPicPr>
            <a:picLocks noChangeAspect="1"/>
          </p:cNvPicPr>
          <p:nvPr/>
        </p:nvPicPr>
        <p:blipFill>
          <a:blip r:embed="rId1"/>
          <a:srcRect r="17172" b="6390"/>
          <a:stretch>
            <a:fillRect/>
          </a:stretch>
        </p:blipFill>
        <p:spPr>
          <a:xfrm>
            <a:off x="0" y="0"/>
            <a:ext cx="9144000" cy="6883400"/>
          </a:xfrm>
          <a:prstGeom prst="rect">
            <a:avLst/>
          </a:prstGeom>
          <a:noFill/>
          <a:ln w="9525">
            <a:noFill/>
          </a:ln>
        </p:spPr>
      </p:pic>
      <p:sp>
        <p:nvSpPr>
          <p:cNvPr id="10" name="矩形 9"/>
          <p:cNvSpPr/>
          <p:nvPr/>
        </p:nvSpPr>
        <p:spPr bwMode="auto">
          <a:xfrm>
            <a:off x="-25400" y="0"/>
            <a:ext cx="9169400" cy="6858000"/>
          </a:xfrm>
          <a:prstGeom prst="rect">
            <a:avLst/>
          </a:prstGeom>
          <a:solidFill>
            <a:schemeClr val="bg2">
              <a:lumMod val="10000"/>
              <a:alpha val="81000"/>
            </a:schemeClr>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548" name="任意多边形 16"/>
          <p:cNvSpPr/>
          <p:nvPr/>
        </p:nvSpPr>
        <p:spPr>
          <a:xfrm rot="2700000">
            <a:off x="3719513" y="1539875"/>
            <a:ext cx="1809750" cy="1809750"/>
          </a:xfrm>
          <a:custGeom>
            <a:avLst/>
            <a:gdLst/>
            <a:ahLst/>
            <a:cxnLst>
              <a:cxn ang="0">
                <a:pos x="0" y="40278"/>
              </a:cxn>
              <a:cxn ang="0">
                <a:pos x="48667" y="57147"/>
              </a:cxn>
              <a:cxn ang="0">
                <a:pos x="57147" y="57147"/>
              </a:cxn>
              <a:cxn ang="0">
                <a:pos x="57147" y="48667"/>
              </a:cxn>
              <a:cxn ang="0">
                <a:pos x="40278" y="0"/>
              </a:cxn>
              <a:cxn ang="0">
                <a:pos x="40278" y="40278"/>
              </a:cxn>
            </a:cxnLst>
            <a:pathLst>
              <a:path w="1809750" h="1809750">
                <a:moveTo>
                  <a:pt x="0" y="1809750"/>
                </a:moveTo>
                <a:lnTo>
                  <a:pt x="245275" y="1564475"/>
                </a:lnTo>
                <a:lnTo>
                  <a:pt x="1564475" y="1564475"/>
                </a:lnTo>
                <a:lnTo>
                  <a:pt x="1564475" y="245275"/>
                </a:lnTo>
                <a:lnTo>
                  <a:pt x="1809750" y="0"/>
                </a:lnTo>
                <a:lnTo>
                  <a:pt x="1809750" y="1809750"/>
                </a:lnTo>
                <a:lnTo>
                  <a:pt x="0" y="1809750"/>
                </a:lnTo>
                <a:close/>
              </a:path>
            </a:pathLst>
          </a:custGeom>
          <a:solidFill>
            <a:srgbClr val="DF453D">
              <a:alpha val="100000"/>
            </a:srgbClr>
          </a:solidFill>
          <a:ln w="9525">
            <a:noFill/>
          </a:ln>
        </p:spPr>
        <p:txBody>
          <a:bodyPr/>
          <a:p>
            <a:endParaRPr lang="zh-CN" altLang="en-US"/>
          </a:p>
        </p:txBody>
      </p:sp>
      <p:sp>
        <p:nvSpPr>
          <p:cNvPr id="108549" name="任意多边形 14"/>
          <p:cNvSpPr/>
          <p:nvPr/>
        </p:nvSpPr>
        <p:spPr>
          <a:xfrm rot="2700000">
            <a:off x="3719513" y="1539875"/>
            <a:ext cx="1809750" cy="1809750"/>
          </a:xfrm>
          <a:custGeom>
            <a:avLst/>
            <a:gdLst/>
            <a:ahLst/>
            <a:cxnLst>
              <a:cxn ang="0">
                <a:pos x="0" y="0"/>
              </a:cxn>
              <a:cxn ang="0">
                <a:pos x="40278" y="0"/>
              </a:cxn>
              <a:cxn ang="0">
                <a:pos x="40278" y="3"/>
              </a:cxn>
              <a:cxn ang="0">
                <a:pos x="57147" y="48670"/>
              </a:cxn>
              <a:cxn ang="0">
                <a:pos x="57147" y="48667"/>
              </a:cxn>
              <a:cxn ang="0">
                <a:pos x="48667" y="48667"/>
              </a:cxn>
              <a:cxn ang="0">
                <a:pos x="48667" y="57147"/>
              </a:cxn>
              <a:cxn ang="0">
                <a:pos x="48670" y="57147"/>
              </a:cxn>
              <a:cxn ang="0">
                <a:pos x="3" y="40278"/>
              </a:cxn>
              <a:cxn ang="0">
                <a:pos x="0" y="40278"/>
              </a:cxn>
            </a:cxnLst>
            <a:pathLst>
              <a:path w="1809750" h="1809750">
                <a:moveTo>
                  <a:pt x="0" y="0"/>
                </a:moveTo>
                <a:lnTo>
                  <a:pt x="1809750" y="0"/>
                </a:lnTo>
                <a:lnTo>
                  <a:pt x="1809750" y="3"/>
                </a:lnTo>
                <a:lnTo>
                  <a:pt x="1564475" y="245278"/>
                </a:lnTo>
                <a:lnTo>
                  <a:pt x="1564475" y="245275"/>
                </a:lnTo>
                <a:lnTo>
                  <a:pt x="245275" y="245275"/>
                </a:lnTo>
                <a:lnTo>
                  <a:pt x="245275" y="1564475"/>
                </a:lnTo>
                <a:lnTo>
                  <a:pt x="245278" y="1564475"/>
                </a:lnTo>
                <a:lnTo>
                  <a:pt x="3" y="1809750"/>
                </a:lnTo>
                <a:lnTo>
                  <a:pt x="0" y="1809750"/>
                </a:lnTo>
                <a:lnTo>
                  <a:pt x="0" y="0"/>
                </a:lnTo>
                <a:close/>
              </a:path>
            </a:pathLst>
          </a:custGeom>
          <a:solidFill>
            <a:srgbClr val="57D5B1">
              <a:alpha val="100000"/>
            </a:srgbClr>
          </a:solidFill>
          <a:ln w="9525">
            <a:noFill/>
          </a:ln>
        </p:spPr>
        <p:txBody>
          <a:bodyPr/>
          <a:p>
            <a:endParaRPr lang="zh-CN" altLang="en-US"/>
          </a:p>
        </p:txBody>
      </p:sp>
      <p:sp>
        <p:nvSpPr>
          <p:cNvPr id="108550" name="文本框 17"/>
          <p:cNvSpPr txBox="1"/>
          <p:nvPr/>
        </p:nvSpPr>
        <p:spPr>
          <a:xfrm>
            <a:off x="3454400" y="1660525"/>
            <a:ext cx="2235200" cy="1568450"/>
          </a:xfrm>
          <a:prstGeom prst="rect">
            <a:avLst/>
          </a:prstGeom>
          <a:noFill/>
          <a:ln w="9525">
            <a:noFill/>
          </a:ln>
        </p:spPr>
        <p:txBody>
          <a:bodyPr>
            <a:spAutoFit/>
          </a:bodyPr>
          <a:p>
            <a:pPr lvl="0" algn="ctr" eaLnBrk="1" hangingPunct="1"/>
            <a:r>
              <a:rPr lang="en-US" altLang="zh-CN" sz="9600" dirty="0">
                <a:solidFill>
                  <a:schemeClr val="bg1"/>
                </a:solidFill>
                <a:latin typeface="Adobe Devanagari" panose="02040503050201020203" charset="0"/>
                <a:ea typeface="宋体" panose="02010600030101010101" pitchFamily="2" charset="-122"/>
              </a:rPr>
              <a:t>12</a:t>
            </a:r>
            <a:endParaRPr lang="zh-CN" altLang="en-US" sz="9600" dirty="0">
              <a:solidFill>
                <a:schemeClr val="bg1"/>
              </a:solidFill>
              <a:latin typeface="Adobe Devanagari" panose="02040503050201020203" charset="0"/>
              <a:ea typeface="宋体" panose="02010600030101010101" pitchFamily="2" charset="-122"/>
            </a:endParaRPr>
          </a:p>
        </p:txBody>
      </p:sp>
      <p:sp>
        <p:nvSpPr>
          <p:cNvPr id="2" name="矩形 1"/>
          <p:cNvSpPr/>
          <p:nvPr/>
        </p:nvSpPr>
        <p:spPr>
          <a:xfrm>
            <a:off x="2468563" y="4137025"/>
            <a:ext cx="4133850" cy="7699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rPr>
              <a:t>全面的事件调查</a:t>
            </a:r>
            <a:endParaRPr kumimoji="0" lang="zh-CN" altLang="en-US" sz="44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j-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矩形 8"/>
          <p:cNvSpPr/>
          <p:nvPr/>
        </p:nvSpPr>
        <p:spPr>
          <a:xfrm>
            <a:off x="0" y="1176338"/>
            <a:ext cx="5838825" cy="5178425"/>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09571" name="矩形 10"/>
          <p:cNvSpPr/>
          <p:nvPr/>
        </p:nvSpPr>
        <p:spPr>
          <a:xfrm>
            <a:off x="5838825" y="1176338"/>
            <a:ext cx="3305175" cy="5178425"/>
          </a:xfrm>
          <a:prstGeom prst="rect">
            <a:avLst/>
          </a:prstGeom>
          <a:solidFill>
            <a:srgbClr val="57D5B1"/>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pic>
        <p:nvPicPr>
          <p:cNvPr id="109572" name="图片 11"/>
          <p:cNvPicPr>
            <a:picLocks noChangeAspect="1"/>
          </p:cNvPicPr>
          <p:nvPr/>
        </p:nvPicPr>
        <p:blipFill>
          <a:blip r:embed="rId1"/>
          <a:stretch>
            <a:fillRect/>
          </a:stretch>
        </p:blipFill>
        <p:spPr>
          <a:xfrm>
            <a:off x="6159500" y="1362075"/>
            <a:ext cx="2679700" cy="4992688"/>
          </a:xfrm>
          <a:prstGeom prst="rect">
            <a:avLst/>
          </a:prstGeom>
          <a:noFill/>
          <a:ln w="9525">
            <a:noFill/>
          </a:ln>
        </p:spPr>
      </p:pic>
      <p:sp>
        <p:nvSpPr>
          <p:cNvPr id="109573" name="Text Box 3"/>
          <p:cNvSpPr txBox="1"/>
          <p:nvPr/>
        </p:nvSpPr>
        <p:spPr>
          <a:xfrm>
            <a:off x="204788" y="1433513"/>
            <a:ext cx="5383212" cy="4662487"/>
          </a:xfrm>
          <a:prstGeom prst="rect">
            <a:avLst/>
          </a:prstGeom>
          <a:noFill/>
          <a:ln w="9525">
            <a:noFill/>
          </a:ln>
        </p:spPr>
        <p:txBody>
          <a:bodyPr>
            <a:spAutoFit/>
          </a:bodyPr>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通过事故调查，管理层可以确定伤害的根本原因，及时消除它们，避免事故的再次发生。</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直线组织应确保所有的伤害、事故都能被有效报告，且调查的范围应包括未遂事件</a:t>
            </a:r>
            <a:r>
              <a:rPr lang="en-GB" altLang="en-US" sz="1800" b="0" dirty="0">
                <a:solidFill>
                  <a:schemeClr val="bg1"/>
                </a:solidFill>
                <a:latin typeface="微软雅黑" panose="020B0503020204020204" pitchFamily="34" charset="-122"/>
                <a:ea typeface="微软雅黑" panose="020B0503020204020204" pitchFamily="34" charset="-122"/>
              </a:rPr>
              <a:t>.</a:t>
            </a:r>
            <a:endParaRPr lang="en-GB"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事件调查应及时，调查的成员应包括事件的当事者及目击者，确保事件的相关证据能及时的收集，还原事件的真相。</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透过系统性的分析，找出事件的根本原因，并对管理体系的缺失进行整改建议。</a:t>
            </a:r>
            <a:endParaRPr lang="zh-CN" altLang="en-US" sz="1800" b="0" dirty="0">
              <a:solidFill>
                <a:schemeClr val="bg1"/>
              </a:solidFill>
              <a:latin typeface="微软雅黑" panose="020B0503020204020204" pitchFamily="34" charset="-122"/>
              <a:ea typeface="微软雅黑" panose="020B0503020204020204" pitchFamily="34" charset="-122"/>
            </a:endParaRPr>
          </a:p>
          <a:p>
            <a:pPr marL="358775" lvl="0" indent="-358775" algn="just">
              <a:lnSpc>
                <a:spcPct val="150000"/>
              </a:lnSpc>
              <a:buFont typeface="Wingdings" panose="05000000000000000000" pitchFamily="2" charset="2"/>
              <a:buChar char="Ø"/>
            </a:pPr>
            <a:r>
              <a:rPr lang="zh-CN" altLang="en-US" sz="1800" b="0" dirty="0">
                <a:solidFill>
                  <a:schemeClr val="bg1"/>
                </a:solidFill>
                <a:latin typeface="微软雅黑" panose="020B0503020204020204" pitchFamily="34" charset="-122"/>
                <a:ea typeface="微软雅黑" panose="020B0503020204020204" pitchFamily="34" charset="-122"/>
              </a:rPr>
              <a:t>管理层应及时或定期审阅事件调查报告，并应在组织内公布，向员工传达信息、分享经验。</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6"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7" name="矩形 6"/>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图文框 7"/>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a:spLocks noChangeArrowheads="1"/>
          </p:cNvSpPr>
          <p:nvPr/>
        </p:nvSpPr>
        <p:spPr>
          <a:xfrm>
            <a:off x="1077913"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评估重点</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6" name="矩形 5"/>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图文框 6"/>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597" name="圆角矩形 2"/>
          <p:cNvSpPr/>
          <p:nvPr/>
        </p:nvSpPr>
        <p:spPr>
          <a:xfrm>
            <a:off x="3790950" y="2416175"/>
            <a:ext cx="566738"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0598" name="圆角矩形 9"/>
          <p:cNvSpPr/>
          <p:nvPr/>
        </p:nvSpPr>
        <p:spPr>
          <a:xfrm>
            <a:off x="4695825" y="2416175"/>
            <a:ext cx="565150"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0599" name="圆角矩形 10"/>
          <p:cNvSpPr/>
          <p:nvPr/>
        </p:nvSpPr>
        <p:spPr>
          <a:xfrm>
            <a:off x="3790950" y="3178175"/>
            <a:ext cx="566738"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0600" name="圆角矩形 11"/>
          <p:cNvSpPr/>
          <p:nvPr/>
        </p:nvSpPr>
        <p:spPr>
          <a:xfrm>
            <a:off x="4695825" y="3178175"/>
            <a:ext cx="565150"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0601" name="圆角矩形 12"/>
          <p:cNvSpPr/>
          <p:nvPr/>
        </p:nvSpPr>
        <p:spPr>
          <a:xfrm>
            <a:off x="3790950" y="3940175"/>
            <a:ext cx="566738"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0602" name="圆角矩形 13"/>
          <p:cNvSpPr/>
          <p:nvPr/>
        </p:nvSpPr>
        <p:spPr>
          <a:xfrm>
            <a:off x="4695825" y="3940175"/>
            <a:ext cx="565150"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4" name="矩形 3"/>
          <p:cNvSpPr/>
          <p:nvPr/>
        </p:nvSpPr>
        <p:spPr>
          <a:xfrm>
            <a:off x="1543050" y="2514600"/>
            <a:ext cx="2192338" cy="369888"/>
          </a:xfrm>
          <a:prstGeom prst="rect">
            <a:avLst/>
          </a:prstGeom>
        </p:spPr>
        <p:txBody>
          <a:bodyPr>
            <a:spAutoFit/>
          </a:bodyPr>
          <a:lstStyle/>
          <a:p>
            <a:pPr marL="274955" marR="0" lvl="0" indent="-27495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事故调查分委员会</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441325" y="3276600"/>
            <a:ext cx="3294063" cy="369888"/>
          </a:xfrm>
          <a:prstGeom prst="rect">
            <a:avLst/>
          </a:prstGeom>
        </p:spPr>
        <p:txBody>
          <a:bodyPr>
            <a:spAutoFit/>
          </a:bodyPr>
          <a:lstStyle/>
          <a:p>
            <a:pPr marL="274955" marR="0" lvl="0" indent="-27495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事故报告、分类</a:t>
            </a:r>
            <a:r>
              <a:rPr kumimoji="0" lang="en-US" altLang="zh-CN"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分级管理办法</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470025" y="4038600"/>
            <a:ext cx="2262188" cy="369888"/>
          </a:xfrm>
          <a:prstGeom prst="rect">
            <a:avLst/>
          </a:prstGeom>
        </p:spPr>
        <p:txBody>
          <a:bodyPr>
            <a:spAutoFit/>
          </a:bodyPr>
          <a:lstStyle/>
          <a:p>
            <a:pPr marL="274955" marR="0" lvl="0" indent="-274955" algn="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事件调查和分析标准</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5299075" y="2514600"/>
            <a:ext cx="2955925" cy="369888"/>
          </a:xfrm>
          <a:prstGeom prst="rect">
            <a:avLst/>
          </a:prstGeom>
        </p:spPr>
        <p:txBody>
          <a:bodyPr>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内部和外部学习、沟通流程</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5299075" y="3276600"/>
            <a:ext cx="2724150" cy="369888"/>
          </a:xfrm>
          <a:prstGeom prst="rect">
            <a:avLst/>
          </a:prstGeom>
        </p:spPr>
        <p:txBody>
          <a:bodyPr>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事故调查分析技巧的培训</a:t>
            </a:r>
            <a:endPar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5299075" y="3967163"/>
            <a:ext cx="2032000" cy="369888"/>
          </a:xfrm>
          <a:prstGeom prst="rect">
            <a:avLst/>
          </a:prstGeom>
        </p:spPr>
        <p:txBody>
          <a:bodyPr>
            <a:spAutoFit/>
          </a:bodyPr>
          <a:lstStyle/>
          <a:p>
            <a:pPr marL="274955" marR="0" lvl="0" indent="-274955"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建议措施跟踪流程</a:t>
            </a:r>
            <a:endParaRPr kumimoji="0" lang="zh-TW" altLang="en-US" sz="18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0609" name="文本框 20"/>
          <p:cNvSpPr txBox="1"/>
          <p:nvPr/>
        </p:nvSpPr>
        <p:spPr>
          <a:xfrm>
            <a:off x="3841750" y="2473325"/>
            <a:ext cx="465138" cy="461963"/>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1</a:t>
            </a:r>
            <a:endParaRPr lang="zh-CN" altLang="en-US" dirty="0">
              <a:solidFill>
                <a:schemeClr val="bg1"/>
              </a:solidFill>
              <a:latin typeface="Arial" panose="020B0604020202020204" pitchFamily="34" charset="0"/>
              <a:ea typeface="宋体" panose="02010600030101010101" pitchFamily="2" charset="-122"/>
            </a:endParaRPr>
          </a:p>
        </p:txBody>
      </p:sp>
      <p:sp>
        <p:nvSpPr>
          <p:cNvPr id="110610" name="文本框 24"/>
          <p:cNvSpPr txBox="1"/>
          <p:nvPr/>
        </p:nvSpPr>
        <p:spPr>
          <a:xfrm>
            <a:off x="3841750" y="3222625"/>
            <a:ext cx="465138" cy="461963"/>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2</a:t>
            </a:r>
            <a:endParaRPr lang="zh-CN" altLang="en-US" dirty="0">
              <a:solidFill>
                <a:schemeClr val="bg1"/>
              </a:solidFill>
              <a:latin typeface="Arial" panose="020B0604020202020204" pitchFamily="34" charset="0"/>
              <a:ea typeface="宋体" panose="02010600030101010101" pitchFamily="2" charset="-122"/>
            </a:endParaRPr>
          </a:p>
        </p:txBody>
      </p:sp>
      <p:sp>
        <p:nvSpPr>
          <p:cNvPr id="110611" name="文本框 25"/>
          <p:cNvSpPr txBox="1"/>
          <p:nvPr/>
        </p:nvSpPr>
        <p:spPr>
          <a:xfrm>
            <a:off x="3841750" y="3992563"/>
            <a:ext cx="465138" cy="461962"/>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3</a:t>
            </a:r>
            <a:endParaRPr lang="zh-CN" altLang="en-US" dirty="0">
              <a:solidFill>
                <a:schemeClr val="bg1"/>
              </a:solidFill>
              <a:latin typeface="Arial" panose="020B0604020202020204" pitchFamily="34" charset="0"/>
              <a:ea typeface="宋体" panose="02010600030101010101" pitchFamily="2" charset="-122"/>
            </a:endParaRPr>
          </a:p>
        </p:txBody>
      </p:sp>
      <p:sp>
        <p:nvSpPr>
          <p:cNvPr id="110612" name="文本框 26"/>
          <p:cNvSpPr txBox="1"/>
          <p:nvPr/>
        </p:nvSpPr>
        <p:spPr>
          <a:xfrm>
            <a:off x="4760913" y="2468563"/>
            <a:ext cx="465137" cy="461962"/>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4</a:t>
            </a:r>
            <a:endParaRPr lang="zh-CN" altLang="en-US" dirty="0">
              <a:solidFill>
                <a:schemeClr val="bg1"/>
              </a:solidFill>
              <a:latin typeface="Arial" panose="020B0604020202020204" pitchFamily="34" charset="0"/>
              <a:ea typeface="宋体" panose="02010600030101010101" pitchFamily="2" charset="-122"/>
            </a:endParaRPr>
          </a:p>
        </p:txBody>
      </p:sp>
      <p:sp>
        <p:nvSpPr>
          <p:cNvPr id="110613" name="圆角矩形 27"/>
          <p:cNvSpPr/>
          <p:nvPr/>
        </p:nvSpPr>
        <p:spPr>
          <a:xfrm>
            <a:off x="4675188" y="3178175"/>
            <a:ext cx="565150" cy="566738"/>
          </a:xfrm>
          <a:prstGeom prst="roundRect">
            <a:avLst>
              <a:gd name="adj" fmla="val 5796"/>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0614" name="文本框 28"/>
          <p:cNvSpPr txBox="1"/>
          <p:nvPr/>
        </p:nvSpPr>
        <p:spPr>
          <a:xfrm>
            <a:off x="4740275" y="3230563"/>
            <a:ext cx="465138" cy="461962"/>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5</a:t>
            </a:r>
            <a:endParaRPr lang="zh-CN" altLang="en-US" dirty="0">
              <a:solidFill>
                <a:schemeClr val="bg1"/>
              </a:solidFill>
              <a:latin typeface="Arial" panose="020B0604020202020204" pitchFamily="34" charset="0"/>
              <a:ea typeface="宋体" panose="02010600030101010101" pitchFamily="2" charset="-122"/>
            </a:endParaRPr>
          </a:p>
        </p:txBody>
      </p:sp>
      <p:sp>
        <p:nvSpPr>
          <p:cNvPr id="110615" name="文本框 29"/>
          <p:cNvSpPr txBox="1"/>
          <p:nvPr/>
        </p:nvSpPr>
        <p:spPr>
          <a:xfrm>
            <a:off x="4724400" y="3992563"/>
            <a:ext cx="466725" cy="461962"/>
          </a:xfrm>
          <a:prstGeom prst="rect">
            <a:avLst/>
          </a:prstGeom>
          <a:noFill/>
          <a:ln w="9525">
            <a:noFill/>
          </a:ln>
        </p:spPr>
        <p:txBody>
          <a:bodyPr>
            <a:spAutoFit/>
          </a:bodyPr>
          <a:p>
            <a:pPr lvl="0" algn="ctr"/>
            <a:r>
              <a:rPr lang="en-US" altLang="zh-CN" dirty="0">
                <a:solidFill>
                  <a:schemeClr val="bg1"/>
                </a:solidFill>
                <a:latin typeface="Arial" panose="020B0604020202020204" pitchFamily="34" charset="0"/>
                <a:ea typeface="宋体" panose="02010600030101010101" pitchFamily="2" charset="-122"/>
              </a:rPr>
              <a:t>6</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Text Box 3"/>
          <p:cNvSpPr txBox="1"/>
          <p:nvPr/>
        </p:nvSpPr>
        <p:spPr>
          <a:xfrm>
            <a:off x="266700" y="5094288"/>
            <a:ext cx="2286000" cy="774700"/>
          </a:xfrm>
          <a:prstGeom prst="rect">
            <a:avLst/>
          </a:prstGeom>
          <a:noFill/>
          <a:ln w="9525">
            <a:noFill/>
          </a:ln>
        </p:spPr>
        <p:txBody>
          <a:bodyPr>
            <a:spAutoFit/>
          </a:bodyPr>
          <a:p>
            <a:pPr lvl="0">
              <a:spcBef>
                <a:spcPct val="30000"/>
              </a:spcBef>
            </a:pPr>
            <a:endParaRPr lang="pt-BR" altLang="en-US" dirty="0">
              <a:solidFill>
                <a:srgbClr val="0000CC"/>
              </a:solidFill>
              <a:latin typeface="Arial" panose="020B0604020202020204" pitchFamily="34" charset="0"/>
              <a:ea typeface="宋体" panose="02010600030101010101" pitchFamily="2" charset="-122"/>
            </a:endParaRPr>
          </a:p>
          <a:p>
            <a:pPr lvl="0">
              <a:spcBef>
                <a:spcPct val="30000"/>
              </a:spcBef>
            </a:pPr>
            <a:endParaRPr lang="zh-CN" altLang="en-US" sz="1600" dirty="0">
              <a:solidFill>
                <a:srgbClr val="344374"/>
              </a:solidFill>
              <a:latin typeface="Arial" panose="020B0604020202020204" pitchFamily="34" charset="0"/>
              <a:ea typeface="PMingLiU" panose="02020500000000000000" pitchFamily="18" charset="-120"/>
            </a:endParaRPr>
          </a:p>
        </p:txBody>
      </p:sp>
      <p:sp>
        <p:nvSpPr>
          <p:cNvPr id="111619" name="矩形 6"/>
          <p:cNvSpPr/>
          <p:nvPr/>
        </p:nvSpPr>
        <p:spPr>
          <a:xfrm>
            <a:off x="407988" y="1187450"/>
            <a:ext cx="649287" cy="1884363"/>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11620" name="矩形 2"/>
          <p:cNvSpPr/>
          <p:nvPr/>
        </p:nvSpPr>
        <p:spPr>
          <a:xfrm>
            <a:off x="487363" y="1335088"/>
            <a:ext cx="492125" cy="1630362"/>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文件资料查阅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1621" name="矩形 9"/>
          <p:cNvSpPr/>
          <p:nvPr/>
        </p:nvSpPr>
        <p:spPr>
          <a:xfrm>
            <a:off x="407988" y="3146425"/>
            <a:ext cx="649287" cy="3340100"/>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11622" name="矩形 8"/>
          <p:cNvSpPr/>
          <p:nvPr/>
        </p:nvSpPr>
        <p:spPr>
          <a:xfrm>
            <a:off x="481013" y="4237038"/>
            <a:ext cx="493712" cy="1195387"/>
          </a:xfrm>
          <a:prstGeom prst="rect">
            <a:avLst/>
          </a:prstGeom>
          <a:noFill/>
          <a:ln w="9525">
            <a:noFill/>
          </a:ln>
        </p:spPr>
        <p:txBody>
          <a:bodyPr vert="eaVert" wrap="none">
            <a:spAutoFit/>
          </a:bodyPr>
          <a:p>
            <a:pPr lvl="0" algn="ctr" eaLnBrk="1" hangingPunct="1">
              <a:spcBef>
                <a:spcPct val="25000"/>
              </a:spcBef>
              <a:spcAft>
                <a:spcPct val="20000"/>
              </a:spcAft>
            </a:pPr>
            <a:r>
              <a:rPr lang="zh-CN" altLang="en-US" sz="2000" dirty="0">
                <a:solidFill>
                  <a:schemeClr val="bg1"/>
                </a:solidFill>
                <a:latin typeface="微软雅黑" panose="020B0503020204020204" pitchFamily="34" charset="-122"/>
                <a:ea typeface="微软雅黑" panose="020B0503020204020204" pitchFamily="34" charset="-122"/>
              </a:rPr>
              <a:t>现场察看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1623" name="等腰三角形 9"/>
          <p:cNvSpPr/>
          <p:nvPr/>
        </p:nvSpPr>
        <p:spPr>
          <a:xfrm rot="5400000">
            <a:off x="976313" y="20542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1624" name="等腰三角形 15"/>
          <p:cNvSpPr/>
          <p:nvPr/>
        </p:nvSpPr>
        <p:spPr>
          <a:xfrm rot="5400000">
            <a:off x="976313" y="4683125"/>
            <a:ext cx="333375" cy="190500"/>
          </a:xfrm>
          <a:prstGeom prst="triangle">
            <a:avLst>
              <a:gd name="adj" fmla="val 50000"/>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1625" name="矩形 11"/>
          <p:cNvSpPr/>
          <p:nvPr/>
        </p:nvSpPr>
        <p:spPr>
          <a:xfrm>
            <a:off x="1479550" y="3146425"/>
            <a:ext cx="7262813" cy="334010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111626" name="矩形 13"/>
          <p:cNvSpPr/>
          <p:nvPr/>
        </p:nvSpPr>
        <p:spPr>
          <a:xfrm>
            <a:off x="1479550" y="1184275"/>
            <a:ext cx="7262813" cy="1885950"/>
          </a:xfrm>
          <a:prstGeom prst="rect">
            <a:avLst/>
          </a:prstGeom>
          <a:noFill/>
          <a:ln w="22225" cap="flat" cmpd="sng">
            <a:solidFill>
              <a:srgbClr val="57D5B1"/>
            </a:solidFill>
            <a:prstDash val="solid"/>
            <a:round/>
            <a:headEnd type="none" w="med" len="med"/>
            <a:tailEnd type="none" w="med" len="med"/>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sp>
        <p:nvSpPr>
          <p:cNvPr id="3" name="矩形 2"/>
          <p:cNvSpPr/>
          <p:nvPr/>
        </p:nvSpPr>
        <p:spPr>
          <a:xfrm>
            <a:off x="1509713" y="1624013"/>
            <a:ext cx="7024688" cy="923925"/>
          </a:xfrm>
          <a:prstGeom prst="rect">
            <a:avLst/>
          </a:prstGeom>
        </p:spPr>
        <p:txBody>
          <a:bodyPr>
            <a:spAutoFit/>
          </a:bodyPr>
          <a:lstStyle/>
          <a:p>
            <a:pPr marL="0" marR="0" lvl="0" indent="0" algn="l" defTabSz="914400" rtl="0" eaLnBrk="1" fontAlgn="base"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事件调查管理办法（程序）、事件调查报告、沟通记录、整改跟踪记录、事件事故统计。</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509713" y="3254375"/>
            <a:ext cx="7024688" cy="3048000"/>
          </a:xfrm>
          <a:prstGeom prst="rect">
            <a:avLst/>
          </a:prstGeom>
        </p:spPr>
        <p:txBody>
          <a:bodyPr>
            <a:spAutoFit/>
          </a:bodyPr>
          <a:lstStyle/>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公司是否制定标准或程序来管理事故的分类、分级报告、调查和原因分析</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公司是否成立事故调查分委员会，协助组织对事故调查流程的标准化，并督导相关规则和程序得以遵守</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管理层是否营造一种氛围，鼓励事故事件及未遂事件的报告</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直线领导及属地主管是否接受事故调查技能培训，使其具有能力用统一的方法进行事故调查及分析</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公司是否制定管理流程，跟踪事故调查的建议事项落实整改的执行和完成日期</a:t>
            </a:r>
            <a:endPar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2"/>
          <p:cNvSpPr txBox="1">
            <a:spLocks noChangeArrowheads="1"/>
          </p:cNvSpPr>
          <p:nvPr/>
        </p:nvSpPr>
        <p:spPr>
          <a:xfrm>
            <a:off x="1042988" y="131763"/>
            <a:ext cx="1416050"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smtClean="0">
                <a:ln>
                  <a:noFill/>
                </a:ln>
                <a:solidFill>
                  <a:srgbClr val="DF453D"/>
                </a:solidFill>
                <a:effectLst/>
                <a:uLnTx/>
                <a:uFillTx/>
                <a:latin typeface="华文中宋" panose="02010600040101010101" pitchFamily="2" charset="-122"/>
                <a:ea typeface="华文中宋" panose="02010600040101010101" pitchFamily="2" charset="-122"/>
                <a:cs typeface="+mn-cs"/>
              </a:rPr>
              <a:t>评估方式</a:t>
            </a:r>
            <a:endParaRPr kumimoji="0" lang="zh-TW"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19" name="矩形 18"/>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图文框 19"/>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矩形 4"/>
          <p:cNvSpPr/>
          <p:nvPr/>
        </p:nvSpPr>
        <p:spPr>
          <a:xfrm rot="2700000">
            <a:off x="3994150" y="1412875"/>
            <a:ext cx="1154113" cy="1152525"/>
          </a:xfrm>
          <a:prstGeom prst="rect">
            <a:avLst/>
          </a:prstGeom>
          <a:solidFill>
            <a:srgbClr val="DF453D"/>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2643" name="矩形 5"/>
          <p:cNvSpPr/>
          <p:nvPr/>
        </p:nvSpPr>
        <p:spPr>
          <a:xfrm>
            <a:off x="3963988" y="1789113"/>
            <a:ext cx="1216025" cy="400050"/>
          </a:xfrm>
          <a:prstGeom prst="rect">
            <a:avLst/>
          </a:prstGeom>
          <a:noFill/>
          <a:ln w="9525">
            <a:noFill/>
          </a:ln>
        </p:spPr>
        <p:txBody>
          <a:bodyPr wrap="none">
            <a:spAutoFit/>
          </a:bodyPr>
          <a:p>
            <a:pPr lvl="0" algn="ctr"/>
            <a:r>
              <a:rPr lang="zh-CN" altLang="en-US" sz="2000" dirty="0">
                <a:solidFill>
                  <a:schemeClr val="bg1"/>
                </a:solidFill>
                <a:latin typeface="微软雅黑" panose="020B0503020204020204" pitchFamily="34" charset="-122"/>
                <a:ea typeface="微软雅黑" panose="020B0503020204020204" pitchFamily="34" charset="-122"/>
              </a:rPr>
              <a:t>访谈对象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2644" name="任意多边形 6"/>
          <p:cNvSpPr/>
          <p:nvPr/>
        </p:nvSpPr>
        <p:spPr>
          <a:xfrm>
            <a:off x="2476500" y="2781300"/>
            <a:ext cx="2095500" cy="1104900"/>
          </a:xfrm>
          <a:custGeom>
            <a:avLst/>
            <a:gdLst/>
            <a:ahLst/>
            <a:cxnLst>
              <a:cxn ang="0">
                <a:pos x="40311" y="0"/>
              </a:cxn>
              <a:cxn ang="0">
                <a:pos x="0" y="36548"/>
              </a:cxn>
              <a:cxn ang="0">
                <a:pos x="0" y="56324"/>
              </a:cxn>
            </a:cxnLst>
            <a:pathLst>
              <a:path w="1574800" h="1104900">
                <a:moveTo>
                  <a:pt x="1574800" y="0"/>
                </a:moveTo>
                <a:lnTo>
                  <a:pt x="0" y="495300"/>
                </a:lnTo>
                <a:lnTo>
                  <a:pt x="0" y="1104900"/>
                </a:lnTo>
              </a:path>
            </a:pathLst>
          </a:custGeom>
          <a:noFill/>
          <a:ln w="19050" cap="flat" cmpd="sng">
            <a:solidFill>
              <a:srgbClr val="DF453D">
                <a:alpha val="100000"/>
              </a:srgbClr>
            </a:solidFill>
            <a:prstDash val="solid"/>
            <a:round/>
            <a:headEnd type="none" w="med" len="med"/>
            <a:tailEnd type="none" w="med" len="med"/>
          </a:ln>
        </p:spPr>
        <p:txBody>
          <a:bodyPr/>
          <a:p>
            <a:endParaRPr lang="zh-CN" altLang="en-US"/>
          </a:p>
        </p:txBody>
      </p:sp>
      <p:sp>
        <p:nvSpPr>
          <p:cNvPr id="112645" name="任意多边形 7"/>
          <p:cNvSpPr/>
          <p:nvPr/>
        </p:nvSpPr>
        <p:spPr>
          <a:xfrm flipH="1">
            <a:off x="4572000" y="2781300"/>
            <a:ext cx="2095500" cy="1104900"/>
          </a:xfrm>
          <a:custGeom>
            <a:avLst/>
            <a:gdLst/>
            <a:ahLst/>
            <a:cxnLst>
              <a:cxn ang="0">
                <a:pos x="40311" y="0"/>
              </a:cxn>
              <a:cxn ang="0">
                <a:pos x="0" y="36548"/>
              </a:cxn>
              <a:cxn ang="0">
                <a:pos x="0" y="56324"/>
              </a:cxn>
            </a:cxnLst>
            <a:pathLst>
              <a:path w="1574800" h="1104900">
                <a:moveTo>
                  <a:pt x="1574800" y="0"/>
                </a:moveTo>
                <a:lnTo>
                  <a:pt x="0" y="495300"/>
                </a:lnTo>
                <a:lnTo>
                  <a:pt x="0" y="1104900"/>
                </a:lnTo>
              </a:path>
            </a:pathLst>
          </a:custGeom>
          <a:noFill/>
          <a:ln w="19050" cap="flat" cmpd="sng">
            <a:solidFill>
              <a:srgbClr val="DF453D">
                <a:alpha val="100000"/>
              </a:srgbClr>
            </a:solidFill>
            <a:prstDash val="solid"/>
            <a:round/>
            <a:headEnd type="none" w="med" len="med"/>
            <a:tailEnd type="none" w="med" len="med"/>
          </a:ln>
        </p:spPr>
        <p:txBody>
          <a:bodyPr/>
          <a:p>
            <a:endParaRPr lang="zh-CN" altLang="en-US"/>
          </a:p>
        </p:txBody>
      </p:sp>
      <p:cxnSp>
        <p:nvCxnSpPr>
          <p:cNvPr id="112646" name="直接连接符 8"/>
          <p:cNvCxnSpPr/>
          <p:nvPr/>
        </p:nvCxnSpPr>
        <p:spPr>
          <a:xfrm>
            <a:off x="4572000" y="2781300"/>
            <a:ext cx="0" cy="1104900"/>
          </a:xfrm>
          <a:prstGeom prst="line">
            <a:avLst/>
          </a:prstGeom>
          <a:ln w="19050" cap="flat" cmpd="sng">
            <a:solidFill>
              <a:srgbClr val="DF453D"/>
            </a:solidFill>
            <a:prstDash val="solid"/>
            <a:headEnd type="none" w="med" len="med"/>
            <a:tailEnd type="none" w="med" len="med"/>
          </a:ln>
        </p:spPr>
      </p:cxnSp>
      <p:sp>
        <p:nvSpPr>
          <p:cNvPr id="112647" name="圆角矩形 9"/>
          <p:cNvSpPr/>
          <p:nvPr/>
        </p:nvSpPr>
        <p:spPr>
          <a:xfrm>
            <a:off x="1898650" y="3868738"/>
            <a:ext cx="1155700" cy="1155700"/>
          </a:xfrm>
          <a:prstGeom prst="roundRect">
            <a:avLst>
              <a:gd name="adj" fmla="val 238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2648" name="圆角矩形 10"/>
          <p:cNvSpPr/>
          <p:nvPr/>
        </p:nvSpPr>
        <p:spPr>
          <a:xfrm>
            <a:off x="3994150" y="3900488"/>
            <a:ext cx="1155700" cy="1155700"/>
          </a:xfrm>
          <a:prstGeom prst="roundRect">
            <a:avLst>
              <a:gd name="adj" fmla="val 238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2649" name="圆角矩形 11"/>
          <p:cNvSpPr/>
          <p:nvPr/>
        </p:nvSpPr>
        <p:spPr>
          <a:xfrm>
            <a:off x="6089650" y="3900488"/>
            <a:ext cx="1155700" cy="1155700"/>
          </a:xfrm>
          <a:prstGeom prst="roundRect">
            <a:avLst>
              <a:gd name="adj" fmla="val 2380"/>
            </a:avLst>
          </a:prstGeom>
          <a:solidFill>
            <a:srgbClr val="57D5B1"/>
          </a:solidFill>
          <a:ln w="9525">
            <a:noFill/>
          </a:ln>
        </p:spPr>
        <p:txBody>
          <a:bodyPr lIns="91429" tIns="45714" rIns="91429" bIns="45714">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112650" name="Freeform 18"/>
          <p:cNvSpPr>
            <a:spLocks noEditPoints="1"/>
          </p:cNvSpPr>
          <p:nvPr/>
        </p:nvSpPr>
        <p:spPr>
          <a:xfrm>
            <a:off x="2159000" y="4194175"/>
            <a:ext cx="635000" cy="633413"/>
          </a:xfrm>
          <a:custGeom>
            <a:avLst/>
            <a:gdLst/>
            <a:ahLst/>
            <a:cxnLst>
              <a:cxn ang="0">
                <a:pos x="65534" y="65534"/>
              </a:cxn>
              <a:cxn ang="0">
                <a:pos x="65534" y="65534"/>
              </a:cxn>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49598"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0" y="65534"/>
              </a:cxn>
              <a:cxn ang="0">
                <a:pos x="65534" y="65534"/>
              </a:cxn>
              <a:cxn ang="0">
                <a:pos x="65534" y="65534"/>
              </a:cxn>
              <a:cxn ang="0">
                <a:pos x="65534" y="65534"/>
              </a:cxn>
              <a:cxn ang="0">
                <a:pos x="65534" y="65534"/>
              </a:cxn>
              <a:cxn ang="0">
                <a:pos x="65534" y="3025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Lst>
            <a:pathLst>
              <a:path w="3260" h="3260">
                <a:moveTo>
                  <a:pt x="2782" y="2129"/>
                </a:moveTo>
                <a:cubicBezTo>
                  <a:pt x="2586" y="1940"/>
                  <a:pt x="2349" y="1806"/>
                  <a:pt x="2090" y="1734"/>
                </a:cubicBezTo>
                <a:cubicBezTo>
                  <a:pt x="2369" y="1574"/>
                  <a:pt x="2558" y="1272"/>
                  <a:pt x="2558" y="928"/>
                </a:cubicBezTo>
                <a:cubicBezTo>
                  <a:pt x="2558" y="416"/>
                  <a:pt x="2142" y="0"/>
                  <a:pt x="1630" y="0"/>
                </a:cubicBezTo>
                <a:cubicBezTo>
                  <a:pt x="1118" y="0"/>
                  <a:pt x="702" y="416"/>
                  <a:pt x="702" y="928"/>
                </a:cubicBezTo>
                <a:cubicBezTo>
                  <a:pt x="702" y="1431"/>
                  <a:pt x="1105" y="1842"/>
                  <a:pt x="1605" y="1856"/>
                </a:cubicBezTo>
                <a:cubicBezTo>
                  <a:pt x="1605" y="1856"/>
                  <a:pt x="1605" y="1856"/>
                  <a:pt x="1605" y="1856"/>
                </a:cubicBezTo>
                <a:cubicBezTo>
                  <a:pt x="1630" y="1856"/>
                  <a:pt x="1630" y="1856"/>
                  <a:pt x="1630" y="1856"/>
                </a:cubicBezTo>
                <a:cubicBezTo>
                  <a:pt x="1990" y="1856"/>
                  <a:pt x="2335" y="1984"/>
                  <a:pt x="2601" y="2217"/>
                </a:cubicBezTo>
                <a:cubicBezTo>
                  <a:pt x="2858" y="2442"/>
                  <a:pt x="3021" y="2745"/>
                  <a:pt x="3062" y="3072"/>
                </a:cubicBezTo>
                <a:cubicBezTo>
                  <a:pt x="198" y="3072"/>
                  <a:pt x="198" y="3072"/>
                  <a:pt x="198" y="3072"/>
                </a:cubicBezTo>
                <a:cubicBezTo>
                  <a:pt x="253" y="2628"/>
                  <a:pt x="532" y="2238"/>
                  <a:pt x="949" y="2024"/>
                </a:cubicBezTo>
                <a:cubicBezTo>
                  <a:pt x="973" y="2011"/>
                  <a:pt x="973" y="2011"/>
                  <a:pt x="973" y="2011"/>
                </a:cubicBezTo>
                <a:cubicBezTo>
                  <a:pt x="969" y="2006"/>
                  <a:pt x="969" y="2006"/>
                  <a:pt x="969" y="2006"/>
                </a:cubicBezTo>
                <a:cubicBezTo>
                  <a:pt x="986" y="1988"/>
                  <a:pt x="996" y="1965"/>
                  <a:pt x="996" y="1941"/>
                </a:cubicBezTo>
                <a:cubicBezTo>
                  <a:pt x="996" y="1889"/>
                  <a:pt x="954" y="1847"/>
                  <a:pt x="901" y="1847"/>
                </a:cubicBezTo>
                <a:cubicBezTo>
                  <a:pt x="894" y="1847"/>
                  <a:pt x="887" y="1848"/>
                  <a:pt x="880" y="1849"/>
                </a:cubicBezTo>
                <a:cubicBezTo>
                  <a:pt x="878" y="1847"/>
                  <a:pt x="878" y="1847"/>
                  <a:pt x="878" y="1847"/>
                </a:cubicBezTo>
                <a:cubicBezTo>
                  <a:pt x="857" y="1858"/>
                  <a:pt x="857" y="1858"/>
                  <a:pt x="857" y="1858"/>
                </a:cubicBezTo>
                <a:cubicBezTo>
                  <a:pt x="328" y="2132"/>
                  <a:pt x="0" y="2659"/>
                  <a:pt x="0" y="3235"/>
                </a:cubicBezTo>
                <a:cubicBezTo>
                  <a:pt x="0" y="3260"/>
                  <a:pt x="0" y="3260"/>
                  <a:pt x="0" y="3260"/>
                </a:cubicBezTo>
                <a:cubicBezTo>
                  <a:pt x="3260" y="3260"/>
                  <a:pt x="3260" y="3260"/>
                  <a:pt x="3260" y="3260"/>
                </a:cubicBezTo>
                <a:cubicBezTo>
                  <a:pt x="3260" y="3235"/>
                  <a:pt x="3260" y="3235"/>
                  <a:pt x="3260" y="3235"/>
                </a:cubicBezTo>
                <a:cubicBezTo>
                  <a:pt x="3260" y="2817"/>
                  <a:pt x="3090" y="2424"/>
                  <a:pt x="2782" y="2129"/>
                </a:cubicBezTo>
                <a:close/>
                <a:moveTo>
                  <a:pt x="893" y="928"/>
                </a:moveTo>
                <a:cubicBezTo>
                  <a:pt x="893" y="522"/>
                  <a:pt x="1224" y="191"/>
                  <a:pt x="1630" y="191"/>
                </a:cubicBezTo>
                <a:cubicBezTo>
                  <a:pt x="2036" y="191"/>
                  <a:pt x="2367" y="522"/>
                  <a:pt x="2367" y="928"/>
                </a:cubicBezTo>
                <a:cubicBezTo>
                  <a:pt x="2367" y="1334"/>
                  <a:pt x="2036" y="1665"/>
                  <a:pt x="1630" y="1665"/>
                </a:cubicBezTo>
                <a:cubicBezTo>
                  <a:pt x="1224" y="1665"/>
                  <a:pt x="893" y="1334"/>
                  <a:pt x="893" y="928"/>
                </a:cubicBezTo>
                <a:close/>
                <a:moveTo>
                  <a:pt x="1846" y="2087"/>
                </a:moveTo>
                <a:cubicBezTo>
                  <a:pt x="1440" y="2087"/>
                  <a:pt x="1440" y="2087"/>
                  <a:pt x="1440" y="2087"/>
                </a:cubicBezTo>
                <a:cubicBezTo>
                  <a:pt x="1326" y="2737"/>
                  <a:pt x="1326" y="2737"/>
                  <a:pt x="1326" y="2737"/>
                </a:cubicBezTo>
                <a:cubicBezTo>
                  <a:pt x="1651" y="3044"/>
                  <a:pt x="1651" y="3044"/>
                  <a:pt x="1651" y="3044"/>
                </a:cubicBezTo>
                <a:cubicBezTo>
                  <a:pt x="1933" y="2740"/>
                  <a:pt x="1933" y="2740"/>
                  <a:pt x="1933" y="2740"/>
                </a:cubicBezTo>
                <a:lnTo>
                  <a:pt x="1846" y="2087"/>
                </a:lnTo>
                <a:close/>
                <a:moveTo>
                  <a:pt x="1500" y="2662"/>
                </a:moveTo>
                <a:cubicBezTo>
                  <a:pt x="1563" y="2251"/>
                  <a:pt x="1563" y="2251"/>
                  <a:pt x="1563" y="2251"/>
                </a:cubicBezTo>
                <a:cubicBezTo>
                  <a:pt x="1716" y="2251"/>
                  <a:pt x="1716" y="2251"/>
                  <a:pt x="1716" y="2251"/>
                </a:cubicBezTo>
                <a:cubicBezTo>
                  <a:pt x="1772" y="2668"/>
                  <a:pt x="1772" y="2668"/>
                  <a:pt x="1772" y="2668"/>
                </a:cubicBezTo>
                <a:cubicBezTo>
                  <a:pt x="1644" y="2801"/>
                  <a:pt x="1644" y="2801"/>
                  <a:pt x="1644" y="2801"/>
                </a:cubicBezTo>
                <a:lnTo>
                  <a:pt x="1500" y="2662"/>
                </a:lnTo>
                <a:close/>
                <a:moveTo>
                  <a:pt x="1500" y="2662"/>
                </a:moveTo>
                <a:cubicBezTo>
                  <a:pt x="1500" y="2662"/>
                  <a:pt x="1500" y="2662"/>
                  <a:pt x="1500" y="2662"/>
                </a:cubicBezTo>
              </a:path>
            </a:pathLst>
          </a:custGeom>
          <a:solidFill>
            <a:srgbClr val="000000">
              <a:alpha val="100000"/>
            </a:srgbClr>
          </a:solidFill>
          <a:ln w="9525">
            <a:noFill/>
          </a:ln>
        </p:spPr>
        <p:txBody>
          <a:bodyPr/>
          <a:p>
            <a:endParaRPr lang="zh-CN" altLang="en-US"/>
          </a:p>
        </p:txBody>
      </p:sp>
      <p:sp>
        <p:nvSpPr>
          <p:cNvPr id="112651" name="Freeform 5"/>
          <p:cNvSpPr>
            <a:spLocks noEditPoints="1"/>
          </p:cNvSpPr>
          <p:nvPr/>
        </p:nvSpPr>
        <p:spPr>
          <a:xfrm>
            <a:off x="4230688" y="4144963"/>
            <a:ext cx="682625" cy="682625"/>
          </a:xfrm>
          <a:custGeom>
            <a:avLst/>
            <a:gdLst/>
            <a:ahLst/>
            <a:cxnLst>
              <a:cxn ang="0">
                <a:pos x="65534" y="65534"/>
              </a:cxn>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Lst>
            <a:pathLst>
              <a:path w="3261" h="3263">
                <a:moveTo>
                  <a:pt x="700" y="871"/>
                </a:moveTo>
                <a:cubicBezTo>
                  <a:pt x="700" y="391"/>
                  <a:pt x="1101" y="0"/>
                  <a:pt x="1593" y="0"/>
                </a:cubicBezTo>
                <a:cubicBezTo>
                  <a:pt x="2085" y="0"/>
                  <a:pt x="2486" y="391"/>
                  <a:pt x="2486" y="871"/>
                </a:cubicBezTo>
                <a:cubicBezTo>
                  <a:pt x="2486" y="1352"/>
                  <a:pt x="2085" y="1743"/>
                  <a:pt x="1593" y="1743"/>
                </a:cubicBezTo>
                <a:cubicBezTo>
                  <a:pt x="1101" y="1743"/>
                  <a:pt x="700" y="1352"/>
                  <a:pt x="700" y="871"/>
                </a:cubicBezTo>
                <a:close/>
                <a:moveTo>
                  <a:pt x="983" y="890"/>
                </a:moveTo>
                <a:cubicBezTo>
                  <a:pt x="983" y="1238"/>
                  <a:pt x="1217" y="1476"/>
                  <a:pt x="1574" y="1476"/>
                </a:cubicBezTo>
                <a:cubicBezTo>
                  <a:pt x="1931" y="1476"/>
                  <a:pt x="2221" y="1238"/>
                  <a:pt x="2221" y="890"/>
                </a:cubicBezTo>
                <a:cubicBezTo>
                  <a:pt x="2221" y="541"/>
                  <a:pt x="1931" y="258"/>
                  <a:pt x="1574" y="258"/>
                </a:cubicBezTo>
                <a:cubicBezTo>
                  <a:pt x="1217" y="258"/>
                  <a:pt x="983" y="541"/>
                  <a:pt x="983" y="890"/>
                </a:cubicBezTo>
                <a:close/>
                <a:moveTo>
                  <a:pt x="1634" y="3263"/>
                </a:moveTo>
                <a:cubicBezTo>
                  <a:pt x="2519" y="2239"/>
                  <a:pt x="2519" y="2239"/>
                  <a:pt x="2519" y="2239"/>
                </a:cubicBezTo>
                <a:cubicBezTo>
                  <a:pt x="2449" y="2176"/>
                  <a:pt x="2449" y="2176"/>
                  <a:pt x="2449" y="2176"/>
                </a:cubicBezTo>
                <a:cubicBezTo>
                  <a:pt x="2298" y="2070"/>
                  <a:pt x="2298" y="2070"/>
                  <a:pt x="2298" y="2070"/>
                </a:cubicBezTo>
                <a:cubicBezTo>
                  <a:pt x="1634" y="2907"/>
                  <a:pt x="1634" y="2907"/>
                  <a:pt x="1634" y="2907"/>
                </a:cubicBezTo>
                <a:cubicBezTo>
                  <a:pt x="902" y="2094"/>
                  <a:pt x="902" y="2094"/>
                  <a:pt x="902" y="2094"/>
                </a:cubicBezTo>
                <a:cubicBezTo>
                  <a:pt x="776" y="2176"/>
                  <a:pt x="776" y="2176"/>
                  <a:pt x="776" y="2176"/>
                </a:cubicBezTo>
                <a:cubicBezTo>
                  <a:pt x="683" y="2262"/>
                  <a:pt x="683" y="2262"/>
                  <a:pt x="683" y="2262"/>
                </a:cubicBezTo>
                <a:moveTo>
                  <a:pt x="3261" y="3217"/>
                </a:moveTo>
                <a:cubicBezTo>
                  <a:pt x="3261" y="2593"/>
                  <a:pt x="2819" y="1955"/>
                  <a:pt x="2217" y="1745"/>
                </a:cubicBezTo>
                <a:cubicBezTo>
                  <a:pt x="2073" y="1971"/>
                  <a:pt x="2073" y="1971"/>
                  <a:pt x="2073" y="1971"/>
                </a:cubicBezTo>
                <a:cubicBezTo>
                  <a:pt x="2610" y="2158"/>
                  <a:pt x="2972" y="2659"/>
                  <a:pt x="2972" y="3217"/>
                </a:cubicBezTo>
                <a:lnTo>
                  <a:pt x="3261" y="3217"/>
                </a:lnTo>
                <a:close/>
                <a:moveTo>
                  <a:pt x="1629" y="2679"/>
                </a:moveTo>
                <a:cubicBezTo>
                  <a:pt x="1691" y="2605"/>
                  <a:pt x="1691" y="2605"/>
                  <a:pt x="1691" y="2605"/>
                </a:cubicBezTo>
                <a:cubicBezTo>
                  <a:pt x="1650" y="2211"/>
                  <a:pt x="1650" y="2211"/>
                  <a:pt x="1650" y="2211"/>
                </a:cubicBezTo>
                <a:cubicBezTo>
                  <a:pt x="1604" y="2211"/>
                  <a:pt x="1604" y="2211"/>
                  <a:pt x="1604" y="2211"/>
                </a:cubicBezTo>
                <a:cubicBezTo>
                  <a:pt x="1557" y="2603"/>
                  <a:pt x="1557" y="2603"/>
                  <a:pt x="1557" y="2603"/>
                </a:cubicBezTo>
                <a:lnTo>
                  <a:pt x="1629" y="2679"/>
                </a:lnTo>
                <a:close/>
                <a:moveTo>
                  <a:pt x="1473" y="2646"/>
                </a:moveTo>
                <a:cubicBezTo>
                  <a:pt x="1530" y="2094"/>
                  <a:pt x="1530" y="2094"/>
                  <a:pt x="1530" y="2094"/>
                </a:cubicBezTo>
                <a:cubicBezTo>
                  <a:pt x="1724" y="2094"/>
                  <a:pt x="1724" y="2094"/>
                  <a:pt x="1724" y="2094"/>
                </a:cubicBezTo>
                <a:cubicBezTo>
                  <a:pt x="1774" y="2644"/>
                  <a:pt x="1774" y="2644"/>
                  <a:pt x="1774" y="2644"/>
                </a:cubicBezTo>
                <a:cubicBezTo>
                  <a:pt x="1634" y="2837"/>
                  <a:pt x="1634" y="2837"/>
                  <a:pt x="1634" y="2837"/>
                </a:cubicBezTo>
                <a:lnTo>
                  <a:pt x="1473" y="2646"/>
                </a:lnTo>
                <a:close/>
                <a:moveTo>
                  <a:pt x="1726" y="2005"/>
                </a:moveTo>
                <a:cubicBezTo>
                  <a:pt x="1795" y="1831"/>
                  <a:pt x="1795" y="1831"/>
                  <a:pt x="1795" y="1831"/>
                </a:cubicBezTo>
                <a:cubicBezTo>
                  <a:pt x="1438" y="1831"/>
                  <a:pt x="1438" y="1831"/>
                  <a:pt x="1438" y="1831"/>
                </a:cubicBezTo>
                <a:cubicBezTo>
                  <a:pt x="1518" y="2006"/>
                  <a:pt x="1518" y="2006"/>
                  <a:pt x="1518" y="2006"/>
                </a:cubicBezTo>
                <a:moveTo>
                  <a:pt x="261" y="3217"/>
                </a:moveTo>
                <a:cubicBezTo>
                  <a:pt x="261" y="2664"/>
                  <a:pt x="619" y="2165"/>
                  <a:pt x="1150" y="1975"/>
                </a:cubicBezTo>
                <a:cubicBezTo>
                  <a:pt x="1024" y="1745"/>
                  <a:pt x="1024" y="1745"/>
                  <a:pt x="1024" y="1745"/>
                </a:cubicBezTo>
                <a:cubicBezTo>
                  <a:pt x="429" y="1958"/>
                  <a:pt x="0" y="2598"/>
                  <a:pt x="0" y="3217"/>
                </a:cubicBezTo>
              </a:path>
            </a:pathLst>
          </a:custGeom>
          <a:solidFill>
            <a:srgbClr val="000000">
              <a:alpha val="100000"/>
            </a:srgbClr>
          </a:solidFill>
          <a:ln w="9525">
            <a:noFill/>
          </a:ln>
        </p:spPr>
        <p:txBody>
          <a:bodyPr/>
          <a:p>
            <a:endParaRPr lang="zh-CN" altLang="en-US"/>
          </a:p>
        </p:txBody>
      </p:sp>
      <p:grpSp>
        <p:nvGrpSpPr>
          <p:cNvPr id="112652" name="Group 8"/>
          <p:cNvGrpSpPr>
            <a:grpSpLocks noChangeAspect="1"/>
          </p:cNvGrpSpPr>
          <p:nvPr/>
        </p:nvGrpSpPr>
        <p:grpSpPr>
          <a:xfrm>
            <a:off x="6348413" y="4132263"/>
            <a:ext cx="638175" cy="709612"/>
            <a:chOff x="4" y="7"/>
            <a:chExt cx="6969" cy="7748"/>
          </a:xfrm>
        </p:grpSpPr>
        <p:sp>
          <p:nvSpPr>
            <p:cNvPr id="112659" name="Freeform 9"/>
            <p:cNvSpPr>
              <a:spLocks noEditPoints="1"/>
            </p:cNvSpPr>
            <p:nvPr/>
          </p:nvSpPr>
          <p:spPr>
            <a:xfrm>
              <a:off x="3487" y="4220"/>
              <a:ext cx="3486" cy="3535"/>
            </a:xfrm>
            <a:custGeom>
              <a:avLst/>
              <a:gdLst/>
              <a:ahLst/>
              <a:cxnLst>
                <a:cxn ang="0">
                  <a:pos x="18849" y="4691"/>
                </a:cxn>
                <a:cxn ang="0">
                  <a:pos x="18705" y="4417"/>
                </a:cxn>
                <a:cxn ang="0">
                  <a:pos x="17250" y="3544"/>
                </a:cxn>
                <a:cxn ang="0">
                  <a:pos x="16444" y="3835"/>
                </a:cxn>
                <a:cxn ang="0">
                  <a:pos x="15649" y="4630"/>
                </a:cxn>
                <a:cxn ang="0">
                  <a:pos x="13693" y="6666"/>
                </a:cxn>
                <a:cxn ang="0">
                  <a:pos x="13480" y="6888"/>
                </a:cxn>
                <a:cxn ang="0">
                  <a:pos x="12764" y="6084"/>
                </a:cxn>
                <a:cxn ang="0">
                  <a:pos x="15661" y="3119"/>
                </a:cxn>
                <a:cxn ang="0">
                  <a:pos x="15661" y="1085"/>
                </a:cxn>
                <a:cxn ang="0">
                  <a:pos x="15235" y="794"/>
                </a:cxn>
                <a:cxn ang="0">
                  <a:pos x="14944" y="648"/>
                </a:cxn>
                <a:cxn ang="0">
                  <a:pos x="11891" y="0"/>
                </a:cxn>
                <a:cxn ang="0">
                  <a:pos x="4302" y="7682"/>
                </a:cxn>
                <a:cxn ang="0">
                  <a:pos x="4508" y="9416"/>
                </a:cxn>
                <a:cxn ang="0">
                  <a:pos x="4576" y="9572"/>
                </a:cxn>
                <a:cxn ang="0">
                  <a:pos x="1086" y="13088"/>
                </a:cxn>
                <a:cxn ang="0">
                  <a:pos x="0" y="15840"/>
                </a:cxn>
                <a:cxn ang="0">
                  <a:pos x="1086" y="18590"/>
                </a:cxn>
                <a:cxn ang="0">
                  <a:pos x="3836" y="19765"/>
                </a:cxn>
                <a:cxn ang="0">
                  <a:pos x="6523" y="18590"/>
                </a:cxn>
                <a:cxn ang="0">
                  <a:pos x="10011" y="15046"/>
                </a:cxn>
                <a:cxn ang="0">
                  <a:pos x="10158" y="15046"/>
                </a:cxn>
                <a:cxn ang="0">
                  <a:pos x="11891" y="15258"/>
                </a:cxn>
                <a:cxn ang="0">
                  <a:pos x="19497" y="7576"/>
                </a:cxn>
                <a:cxn ang="0">
                  <a:pos x="18849" y="4691"/>
                </a:cxn>
                <a:cxn ang="0">
                  <a:pos x="11891" y="13379"/>
                </a:cxn>
                <a:cxn ang="0">
                  <a:pos x="10011" y="13010"/>
                </a:cxn>
                <a:cxn ang="0">
                  <a:pos x="9363" y="12797"/>
                </a:cxn>
                <a:cxn ang="0">
                  <a:pos x="4950" y="17275"/>
                </a:cxn>
                <a:cxn ang="0">
                  <a:pos x="3635" y="17770"/>
                </a:cxn>
                <a:cxn ang="0">
                  <a:pos x="2344" y="17275"/>
                </a:cxn>
                <a:cxn ang="0">
                  <a:pos x="1852" y="15968"/>
                </a:cxn>
                <a:cxn ang="0">
                  <a:pos x="2344" y="14677"/>
                </a:cxn>
                <a:cxn ang="0">
                  <a:pos x="6762" y="10194"/>
                </a:cxn>
                <a:cxn ang="0">
                  <a:pos x="6549" y="9543"/>
                </a:cxn>
                <a:cxn ang="0">
                  <a:pos x="6175" y="7654"/>
                </a:cxn>
                <a:cxn ang="0">
                  <a:pos x="11773" y="2074"/>
                </a:cxn>
                <a:cxn ang="0">
                  <a:pos x="12937" y="2220"/>
                </a:cxn>
                <a:cxn ang="0">
                  <a:pos x="13374" y="2381"/>
                </a:cxn>
                <a:cxn ang="0">
                  <a:pos x="10399" y="5339"/>
                </a:cxn>
                <a:cxn ang="0">
                  <a:pos x="9682" y="6056"/>
                </a:cxn>
                <a:cxn ang="0">
                  <a:pos x="13383" y="9756"/>
                </a:cxn>
                <a:cxn ang="0">
                  <a:pos x="17092" y="6056"/>
                </a:cxn>
                <a:cxn ang="0">
                  <a:pos x="17153" y="6559"/>
                </a:cxn>
                <a:cxn ang="0">
                  <a:pos x="17316" y="7720"/>
                </a:cxn>
                <a:cxn ang="0">
                  <a:pos x="11891" y="13379"/>
                </a:cxn>
                <a:cxn ang="0">
                  <a:pos x="11891" y="13379"/>
                </a:cxn>
                <a:cxn ang="0">
                  <a:pos x="11891" y="13379"/>
                </a:cxn>
              </a:cxnLst>
              <a:pathLst>
                <a:path w="1474" h="1495">
                  <a:moveTo>
                    <a:pt x="1425" y="355"/>
                  </a:moveTo>
                  <a:cubicBezTo>
                    <a:pt x="1425" y="355"/>
                    <a:pt x="1414" y="339"/>
                    <a:pt x="1414" y="334"/>
                  </a:cubicBezTo>
                  <a:cubicBezTo>
                    <a:pt x="1369" y="268"/>
                    <a:pt x="1332" y="268"/>
                    <a:pt x="1304" y="268"/>
                  </a:cubicBezTo>
                  <a:cubicBezTo>
                    <a:pt x="1283" y="268"/>
                    <a:pt x="1260" y="280"/>
                    <a:pt x="1243" y="290"/>
                  </a:cubicBezTo>
                  <a:cubicBezTo>
                    <a:pt x="1238" y="295"/>
                    <a:pt x="1227" y="311"/>
                    <a:pt x="1183" y="350"/>
                  </a:cubicBezTo>
                  <a:cubicBezTo>
                    <a:pt x="1150" y="383"/>
                    <a:pt x="1106" y="427"/>
                    <a:pt x="1035" y="504"/>
                  </a:cubicBezTo>
                  <a:cubicBezTo>
                    <a:pt x="1019" y="521"/>
                    <a:pt x="1019" y="521"/>
                    <a:pt x="1019" y="521"/>
                  </a:cubicBezTo>
                  <a:cubicBezTo>
                    <a:pt x="965" y="460"/>
                    <a:pt x="965" y="460"/>
                    <a:pt x="965" y="460"/>
                  </a:cubicBezTo>
                  <a:cubicBezTo>
                    <a:pt x="1184" y="236"/>
                    <a:pt x="1184" y="236"/>
                    <a:pt x="1184" y="236"/>
                  </a:cubicBezTo>
                  <a:cubicBezTo>
                    <a:pt x="1229" y="191"/>
                    <a:pt x="1229" y="126"/>
                    <a:pt x="1184" y="82"/>
                  </a:cubicBezTo>
                  <a:cubicBezTo>
                    <a:pt x="1173" y="70"/>
                    <a:pt x="1163" y="65"/>
                    <a:pt x="1152" y="60"/>
                  </a:cubicBezTo>
                  <a:cubicBezTo>
                    <a:pt x="1130" y="49"/>
                    <a:pt x="1130" y="49"/>
                    <a:pt x="1130" y="49"/>
                  </a:cubicBezTo>
                  <a:cubicBezTo>
                    <a:pt x="1060" y="16"/>
                    <a:pt x="983" y="0"/>
                    <a:pt x="899" y="0"/>
                  </a:cubicBezTo>
                  <a:cubicBezTo>
                    <a:pt x="582" y="0"/>
                    <a:pt x="325" y="263"/>
                    <a:pt x="325" y="581"/>
                  </a:cubicBezTo>
                  <a:cubicBezTo>
                    <a:pt x="325" y="630"/>
                    <a:pt x="329" y="674"/>
                    <a:pt x="341" y="712"/>
                  </a:cubicBezTo>
                  <a:cubicBezTo>
                    <a:pt x="346" y="724"/>
                    <a:pt x="346" y="724"/>
                    <a:pt x="346" y="724"/>
                  </a:cubicBezTo>
                  <a:cubicBezTo>
                    <a:pt x="82" y="990"/>
                    <a:pt x="82" y="990"/>
                    <a:pt x="82" y="990"/>
                  </a:cubicBezTo>
                  <a:cubicBezTo>
                    <a:pt x="28" y="1045"/>
                    <a:pt x="0" y="1122"/>
                    <a:pt x="0" y="1198"/>
                  </a:cubicBezTo>
                  <a:cubicBezTo>
                    <a:pt x="0" y="1275"/>
                    <a:pt x="33" y="1352"/>
                    <a:pt x="82" y="1406"/>
                  </a:cubicBezTo>
                  <a:cubicBezTo>
                    <a:pt x="136" y="1460"/>
                    <a:pt x="208" y="1495"/>
                    <a:pt x="290" y="1495"/>
                  </a:cubicBezTo>
                  <a:cubicBezTo>
                    <a:pt x="367" y="1495"/>
                    <a:pt x="444" y="1462"/>
                    <a:pt x="493" y="1406"/>
                  </a:cubicBezTo>
                  <a:cubicBezTo>
                    <a:pt x="757" y="1138"/>
                    <a:pt x="757" y="1138"/>
                    <a:pt x="757" y="1138"/>
                  </a:cubicBezTo>
                  <a:cubicBezTo>
                    <a:pt x="768" y="1138"/>
                    <a:pt x="768" y="1138"/>
                    <a:pt x="768" y="1138"/>
                  </a:cubicBezTo>
                  <a:cubicBezTo>
                    <a:pt x="817" y="1149"/>
                    <a:pt x="862" y="1154"/>
                    <a:pt x="899" y="1154"/>
                  </a:cubicBezTo>
                  <a:cubicBezTo>
                    <a:pt x="1217" y="1154"/>
                    <a:pt x="1474" y="891"/>
                    <a:pt x="1474" y="573"/>
                  </a:cubicBezTo>
                  <a:cubicBezTo>
                    <a:pt x="1474" y="507"/>
                    <a:pt x="1458" y="432"/>
                    <a:pt x="1425" y="355"/>
                  </a:cubicBezTo>
                  <a:close/>
                  <a:moveTo>
                    <a:pt x="899" y="1012"/>
                  </a:moveTo>
                  <a:cubicBezTo>
                    <a:pt x="850" y="1012"/>
                    <a:pt x="806" y="1000"/>
                    <a:pt x="757" y="984"/>
                  </a:cubicBezTo>
                  <a:cubicBezTo>
                    <a:pt x="708" y="968"/>
                    <a:pt x="708" y="968"/>
                    <a:pt x="708" y="968"/>
                  </a:cubicBezTo>
                  <a:cubicBezTo>
                    <a:pt x="374" y="1307"/>
                    <a:pt x="374" y="1307"/>
                    <a:pt x="374" y="1307"/>
                  </a:cubicBezTo>
                  <a:cubicBezTo>
                    <a:pt x="346" y="1334"/>
                    <a:pt x="313" y="1344"/>
                    <a:pt x="275" y="1344"/>
                  </a:cubicBezTo>
                  <a:cubicBezTo>
                    <a:pt x="238" y="1344"/>
                    <a:pt x="205" y="1328"/>
                    <a:pt x="177" y="1307"/>
                  </a:cubicBezTo>
                  <a:cubicBezTo>
                    <a:pt x="149" y="1279"/>
                    <a:pt x="140" y="1246"/>
                    <a:pt x="140" y="1208"/>
                  </a:cubicBezTo>
                  <a:cubicBezTo>
                    <a:pt x="140" y="1171"/>
                    <a:pt x="156" y="1138"/>
                    <a:pt x="177" y="1110"/>
                  </a:cubicBezTo>
                  <a:cubicBezTo>
                    <a:pt x="511" y="771"/>
                    <a:pt x="511" y="771"/>
                    <a:pt x="511" y="771"/>
                  </a:cubicBezTo>
                  <a:cubicBezTo>
                    <a:pt x="495" y="722"/>
                    <a:pt x="495" y="722"/>
                    <a:pt x="495" y="722"/>
                  </a:cubicBezTo>
                  <a:cubicBezTo>
                    <a:pt x="479" y="678"/>
                    <a:pt x="467" y="629"/>
                    <a:pt x="467" y="579"/>
                  </a:cubicBezTo>
                  <a:cubicBezTo>
                    <a:pt x="467" y="344"/>
                    <a:pt x="654" y="157"/>
                    <a:pt x="890" y="157"/>
                  </a:cubicBezTo>
                  <a:cubicBezTo>
                    <a:pt x="922" y="157"/>
                    <a:pt x="950" y="162"/>
                    <a:pt x="978" y="168"/>
                  </a:cubicBezTo>
                  <a:cubicBezTo>
                    <a:pt x="1011" y="180"/>
                    <a:pt x="1011" y="180"/>
                    <a:pt x="1011" y="180"/>
                  </a:cubicBezTo>
                  <a:cubicBezTo>
                    <a:pt x="786" y="404"/>
                    <a:pt x="786" y="404"/>
                    <a:pt x="786" y="404"/>
                  </a:cubicBezTo>
                  <a:cubicBezTo>
                    <a:pt x="732" y="458"/>
                    <a:pt x="732" y="458"/>
                    <a:pt x="732" y="458"/>
                  </a:cubicBezTo>
                  <a:cubicBezTo>
                    <a:pt x="1012" y="738"/>
                    <a:pt x="1012" y="738"/>
                    <a:pt x="1012" y="738"/>
                  </a:cubicBezTo>
                  <a:cubicBezTo>
                    <a:pt x="1292" y="458"/>
                    <a:pt x="1292" y="458"/>
                    <a:pt x="1292" y="458"/>
                  </a:cubicBezTo>
                  <a:cubicBezTo>
                    <a:pt x="1297" y="496"/>
                    <a:pt x="1297" y="496"/>
                    <a:pt x="1297" y="496"/>
                  </a:cubicBezTo>
                  <a:cubicBezTo>
                    <a:pt x="1302" y="524"/>
                    <a:pt x="1309" y="550"/>
                    <a:pt x="1309" y="584"/>
                  </a:cubicBezTo>
                  <a:cubicBezTo>
                    <a:pt x="1320" y="825"/>
                    <a:pt x="1135" y="1012"/>
                    <a:pt x="899" y="1012"/>
                  </a:cubicBezTo>
                  <a:close/>
                  <a:moveTo>
                    <a:pt x="899" y="1012"/>
                  </a:moveTo>
                  <a:cubicBezTo>
                    <a:pt x="899" y="1012"/>
                    <a:pt x="899" y="1012"/>
                    <a:pt x="899" y="1012"/>
                  </a:cubicBezTo>
                </a:path>
              </a:pathLst>
            </a:custGeom>
            <a:solidFill>
              <a:srgbClr val="000000">
                <a:alpha val="100000"/>
              </a:srgbClr>
            </a:solidFill>
            <a:ln w="9525">
              <a:noFill/>
            </a:ln>
          </p:spPr>
          <p:txBody>
            <a:bodyPr/>
            <a:p>
              <a:endParaRPr lang="zh-CN" altLang="en-US"/>
            </a:p>
          </p:txBody>
        </p:sp>
        <p:sp>
          <p:nvSpPr>
            <p:cNvPr id="112660" name="Freeform 10"/>
            <p:cNvSpPr>
              <a:spLocks noEditPoints="1"/>
            </p:cNvSpPr>
            <p:nvPr/>
          </p:nvSpPr>
          <p:spPr>
            <a:xfrm>
              <a:off x="4" y="7"/>
              <a:ext cx="6709" cy="7620"/>
            </a:xfrm>
            <a:custGeom>
              <a:avLst/>
              <a:gdLst/>
              <a:ahLst/>
              <a:cxnLst>
                <a:cxn ang="0">
                  <a:pos x="36501" y="12313"/>
                </a:cxn>
                <a:cxn ang="0">
                  <a:pos x="37520" y="11296"/>
                </a:cxn>
                <a:cxn ang="0">
                  <a:pos x="36501" y="10280"/>
                </a:cxn>
                <a:cxn ang="0">
                  <a:pos x="30854" y="10280"/>
                </a:cxn>
                <a:cxn ang="0">
                  <a:pos x="30785" y="10072"/>
                </a:cxn>
                <a:cxn ang="0">
                  <a:pos x="18460" y="0"/>
                </a:cxn>
                <a:cxn ang="0">
                  <a:pos x="5860" y="12755"/>
                </a:cxn>
                <a:cxn ang="0">
                  <a:pos x="12817" y="24042"/>
                </a:cxn>
                <a:cxn ang="0">
                  <a:pos x="13399" y="24333"/>
                </a:cxn>
                <a:cxn ang="0">
                  <a:pos x="12817" y="24539"/>
                </a:cxn>
                <a:cxn ang="0">
                  <a:pos x="0" y="41419"/>
                </a:cxn>
                <a:cxn ang="0">
                  <a:pos x="279" y="42226"/>
                </a:cxn>
                <a:cxn ang="0">
                  <a:pos x="991" y="42594"/>
                </a:cxn>
                <a:cxn ang="0">
                  <a:pos x="15050" y="42594"/>
                </a:cxn>
                <a:cxn ang="0">
                  <a:pos x="16135" y="41575"/>
                </a:cxn>
                <a:cxn ang="0">
                  <a:pos x="15116" y="40559"/>
                </a:cxn>
                <a:cxn ang="0">
                  <a:pos x="2152" y="40559"/>
                </a:cxn>
                <a:cxn ang="0">
                  <a:pos x="2221" y="40280"/>
                </a:cxn>
                <a:cxn ang="0">
                  <a:pos x="19030" y="25730"/>
                </a:cxn>
                <a:cxn ang="0">
                  <a:pos x="19611" y="25517"/>
                </a:cxn>
                <a:cxn ang="0">
                  <a:pos x="19770" y="25456"/>
                </a:cxn>
                <a:cxn ang="0">
                  <a:pos x="31223" y="12857"/>
                </a:cxn>
                <a:cxn ang="0">
                  <a:pos x="31223" y="12419"/>
                </a:cxn>
                <a:cxn ang="0">
                  <a:pos x="36501" y="12419"/>
                </a:cxn>
                <a:cxn ang="0">
                  <a:pos x="36501" y="12313"/>
                </a:cxn>
                <a:cxn ang="0">
                  <a:pos x="8334" y="9842"/>
                </a:cxn>
                <a:cxn ang="0">
                  <a:pos x="18460" y="2036"/>
                </a:cxn>
                <a:cxn ang="0">
                  <a:pos x="28605" y="9842"/>
                </a:cxn>
                <a:cxn ang="0">
                  <a:pos x="28671" y="10218"/>
                </a:cxn>
                <a:cxn ang="0">
                  <a:pos x="8159" y="10218"/>
                </a:cxn>
                <a:cxn ang="0">
                  <a:pos x="8334" y="9842"/>
                </a:cxn>
                <a:cxn ang="0">
                  <a:pos x="18554" y="23392"/>
                </a:cxn>
                <a:cxn ang="0">
                  <a:pos x="7986" y="12755"/>
                </a:cxn>
                <a:cxn ang="0">
                  <a:pos x="7986" y="12382"/>
                </a:cxn>
                <a:cxn ang="0">
                  <a:pos x="29146" y="12382"/>
                </a:cxn>
                <a:cxn ang="0">
                  <a:pos x="29146" y="12817"/>
                </a:cxn>
                <a:cxn ang="0">
                  <a:pos x="18554" y="23392"/>
                </a:cxn>
                <a:cxn ang="0">
                  <a:pos x="18554" y="23392"/>
                </a:cxn>
                <a:cxn ang="0">
                  <a:pos x="18554" y="23392"/>
                </a:cxn>
              </a:cxnLst>
              <a:pathLst>
                <a:path w="2837" h="3223">
                  <a:moveTo>
                    <a:pt x="2760" y="932"/>
                  </a:moveTo>
                  <a:cubicBezTo>
                    <a:pt x="2805" y="932"/>
                    <a:pt x="2837" y="899"/>
                    <a:pt x="2837" y="855"/>
                  </a:cubicBezTo>
                  <a:cubicBezTo>
                    <a:pt x="2837" y="811"/>
                    <a:pt x="2805" y="778"/>
                    <a:pt x="2760" y="778"/>
                  </a:cubicBezTo>
                  <a:cubicBezTo>
                    <a:pt x="2333" y="778"/>
                    <a:pt x="2333" y="778"/>
                    <a:pt x="2333" y="778"/>
                  </a:cubicBezTo>
                  <a:cubicBezTo>
                    <a:pt x="2328" y="762"/>
                    <a:pt x="2328" y="762"/>
                    <a:pt x="2328" y="762"/>
                  </a:cubicBezTo>
                  <a:cubicBezTo>
                    <a:pt x="2235" y="323"/>
                    <a:pt x="1840" y="0"/>
                    <a:pt x="1396" y="0"/>
                  </a:cubicBezTo>
                  <a:cubicBezTo>
                    <a:pt x="871" y="0"/>
                    <a:pt x="443" y="432"/>
                    <a:pt x="443" y="965"/>
                  </a:cubicBezTo>
                  <a:cubicBezTo>
                    <a:pt x="443" y="1327"/>
                    <a:pt x="646" y="1656"/>
                    <a:pt x="969" y="1819"/>
                  </a:cubicBezTo>
                  <a:cubicBezTo>
                    <a:pt x="1013" y="1841"/>
                    <a:pt x="1013" y="1841"/>
                    <a:pt x="1013" y="1841"/>
                  </a:cubicBezTo>
                  <a:cubicBezTo>
                    <a:pt x="969" y="1857"/>
                    <a:pt x="969" y="1857"/>
                    <a:pt x="969" y="1857"/>
                  </a:cubicBezTo>
                  <a:cubicBezTo>
                    <a:pt x="415" y="2049"/>
                    <a:pt x="37" y="2548"/>
                    <a:pt x="0" y="3134"/>
                  </a:cubicBezTo>
                  <a:cubicBezTo>
                    <a:pt x="0" y="3156"/>
                    <a:pt x="4" y="3179"/>
                    <a:pt x="21" y="3195"/>
                  </a:cubicBezTo>
                  <a:cubicBezTo>
                    <a:pt x="37" y="3211"/>
                    <a:pt x="54" y="3223"/>
                    <a:pt x="75" y="3223"/>
                  </a:cubicBezTo>
                  <a:cubicBezTo>
                    <a:pt x="1138" y="3223"/>
                    <a:pt x="1138" y="3223"/>
                    <a:pt x="1138" y="3223"/>
                  </a:cubicBezTo>
                  <a:cubicBezTo>
                    <a:pt x="1182" y="3223"/>
                    <a:pt x="1220" y="3190"/>
                    <a:pt x="1220" y="3146"/>
                  </a:cubicBezTo>
                  <a:cubicBezTo>
                    <a:pt x="1220" y="3102"/>
                    <a:pt x="1187" y="3069"/>
                    <a:pt x="1143" y="3069"/>
                  </a:cubicBezTo>
                  <a:cubicBezTo>
                    <a:pt x="163" y="3069"/>
                    <a:pt x="163" y="3069"/>
                    <a:pt x="163" y="3069"/>
                  </a:cubicBezTo>
                  <a:cubicBezTo>
                    <a:pt x="168" y="3048"/>
                    <a:pt x="168" y="3048"/>
                    <a:pt x="168" y="3048"/>
                  </a:cubicBezTo>
                  <a:cubicBezTo>
                    <a:pt x="262" y="2417"/>
                    <a:pt x="808" y="1947"/>
                    <a:pt x="1439" y="1947"/>
                  </a:cubicBezTo>
                  <a:cubicBezTo>
                    <a:pt x="1450" y="1947"/>
                    <a:pt x="1467" y="1942"/>
                    <a:pt x="1483" y="1931"/>
                  </a:cubicBezTo>
                  <a:cubicBezTo>
                    <a:pt x="1495" y="1926"/>
                    <a:pt x="1495" y="1926"/>
                    <a:pt x="1495" y="1926"/>
                  </a:cubicBezTo>
                  <a:cubicBezTo>
                    <a:pt x="1988" y="1877"/>
                    <a:pt x="2361" y="1471"/>
                    <a:pt x="2361" y="973"/>
                  </a:cubicBezTo>
                  <a:cubicBezTo>
                    <a:pt x="2361" y="940"/>
                    <a:pt x="2361" y="940"/>
                    <a:pt x="2361" y="940"/>
                  </a:cubicBezTo>
                  <a:cubicBezTo>
                    <a:pt x="2760" y="940"/>
                    <a:pt x="2760" y="940"/>
                    <a:pt x="2760" y="940"/>
                  </a:cubicBezTo>
                  <a:lnTo>
                    <a:pt x="2760" y="932"/>
                  </a:lnTo>
                  <a:close/>
                  <a:moveTo>
                    <a:pt x="630" y="745"/>
                  </a:moveTo>
                  <a:cubicBezTo>
                    <a:pt x="728" y="395"/>
                    <a:pt x="1041" y="154"/>
                    <a:pt x="1396" y="154"/>
                  </a:cubicBezTo>
                  <a:cubicBezTo>
                    <a:pt x="1752" y="154"/>
                    <a:pt x="2064" y="395"/>
                    <a:pt x="2163" y="745"/>
                  </a:cubicBezTo>
                  <a:cubicBezTo>
                    <a:pt x="2168" y="773"/>
                    <a:pt x="2168" y="773"/>
                    <a:pt x="2168" y="773"/>
                  </a:cubicBezTo>
                  <a:cubicBezTo>
                    <a:pt x="617" y="773"/>
                    <a:pt x="617" y="773"/>
                    <a:pt x="617" y="773"/>
                  </a:cubicBezTo>
                  <a:lnTo>
                    <a:pt x="630" y="745"/>
                  </a:lnTo>
                  <a:close/>
                  <a:moveTo>
                    <a:pt x="1403" y="1770"/>
                  </a:moveTo>
                  <a:cubicBezTo>
                    <a:pt x="959" y="1770"/>
                    <a:pt x="604" y="1408"/>
                    <a:pt x="604" y="965"/>
                  </a:cubicBezTo>
                  <a:cubicBezTo>
                    <a:pt x="604" y="937"/>
                    <a:pt x="604" y="937"/>
                    <a:pt x="604" y="937"/>
                  </a:cubicBezTo>
                  <a:cubicBezTo>
                    <a:pt x="2204" y="937"/>
                    <a:pt x="2204" y="937"/>
                    <a:pt x="2204" y="937"/>
                  </a:cubicBezTo>
                  <a:cubicBezTo>
                    <a:pt x="2204" y="970"/>
                    <a:pt x="2204" y="970"/>
                    <a:pt x="2204" y="970"/>
                  </a:cubicBezTo>
                  <a:cubicBezTo>
                    <a:pt x="2202" y="1408"/>
                    <a:pt x="1840" y="1770"/>
                    <a:pt x="1403" y="1770"/>
                  </a:cubicBezTo>
                  <a:close/>
                  <a:moveTo>
                    <a:pt x="1403" y="1770"/>
                  </a:moveTo>
                  <a:cubicBezTo>
                    <a:pt x="1403" y="1770"/>
                    <a:pt x="1403" y="1770"/>
                    <a:pt x="1403" y="1770"/>
                  </a:cubicBezTo>
                </a:path>
              </a:pathLst>
            </a:custGeom>
            <a:solidFill>
              <a:srgbClr val="000000">
                <a:alpha val="100000"/>
              </a:srgbClr>
            </a:solidFill>
            <a:ln w="9525">
              <a:noFill/>
            </a:ln>
          </p:spPr>
          <p:txBody>
            <a:bodyPr/>
            <a:p>
              <a:endParaRPr lang="zh-CN" altLang="en-US"/>
            </a:p>
          </p:txBody>
        </p:sp>
      </p:grpSp>
      <p:sp>
        <p:nvSpPr>
          <p:cNvPr id="19" name="矩形 18"/>
          <p:cNvSpPr/>
          <p:nvPr/>
        </p:nvSpPr>
        <p:spPr>
          <a:xfrm>
            <a:off x="3967163" y="5232400"/>
            <a:ext cx="12096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1898650" y="5227638"/>
            <a:ext cx="121126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安全人员</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5292725" y="5227638"/>
            <a:ext cx="274955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事件当事人及周围人员</a:t>
            </a:r>
            <a:endParaRPr kumimoji="0" lang="zh-CN" altLang="en-US" sz="2000" b="1"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24" name="矩形 23"/>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图文框 24"/>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noChangeArrowheads="1"/>
          </p:cNvSpPr>
          <p:nvPr>
            <p:ph idx="1"/>
          </p:nvPr>
        </p:nvSpPr>
        <p:spPr bwMode="auto">
          <a:xfrm>
            <a:off x="292100" y="1687513"/>
            <a:ext cx="6076950" cy="4662488"/>
          </a:xfrm>
        </p:spPr>
        <p:txBody>
          <a:bodyPr wrap="square">
            <a:spAutoFit/>
          </a:bodyPr>
          <a:lstStyle/>
          <a:p>
            <a:pPr marL="360045" marR="0" lvl="1" indent="-360045" algn="l" defTabSz="914400" rtl="0" eaLnBrk="0" fontAlgn="base" latinLnBrk="0" hangingPunct="0">
              <a:lnSpc>
                <a:spcPct val="150000"/>
              </a:lnSpc>
              <a:spcBef>
                <a:spcPct val="0"/>
              </a:spcBef>
              <a:spcAft>
                <a:spcPct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发生了安全</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事故、事件和未遂事故（包括生产、设备、工艺事、事件和未遂事故）是否能够及时报告？</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对迟报、谎报、瞒报事故、事件的问题如何处理？</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事故、事件和未遂事故（包括生产、设备、工艺事故事件和未遂事故）是否及时进行了安全经验分享？通过什么管道分享？</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直线领导是否能够按照安全</a:t>
            </a:r>
            <a:r>
              <a:rPr kumimoji="0" lang="en-US" altLang="zh-CN"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标准的要求有能力开展事故、事件的调查？</a:t>
            </a:r>
            <a:endPar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a:p>
            <a:pPr marL="360045" marR="0" lvl="1" indent="-360045" algn="l" defTabSz="914400" rtl="0" eaLnBrk="0" fontAlgn="base" latinLnBrk="0" hangingPunct="0">
              <a:lnSpc>
                <a:spcPct val="150000"/>
              </a:lnSpc>
              <a:spcBef>
                <a:spcPct val="0"/>
              </a:spcBef>
              <a:spcAft>
                <a:spcPct val="0"/>
              </a:spcAft>
              <a:buClr>
                <a:schemeClr val="bg2">
                  <a:lumMod val="25000"/>
                </a:schemeClr>
              </a:buClr>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事故、事件的调查是否做到了客观、公正？调查的方法是否科学，原因分析是否全面、准确，防止事故再次发生的措施是否有效</a:t>
            </a:r>
            <a:endParaRPr kumimoji="0" lang="zh-TW" altLang="en-US" sz="18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3667" name="矩形 6"/>
          <p:cNvSpPr/>
          <p:nvPr/>
        </p:nvSpPr>
        <p:spPr>
          <a:xfrm>
            <a:off x="6613525" y="1319213"/>
            <a:ext cx="2528888" cy="5538787"/>
          </a:xfrm>
          <a:prstGeom prst="rect">
            <a:avLst/>
          </a:prstGeom>
          <a:solidFill>
            <a:srgbClr val="DF453D"/>
          </a:solidFill>
          <a:ln w="9525">
            <a:noFill/>
          </a:ln>
        </p:spPr>
        <p:txBody>
          <a:bodyPr lIns="91429" tIns="45714" rIns="91429" bIns="45714"/>
          <a:p>
            <a:pPr lvl="0" eaLnBrk="1" hangingPunct="1"/>
            <a:endParaRPr lang="zh-CN" altLang="en-US" dirty="0">
              <a:latin typeface="Arial" panose="020B0604020202020204" pitchFamily="34" charset="0"/>
              <a:ea typeface="宋体" panose="02010600030101010101" pitchFamily="2" charset="-122"/>
            </a:endParaRPr>
          </a:p>
        </p:txBody>
      </p:sp>
      <p:grpSp>
        <p:nvGrpSpPr>
          <p:cNvPr id="113668" name="组合 7"/>
          <p:cNvGrpSpPr/>
          <p:nvPr/>
        </p:nvGrpSpPr>
        <p:grpSpPr>
          <a:xfrm>
            <a:off x="6865938" y="3135313"/>
            <a:ext cx="2082800" cy="2687637"/>
            <a:chOff x="8775700" y="-2484438"/>
            <a:chExt cx="8442325" cy="10898189"/>
          </a:xfrm>
        </p:grpSpPr>
        <p:sp>
          <p:nvSpPr>
            <p:cNvPr id="113673" name="Freeform 5"/>
            <p:cNvSpPr>
              <a:spLocks noEditPoints="1"/>
            </p:cNvSpPr>
            <p:nvPr/>
          </p:nvSpPr>
          <p:spPr>
            <a:xfrm>
              <a:off x="10934700" y="-2484438"/>
              <a:ext cx="3421063" cy="3111500"/>
            </a:xfrm>
            <a:custGeom>
              <a:avLst/>
              <a:gdLst/>
              <a:ahLst/>
              <a:cxnLst>
                <a:cxn ang="0">
                  <a:pos x="65534" y="0"/>
                </a:cxn>
                <a:cxn ang="0">
                  <a:pos x="65534" y="65534"/>
                </a:cxn>
                <a:cxn ang="0">
                  <a:pos x="65534" y="65534"/>
                </a:cxn>
                <a:cxn ang="0">
                  <a:pos x="65534" y="65534"/>
                </a:cxn>
                <a:cxn ang="0">
                  <a:pos x="65534" y="65534"/>
                </a:cxn>
                <a:cxn ang="0">
                  <a:pos x="65534" y="65534"/>
                </a:cxn>
                <a:cxn ang="0">
                  <a:pos x="0" y="65534"/>
                </a:cxn>
                <a:cxn ang="0">
                  <a:pos x="65534" y="0"/>
                </a:cxn>
                <a:cxn ang="0">
                  <a:pos x="65534" y="0"/>
                </a:cxn>
                <a:cxn ang="0">
                  <a:pos x="65534" y="0"/>
                </a:cxn>
              </a:cxnLst>
              <a:pathLst>
                <a:path w="911" h="829">
                  <a:moveTo>
                    <a:pt x="456" y="0"/>
                  </a:moveTo>
                  <a:cubicBezTo>
                    <a:pt x="708" y="0"/>
                    <a:pt x="911" y="162"/>
                    <a:pt x="911" y="360"/>
                  </a:cubicBezTo>
                  <a:cubicBezTo>
                    <a:pt x="911" y="560"/>
                    <a:pt x="706" y="721"/>
                    <a:pt x="456" y="721"/>
                  </a:cubicBezTo>
                  <a:cubicBezTo>
                    <a:pt x="431" y="721"/>
                    <a:pt x="406" y="719"/>
                    <a:pt x="382" y="716"/>
                  </a:cubicBezTo>
                  <a:cubicBezTo>
                    <a:pt x="313" y="786"/>
                    <a:pt x="208" y="821"/>
                    <a:pt x="90" y="829"/>
                  </a:cubicBezTo>
                  <a:cubicBezTo>
                    <a:pt x="139" y="780"/>
                    <a:pt x="174" y="709"/>
                    <a:pt x="185" y="650"/>
                  </a:cubicBezTo>
                  <a:cubicBezTo>
                    <a:pt x="74" y="585"/>
                    <a:pt x="0" y="480"/>
                    <a:pt x="0" y="360"/>
                  </a:cubicBezTo>
                  <a:cubicBezTo>
                    <a:pt x="0" y="162"/>
                    <a:pt x="203" y="0"/>
                    <a:pt x="456" y="0"/>
                  </a:cubicBezTo>
                  <a:close/>
                  <a:moveTo>
                    <a:pt x="456" y="0"/>
                  </a:moveTo>
                  <a:cubicBezTo>
                    <a:pt x="456" y="0"/>
                    <a:pt x="456" y="0"/>
                    <a:pt x="456" y="0"/>
                  </a:cubicBezTo>
                </a:path>
              </a:pathLst>
            </a:custGeom>
            <a:solidFill>
              <a:schemeClr val="bg1">
                <a:alpha val="100000"/>
              </a:schemeClr>
            </a:solidFill>
            <a:ln w="9525">
              <a:noFill/>
            </a:ln>
          </p:spPr>
          <p:txBody>
            <a:bodyPr/>
            <a:p>
              <a:endParaRPr lang="zh-CN" altLang="en-US"/>
            </a:p>
          </p:txBody>
        </p:sp>
        <p:sp>
          <p:nvSpPr>
            <p:cNvPr id="113674" name="Freeform 6"/>
            <p:cNvSpPr>
              <a:spLocks noEditPoints="1"/>
            </p:cNvSpPr>
            <p:nvPr/>
          </p:nvSpPr>
          <p:spPr>
            <a:xfrm>
              <a:off x="12380913" y="-1406525"/>
              <a:ext cx="530225" cy="550863"/>
            </a:xfrm>
            <a:custGeom>
              <a:avLst/>
              <a:gdLst/>
              <a:ahLst/>
              <a:cxnLst>
                <a:cxn ang="0">
                  <a:pos x="0" y="65534"/>
                </a:cxn>
                <a:cxn ang="0">
                  <a:pos x="65534" y="65534"/>
                </a:cxn>
                <a:cxn ang="0">
                  <a:pos x="65534" y="65534"/>
                </a:cxn>
                <a:cxn ang="0">
                  <a:pos x="65534" y="65534"/>
                </a:cxn>
                <a:cxn ang="0">
                  <a:pos x="65534" y="65534"/>
                </a:cxn>
                <a:cxn ang="0">
                  <a:pos x="65534" y="65534"/>
                </a:cxn>
                <a:cxn ang="0">
                  <a:pos x="0" y="65534"/>
                </a:cxn>
                <a:cxn ang="0">
                  <a:pos x="0" y="65534"/>
                </a:cxn>
                <a:cxn ang="0">
                  <a:pos x="0" y="65534"/>
                </a:cxn>
              </a:cxnLst>
              <a:pathLst>
                <a:path w="141" h="147">
                  <a:moveTo>
                    <a:pt x="0" y="73"/>
                  </a:moveTo>
                  <a:cubicBezTo>
                    <a:pt x="0" y="98"/>
                    <a:pt x="14" y="122"/>
                    <a:pt x="35" y="134"/>
                  </a:cubicBezTo>
                  <a:cubicBezTo>
                    <a:pt x="57" y="147"/>
                    <a:pt x="84" y="147"/>
                    <a:pt x="106" y="134"/>
                  </a:cubicBezTo>
                  <a:cubicBezTo>
                    <a:pt x="128" y="122"/>
                    <a:pt x="141" y="98"/>
                    <a:pt x="141" y="73"/>
                  </a:cubicBezTo>
                  <a:cubicBezTo>
                    <a:pt x="141" y="48"/>
                    <a:pt x="128" y="25"/>
                    <a:pt x="106" y="12"/>
                  </a:cubicBezTo>
                  <a:cubicBezTo>
                    <a:pt x="84" y="0"/>
                    <a:pt x="57" y="0"/>
                    <a:pt x="35" y="12"/>
                  </a:cubicBezTo>
                  <a:cubicBezTo>
                    <a:pt x="14" y="25"/>
                    <a:pt x="0" y="48"/>
                    <a:pt x="0" y="73"/>
                  </a:cubicBezTo>
                  <a:close/>
                  <a:moveTo>
                    <a:pt x="0" y="73"/>
                  </a:moveTo>
                  <a:cubicBezTo>
                    <a:pt x="0" y="73"/>
                    <a:pt x="0" y="73"/>
                    <a:pt x="0" y="73"/>
                  </a:cubicBezTo>
                </a:path>
              </a:pathLst>
            </a:custGeom>
            <a:solidFill>
              <a:schemeClr val="bg1">
                <a:alpha val="100000"/>
              </a:schemeClr>
            </a:solidFill>
            <a:ln w="9525">
              <a:noFill/>
            </a:ln>
          </p:spPr>
          <p:txBody>
            <a:bodyPr/>
            <a:p>
              <a:endParaRPr lang="zh-CN" altLang="en-US"/>
            </a:p>
          </p:txBody>
        </p:sp>
        <p:sp>
          <p:nvSpPr>
            <p:cNvPr id="113675" name="Freeform 7"/>
            <p:cNvSpPr>
              <a:spLocks noEditPoints="1"/>
            </p:cNvSpPr>
            <p:nvPr/>
          </p:nvSpPr>
          <p:spPr>
            <a:xfrm>
              <a:off x="13188950" y="-1395413"/>
              <a:ext cx="528638" cy="528638"/>
            </a:xfrm>
            <a:custGeom>
              <a:avLst/>
              <a:gdLst/>
              <a:ahLst/>
              <a:cxnLst>
                <a:cxn ang="0">
                  <a:pos x="0" y="65534"/>
                </a:cxn>
                <a:cxn ang="0">
                  <a:pos x="65534" y="65534"/>
                </a:cxn>
                <a:cxn ang="0">
                  <a:pos x="65534" y="65534"/>
                </a:cxn>
                <a:cxn ang="0">
                  <a:pos x="65534" y="0"/>
                </a:cxn>
                <a:cxn ang="0">
                  <a:pos x="0" y="65534"/>
                </a:cxn>
                <a:cxn ang="0">
                  <a:pos x="0" y="65534"/>
                </a:cxn>
                <a:cxn ang="0">
                  <a:pos x="0" y="65534"/>
                </a:cxn>
              </a:cxnLst>
              <a:pathLst>
                <a:path w="141" h="141">
                  <a:moveTo>
                    <a:pt x="0" y="70"/>
                  </a:moveTo>
                  <a:cubicBezTo>
                    <a:pt x="0" y="109"/>
                    <a:pt x="31" y="141"/>
                    <a:pt x="70" y="141"/>
                  </a:cubicBezTo>
                  <a:cubicBezTo>
                    <a:pt x="109" y="141"/>
                    <a:pt x="141" y="109"/>
                    <a:pt x="141" y="70"/>
                  </a:cubicBezTo>
                  <a:cubicBezTo>
                    <a:pt x="141" y="31"/>
                    <a:pt x="109" y="0"/>
                    <a:pt x="70" y="0"/>
                  </a:cubicBezTo>
                  <a:cubicBezTo>
                    <a:pt x="31" y="0"/>
                    <a:pt x="0" y="31"/>
                    <a:pt x="0" y="70"/>
                  </a:cubicBezTo>
                  <a:close/>
                  <a:moveTo>
                    <a:pt x="0" y="70"/>
                  </a:moveTo>
                  <a:cubicBezTo>
                    <a:pt x="0" y="70"/>
                    <a:pt x="0" y="70"/>
                    <a:pt x="0" y="70"/>
                  </a:cubicBezTo>
                </a:path>
              </a:pathLst>
            </a:custGeom>
            <a:solidFill>
              <a:schemeClr val="bg1">
                <a:alpha val="100000"/>
              </a:schemeClr>
            </a:solidFill>
            <a:ln w="9525">
              <a:noFill/>
            </a:ln>
          </p:spPr>
          <p:txBody>
            <a:bodyPr/>
            <a:p>
              <a:endParaRPr lang="zh-CN" altLang="en-US"/>
            </a:p>
          </p:txBody>
        </p:sp>
        <p:sp>
          <p:nvSpPr>
            <p:cNvPr id="113676" name="Freeform 8"/>
            <p:cNvSpPr>
              <a:spLocks noEditPoints="1"/>
            </p:cNvSpPr>
            <p:nvPr/>
          </p:nvSpPr>
          <p:spPr>
            <a:xfrm>
              <a:off x="11580813" y="-1406525"/>
              <a:ext cx="530225" cy="550863"/>
            </a:xfrm>
            <a:custGeom>
              <a:avLst/>
              <a:gdLst/>
              <a:ahLst/>
              <a:cxnLst>
                <a:cxn ang="0">
                  <a:pos x="0" y="65534"/>
                </a:cxn>
                <a:cxn ang="0">
                  <a:pos x="65534" y="65534"/>
                </a:cxn>
                <a:cxn ang="0">
                  <a:pos x="65534" y="65534"/>
                </a:cxn>
                <a:cxn ang="0">
                  <a:pos x="65534" y="65534"/>
                </a:cxn>
                <a:cxn ang="0">
                  <a:pos x="65534" y="65534"/>
                </a:cxn>
                <a:cxn ang="0">
                  <a:pos x="65534" y="65534"/>
                </a:cxn>
                <a:cxn ang="0">
                  <a:pos x="0" y="65534"/>
                </a:cxn>
                <a:cxn ang="0">
                  <a:pos x="0" y="65534"/>
                </a:cxn>
                <a:cxn ang="0">
                  <a:pos x="0" y="65534"/>
                </a:cxn>
              </a:cxnLst>
              <a:pathLst>
                <a:path w="141" h="147">
                  <a:moveTo>
                    <a:pt x="0" y="73"/>
                  </a:moveTo>
                  <a:cubicBezTo>
                    <a:pt x="0" y="98"/>
                    <a:pt x="14" y="122"/>
                    <a:pt x="35" y="134"/>
                  </a:cubicBezTo>
                  <a:cubicBezTo>
                    <a:pt x="57" y="147"/>
                    <a:pt x="84" y="147"/>
                    <a:pt x="106" y="134"/>
                  </a:cubicBezTo>
                  <a:cubicBezTo>
                    <a:pt x="128" y="122"/>
                    <a:pt x="141" y="98"/>
                    <a:pt x="141" y="73"/>
                  </a:cubicBezTo>
                  <a:cubicBezTo>
                    <a:pt x="141" y="48"/>
                    <a:pt x="128" y="25"/>
                    <a:pt x="106" y="12"/>
                  </a:cubicBezTo>
                  <a:cubicBezTo>
                    <a:pt x="84" y="0"/>
                    <a:pt x="57" y="0"/>
                    <a:pt x="35" y="12"/>
                  </a:cubicBezTo>
                  <a:cubicBezTo>
                    <a:pt x="14" y="25"/>
                    <a:pt x="0" y="48"/>
                    <a:pt x="0" y="73"/>
                  </a:cubicBezTo>
                  <a:close/>
                  <a:moveTo>
                    <a:pt x="0" y="73"/>
                  </a:moveTo>
                  <a:cubicBezTo>
                    <a:pt x="0" y="73"/>
                    <a:pt x="0" y="73"/>
                    <a:pt x="0" y="73"/>
                  </a:cubicBezTo>
                </a:path>
              </a:pathLst>
            </a:custGeom>
            <a:solidFill>
              <a:schemeClr val="bg1">
                <a:alpha val="100000"/>
              </a:schemeClr>
            </a:solidFill>
            <a:ln w="9525">
              <a:noFill/>
            </a:ln>
          </p:spPr>
          <p:txBody>
            <a:bodyPr/>
            <a:p>
              <a:endParaRPr lang="zh-CN" altLang="en-US"/>
            </a:p>
          </p:txBody>
        </p:sp>
        <p:sp>
          <p:nvSpPr>
            <p:cNvPr id="113677" name="Freeform 9"/>
            <p:cNvSpPr>
              <a:spLocks noEditPoints="1"/>
            </p:cNvSpPr>
            <p:nvPr/>
          </p:nvSpPr>
          <p:spPr>
            <a:xfrm>
              <a:off x="8775700" y="-17463"/>
              <a:ext cx="1822450" cy="1819275"/>
            </a:xfrm>
            <a:custGeom>
              <a:avLst/>
              <a:gdLst/>
              <a:ahLst/>
              <a:cxnLst>
                <a:cxn ang="0">
                  <a:pos x="0" y="65534"/>
                </a:cxn>
                <a:cxn ang="0">
                  <a:pos x="65534" y="65534"/>
                </a:cxn>
                <a:cxn ang="0">
                  <a:pos x="65534" y="65534"/>
                </a:cxn>
                <a:cxn ang="0">
                  <a:pos x="65534" y="0"/>
                </a:cxn>
                <a:cxn ang="0">
                  <a:pos x="0" y="65534"/>
                </a:cxn>
                <a:cxn ang="0">
                  <a:pos x="0" y="65534"/>
                </a:cxn>
                <a:cxn ang="0">
                  <a:pos x="0" y="65534"/>
                </a:cxn>
              </a:cxnLst>
              <a:pathLst>
                <a:path w="485" h="485">
                  <a:moveTo>
                    <a:pt x="0" y="242"/>
                  </a:moveTo>
                  <a:cubicBezTo>
                    <a:pt x="0" y="376"/>
                    <a:pt x="109" y="485"/>
                    <a:pt x="242" y="485"/>
                  </a:cubicBezTo>
                  <a:cubicBezTo>
                    <a:pt x="376" y="485"/>
                    <a:pt x="485" y="376"/>
                    <a:pt x="485" y="242"/>
                  </a:cubicBezTo>
                  <a:cubicBezTo>
                    <a:pt x="485" y="108"/>
                    <a:pt x="376" y="0"/>
                    <a:pt x="242" y="0"/>
                  </a:cubicBezTo>
                  <a:cubicBezTo>
                    <a:pt x="109" y="0"/>
                    <a:pt x="0" y="108"/>
                    <a:pt x="0" y="242"/>
                  </a:cubicBezTo>
                  <a:close/>
                  <a:moveTo>
                    <a:pt x="0" y="242"/>
                  </a:moveTo>
                  <a:cubicBezTo>
                    <a:pt x="0" y="242"/>
                    <a:pt x="0" y="242"/>
                    <a:pt x="0" y="242"/>
                  </a:cubicBezTo>
                </a:path>
              </a:pathLst>
            </a:custGeom>
            <a:solidFill>
              <a:schemeClr val="bg1">
                <a:alpha val="100000"/>
              </a:schemeClr>
            </a:solidFill>
            <a:ln w="9525">
              <a:noFill/>
            </a:ln>
          </p:spPr>
          <p:txBody>
            <a:bodyPr/>
            <a:p>
              <a:endParaRPr lang="zh-CN" altLang="en-US"/>
            </a:p>
          </p:txBody>
        </p:sp>
        <p:sp>
          <p:nvSpPr>
            <p:cNvPr id="113678" name="Freeform 10"/>
            <p:cNvSpPr>
              <a:spLocks noEditPoints="1"/>
            </p:cNvSpPr>
            <p:nvPr/>
          </p:nvSpPr>
          <p:spPr>
            <a:xfrm>
              <a:off x="8912225" y="2189163"/>
              <a:ext cx="3119438" cy="6224588"/>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0" y="65534"/>
                </a:cxn>
                <a:cxn ang="0">
                  <a:pos x="65534" y="0"/>
                </a:cxn>
                <a:cxn ang="0">
                  <a:pos x="65534" y="0"/>
                </a:cxn>
                <a:cxn ang="0">
                  <a:pos x="65534" y="65534"/>
                </a:cxn>
                <a:cxn ang="0">
                  <a:pos x="65534" y="65534"/>
                </a:cxn>
                <a:cxn ang="0">
                  <a:pos x="65534" y="65534"/>
                </a:cxn>
                <a:cxn ang="0">
                  <a:pos x="65534" y="65534"/>
                </a:cxn>
                <a:cxn ang="0">
                  <a:pos x="65534" y="65534"/>
                </a:cxn>
                <a:cxn ang="0">
                  <a:pos x="65534" y="65534"/>
                </a:cxn>
                <a:cxn ang="0">
                  <a:pos x="65534" y="65534"/>
                </a:cxn>
              </a:cxnLst>
              <a:pathLst>
                <a:path w="831" h="1658">
                  <a:moveTo>
                    <a:pt x="829" y="1555"/>
                  </a:moveTo>
                  <a:cubicBezTo>
                    <a:pt x="829" y="1612"/>
                    <a:pt x="783" y="1658"/>
                    <a:pt x="726" y="1658"/>
                  </a:cubicBezTo>
                  <a:cubicBezTo>
                    <a:pt x="691" y="1658"/>
                    <a:pt x="691" y="1658"/>
                    <a:pt x="691" y="1658"/>
                  </a:cubicBezTo>
                  <a:cubicBezTo>
                    <a:pt x="634" y="1658"/>
                    <a:pt x="588" y="1612"/>
                    <a:pt x="588" y="1555"/>
                  </a:cubicBezTo>
                  <a:cubicBezTo>
                    <a:pt x="588" y="1071"/>
                    <a:pt x="588" y="1071"/>
                    <a:pt x="588" y="1071"/>
                  </a:cubicBezTo>
                  <a:cubicBezTo>
                    <a:pt x="588" y="1034"/>
                    <a:pt x="557" y="1003"/>
                    <a:pt x="519" y="1003"/>
                  </a:cubicBezTo>
                  <a:cubicBezTo>
                    <a:pt x="208" y="1003"/>
                    <a:pt x="208" y="1003"/>
                    <a:pt x="208" y="1003"/>
                  </a:cubicBezTo>
                  <a:cubicBezTo>
                    <a:pt x="93" y="1003"/>
                    <a:pt x="0" y="909"/>
                    <a:pt x="0" y="795"/>
                  </a:cubicBezTo>
                  <a:cubicBezTo>
                    <a:pt x="0" y="188"/>
                    <a:pt x="0" y="188"/>
                    <a:pt x="0" y="188"/>
                  </a:cubicBezTo>
                  <a:cubicBezTo>
                    <a:pt x="0" y="85"/>
                    <a:pt x="84" y="0"/>
                    <a:pt x="188" y="0"/>
                  </a:cubicBezTo>
                  <a:cubicBezTo>
                    <a:pt x="192" y="0"/>
                    <a:pt x="192" y="0"/>
                    <a:pt x="192" y="0"/>
                  </a:cubicBezTo>
                  <a:cubicBezTo>
                    <a:pt x="295" y="0"/>
                    <a:pt x="380" y="84"/>
                    <a:pt x="380" y="188"/>
                  </a:cubicBezTo>
                  <a:cubicBezTo>
                    <a:pt x="380" y="760"/>
                    <a:pt x="380" y="760"/>
                    <a:pt x="380" y="760"/>
                  </a:cubicBezTo>
                  <a:cubicBezTo>
                    <a:pt x="623" y="760"/>
                    <a:pt x="623" y="760"/>
                    <a:pt x="623" y="760"/>
                  </a:cubicBezTo>
                  <a:cubicBezTo>
                    <a:pt x="737" y="760"/>
                    <a:pt x="831" y="854"/>
                    <a:pt x="831" y="968"/>
                  </a:cubicBezTo>
                  <a:lnTo>
                    <a:pt x="829" y="1555"/>
                  </a:lnTo>
                  <a:close/>
                  <a:moveTo>
                    <a:pt x="829" y="1555"/>
                  </a:moveTo>
                  <a:cubicBezTo>
                    <a:pt x="829" y="1555"/>
                    <a:pt x="829" y="1555"/>
                    <a:pt x="829" y="1555"/>
                  </a:cubicBezTo>
                </a:path>
              </a:pathLst>
            </a:custGeom>
            <a:solidFill>
              <a:schemeClr val="bg1">
                <a:alpha val="100000"/>
              </a:schemeClr>
            </a:solidFill>
            <a:ln w="9525">
              <a:noFill/>
            </a:ln>
          </p:spPr>
          <p:txBody>
            <a:bodyPr/>
            <a:p>
              <a:endParaRPr lang="zh-CN" altLang="en-US"/>
            </a:p>
          </p:txBody>
        </p:sp>
        <p:sp>
          <p:nvSpPr>
            <p:cNvPr id="113679" name="Freeform 11"/>
            <p:cNvSpPr>
              <a:spLocks noEditPoints="1"/>
            </p:cNvSpPr>
            <p:nvPr/>
          </p:nvSpPr>
          <p:spPr>
            <a:xfrm>
              <a:off x="10856913" y="3614738"/>
              <a:ext cx="4279900" cy="646113"/>
            </a:xfrm>
            <a:custGeom>
              <a:avLst/>
              <a:gdLst/>
              <a:ahLst/>
              <a:cxnLst>
                <a:cxn ang="0">
                  <a:pos x="65534" y="65534"/>
                </a:cxn>
                <a:cxn ang="0">
                  <a:pos x="0" y="65534"/>
                </a:cxn>
                <a:cxn ang="0">
                  <a:pos x="0" y="65534"/>
                </a:cxn>
                <a:cxn ang="0">
                  <a:pos x="65534" y="0"/>
                </a:cxn>
                <a:cxn ang="0">
                  <a:pos x="65534" y="0"/>
                </a:cxn>
                <a:cxn ang="0">
                  <a:pos x="65534" y="65534"/>
                </a:cxn>
                <a:cxn ang="0">
                  <a:pos x="65534" y="65534"/>
                </a:cxn>
                <a:cxn ang="0">
                  <a:pos x="65534" y="65534"/>
                </a:cxn>
                <a:cxn ang="0">
                  <a:pos x="65534" y="65534"/>
                </a:cxn>
                <a:cxn ang="0">
                  <a:pos x="65534" y="65534"/>
                </a:cxn>
                <a:cxn ang="0">
                  <a:pos x="65534" y="65534"/>
                </a:cxn>
              </a:cxnLst>
              <a:pathLst>
                <a:path w="1140" h="172">
                  <a:moveTo>
                    <a:pt x="34" y="172"/>
                  </a:moveTo>
                  <a:cubicBezTo>
                    <a:pt x="15" y="172"/>
                    <a:pt x="0" y="157"/>
                    <a:pt x="0" y="138"/>
                  </a:cubicBezTo>
                  <a:cubicBezTo>
                    <a:pt x="0" y="34"/>
                    <a:pt x="0" y="34"/>
                    <a:pt x="0" y="34"/>
                  </a:cubicBezTo>
                  <a:cubicBezTo>
                    <a:pt x="0" y="15"/>
                    <a:pt x="15" y="0"/>
                    <a:pt x="34" y="0"/>
                  </a:cubicBezTo>
                  <a:cubicBezTo>
                    <a:pt x="1106" y="0"/>
                    <a:pt x="1106" y="0"/>
                    <a:pt x="1106" y="0"/>
                  </a:cubicBezTo>
                  <a:cubicBezTo>
                    <a:pt x="1125" y="0"/>
                    <a:pt x="1140" y="15"/>
                    <a:pt x="1140" y="34"/>
                  </a:cubicBezTo>
                  <a:cubicBezTo>
                    <a:pt x="1140" y="138"/>
                    <a:pt x="1140" y="138"/>
                    <a:pt x="1140" y="138"/>
                  </a:cubicBezTo>
                  <a:cubicBezTo>
                    <a:pt x="1140" y="157"/>
                    <a:pt x="1125" y="172"/>
                    <a:pt x="1106" y="172"/>
                  </a:cubicBezTo>
                  <a:lnTo>
                    <a:pt x="34" y="172"/>
                  </a:lnTo>
                  <a:close/>
                  <a:moveTo>
                    <a:pt x="34" y="172"/>
                  </a:moveTo>
                  <a:cubicBezTo>
                    <a:pt x="34" y="172"/>
                    <a:pt x="34" y="172"/>
                    <a:pt x="34" y="172"/>
                  </a:cubicBezTo>
                </a:path>
              </a:pathLst>
            </a:custGeom>
            <a:solidFill>
              <a:schemeClr val="bg1">
                <a:alpha val="100000"/>
              </a:schemeClr>
            </a:solidFill>
            <a:ln w="9525">
              <a:noFill/>
            </a:ln>
          </p:spPr>
          <p:txBody>
            <a:bodyPr/>
            <a:p>
              <a:endParaRPr lang="zh-CN" altLang="en-US"/>
            </a:p>
          </p:txBody>
        </p:sp>
        <p:sp>
          <p:nvSpPr>
            <p:cNvPr id="113680" name="Freeform 12"/>
            <p:cNvSpPr>
              <a:spLocks noEditPoints="1"/>
            </p:cNvSpPr>
            <p:nvPr/>
          </p:nvSpPr>
          <p:spPr>
            <a:xfrm>
              <a:off x="13970000" y="2181225"/>
              <a:ext cx="3116263" cy="6232526"/>
            </a:xfrm>
            <a:custGeom>
              <a:avLst/>
              <a:gdLst/>
              <a:ahLst/>
              <a:cxnLst>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0" y="65534"/>
                </a:cxn>
                <a:cxn ang="0">
                  <a:pos x="65534" y="65534"/>
                </a:cxn>
                <a:cxn ang="0">
                  <a:pos x="65534" y="65534"/>
                </a:cxn>
                <a:cxn ang="0">
                  <a:pos x="65534" y="65534"/>
                </a:cxn>
                <a:cxn ang="0">
                  <a:pos x="65534" y="0"/>
                </a:cxn>
                <a:cxn ang="0">
                  <a:pos x="65534" y="0"/>
                </a:cxn>
                <a:cxn ang="0">
                  <a:pos x="65534" y="65534"/>
                </a:cxn>
                <a:cxn ang="0">
                  <a:pos x="65534" y="65534"/>
                </a:cxn>
                <a:cxn ang="0">
                  <a:pos x="65534" y="65534"/>
                </a:cxn>
                <a:cxn ang="0">
                  <a:pos x="65534" y="65534"/>
                </a:cxn>
              </a:cxnLst>
              <a:pathLst>
                <a:path w="830" h="1660">
                  <a:moveTo>
                    <a:pt x="829" y="797"/>
                  </a:moveTo>
                  <a:cubicBezTo>
                    <a:pt x="829" y="911"/>
                    <a:pt x="735" y="1005"/>
                    <a:pt x="621" y="1005"/>
                  </a:cubicBezTo>
                  <a:cubicBezTo>
                    <a:pt x="309" y="1005"/>
                    <a:pt x="309" y="1005"/>
                    <a:pt x="309" y="1005"/>
                  </a:cubicBezTo>
                  <a:cubicBezTo>
                    <a:pt x="272" y="1005"/>
                    <a:pt x="241" y="1036"/>
                    <a:pt x="241" y="1073"/>
                  </a:cubicBezTo>
                  <a:cubicBezTo>
                    <a:pt x="241" y="1540"/>
                    <a:pt x="241" y="1540"/>
                    <a:pt x="241" y="1540"/>
                  </a:cubicBezTo>
                  <a:cubicBezTo>
                    <a:pt x="241" y="1606"/>
                    <a:pt x="187" y="1660"/>
                    <a:pt x="121" y="1660"/>
                  </a:cubicBezTo>
                  <a:cubicBezTo>
                    <a:pt x="119" y="1660"/>
                    <a:pt x="119" y="1660"/>
                    <a:pt x="119" y="1660"/>
                  </a:cubicBezTo>
                  <a:cubicBezTo>
                    <a:pt x="54" y="1660"/>
                    <a:pt x="0" y="1606"/>
                    <a:pt x="0" y="1540"/>
                  </a:cubicBezTo>
                  <a:cubicBezTo>
                    <a:pt x="0" y="969"/>
                    <a:pt x="0" y="969"/>
                    <a:pt x="0" y="969"/>
                  </a:cubicBezTo>
                  <a:cubicBezTo>
                    <a:pt x="0" y="854"/>
                    <a:pt x="93" y="761"/>
                    <a:pt x="208" y="761"/>
                  </a:cubicBezTo>
                  <a:cubicBezTo>
                    <a:pt x="450" y="761"/>
                    <a:pt x="450" y="761"/>
                    <a:pt x="450" y="761"/>
                  </a:cubicBezTo>
                  <a:cubicBezTo>
                    <a:pt x="450" y="189"/>
                    <a:pt x="450" y="189"/>
                    <a:pt x="450" y="189"/>
                  </a:cubicBezTo>
                  <a:cubicBezTo>
                    <a:pt x="450" y="86"/>
                    <a:pt x="534" y="0"/>
                    <a:pt x="639" y="0"/>
                  </a:cubicBezTo>
                  <a:cubicBezTo>
                    <a:pt x="642" y="0"/>
                    <a:pt x="642" y="0"/>
                    <a:pt x="642" y="0"/>
                  </a:cubicBezTo>
                  <a:cubicBezTo>
                    <a:pt x="745" y="0"/>
                    <a:pt x="830" y="84"/>
                    <a:pt x="830" y="189"/>
                  </a:cubicBezTo>
                  <a:lnTo>
                    <a:pt x="829" y="797"/>
                  </a:lnTo>
                  <a:close/>
                  <a:moveTo>
                    <a:pt x="829" y="797"/>
                  </a:moveTo>
                  <a:cubicBezTo>
                    <a:pt x="829" y="797"/>
                    <a:pt x="829" y="797"/>
                    <a:pt x="829" y="797"/>
                  </a:cubicBezTo>
                </a:path>
              </a:pathLst>
            </a:custGeom>
            <a:solidFill>
              <a:schemeClr val="bg1">
                <a:alpha val="100000"/>
              </a:schemeClr>
            </a:solidFill>
            <a:ln w="9525">
              <a:noFill/>
            </a:ln>
          </p:spPr>
          <p:txBody>
            <a:bodyPr/>
            <a:p>
              <a:endParaRPr lang="zh-CN" altLang="en-US"/>
            </a:p>
          </p:txBody>
        </p:sp>
        <p:sp>
          <p:nvSpPr>
            <p:cNvPr id="113681" name="Freeform 13"/>
            <p:cNvSpPr>
              <a:spLocks noEditPoints="1"/>
            </p:cNvSpPr>
            <p:nvPr/>
          </p:nvSpPr>
          <p:spPr>
            <a:xfrm>
              <a:off x="15395575" y="-17463"/>
              <a:ext cx="1822450" cy="1819275"/>
            </a:xfrm>
            <a:custGeom>
              <a:avLst/>
              <a:gdLst/>
              <a:ahLst/>
              <a:cxnLst>
                <a:cxn ang="0">
                  <a:pos x="0" y="65534"/>
                </a:cxn>
                <a:cxn ang="0">
                  <a:pos x="65534" y="65534"/>
                </a:cxn>
                <a:cxn ang="0">
                  <a:pos x="65534" y="65534"/>
                </a:cxn>
                <a:cxn ang="0">
                  <a:pos x="65534" y="0"/>
                </a:cxn>
                <a:cxn ang="0">
                  <a:pos x="0" y="65534"/>
                </a:cxn>
                <a:cxn ang="0">
                  <a:pos x="0" y="65534"/>
                </a:cxn>
                <a:cxn ang="0">
                  <a:pos x="0" y="65534"/>
                </a:cxn>
              </a:cxnLst>
              <a:pathLst>
                <a:path w="485" h="485">
                  <a:moveTo>
                    <a:pt x="0" y="242"/>
                  </a:moveTo>
                  <a:cubicBezTo>
                    <a:pt x="0" y="376"/>
                    <a:pt x="108" y="485"/>
                    <a:pt x="242" y="485"/>
                  </a:cubicBezTo>
                  <a:cubicBezTo>
                    <a:pt x="376" y="485"/>
                    <a:pt x="485" y="376"/>
                    <a:pt x="485" y="242"/>
                  </a:cubicBezTo>
                  <a:cubicBezTo>
                    <a:pt x="485" y="108"/>
                    <a:pt x="376" y="0"/>
                    <a:pt x="242" y="0"/>
                  </a:cubicBezTo>
                  <a:cubicBezTo>
                    <a:pt x="108" y="0"/>
                    <a:pt x="0" y="108"/>
                    <a:pt x="0" y="242"/>
                  </a:cubicBezTo>
                  <a:close/>
                  <a:moveTo>
                    <a:pt x="0" y="242"/>
                  </a:moveTo>
                  <a:cubicBezTo>
                    <a:pt x="0" y="242"/>
                    <a:pt x="0" y="242"/>
                    <a:pt x="0" y="242"/>
                  </a:cubicBezTo>
                </a:path>
              </a:pathLst>
            </a:custGeom>
            <a:solidFill>
              <a:schemeClr val="bg1">
                <a:alpha val="100000"/>
              </a:schemeClr>
            </a:solidFill>
            <a:ln w="9525">
              <a:noFill/>
            </a:ln>
          </p:spPr>
          <p:txBody>
            <a:bodyPr/>
            <a:p>
              <a:endParaRPr lang="zh-CN" altLang="en-US"/>
            </a:p>
          </p:txBody>
        </p:sp>
      </p:grpSp>
      <p:sp>
        <p:nvSpPr>
          <p:cNvPr id="113669" name="文本框 17"/>
          <p:cNvSpPr txBox="1"/>
          <p:nvPr/>
        </p:nvSpPr>
        <p:spPr>
          <a:xfrm>
            <a:off x="6865938" y="1870075"/>
            <a:ext cx="2082800" cy="461963"/>
          </a:xfrm>
          <a:prstGeom prst="rect">
            <a:avLst/>
          </a:prstGeom>
          <a:noFill/>
          <a:ln w="9525">
            <a:noFill/>
          </a:ln>
        </p:spPr>
        <p:txBody>
          <a:bodyPr>
            <a:spAutoFit/>
          </a:bodyPr>
          <a:p>
            <a:pPr lvl="0" algn="ctr"/>
            <a:r>
              <a:rPr lang="zh-CN" altLang="en-US" dirty="0">
                <a:solidFill>
                  <a:schemeClr val="bg1"/>
                </a:solidFill>
                <a:latin typeface="微软雅黑" panose="020B0503020204020204" pitchFamily="34" charset="-122"/>
                <a:ea typeface="微软雅黑" panose="020B0503020204020204" pitchFamily="34" charset="-122"/>
              </a:rPr>
              <a:t>访谈问题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Rectangle 2"/>
          <p:cNvSpPr txBox="1">
            <a:spLocks noChangeArrowheads="1"/>
          </p:cNvSpPr>
          <p:nvPr/>
        </p:nvSpPr>
        <p:spPr>
          <a:xfrm>
            <a:off x="896938" y="131763"/>
            <a:ext cx="2954338" cy="460375"/>
          </a:xfrm>
          <a:prstGeom prst="rect">
            <a:avLst/>
          </a:prstGeom>
        </p:spPr>
        <p:txBody>
          <a:bodyPr wrap="non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marL="0" marR="0" lvl="0" indent="0" algn="l" defTabSz="914400" rtl="0" eaLnBrk="1" fontAlgn="base" latinLnBrk="0" hangingPunct="1">
              <a:lnSpc>
                <a:spcPct val="100000"/>
              </a:lnSpc>
              <a:spcBef>
                <a:spcPct val="25000"/>
              </a:spcBef>
              <a:spcAft>
                <a:spcPct val="20000"/>
              </a:spcAft>
              <a:buClrTx/>
              <a:buSzTx/>
              <a:buFontTx/>
              <a:buNone/>
              <a:defRPr/>
            </a:pPr>
            <a:r>
              <a:rPr kumimoji="0" lang="zh-CN" altLang="en-US" sz="2400" b="1" i="0" u="none" strike="noStrike" kern="1200" cap="none" spc="0" normalizeH="0" baseline="0" noProof="0" dirty="0" smtClean="0">
                <a:ln>
                  <a:noFill/>
                </a:ln>
                <a:solidFill>
                  <a:srgbClr val="DF453D"/>
                </a:solidFill>
                <a:effectLst/>
                <a:uLnTx/>
                <a:uFillTx/>
                <a:latin typeface="华文中宋" panose="02010600040101010101" pitchFamily="2" charset="-122"/>
                <a:ea typeface="华文中宋" panose="02010600040101010101" pitchFamily="2" charset="-122"/>
                <a:cs typeface="+mn-cs"/>
              </a:rPr>
              <a:t>访谈人员及问题方向</a:t>
            </a:r>
            <a:endParaRPr kumimoji="0" lang="zh-CN" altLang="en-US" sz="2400" b="1" i="0" u="none" strike="noStrike" kern="1200" cap="none" spc="0" normalizeH="0" baseline="0" noProof="0" dirty="0">
              <a:ln>
                <a:noFill/>
              </a:ln>
              <a:solidFill>
                <a:srgbClr val="DF453D"/>
              </a:solidFill>
              <a:effectLst/>
              <a:uLnTx/>
              <a:uFillTx/>
              <a:latin typeface="华文中宋" panose="02010600040101010101" pitchFamily="2" charset="-122"/>
              <a:ea typeface="华文中宋" panose="02010600040101010101" pitchFamily="2" charset="-122"/>
              <a:cs typeface="+mn-cs"/>
            </a:endParaRPr>
          </a:p>
        </p:txBody>
      </p:sp>
      <p:sp>
        <p:nvSpPr>
          <p:cNvPr id="20" name="矩形 19"/>
          <p:cNvSpPr/>
          <p:nvPr/>
        </p:nvSpPr>
        <p:spPr bwMode="auto">
          <a:xfrm rot="2700000">
            <a:off x="295275" y="146050"/>
            <a:ext cx="436563" cy="436563"/>
          </a:xfrm>
          <a:prstGeom prst="rect">
            <a:avLst/>
          </a:prstGeom>
          <a:noFill/>
          <a:ln w="22225" cap="flat" cmpd="sng" algn="ctr">
            <a:solidFill>
              <a:schemeClr val="bg1">
                <a:lumMod val="85000"/>
              </a:schemeClr>
            </a:solid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图文框 20"/>
          <p:cNvSpPr/>
          <p:nvPr/>
        </p:nvSpPr>
        <p:spPr bwMode="auto">
          <a:xfrm rot="2700000">
            <a:off x="220663" y="141288"/>
            <a:ext cx="441325" cy="441325"/>
          </a:xfrm>
          <a:prstGeom prst="frame">
            <a:avLst>
              <a:gd name="adj1" fmla="val 17738"/>
            </a:avLst>
          </a:prstGeom>
          <a:solidFill>
            <a:srgbClr val="57D5B1"/>
          </a:solidFill>
          <a:ln w="9525" cap="flat" cmpd="sng" algn="ctr">
            <a:noFill/>
            <a:prstDash val="solid"/>
            <a:round/>
            <a:headEnd type="none" w="med" len="med"/>
            <a:tailEnd type="none" w="med" len="med"/>
          </a:ln>
          <a:effec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2162">
                                            <p:txEl>
                                              <p:charRg st="0" end="51"/>
                                            </p:txEl>
                                          </p:spTgt>
                                        </p:tgtEl>
                                        <p:attrNameLst>
                                          <p:attrName>style.visibility</p:attrName>
                                        </p:attrNameLst>
                                      </p:cBhvr>
                                      <p:to>
                                        <p:strVal val="visible"/>
                                      </p:to>
                                    </p:set>
                                    <p:animEffect transition="in" filter="blinds(horizontal)">
                                      <p:cBhvr>
                                        <p:cTn id="7" dur="500"/>
                                        <p:tgtEl>
                                          <p:spTgt spid="92162">
                                            <p:txEl>
                                              <p:charRg st="0"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62">
                                            <p:txEl>
                                              <p:charRg st="51" end="74"/>
                                            </p:txEl>
                                          </p:spTgt>
                                        </p:tgtEl>
                                        <p:attrNameLst>
                                          <p:attrName>style.visibility</p:attrName>
                                        </p:attrNameLst>
                                      </p:cBhvr>
                                      <p:to>
                                        <p:strVal val="visible"/>
                                      </p:to>
                                    </p:set>
                                    <p:animEffect transition="in" filter="blinds(horizontal)">
                                      <p:cBhvr>
                                        <p:cTn id="12" dur="500"/>
                                        <p:tgtEl>
                                          <p:spTgt spid="92162">
                                            <p:txEl>
                                              <p:charRg st="51" end="7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62">
                                            <p:txEl>
                                              <p:charRg st="74" end="129"/>
                                            </p:txEl>
                                          </p:spTgt>
                                        </p:tgtEl>
                                        <p:attrNameLst>
                                          <p:attrName>style.visibility</p:attrName>
                                        </p:attrNameLst>
                                      </p:cBhvr>
                                      <p:to>
                                        <p:strVal val="visible"/>
                                      </p:to>
                                    </p:set>
                                    <p:animEffect transition="in" filter="blinds(horizontal)">
                                      <p:cBhvr>
                                        <p:cTn id="17" dur="500"/>
                                        <p:tgtEl>
                                          <p:spTgt spid="92162">
                                            <p:txEl>
                                              <p:charRg st="74" end="1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162">
                                            <p:txEl>
                                              <p:charRg st="129" end="166"/>
                                            </p:txEl>
                                          </p:spTgt>
                                        </p:tgtEl>
                                        <p:attrNameLst>
                                          <p:attrName>style.visibility</p:attrName>
                                        </p:attrNameLst>
                                      </p:cBhvr>
                                      <p:to>
                                        <p:strVal val="visible"/>
                                      </p:to>
                                    </p:set>
                                    <p:animEffect transition="in" filter="blinds(horizontal)">
                                      <p:cBhvr>
                                        <p:cTn id="22" dur="500"/>
                                        <p:tgtEl>
                                          <p:spTgt spid="92162">
                                            <p:txEl>
                                              <p:charRg st="129" end="16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162">
                                            <p:txEl>
                                              <p:charRg st="166" end="223"/>
                                            </p:txEl>
                                          </p:spTgt>
                                        </p:tgtEl>
                                        <p:attrNameLst>
                                          <p:attrName>style.visibility</p:attrName>
                                        </p:attrNameLst>
                                      </p:cBhvr>
                                      <p:to>
                                        <p:strVal val="visible"/>
                                      </p:to>
                                    </p:set>
                                    <p:animEffect transition="in" filter="blinds(horizontal)">
                                      <p:cBhvr>
                                        <p:cTn id="27" dur="500"/>
                                        <p:tgtEl>
                                          <p:spTgt spid="92162">
                                            <p:txEl>
                                              <p:charRg st="166" end="2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3186" name="Group 2"/>
          <p:cNvGraphicFramePr>
            <a:graphicFrameLocks noGrp="1"/>
          </p:cNvGraphicFramePr>
          <p:nvPr>
            <p:ph idx="4294967295"/>
          </p:nvPr>
        </p:nvGraphicFramePr>
        <p:xfrm>
          <a:off x="346075" y="334963"/>
          <a:ext cx="8451850" cy="6188076"/>
        </p:xfrm>
        <a:graphic>
          <a:graphicData uri="http://schemas.openxmlformats.org/drawingml/2006/table">
            <a:tbl>
              <a:tblPr/>
              <a:tblGrid>
                <a:gridCol w="769937"/>
                <a:gridCol w="960211"/>
                <a:gridCol w="6721702"/>
              </a:tblGrid>
              <a:tr h="457200">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评分参考基准</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57D5B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全面的事故报告与调查</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29" marR="91429"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7D5B1"/>
                    </a:solidFill>
                  </a:tcPr>
                </a:tc>
              </a:tr>
              <a:tr h="16160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团队管理</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互助（</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4 - 5</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228600" algn="l"/>
                          <a:tab pos="26162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事件的调查结果用来提高安全管理标准，一线员工也参与事故和未遂事件的调查，进行安全经验分享；</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228600" algn="l"/>
                          <a:tab pos="26162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以未遂事件的调查分析为主，通过未遂事件的调查不断提高安全工作和完善安全管理标准</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228600" algn="l"/>
                          <a:tab pos="26162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基本杜绝类似事故重复发生的现象；</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自主管理</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独立（</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3 - 4</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所有的事件</a:t>
                      </a:r>
                      <a:r>
                        <a:rPr kumimoji="0" 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事故都能得到报告与调查，</a:t>
                      </a:r>
                      <a:r>
                        <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并且成为管理系统持续改进的重要来源</a:t>
                      </a:r>
                      <a:endPar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事故的安全经验得到分享，事故率处于下降趋势；</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逐步形成更好的安全实践；</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6160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严格监督</a:t>
                      </a:r>
                      <a:endPar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依赖（</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1 - 3</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所有的事故都能主动汇报和统计；</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就安全事故进行事故原因分析，</a:t>
                      </a:r>
                      <a:r>
                        <a:rPr kumimoji="0" lang="zh-CN"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宋体" panose="02010600030101010101" pitchFamily="2" charset="-122"/>
                        </a:rPr>
                        <a:t> </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有统一的事故分析方法在使用。</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吸取事故经验教训，进行经验分享与整改，防止同类事故的重复发生</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309688">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Verdana" panose="020B0604030504040204" pitchFamily="34" charset="0"/>
                          <a:ea typeface="宋体" panose="02010600030101010101" pitchFamily="2" charset="-122"/>
                        </a:rPr>
                        <a:t>自然本能</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反应（</a:t>
                      </a:r>
                      <a:r>
                        <a:rPr kumimoji="0" 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0 - 1</a:t>
                      </a:r>
                      <a:r>
                        <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rPr>
                        <a:t>分）</a:t>
                      </a:r>
                      <a:endParaRPr kumimoji="0" lang="zh-CN" altLang="en-US" sz="1800" b="0" i="0" u="none" strike="noStrike" cap="none" normalizeH="0" baseline="0" smtClean="0">
                        <a:ln>
                          <a:noFill/>
                        </a:ln>
                        <a:solidFill>
                          <a:schemeClr val="bg2">
                            <a:lumMod val="25000"/>
                          </a:schemeClr>
                        </a:solidFill>
                        <a:effectLst/>
                        <a:latin typeface="Times New Roman" panose="02020603050405020304" pitchFamily="18"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62255" marR="0" lvl="0" indent="-262255" algn="l" defTabSz="914400" rtl="0" eaLnBrk="1" fontAlgn="base" latinLnBrk="0" hangingPunct="1">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按照当地政府的事故定义、要求报告事故；</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仅对符合政府要求报告的事故进行事故分析；</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事故分析以责任追究为主要目的；</a:t>
                      </a:r>
                      <a:endParaRPr kumimoji="0" lang="zh-TW" altLang="en-US" sz="1800" b="0" i="0" u="none" strike="noStrike" cap="none" normalizeH="0" baseline="0" dirty="0" smtClean="0">
                        <a:ln>
                          <a:noFill/>
                        </a:ln>
                        <a:solidFill>
                          <a:schemeClr val="bg2">
                            <a:lumMod val="25000"/>
                          </a:schemeClr>
                        </a:solidFill>
                        <a:effectLst/>
                        <a:latin typeface="Times New Roman" panose="02020603050405020304" pitchFamily="18" charset="0"/>
                        <a:ea typeface="PMingLiU" panose="02020500000000000000" pitchFamily="18" charset="-120"/>
                      </a:endParaRPr>
                    </a:p>
                    <a:p>
                      <a:pPr marL="262255" marR="0" lvl="0" indent="-262255" algn="l" defTabSz="914400" rtl="0" eaLnBrk="0" fontAlgn="base" latinLnBrk="0" hangingPunct="0">
                        <a:lnSpc>
                          <a:spcPct val="100000"/>
                        </a:lnSpc>
                        <a:spcBef>
                          <a:spcPct val="0"/>
                        </a:spcBef>
                        <a:spcAft>
                          <a:spcPct val="0"/>
                        </a:spcAft>
                        <a:buClr>
                          <a:schemeClr val="tx1"/>
                        </a:buClr>
                        <a:buSzTx/>
                        <a:buFont typeface="Symbol" panose="05050102010706020507" pitchFamily="18" charset="2"/>
                        <a:buChar char=""/>
                        <a:tabLst>
                          <a:tab pos="102870" algn="l"/>
                          <a:tab pos="228600" algn="l"/>
                        </a:tabLst>
                      </a:pP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事故经验仅对相关的人员进行分享，</a:t>
                      </a:r>
                      <a:r>
                        <a:rPr kumimoji="0" lang="zh-CN" altLang="en-US" sz="1800" b="1"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内容和程度有限</a:t>
                      </a:r>
                      <a:r>
                        <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rPr>
                        <a:t>。</a:t>
                      </a:r>
                      <a:endParaRPr kumimoji="0" lang="zh-CN" altLang="en-US" sz="1800" b="0" i="0" u="none" strike="noStrike" cap="none" normalizeH="0" baseline="0" dirty="0" smtClean="0">
                        <a:ln>
                          <a:noFill/>
                        </a:ln>
                        <a:solidFill>
                          <a:schemeClr val="bg2">
                            <a:lumMod val="25000"/>
                          </a:schemeClr>
                        </a:solidFill>
                        <a:effectLst/>
                        <a:latin typeface="Verdana" panose="020B0604030504040204" pitchFamily="34" charset="0"/>
                        <a:ea typeface="宋体" panose="02010600030101010101" pitchFamily="2" charset="-122"/>
                      </a:endParaRPr>
                    </a:p>
                  </a:txBody>
                  <a:tcPr marL="91429" marR="91429" marT="45714" marB="45714"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theme/theme1.xml><?xml version="1.0" encoding="utf-8"?>
<a:theme xmlns:a="http://schemas.openxmlformats.org/drawingml/2006/main" name="安全管理">
  <a:themeElements>
    <a:clrScheme name="安全管理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安全管理">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29" tIns="45714" rIns="91429" bIns="45714"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29" tIns="45714" rIns="91429" bIns="45714"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安全管理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安全管理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安全管理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Template>
  <TotalTime>0</TotalTime>
  <Words>16652</Words>
  <Application>WPS 演示</Application>
  <PresentationFormat>全屏显示(4:3)</PresentationFormat>
  <Paragraphs>1678</Paragraphs>
  <Slides>102</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102</vt:i4>
      </vt:variant>
    </vt:vector>
  </HeadingPairs>
  <TitlesOfParts>
    <vt:vector size="120" baseType="lpstr">
      <vt:lpstr>Arial</vt:lpstr>
      <vt:lpstr>宋体</vt:lpstr>
      <vt:lpstr>Wingdings</vt:lpstr>
      <vt:lpstr>Verdana</vt:lpstr>
      <vt:lpstr>华文中宋</vt:lpstr>
      <vt:lpstr>微软雅黑</vt:lpstr>
      <vt:lpstr>Adobe Garamond Pro Bold</vt:lpstr>
      <vt:lpstr>Garamond</vt:lpstr>
      <vt:lpstr>Arial Unicode MS</vt:lpstr>
      <vt:lpstr>Times New Roman</vt:lpstr>
      <vt:lpstr>Symbol</vt:lpstr>
      <vt:lpstr>PMingLiU</vt:lpstr>
      <vt:lpstr>Gill Sans</vt:lpstr>
      <vt:lpstr>方正清刻本悦宋简体</vt:lpstr>
      <vt:lpstr>Gill Sans MT</vt:lpstr>
      <vt:lpstr>Adobe Devanagari</vt:lpstr>
      <vt:lpstr>安全管理</vt:lpstr>
      <vt:lpstr>Photoshop.Image.6</vt:lpstr>
      <vt:lpstr>PowerPoint 演示文稿</vt:lpstr>
      <vt:lpstr>课程目的</vt:lpstr>
      <vt:lpstr>课程主要内容</vt:lpstr>
      <vt:lpstr>杜邦基准评估等级的定义</vt:lpstr>
      <vt:lpstr>杜邦基准评估等级的定义</vt:lpstr>
      <vt:lpstr>安全管理评估示例</vt:lpstr>
      <vt:lpstr>杜邦安全文化模型</vt:lpstr>
      <vt:lpstr>评估方式</vt:lpstr>
      <vt:lpstr>强有力的、可见的领导层承诺</vt:lpstr>
      <vt:lpstr>PowerPoint 演示文稿</vt:lpstr>
      <vt:lpstr>评估重点</vt:lpstr>
      <vt:lpstr>评估方式</vt:lpstr>
      <vt:lpstr>访谈人员及问题方向</vt:lpstr>
      <vt:lpstr>访谈人员及问题方向</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访谈人员及问题方向</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情境演练 （请定出您的评估得分）</vt:lpstr>
      <vt:lpstr>评估过程注意事项</vt:lpstr>
      <vt:lpstr>PowerPoint 演示文稿</vt:lpstr>
    </vt:vector>
  </TitlesOfParts>
  <Company>DuPont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玺猫PPT</dc:creator>
  <cp:lastModifiedBy>A呀土豆baby</cp:lastModifiedBy>
  <cp:revision>410</cp:revision>
  <cp:lastPrinted>1900-01-01T00:00:00Z</cp:lastPrinted>
  <dcterms:created xsi:type="dcterms:W3CDTF">1900-01-01T00:00:00Z</dcterms:created>
  <dcterms:modified xsi:type="dcterms:W3CDTF">2021-03-28T00:15:02Z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4A62E4E07F3A40D18F0B3896B6C2E5AB</vt:lpwstr>
  </property>
</Properties>
</file>