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3" r:id="rId2"/>
    <p:sldMasterId id="2147483659" r:id="rId3"/>
  </p:sldMasterIdLst>
  <p:notesMasterIdLst>
    <p:notesMasterId r:id="rId56"/>
  </p:notesMasterIdLst>
  <p:sldIdLst>
    <p:sldId id="3177" r:id="rId4"/>
    <p:sldId id="3181" r:id="rId5"/>
    <p:sldId id="3182" r:id="rId6"/>
    <p:sldId id="3221" r:id="rId7"/>
    <p:sldId id="3373" r:id="rId8"/>
    <p:sldId id="3323" r:id="rId9"/>
    <p:sldId id="3324" r:id="rId10"/>
    <p:sldId id="3336" r:id="rId11"/>
    <p:sldId id="3337" r:id="rId12"/>
    <p:sldId id="3318" r:id="rId13"/>
    <p:sldId id="3326" r:id="rId14"/>
    <p:sldId id="3327" r:id="rId15"/>
    <p:sldId id="3338" r:id="rId16"/>
    <p:sldId id="3339" r:id="rId17"/>
    <p:sldId id="3340" r:id="rId18"/>
    <p:sldId id="3343" r:id="rId19"/>
    <p:sldId id="3319" r:id="rId20"/>
    <p:sldId id="3328" r:id="rId21"/>
    <p:sldId id="3329" r:id="rId22"/>
    <p:sldId id="3344" r:id="rId23"/>
    <p:sldId id="3345" r:id="rId24"/>
    <p:sldId id="3346" r:id="rId25"/>
    <p:sldId id="3347" r:id="rId26"/>
    <p:sldId id="3348" r:id="rId27"/>
    <p:sldId id="3349" r:id="rId28"/>
    <p:sldId id="3350" r:id="rId29"/>
    <p:sldId id="3351" r:id="rId30"/>
    <p:sldId id="3352" r:id="rId31"/>
    <p:sldId id="3353" r:id="rId32"/>
    <p:sldId id="3354" r:id="rId33"/>
    <p:sldId id="3370" r:id="rId34"/>
    <p:sldId id="3356" r:id="rId35"/>
    <p:sldId id="3357" r:id="rId36"/>
    <p:sldId id="3358" r:id="rId37"/>
    <p:sldId id="3371" r:id="rId38"/>
    <p:sldId id="3360" r:id="rId39"/>
    <p:sldId id="3361" r:id="rId40"/>
    <p:sldId id="3372" r:id="rId41"/>
    <p:sldId id="3363" r:id="rId42"/>
    <p:sldId id="3364" r:id="rId43"/>
    <p:sldId id="3365" r:id="rId44"/>
    <p:sldId id="3366" r:id="rId45"/>
    <p:sldId id="3367" r:id="rId46"/>
    <p:sldId id="3320" r:id="rId47"/>
    <p:sldId id="3330" r:id="rId48"/>
    <p:sldId id="3321" r:id="rId49"/>
    <p:sldId id="3332" r:id="rId50"/>
    <p:sldId id="3322" r:id="rId51"/>
    <p:sldId id="3334" r:id="rId52"/>
    <p:sldId id="3335" r:id="rId53"/>
    <p:sldId id="3374" r:id="rId54"/>
    <p:sldId id="3317" r:id="rId55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58">
          <p15:clr>
            <a:srgbClr val="A4A3A4"/>
          </p15:clr>
        </p15:guide>
        <p15:guide id="2" pos="67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4F2B"/>
    <a:srgbClr val="DE0302"/>
    <a:srgbClr val="D9D9D9"/>
    <a:srgbClr val="7D7D7D"/>
    <a:srgbClr val="FDFDFD"/>
    <a:srgbClr val="A6A6A6"/>
    <a:srgbClr val="10170F"/>
    <a:srgbClr val="3F5D3D"/>
    <a:srgbClr val="B00F01"/>
    <a:srgbClr val="F1F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76" autoAdjust="0"/>
    <p:restoredTop sz="94140" autoAdjust="0"/>
  </p:normalViewPr>
  <p:slideViewPr>
    <p:cSldViewPr>
      <p:cViewPr varScale="1">
        <p:scale>
          <a:sx n="65" d="100"/>
          <a:sy n="65" d="100"/>
        </p:scale>
        <p:origin x="984" y="54"/>
      </p:cViewPr>
      <p:guideLst>
        <p:guide orient="horz" pos="2958"/>
        <p:guide pos="6772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#1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#1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#2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85E6FD-2933-4488-ADC2-A3F71F1E8600}" type="doc">
      <dgm:prSet loTypeId="urn:microsoft.com/office/officeart/2005/8/layout/hProcess7#1" loCatId="list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zh-CN" altLang="en-US"/>
        </a:p>
      </dgm:t>
    </dgm:pt>
    <dgm:pt modelId="{8877F06D-2AB4-4912-BC17-7D5A0797AE2D}">
      <dgm:prSet phldrT="[文本]" custT="1"/>
      <dgm:spPr>
        <a:xfrm>
          <a:off x="3513" y="0"/>
          <a:ext cx="1951020" cy="563671"/>
        </a:xfrm>
        <a:prstGeom prst="roundRect">
          <a:avLst>
            <a:gd name="adj" fmla="val 5000"/>
          </a:avLst>
        </a:prstGeom>
        <a:solidFill>
          <a:srgbClr val="344F2B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 sz="100" dirty="0">
            <a:solidFill>
              <a:srgbClr val="FFFFFF"/>
            </a:solidFill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96146C25-27DD-4948-BF93-ED6DDD325056}" type="parTrans" cxnId="{7D215454-CBBF-4C09-A5DC-906103E96094}">
      <dgm:prSet/>
      <dgm:spPr/>
      <dgm:t>
        <a:bodyPr/>
        <a:lstStyle/>
        <a:p>
          <a:endParaRPr lang="zh-CN" altLang="en-US" sz="2000">
            <a:latin typeface="+mj-ea"/>
            <a:ea typeface="+mj-ea"/>
          </a:endParaRPr>
        </a:p>
      </dgm:t>
    </dgm:pt>
    <dgm:pt modelId="{23C6395A-4BC7-4F04-9F4A-A5E788B7CA96}" type="sibTrans" cxnId="{7D215454-CBBF-4C09-A5DC-906103E96094}">
      <dgm:prSet/>
      <dgm:spPr/>
      <dgm:t>
        <a:bodyPr/>
        <a:lstStyle/>
        <a:p>
          <a:endParaRPr lang="zh-CN" altLang="en-US" sz="2000">
            <a:latin typeface="+mj-ea"/>
            <a:ea typeface="+mj-ea"/>
          </a:endParaRPr>
        </a:p>
      </dgm:t>
    </dgm:pt>
    <dgm:pt modelId="{C35D1331-44F2-4A83-A686-7BE70381B27C}">
      <dgm:prSet phldrT="[文本]" custT="1"/>
      <dgm:spPr>
        <a:xfrm>
          <a:off x="393717" y="0"/>
          <a:ext cx="1453510" cy="56367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gm:spPr>
      <dgm:t>
        <a:bodyPr anchor="t"/>
        <a:lstStyle/>
        <a:p>
          <a:r>
            <a:rPr lang="zh-CN" altLang="en-US" sz="24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+mn-cs"/>
            </a:rPr>
            <a:t>    规划</a:t>
          </a:r>
        </a:p>
      </dgm:t>
    </dgm:pt>
    <dgm:pt modelId="{D2085338-558E-4758-BEF8-2BD5E7C252E9}" type="parTrans" cxnId="{A9ECC1CB-16B4-470B-A602-800A4F7BDE00}">
      <dgm:prSet/>
      <dgm:spPr/>
      <dgm:t>
        <a:bodyPr/>
        <a:lstStyle/>
        <a:p>
          <a:endParaRPr lang="zh-CN" altLang="en-US" sz="2000">
            <a:latin typeface="+mj-ea"/>
            <a:ea typeface="+mj-ea"/>
          </a:endParaRPr>
        </a:p>
      </dgm:t>
    </dgm:pt>
    <dgm:pt modelId="{6AC12747-2416-44BC-BBF0-EC1333F01E2F}" type="sibTrans" cxnId="{A9ECC1CB-16B4-470B-A602-800A4F7BDE00}">
      <dgm:prSet/>
      <dgm:spPr/>
      <dgm:t>
        <a:bodyPr/>
        <a:lstStyle/>
        <a:p>
          <a:endParaRPr lang="zh-CN" altLang="en-US" sz="2000">
            <a:latin typeface="+mj-ea"/>
            <a:ea typeface="+mj-ea"/>
          </a:endParaRPr>
        </a:p>
      </dgm:t>
    </dgm:pt>
    <dgm:pt modelId="{9E081C3A-87E1-4768-9D14-774FF3A39D65}">
      <dgm:prSet phldrT="[文本]" custT="1"/>
      <dgm:spPr>
        <a:xfrm>
          <a:off x="2074546" y="0"/>
          <a:ext cx="1951020" cy="563671"/>
        </a:xfrm>
        <a:prstGeom prst="roundRect">
          <a:avLst>
            <a:gd name="adj" fmla="val 5000"/>
          </a:avLst>
        </a:prstGeom>
        <a:solidFill>
          <a:srgbClr val="344F2B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 sz="100" dirty="0">
            <a:solidFill>
              <a:srgbClr val="FFFFFF"/>
            </a:solidFill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E632C106-AE72-4D1E-949E-A01F8E53C4E4}" type="parTrans" cxnId="{DC79DD83-A41A-4519-9B10-7F15CF355FD9}">
      <dgm:prSet/>
      <dgm:spPr/>
      <dgm:t>
        <a:bodyPr/>
        <a:lstStyle/>
        <a:p>
          <a:endParaRPr lang="zh-CN" altLang="en-US" sz="2000">
            <a:latin typeface="+mj-ea"/>
            <a:ea typeface="+mj-ea"/>
          </a:endParaRPr>
        </a:p>
      </dgm:t>
    </dgm:pt>
    <dgm:pt modelId="{172F609C-26AF-46D1-B5EF-AB1BD6A20A9D}" type="sibTrans" cxnId="{DC79DD83-A41A-4519-9B10-7F15CF355FD9}">
      <dgm:prSet/>
      <dgm:spPr/>
      <dgm:t>
        <a:bodyPr/>
        <a:lstStyle/>
        <a:p>
          <a:endParaRPr lang="zh-CN" altLang="en-US" sz="2000">
            <a:latin typeface="+mj-ea"/>
            <a:ea typeface="+mj-ea"/>
          </a:endParaRPr>
        </a:p>
      </dgm:t>
    </dgm:pt>
    <dgm:pt modelId="{CC896F63-A7F5-496B-8EE0-98E27C552790}">
      <dgm:prSet phldrT="[文本]" custT="1"/>
      <dgm:spPr>
        <a:xfrm>
          <a:off x="2464750" y="0"/>
          <a:ext cx="1453510" cy="56367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gm:spPr>
      <dgm:t>
        <a:bodyPr anchor="t"/>
        <a:lstStyle/>
        <a:p>
          <a:r>
            <a:rPr lang="zh-CN" altLang="en-US" sz="24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+mn-cs"/>
            </a:rPr>
            <a:t> 风险评价</a:t>
          </a:r>
        </a:p>
      </dgm:t>
    </dgm:pt>
    <dgm:pt modelId="{9D44677B-B36D-423F-BE4D-8C1BF90F7A1E}" type="parTrans" cxnId="{97C2AEB3-DDF8-4B5E-BCAE-E318A61CF0C7}">
      <dgm:prSet/>
      <dgm:spPr/>
      <dgm:t>
        <a:bodyPr/>
        <a:lstStyle/>
        <a:p>
          <a:endParaRPr lang="zh-CN" altLang="en-US" sz="2000">
            <a:latin typeface="+mj-ea"/>
            <a:ea typeface="+mj-ea"/>
          </a:endParaRPr>
        </a:p>
      </dgm:t>
    </dgm:pt>
    <dgm:pt modelId="{23BE0FAB-3DB1-4862-A6A2-3C733B0A30EE}" type="sibTrans" cxnId="{97C2AEB3-DDF8-4B5E-BCAE-E318A61CF0C7}">
      <dgm:prSet/>
      <dgm:spPr/>
      <dgm:t>
        <a:bodyPr/>
        <a:lstStyle/>
        <a:p>
          <a:endParaRPr lang="zh-CN" altLang="en-US" sz="2000">
            <a:latin typeface="+mj-ea"/>
            <a:ea typeface="+mj-ea"/>
          </a:endParaRPr>
        </a:p>
      </dgm:t>
    </dgm:pt>
    <dgm:pt modelId="{A40F54E8-D8BC-42E5-8A89-59DB32D93072}">
      <dgm:prSet phldrT="[文本]" custT="1"/>
      <dgm:spPr>
        <a:xfrm>
          <a:off x="4145579" y="0"/>
          <a:ext cx="1951020" cy="563671"/>
        </a:xfrm>
        <a:prstGeom prst="roundRect">
          <a:avLst>
            <a:gd name="adj" fmla="val 5000"/>
          </a:avLst>
        </a:prstGeom>
        <a:solidFill>
          <a:srgbClr val="344F2B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 sz="100" dirty="0">
            <a:solidFill>
              <a:srgbClr val="FFFFFF"/>
            </a:solidFill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F0A6E41F-CA6D-4416-B54A-511928CEA314}" type="parTrans" cxnId="{C17EF53A-A2B7-4E13-B07F-6510280DE57A}">
      <dgm:prSet/>
      <dgm:spPr/>
      <dgm:t>
        <a:bodyPr/>
        <a:lstStyle/>
        <a:p>
          <a:endParaRPr lang="zh-CN" altLang="en-US" sz="2000">
            <a:latin typeface="+mj-ea"/>
            <a:ea typeface="+mj-ea"/>
          </a:endParaRPr>
        </a:p>
      </dgm:t>
    </dgm:pt>
    <dgm:pt modelId="{C257B5BF-55B2-4FFA-8C1E-22E48B226C0B}" type="sibTrans" cxnId="{C17EF53A-A2B7-4E13-B07F-6510280DE57A}">
      <dgm:prSet/>
      <dgm:spPr/>
      <dgm:t>
        <a:bodyPr/>
        <a:lstStyle/>
        <a:p>
          <a:endParaRPr lang="zh-CN" altLang="en-US" sz="2000">
            <a:latin typeface="+mj-ea"/>
            <a:ea typeface="+mj-ea"/>
          </a:endParaRPr>
        </a:p>
      </dgm:t>
    </dgm:pt>
    <dgm:pt modelId="{B1D1D561-B641-42C1-8D4B-F928552C6F27}">
      <dgm:prSet phldrT="[文本]" custT="1"/>
      <dgm:spPr>
        <a:xfrm>
          <a:off x="4535783" y="0"/>
          <a:ext cx="1453510" cy="56367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gm:spPr>
      <dgm:t>
        <a:bodyPr anchor="t"/>
        <a:lstStyle/>
        <a:p>
          <a:r>
            <a:rPr lang="zh-CN" altLang="en-US" sz="24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+mn-cs"/>
            </a:rPr>
            <a:t> 风险控制</a:t>
          </a:r>
        </a:p>
      </dgm:t>
    </dgm:pt>
    <dgm:pt modelId="{91CE264D-7377-4F53-AB3E-822CD701BE5C}" type="parTrans" cxnId="{8A3845A9-8EAE-4FD6-A147-D93A1310ED39}">
      <dgm:prSet/>
      <dgm:spPr/>
      <dgm:t>
        <a:bodyPr/>
        <a:lstStyle/>
        <a:p>
          <a:endParaRPr lang="zh-CN" altLang="en-US" sz="2000">
            <a:latin typeface="+mj-ea"/>
            <a:ea typeface="+mj-ea"/>
          </a:endParaRPr>
        </a:p>
      </dgm:t>
    </dgm:pt>
    <dgm:pt modelId="{58BA894A-5904-4A15-B096-D2A963A63293}" type="sibTrans" cxnId="{8A3845A9-8EAE-4FD6-A147-D93A1310ED39}">
      <dgm:prSet/>
      <dgm:spPr/>
      <dgm:t>
        <a:bodyPr/>
        <a:lstStyle/>
        <a:p>
          <a:endParaRPr lang="zh-CN" altLang="en-US" sz="2000">
            <a:latin typeface="+mj-ea"/>
            <a:ea typeface="+mj-ea"/>
          </a:endParaRPr>
        </a:p>
      </dgm:t>
    </dgm:pt>
    <dgm:pt modelId="{2C13B592-DA7D-4BE8-A00C-E9C7773CD730}">
      <dgm:prSet phldrT="[文本]" custT="1"/>
      <dgm:spPr>
        <a:xfrm>
          <a:off x="6606816" y="0"/>
          <a:ext cx="1453510" cy="56367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gm:spPr>
      <dgm:t>
        <a:bodyPr anchor="t"/>
        <a:lstStyle/>
        <a:p>
          <a:r>
            <a:rPr lang="zh-CN" altLang="en-US" sz="24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+mn-cs"/>
            </a:rPr>
            <a:t> 风险监控</a:t>
          </a:r>
        </a:p>
      </dgm:t>
    </dgm:pt>
    <dgm:pt modelId="{F22040BF-B036-4F90-857B-F300A360E6D7}" type="parTrans" cxnId="{AE80D29D-71E8-43E8-AA12-CF280875B3DD}">
      <dgm:prSet/>
      <dgm:spPr/>
      <dgm:t>
        <a:bodyPr/>
        <a:lstStyle/>
        <a:p>
          <a:endParaRPr lang="zh-CN" altLang="en-US" sz="2000">
            <a:latin typeface="+mj-ea"/>
            <a:ea typeface="+mj-ea"/>
          </a:endParaRPr>
        </a:p>
      </dgm:t>
    </dgm:pt>
    <dgm:pt modelId="{F5C20141-1042-4639-90F0-0DE5B7FD8973}" type="sibTrans" cxnId="{AE80D29D-71E8-43E8-AA12-CF280875B3DD}">
      <dgm:prSet/>
      <dgm:spPr/>
      <dgm:t>
        <a:bodyPr/>
        <a:lstStyle/>
        <a:p>
          <a:endParaRPr lang="zh-CN" altLang="en-US" sz="2000">
            <a:latin typeface="+mj-ea"/>
            <a:ea typeface="+mj-ea"/>
          </a:endParaRPr>
        </a:p>
      </dgm:t>
    </dgm:pt>
    <dgm:pt modelId="{AC7D2061-62CA-41D7-B8C6-B5DE5C7A96F1}">
      <dgm:prSet phldrT="[文本]" custT="1"/>
      <dgm:spPr>
        <a:xfrm>
          <a:off x="6216611" y="0"/>
          <a:ext cx="1951020" cy="563671"/>
        </a:xfrm>
        <a:prstGeom prst="roundRect">
          <a:avLst>
            <a:gd name="adj" fmla="val 5000"/>
          </a:avLst>
        </a:prstGeom>
        <a:solidFill>
          <a:srgbClr val="344F2B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 sz="100" dirty="0">
            <a:solidFill>
              <a:srgbClr val="FFFFFF"/>
            </a:solidFill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65E59EBC-E620-4FB4-89FB-06CF5662886F}" type="parTrans" cxnId="{075BC4A0-5939-4ED9-8FD9-F03271192BB8}">
      <dgm:prSet/>
      <dgm:spPr/>
      <dgm:t>
        <a:bodyPr/>
        <a:lstStyle/>
        <a:p>
          <a:endParaRPr lang="zh-CN" altLang="en-US" sz="2000">
            <a:latin typeface="+mj-ea"/>
            <a:ea typeface="+mj-ea"/>
          </a:endParaRPr>
        </a:p>
      </dgm:t>
    </dgm:pt>
    <dgm:pt modelId="{B309C6E4-DCAE-4778-9216-94E8D0F55875}" type="sibTrans" cxnId="{075BC4A0-5939-4ED9-8FD9-F03271192BB8}">
      <dgm:prSet/>
      <dgm:spPr/>
      <dgm:t>
        <a:bodyPr/>
        <a:lstStyle/>
        <a:p>
          <a:endParaRPr lang="zh-CN" altLang="en-US" sz="2000">
            <a:latin typeface="+mj-ea"/>
            <a:ea typeface="+mj-ea"/>
          </a:endParaRPr>
        </a:p>
      </dgm:t>
    </dgm:pt>
    <dgm:pt modelId="{3B1CD8F8-9A00-44D9-8CD0-6B6B9AD9FD26}" type="pres">
      <dgm:prSet presAssocID="{7A85E6FD-2933-4488-ADC2-A3F71F1E8600}" presName="Name0" presStyleCnt="0">
        <dgm:presLayoutVars>
          <dgm:dir/>
          <dgm:animLvl val="lvl"/>
          <dgm:resizeHandles val="exact"/>
        </dgm:presLayoutVars>
      </dgm:prSet>
      <dgm:spPr/>
    </dgm:pt>
    <dgm:pt modelId="{89BCA696-3CB9-42C0-881A-D43C0E699AD3}" type="pres">
      <dgm:prSet presAssocID="{8877F06D-2AB4-4912-BC17-7D5A0797AE2D}" presName="compositeNode" presStyleCnt="0">
        <dgm:presLayoutVars>
          <dgm:bulletEnabled val="1"/>
        </dgm:presLayoutVars>
      </dgm:prSet>
      <dgm:spPr/>
    </dgm:pt>
    <dgm:pt modelId="{DE7B17A3-CFBC-4F46-9C33-490F53938FC8}" type="pres">
      <dgm:prSet presAssocID="{8877F06D-2AB4-4912-BC17-7D5A0797AE2D}" presName="bgRect" presStyleLbl="node1" presStyleIdx="0" presStyleCnt="4"/>
      <dgm:spPr/>
    </dgm:pt>
    <dgm:pt modelId="{91DF74ED-0972-45CF-B3F1-F97BCAB211A0}" type="pres">
      <dgm:prSet presAssocID="{8877F06D-2AB4-4912-BC17-7D5A0797AE2D}" presName="parentNode" presStyleLbl="node1" presStyleIdx="0" presStyleCnt="4">
        <dgm:presLayoutVars>
          <dgm:chMax val="0"/>
          <dgm:bulletEnabled val="1"/>
        </dgm:presLayoutVars>
      </dgm:prSet>
      <dgm:spPr/>
    </dgm:pt>
    <dgm:pt modelId="{3CDA2ABD-B648-4650-8FA4-EEDF48253C48}" type="pres">
      <dgm:prSet presAssocID="{8877F06D-2AB4-4912-BC17-7D5A0797AE2D}" presName="childNode" presStyleLbl="node1" presStyleIdx="0" presStyleCnt="4">
        <dgm:presLayoutVars>
          <dgm:bulletEnabled val="1"/>
        </dgm:presLayoutVars>
      </dgm:prSet>
      <dgm:spPr/>
    </dgm:pt>
    <dgm:pt modelId="{3217D5C9-FED6-47F3-A0D8-ACCA0C55A872}" type="pres">
      <dgm:prSet presAssocID="{23C6395A-4BC7-4F04-9F4A-A5E788B7CA96}" presName="hSp" presStyleCnt="0"/>
      <dgm:spPr/>
    </dgm:pt>
    <dgm:pt modelId="{6D5B8906-043B-4EB0-AFD9-E574586E46FB}" type="pres">
      <dgm:prSet presAssocID="{23C6395A-4BC7-4F04-9F4A-A5E788B7CA96}" presName="vProcSp" presStyleCnt="0"/>
      <dgm:spPr/>
    </dgm:pt>
    <dgm:pt modelId="{B8B4B88C-47C2-418B-AEA6-047EF256F197}" type="pres">
      <dgm:prSet presAssocID="{23C6395A-4BC7-4F04-9F4A-A5E788B7CA96}" presName="vSp1" presStyleCnt="0"/>
      <dgm:spPr/>
    </dgm:pt>
    <dgm:pt modelId="{720150D1-0E87-4890-B413-D9B94D641967}" type="pres">
      <dgm:prSet presAssocID="{23C6395A-4BC7-4F04-9F4A-A5E788B7CA96}" presName="simulatedConn" presStyleLbl="solidFgAcc1" presStyleIdx="0" presStyleCnt="3" custScaleX="117675" custScaleY="358183" custLinFactNeighborY="1"/>
      <dgm:spPr>
        <a:xfrm rot="5400000">
          <a:off x="1950854" y="255776"/>
          <a:ext cx="215166" cy="344379"/>
        </a:xfrm>
        <a:prstGeom prst="flowChartExtra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44F2B"/>
          </a:solidFill>
          <a:prstDash val="solid"/>
        </a:ln>
        <a:effectLst/>
      </dgm:spPr>
    </dgm:pt>
    <dgm:pt modelId="{889B4AB1-F835-4C82-BBDC-81D536054E50}" type="pres">
      <dgm:prSet presAssocID="{23C6395A-4BC7-4F04-9F4A-A5E788B7CA96}" presName="vSp2" presStyleCnt="0"/>
      <dgm:spPr/>
    </dgm:pt>
    <dgm:pt modelId="{7D853490-BB8D-430C-BC0E-7D4B314D803B}" type="pres">
      <dgm:prSet presAssocID="{23C6395A-4BC7-4F04-9F4A-A5E788B7CA96}" presName="sibTrans" presStyleCnt="0"/>
      <dgm:spPr/>
    </dgm:pt>
    <dgm:pt modelId="{D8279C5D-2AA4-46D1-BF3E-E7D86E531C92}" type="pres">
      <dgm:prSet presAssocID="{9E081C3A-87E1-4768-9D14-774FF3A39D65}" presName="compositeNode" presStyleCnt="0">
        <dgm:presLayoutVars>
          <dgm:bulletEnabled val="1"/>
        </dgm:presLayoutVars>
      </dgm:prSet>
      <dgm:spPr/>
    </dgm:pt>
    <dgm:pt modelId="{0F377078-0D48-4500-8036-F7B72D8D4A3E}" type="pres">
      <dgm:prSet presAssocID="{9E081C3A-87E1-4768-9D14-774FF3A39D65}" presName="bgRect" presStyleLbl="node1" presStyleIdx="1" presStyleCnt="4"/>
      <dgm:spPr/>
    </dgm:pt>
    <dgm:pt modelId="{E01AC333-196E-418F-AA22-A7ED3BB0BE0F}" type="pres">
      <dgm:prSet presAssocID="{9E081C3A-87E1-4768-9D14-774FF3A39D65}" presName="parentNode" presStyleLbl="node1" presStyleIdx="1" presStyleCnt="4">
        <dgm:presLayoutVars>
          <dgm:chMax val="0"/>
          <dgm:bulletEnabled val="1"/>
        </dgm:presLayoutVars>
      </dgm:prSet>
      <dgm:spPr/>
    </dgm:pt>
    <dgm:pt modelId="{F5773091-EC2C-4487-9C4B-55953030DA7B}" type="pres">
      <dgm:prSet presAssocID="{9E081C3A-87E1-4768-9D14-774FF3A39D65}" presName="childNode" presStyleLbl="node1" presStyleIdx="1" presStyleCnt="4">
        <dgm:presLayoutVars>
          <dgm:bulletEnabled val="1"/>
        </dgm:presLayoutVars>
      </dgm:prSet>
      <dgm:spPr/>
    </dgm:pt>
    <dgm:pt modelId="{5AB14C7C-003B-4F25-8585-8D3185C3F47B}" type="pres">
      <dgm:prSet presAssocID="{172F609C-26AF-46D1-B5EF-AB1BD6A20A9D}" presName="hSp" presStyleCnt="0"/>
      <dgm:spPr/>
    </dgm:pt>
    <dgm:pt modelId="{63677145-88CA-46AE-A5AD-9F9E386C016D}" type="pres">
      <dgm:prSet presAssocID="{172F609C-26AF-46D1-B5EF-AB1BD6A20A9D}" presName="vProcSp" presStyleCnt="0"/>
      <dgm:spPr/>
    </dgm:pt>
    <dgm:pt modelId="{B5250CFF-BEF6-4A33-93AF-974C1C4C29C5}" type="pres">
      <dgm:prSet presAssocID="{172F609C-26AF-46D1-B5EF-AB1BD6A20A9D}" presName="vSp1" presStyleCnt="0"/>
      <dgm:spPr/>
    </dgm:pt>
    <dgm:pt modelId="{624520A8-8D02-4501-8527-DF0CE6278E89}" type="pres">
      <dgm:prSet presAssocID="{172F609C-26AF-46D1-B5EF-AB1BD6A20A9D}" presName="simulatedConn" presStyleLbl="solidFgAcc1" presStyleIdx="1" presStyleCnt="3" custScaleX="117675" custScaleY="358183" custLinFactNeighborY="1"/>
      <dgm:spPr>
        <a:xfrm rot="5400000">
          <a:off x="4021887" y="255776"/>
          <a:ext cx="215166" cy="344379"/>
        </a:xfrm>
        <a:prstGeom prst="flowChartExtra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44F2B"/>
          </a:solidFill>
          <a:prstDash val="solid"/>
        </a:ln>
        <a:effectLst/>
      </dgm:spPr>
    </dgm:pt>
    <dgm:pt modelId="{DCC84A2A-22A8-4068-A82D-D4E71A7BFEE2}" type="pres">
      <dgm:prSet presAssocID="{172F609C-26AF-46D1-B5EF-AB1BD6A20A9D}" presName="vSp2" presStyleCnt="0"/>
      <dgm:spPr/>
    </dgm:pt>
    <dgm:pt modelId="{8AA06D3A-2D3F-4560-B196-334DF9823662}" type="pres">
      <dgm:prSet presAssocID="{172F609C-26AF-46D1-B5EF-AB1BD6A20A9D}" presName="sibTrans" presStyleCnt="0"/>
      <dgm:spPr/>
    </dgm:pt>
    <dgm:pt modelId="{4BE86A30-2429-48BF-B88E-D8BCE3AEAE2D}" type="pres">
      <dgm:prSet presAssocID="{A40F54E8-D8BC-42E5-8A89-59DB32D93072}" presName="compositeNode" presStyleCnt="0">
        <dgm:presLayoutVars>
          <dgm:bulletEnabled val="1"/>
        </dgm:presLayoutVars>
      </dgm:prSet>
      <dgm:spPr/>
    </dgm:pt>
    <dgm:pt modelId="{EC150E49-663A-4A69-8770-B25652B796D7}" type="pres">
      <dgm:prSet presAssocID="{A40F54E8-D8BC-42E5-8A89-59DB32D93072}" presName="bgRect" presStyleLbl="node1" presStyleIdx="2" presStyleCnt="4"/>
      <dgm:spPr/>
    </dgm:pt>
    <dgm:pt modelId="{012E3C7F-32FF-483C-B794-3EF67BEB0678}" type="pres">
      <dgm:prSet presAssocID="{A40F54E8-D8BC-42E5-8A89-59DB32D93072}" presName="parentNode" presStyleLbl="node1" presStyleIdx="2" presStyleCnt="4">
        <dgm:presLayoutVars>
          <dgm:chMax val="0"/>
          <dgm:bulletEnabled val="1"/>
        </dgm:presLayoutVars>
      </dgm:prSet>
      <dgm:spPr/>
    </dgm:pt>
    <dgm:pt modelId="{1BE5EA7E-1237-426C-BEE3-C4140A17E12E}" type="pres">
      <dgm:prSet presAssocID="{A40F54E8-D8BC-42E5-8A89-59DB32D93072}" presName="childNode" presStyleLbl="node1" presStyleIdx="2" presStyleCnt="4">
        <dgm:presLayoutVars>
          <dgm:bulletEnabled val="1"/>
        </dgm:presLayoutVars>
      </dgm:prSet>
      <dgm:spPr/>
    </dgm:pt>
    <dgm:pt modelId="{BBDD5E9C-AD75-4025-9933-25EA09AA3250}" type="pres">
      <dgm:prSet presAssocID="{C257B5BF-55B2-4FFA-8C1E-22E48B226C0B}" presName="hSp" presStyleCnt="0"/>
      <dgm:spPr/>
    </dgm:pt>
    <dgm:pt modelId="{46635B39-CD96-4261-B256-18D2A80DB3B1}" type="pres">
      <dgm:prSet presAssocID="{C257B5BF-55B2-4FFA-8C1E-22E48B226C0B}" presName="vProcSp" presStyleCnt="0"/>
      <dgm:spPr/>
    </dgm:pt>
    <dgm:pt modelId="{6B49D77E-30A3-482D-90B0-7B441FDCA63B}" type="pres">
      <dgm:prSet presAssocID="{C257B5BF-55B2-4FFA-8C1E-22E48B226C0B}" presName="vSp1" presStyleCnt="0"/>
      <dgm:spPr/>
    </dgm:pt>
    <dgm:pt modelId="{4C21C8CB-70BE-4CB7-B6BE-99D0270515D2}" type="pres">
      <dgm:prSet presAssocID="{C257B5BF-55B2-4FFA-8C1E-22E48B226C0B}" presName="simulatedConn" presStyleLbl="solidFgAcc1" presStyleIdx="2" presStyleCnt="3" custScaleX="117675" custScaleY="358183" custLinFactNeighborY="1"/>
      <dgm:spPr>
        <a:xfrm rot="5400000">
          <a:off x="6092920" y="255776"/>
          <a:ext cx="215166" cy="344379"/>
        </a:xfrm>
        <a:prstGeom prst="flowChartExtra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44F2B"/>
          </a:solidFill>
          <a:prstDash val="solid"/>
        </a:ln>
        <a:effectLst/>
      </dgm:spPr>
    </dgm:pt>
    <dgm:pt modelId="{D3A8674C-0C02-4CCD-B02C-761BE5B1E690}" type="pres">
      <dgm:prSet presAssocID="{C257B5BF-55B2-4FFA-8C1E-22E48B226C0B}" presName="vSp2" presStyleCnt="0"/>
      <dgm:spPr/>
    </dgm:pt>
    <dgm:pt modelId="{DD8EA2C5-2D6D-4010-89BF-2E6CDD61FCA0}" type="pres">
      <dgm:prSet presAssocID="{C257B5BF-55B2-4FFA-8C1E-22E48B226C0B}" presName="sibTrans" presStyleCnt="0"/>
      <dgm:spPr/>
    </dgm:pt>
    <dgm:pt modelId="{EAF304B1-1F0E-499F-8043-03992CBCD315}" type="pres">
      <dgm:prSet presAssocID="{AC7D2061-62CA-41D7-B8C6-B5DE5C7A96F1}" presName="compositeNode" presStyleCnt="0">
        <dgm:presLayoutVars>
          <dgm:bulletEnabled val="1"/>
        </dgm:presLayoutVars>
      </dgm:prSet>
      <dgm:spPr/>
    </dgm:pt>
    <dgm:pt modelId="{7B89172B-4DD5-4594-B09F-098B3C95A83D}" type="pres">
      <dgm:prSet presAssocID="{AC7D2061-62CA-41D7-B8C6-B5DE5C7A96F1}" presName="bgRect" presStyleLbl="node1" presStyleIdx="3" presStyleCnt="4"/>
      <dgm:spPr/>
    </dgm:pt>
    <dgm:pt modelId="{0B73E85F-9425-4A65-97F1-56C2D66F3B85}" type="pres">
      <dgm:prSet presAssocID="{AC7D2061-62CA-41D7-B8C6-B5DE5C7A96F1}" presName="parentNode" presStyleLbl="node1" presStyleIdx="3" presStyleCnt="4">
        <dgm:presLayoutVars>
          <dgm:chMax val="0"/>
          <dgm:bulletEnabled val="1"/>
        </dgm:presLayoutVars>
      </dgm:prSet>
      <dgm:spPr/>
    </dgm:pt>
    <dgm:pt modelId="{FB8C53D6-1BDB-4416-9CD4-F454EE83D7FC}" type="pres">
      <dgm:prSet presAssocID="{AC7D2061-62CA-41D7-B8C6-B5DE5C7A96F1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5E5DBF09-36BB-4372-87F9-0CF55A3E010C}" type="presOf" srcId="{7A85E6FD-2933-4488-ADC2-A3F71F1E8600}" destId="{3B1CD8F8-9A00-44D9-8CD0-6B6B9AD9FD26}" srcOrd="0" destOrd="0" presId="urn:microsoft.com/office/officeart/2005/8/layout/hProcess7#1"/>
    <dgm:cxn modelId="{130D4D0D-4E01-4C67-9224-6A7C2C437048}" type="presOf" srcId="{9E081C3A-87E1-4768-9D14-774FF3A39D65}" destId="{0F377078-0D48-4500-8036-F7B72D8D4A3E}" srcOrd="0" destOrd="0" presId="urn:microsoft.com/office/officeart/2005/8/layout/hProcess7#1"/>
    <dgm:cxn modelId="{5334A014-8914-4C89-B1F9-5FE4499329AE}" type="presOf" srcId="{AC7D2061-62CA-41D7-B8C6-B5DE5C7A96F1}" destId="{0B73E85F-9425-4A65-97F1-56C2D66F3B85}" srcOrd="1" destOrd="0" presId="urn:microsoft.com/office/officeart/2005/8/layout/hProcess7#1"/>
    <dgm:cxn modelId="{B1AF1816-49E5-4758-9E38-68083C5C3119}" type="presOf" srcId="{2C13B592-DA7D-4BE8-A00C-E9C7773CD730}" destId="{FB8C53D6-1BDB-4416-9CD4-F454EE83D7FC}" srcOrd="0" destOrd="0" presId="urn:microsoft.com/office/officeart/2005/8/layout/hProcess7#1"/>
    <dgm:cxn modelId="{D5A3A11B-A55C-4D84-BAB3-33ED1FF0134F}" type="presOf" srcId="{A40F54E8-D8BC-42E5-8A89-59DB32D93072}" destId="{EC150E49-663A-4A69-8770-B25652B796D7}" srcOrd="0" destOrd="0" presId="urn:microsoft.com/office/officeart/2005/8/layout/hProcess7#1"/>
    <dgm:cxn modelId="{D77A0121-667A-4636-9A29-BA691CC10596}" type="presOf" srcId="{A40F54E8-D8BC-42E5-8A89-59DB32D93072}" destId="{012E3C7F-32FF-483C-B794-3EF67BEB0678}" srcOrd="1" destOrd="0" presId="urn:microsoft.com/office/officeart/2005/8/layout/hProcess7#1"/>
    <dgm:cxn modelId="{04096631-E5DD-4A87-8760-211F5E6E5713}" type="presOf" srcId="{8877F06D-2AB4-4912-BC17-7D5A0797AE2D}" destId="{DE7B17A3-CFBC-4F46-9C33-490F53938FC8}" srcOrd="0" destOrd="0" presId="urn:microsoft.com/office/officeart/2005/8/layout/hProcess7#1"/>
    <dgm:cxn modelId="{C17EF53A-A2B7-4E13-B07F-6510280DE57A}" srcId="{7A85E6FD-2933-4488-ADC2-A3F71F1E8600}" destId="{A40F54E8-D8BC-42E5-8A89-59DB32D93072}" srcOrd="2" destOrd="0" parTransId="{F0A6E41F-CA6D-4416-B54A-511928CEA314}" sibTransId="{C257B5BF-55B2-4FFA-8C1E-22E48B226C0B}"/>
    <dgm:cxn modelId="{1D882563-56D4-4FEC-B19C-FB6E94D82723}" type="presOf" srcId="{8877F06D-2AB4-4912-BC17-7D5A0797AE2D}" destId="{91DF74ED-0972-45CF-B3F1-F97BCAB211A0}" srcOrd="1" destOrd="0" presId="urn:microsoft.com/office/officeart/2005/8/layout/hProcess7#1"/>
    <dgm:cxn modelId="{2B0B2946-61EC-4F50-A731-91D9695F998D}" type="presOf" srcId="{B1D1D561-B641-42C1-8D4B-F928552C6F27}" destId="{1BE5EA7E-1237-426C-BEE3-C4140A17E12E}" srcOrd="0" destOrd="0" presId="urn:microsoft.com/office/officeart/2005/8/layout/hProcess7#1"/>
    <dgm:cxn modelId="{3EFDFB4D-F488-4A6B-B351-0BA16931F78B}" type="presOf" srcId="{9E081C3A-87E1-4768-9D14-774FF3A39D65}" destId="{E01AC333-196E-418F-AA22-A7ED3BB0BE0F}" srcOrd="1" destOrd="0" presId="urn:microsoft.com/office/officeart/2005/8/layout/hProcess7#1"/>
    <dgm:cxn modelId="{7D215454-CBBF-4C09-A5DC-906103E96094}" srcId="{7A85E6FD-2933-4488-ADC2-A3F71F1E8600}" destId="{8877F06D-2AB4-4912-BC17-7D5A0797AE2D}" srcOrd="0" destOrd="0" parTransId="{96146C25-27DD-4948-BF93-ED6DDD325056}" sibTransId="{23C6395A-4BC7-4F04-9F4A-A5E788B7CA96}"/>
    <dgm:cxn modelId="{DC79DD83-A41A-4519-9B10-7F15CF355FD9}" srcId="{7A85E6FD-2933-4488-ADC2-A3F71F1E8600}" destId="{9E081C3A-87E1-4768-9D14-774FF3A39D65}" srcOrd="1" destOrd="0" parTransId="{E632C106-AE72-4D1E-949E-A01F8E53C4E4}" sibTransId="{172F609C-26AF-46D1-B5EF-AB1BD6A20A9D}"/>
    <dgm:cxn modelId="{AE80D29D-71E8-43E8-AA12-CF280875B3DD}" srcId="{AC7D2061-62CA-41D7-B8C6-B5DE5C7A96F1}" destId="{2C13B592-DA7D-4BE8-A00C-E9C7773CD730}" srcOrd="0" destOrd="0" parTransId="{F22040BF-B036-4F90-857B-F300A360E6D7}" sibTransId="{F5C20141-1042-4639-90F0-0DE5B7FD8973}"/>
    <dgm:cxn modelId="{7299CC9F-7B4B-43A5-83FE-4C7BAFCBB7B2}" type="presOf" srcId="{AC7D2061-62CA-41D7-B8C6-B5DE5C7A96F1}" destId="{7B89172B-4DD5-4594-B09F-098B3C95A83D}" srcOrd="0" destOrd="0" presId="urn:microsoft.com/office/officeart/2005/8/layout/hProcess7#1"/>
    <dgm:cxn modelId="{075BC4A0-5939-4ED9-8FD9-F03271192BB8}" srcId="{7A85E6FD-2933-4488-ADC2-A3F71F1E8600}" destId="{AC7D2061-62CA-41D7-B8C6-B5DE5C7A96F1}" srcOrd="3" destOrd="0" parTransId="{65E59EBC-E620-4FB4-89FB-06CF5662886F}" sibTransId="{B309C6E4-DCAE-4778-9216-94E8D0F55875}"/>
    <dgm:cxn modelId="{8A3845A9-8EAE-4FD6-A147-D93A1310ED39}" srcId="{A40F54E8-D8BC-42E5-8A89-59DB32D93072}" destId="{B1D1D561-B641-42C1-8D4B-F928552C6F27}" srcOrd="0" destOrd="0" parTransId="{91CE264D-7377-4F53-AB3E-822CD701BE5C}" sibTransId="{58BA894A-5904-4A15-B096-D2A963A63293}"/>
    <dgm:cxn modelId="{97C2AEB3-DDF8-4B5E-BCAE-E318A61CF0C7}" srcId="{9E081C3A-87E1-4768-9D14-774FF3A39D65}" destId="{CC896F63-A7F5-496B-8EE0-98E27C552790}" srcOrd="0" destOrd="0" parTransId="{9D44677B-B36D-423F-BE4D-8C1BF90F7A1E}" sibTransId="{23BE0FAB-3DB1-4862-A6A2-3C733B0A30EE}"/>
    <dgm:cxn modelId="{08458AC8-47B1-4E8D-B488-569E546F40AC}" type="presOf" srcId="{CC896F63-A7F5-496B-8EE0-98E27C552790}" destId="{F5773091-EC2C-4487-9C4B-55953030DA7B}" srcOrd="0" destOrd="0" presId="urn:microsoft.com/office/officeart/2005/8/layout/hProcess7#1"/>
    <dgm:cxn modelId="{A9ECC1CB-16B4-470B-A602-800A4F7BDE00}" srcId="{8877F06D-2AB4-4912-BC17-7D5A0797AE2D}" destId="{C35D1331-44F2-4A83-A686-7BE70381B27C}" srcOrd="0" destOrd="0" parTransId="{D2085338-558E-4758-BEF8-2BD5E7C252E9}" sibTransId="{6AC12747-2416-44BC-BBF0-EC1333F01E2F}"/>
    <dgm:cxn modelId="{291CEEE2-5A11-4B50-B849-ED4FE137BC2C}" type="presOf" srcId="{C35D1331-44F2-4A83-A686-7BE70381B27C}" destId="{3CDA2ABD-B648-4650-8FA4-EEDF48253C48}" srcOrd="0" destOrd="0" presId="urn:microsoft.com/office/officeart/2005/8/layout/hProcess7#1"/>
    <dgm:cxn modelId="{0B0E76C3-B363-4E35-836F-B5D5584C6BF5}" type="presParOf" srcId="{3B1CD8F8-9A00-44D9-8CD0-6B6B9AD9FD26}" destId="{89BCA696-3CB9-42C0-881A-D43C0E699AD3}" srcOrd="0" destOrd="0" presId="urn:microsoft.com/office/officeart/2005/8/layout/hProcess7#1"/>
    <dgm:cxn modelId="{F07F91A5-3761-4627-B59B-804B5A08FA9C}" type="presParOf" srcId="{89BCA696-3CB9-42C0-881A-D43C0E699AD3}" destId="{DE7B17A3-CFBC-4F46-9C33-490F53938FC8}" srcOrd="0" destOrd="0" presId="urn:microsoft.com/office/officeart/2005/8/layout/hProcess7#1"/>
    <dgm:cxn modelId="{7E65BB1D-5ECC-45C3-B8DE-0C72E49D0853}" type="presParOf" srcId="{89BCA696-3CB9-42C0-881A-D43C0E699AD3}" destId="{91DF74ED-0972-45CF-B3F1-F97BCAB211A0}" srcOrd="1" destOrd="0" presId="urn:microsoft.com/office/officeart/2005/8/layout/hProcess7#1"/>
    <dgm:cxn modelId="{F9B7856B-8DE9-4A71-B7D2-69422C1025F9}" type="presParOf" srcId="{89BCA696-3CB9-42C0-881A-D43C0E699AD3}" destId="{3CDA2ABD-B648-4650-8FA4-EEDF48253C48}" srcOrd="2" destOrd="0" presId="urn:microsoft.com/office/officeart/2005/8/layout/hProcess7#1"/>
    <dgm:cxn modelId="{2270BC94-7851-48E1-AB73-A39BE2534B35}" type="presParOf" srcId="{3B1CD8F8-9A00-44D9-8CD0-6B6B9AD9FD26}" destId="{3217D5C9-FED6-47F3-A0D8-ACCA0C55A872}" srcOrd="1" destOrd="0" presId="urn:microsoft.com/office/officeart/2005/8/layout/hProcess7#1"/>
    <dgm:cxn modelId="{A2F19846-9DBE-4D39-AD66-82E9A328A317}" type="presParOf" srcId="{3B1CD8F8-9A00-44D9-8CD0-6B6B9AD9FD26}" destId="{6D5B8906-043B-4EB0-AFD9-E574586E46FB}" srcOrd="2" destOrd="0" presId="urn:microsoft.com/office/officeart/2005/8/layout/hProcess7#1"/>
    <dgm:cxn modelId="{C7E24950-2B04-4CCD-8B0D-485BAAEF3695}" type="presParOf" srcId="{6D5B8906-043B-4EB0-AFD9-E574586E46FB}" destId="{B8B4B88C-47C2-418B-AEA6-047EF256F197}" srcOrd="0" destOrd="0" presId="urn:microsoft.com/office/officeart/2005/8/layout/hProcess7#1"/>
    <dgm:cxn modelId="{75152A83-1FE0-4F86-82CD-6F0B239B0D2B}" type="presParOf" srcId="{6D5B8906-043B-4EB0-AFD9-E574586E46FB}" destId="{720150D1-0E87-4890-B413-D9B94D641967}" srcOrd="1" destOrd="0" presId="urn:microsoft.com/office/officeart/2005/8/layout/hProcess7#1"/>
    <dgm:cxn modelId="{87C24F66-6B1F-4B6E-8C34-6275CE8CEC17}" type="presParOf" srcId="{6D5B8906-043B-4EB0-AFD9-E574586E46FB}" destId="{889B4AB1-F835-4C82-BBDC-81D536054E50}" srcOrd="2" destOrd="0" presId="urn:microsoft.com/office/officeart/2005/8/layout/hProcess7#1"/>
    <dgm:cxn modelId="{88F42CDC-5FD9-4106-97F6-5B374AAD3E7D}" type="presParOf" srcId="{3B1CD8F8-9A00-44D9-8CD0-6B6B9AD9FD26}" destId="{7D853490-BB8D-430C-BC0E-7D4B314D803B}" srcOrd="3" destOrd="0" presId="urn:microsoft.com/office/officeart/2005/8/layout/hProcess7#1"/>
    <dgm:cxn modelId="{F5094B70-E66A-4CF5-80C7-E82C76CEDEEF}" type="presParOf" srcId="{3B1CD8F8-9A00-44D9-8CD0-6B6B9AD9FD26}" destId="{D8279C5D-2AA4-46D1-BF3E-E7D86E531C92}" srcOrd="4" destOrd="0" presId="urn:microsoft.com/office/officeart/2005/8/layout/hProcess7#1"/>
    <dgm:cxn modelId="{7E43842B-2ECF-48DE-B46E-99E8B8B63679}" type="presParOf" srcId="{D8279C5D-2AA4-46D1-BF3E-E7D86E531C92}" destId="{0F377078-0D48-4500-8036-F7B72D8D4A3E}" srcOrd="0" destOrd="0" presId="urn:microsoft.com/office/officeart/2005/8/layout/hProcess7#1"/>
    <dgm:cxn modelId="{AE84485D-6710-4759-BBA4-676B07C4B02C}" type="presParOf" srcId="{D8279C5D-2AA4-46D1-BF3E-E7D86E531C92}" destId="{E01AC333-196E-418F-AA22-A7ED3BB0BE0F}" srcOrd="1" destOrd="0" presId="urn:microsoft.com/office/officeart/2005/8/layout/hProcess7#1"/>
    <dgm:cxn modelId="{CB9D0D44-C51A-4208-A42C-E8EC6D58B606}" type="presParOf" srcId="{D8279C5D-2AA4-46D1-BF3E-E7D86E531C92}" destId="{F5773091-EC2C-4487-9C4B-55953030DA7B}" srcOrd="2" destOrd="0" presId="urn:microsoft.com/office/officeart/2005/8/layout/hProcess7#1"/>
    <dgm:cxn modelId="{2FAD0C61-4F87-4A66-AFEB-8B73EA67F3D3}" type="presParOf" srcId="{3B1CD8F8-9A00-44D9-8CD0-6B6B9AD9FD26}" destId="{5AB14C7C-003B-4F25-8585-8D3185C3F47B}" srcOrd="5" destOrd="0" presId="urn:microsoft.com/office/officeart/2005/8/layout/hProcess7#1"/>
    <dgm:cxn modelId="{65FC90FC-1253-4256-B19F-B298A5BA2ABC}" type="presParOf" srcId="{3B1CD8F8-9A00-44D9-8CD0-6B6B9AD9FD26}" destId="{63677145-88CA-46AE-A5AD-9F9E386C016D}" srcOrd="6" destOrd="0" presId="urn:microsoft.com/office/officeart/2005/8/layout/hProcess7#1"/>
    <dgm:cxn modelId="{B0EB1E4F-B0B5-423F-BB69-E2F642DA8228}" type="presParOf" srcId="{63677145-88CA-46AE-A5AD-9F9E386C016D}" destId="{B5250CFF-BEF6-4A33-93AF-974C1C4C29C5}" srcOrd="0" destOrd="0" presId="urn:microsoft.com/office/officeart/2005/8/layout/hProcess7#1"/>
    <dgm:cxn modelId="{D89F579E-7EB7-4A9E-B755-3DBF586D4866}" type="presParOf" srcId="{63677145-88CA-46AE-A5AD-9F9E386C016D}" destId="{624520A8-8D02-4501-8527-DF0CE6278E89}" srcOrd="1" destOrd="0" presId="urn:microsoft.com/office/officeart/2005/8/layout/hProcess7#1"/>
    <dgm:cxn modelId="{53E687B4-5D2B-400E-81F4-49AD6C2EEB05}" type="presParOf" srcId="{63677145-88CA-46AE-A5AD-9F9E386C016D}" destId="{DCC84A2A-22A8-4068-A82D-D4E71A7BFEE2}" srcOrd="2" destOrd="0" presId="urn:microsoft.com/office/officeart/2005/8/layout/hProcess7#1"/>
    <dgm:cxn modelId="{FA56FEF8-B599-4F90-8C61-0BA8E36E3B90}" type="presParOf" srcId="{3B1CD8F8-9A00-44D9-8CD0-6B6B9AD9FD26}" destId="{8AA06D3A-2D3F-4560-B196-334DF9823662}" srcOrd="7" destOrd="0" presId="urn:microsoft.com/office/officeart/2005/8/layout/hProcess7#1"/>
    <dgm:cxn modelId="{DD3BA648-4673-43D6-8DB5-D0C5B94B259F}" type="presParOf" srcId="{3B1CD8F8-9A00-44D9-8CD0-6B6B9AD9FD26}" destId="{4BE86A30-2429-48BF-B88E-D8BCE3AEAE2D}" srcOrd="8" destOrd="0" presId="urn:microsoft.com/office/officeart/2005/8/layout/hProcess7#1"/>
    <dgm:cxn modelId="{B51FE832-9025-4706-9FB4-E26E9487B92B}" type="presParOf" srcId="{4BE86A30-2429-48BF-B88E-D8BCE3AEAE2D}" destId="{EC150E49-663A-4A69-8770-B25652B796D7}" srcOrd="0" destOrd="0" presId="urn:microsoft.com/office/officeart/2005/8/layout/hProcess7#1"/>
    <dgm:cxn modelId="{89AFDFB3-99F7-4AE1-B8C1-04DCEC819640}" type="presParOf" srcId="{4BE86A30-2429-48BF-B88E-D8BCE3AEAE2D}" destId="{012E3C7F-32FF-483C-B794-3EF67BEB0678}" srcOrd="1" destOrd="0" presId="urn:microsoft.com/office/officeart/2005/8/layout/hProcess7#1"/>
    <dgm:cxn modelId="{7D3D7A0B-9924-49AF-A454-2E96176C6CAA}" type="presParOf" srcId="{4BE86A30-2429-48BF-B88E-D8BCE3AEAE2D}" destId="{1BE5EA7E-1237-426C-BEE3-C4140A17E12E}" srcOrd="2" destOrd="0" presId="urn:microsoft.com/office/officeart/2005/8/layout/hProcess7#1"/>
    <dgm:cxn modelId="{36E46AE0-732B-4711-A63D-09ECEA3218CB}" type="presParOf" srcId="{3B1CD8F8-9A00-44D9-8CD0-6B6B9AD9FD26}" destId="{BBDD5E9C-AD75-4025-9933-25EA09AA3250}" srcOrd="9" destOrd="0" presId="urn:microsoft.com/office/officeart/2005/8/layout/hProcess7#1"/>
    <dgm:cxn modelId="{C7ADBB68-0CF1-4ACF-91AC-769B0CB5C5FB}" type="presParOf" srcId="{3B1CD8F8-9A00-44D9-8CD0-6B6B9AD9FD26}" destId="{46635B39-CD96-4261-B256-18D2A80DB3B1}" srcOrd="10" destOrd="0" presId="urn:microsoft.com/office/officeart/2005/8/layout/hProcess7#1"/>
    <dgm:cxn modelId="{6D6FDC2F-5A64-493A-916A-F858FADA04DA}" type="presParOf" srcId="{46635B39-CD96-4261-B256-18D2A80DB3B1}" destId="{6B49D77E-30A3-482D-90B0-7B441FDCA63B}" srcOrd="0" destOrd="0" presId="urn:microsoft.com/office/officeart/2005/8/layout/hProcess7#1"/>
    <dgm:cxn modelId="{665657BB-4A62-44DA-A954-D8A216237CA0}" type="presParOf" srcId="{46635B39-CD96-4261-B256-18D2A80DB3B1}" destId="{4C21C8CB-70BE-4CB7-B6BE-99D0270515D2}" srcOrd="1" destOrd="0" presId="urn:microsoft.com/office/officeart/2005/8/layout/hProcess7#1"/>
    <dgm:cxn modelId="{484C7789-9288-404F-BE85-D926C5268CCE}" type="presParOf" srcId="{46635B39-CD96-4261-B256-18D2A80DB3B1}" destId="{D3A8674C-0C02-4CCD-B02C-761BE5B1E690}" srcOrd="2" destOrd="0" presId="urn:microsoft.com/office/officeart/2005/8/layout/hProcess7#1"/>
    <dgm:cxn modelId="{9EF8515A-B823-4634-8E10-5BD06E93F527}" type="presParOf" srcId="{3B1CD8F8-9A00-44D9-8CD0-6B6B9AD9FD26}" destId="{DD8EA2C5-2D6D-4010-89BF-2E6CDD61FCA0}" srcOrd="11" destOrd="0" presId="urn:microsoft.com/office/officeart/2005/8/layout/hProcess7#1"/>
    <dgm:cxn modelId="{BE5AF42F-F231-413D-AB41-79495BD631EE}" type="presParOf" srcId="{3B1CD8F8-9A00-44D9-8CD0-6B6B9AD9FD26}" destId="{EAF304B1-1F0E-499F-8043-03992CBCD315}" srcOrd="12" destOrd="0" presId="urn:microsoft.com/office/officeart/2005/8/layout/hProcess7#1"/>
    <dgm:cxn modelId="{1E8083FA-315D-44CB-8705-1310810FEC3C}" type="presParOf" srcId="{EAF304B1-1F0E-499F-8043-03992CBCD315}" destId="{7B89172B-4DD5-4594-B09F-098B3C95A83D}" srcOrd="0" destOrd="0" presId="urn:microsoft.com/office/officeart/2005/8/layout/hProcess7#1"/>
    <dgm:cxn modelId="{2DAB4CBB-1C50-40CF-BB7F-7A0063C6308F}" type="presParOf" srcId="{EAF304B1-1F0E-499F-8043-03992CBCD315}" destId="{0B73E85F-9425-4A65-97F1-56C2D66F3B85}" srcOrd="1" destOrd="0" presId="urn:microsoft.com/office/officeart/2005/8/layout/hProcess7#1"/>
    <dgm:cxn modelId="{0D05E342-B44B-4797-94ED-51AB62DE49E3}" type="presParOf" srcId="{EAF304B1-1F0E-499F-8043-03992CBCD315}" destId="{FB8C53D6-1BDB-4416-9CD4-F454EE83D7FC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6C3049-72E5-4689-8167-727ACB5D6553}" type="doc">
      <dgm:prSet loTypeId="urn:microsoft.com/office/officeart/2005/8/layout/vProcess5" loCatId="process" qsTypeId="urn:microsoft.com/office/officeart/2005/8/quickstyle/simple2#4" qsCatId="simple" csTypeId="urn:microsoft.com/office/officeart/2005/8/colors/accent2_2#1" csCatId="accent2" phldr="1"/>
      <dgm:spPr/>
      <dgm:t>
        <a:bodyPr/>
        <a:lstStyle/>
        <a:p>
          <a:endParaRPr lang="zh-CN" altLang="en-US"/>
        </a:p>
      </dgm:t>
    </dgm:pt>
    <dgm:pt modelId="{40D802C2-66FE-4C0B-9E92-E94ECF9719B8}">
      <dgm:prSet phldrT="[文本]" custT="1"/>
      <dgm:spPr>
        <a:xfrm>
          <a:off x="0" y="129297"/>
          <a:ext cx="4876800" cy="602040"/>
        </a:xfrm>
        <a:prstGeom prst="roundRect">
          <a:avLst>
            <a:gd name="adj" fmla="val 10000"/>
          </a:avLst>
        </a:prstGeom>
        <a:solidFill>
          <a:srgbClr val="344F2B"/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ctr"/>
          <a:r>
            <a:rPr lang="zh-CN" altLang="en-US" sz="2400" b="0" dirty="0">
              <a:solidFill>
                <a:schemeClr val="bg1"/>
              </a:solidFill>
              <a:effectLst/>
              <a:latin typeface="微软雅黑" pitchFamily="34" charset="-122"/>
              <a:ea typeface="微软雅黑" pitchFamily="34" charset="-122"/>
              <a:cs typeface="+mn-cs"/>
            </a:rPr>
            <a:t>事先风险分析、评价</a:t>
          </a:r>
          <a:endParaRPr lang="zh-CN" altLang="en-US" sz="2400" b="0" dirty="0">
            <a:solidFill>
              <a:schemeClr val="bg1"/>
            </a:solidFill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96133F56-13FB-4CD2-B81E-187A7007FFCA}" type="parTrans" cxnId="{7B716DC6-261C-4555-A696-85D609B494B4}">
      <dgm:prSet/>
      <dgm:spPr/>
      <dgm:t>
        <a:bodyPr/>
        <a:lstStyle/>
        <a:p>
          <a:pPr algn="ctr"/>
          <a:endParaRPr lang="zh-CN" altLang="en-US" sz="2400" b="0">
            <a:solidFill>
              <a:schemeClr val="tx1"/>
            </a:solidFill>
            <a:latin typeface="+mj-ea"/>
            <a:ea typeface="+mj-ea"/>
          </a:endParaRPr>
        </a:p>
      </dgm:t>
    </dgm:pt>
    <dgm:pt modelId="{34787CA1-C942-44A6-8A10-397C216ACA80}" type="sibTrans" cxnId="{7B716DC6-261C-4555-A696-85D609B494B4}">
      <dgm:prSet custT="1"/>
      <dgm:spPr>
        <a:xfrm>
          <a:off x="4317387" y="659168"/>
          <a:ext cx="559412" cy="559412"/>
        </a:xfrm>
        <a:prstGeom prst="downArrow">
          <a:avLst>
            <a:gd name="adj1" fmla="val 55000"/>
            <a:gd name="adj2" fmla="val 45000"/>
          </a:avLst>
        </a:prstGeom>
        <a:solidFill>
          <a:srgbClr val="D9D9D9">
            <a:alpha val="90000"/>
          </a:srgbClr>
        </a:solidFill>
        <a:ln w="25400" cap="flat" cmpd="sng" algn="ctr">
          <a:solidFill>
            <a:srgbClr val="344F2B">
              <a:alpha val="90000"/>
            </a:srgbClr>
          </a:solidFill>
          <a:prstDash val="solid"/>
        </a:ln>
        <a:effectLst/>
      </dgm:spPr>
      <dgm:t>
        <a:bodyPr/>
        <a:lstStyle/>
        <a:p>
          <a:pPr algn="ctr"/>
          <a:endParaRPr lang="zh-CN" altLang="en-US" sz="2400" b="0">
            <a:solidFill>
              <a:srgbClr val="000000"/>
            </a:solidFill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F9B11512-EEFB-4DFD-AB93-093337533612}">
      <dgm:prSet phldrT="[文本]" custT="1"/>
      <dgm:spPr>
        <a:xfrm>
          <a:off x="408432" y="1146412"/>
          <a:ext cx="4876800" cy="602040"/>
        </a:xfrm>
        <a:prstGeom prst="roundRect">
          <a:avLst>
            <a:gd name="adj" fmla="val 10000"/>
          </a:avLst>
        </a:prstGeom>
        <a:solidFill>
          <a:srgbClr val="344F2B"/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ctr"/>
          <a:r>
            <a:rPr lang="zh-CN" altLang="en-US" sz="2400" b="0" dirty="0">
              <a:solidFill>
                <a:schemeClr val="bg1"/>
              </a:solidFill>
              <a:effectLst/>
              <a:latin typeface="微软雅黑" pitchFamily="34" charset="-122"/>
              <a:ea typeface="微软雅黑" pitchFamily="34" charset="-122"/>
              <a:cs typeface="+mn-cs"/>
            </a:rPr>
            <a:t>制定风险控制措施</a:t>
          </a:r>
          <a:endParaRPr lang="zh-CN" altLang="en-US" sz="2400" b="0" dirty="0">
            <a:solidFill>
              <a:schemeClr val="bg1"/>
            </a:solidFill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E7D2768A-3635-4528-8A89-BBEA2AB1082A}" type="parTrans" cxnId="{0944E355-C55C-4927-9CC8-26BAC83E1ED6}">
      <dgm:prSet/>
      <dgm:spPr/>
      <dgm:t>
        <a:bodyPr/>
        <a:lstStyle/>
        <a:p>
          <a:pPr algn="ctr"/>
          <a:endParaRPr lang="zh-CN" altLang="en-US" sz="2400" b="0">
            <a:solidFill>
              <a:schemeClr val="tx1"/>
            </a:solidFill>
            <a:latin typeface="+mj-ea"/>
            <a:ea typeface="+mj-ea"/>
          </a:endParaRPr>
        </a:p>
      </dgm:t>
    </dgm:pt>
    <dgm:pt modelId="{71C00926-8045-47BF-9509-834C248F1B2E}" type="sibTrans" cxnId="{0944E355-C55C-4927-9CC8-26BAC83E1ED6}">
      <dgm:prSet custT="1"/>
      <dgm:spPr>
        <a:xfrm>
          <a:off x="4725819" y="1676283"/>
          <a:ext cx="559412" cy="559412"/>
        </a:xfrm>
        <a:prstGeom prst="downArrow">
          <a:avLst>
            <a:gd name="adj1" fmla="val 55000"/>
            <a:gd name="adj2" fmla="val 45000"/>
          </a:avLst>
        </a:prstGeom>
        <a:solidFill>
          <a:srgbClr val="D9D9D9">
            <a:alpha val="90000"/>
          </a:srgbClr>
        </a:solidFill>
        <a:ln w="25400" cap="flat" cmpd="sng" algn="ctr">
          <a:solidFill>
            <a:srgbClr val="344F2B">
              <a:alpha val="90000"/>
            </a:srgbClr>
          </a:solidFill>
          <a:prstDash val="solid"/>
        </a:ln>
        <a:effectLst/>
      </dgm:spPr>
      <dgm:t>
        <a:bodyPr/>
        <a:lstStyle/>
        <a:p>
          <a:pPr algn="ctr"/>
          <a:endParaRPr lang="zh-CN" altLang="en-US" sz="2400" b="0">
            <a:solidFill>
              <a:srgbClr val="000000"/>
            </a:solidFill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940F0EFA-BD0B-4B50-A471-5F3CBD60020E}">
      <dgm:prSet phldrT="[文本]" custT="1"/>
      <dgm:spPr>
        <a:xfrm>
          <a:off x="810768" y="2163526"/>
          <a:ext cx="4876800" cy="602040"/>
        </a:xfrm>
        <a:prstGeom prst="roundRect">
          <a:avLst>
            <a:gd name="adj" fmla="val 10000"/>
          </a:avLst>
        </a:prstGeom>
        <a:solidFill>
          <a:srgbClr val="344F2B"/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ctr"/>
          <a:r>
            <a:rPr lang="zh-CN" altLang="en-US" sz="2400" b="0" dirty="0">
              <a:solidFill>
                <a:schemeClr val="bg1"/>
              </a:solidFill>
              <a:effectLst/>
              <a:latin typeface="微软雅黑" pitchFamily="34" charset="-122"/>
              <a:ea typeface="微软雅黑" pitchFamily="34" charset="-122"/>
              <a:cs typeface="+mn-cs"/>
            </a:rPr>
            <a:t>管理关口前移，实现事前预防</a:t>
          </a:r>
          <a:endParaRPr lang="zh-CN" altLang="en-US" sz="2400" b="0" dirty="0">
            <a:solidFill>
              <a:schemeClr val="bg1"/>
            </a:solidFill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85F2E6D1-4116-4861-9905-37A791B45674}" type="parTrans" cxnId="{787C73FF-12D0-49EE-B5AA-B199D13D6E15}">
      <dgm:prSet/>
      <dgm:spPr/>
      <dgm:t>
        <a:bodyPr/>
        <a:lstStyle/>
        <a:p>
          <a:pPr algn="ctr"/>
          <a:endParaRPr lang="zh-CN" altLang="en-US" sz="2400" b="0">
            <a:solidFill>
              <a:schemeClr val="tx1"/>
            </a:solidFill>
            <a:latin typeface="+mj-ea"/>
            <a:ea typeface="+mj-ea"/>
          </a:endParaRPr>
        </a:p>
      </dgm:t>
    </dgm:pt>
    <dgm:pt modelId="{5DD1DF5E-18A8-484C-94FE-B10249F763EF}" type="sibTrans" cxnId="{787C73FF-12D0-49EE-B5AA-B199D13D6E15}">
      <dgm:prSet custT="1"/>
      <dgm:spPr>
        <a:xfrm>
          <a:off x="5128155" y="2693397"/>
          <a:ext cx="559412" cy="559412"/>
        </a:xfrm>
        <a:prstGeom prst="downArrow">
          <a:avLst>
            <a:gd name="adj1" fmla="val 55000"/>
            <a:gd name="adj2" fmla="val 45000"/>
          </a:avLst>
        </a:prstGeom>
        <a:solidFill>
          <a:srgbClr val="D9D9D9">
            <a:alpha val="90000"/>
          </a:srgbClr>
        </a:solidFill>
        <a:ln w="25400" cap="flat" cmpd="sng" algn="ctr">
          <a:solidFill>
            <a:srgbClr val="344F2B">
              <a:alpha val="90000"/>
            </a:srgbClr>
          </a:solidFill>
          <a:prstDash val="solid"/>
        </a:ln>
        <a:effectLst/>
      </dgm:spPr>
      <dgm:t>
        <a:bodyPr/>
        <a:lstStyle/>
        <a:p>
          <a:pPr algn="ctr"/>
          <a:endParaRPr lang="zh-CN" altLang="en-US" sz="2400" b="0">
            <a:solidFill>
              <a:srgbClr val="000000"/>
            </a:solidFill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FF16A8D5-8D91-4E66-BDC4-9D57F3574F79}">
      <dgm:prSet phldrT="[文本]" custT="1"/>
      <dgm:spPr>
        <a:xfrm>
          <a:off x="1219200" y="3180641"/>
          <a:ext cx="4876800" cy="602040"/>
        </a:xfrm>
        <a:prstGeom prst="roundRect">
          <a:avLst>
            <a:gd name="adj" fmla="val 10000"/>
          </a:avLst>
        </a:prstGeom>
        <a:solidFill>
          <a:srgbClr val="344F2B"/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ctr"/>
          <a:r>
            <a:rPr lang="zh-CN" altLang="en-US" sz="2400" b="0" dirty="0">
              <a:solidFill>
                <a:schemeClr val="bg1"/>
              </a:solidFill>
              <a:effectLst/>
              <a:latin typeface="微软雅黑" pitchFamily="34" charset="-122"/>
              <a:ea typeface="微软雅黑" pitchFamily="34" charset="-122"/>
              <a:cs typeface="+mn-cs"/>
            </a:rPr>
            <a:t>消减危害，控制风险</a:t>
          </a:r>
          <a:endParaRPr lang="zh-CN" altLang="en-US" sz="2400" b="0" dirty="0">
            <a:solidFill>
              <a:schemeClr val="bg1"/>
            </a:solidFill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2569A945-40AE-4765-B13C-EC63B98E2FC8}" type="parTrans" cxnId="{141B8753-7862-47CE-A518-F6A81870033B}">
      <dgm:prSet/>
      <dgm:spPr/>
      <dgm:t>
        <a:bodyPr/>
        <a:lstStyle/>
        <a:p>
          <a:pPr algn="ctr"/>
          <a:endParaRPr lang="zh-CN" altLang="en-US" sz="2400" b="0">
            <a:solidFill>
              <a:schemeClr val="tx1"/>
            </a:solidFill>
          </a:endParaRPr>
        </a:p>
      </dgm:t>
    </dgm:pt>
    <dgm:pt modelId="{AD423AD3-72F2-4784-8184-27BA58683EF5}" type="sibTrans" cxnId="{141B8753-7862-47CE-A518-F6A81870033B}">
      <dgm:prSet/>
      <dgm:spPr/>
      <dgm:t>
        <a:bodyPr/>
        <a:lstStyle/>
        <a:p>
          <a:pPr algn="ctr"/>
          <a:endParaRPr lang="zh-CN" altLang="en-US" sz="2400" b="0">
            <a:solidFill>
              <a:schemeClr val="tx1"/>
            </a:solidFill>
          </a:endParaRPr>
        </a:p>
      </dgm:t>
    </dgm:pt>
    <dgm:pt modelId="{FAE3EA3B-2045-451B-9681-6A36EEDA8A24}" type="pres">
      <dgm:prSet presAssocID="{BD6C3049-72E5-4689-8167-727ACB5D6553}" presName="outerComposite" presStyleCnt="0">
        <dgm:presLayoutVars>
          <dgm:chMax val="5"/>
          <dgm:dir/>
          <dgm:resizeHandles val="exact"/>
        </dgm:presLayoutVars>
      </dgm:prSet>
      <dgm:spPr/>
    </dgm:pt>
    <dgm:pt modelId="{D351B2BA-36DB-4073-BC6F-3837331D6467}" type="pres">
      <dgm:prSet presAssocID="{BD6C3049-72E5-4689-8167-727ACB5D6553}" presName="dummyMaxCanvas" presStyleCnt="0">
        <dgm:presLayoutVars/>
      </dgm:prSet>
      <dgm:spPr/>
    </dgm:pt>
    <dgm:pt modelId="{698F64BB-5093-49BD-B96E-E6FBC535A013}" type="pres">
      <dgm:prSet presAssocID="{BD6C3049-72E5-4689-8167-727ACB5D6553}" presName="FourNodes_1" presStyleLbl="node1" presStyleIdx="0" presStyleCnt="4" custScaleY="69953">
        <dgm:presLayoutVars>
          <dgm:bulletEnabled val="1"/>
        </dgm:presLayoutVars>
      </dgm:prSet>
      <dgm:spPr/>
    </dgm:pt>
    <dgm:pt modelId="{7B49ADB8-9C8E-481C-BB11-B1232BD72D52}" type="pres">
      <dgm:prSet presAssocID="{BD6C3049-72E5-4689-8167-727ACB5D6553}" presName="FourNodes_2" presStyleLbl="node1" presStyleIdx="1" presStyleCnt="4" custScaleY="69953">
        <dgm:presLayoutVars>
          <dgm:bulletEnabled val="1"/>
        </dgm:presLayoutVars>
      </dgm:prSet>
      <dgm:spPr/>
    </dgm:pt>
    <dgm:pt modelId="{85A64A56-316F-495B-83C1-16B1DC2F1FCB}" type="pres">
      <dgm:prSet presAssocID="{BD6C3049-72E5-4689-8167-727ACB5D6553}" presName="FourNodes_3" presStyleLbl="node1" presStyleIdx="2" presStyleCnt="4" custScaleY="69953">
        <dgm:presLayoutVars>
          <dgm:bulletEnabled val="1"/>
        </dgm:presLayoutVars>
      </dgm:prSet>
      <dgm:spPr/>
    </dgm:pt>
    <dgm:pt modelId="{6722DD81-0A52-4D86-873C-4723AAEA1D94}" type="pres">
      <dgm:prSet presAssocID="{BD6C3049-72E5-4689-8167-727ACB5D6553}" presName="FourNodes_4" presStyleLbl="node1" presStyleIdx="3" presStyleCnt="4" custScaleY="69953">
        <dgm:presLayoutVars>
          <dgm:bulletEnabled val="1"/>
        </dgm:presLayoutVars>
      </dgm:prSet>
      <dgm:spPr/>
    </dgm:pt>
    <dgm:pt modelId="{F9D178C7-452C-4E05-950D-7137BBA38CA4}" type="pres">
      <dgm:prSet presAssocID="{BD6C3049-72E5-4689-8167-727ACB5D6553}" presName="FourConn_1-2" presStyleLbl="fgAccFollowNode1" presStyleIdx="0" presStyleCnt="3">
        <dgm:presLayoutVars>
          <dgm:bulletEnabled val="1"/>
        </dgm:presLayoutVars>
      </dgm:prSet>
      <dgm:spPr/>
    </dgm:pt>
    <dgm:pt modelId="{A490391D-1ED4-4D13-B7AA-1F89211C7435}" type="pres">
      <dgm:prSet presAssocID="{BD6C3049-72E5-4689-8167-727ACB5D6553}" presName="FourConn_2-3" presStyleLbl="fgAccFollowNode1" presStyleIdx="1" presStyleCnt="3">
        <dgm:presLayoutVars>
          <dgm:bulletEnabled val="1"/>
        </dgm:presLayoutVars>
      </dgm:prSet>
      <dgm:spPr/>
    </dgm:pt>
    <dgm:pt modelId="{B23CE0AA-8947-4D6F-9046-8F339F320F26}" type="pres">
      <dgm:prSet presAssocID="{BD6C3049-72E5-4689-8167-727ACB5D6553}" presName="FourConn_3-4" presStyleLbl="fgAccFollowNode1" presStyleIdx="2" presStyleCnt="3">
        <dgm:presLayoutVars>
          <dgm:bulletEnabled val="1"/>
        </dgm:presLayoutVars>
      </dgm:prSet>
      <dgm:spPr/>
    </dgm:pt>
    <dgm:pt modelId="{523F1F7C-F64D-477B-8D00-8F5C6495B726}" type="pres">
      <dgm:prSet presAssocID="{BD6C3049-72E5-4689-8167-727ACB5D6553}" presName="FourNodes_1_text" presStyleLbl="node1" presStyleIdx="3" presStyleCnt="4">
        <dgm:presLayoutVars>
          <dgm:bulletEnabled val="1"/>
        </dgm:presLayoutVars>
      </dgm:prSet>
      <dgm:spPr/>
    </dgm:pt>
    <dgm:pt modelId="{D0E0000F-0116-43D2-8950-C94BD02D39C7}" type="pres">
      <dgm:prSet presAssocID="{BD6C3049-72E5-4689-8167-727ACB5D6553}" presName="FourNodes_2_text" presStyleLbl="node1" presStyleIdx="3" presStyleCnt="4">
        <dgm:presLayoutVars>
          <dgm:bulletEnabled val="1"/>
        </dgm:presLayoutVars>
      </dgm:prSet>
      <dgm:spPr/>
    </dgm:pt>
    <dgm:pt modelId="{E59DF936-ED84-4773-A4EB-BA6A0420DF34}" type="pres">
      <dgm:prSet presAssocID="{BD6C3049-72E5-4689-8167-727ACB5D6553}" presName="FourNodes_3_text" presStyleLbl="node1" presStyleIdx="3" presStyleCnt="4">
        <dgm:presLayoutVars>
          <dgm:bulletEnabled val="1"/>
        </dgm:presLayoutVars>
      </dgm:prSet>
      <dgm:spPr/>
    </dgm:pt>
    <dgm:pt modelId="{2D830B50-01FC-4D64-A581-F6E2B087B5FB}" type="pres">
      <dgm:prSet presAssocID="{BD6C3049-72E5-4689-8167-727ACB5D6553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3E970A12-EC82-44FC-8633-D42EE98AF0AA}" type="presOf" srcId="{40D802C2-66FE-4C0B-9E92-E94ECF9719B8}" destId="{523F1F7C-F64D-477B-8D00-8F5C6495B726}" srcOrd="1" destOrd="0" presId="urn:microsoft.com/office/officeart/2005/8/layout/vProcess5"/>
    <dgm:cxn modelId="{89817C12-FF94-486D-8ADA-FAEEE6EC3025}" type="presOf" srcId="{FF16A8D5-8D91-4E66-BDC4-9D57F3574F79}" destId="{2D830B50-01FC-4D64-A581-F6E2B087B5FB}" srcOrd="1" destOrd="0" presId="urn:microsoft.com/office/officeart/2005/8/layout/vProcess5"/>
    <dgm:cxn modelId="{98E8BD2B-9092-44EC-A1B2-711A6C1CFE81}" type="presOf" srcId="{F9B11512-EEFB-4DFD-AB93-093337533612}" destId="{7B49ADB8-9C8E-481C-BB11-B1232BD72D52}" srcOrd="0" destOrd="0" presId="urn:microsoft.com/office/officeart/2005/8/layout/vProcess5"/>
    <dgm:cxn modelId="{D19D952D-2EFC-4542-87DB-49357F8FE411}" type="presOf" srcId="{71C00926-8045-47BF-9509-834C248F1B2E}" destId="{A490391D-1ED4-4D13-B7AA-1F89211C7435}" srcOrd="0" destOrd="0" presId="urn:microsoft.com/office/officeart/2005/8/layout/vProcess5"/>
    <dgm:cxn modelId="{D800D130-BE0D-4FB0-B4FE-D9EDA084B1C6}" type="presOf" srcId="{F9B11512-EEFB-4DFD-AB93-093337533612}" destId="{D0E0000F-0116-43D2-8950-C94BD02D39C7}" srcOrd="1" destOrd="0" presId="urn:microsoft.com/office/officeart/2005/8/layout/vProcess5"/>
    <dgm:cxn modelId="{FF91B13D-20CE-4E96-A8EA-90650705EFDA}" type="presOf" srcId="{BD6C3049-72E5-4689-8167-727ACB5D6553}" destId="{FAE3EA3B-2045-451B-9681-6A36EEDA8A24}" srcOrd="0" destOrd="0" presId="urn:microsoft.com/office/officeart/2005/8/layout/vProcess5"/>
    <dgm:cxn modelId="{A789BB49-6E9B-4001-A434-EB8C9C8921CC}" type="presOf" srcId="{940F0EFA-BD0B-4B50-A471-5F3CBD60020E}" destId="{E59DF936-ED84-4773-A4EB-BA6A0420DF34}" srcOrd="1" destOrd="0" presId="urn:microsoft.com/office/officeart/2005/8/layout/vProcess5"/>
    <dgm:cxn modelId="{141B8753-7862-47CE-A518-F6A81870033B}" srcId="{BD6C3049-72E5-4689-8167-727ACB5D6553}" destId="{FF16A8D5-8D91-4E66-BDC4-9D57F3574F79}" srcOrd="3" destOrd="0" parTransId="{2569A945-40AE-4765-B13C-EC63B98E2FC8}" sibTransId="{AD423AD3-72F2-4784-8184-27BA58683EF5}"/>
    <dgm:cxn modelId="{0944E355-C55C-4927-9CC8-26BAC83E1ED6}" srcId="{BD6C3049-72E5-4689-8167-727ACB5D6553}" destId="{F9B11512-EEFB-4DFD-AB93-093337533612}" srcOrd="1" destOrd="0" parTransId="{E7D2768A-3635-4528-8A89-BBEA2AB1082A}" sibTransId="{71C00926-8045-47BF-9509-834C248F1B2E}"/>
    <dgm:cxn modelId="{85350BBF-24C0-4ED5-BB9A-AE6EC096092B}" type="presOf" srcId="{5DD1DF5E-18A8-484C-94FE-B10249F763EF}" destId="{B23CE0AA-8947-4D6F-9046-8F339F320F26}" srcOrd="0" destOrd="0" presId="urn:microsoft.com/office/officeart/2005/8/layout/vProcess5"/>
    <dgm:cxn modelId="{7B716DC6-261C-4555-A696-85D609B494B4}" srcId="{BD6C3049-72E5-4689-8167-727ACB5D6553}" destId="{40D802C2-66FE-4C0B-9E92-E94ECF9719B8}" srcOrd="0" destOrd="0" parTransId="{96133F56-13FB-4CD2-B81E-187A7007FFCA}" sibTransId="{34787CA1-C942-44A6-8A10-397C216ACA80}"/>
    <dgm:cxn modelId="{F234EAC6-9691-4BDD-B81D-022158A8AED2}" type="presOf" srcId="{40D802C2-66FE-4C0B-9E92-E94ECF9719B8}" destId="{698F64BB-5093-49BD-B96E-E6FBC535A013}" srcOrd="0" destOrd="0" presId="urn:microsoft.com/office/officeart/2005/8/layout/vProcess5"/>
    <dgm:cxn modelId="{D654F9D0-BE43-47AF-9675-01C2FAD2C6AD}" type="presOf" srcId="{FF16A8D5-8D91-4E66-BDC4-9D57F3574F79}" destId="{6722DD81-0A52-4D86-873C-4723AAEA1D94}" srcOrd="0" destOrd="0" presId="urn:microsoft.com/office/officeart/2005/8/layout/vProcess5"/>
    <dgm:cxn modelId="{740747DD-6DFC-47D1-84C7-E218C92E1E97}" type="presOf" srcId="{940F0EFA-BD0B-4B50-A471-5F3CBD60020E}" destId="{85A64A56-316F-495B-83C1-16B1DC2F1FCB}" srcOrd="0" destOrd="0" presId="urn:microsoft.com/office/officeart/2005/8/layout/vProcess5"/>
    <dgm:cxn modelId="{31D716F2-9D04-4D45-8054-6C1C63470398}" type="presOf" srcId="{34787CA1-C942-44A6-8A10-397C216ACA80}" destId="{F9D178C7-452C-4E05-950D-7137BBA38CA4}" srcOrd="0" destOrd="0" presId="urn:microsoft.com/office/officeart/2005/8/layout/vProcess5"/>
    <dgm:cxn modelId="{787C73FF-12D0-49EE-B5AA-B199D13D6E15}" srcId="{BD6C3049-72E5-4689-8167-727ACB5D6553}" destId="{940F0EFA-BD0B-4B50-A471-5F3CBD60020E}" srcOrd="2" destOrd="0" parTransId="{85F2E6D1-4116-4861-9905-37A791B45674}" sibTransId="{5DD1DF5E-18A8-484C-94FE-B10249F763EF}"/>
    <dgm:cxn modelId="{F14AF467-4C5F-4EC7-9784-55EEEB38CECE}" type="presParOf" srcId="{FAE3EA3B-2045-451B-9681-6A36EEDA8A24}" destId="{D351B2BA-36DB-4073-BC6F-3837331D6467}" srcOrd="0" destOrd="0" presId="urn:microsoft.com/office/officeart/2005/8/layout/vProcess5"/>
    <dgm:cxn modelId="{3B8A89BA-2E60-426A-A354-40099C14FA59}" type="presParOf" srcId="{FAE3EA3B-2045-451B-9681-6A36EEDA8A24}" destId="{698F64BB-5093-49BD-B96E-E6FBC535A013}" srcOrd="1" destOrd="0" presId="urn:microsoft.com/office/officeart/2005/8/layout/vProcess5"/>
    <dgm:cxn modelId="{88C83164-7D18-4768-8389-BF9B3A64D704}" type="presParOf" srcId="{FAE3EA3B-2045-451B-9681-6A36EEDA8A24}" destId="{7B49ADB8-9C8E-481C-BB11-B1232BD72D52}" srcOrd="2" destOrd="0" presId="urn:microsoft.com/office/officeart/2005/8/layout/vProcess5"/>
    <dgm:cxn modelId="{4C9D85B7-7689-46A0-B489-BB899C98A428}" type="presParOf" srcId="{FAE3EA3B-2045-451B-9681-6A36EEDA8A24}" destId="{85A64A56-316F-495B-83C1-16B1DC2F1FCB}" srcOrd="3" destOrd="0" presId="urn:microsoft.com/office/officeart/2005/8/layout/vProcess5"/>
    <dgm:cxn modelId="{E698D882-519E-42C5-A842-0C1F0610C986}" type="presParOf" srcId="{FAE3EA3B-2045-451B-9681-6A36EEDA8A24}" destId="{6722DD81-0A52-4D86-873C-4723AAEA1D94}" srcOrd="4" destOrd="0" presId="urn:microsoft.com/office/officeart/2005/8/layout/vProcess5"/>
    <dgm:cxn modelId="{FE5D054C-4C88-4548-9765-E3B04873C56E}" type="presParOf" srcId="{FAE3EA3B-2045-451B-9681-6A36EEDA8A24}" destId="{F9D178C7-452C-4E05-950D-7137BBA38CA4}" srcOrd="5" destOrd="0" presId="urn:microsoft.com/office/officeart/2005/8/layout/vProcess5"/>
    <dgm:cxn modelId="{70CA5B71-74B7-4726-B3DE-5A1533E4A53C}" type="presParOf" srcId="{FAE3EA3B-2045-451B-9681-6A36EEDA8A24}" destId="{A490391D-1ED4-4D13-B7AA-1F89211C7435}" srcOrd="6" destOrd="0" presId="urn:microsoft.com/office/officeart/2005/8/layout/vProcess5"/>
    <dgm:cxn modelId="{3A8D1236-D516-44EA-B9C7-FD8EC8995E5B}" type="presParOf" srcId="{FAE3EA3B-2045-451B-9681-6A36EEDA8A24}" destId="{B23CE0AA-8947-4D6F-9046-8F339F320F26}" srcOrd="7" destOrd="0" presId="urn:microsoft.com/office/officeart/2005/8/layout/vProcess5"/>
    <dgm:cxn modelId="{C8F70305-5093-43FD-8518-7A1A0472D318}" type="presParOf" srcId="{FAE3EA3B-2045-451B-9681-6A36EEDA8A24}" destId="{523F1F7C-F64D-477B-8D00-8F5C6495B726}" srcOrd="8" destOrd="0" presId="urn:microsoft.com/office/officeart/2005/8/layout/vProcess5"/>
    <dgm:cxn modelId="{F341E4A4-FC64-4006-A886-A772271FFE8D}" type="presParOf" srcId="{FAE3EA3B-2045-451B-9681-6A36EEDA8A24}" destId="{D0E0000F-0116-43D2-8950-C94BD02D39C7}" srcOrd="9" destOrd="0" presId="urn:microsoft.com/office/officeart/2005/8/layout/vProcess5"/>
    <dgm:cxn modelId="{94ED51AF-0E31-4417-ADF4-65785C11A668}" type="presParOf" srcId="{FAE3EA3B-2045-451B-9681-6A36EEDA8A24}" destId="{E59DF936-ED84-4773-A4EB-BA6A0420DF34}" srcOrd="10" destOrd="0" presId="urn:microsoft.com/office/officeart/2005/8/layout/vProcess5"/>
    <dgm:cxn modelId="{F1202A70-C024-4077-828C-4CCC207F77D2}" type="presParOf" srcId="{FAE3EA3B-2045-451B-9681-6A36EEDA8A24}" destId="{2D830B50-01FC-4D64-A581-F6E2B087B5F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F1DD0D-8E74-4ED9-A7AE-D7EE27EBAB5F}" type="doc">
      <dgm:prSet loTypeId="urn:microsoft.com/office/officeart/2005/8/layout/process1" loCatId="process" qsTypeId="urn:microsoft.com/office/officeart/2005/8/quickstyle/simple1#7" qsCatId="simple" csTypeId="urn:microsoft.com/office/officeart/2005/8/colors/accent1_1#1" csCatId="accent1" phldr="1"/>
      <dgm:spPr/>
    </dgm:pt>
    <dgm:pt modelId="{5CEEB492-762A-41E5-AD22-7AA7B1394F2B}">
      <dgm:prSet phldrT="[文本]" custT="1"/>
      <dgm:spPr>
        <a:xfrm>
          <a:off x="1469" y="987821"/>
          <a:ext cx="1766769" cy="1436297"/>
        </a:xfrm>
        <a:prstGeom prst="roundRect">
          <a:avLst>
            <a:gd name="adj" fmla="val 10000"/>
          </a:avLst>
        </a:prstGeom>
        <a:solidFill>
          <a:srgbClr val="344F2B"/>
        </a:solidFill>
        <a:ln w="25400" cap="flat" cmpd="sng" algn="ctr">
          <a:solidFill>
            <a:srgbClr val="344F2B"/>
          </a:solidFill>
          <a:prstDash val="solid"/>
        </a:ln>
        <a:effectLst/>
      </dgm:spPr>
      <dgm:t>
        <a:bodyPr/>
        <a:lstStyle/>
        <a:p>
          <a:r>
            <a:rPr lang="zh-CN" altLang="en-US" sz="24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+mn-cs"/>
            </a:rPr>
            <a:t>风险评价结果</a:t>
          </a:r>
        </a:p>
      </dgm:t>
    </dgm:pt>
    <dgm:pt modelId="{5ACE487F-FCFA-4CAC-85D9-6E19CD58BD55}" type="parTrans" cxnId="{02A7457C-E9C1-470C-A2BF-46C6CC15EA4D}">
      <dgm:prSet/>
      <dgm:spPr/>
      <dgm:t>
        <a:bodyPr/>
        <a:lstStyle/>
        <a:p>
          <a:endParaRPr lang="zh-CN" altLang="en-US" sz="1800">
            <a:latin typeface="+mj-ea"/>
            <a:ea typeface="+mj-ea"/>
          </a:endParaRPr>
        </a:p>
      </dgm:t>
    </dgm:pt>
    <dgm:pt modelId="{6A956809-CFEE-43B9-8CCE-90B42F4256EF}" type="sibTrans" cxnId="{02A7457C-E9C1-470C-A2BF-46C6CC15EA4D}">
      <dgm:prSet custT="1"/>
      <dgm:spPr>
        <a:xfrm>
          <a:off x="2119827" y="1270000"/>
          <a:ext cx="745368" cy="871940"/>
        </a:xfrm>
        <a:prstGeom prst="rightArrow">
          <a:avLst>
            <a:gd name="adj1" fmla="val 60000"/>
            <a:gd name="adj2" fmla="val 50000"/>
          </a:avLst>
        </a:prstGeom>
        <a:solidFill>
          <a:srgbClr val="7D7D7D"/>
        </a:solidFill>
        <a:ln>
          <a:solidFill>
            <a:srgbClr val="7D7D7D"/>
          </a:solidFill>
        </a:ln>
        <a:effectLst/>
      </dgm:spPr>
      <dgm:t>
        <a:bodyPr/>
        <a:lstStyle/>
        <a:p>
          <a:endParaRPr lang="zh-CN" altLang="en-US" sz="18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36F44061-3A6C-43E0-93B8-717DD957F57A}">
      <dgm:prSet phldrT="[文本]" custT="1"/>
      <dgm:spPr>
        <a:xfrm>
          <a:off x="3174594" y="986165"/>
          <a:ext cx="3515889" cy="1439609"/>
        </a:xfrm>
        <a:prstGeom prst="roundRect">
          <a:avLst>
            <a:gd name="adj" fmla="val 10000"/>
          </a:avLst>
        </a:prstGeom>
        <a:solidFill>
          <a:srgbClr val="344F2B"/>
        </a:solidFill>
        <a:ln w="25400" cap="flat" cmpd="sng" algn="ctr">
          <a:solidFill>
            <a:srgbClr val="344F2B"/>
          </a:solidFill>
          <a:prstDash val="solid"/>
        </a:ln>
        <a:effectLst/>
      </dgm:spPr>
      <dgm:t>
        <a:bodyPr/>
        <a:lstStyle/>
        <a:p>
          <a:endParaRPr lang="zh-CN" altLang="en-US" sz="100" dirty="0">
            <a:solidFill>
              <a:schemeClr val="bg1"/>
            </a:solidFill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6E367168-A2AD-4B68-ADC3-A83D00F31244}" type="parTrans" cxnId="{584BABDF-499E-48D0-9F0C-72E5BB791FD4}">
      <dgm:prSet/>
      <dgm:spPr/>
      <dgm:t>
        <a:bodyPr/>
        <a:lstStyle/>
        <a:p>
          <a:endParaRPr lang="zh-CN" altLang="en-US" sz="1800">
            <a:latin typeface="+mj-ea"/>
            <a:ea typeface="+mj-ea"/>
          </a:endParaRPr>
        </a:p>
      </dgm:t>
    </dgm:pt>
    <dgm:pt modelId="{CE8BE926-110A-487C-A7B3-DF9D22802EDD}" type="sibTrans" cxnId="{584BABDF-499E-48D0-9F0C-72E5BB791FD4}">
      <dgm:prSet/>
      <dgm:spPr/>
      <dgm:t>
        <a:bodyPr/>
        <a:lstStyle/>
        <a:p>
          <a:endParaRPr lang="zh-CN" altLang="en-US" sz="1800">
            <a:latin typeface="+mj-ea"/>
            <a:ea typeface="+mj-ea"/>
          </a:endParaRPr>
        </a:p>
      </dgm:t>
    </dgm:pt>
    <dgm:pt modelId="{2B7632A6-3492-44E4-B30F-EF025B1C09EB}" type="pres">
      <dgm:prSet presAssocID="{00F1DD0D-8E74-4ED9-A7AE-D7EE27EBAB5F}" presName="Name0" presStyleCnt="0">
        <dgm:presLayoutVars>
          <dgm:dir/>
          <dgm:resizeHandles val="exact"/>
        </dgm:presLayoutVars>
      </dgm:prSet>
      <dgm:spPr/>
    </dgm:pt>
    <dgm:pt modelId="{99A80C89-48E9-457B-92AB-ED7C000DAA64}" type="pres">
      <dgm:prSet presAssocID="{5CEEB492-762A-41E5-AD22-7AA7B1394F2B}" presName="node" presStyleLbl="node1" presStyleIdx="0" presStyleCnt="2" custScaleX="50251" custScaleY="68086">
        <dgm:presLayoutVars>
          <dgm:bulletEnabled val="1"/>
        </dgm:presLayoutVars>
      </dgm:prSet>
      <dgm:spPr/>
    </dgm:pt>
    <dgm:pt modelId="{A6BD27B2-F524-4E1F-8194-356DF596656F}" type="pres">
      <dgm:prSet presAssocID="{6A956809-CFEE-43B9-8CCE-90B42F4256EF}" presName="sibTrans" presStyleLbl="sibTrans2D1" presStyleIdx="0" presStyleCnt="1"/>
      <dgm:spPr/>
    </dgm:pt>
    <dgm:pt modelId="{993FCF80-D74F-4EA0-AE2C-EC477E8C67EE}" type="pres">
      <dgm:prSet presAssocID="{6A956809-CFEE-43B9-8CCE-90B42F4256EF}" presName="connectorText" presStyleLbl="sibTrans2D1" presStyleIdx="0" presStyleCnt="1"/>
      <dgm:spPr/>
    </dgm:pt>
    <dgm:pt modelId="{3CFDCEBD-161A-4C93-85BD-FC9F959AA61B}" type="pres">
      <dgm:prSet presAssocID="{36F44061-3A6C-43E0-93B8-717DD957F57A}" presName="node" presStyleLbl="node1" presStyleIdx="1" presStyleCnt="2" custScaleY="68243">
        <dgm:presLayoutVars>
          <dgm:bulletEnabled val="1"/>
        </dgm:presLayoutVars>
      </dgm:prSet>
      <dgm:spPr/>
    </dgm:pt>
  </dgm:ptLst>
  <dgm:cxnLst>
    <dgm:cxn modelId="{FEE10E43-CB2C-40B3-B564-52935354549C}" type="presOf" srcId="{36F44061-3A6C-43E0-93B8-717DD957F57A}" destId="{3CFDCEBD-161A-4C93-85BD-FC9F959AA61B}" srcOrd="0" destOrd="0" presId="urn:microsoft.com/office/officeart/2005/8/layout/process1"/>
    <dgm:cxn modelId="{30A6354D-DF8C-4E23-8BA7-6545761813C0}" type="presOf" srcId="{6A956809-CFEE-43B9-8CCE-90B42F4256EF}" destId="{993FCF80-D74F-4EA0-AE2C-EC477E8C67EE}" srcOrd="1" destOrd="0" presId="urn:microsoft.com/office/officeart/2005/8/layout/process1"/>
    <dgm:cxn modelId="{02A7457C-E9C1-470C-A2BF-46C6CC15EA4D}" srcId="{00F1DD0D-8E74-4ED9-A7AE-D7EE27EBAB5F}" destId="{5CEEB492-762A-41E5-AD22-7AA7B1394F2B}" srcOrd="0" destOrd="0" parTransId="{5ACE487F-FCFA-4CAC-85D9-6E19CD58BD55}" sibTransId="{6A956809-CFEE-43B9-8CCE-90B42F4256EF}"/>
    <dgm:cxn modelId="{85F70B85-9854-46AA-BCA4-3020D577764B}" type="presOf" srcId="{6A956809-CFEE-43B9-8CCE-90B42F4256EF}" destId="{A6BD27B2-F524-4E1F-8194-356DF596656F}" srcOrd="0" destOrd="0" presId="urn:microsoft.com/office/officeart/2005/8/layout/process1"/>
    <dgm:cxn modelId="{A864C98F-C186-4C3C-9CAC-9DA96A9F9FB8}" type="presOf" srcId="{5CEEB492-762A-41E5-AD22-7AA7B1394F2B}" destId="{99A80C89-48E9-457B-92AB-ED7C000DAA64}" srcOrd="0" destOrd="0" presId="urn:microsoft.com/office/officeart/2005/8/layout/process1"/>
    <dgm:cxn modelId="{2F43D7A2-0115-46F1-B514-867870DE464A}" type="presOf" srcId="{00F1DD0D-8E74-4ED9-A7AE-D7EE27EBAB5F}" destId="{2B7632A6-3492-44E4-B30F-EF025B1C09EB}" srcOrd="0" destOrd="0" presId="urn:microsoft.com/office/officeart/2005/8/layout/process1"/>
    <dgm:cxn modelId="{584BABDF-499E-48D0-9F0C-72E5BB791FD4}" srcId="{00F1DD0D-8E74-4ED9-A7AE-D7EE27EBAB5F}" destId="{36F44061-3A6C-43E0-93B8-717DD957F57A}" srcOrd="1" destOrd="0" parTransId="{6E367168-A2AD-4B68-ADC3-A83D00F31244}" sibTransId="{CE8BE926-110A-487C-A7B3-DF9D22802EDD}"/>
    <dgm:cxn modelId="{95BD3704-199B-43EC-BB22-A7F28212BC6D}" type="presParOf" srcId="{2B7632A6-3492-44E4-B30F-EF025B1C09EB}" destId="{99A80C89-48E9-457B-92AB-ED7C000DAA64}" srcOrd="0" destOrd="0" presId="urn:microsoft.com/office/officeart/2005/8/layout/process1"/>
    <dgm:cxn modelId="{170402D0-EA1B-49E9-BE43-F1A2315CFEBA}" type="presParOf" srcId="{2B7632A6-3492-44E4-B30F-EF025B1C09EB}" destId="{A6BD27B2-F524-4E1F-8194-356DF596656F}" srcOrd="1" destOrd="0" presId="urn:microsoft.com/office/officeart/2005/8/layout/process1"/>
    <dgm:cxn modelId="{401B1DCB-87BE-4C1F-96DB-FC3367BA132D}" type="presParOf" srcId="{A6BD27B2-F524-4E1F-8194-356DF596656F}" destId="{993FCF80-D74F-4EA0-AE2C-EC477E8C67EE}" srcOrd="0" destOrd="0" presId="urn:microsoft.com/office/officeart/2005/8/layout/process1"/>
    <dgm:cxn modelId="{4B792B0D-590A-4794-8831-85ADC4C03A78}" type="presParOf" srcId="{2B7632A6-3492-44E4-B30F-EF025B1C09EB}" destId="{3CFDCEBD-161A-4C93-85BD-FC9F959AA61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F1DD0D-8E74-4ED9-A7AE-D7EE27EBAB5F}" type="doc">
      <dgm:prSet loTypeId="urn:microsoft.com/office/officeart/2005/8/layout/process1" loCatId="process" qsTypeId="urn:microsoft.com/office/officeart/2005/8/quickstyle/simple1#8" qsCatId="simple" csTypeId="urn:microsoft.com/office/officeart/2005/8/colors/accent1_1#2" csCatId="accent1" phldr="1"/>
      <dgm:spPr/>
    </dgm:pt>
    <dgm:pt modelId="{5CEEB492-762A-41E5-AD22-7AA7B1394F2B}">
      <dgm:prSet phldrT="[文本]" custT="1"/>
      <dgm:spPr>
        <a:xfrm>
          <a:off x="0" y="0"/>
          <a:ext cx="6090046" cy="600501"/>
        </a:xfrm>
        <a:prstGeom prst="roundRect">
          <a:avLst>
            <a:gd name="adj" fmla="val 10000"/>
          </a:avLst>
        </a:prstGeom>
        <a:solidFill>
          <a:srgbClr val="DE0302"/>
        </a:solidFill>
        <a:ln w="25400" cap="flat" cmpd="sng" algn="ctr">
          <a:solidFill>
            <a:srgbClr val="DE0302"/>
          </a:solidFill>
          <a:prstDash val="solid"/>
        </a:ln>
        <a:effectLst/>
      </dgm:spPr>
      <dgm:t>
        <a:bodyPr/>
        <a:lstStyle/>
        <a:p>
          <a:r>
            <a: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n-cs"/>
            </a:rPr>
            <a:t>培训</a:t>
          </a:r>
        </a:p>
      </dgm:t>
    </dgm:pt>
    <dgm:pt modelId="{5ACE487F-FCFA-4CAC-85D9-6E19CD58BD55}" type="parTrans" cxnId="{02A7457C-E9C1-470C-A2BF-46C6CC15EA4D}">
      <dgm:prSet/>
      <dgm:spPr/>
      <dgm:t>
        <a:bodyPr/>
        <a:lstStyle/>
        <a:p>
          <a:endParaRPr lang="zh-CN" altLang="en-US" sz="1800">
            <a:latin typeface="+mj-ea"/>
            <a:ea typeface="+mj-ea"/>
          </a:endParaRPr>
        </a:p>
      </dgm:t>
    </dgm:pt>
    <dgm:pt modelId="{6A956809-CFEE-43B9-8CCE-90B42F4256EF}" type="sibTrans" cxnId="{02A7457C-E9C1-470C-A2BF-46C6CC15EA4D}">
      <dgm:prSet custT="1"/>
      <dgm:spPr/>
      <dgm:t>
        <a:bodyPr/>
        <a:lstStyle/>
        <a:p>
          <a:endParaRPr lang="zh-CN" altLang="en-US" sz="1800">
            <a:latin typeface="+mj-ea"/>
            <a:ea typeface="+mj-ea"/>
          </a:endParaRPr>
        </a:p>
      </dgm:t>
    </dgm:pt>
    <dgm:pt modelId="{2B7632A6-3492-44E4-B30F-EF025B1C09EB}" type="pres">
      <dgm:prSet presAssocID="{00F1DD0D-8E74-4ED9-A7AE-D7EE27EBAB5F}" presName="Name0" presStyleCnt="0">
        <dgm:presLayoutVars>
          <dgm:dir/>
          <dgm:resizeHandles val="exact"/>
        </dgm:presLayoutVars>
      </dgm:prSet>
      <dgm:spPr/>
    </dgm:pt>
    <dgm:pt modelId="{99A80C89-48E9-457B-92AB-ED7C000DAA64}" type="pres">
      <dgm:prSet presAssocID="{5CEEB492-762A-41E5-AD22-7AA7B1394F2B}" presName="node" presStyleLbl="node1" presStyleIdx="0" presStyleCnt="1" custLinFactNeighborX="-1345" custLinFactNeighborY="17417">
        <dgm:presLayoutVars>
          <dgm:bulletEnabled val="1"/>
        </dgm:presLayoutVars>
      </dgm:prSet>
      <dgm:spPr/>
    </dgm:pt>
  </dgm:ptLst>
  <dgm:cxnLst>
    <dgm:cxn modelId="{059E0F53-7026-4468-BDE2-4E23379C1F75}" type="presOf" srcId="{5CEEB492-762A-41E5-AD22-7AA7B1394F2B}" destId="{99A80C89-48E9-457B-92AB-ED7C000DAA64}" srcOrd="0" destOrd="0" presId="urn:microsoft.com/office/officeart/2005/8/layout/process1"/>
    <dgm:cxn modelId="{02A7457C-E9C1-470C-A2BF-46C6CC15EA4D}" srcId="{00F1DD0D-8E74-4ED9-A7AE-D7EE27EBAB5F}" destId="{5CEEB492-762A-41E5-AD22-7AA7B1394F2B}" srcOrd="0" destOrd="0" parTransId="{5ACE487F-FCFA-4CAC-85D9-6E19CD58BD55}" sibTransId="{6A956809-CFEE-43B9-8CCE-90B42F4256EF}"/>
    <dgm:cxn modelId="{6AA1F3E4-16C0-4AFE-89F7-CD5BEBE27AAB}" type="presOf" srcId="{00F1DD0D-8E74-4ED9-A7AE-D7EE27EBAB5F}" destId="{2B7632A6-3492-44E4-B30F-EF025B1C09EB}" srcOrd="0" destOrd="0" presId="urn:microsoft.com/office/officeart/2005/8/layout/process1"/>
    <dgm:cxn modelId="{BE06D2C6-8368-442A-AC3B-DFEC67EAB318}" type="presParOf" srcId="{2B7632A6-3492-44E4-B30F-EF025B1C09EB}" destId="{99A80C89-48E9-457B-92AB-ED7C000DAA64}" srcOrd="0" destOrd="0" presId="urn:microsoft.com/office/officeart/2005/8/layout/process1"/>
  </dgm:cxnLst>
  <dgm:bg>
    <a:solidFill>
      <a:schemeClr val="accent2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AA0E76-C03F-446E-9080-DB40D4CC8FF4}" type="doc">
      <dgm:prSet loTypeId="urn:microsoft.com/office/officeart/2005/8/layout/radial4#1" loCatId="relationship" qsTypeId="urn:microsoft.com/office/officeart/2005/8/quickstyle/simple1#9" qsCatId="simple" csTypeId="urn:microsoft.com/office/officeart/2005/8/colors/accent1_2#7" csCatId="accent1" phldr="1"/>
      <dgm:spPr/>
      <dgm:t>
        <a:bodyPr/>
        <a:lstStyle/>
        <a:p>
          <a:endParaRPr lang="zh-CN" altLang="en-US"/>
        </a:p>
      </dgm:t>
    </dgm:pt>
    <dgm:pt modelId="{30DC6F72-E9AD-4010-97C2-E2012D3283B2}">
      <dgm:prSet phldrT="[文本]" custT="1"/>
      <dgm:spPr>
        <a:xfrm>
          <a:off x="2155507" y="2277603"/>
          <a:ext cx="1784985" cy="1784985"/>
        </a:xfrm>
        <a:prstGeom prst="ellipse">
          <a:avLst/>
        </a:prstGeom>
        <a:solidFill>
          <a:srgbClr val="DE0302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zh-CN" altLang="en-US" sz="24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+mn-cs"/>
            </a:rPr>
            <a:t>监测</a:t>
          </a:r>
          <a:endParaRPr lang="en-US" altLang="zh-CN" sz="2400" b="1" dirty="0">
            <a:solidFill>
              <a:srgbClr val="FFFFFF"/>
            </a:solidFill>
            <a:latin typeface="微软雅黑" pitchFamily="34" charset="-122"/>
            <a:ea typeface="微软雅黑" pitchFamily="34" charset="-122"/>
            <a:cs typeface="+mn-cs"/>
          </a:endParaRPr>
        </a:p>
        <a:p>
          <a:pPr>
            <a:spcAft>
              <a:spcPts val="0"/>
            </a:spcAft>
          </a:pPr>
          <a:r>
            <a:rPr lang="zh-CN" altLang="en-US" sz="24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+mn-cs"/>
            </a:rPr>
            <a:t>监控</a:t>
          </a:r>
        </a:p>
      </dgm:t>
    </dgm:pt>
    <dgm:pt modelId="{1B1BE46A-C6B2-4306-A6DF-EA4CABC1E8C3}" type="parTrans" cxnId="{DAE156A2-A640-4BEB-AE7B-B3A4D4EB8AF2}">
      <dgm:prSet/>
      <dgm:spPr/>
      <dgm:t>
        <a:bodyPr/>
        <a:lstStyle/>
        <a:p>
          <a:endParaRPr lang="zh-CN" altLang="en-US" sz="1800">
            <a:latin typeface="+mj-ea"/>
            <a:ea typeface="+mj-ea"/>
          </a:endParaRPr>
        </a:p>
      </dgm:t>
    </dgm:pt>
    <dgm:pt modelId="{E5E85E97-0319-4A73-87A6-7861D82614B6}" type="sibTrans" cxnId="{DAE156A2-A640-4BEB-AE7B-B3A4D4EB8AF2}">
      <dgm:prSet/>
      <dgm:spPr/>
      <dgm:t>
        <a:bodyPr/>
        <a:lstStyle/>
        <a:p>
          <a:endParaRPr lang="zh-CN" altLang="en-US" sz="1800">
            <a:latin typeface="+mj-ea"/>
            <a:ea typeface="+mj-ea"/>
          </a:endParaRPr>
        </a:p>
      </dgm:t>
    </dgm:pt>
    <dgm:pt modelId="{400B84C7-193B-4EF8-A173-37B82EF0369E}">
      <dgm:prSet phldrT="[文本]" custT="1"/>
      <dgm:spPr>
        <a:xfrm>
          <a:off x="160123" y="1063372"/>
          <a:ext cx="1695735" cy="1356588"/>
        </a:xfrm>
        <a:prstGeom prst="roundRect">
          <a:avLst>
            <a:gd name="adj" fmla="val 10000"/>
          </a:avLst>
        </a:prstGeom>
        <a:solidFill>
          <a:srgbClr val="344F2B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CN" altLang="en-US" sz="24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+mn-cs"/>
            </a:rPr>
            <a:t>行为观察</a:t>
          </a:r>
        </a:p>
      </dgm:t>
    </dgm:pt>
    <dgm:pt modelId="{46D1C6D3-12F7-42F0-A8F4-B001990B3C96}" type="parTrans" cxnId="{B3E46798-A11D-4732-9530-DC3591469F83}">
      <dgm:prSet/>
      <dgm:spPr>
        <a:xfrm rot="12900000">
          <a:off x="871449" y="1920360"/>
          <a:ext cx="1510013" cy="508720"/>
        </a:xfrm>
        <a:prstGeom prst="leftArrow">
          <a:avLst>
            <a:gd name="adj1" fmla="val 60000"/>
            <a:gd name="adj2" fmla="val 50000"/>
          </a:avLst>
        </a:prstGeom>
        <a:solidFill>
          <a:srgbClr val="7D7D7D"/>
        </a:solidFill>
        <a:ln>
          <a:solidFill>
            <a:srgbClr val="7D7D7D"/>
          </a:solidFill>
        </a:ln>
        <a:effectLst/>
      </dgm:spPr>
      <dgm:t>
        <a:bodyPr/>
        <a:lstStyle/>
        <a:p>
          <a:endParaRPr lang="zh-CN" altLang="en-US" sz="1800">
            <a:latin typeface="+mj-ea"/>
            <a:ea typeface="+mj-ea"/>
          </a:endParaRPr>
        </a:p>
      </dgm:t>
    </dgm:pt>
    <dgm:pt modelId="{7D2D499C-A06B-4558-9A87-B68117596B23}" type="sibTrans" cxnId="{B3E46798-A11D-4732-9530-DC3591469F83}">
      <dgm:prSet/>
      <dgm:spPr/>
      <dgm:t>
        <a:bodyPr/>
        <a:lstStyle/>
        <a:p>
          <a:endParaRPr lang="zh-CN" altLang="en-US" sz="1800">
            <a:latin typeface="+mj-ea"/>
            <a:ea typeface="+mj-ea"/>
          </a:endParaRPr>
        </a:p>
      </dgm:t>
    </dgm:pt>
    <dgm:pt modelId="{10C827A1-B855-4EEE-A6E5-5B1F330FDB95}">
      <dgm:prSet phldrT="[文本]" custT="1"/>
      <dgm:spPr>
        <a:xfrm>
          <a:off x="2200132" y="1411"/>
          <a:ext cx="1695735" cy="1356588"/>
        </a:xfrm>
        <a:prstGeom prst="roundRect">
          <a:avLst>
            <a:gd name="adj" fmla="val 10000"/>
          </a:avLst>
        </a:prstGeom>
        <a:solidFill>
          <a:srgbClr val="344F2B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CN" altLang="en-US" sz="24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+mn-cs"/>
            </a:rPr>
            <a:t>审核</a:t>
          </a:r>
          <a:r>
            <a:rPr lang="en-US" altLang="zh-CN" sz="24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+mn-cs"/>
            </a:rPr>
            <a:t>/</a:t>
          </a:r>
          <a:r>
            <a:rPr lang="zh-CN" altLang="en-US" sz="24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+mn-cs"/>
            </a:rPr>
            <a:t>安全检查</a:t>
          </a:r>
          <a:r>
            <a:rPr lang="en-US" altLang="zh-CN" sz="24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+mn-cs"/>
            </a:rPr>
            <a:t>/</a:t>
          </a:r>
          <a:r>
            <a:rPr lang="zh-CN" altLang="en-US" sz="24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+mn-cs"/>
            </a:rPr>
            <a:t>隐患排查</a:t>
          </a:r>
        </a:p>
      </dgm:t>
    </dgm:pt>
    <dgm:pt modelId="{77742F76-05F0-4E52-90EB-BF9303B5874B}" type="parTrans" cxnId="{D5047A6F-A65A-4075-9FFE-488B6C50B08B}">
      <dgm:prSet/>
      <dgm:spPr>
        <a:xfrm rot="16200000">
          <a:off x="2292993" y="1180352"/>
          <a:ext cx="1510013" cy="508720"/>
        </a:xfrm>
        <a:prstGeom prst="leftArrow">
          <a:avLst>
            <a:gd name="adj1" fmla="val 60000"/>
            <a:gd name="adj2" fmla="val 50000"/>
          </a:avLst>
        </a:prstGeom>
        <a:solidFill>
          <a:srgbClr val="7D7D7D"/>
        </a:solidFill>
        <a:ln>
          <a:solidFill>
            <a:srgbClr val="7D7D7D"/>
          </a:solidFill>
        </a:ln>
        <a:effectLst/>
      </dgm:spPr>
      <dgm:t>
        <a:bodyPr/>
        <a:lstStyle/>
        <a:p>
          <a:endParaRPr lang="zh-CN" altLang="en-US" sz="1800">
            <a:latin typeface="+mj-ea"/>
            <a:ea typeface="+mj-ea"/>
          </a:endParaRPr>
        </a:p>
      </dgm:t>
    </dgm:pt>
    <dgm:pt modelId="{0ED366F3-22A0-4BB6-9EF0-5DD23C725E44}" type="sibTrans" cxnId="{D5047A6F-A65A-4075-9FFE-488B6C50B08B}">
      <dgm:prSet/>
      <dgm:spPr/>
      <dgm:t>
        <a:bodyPr/>
        <a:lstStyle/>
        <a:p>
          <a:endParaRPr lang="zh-CN" altLang="en-US" sz="1800">
            <a:latin typeface="+mj-ea"/>
            <a:ea typeface="+mj-ea"/>
          </a:endParaRPr>
        </a:p>
      </dgm:t>
    </dgm:pt>
    <dgm:pt modelId="{C5165987-266D-4273-888A-015DB7C97048}">
      <dgm:prSet phldrT="[文本]" custT="1"/>
      <dgm:spPr>
        <a:xfrm>
          <a:off x="4240140" y="1063372"/>
          <a:ext cx="1695735" cy="1356588"/>
        </a:xfrm>
        <a:prstGeom prst="roundRect">
          <a:avLst>
            <a:gd name="adj" fmla="val 10000"/>
          </a:avLst>
        </a:prstGeom>
        <a:solidFill>
          <a:srgbClr val="344F2B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CN" altLang="en-US" sz="2400" dirty="0">
              <a:solidFill>
                <a:srgbClr val="FFFFFF"/>
              </a:solidFill>
              <a:latin typeface="+mn-ea"/>
              <a:ea typeface="+mn-ea"/>
              <a:cs typeface="+mn-cs"/>
            </a:rPr>
            <a:t>考核检查</a:t>
          </a:r>
          <a:endParaRPr lang="en-US" altLang="zh-CN" sz="2400" dirty="0">
            <a:solidFill>
              <a:srgbClr val="FFFFFF"/>
            </a:solidFill>
            <a:latin typeface="+mn-ea"/>
            <a:ea typeface="+mn-ea"/>
            <a:cs typeface="+mn-cs"/>
          </a:endParaRPr>
        </a:p>
        <a:p>
          <a:r>
            <a:rPr lang="zh-CN" altLang="en-US" sz="2400" dirty="0">
              <a:solidFill>
                <a:srgbClr val="FFFFFF"/>
              </a:solidFill>
              <a:latin typeface="+mn-ea"/>
              <a:ea typeface="+mn-ea"/>
              <a:cs typeface="+mn-cs"/>
            </a:rPr>
            <a:t>要素绩效指标</a:t>
          </a:r>
        </a:p>
      </dgm:t>
    </dgm:pt>
    <dgm:pt modelId="{D3E20307-FAD9-43E1-87E7-24D6B50FDF14}" type="parTrans" cxnId="{20D90C77-D683-4445-8707-BC847483384A}">
      <dgm:prSet/>
      <dgm:spPr>
        <a:xfrm rot="19500000">
          <a:off x="3714536" y="1920360"/>
          <a:ext cx="1510013" cy="508720"/>
        </a:xfrm>
        <a:prstGeom prst="leftArrow">
          <a:avLst>
            <a:gd name="adj1" fmla="val 60000"/>
            <a:gd name="adj2" fmla="val 50000"/>
          </a:avLst>
        </a:prstGeom>
        <a:solidFill>
          <a:srgbClr val="7D7D7D"/>
        </a:solidFill>
        <a:ln>
          <a:solidFill>
            <a:srgbClr val="7D7D7D"/>
          </a:solidFill>
        </a:ln>
        <a:effectLst/>
      </dgm:spPr>
      <dgm:t>
        <a:bodyPr/>
        <a:lstStyle/>
        <a:p>
          <a:endParaRPr lang="zh-CN" altLang="en-US"/>
        </a:p>
      </dgm:t>
    </dgm:pt>
    <dgm:pt modelId="{59D37928-51EE-4246-A12B-A185180D4E83}" type="sibTrans" cxnId="{20D90C77-D683-4445-8707-BC847483384A}">
      <dgm:prSet/>
      <dgm:spPr/>
      <dgm:t>
        <a:bodyPr/>
        <a:lstStyle/>
        <a:p>
          <a:endParaRPr lang="zh-CN" altLang="en-US"/>
        </a:p>
      </dgm:t>
    </dgm:pt>
    <dgm:pt modelId="{7ED321C2-AA05-430C-A566-33A7FE8AEDAD}" type="pres">
      <dgm:prSet presAssocID="{62AA0E76-C03F-446E-9080-DB40D4CC8FF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3F8D570-9315-4CB8-96B0-4F2AA5FEE4FB}" type="pres">
      <dgm:prSet presAssocID="{30DC6F72-E9AD-4010-97C2-E2012D3283B2}" presName="centerShape" presStyleLbl="node0" presStyleIdx="0" presStyleCnt="1"/>
      <dgm:spPr/>
    </dgm:pt>
    <dgm:pt modelId="{347C32E6-3F3C-4705-B0FA-D0AE5E4A733E}" type="pres">
      <dgm:prSet presAssocID="{46D1C6D3-12F7-42F0-A8F4-B001990B3C96}" presName="parTrans" presStyleLbl="bgSibTrans2D1" presStyleIdx="0" presStyleCnt="3"/>
      <dgm:spPr/>
    </dgm:pt>
    <dgm:pt modelId="{133E7F09-1BE6-4160-9111-547F56A9D0E8}" type="pres">
      <dgm:prSet presAssocID="{400B84C7-193B-4EF8-A173-37B82EF0369E}" presName="node" presStyleLbl="node1" presStyleIdx="0" presStyleCnt="3">
        <dgm:presLayoutVars>
          <dgm:bulletEnabled val="1"/>
        </dgm:presLayoutVars>
      </dgm:prSet>
      <dgm:spPr/>
    </dgm:pt>
    <dgm:pt modelId="{55649707-6120-4889-9EA9-EE8BEEAC3061}" type="pres">
      <dgm:prSet presAssocID="{77742F76-05F0-4E52-90EB-BF9303B5874B}" presName="parTrans" presStyleLbl="bgSibTrans2D1" presStyleIdx="1" presStyleCnt="3"/>
      <dgm:spPr/>
    </dgm:pt>
    <dgm:pt modelId="{3A809C4F-F4DD-4AB3-835C-57A8C5814890}" type="pres">
      <dgm:prSet presAssocID="{10C827A1-B855-4EEE-A6E5-5B1F330FDB95}" presName="node" presStyleLbl="node1" presStyleIdx="1" presStyleCnt="3">
        <dgm:presLayoutVars>
          <dgm:bulletEnabled val="1"/>
        </dgm:presLayoutVars>
      </dgm:prSet>
      <dgm:spPr/>
    </dgm:pt>
    <dgm:pt modelId="{521C8493-27E4-4026-8596-6A82CF1B9714}" type="pres">
      <dgm:prSet presAssocID="{D3E20307-FAD9-43E1-87E7-24D6B50FDF14}" presName="parTrans" presStyleLbl="bgSibTrans2D1" presStyleIdx="2" presStyleCnt="3"/>
      <dgm:spPr/>
    </dgm:pt>
    <dgm:pt modelId="{D2680969-660A-46B2-AE23-B5D2270EE087}" type="pres">
      <dgm:prSet presAssocID="{C5165987-266D-4273-888A-015DB7C97048}" presName="node" presStyleLbl="node1" presStyleIdx="2" presStyleCnt="3">
        <dgm:presLayoutVars>
          <dgm:bulletEnabled val="1"/>
        </dgm:presLayoutVars>
      </dgm:prSet>
      <dgm:spPr/>
    </dgm:pt>
  </dgm:ptLst>
  <dgm:cxnLst>
    <dgm:cxn modelId="{B94B1100-4020-4491-8AA9-FDD5E36350D8}" type="presOf" srcId="{D3E20307-FAD9-43E1-87E7-24D6B50FDF14}" destId="{521C8493-27E4-4026-8596-6A82CF1B9714}" srcOrd="0" destOrd="0" presId="urn:microsoft.com/office/officeart/2005/8/layout/radial4#1"/>
    <dgm:cxn modelId="{AF057613-B7DA-487E-B037-15A1A98C8CF9}" type="presOf" srcId="{400B84C7-193B-4EF8-A173-37B82EF0369E}" destId="{133E7F09-1BE6-4160-9111-547F56A9D0E8}" srcOrd="0" destOrd="0" presId="urn:microsoft.com/office/officeart/2005/8/layout/radial4#1"/>
    <dgm:cxn modelId="{1535B55C-C42B-4B34-855C-8695C5844CE5}" type="presOf" srcId="{62AA0E76-C03F-446E-9080-DB40D4CC8FF4}" destId="{7ED321C2-AA05-430C-A566-33A7FE8AEDAD}" srcOrd="0" destOrd="0" presId="urn:microsoft.com/office/officeart/2005/8/layout/radial4#1"/>
    <dgm:cxn modelId="{7ADD3744-64D5-4112-9729-E7DA39354188}" type="presOf" srcId="{46D1C6D3-12F7-42F0-A8F4-B001990B3C96}" destId="{347C32E6-3F3C-4705-B0FA-D0AE5E4A733E}" srcOrd="0" destOrd="0" presId="urn:microsoft.com/office/officeart/2005/8/layout/radial4#1"/>
    <dgm:cxn modelId="{D5047A6F-A65A-4075-9FFE-488B6C50B08B}" srcId="{30DC6F72-E9AD-4010-97C2-E2012D3283B2}" destId="{10C827A1-B855-4EEE-A6E5-5B1F330FDB95}" srcOrd="1" destOrd="0" parTransId="{77742F76-05F0-4E52-90EB-BF9303B5874B}" sibTransId="{0ED366F3-22A0-4BB6-9EF0-5DD23C725E44}"/>
    <dgm:cxn modelId="{20D90C77-D683-4445-8707-BC847483384A}" srcId="{30DC6F72-E9AD-4010-97C2-E2012D3283B2}" destId="{C5165987-266D-4273-888A-015DB7C97048}" srcOrd="2" destOrd="0" parTransId="{D3E20307-FAD9-43E1-87E7-24D6B50FDF14}" sibTransId="{59D37928-51EE-4246-A12B-A185180D4E83}"/>
    <dgm:cxn modelId="{B3E46798-A11D-4732-9530-DC3591469F83}" srcId="{30DC6F72-E9AD-4010-97C2-E2012D3283B2}" destId="{400B84C7-193B-4EF8-A173-37B82EF0369E}" srcOrd="0" destOrd="0" parTransId="{46D1C6D3-12F7-42F0-A8F4-B001990B3C96}" sibTransId="{7D2D499C-A06B-4558-9A87-B68117596B23}"/>
    <dgm:cxn modelId="{DAE156A2-A640-4BEB-AE7B-B3A4D4EB8AF2}" srcId="{62AA0E76-C03F-446E-9080-DB40D4CC8FF4}" destId="{30DC6F72-E9AD-4010-97C2-E2012D3283B2}" srcOrd="0" destOrd="0" parTransId="{1B1BE46A-C6B2-4306-A6DF-EA4CABC1E8C3}" sibTransId="{E5E85E97-0319-4A73-87A6-7861D82614B6}"/>
    <dgm:cxn modelId="{F38D7CBF-C5F1-43E1-B3F4-9A9414F0CC8C}" type="presOf" srcId="{C5165987-266D-4273-888A-015DB7C97048}" destId="{D2680969-660A-46B2-AE23-B5D2270EE087}" srcOrd="0" destOrd="0" presId="urn:microsoft.com/office/officeart/2005/8/layout/radial4#1"/>
    <dgm:cxn modelId="{5D5FC0C4-299A-428E-BC0A-2E3529890EB5}" type="presOf" srcId="{10C827A1-B855-4EEE-A6E5-5B1F330FDB95}" destId="{3A809C4F-F4DD-4AB3-835C-57A8C5814890}" srcOrd="0" destOrd="0" presId="urn:microsoft.com/office/officeart/2005/8/layout/radial4#1"/>
    <dgm:cxn modelId="{122959D9-5F68-438E-99FA-6D91B8632575}" type="presOf" srcId="{77742F76-05F0-4E52-90EB-BF9303B5874B}" destId="{55649707-6120-4889-9EA9-EE8BEEAC3061}" srcOrd="0" destOrd="0" presId="urn:microsoft.com/office/officeart/2005/8/layout/radial4#1"/>
    <dgm:cxn modelId="{7BB192F5-8DBA-4A73-ABE8-DD9F7B0D7EAF}" type="presOf" srcId="{30DC6F72-E9AD-4010-97C2-E2012D3283B2}" destId="{D3F8D570-9315-4CB8-96B0-4F2AA5FEE4FB}" srcOrd="0" destOrd="0" presId="urn:microsoft.com/office/officeart/2005/8/layout/radial4#1"/>
    <dgm:cxn modelId="{67C933C3-52A6-4DCB-87A0-1040A2645B29}" type="presParOf" srcId="{7ED321C2-AA05-430C-A566-33A7FE8AEDAD}" destId="{D3F8D570-9315-4CB8-96B0-4F2AA5FEE4FB}" srcOrd="0" destOrd="0" presId="urn:microsoft.com/office/officeart/2005/8/layout/radial4#1"/>
    <dgm:cxn modelId="{A2647AB7-1AF7-4452-9745-EE7A901C5C8E}" type="presParOf" srcId="{7ED321C2-AA05-430C-A566-33A7FE8AEDAD}" destId="{347C32E6-3F3C-4705-B0FA-D0AE5E4A733E}" srcOrd="1" destOrd="0" presId="urn:microsoft.com/office/officeart/2005/8/layout/radial4#1"/>
    <dgm:cxn modelId="{993110D0-1DE7-499F-B8A0-4BBA1B883D83}" type="presParOf" srcId="{7ED321C2-AA05-430C-A566-33A7FE8AEDAD}" destId="{133E7F09-1BE6-4160-9111-547F56A9D0E8}" srcOrd="2" destOrd="0" presId="urn:microsoft.com/office/officeart/2005/8/layout/radial4#1"/>
    <dgm:cxn modelId="{D4B25304-DCB7-4C51-BF32-E88AC098EED6}" type="presParOf" srcId="{7ED321C2-AA05-430C-A566-33A7FE8AEDAD}" destId="{55649707-6120-4889-9EA9-EE8BEEAC3061}" srcOrd="3" destOrd="0" presId="urn:microsoft.com/office/officeart/2005/8/layout/radial4#1"/>
    <dgm:cxn modelId="{821820C5-EE00-4AB2-A640-E4D90EFBA3E6}" type="presParOf" srcId="{7ED321C2-AA05-430C-A566-33A7FE8AEDAD}" destId="{3A809C4F-F4DD-4AB3-835C-57A8C5814890}" srcOrd="4" destOrd="0" presId="urn:microsoft.com/office/officeart/2005/8/layout/radial4#1"/>
    <dgm:cxn modelId="{AC6F2FB5-768A-40BF-989B-2D7FB3669883}" type="presParOf" srcId="{7ED321C2-AA05-430C-A566-33A7FE8AEDAD}" destId="{521C8493-27E4-4026-8596-6A82CF1B9714}" srcOrd="5" destOrd="0" presId="urn:microsoft.com/office/officeart/2005/8/layout/radial4#1"/>
    <dgm:cxn modelId="{D11D56F3-E128-46B4-8443-E83247CF6B67}" type="presParOf" srcId="{7ED321C2-AA05-430C-A566-33A7FE8AEDAD}" destId="{D2680969-660A-46B2-AE23-B5D2270EE087}" srcOrd="6" destOrd="0" presId="urn:microsoft.com/office/officeart/2005/8/layout/radial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B17A3-CFBC-4F46-9C33-490F53938FC8}">
      <dsp:nvSpPr>
        <dsp:cNvPr id="0" name=""/>
        <dsp:cNvSpPr/>
      </dsp:nvSpPr>
      <dsp:spPr>
        <a:xfrm>
          <a:off x="4588" y="0"/>
          <a:ext cx="2548069" cy="708064"/>
        </a:xfrm>
        <a:prstGeom prst="roundRect">
          <a:avLst>
            <a:gd name="adj" fmla="val 5000"/>
          </a:avLst>
        </a:prstGeom>
        <a:solidFill>
          <a:srgbClr val="344F2B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" rIns="4445" bIns="0" numCol="1" spcCol="1270" anchor="t" anchorCtr="0">
          <a:noAutofit/>
        </a:bodyPr>
        <a:lstStyle/>
        <a:p>
          <a:pPr marL="0" lvl="0" indent="0" algn="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00" kern="1200" dirty="0">
            <a:solidFill>
              <a:srgbClr val="FFFFFF"/>
            </a:solidFill>
            <a:latin typeface="微软雅黑" pitchFamily="34" charset="-122"/>
            <a:ea typeface="微软雅黑" pitchFamily="34" charset="-122"/>
            <a:cs typeface="+mn-cs"/>
          </a:endParaRPr>
        </a:p>
      </dsp:txBody>
      <dsp:txXfrm rot="16200000">
        <a:off x="-23448" y="42962"/>
        <a:ext cx="565687" cy="494687"/>
      </dsp:txXfrm>
    </dsp:sp>
    <dsp:sp modelId="{3CDA2ABD-B648-4650-8FA4-EEDF48253C48}">
      <dsp:nvSpPr>
        <dsp:cNvPr id="0" name=""/>
        <dsp:cNvSpPr/>
      </dsp:nvSpPr>
      <dsp:spPr>
        <a:xfrm>
          <a:off x="514202" y="0"/>
          <a:ext cx="1898311" cy="7080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+mn-cs"/>
            </a:rPr>
            <a:t>    规划</a:t>
          </a:r>
        </a:p>
      </dsp:txBody>
      <dsp:txXfrm>
        <a:off x="514202" y="0"/>
        <a:ext cx="1898311" cy="708064"/>
      </dsp:txXfrm>
    </dsp:sp>
    <dsp:sp modelId="{0F377078-0D48-4500-8036-F7B72D8D4A3E}">
      <dsp:nvSpPr>
        <dsp:cNvPr id="0" name=""/>
        <dsp:cNvSpPr/>
      </dsp:nvSpPr>
      <dsp:spPr>
        <a:xfrm>
          <a:off x="2709396" y="0"/>
          <a:ext cx="2548069" cy="708064"/>
        </a:xfrm>
        <a:prstGeom prst="roundRect">
          <a:avLst>
            <a:gd name="adj" fmla="val 5000"/>
          </a:avLst>
        </a:prstGeom>
        <a:solidFill>
          <a:srgbClr val="344F2B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" rIns="4445" bIns="0" numCol="1" spcCol="1270" anchor="t" anchorCtr="0">
          <a:noAutofit/>
        </a:bodyPr>
        <a:lstStyle/>
        <a:p>
          <a:pPr marL="0" lvl="0" indent="0" algn="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00" kern="1200" dirty="0">
            <a:solidFill>
              <a:srgbClr val="FFFFFF"/>
            </a:solidFill>
            <a:latin typeface="微软雅黑" pitchFamily="34" charset="-122"/>
            <a:ea typeface="微软雅黑" pitchFamily="34" charset="-122"/>
            <a:cs typeface="+mn-cs"/>
          </a:endParaRPr>
        </a:p>
      </dsp:txBody>
      <dsp:txXfrm rot="16200000">
        <a:off x="2681359" y="42962"/>
        <a:ext cx="565687" cy="494687"/>
      </dsp:txXfrm>
    </dsp:sp>
    <dsp:sp modelId="{720150D1-0E87-4890-B413-D9B94D641967}">
      <dsp:nvSpPr>
        <dsp:cNvPr id="0" name=""/>
        <dsp:cNvSpPr/>
      </dsp:nvSpPr>
      <dsp:spPr>
        <a:xfrm rot="5400000">
          <a:off x="2553277" y="312470"/>
          <a:ext cx="270163" cy="449766"/>
        </a:xfrm>
        <a:prstGeom prst="flowChartExtra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44F2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773091-EC2C-4487-9C4B-55953030DA7B}">
      <dsp:nvSpPr>
        <dsp:cNvPr id="0" name=""/>
        <dsp:cNvSpPr/>
      </dsp:nvSpPr>
      <dsp:spPr>
        <a:xfrm>
          <a:off x="3219009" y="0"/>
          <a:ext cx="1898311" cy="7080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+mn-cs"/>
            </a:rPr>
            <a:t> 风险评价</a:t>
          </a:r>
        </a:p>
      </dsp:txBody>
      <dsp:txXfrm>
        <a:off x="3219009" y="0"/>
        <a:ext cx="1898311" cy="708064"/>
      </dsp:txXfrm>
    </dsp:sp>
    <dsp:sp modelId="{EC150E49-663A-4A69-8770-B25652B796D7}">
      <dsp:nvSpPr>
        <dsp:cNvPr id="0" name=""/>
        <dsp:cNvSpPr/>
      </dsp:nvSpPr>
      <dsp:spPr>
        <a:xfrm>
          <a:off x="5414203" y="0"/>
          <a:ext cx="2548069" cy="708064"/>
        </a:xfrm>
        <a:prstGeom prst="roundRect">
          <a:avLst>
            <a:gd name="adj" fmla="val 5000"/>
          </a:avLst>
        </a:prstGeom>
        <a:solidFill>
          <a:srgbClr val="344F2B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" rIns="4445" bIns="0" numCol="1" spcCol="1270" anchor="t" anchorCtr="0">
          <a:noAutofit/>
        </a:bodyPr>
        <a:lstStyle/>
        <a:p>
          <a:pPr marL="0" lvl="0" indent="0" algn="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00" kern="1200" dirty="0">
            <a:solidFill>
              <a:srgbClr val="FFFFFF"/>
            </a:solidFill>
            <a:latin typeface="微软雅黑" pitchFamily="34" charset="-122"/>
            <a:ea typeface="微软雅黑" pitchFamily="34" charset="-122"/>
            <a:cs typeface="+mn-cs"/>
          </a:endParaRPr>
        </a:p>
      </dsp:txBody>
      <dsp:txXfrm rot="16200000">
        <a:off x="5386166" y="42962"/>
        <a:ext cx="565687" cy="494687"/>
      </dsp:txXfrm>
    </dsp:sp>
    <dsp:sp modelId="{624520A8-8D02-4501-8527-DF0CE6278E89}">
      <dsp:nvSpPr>
        <dsp:cNvPr id="0" name=""/>
        <dsp:cNvSpPr/>
      </dsp:nvSpPr>
      <dsp:spPr>
        <a:xfrm rot="5400000">
          <a:off x="5258084" y="312470"/>
          <a:ext cx="270163" cy="449766"/>
        </a:xfrm>
        <a:prstGeom prst="flowChartExtra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44F2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E5EA7E-1237-426C-BEE3-C4140A17E12E}">
      <dsp:nvSpPr>
        <dsp:cNvPr id="0" name=""/>
        <dsp:cNvSpPr/>
      </dsp:nvSpPr>
      <dsp:spPr>
        <a:xfrm>
          <a:off x="5923817" y="0"/>
          <a:ext cx="1898311" cy="7080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+mn-cs"/>
            </a:rPr>
            <a:t> 风险控制</a:t>
          </a:r>
        </a:p>
      </dsp:txBody>
      <dsp:txXfrm>
        <a:off x="5923817" y="0"/>
        <a:ext cx="1898311" cy="708064"/>
      </dsp:txXfrm>
    </dsp:sp>
    <dsp:sp modelId="{7B89172B-4DD5-4594-B09F-098B3C95A83D}">
      <dsp:nvSpPr>
        <dsp:cNvPr id="0" name=""/>
        <dsp:cNvSpPr/>
      </dsp:nvSpPr>
      <dsp:spPr>
        <a:xfrm>
          <a:off x="8119011" y="0"/>
          <a:ext cx="2548069" cy="708064"/>
        </a:xfrm>
        <a:prstGeom prst="roundRect">
          <a:avLst>
            <a:gd name="adj" fmla="val 5000"/>
          </a:avLst>
        </a:prstGeom>
        <a:solidFill>
          <a:srgbClr val="344F2B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" rIns="4445" bIns="0" numCol="1" spcCol="1270" anchor="t" anchorCtr="0">
          <a:noAutofit/>
        </a:bodyPr>
        <a:lstStyle/>
        <a:p>
          <a:pPr marL="0" lvl="0" indent="0" algn="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00" kern="1200" dirty="0">
            <a:solidFill>
              <a:srgbClr val="FFFFFF"/>
            </a:solidFill>
            <a:latin typeface="微软雅黑" pitchFamily="34" charset="-122"/>
            <a:ea typeface="微软雅黑" pitchFamily="34" charset="-122"/>
            <a:cs typeface="+mn-cs"/>
          </a:endParaRPr>
        </a:p>
      </dsp:txBody>
      <dsp:txXfrm rot="16200000">
        <a:off x="8090974" y="42962"/>
        <a:ext cx="565687" cy="494687"/>
      </dsp:txXfrm>
    </dsp:sp>
    <dsp:sp modelId="{4C21C8CB-70BE-4CB7-B6BE-99D0270515D2}">
      <dsp:nvSpPr>
        <dsp:cNvPr id="0" name=""/>
        <dsp:cNvSpPr/>
      </dsp:nvSpPr>
      <dsp:spPr>
        <a:xfrm rot="5400000">
          <a:off x="7962892" y="312470"/>
          <a:ext cx="270163" cy="449766"/>
        </a:xfrm>
        <a:prstGeom prst="flowChartExtra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44F2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8C53D6-1BDB-4416-9CD4-F454EE83D7FC}">
      <dsp:nvSpPr>
        <dsp:cNvPr id="0" name=""/>
        <dsp:cNvSpPr/>
      </dsp:nvSpPr>
      <dsp:spPr>
        <a:xfrm>
          <a:off x="8628624" y="0"/>
          <a:ext cx="1898311" cy="7080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+mn-cs"/>
            </a:rPr>
            <a:t> 风险监控</a:t>
          </a:r>
        </a:p>
      </dsp:txBody>
      <dsp:txXfrm>
        <a:off x="8628624" y="0"/>
        <a:ext cx="1898311" cy="7080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8F64BB-5093-49BD-B96E-E6FBC535A013}">
      <dsp:nvSpPr>
        <dsp:cNvPr id="0" name=""/>
        <dsp:cNvSpPr/>
      </dsp:nvSpPr>
      <dsp:spPr>
        <a:xfrm>
          <a:off x="0" y="144687"/>
          <a:ext cx="6602062" cy="673700"/>
        </a:xfrm>
        <a:prstGeom prst="roundRect">
          <a:avLst>
            <a:gd name="adj" fmla="val 10000"/>
          </a:avLst>
        </a:prstGeom>
        <a:solidFill>
          <a:srgbClr val="344F2B"/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0" kern="1200" dirty="0">
              <a:solidFill>
                <a:schemeClr val="bg1"/>
              </a:solidFill>
              <a:effectLst/>
              <a:latin typeface="微软雅黑" pitchFamily="34" charset="-122"/>
              <a:ea typeface="微软雅黑" pitchFamily="34" charset="-122"/>
              <a:cs typeface="+mn-cs"/>
            </a:rPr>
            <a:t>事先风险分析、评价</a:t>
          </a:r>
          <a:endParaRPr lang="zh-CN" altLang="en-US" sz="2400" b="0" kern="1200" dirty="0">
            <a:solidFill>
              <a:schemeClr val="bg1"/>
            </a:solidFill>
            <a:latin typeface="微软雅黑" pitchFamily="34" charset="-122"/>
            <a:ea typeface="微软雅黑" pitchFamily="34" charset="-122"/>
            <a:cs typeface="+mn-cs"/>
          </a:endParaRPr>
        </a:p>
      </dsp:txBody>
      <dsp:txXfrm>
        <a:off x="19732" y="164419"/>
        <a:ext cx="5498399" cy="634236"/>
      </dsp:txXfrm>
    </dsp:sp>
    <dsp:sp modelId="{7B49ADB8-9C8E-481C-BB11-B1232BD72D52}">
      <dsp:nvSpPr>
        <dsp:cNvPr id="0" name=""/>
        <dsp:cNvSpPr/>
      </dsp:nvSpPr>
      <dsp:spPr>
        <a:xfrm>
          <a:off x="552922" y="1282868"/>
          <a:ext cx="6602062" cy="673700"/>
        </a:xfrm>
        <a:prstGeom prst="roundRect">
          <a:avLst>
            <a:gd name="adj" fmla="val 10000"/>
          </a:avLst>
        </a:prstGeom>
        <a:solidFill>
          <a:srgbClr val="344F2B"/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0" kern="1200" dirty="0">
              <a:solidFill>
                <a:schemeClr val="bg1"/>
              </a:solidFill>
              <a:effectLst/>
              <a:latin typeface="微软雅黑" pitchFamily="34" charset="-122"/>
              <a:ea typeface="微软雅黑" pitchFamily="34" charset="-122"/>
              <a:cs typeface="+mn-cs"/>
            </a:rPr>
            <a:t>制定风险控制措施</a:t>
          </a:r>
          <a:endParaRPr lang="zh-CN" altLang="en-US" sz="2400" b="0" kern="1200" dirty="0">
            <a:solidFill>
              <a:schemeClr val="bg1"/>
            </a:solidFill>
            <a:latin typeface="微软雅黑" pitchFamily="34" charset="-122"/>
            <a:ea typeface="微软雅黑" pitchFamily="34" charset="-122"/>
            <a:cs typeface="+mn-cs"/>
          </a:endParaRPr>
        </a:p>
      </dsp:txBody>
      <dsp:txXfrm>
        <a:off x="572654" y="1302600"/>
        <a:ext cx="5383676" cy="634236"/>
      </dsp:txXfrm>
    </dsp:sp>
    <dsp:sp modelId="{85A64A56-316F-495B-83C1-16B1DC2F1FCB}">
      <dsp:nvSpPr>
        <dsp:cNvPr id="0" name=""/>
        <dsp:cNvSpPr/>
      </dsp:nvSpPr>
      <dsp:spPr>
        <a:xfrm>
          <a:off x="1097592" y="2421049"/>
          <a:ext cx="6602062" cy="673700"/>
        </a:xfrm>
        <a:prstGeom prst="roundRect">
          <a:avLst>
            <a:gd name="adj" fmla="val 10000"/>
          </a:avLst>
        </a:prstGeom>
        <a:solidFill>
          <a:srgbClr val="344F2B"/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0" kern="1200" dirty="0">
              <a:solidFill>
                <a:schemeClr val="bg1"/>
              </a:solidFill>
              <a:effectLst/>
              <a:latin typeface="微软雅黑" pitchFamily="34" charset="-122"/>
              <a:ea typeface="微软雅黑" pitchFamily="34" charset="-122"/>
              <a:cs typeface="+mn-cs"/>
            </a:rPr>
            <a:t>管理关口前移，实现事前预防</a:t>
          </a:r>
          <a:endParaRPr lang="zh-CN" altLang="en-US" sz="2400" b="0" kern="1200" dirty="0">
            <a:solidFill>
              <a:schemeClr val="bg1"/>
            </a:solidFill>
            <a:latin typeface="微软雅黑" pitchFamily="34" charset="-122"/>
            <a:ea typeface="微软雅黑" pitchFamily="34" charset="-122"/>
            <a:cs typeface="+mn-cs"/>
          </a:endParaRPr>
        </a:p>
      </dsp:txBody>
      <dsp:txXfrm>
        <a:off x="1117324" y="2440781"/>
        <a:ext cx="5391928" cy="634236"/>
      </dsp:txXfrm>
    </dsp:sp>
    <dsp:sp modelId="{6722DD81-0A52-4D86-873C-4723AAEA1D94}">
      <dsp:nvSpPr>
        <dsp:cNvPr id="0" name=""/>
        <dsp:cNvSpPr/>
      </dsp:nvSpPr>
      <dsp:spPr>
        <a:xfrm>
          <a:off x="1650515" y="3559229"/>
          <a:ext cx="6602062" cy="673700"/>
        </a:xfrm>
        <a:prstGeom prst="roundRect">
          <a:avLst>
            <a:gd name="adj" fmla="val 10000"/>
          </a:avLst>
        </a:prstGeom>
        <a:solidFill>
          <a:srgbClr val="344F2B"/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0" kern="1200" dirty="0">
              <a:solidFill>
                <a:schemeClr val="bg1"/>
              </a:solidFill>
              <a:effectLst/>
              <a:latin typeface="微软雅黑" pitchFamily="34" charset="-122"/>
              <a:ea typeface="微软雅黑" pitchFamily="34" charset="-122"/>
              <a:cs typeface="+mn-cs"/>
            </a:rPr>
            <a:t>消减危害，控制风险</a:t>
          </a:r>
          <a:endParaRPr lang="zh-CN" altLang="en-US" sz="2400" b="0" kern="1200" dirty="0">
            <a:solidFill>
              <a:schemeClr val="bg1"/>
            </a:solidFill>
            <a:latin typeface="微软雅黑" pitchFamily="34" charset="-122"/>
            <a:ea typeface="微软雅黑" pitchFamily="34" charset="-122"/>
            <a:cs typeface="+mn-cs"/>
          </a:endParaRPr>
        </a:p>
      </dsp:txBody>
      <dsp:txXfrm>
        <a:off x="1670247" y="3578961"/>
        <a:ext cx="5383676" cy="634236"/>
      </dsp:txXfrm>
    </dsp:sp>
    <dsp:sp modelId="{F9D178C7-452C-4E05-950D-7137BBA38CA4}">
      <dsp:nvSpPr>
        <dsp:cNvPr id="0" name=""/>
        <dsp:cNvSpPr/>
      </dsp:nvSpPr>
      <dsp:spPr>
        <a:xfrm>
          <a:off x="5976063" y="737628"/>
          <a:ext cx="625999" cy="625999"/>
        </a:xfrm>
        <a:prstGeom prst="downArrow">
          <a:avLst>
            <a:gd name="adj1" fmla="val 55000"/>
            <a:gd name="adj2" fmla="val 45000"/>
          </a:avLst>
        </a:prstGeom>
        <a:solidFill>
          <a:srgbClr val="D9D9D9">
            <a:alpha val="90000"/>
          </a:srgbClr>
        </a:solidFill>
        <a:ln w="25400" cap="flat" cmpd="sng" algn="ctr">
          <a:solidFill>
            <a:srgbClr val="344F2B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400" b="0" kern="1200">
            <a:solidFill>
              <a:srgbClr val="000000"/>
            </a:solidFill>
            <a:latin typeface="微软雅黑" pitchFamily="34" charset="-122"/>
            <a:ea typeface="微软雅黑" pitchFamily="34" charset="-122"/>
            <a:cs typeface="+mn-cs"/>
          </a:endParaRPr>
        </a:p>
      </dsp:txBody>
      <dsp:txXfrm>
        <a:off x="6116913" y="737628"/>
        <a:ext cx="344299" cy="471064"/>
      </dsp:txXfrm>
    </dsp:sp>
    <dsp:sp modelId="{A490391D-1ED4-4D13-B7AA-1F89211C7435}">
      <dsp:nvSpPr>
        <dsp:cNvPr id="0" name=""/>
        <dsp:cNvSpPr/>
      </dsp:nvSpPr>
      <dsp:spPr>
        <a:xfrm>
          <a:off x="6528985" y="1875809"/>
          <a:ext cx="625999" cy="625999"/>
        </a:xfrm>
        <a:prstGeom prst="downArrow">
          <a:avLst>
            <a:gd name="adj1" fmla="val 55000"/>
            <a:gd name="adj2" fmla="val 45000"/>
          </a:avLst>
        </a:prstGeom>
        <a:solidFill>
          <a:srgbClr val="D9D9D9">
            <a:alpha val="90000"/>
          </a:srgbClr>
        </a:solidFill>
        <a:ln w="25400" cap="flat" cmpd="sng" algn="ctr">
          <a:solidFill>
            <a:srgbClr val="344F2B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400" b="0" kern="1200">
            <a:solidFill>
              <a:srgbClr val="000000"/>
            </a:solidFill>
            <a:latin typeface="微软雅黑" pitchFamily="34" charset="-122"/>
            <a:ea typeface="微软雅黑" pitchFamily="34" charset="-122"/>
            <a:cs typeface="+mn-cs"/>
          </a:endParaRPr>
        </a:p>
      </dsp:txBody>
      <dsp:txXfrm>
        <a:off x="6669835" y="1875809"/>
        <a:ext cx="344299" cy="471064"/>
      </dsp:txXfrm>
    </dsp:sp>
    <dsp:sp modelId="{B23CE0AA-8947-4D6F-9046-8F339F320F26}">
      <dsp:nvSpPr>
        <dsp:cNvPr id="0" name=""/>
        <dsp:cNvSpPr/>
      </dsp:nvSpPr>
      <dsp:spPr>
        <a:xfrm>
          <a:off x="7073655" y="3013989"/>
          <a:ext cx="625999" cy="625999"/>
        </a:xfrm>
        <a:prstGeom prst="downArrow">
          <a:avLst>
            <a:gd name="adj1" fmla="val 55000"/>
            <a:gd name="adj2" fmla="val 45000"/>
          </a:avLst>
        </a:prstGeom>
        <a:solidFill>
          <a:srgbClr val="D9D9D9">
            <a:alpha val="90000"/>
          </a:srgbClr>
        </a:solidFill>
        <a:ln w="25400" cap="flat" cmpd="sng" algn="ctr">
          <a:solidFill>
            <a:srgbClr val="344F2B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400" b="0" kern="1200">
            <a:solidFill>
              <a:srgbClr val="000000"/>
            </a:solidFill>
            <a:latin typeface="微软雅黑" pitchFamily="34" charset="-122"/>
            <a:ea typeface="微软雅黑" pitchFamily="34" charset="-122"/>
            <a:cs typeface="+mn-cs"/>
          </a:endParaRPr>
        </a:p>
      </dsp:txBody>
      <dsp:txXfrm>
        <a:off x="7214505" y="3013989"/>
        <a:ext cx="344299" cy="4710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80C89-48E9-457B-92AB-ED7C000DAA64}">
      <dsp:nvSpPr>
        <dsp:cNvPr id="0" name=""/>
        <dsp:cNvSpPr/>
      </dsp:nvSpPr>
      <dsp:spPr>
        <a:xfrm>
          <a:off x="2257" y="1334087"/>
          <a:ext cx="2715327" cy="2207428"/>
        </a:xfrm>
        <a:prstGeom prst="roundRect">
          <a:avLst>
            <a:gd name="adj" fmla="val 10000"/>
          </a:avLst>
        </a:prstGeom>
        <a:solidFill>
          <a:srgbClr val="344F2B"/>
        </a:solidFill>
        <a:ln w="25400" cap="flat" cmpd="sng" algn="ctr">
          <a:solidFill>
            <a:srgbClr val="344F2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+mn-cs"/>
            </a:rPr>
            <a:t>风险评价结果</a:t>
          </a:r>
        </a:p>
      </dsp:txBody>
      <dsp:txXfrm>
        <a:off x="66910" y="1398740"/>
        <a:ext cx="2586021" cy="2078122"/>
      </dsp:txXfrm>
    </dsp:sp>
    <dsp:sp modelId="{A6BD27B2-F524-4E1F-8194-356DF596656F}">
      <dsp:nvSpPr>
        <dsp:cNvPr id="0" name=""/>
        <dsp:cNvSpPr/>
      </dsp:nvSpPr>
      <dsp:spPr>
        <a:xfrm>
          <a:off x="3257938" y="1767764"/>
          <a:ext cx="1145548" cy="1340075"/>
        </a:xfrm>
        <a:prstGeom prst="rightArrow">
          <a:avLst>
            <a:gd name="adj1" fmla="val 60000"/>
            <a:gd name="adj2" fmla="val 50000"/>
          </a:avLst>
        </a:prstGeom>
        <a:solidFill>
          <a:srgbClr val="7D7D7D"/>
        </a:solidFill>
        <a:ln>
          <a:solidFill>
            <a:srgbClr val="7D7D7D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微软雅黑" pitchFamily="34" charset="-122"/>
            <a:ea typeface="微软雅黑" pitchFamily="34" charset="-122"/>
            <a:cs typeface="+mn-cs"/>
          </a:endParaRPr>
        </a:p>
      </dsp:txBody>
      <dsp:txXfrm>
        <a:off x="3257938" y="2035779"/>
        <a:ext cx="801884" cy="804045"/>
      </dsp:txXfrm>
    </dsp:sp>
    <dsp:sp modelId="{3CFDCEBD-161A-4C93-85BD-FC9F959AA61B}">
      <dsp:nvSpPr>
        <dsp:cNvPr id="0" name=""/>
        <dsp:cNvSpPr/>
      </dsp:nvSpPr>
      <dsp:spPr>
        <a:xfrm>
          <a:off x="4878997" y="1331542"/>
          <a:ext cx="5403529" cy="2212518"/>
        </a:xfrm>
        <a:prstGeom prst="roundRect">
          <a:avLst>
            <a:gd name="adj" fmla="val 10000"/>
          </a:avLst>
        </a:prstGeom>
        <a:solidFill>
          <a:srgbClr val="344F2B"/>
        </a:solidFill>
        <a:ln w="25400" cap="flat" cmpd="sng" algn="ctr">
          <a:solidFill>
            <a:srgbClr val="344F2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00" kern="1200" dirty="0">
            <a:solidFill>
              <a:schemeClr val="bg1"/>
            </a:solidFill>
            <a:latin typeface="微软雅黑" pitchFamily="34" charset="-122"/>
            <a:ea typeface="微软雅黑" pitchFamily="34" charset="-122"/>
            <a:cs typeface="+mn-cs"/>
          </a:endParaRPr>
        </a:p>
      </dsp:txBody>
      <dsp:txXfrm>
        <a:off x="4943799" y="1396344"/>
        <a:ext cx="5273925" cy="20829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80C89-48E9-457B-92AB-ED7C000DAA64}">
      <dsp:nvSpPr>
        <dsp:cNvPr id="0" name=""/>
        <dsp:cNvSpPr/>
      </dsp:nvSpPr>
      <dsp:spPr>
        <a:xfrm>
          <a:off x="0" y="0"/>
          <a:ext cx="9359722" cy="858105"/>
        </a:xfrm>
        <a:prstGeom prst="roundRect">
          <a:avLst>
            <a:gd name="adj" fmla="val 10000"/>
          </a:avLst>
        </a:prstGeom>
        <a:solidFill>
          <a:srgbClr val="DE0302"/>
        </a:solidFill>
        <a:ln w="25400" cap="flat" cmpd="sng" algn="ctr">
          <a:solidFill>
            <a:srgbClr val="DE030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n-cs"/>
            </a:rPr>
            <a:t>培训</a:t>
          </a:r>
        </a:p>
      </dsp:txBody>
      <dsp:txXfrm>
        <a:off x="25133" y="25133"/>
        <a:ext cx="9309456" cy="8078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8D570-9315-4CB8-96B0-4F2AA5FEE4FB}">
      <dsp:nvSpPr>
        <dsp:cNvPr id="0" name=""/>
        <dsp:cNvSpPr/>
      </dsp:nvSpPr>
      <dsp:spPr>
        <a:xfrm>
          <a:off x="3198427" y="3086496"/>
          <a:ext cx="2365959" cy="2365959"/>
        </a:xfrm>
        <a:prstGeom prst="ellipse">
          <a:avLst/>
        </a:prstGeom>
        <a:solidFill>
          <a:srgbClr val="DE0302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2400" b="1" kern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+mn-cs"/>
            </a:rPr>
            <a:t>监测</a:t>
          </a:r>
          <a:endParaRPr lang="en-US" altLang="zh-CN" sz="2400" b="1" kern="1200" dirty="0">
            <a:solidFill>
              <a:srgbClr val="FFFFFF"/>
            </a:solidFill>
            <a:latin typeface="微软雅黑" pitchFamily="34" charset="-122"/>
            <a:ea typeface="微软雅黑" pitchFamily="34" charset="-122"/>
            <a:cs typeface="+mn-cs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2400" b="1" kern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+mn-cs"/>
            </a:rPr>
            <a:t>监控</a:t>
          </a:r>
        </a:p>
      </dsp:txBody>
      <dsp:txXfrm>
        <a:off x="3544914" y="3432983"/>
        <a:ext cx="1672985" cy="1672985"/>
      </dsp:txXfrm>
    </dsp:sp>
    <dsp:sp modelId="{347C32E6-3F3C-4705-B0FA-D0AE5E4A733E}">
      <dsp:nvSpPr>
        <dsp:cNvPr id="0" name=""/>
        <dsp:cNvSpPr/>
      </dsp:nvSpPr>
      <dsp:spPr>
        <a:xfrm rot="12900000">
          <a:off x="1436537" y="2592943"/>
          <a:ext cx="2064064" cy="674298"/>
        </a:xfrm>
        <a:prstGeom prst="leftArrow">
          <a:avLst>
            <a:gd name="adj1" fmla="val 60000"/>
            <a:gd name="adj2" fmla="val 50000"/>
          </a:avLst>
        </a:prstGeom>
        <a:solidFill>
          <a:srgbClr val="7D7D7D"/>
        </a:solidFill>
        <a:ln>
          <a:solidFill>
            <a:srgbClr val="7D7D7D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E7F09-1BE6-4160-9111-547F56A9D0E8}">
      <dsp:nvSpPr>
        <dsp:cNvPr id="0" name=""/>
        <dsp:cNvSpPr/>
      </dsp:nvSpPr>
      <dsp:spPr>
        <a:xfrm>
          <a:off x="499347" y="1439078"/>
          <a:ext cx="2247661" cy="1798129"/>
        </a:xfrm>
        <a:prstGeom prst="roundRect">
          <a:avLst>
            <a:gd name="adj" fmla="val 10000"/>
          </a:avLst>
        </a:prstGeom>
        <a:solidFill>
          <a:srgbClr val="344F2B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+mn-cs"/>
            </a:rPr>
            <a:t>行为观察</a:t>
          </a:r>
        </a:p>
      </dsp:txBody>
      <dsp:txXfrm>
        <a:off x="552012" y="1491743"/>
        <a:ext cx="2142331" cy="1692799"/>
      </dsp:txXfrm>
    </dsp:sp>
    <dsp:sp modelId="{55649707-6120-4889-9EA9-EE8BEEAC3061}">
      <dsp:nvSpPr>
        <dsp:cNvPr id="0" name=""/>
        <dsp:cNvSpPr/>
      </dsp:nvSpPr>
      <dsp:spPr>
        <a:xfrm rot="16200000">
          <a:off x="3349374" y="1597183"/>
          <a:ext cx="2064064" cy="674298"/>
        </a:xfrm>
        <a:prstGeom prst="leftArrow">
          <a:avLst>
            <a:gd name="adj1" fmla="val 60000"/>
            <a:gd name="adj2" fmla="val 50000"/>
          </a:avLst>
        </a:prstGeom>
        <a:solidFill>
          <a:srgbClr val="7D7D7D"/>
        </a:solidFill>
        <a:ln>
          <a:solidFill>
            <a:srgbClr val="7D7D7D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809C4F-F4DD-4AB3-835C-57A8C5814890}">
      <dsp:nvSpPr>
        <dsp:cNvPr id="0" name=""/>
        <dsp:cNvSpPr/>
      </dsp:nvSpPr>
      <dsp:spPr>
        <a:xfrm>
          <a:off x="3257576" y="3235"/>
          <a:ext cx="2247661" cy="1798129"/>
        </a:xfrm>
        <a:prstGeom prst="roundRect">
          <a:avLst>
            <a:gd name="adj" fmla="val 10000"/>
          </a:avLst>
        </a:prstGeom>
        <a:solidFill>
          <a:srgbClr val="344F2B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+mn-cs"/>
            </a:rPr>
            <a:t>审核</a:t>
          </a:r>
          <a:r>
            <a:rPr lang="en-US" altLang="zh-CN" sz="2400" kern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+mn-cs"/>
            </a:rPr>
            <a:t>/</a:t>
          </a:r>
          <a:r>
            <a:rPr lang="zh-CN" altLang="en-US" sz="2400" kern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+mn-cs"/>
            </a:rPr>
            <a:t>安全检查</a:t>
          </a:r>
          <a:r>
            <a:rPr lang="en-US" altLang="zh-CN" sz="2400" kern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+mn-cs"/>
            </a:rPr>
            <a:t>/</a:t>
          </a:r>
          <a:r>
            <a:rPr lang="zh-CN" altLang="en-US" sz="2400" kern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+mn-cs"/>
            </a:rPr>
            <a:t>隐患排查</a:t>
          </a:r>
        </a:p>
      </dsp:txBody>
      <dsp:txXfrm>
        <a:off x="3310241" y="55900"/>
        <a:ext cx="2142331" cy="1692799"/>
      </dsp:txXfrm>
    </dsp:sp>
    <dsp:sp modelId="{521C8493-27E4-4026-8596-6A82CF1B9714}">
      <dsp:nvSpPr>
        <dsp:cNvPr id="0" name=""/>
        <dsp:cNvSpPr/>
      </dsp:nvSpPr>
      <dsp:spPr>
        <a:xfrm rot="19500000">
          <a:off x="5262211" y="2592943"/>
          <a:ext cx="2064064" cy="674298"/>
        </a:xfrm>
        <a:prstGeom prst="leftArrow">
          <a:avLst>
            <a:gd name="adj1" fmla="val 60000"/>
            <a:gd name="adj2" fmla="val 50000"/>
          </a:avLst>
        </a:prstGeom>
        <a:solidFill>
          <a:srgbClr val="7D7D7D"/>
        </a:solidFill>
        <a:ln>
          <a:solidFill>
            <a:srgbClr val="7D7D7D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80969-660A-46B2-AE23-B5D2270EE087}">
      <dsp:nvSpPr>
        <dsp:cNvPr id="0" name=""/>
        <dsp:cNvSpPr/>
      </dsp:nvSpPr>
      <dsp:spPr>
        <a:xfrm>
          <a:off x="6015804" y="1439078"/>
          <a:ext cx="2247661" cy="1798129"/>
        </a:xfrm>
        <a:prstGeom prst="roundRect">
          <a:avLst>
            <a:gd name="adj" fmla="val 10000"/>
          </a:avLst>
        </a:prstGeom>
        <a:solidFill>
          <a:srgbClr val="344F2B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rgbClr val="FFFFFF"/>
              </a:solidFill>
              <a:latin typeface="+mn-ea"/>
              <a:ea typeface="+mn-ea"/>
              <a:cs typeface="+mn-cs"/>
            </a:rPr>
            <a:t>考核检查</a:t>
          </a:r>
          <a:endParaRPr lang="en-US" altLang="zh-CN" sz="2400" kern="1200" dirty="0">
            <a:solidFill>
              <a:srgbClr val="FFFFFF"/>
            </a:solidFill>
            <a:latin typeface="+mn-ea"/>
            <a:ea typeface="+mn-ea"/>
            <a:cs typeface="+mn-cs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rgbClr val="FFFFFF"/>
              </a:solidFill>
              <a:latin typeface="+mn-ea"/>
              <a:ea typeface="+mn-ea"/>
              <a:cs typeface="+mn-cs"/>
            </a:rPr>
            <a:t>要素绩效指标</a:t>
          </a:r>
        </a:p>
      </dsp:txBody>
      <dsp:txXfrm>
        <a:off x="6068469" y="1491743"/>
        <a:ext cx="2142331" cy="1692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parTxLTRAlign" val="r"/>
                <dgm:param type="parTxRTLAlign" val="r"/>
                <dgm:param type="txAnchorVert" val="t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l"/>
                <dgm:param type="parTxRTLAlign" val="l"/>
                <dgm:param type="txAnchorVert" val="t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#1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Sty" val="arr"/>
              <dgm:param type="endSty" val="noArr"/>
              <dgm:param type="begPts" val="auto"/>
              <dgm:param type="endPts" val="ct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#4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2019/3/21 Thursday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hone 6 floa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" y="0"/>
            <a:ext cx="12858044" cy="723265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706" y="14709"/>
            <a:ext cx="12858750" cy="7232650"/>
          </a:xfrm>
          <a:prstGeom prst="rect">
            <a:avLst/>
          </a:pr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3930"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宋体" charset="-122"/>
              </a:rPr>
              <a:t>2019/3/21 Thursday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itchFamily="34" charset="0"/>
              <a:ea typeface="宋体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393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itchFamily="34" charset="0"/>
              <a:ea typeface="宋体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3930" fontAlgn="auto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宋体" charset="-122"/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itchFamily="34" charset="0"/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6530888" y="5614734"/>
            <a:ext cx="5925319" cy="1220113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 userDrawn="1"/>
        </p:nvSpPr>
        <p:spPr>
          <a:xfrm rot="10800000">
            <a:off x="506751" y="5272509"/>
            <a:ext cx="439604" cy="1562338"/>
          </a:xfrm>
          <a:custGeom>
            <a:avLst/>
            <a:gdLst>
              <a:gd name="connsiteX0" fmla="*/ 0 w 530147"/>
              <a:gd name="connsiteY0" fmla="*/ 0 h 1562338"/>
              <a:gd name="connsiteX1" fmla="*/ 530147 w 530147"/>
              <a:gd name="connsiteY1" fmla="*/ 0 h 1562338"/>
              <a:gd name="connsiteX2" fmla="*/ 530147 w 530147"/>
              <a:gd name="connsiteY2" fmla="*/ 1216177 h 1562338"/>
              <a:gd name="connsiteX3" fmla="*/ 0 w 530147"/>
              <a:gd name="connsiteY3" fmla="*/ 1562338 h 156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147" h="1562338">
                <a:moveTo>
                  <a:pt x="0" y="0"/>
                </a:moveTo>
                <a:lnTo>
                  <a:pt x="530147" y="0"/>
                </a:lnTo>
                <a:lnTo>
                  <a:pt x="530147" y="1216177"/>
                </a:lnTo>
                <a:lnTo>
                  <a:pt x="0" y="156233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 userDrawn="1"/>
        </p:nvSpPr>
        <p:spPr>
          <a:xfrm>
            <a:off x="5557723" y="5614734"/>
            <a:ext cx="439604" cy="1562338"/>
          </a:xfrm>
          <a:custGeom>
            <a:avLst/>
            <a:gdLst>
              <a:gd name="connsiteX0" fmla="*/ 0 w 530147"/>
              <a:gd name="connsiteY0" fmla="*/ 0 h 1562338"/>
              <a:gd name="connsiteX1" fmla="*/ 530147 w 530147"/>
              <a:gd name="connsiteY1" fmla="*/ 0 h 1562338"/>
              <a:gd name="connsiteX2" fmla="*/ 530147 w 530147"/>
              <a:gd name="connsiteY2" fmla="*/ 1216177 h 1562338"/>
              <a:gd name="connsiteX3" fmla="*/ 0 w 530147"/>
              <a:gd name="connsiteY3" fmla="*/ 1562338 h 156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147" h="1562338">
                <a:moveTo>
                  <a:pt x="0" y="0"/>
                </a:moveTo>
                <a:lnTo>
                  <a:pt x="530147" y="0"/>
                </a:lnTo>
                <a:lnTo>
                  <a:pt x="530147" y="1216177"/>
                </a:lnTo>
                <a:lnTo>
                  <a:pt x="0" y="156233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" r="45193"/>
          <a:stretch>
            <a:fillRect/>
          </a:stretch>
        </p:blipFill>
        <p:spPr>
          <a:xfrm>
            <a:off x="596727" y="-6349"/>
            <a:ext cx="5914877" cy="7245349"/>
          </a:xfrm>
          <a:custGeom>
            <a:avLst/>
            <a:gdLst>
              <a:gd name="connsiteX0" fmla="*/ 964421 w 5914877"/>
              <a:gd name="connsiteY0" fmla="*/ 0 h 7245349"/>
              <a:gd name="connsiteX1" fmla="*/ 5914877 w 5914877"/>
              <a:gd name="connsiteY1" fmla="*/ 0 h 7245349"/>
              <a:gd name="connsiteX2" fmla="*/ 4950090 w 5914877"/>
              <a:gd name="connsiteY2" fmla="*/ 7245349 h 7245349"/>
              <a:gd name="connsiteX3" fmla="*/ 0 w 5914877"/>
              <a:gd name="connsiteY3" fmla="*/ 7245349 h 7245349"/>
              <a:gd name="connsiteX4" fmla="*/ 0 w 5914877"/>
              <a:gd name="connsiteY4" fmla="*/ 7242595 h 724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4877" h="7245349">
                <a:moveTo>
                  <a:pt x="964421" y="0"/>
                </a:moveTo>
                <a:lnTo>
                  <a:pt x="5914877" y="0"/>
                </a:lnTo>
                <a:lnTo>
                  <a:pt x="4950090" y="7245349"/>
                </a:lnTo>
                <a:lnTo>
                  <a:pt x="0" y="7245349"/>
                </a:lnTo>
                <a:lnTo>
                  <a:pt x="0" y="7242595"/>
                </a:lnTo>
                <a:close/>
              </a:path>
            </a:pathLst>
          </a:custGeom>
        </p:spPr>
      </p:pic>
      <p:sp>
        <p:nvSpPr>
          <p:cNvPr id="8" name="矩形 7"/>
          <p:cNvSpPr/>
          <p:nvPr userDrawn="1"/>
        </p:nvSpPr>
        <p:spPr>
          <a:xfrm>
            <a:off x="504056" y="5614734"/>
            <a:ext cx="5493271" cy="1220113"/>
          </a:xfrm>
          <a:prstGeom prst="rect">
            <a:avLst/>
          </a:prstGeom>
          <a:solidFill>
            <a:schemeClr val="bg1">
              <a:lumMod val="7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/>
        </p:nvSpPr>
        <p:spPr>
          <a:xfrm>
            <a:off x="2383842" y="5367044"/>
            <a:ext cx="1728192" cy="1728192"/>
          </a:xfrm>
          <a:prstGeom prst="ellipse">
            <a:avLst/>
          </a:prstGeom>
          <a:solidFill>
            <a:srgbClr val="D9D9D9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3232" y="356850"/>
            <a:ext cx="11572287" cy="1321101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25854" y="2821386"/>
            <a:ext cx="10418773" cy="36398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61273" y="6591840"/>
            <a:ext cx="5325716" cy="3841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1761" y="6591840"/>
            <a:ext cx="5325716" cy="3841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13118" y="6591840"/>
            <a:ext cx="1632515" cy="384182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Arial" charset="0"/>
                <a:cs typeface="+mn-ea"/>
              </a:defRPr>
            </a:lvl1pPr>
          </a:lstStyle>
          <a:p>
            <a:pPr>
              <a:defRPr/>
            </a:pPr>
            <a:fld id="{408543E8-558F-4F32-ADE0-B35030CF72F0}" type="slidenum">
              <a:rPr lang="en-US" altLang="x-none"/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bg>
      <p:bgPr>
        <a:solidFill>
          <a:schemeClr val="bg1">
            <a:lumMod val="85000"/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58044" cy="7232650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0"/>
            <a:ext cx="12858750" cy="7232650"/>
          </a:xfrm>
          <a:prstGeom prst="rect">
            <a:avLst/>
          </a:pr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455289" y="6861954"/>
            <a:ext cx="10530592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 userDrawn="1"/>
        </p:nvSpPr>
        <p:spPr>
          <a:xfrm>
            <a:off x="-21425" y="0"/>
            <a:ext cx="12858750" cy="7232650"/>
          </a:xfrm>
          <a:prstGeom prst="rect">
            <a:avLst/>
          </a:pr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6"/>
          <p:cNvSpPr>
            <a:spLocks noChangeArrowheads="1"/>
          </p:cNvSpPr>
          <p:nvPr userDrawn="1"/>
        </p:nvSpPr>
        <p:spPr bwMode="auto">
          <a:xfrm>
            <a:off x="0" y="285750"/>
            <a:ext cx="503238" cy="553327"/>
          </a:xfrm>
          <a:prstGeom prst="rect">
            <a:avLst/>
          </a:prstGeom>
          <a:solidFill>
            <a:srgbClr val="344F2B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0564E"/>
              </a:solidFill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594608" y="842411"/>
            <a:ext cx="10530592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779" y="0"/>
            <a:ext cx="10535316" cy="7244604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-1" y="0"/>
            <a:ext cx="12910095" cy="7232650"/>
          </a:xfrm>
          <a:prstGeom prst="rect">
            <a:avLst/>
          </a:prstGeom>
          <a:solidFill>
            <a:srgbClr val="344F2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 userDrawn="1"/>
        </p:nvSpPr>
        <p:spPr>
          <a:xfrm>
            <a:off x="-51345" y="-16605"/>
            <a:ext cx="8136904" cy="7289552"/>
          </a:xfrm>
          <a:custGeom>
            <a:avLst/>
            <a:gdLst>
              <a:gd name="connsiteX0" fmla="*/ 0 w 11626652"/>
              <a:gd name="connsiteY0" fmla="*/ 0 h 7289552"/>
              <a:gd name="connsiteX1" fmla="*/ 11626652 w 11626652"/>
              <a:gd name="connsiteY1" fmla="*/ 0 h 7289552"/>
              <a:gd name="connsiteX2" fmla="*/ 11626652 w 11626652"/>
              <a:gd name="connsiteY2" fmla="*/ 28451 h 7289552"/>
              <a:gd name="connsiteX3" fmla="*/ 5400600 w 11626652"/>
              <a:gd name="connsiteY3" fmla="*/ 28451 h 7289552"/>
              <a:gd name="connsiteX4" fmla="*/ 5400600 w 11626652"/>
              <a:gd name="connsiteY4" fmla="*/ 7289552 h 7289552"/>
              <a:gd name="connsiteX5" fmla="*/ 0 w 11626652"/>
              <a:gd name="connsiteY5" fmla="*/ 7289552 h 728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26652" h="7289552">
                <a:moveTo>
                  <a:pt x="0" y="0"/>
                </a:moveTo>
                <a:lnTo>
                  <a:pt x="11626652" y="0"/>
                </a:lnTo>
                <a:lnTo>
                  <a:pt x="11626652" y="28451"/>
                </a:lnTo>
                <a:lnTo>
                  <a:pt x="5400600" y="28451"/>
                </a:lnTo>
                <a:lnTo>
                  <a:pt x="5400600" y="7289552"/>
                </a:lnTo>
                <a:lnTo>
                  <a:pt x="0" y="7289552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l="-25663" r="-17225"/>
            </a:stretch>
          </a:blip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ea typeface="微软雅黑" pitchFamily="34" charset="-122"/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1100783" y="2390997"/>
            <a:ext cx="1398461" cy="2572375"/>
            <a:chOff x="1819273" y="1241186"/>
            <a:chExt cx="3332578" cy="1305977"/>
          </a:xfrm>
        </p:grpSpPr>
        <p:sp>
          <p:nvSpPr>
            <p:cNvPr id="10" name="矩形 9"/>
            <p:cNvSpPr/>
            <p:nvPr/>
          </p:nvSpPr>
          <p:spPr>
            <a:xfrm>
              <a:off x="1819273" y="1241186"/>
              <a:ext cx="2867025" cy="1168639"/>
            </a:xfrm>
            <a:prstGeom prst="rect">
              <a:avLst/>
            </a:prstGeom>
            <a:noFill/>
            <a:ln w="28575">
              <a:solidFill>
                <a:srgbClr val="344F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44F2B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24133" y="1359448"/>
              <a:ext cx="2827718" cy="1187715"/>
            </a:xfrm>
            <a:prstGeom prst="rect">
              <a:avLst/>
            </a:prstGeom>
            <a:noFill/>
            <a:ln w="28575">
              <a:solidFill>
                <a:srgbClr val="344F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33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2" name="文本框 11"/>
          <p:cNvSpPr txBox="1"/>
          <p:nvPr userDrawn="1"/>
        </p:nvSpPr>
        <p:spPr>
          <a:xfrm>
            <a:off x="1475977" y="2608213"/>
            <a:ext cx="648072" cy="2039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33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</a:rPr>
              <a:t>目</a:t>
            </a:r>
            <a:endParaRPr lang="en-US" altLang="zh-CN" sz="6330" b="1" dirty="0">
              <a:solidFill>
                <a:srgbClr val="344F2B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633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</a:rPr>
              <a:t>录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>
            <a:lumMod val="85000"/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58044" cy="7232650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0"/>
            <a:ext cx="12858750" cy="7232650"/>
          </a:xfrm>
          <a:prstGeom prst="rect">
            <a:avLst/>
          </a:pr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455289" y="709542"/>
            <a:ext cx="10530592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 userDrawn="1"/>
        </p:nvSpPr>
        <p:spPr>
          <a:xfrm>
            <a:off x="-21425" y="0"/>
            <a:ext cx="12858750" cy="7232650"/>
          </a:xfrm>
          <a:prstGeom prst="rect">
            <a:avLst/>
          </a:pr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125200" y="0"/>
            <a:ext cx="1733550" cy="709542"/>
            <a:chOff x="11125200" y="0"/>
            <a:chExt cx="1733550" cy="709542"/>
          </a:xfrm>
          <a:solidFill>
            <a:srgbClr val="344F2B"/>
          </a:solidFill>
        </p:grpSpPr>
        <p:sp>
          <p:nvSpPr>
            <p:cNvPr id="9" name="矩形 8"/>
            <p:cNvSpPr/>
            <p:nvPr/>
          </p:nvSpPr>
          <p:spPr>
            <a:xfrm>
              <a:off x="11125200" y="0"/>
              <a:ext cx="1733550" cy="7095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11125201" y="64770"/>
              <a:ext cx="1568870" cy="527368"/>
            </a:xfrm>
            <a:prstGeom prst="rect">
              <a:avLst/>
            </a:prstGeom>
            <a:grpFill/>
          </p:spPr>
          <p:txBody>
            <a:bodyPr vert="horz" lIns="96435" tIns="48218" rIns="96435" bIns="48218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charset="0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charset="0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charset="0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charset="0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charset="0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charset="0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charset="0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charset="0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charset="0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dirty="0">
                  <a:solidFill>
                    <a:schemeClr val="bg1"/>
                  </a:solidFill>
                  <a:latin typeface="Agency FB" pitchFamily="34" charset="0"/>
                  <a:ea typeface="微软雅黑" pitchFamily="34" charset="-122"/>
                  <a:cs typeface="+mn-ea"/>
                  <a:sym typeface="+mn-lt"/>
                </a:rPr>
                <a:t>LOTO</a:t>
              </a: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>
            <a:lumMod val="85000"/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58044" cy="7232650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0"/>
            <a:ext cx="12858750" cy="7232650"/>
          </a:xfrm>
          <a:prstGeom prst="rect">
            <a:avLst/>
          </a:pr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455289" y="6861954"/>
            <a:ext cx="10530592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 userDrawn="1"/>
        </p:nvSpPr>
        <p:spPr>
          <a:xfrm>
            <a:off x="-21425" y="0"/>
            <a:ext cx="12858750" cy="7232650"/>
          </a:xfrm>
          <a:prstGeom prst="rect">
            <a:avLst/>
          </a:pr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6"/>
          <p:cNvSpPr>
            <a:spLocks noChangeArrowheads="1"/>
          </p:cNvSpPr>
          <p:nvPr userDrawn="1"/>
        </p:nvSpPr>
        <p:spPr bwMode="auto">
          <a:xfrm>
            <a:off x="0" y="285750"/>
            <a:ext cx="503238" cy="553327"/>
          </a:xfrm>
          <a:prstGeom prst="rect">
            <a:avLst/>
          </a:prstGeom>
          <a:solidFill>
            <a:srgbClr val="344F2B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0564E"/>
              </a:solidFill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594608" y="842411"/>
            <a:ext cx="10530592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hone 6 floa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58044" cy="723265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858750" cy="7232650"/>
          </a:xfrm>
          <a:prstGeom prst="rect">
            <a:avLst/>
          </a:pr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  <a:t>2019/3/21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42938" y="289641"/>
            <a:ext cx="11572875" cy="1205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2938" y="1687620"/>
            <a:ext cx="11572875" cy="4773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42938" y="6703596"/>
            <a:ext cx="3000375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宋体" charset="-122"/>
              </a:rPr>
              <a:t>2019/3/21 Thursday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itchFamily="34" charset="0"/>
              <a:ea typeface="宋体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393406" y="6703596"/>
            <a:ext cx="407193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itchFamily="34" charset="0"/>
              <a:ea typeface="宋体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5438" y="6703596"/>
            <a:ext cx="3000375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3930" fontAlgn="auto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宋体" charset="-122"/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itchFamily="34" charset="0"/>
              <a:ea typeface="宋体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xStyles>
    <p:titleStyle>
      <a:lvl1pPr algn="ctr" defTabSz="963930" rtl="0" eaLnBrk="1" latinLnBrk="0" hangingPunct="1"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315" indent="-361315" algn="l" defTabSz="963930" rtl="0" eaLnBrk="1" latinLnBrk="0" hangingPunct="1">
        <a:spcBef>
          <a:spcPct val="20000"/>
        </a:spcBef>
        <a:buFont typeface="Arial" charset="0"/>
        <a:buChar char="•"/>
        <a:defRPr sz="3375" kern="1200">
          <a:solidFill>
            <a:schemeClr val="tx1"/>
          </a:solidFill>
          <a:latin typeface="+mn-lt"/>
          <a:ea typeface="+mn-ea"/>
          <a:cs typeface="+mn-cs"/>
        </a:defRPr>
      </a:lvl1pPr>
      <a:lvl2pPr marL="783590" indent="-301625" algn="l" defTabSz="963930" rtl="0" eaLnBrk="1" latinLnBrk="0" hangingPunct="1">
        <a:spcBef>
          <a:spcPct val="20000"/>
        </a:spcBef>
        <a:buFont typeface="Arial" charset="0"/>
        <a:buChar char="–"/>
        <a:defRPr sz="2955" kern="1200">
          <a:solidFill>
            <a:schemeClr val="tx1"/>
          </a:solidFill>
          <a:latin typeface="+mn-lt"/>
          <a:ea typeface="+mn-ea"/>
          <a:cs typeface="+mn-cs"/>
        </a:defRPr>
      </a:lvl2pPr>
      <a:lvl3pPr marL="1205230" indent="-241300" algn="l" defTabSz="963930" rtl="0" eaLnBrk="1" latinLnBrk="0" hangingPunct="1">
        <a:spcBef>
          <a:spcPct val="20000"/>
        </a:spcBef>
        <a:buFont typeface="Arial" charset="0"/>
        <a:buChar char="•"/>
        <a:defRPr sz="2530" kern="1200">
          <a:solidFill>
            <a:schemeClr val="tx1"/>
          </a:solidFill>
          <a:latin typeface="+mn-lt"/>
          <a:ea typeface="+mn-ea"/>
          <a:cs typeface="+mn-cs"/>
        </a:defRPr>
      </a:lvl3pPr>
      <a:lvl4pPr marL="1687830" indent="-241300" algn="l" defTabSz="963930" rtl="0" eaLnBrk="1" latinLnBrk="0" hangingPunct="1">
        <a:spcBef>
          <a:spcPct val="20000"/>
        </a:spcBef>
        <a:buFont typeface="Arial" charset="0"/>
        <a:buChar char="–"/>
        <a:defRPr sz="2110" kern="1200">
          <a:solidFill>
            <a:schemeClr val="tx1"/>
          </a:solidFill>
          <a:latin typeface="+mn-lt"/>
          <a:ea typeface="+mn-ea"/>
          <a:cs typeface="+mn-cs"/>
        </a:defRPr>
      </a:lvl4pPr>
      <a:lvl5pPr marL="2169795" indent="-241300" algn="l" defTabSz="963930" rtl="0" eaLnBrk="1" latinLnBrk="0" hangingPunct="1">
        <a:spcBef>
          <a:spcPct val="20000"/>
        </a:spcBef>
        <a:buFont typeface="Arial" charset="0"/>
        <a:buChar char="»"/>
        <a:defRPr sz="2110" kern="1200">
          <a:solidFill>
            <a:schemeClr val="tx1"/>
          </a:solidFill>
          <a:latin typeface="+mn-lt"/>
          <a:ea typeface="+mn-ea"/>
          <a:cs typeface="+mn-cs"/>
        </a:defRPr>
      </a:lvl5pPr>
      <a:lvl6pPr marL="2651760" indent="-241300" algn="l" defTabSz="963930" rtl="0" eaLnBrk="1" latinLnBrk="0" hangingPunct="1">
        <a:spcBef>
          <a:spcPct val="20000"/>
        </a:spcBef>
        <a:buFont typeface="Arial" charset="0"/>
        <a:buChar char="•"/>
        <a:defRPr sz="2110" kern="1200">
          <a:solidFill>
            <a:schemeClr val="tx1"/>
          </a:solidFill>
          <a:latin typeface="+mn-lt"/>
          <a:ea typeface="+mn-ea"/>
          <a:cs typeface="+mn-cs"/>
        </a:defRPr>
      </a:lvl6pPr>
      <a:lvl7pPr marL="3134360" indent="-241300" algn="l" defTabSz="963930" rtl="0" eaLnBrk="1" latinLnBrk="0" hangingPunct="1">
        <a:spcBef>
          <a:spcPct val="20000"/>
        </a:spcBef>
        <a:buFont typeface="Arial" charset="0"/>
        <a:buChar char="•"/>
        <a:defRPr sz="2110" kern="1200">
          <a:solidFill>
            <a:schemeClr val="tx1"/>
          </a:solidFill>
          <a:latin typeface="+mn-lt"/>
          <a:ea typeface="+mn-ea"/>
          <a:cs typeface="+mn-cs"/>
        </a:defRPr>
      </a:lvl7pPr>
      <a:lvl8pPr marL="3616325" indent="-241300" algn="l" defTabSz="963930" rtl="0" eaLnBrk="1" latinLnBrk="0" hangingPunct="1">
        <a:spcBef>
          <a:spcPct val="20000"/>
        </a:spcBef>
        <a:buFont typeface="Arial" charset="0"/>
        <a:buChar char="•"/>
        <a:defRPr sz="2110" kern="1200">
          <a:solidFill>
            <a:schemeClr val="tx1"/>
          </a:solidFill>
          <a:latin typeface="+mn-lt"/>
          <a:ea typeface="+mn-ea"/>
          <a:cs typeface="+mn-cs"/>
        </a:defRPr>
      </a:lvl8pPr>
      <a:lvl9pPr marL="4098290" indent="-241300" algn="l" defTabSz="963930" rtl="0" eaLnBrk="1" latinLnBrk="0" hangingPunct="1">
        <a:spcBef>
          <a:spcPct val="20000"/>
        </a:spcBef>
        <a:buFont typeface="Arial" charset="0"/>
        <a:buChar char="•"/>
        <a:defRPr sz="21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6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56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49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109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02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99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任意多边形 34"/>
          <p:cNvSpPr/>
          <p:nvPr/>
        </p:nvSpPr>
        <p:spPr>
          <a:xfrm>
            <a:off x="325463" y="0"/>
            <a:ext cx="4807768" cy="7232650"/>
          </a:xfrm>
          <a:custGeom>
            <a:avLst/>
            <a:gdLst>
              <a:gd name="connsiteX0" fmla="*/ 0 w 4807768"/>
              <a:gd name="connsiteY0" fmla="*/ 0 h 7232650"/>
              <a:gd name="connsiteX1" fmla="*/ 3685088 w 4807768"/>
              <a:gd name="connsiteY1" fmla="*/ 0 h 7232650"/>
              <a:gd name="connsiteX2" fmla="*/ 4807768 w 4807768"/>
              <a:gd name="connsiteY2" fmla="*/ 2313466 h 7232650"/>
              <a:gd name="connsiteX3" fmla="*/ 4807768 w 4807768"/>
              <a:gd name="connsiteY3" fmla="*/ 4983184 h 7232650"/>
              <a:gd name="connsiteX4" fmla="*/ 3715165 w 4807768"/>
              <a:gd name="connsiteY4" fmla="*/ 7232650 h 7232650"/>
              <a:gd name="connsiteX5" fmla="*/ 0 w 4807768"/>
              <a:gd name="connsiteY5" fmla="*/ 7232650 h 723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7768" h="7232650">
                <a:moveTo>
                  <a:pt x="0" y="0"/>
                </a:moveTo>
                <a:lnTo>
                  <a:pt x="3685088" y="0"/>
                </a:lnTo>
                <a:lnTo>
                  <a:pt x="4807768" y="2313466"/>
                </a:lnTo>
                <a:lnTo>
                  <a:pt x="4807768" y="4983184"/>
                </a:lnTo>
                <a:lnTo>
                  <a:pt x="3715165" y="7232650"/>
                </a:lnTo>
                <a:lnTo>
                  <a:pt x="0" y="7232650"/>
                </a:lnTo>
                <a:close/>
              </a:path>
            </a:pathLst>
          </a:custGeom>
          <a:solidFill>
            <a:srgbClr val="E0E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TextBox 10"/>
          <p:cNvSpPr txBox="1"/>
          <p:nvPr/>
        </p:nvSpPr>
        <p:spPr>
          <a:xfrm>
            <a:off x="5579745" y="2536205"/>
            <a:ext cx="5713730" cy="142367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buNone/>
            </a:pPr>
            <a:r>
              <a:rPr lang="zh-CN" altLang="en-US" sz="8800" b="1" cap="all" dirty="0">
                <a:solidFill>
                  <a:srgbClr val="3F5D3D"/>
                </a:solidFill>
                <a:latin typeface="+mj-ea"/>
                <a:ea typeface="+mj-ea"/>
                <a:cs typeface="Arial" charset="0"/>
              </a:rPr>
              <a:t>风险管理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2" b="4282"/>
          <a:stretch>
            <a:fillRect/>
          </a:stretch>
        </p:blipFill>
        <p:spPr>
          <a:xfrm>
            <a:off x="0" y="0"/>
            <a:ext cx="5277247" cy="7303336"/>
          </a:xfrm>
          <a:custGeom>
            <a:avLst/>
            <a:gdLst>
              <a:gd name="connsiteX0" fmla="*/ 5455839 w 5455840"/>
              <a:gd name="connsiteY0" fmla="*/ 3655995 h 7255724"/>
              <a:gd name="connsiteX1" fmla="*/ 5455840 w 5455840"/>
              <a:gd name="connsiteY1" fmla="*/ 3655997 h 7255724"/>
              <a:gd name="connsiteX2" fmla="*/ 5455839 w 5455840"/>
              <a:gd name="connsiteY2" fmla="*/ 3655999 h 7255724"/>
              <a:gd name="connsiteX3" fmla="*/ 0 w 5455840"/>
              <a:gd name="connsiteY3" fmla="*/ 0 h 7255724"/>
              <a:gd name="connsiteX4" fmla="*/ 3689543 w 5455840"/>
              <a:gd name="connsiteY4" fmla="*/ 0 h 7255724"/>
              <a:gd name="connsiteX5" fmla="*/ 4845199 w 5455840"/>
              <a:gd name="connsiteY5" fmla="*/ 2392052 h 7255724"/>
              <a:gd name="connsiteX6" fmla="*/ 4845199 w 5455840"/>
              <a:gd name="connsiteY6" fmla="*/ 4918807 h 7255724"/>
              <a:gd name="connsiteX7" fmla="*/ 3715165 w 5455840"/>
              <a:gd name="connsiteY7" fmla="*/ 7255724 h 7255724"/>
              <a:gd name="connsiteX8" fmla="*/ 0 w 5455840"/>
              <a:gd name="connsiteY8" fmla="*/ 7255724 h 725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55840" h="7255724">
                <a:moveTo>
                  <a:pt x="5455839" y="3655995"/>
                </a:moveTo>
                <a:lnTo>
                  <a:pt x="5455840" y="3655997"/>
                </a:lnTo>
                <a:lnTo>
                  <a:pt x="5455839" y="3655999"/>
                </a:lnTo>
                <a:close/>
                <a:moveTo>
                  <a:pt x="0" y="0"/>
                </a:moveTo>
                <a:lnTo>
                  <a:pt x="3689543" y="0"/>
                </a:lnTo>
                <a:lnTo>
                  <a:pt x="4845199" y="2392052"/>
                </a:lnTo>
                <a:lnTo>
                  <a:pt x="4845199" y="4918807"/>
                </a:lnTo>
                <a:lnTo>
                  <a:pt x="3715165" y="7255724"/>
                </a:lnTo>
                <a:lnTo>
                  <a:pt x="0" y="7255724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0" y="3374136"/>
            <a:ext cx="12192000" cy="17207"/>
          </a:xfrm>
          <a:prstGeom prst="line">
            <a:avLst/>
          </a:prstGeom>
          <a:ln>
            <a:solidFill>
              <a:srgbClr val="344F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 rot="2700000">
            <a:off x="3365391" y="2707247"/>
            <a:ext cx="1368193" cy="1368193"/>
          </a:xfrm>
          <a:prstGeom prst="rect">
            <a:avLst/>
          </a:prstGeom>
          <a:solidFill>
            <a:srgbClr val="344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 rot="2700000">
            <a:off x="4286965" y="2185362"/>
            <a:ext cx="370728" cy="370728"/>
          </a:xfrm>
          <a:prstGeom prst="rect">
            <a:avLst/>
          </a:prstGeom>
          <a:solidFill>
            <a:srgbClr val="DE03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 rot="2700000">
            <a:off x="3958715" y="2000942"/>
            <a:ext cx="181545" cy="181545"/>
          </a:xfrm>
          <a:prstGeom prst="rect">
            <a:avLst/>
          </a:prstGeom>
          <a:solidFill>
            <a:srgbClr val="DE03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070710" y="2934380"/>
            <a:ext cx="1963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PART</a:t>
            </a:r>
          </a:p>
          <a:p>
            <a:pPr algn="ctr"/>
            <a:r>
              <a:rPr lang="en-US" altLang="zh-CN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3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8193238" y="5369371"/>
            <a:ext cx="1440691" cy="1488629"/>
          </a:xfrm>
          <a:prstGeom prst="line">
            <a:avLst/>
          </a:prstGeom>
          <a:ln w="2540">
            <a:solidFill>
              <a:srgbClr val="DE0302">
                <a:alpha val="2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569464" y="0"/>
            <a:ext cx="2388382" cy="2465536"/>
          </a:xfrm>
          <a:prstGeom prst="line">
            <a:avLst/>
          </a:prstGeom>
          <a:ln w="2540">
            <a:solidFill>
              <a:srgbClr val="DE0302">
                <a:alpha val="2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4972216" y="2465536"/>
            <a:ext cx="5424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</a:rPr>
              <a:t>风险管理规划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5781303" y="3296533"/>
            <a:ext cx="2414716" cy="2506859"/>
          </a:xfrm>
          <a:prstGeom prst="line">
            <a:avLst/>
          </a:prstGeom>
          <a:ln w="2540">
            <a:solidFill>
              <a:srgbClr val="DE0302">
                <a:alpha val="2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588964" y="357894"/>
            <a:ext cx="5521954" cy="378111"/>
          </a:xfrm>
          <a:prstGeom prst="rect">
            <a:avLst/>
          </a:prstGeom>
        </p:spPr>
        <p:txBody>
          <a:bodyPr vert="horz" lIns="96435" tIns="48218" rIns="96435" bIns="48218" rtlCol="0" anchor="ctr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风险评价的组织</a:t>
            </a:r>
          </a:p>
        </p:txBody>
      </p:sp>
      <p:sp>
        <p:nvSpPr>
          <p:cNvPr id="3" name="TextBox 16"/>
          <p:cNvSpPr txBox="1"/>
          <p:nvPr/>
        </p:nvSpPr>
        <p:spPr>
          <a:xfrm>
            <a:off x="778444" y="1730307"/>
            <a:ext cx="1066494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n"/>
            </a:pPr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除国家法律要求由第三方进行风险评价外，企业应自主开展风险评价工作。</a:t>
            </a:r>
            <a:endParaRPr lang="en-US" altLang="zh-CN" sz="2400" dirty="0">
              <a:solidFill>
                <a:srgbClr val="344F2B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n"/>
            </a:pPr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企业主管</a:t>
            </a:r>
            <a:r>
              <a:rPr lang="en-US" altLang="zh-CN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HSE</a:t>
            </a:r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工作的负责人应直接负责风险评价工作，组织制定风险评价程序或指导书，明确风险评价的目的、范围，选择科学合理的评价方法，制定评价准则，成立评价组织，进行风险评价，确定风险等级；</a:t>
            </a:r>
            <a:endParaRPr lang="en-US" altLang="zh-CN" sz="2400" dirty="0">
              <a:solidFill>
                <a:srgbClr val="344F2B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n"/>
            </a:pPr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企业的各级管理人员应负责组织、参与风险评价工作；</a:t>
            </a:r>
            <a:endParaRPr lang="en-US" altLang="zh-CN" sz="2400" dirty="0">
              <a:solidFill>
                <a:srgbClr val="344F2B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n"/>
            </a:pPr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鼓励从业人员积极参与风险评价和风险控制。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380703" y="1528093"/>
            <a:ext cx="2016224" cy="0"/>
          </a:xfrm>
          <a:prstGeom prst="line">
            <a:avLst/>
          </a:prstGeom>
          <a:ln>
            <a:solidFill>
              <a:srgbClr val="DE030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17518" y="1312069"/>
            <a:ext cx="0" cy="2736304"/>
          </a:xfrm>
          <a:prstGeom prst="line">
            <a:avLst/>
          </a:prstGeom>
          <a:ln>
            <a:solidFill>
              <a:srgbClr val="DE030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11493670" y="4558067"/>
            <a:ext cx="0" cy="1428883"/>
          </a:xfrm>
          <a:prstGeom prst="line">
            <a:avLst/>
          </a:prstGeom>
          <a:ln>
            <a:solidFill>
              <a:srgbClr val="DE030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4197127" y="5738497"/>
            <a:ext cx="7593167" cy="114271"/>
          </a:xfrm>
          <a:prstGeom prst="line">
            <a:avLst/>
          </a:prstGeom>
          <a:ln>
            <a:solidFill>
              <a:srgbClr val="DE030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588964" y="357894"/>
            <a:ext cx="5521954" cy="378111"/>
          </a:xfrm>
          <a:prstGeom prst="rect">
            <a:avLst/>
          </a:prstGeom>
        </p:spPr>
        <p:txBody>
          <a:bodyPr vert="horz" lIns="96435" tIns="48218" rIns="96435" bIns="48218" rtlCol="0" anchor="ctr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风险评价的目的</a:t>
            </a:r>
          </a:p>
        </p:txBody>
      </p:sp>
      <p:graphicFrame>
        <p:nvGraphicFramePr>
          <p:cNvPr id="4" name="图示 3"/>
          <p:cNvGraphicFramePr/>
          <p:nvPr/>
        </p:nvGraphicFramePr>
        <p:xfrm>
          <a:off x="1633181" y="1600102"/>
          <a:ext cx="8252578" cy="4377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588964" y="357894"/>
            <a:ext cx="5521954" cy="378111"/>
          </a:xfrm>
          <a:prstGeom prst="rect">
            <a:avLst/>
          </a:prstGeom>
        </p:spPr>
        <p:txBody>
          <a:bodyPr vert="horz" lIns="96435" tIns="48218" rIns="96435" bIns="48218" rtlCol="0" anchor="ctr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风险评价范围</a:t>
            </a:r>
          </a:p>
        </p:txBody>
      </p:sp>
      <p:sp>
        <p:nvSpPr>
          <p:cNvPr id="3" name="TextBox 16"/>
          <p:cNvSpPr txBox="1"/>
          <p:nvPr/>
        </p:nvSpPr>
        <p:spPr>
          <a:xfrm>
            <a:off x="854334" y="1605436"/>
            <a:ext cx="8969018" cy="4366708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规划、设计和建设、投产、运行等阶段；</a:t>
            </a:r>
            <a:endParaRPr lang="en-US" altLang="zh-CN" sz="2400" dirty="0">
              <a:solidFill>
                <a:srgbClr val="344F2B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常规和非常规活动；</a:t>
            </a:r>
            <a:endParaRPr lang="en-US" altLang="zh-CN" sz="2400" dirty="0">
              <a:solidFill>
                <a:srgbClr val="344F2B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事故及潜在的紧急情况；</a:t>
            </a:r>
            <a:endParaRPr lang="en-US" altLang="zh-CN" sz="2400" dirty="0">
              <a:solidFill>
                <a:srgbClr val="344F2B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所有进入作业场所人员的活动；</a:t>
            </a:r>
            <a:endParaRPr lang="en-US" altLang="zh-CN" sz="2400" dirty="0">
              <a:solidFill>
                <a:srgbClr val="344F2B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原材料、产品的运输和使用过程；</a:t>
            </a:r>
            <a:endParaRPr lang="en-US" altLang="zh-CN" sz="2400" dirty="0">
              <a:solidFill>
                <a:srgbClr val="344F2B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作业场所的设施、设备、车辆、安全防护用品；</a:t>
            </a:r>
            <a:endParaRPr lang="en-US" altLang="zh-CN" sz="2400" dirty="0">
              <a:solidFill>
                <a:srgbClr val="344F2B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丢弃、废弃、拆除与处置；</a:t>
            </a:r>
            <a:endParaRPr lang="en-US" altLang="zh-CN" sz="2400" dirty="0">
              <a:solidFill>
                <a:srgbClr val="344F2B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企业周围环境；</a:t>
            </a:r>
            <a:endParaRPr lang="en-US" altLang="zh-CN" sz="2400" dirty="0">
              <a:solidFill>
                <a:srgbClr val="344F2B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气候、地震及其他自然灾害等。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380703" y="1240061"/>
            <a:ext cx="2592288" cy="0"/>
          </a:xfrm>
          <a:prstGeom prst="line">
            <a:avLst/>
          </a:prstGeom>
          <a:ln>
            <a:solidFill>
              <a:srgbClr val="DE030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17518" y="1024037"/>
            <a:ext cx="0" cy="1224136"/>
          </a:xfrm>
          <a:prstGeom prst="line">
            <a:avLst/>
          </a:prstGeom>
          <a:ln>
            <a:solidFill>
              <a:srgbClr val="DE030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551" y="1343546"/>
            <a:ext cx="3168352" cy="4890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588964" y="357894"/>
            <a:ext cx="5521954" cy="378111"/>
          </a:xfrm>
          <a:prstGeom prst="rect">
            <a:avLst/>
          </a:prstGeom>
        </p:spPr>
        <p:txBody>
          <a:bodyPr vert="horz" lIns="96435" tIns="48218" rIns="96435" bIns="48218" rtlCol="0" anchor="ctr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风险评价准则</a:t>
            </a:r>
          </a:p>
        </p:txBody>
      </p:sp>
      <p:pic>
        <p:nvPicPr>
          <p:cNvPr id="1025" name="图片 102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0100" y="1092200"/>
            <a:ext cx="10147300" cy="5702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588964" y="357894"/>
            <a:ext cx="5521954" cy="378111"/>
          </a:xfrm>
          <a:prstGeom prst="rect">
            <a:avLst/>
          </a:prstGeom>
        </p:spPr>
        <p:txBody>
          <a:bodyPr vert="horz" lIns="96435" tIns="48218" rIns="96435" bIns="48218" rtlCol="0" anchor="ctr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风险评价时机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837700" y="1889767"/>
          <a:ext cx="10159232" cy="4127480"/>
        </p:xfrm>
        <a:graphic>
          <a:graphicData uri="http://schemas.openxmlformats.org/drawingml/2006/table">
            <a:tbl>
              <a:tblPr firstRow="1" bandRow="1"/>
              <a:tblGrid>
                <a:gridCol w="5079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9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54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4F2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4F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4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7D7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7D7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4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4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7D7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7D7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4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5095255" y="1024037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风险评价频率</a:t>
            </a:r>
          </a:p>
        </p:txBody>
      </p:sp>
      <p:sp>
        <p:nvSpPr>
          <p:cNvPr id="5" name="矩形 4"/>
          <p:cNvSpPr/>
          <p:nvPr/>
        </p:nvSpPr>
        <p:spPr>
          <a:xfrm>
            <a:off x="2917826" y="2086675"/>
            <a:ext cx="891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作 业</a:t>
            </a:r>
            <a:endParaRPr lang="zh-CN" alt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92253" y="2086675"/>
            <a:ext cx="891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频 率</a:t>
            </a:r>
            <a:endParaRPr lang="zh-CN" alt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32831" y="2938636"/>
            <a:ext cx="36615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具有危害的日常作业活动 </a:t>
            </a:r>
            <a:endParaRPr lang="zh-CN" altLang="en-US" sz="2400" b="1" dirty="0">
              <a:solidFill>
                <a:srgbClr val="344F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730162" y="2938636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频繁进行</a:t>
            </a:r>
            <a:endParaRPr lang="zh-CN" altLang="en-US" sz="2400" b="1" dirty="0">
              <a:solidFill>
                <a:srgbClr val="344F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32831" y="3730724"/>
            <a:ext cx="36615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新建、扩建、改建及变更 </a:t>
            </a:r>
            <a:endParaRPr lang="zh-CN" altLang="en-US" sz="2400" b="1" dirty="0">
              <a:solidFill>
                <a:srgbClr val="344F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72992" y="4420114"/>
            <a:ext cx="17812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设备拆除    </a:t>
            </a:r>
          </a:p>
        </p:txBody>
      </p:sp>
      <p:sp>
        <p:nvSpPr>
          <p:cNvPr id="11" name="矩形 10"/>
          <p:cNvSpPr/>
          <p:nvPr/>
        </p:nvSpPr>
        <p:spPr>
          <a:xfrm>
            <a:off x="7422385" y="3618066"/>
            <a:ext cx="20313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特定时间进行</a:t>
            </a:r>
          </a:p>
        </p:txBody>
      </p:sp>
      <p:sp>
        <p:nvSpPr>
          <p:cNvPr id="12" name="矩形 11"/>
          <p:cNvSpPr/>
          <p:nvPr/>
        </p:nvSpPr>
        <p:spPr>
          <a:xfrm>
            <a:off x="1886294" y="5382594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关键生产装置、设施</a:t>
            </a:r>
            <a:endParaRPr lang="zh-CN" altLang="en-US" sz="2400" b="1" dirty="0">
              <a:solidFill>
                <a:srgbClr val="344F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684476" y="5382594"/>
            <a:ext cx="1507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定期进行 </a:t>
            </a:r>
            <a:endParaRPr lang="zh-CN" altLang="en-US" sz="2400" b="1" dirty="0">
              <a:solidFill>
                <a:srgbClr val="344F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422385" y="4466282"/>
            <a:ext cx="20313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特定时间进行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588964" y="357894"/>
            <a:ext cx="5521954" cy="378111"/>
          </a:xfrm>
          <a:prstGeom prst="rect">
            <a:avLst/>
          </a:prstGeom>
        </p:spPr>
        <p:txBody>
          <a:bodyPr vert="horz" lIns="96435" tIns="48218" rIns="96435" bIns="48218" rtlCol="0" anchor="ctr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风险评价时机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709567" y="2075577"/>
          <a:ext cx="10819239" cy="4277052"/>
        </p:xfrm>
        <a:graphic>
          <a:graphicData uri="http://schemas.openxmlformats.org/drawingml/2006/table">
            <a:tbl>
              <a:tblPr/>
              <a:tblGrid>
                <a:gridCol w="1262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2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26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26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26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26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626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78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8170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8610" marR="8610" marT="8610" marB="0" anchor="ctr">
                    <a:lnL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7D7D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8610" marR="8610" marT="8610" marB="0" anchor="ctr">
                    <a:lnL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7D7D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8610" marR="8610" marT="8610" marB="0" anchor="ctr">
                    <a:lnL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7D7D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8610" marR="8610" marT="8610" marB="0" anchor="ctr">
                    <a:lnL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7D7D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安全验收评价</a:t>
                      </a:r>
                    </a:p>
                  </a:txBody>
                  <a:tcPr marL="8610" marR="8610" marT="8610" marB="0" anchor="ctr">
                    <a:lnL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7D7D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itchFamily="18" charset="0"/>
                        </a:rPr>
                        <a:t>安全现状评价</a:t>
                      </a:r>
                      <a:r>
                        <a:rPr kumimoji="0" lang="en-US" altLang="zh-CN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kumimoji="0" lang="zh-CN" altLang="en-US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itchFamily="18" charset="0"/>
                        </a:rPr>
                        <a:t>专项安全评价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610" marR="8610" marT="8610" marB="0" anchor="ctr">
                    <a:lnL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7D7D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8610" marR="8610" marT="8610" marB="0" anchor="ctr">
                    <a:lnL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7D7D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8610" marR="8610" marT="8610" marB="0" anchor="ctr">
                    <a:lnL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7D7D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8610" marR="8610" marT="8610" marB="0" anchor="ctr">
                    <a:lnL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7D7D">
                        <a:alpha val="2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59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itchFamily="18" charset="0"/>
                        </a:rPr>
                        <a:t>职业卫生评价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8610" marR="8610" marT="8610" marB="0" anchor="ctr">
                    <a:lnL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8610" marR="8610" marT="8610" marB="0" anchor="ctr">
                    <a:lnL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8610" marR="8610" marT="8610" marB="0" anchor="ctr">
                    <a:lnL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8610" marR="8610" marT="8610" marB="0" anchor="ctr">
                    <a:lnL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8610" marR="8610" marT="8610" marB="0" anchor="ctr">
                    <a:lnL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8610" marR="8610" marT="8610" marB="0" anchor="ctr">
                    <a:lnL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8610" marR="8610" marT="8610" marB="0" anchor="ctr">
                    <a:lnL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8610" marR="8610" marT="8610" marB="0" anchor="ctr">
                    <a:lnL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8610" marR="8610" marT="8610" marB="0" anchor="ctr">
                    <a:lnL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40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环境影响评价</a:t>
                      </a:r>
                    </a:p>
                  </a:txBody>
                  <a:tcPr marL="8610" marR="8610" marT="8610" marB="0" anchor="ctr">
                    <a:lnL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7D7D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8610" marR="8610" marT="8610" marB="0" anchor="ctr">
                    <a:lnL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7D7D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8610" marR="8610" marT="8610" marB="0" anchor="ctr">
                    <a:lnL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7D7D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8610" marR="8610" marT="8610" marB="0" anchor="ctr">
                    <a:lnL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7D7D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8610" marR="8610" marT="8610" marB="0" anchor="ctr">
                    <a:lnL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7D7D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8610" marR="8610" marT="8610" marB="0" anchor="ctr">
                    <a:lnL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7D7D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8610" marR="8610" marT="8610" marB="0" anchor="ctr">
                    <a:lnL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7D7D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8610" marR="8610" marT="8610" marB="0" anchor="ctr">
                    <a:lnL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7D7D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8610" marR="8610" marT="8610" marB="0" anchor="ctr">
                    <a:lnL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4F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7D7D">
                        <a:alpha val="2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" name="组合 27"/>
          <p:cNvGrpSpPr/>
          <p:nvPr/>
        </p:nvGrpSpPr>
        <p:grpSpPr>
          <a:xfrm>
            <a:off x="650345" y="1507299"/>
            <a:ext cx="10963606" cy="625841"/>
            <a:chOff x="502818" y="2881813"/>
            <a:chExt cx="7320586" cy="536969"/>
          </a:xfrm>
        </p:grpSpPr>
        <p:sp>
          <p:nvSpPr>
            <p:cNvPr id="26" name="燕尾形箭头 25"/>
            <p:cNvSpPr/>
            <p:nvPr/>
          </p:nvSpPr>
          <p:spPr>
            <a:xfrm>
              <a:off x="502818" y="2893514"/>
              <a:ext cx="951977" cy="513566"/>
            </a:xfrm>
            <a:prstGeom prst="notchedRightArrow">
              <a:avLst>
                <a:gd name="adj1" fmla="val 100000"/>
                <a:gd name="adj2" fmla="val 29115"/>
              </a:avLst>
            </a:prstGeom>
            <a:solidFill>
              <a:srgbClr val="344F2B"/>
            </a:solidFill>
            <a:ln w="285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黑体" pitchFamily="49" charset="-122"/>
              </a:endParaRPr>
            </a:p>
          </p:txBody>
        </p:sp>
        <p:sp>
          <p:nvSpPr>
            <p:cNvPr id="27" name="燕尾形箭头 26"/>
            <p:cNvSpPr/>
            <p:nvPr/>
          </p:nvSpPr>
          <p:spPr>
            <a:xfrm>
              <a:off x="1367426" y="2895601"/>
              <a:ext cx="951977" cy="513566"/>
            </a:xfrm>
            <a:prstGeom prst="notchedRightArrow">
              <a:avLst>
                <a:gd name="adj1" fmla="val 100000"/>
                <a:gd name="adj2" fmla="val 29115"/>
              </a:avLst>
            </a:prstGeom>
            <a:solidFill>
              <a:srgbClr val="344F2B"/>
            </a:solidFill>
            <a:ln w="285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黑体" pitchFamily="49" charset="-122"/>
              </a:endParaRPr>
            </a:p>
          </p:txBody>
        </p:sp>
        <p:sp>
          <p:nvSpPr>
            <p:cNvPr id="28" name="燕尾形箭头 27"/>
            <p:cNvSpPr/>
            <p:nvPr/>
          </p:nvSpPr>
          <p:spPr>
            <a:xfrm>
              <a:off x="5632280" y="2881813"/>
              <a:ext cx="951977" cy="513566"/>
            </a:xfrm>
            <a:prstGeom prst="notchedRightArrow">
              <a:avLst>
                <a:gd name="adj1" fmla="val 100000"/>
                <a:gd name="adj2" fmla="val 29115"/>
              </a:avLst>
            </a:prstGeom>
            <a:solidFill>
              <a:srgbClr val="344F2B"/>
            </a:solidFill>
            <a:ln w="285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黑体" pitchFamily="49" charset="-122"/>
              </a:endParaRPr>
            </a:p>
          </p:txBody>
        </p:sp>
        <p:sp>
          <p:nvSpPr>
            <p:cNvPr id="29" name="燕尾形箭头 28"/>
            <p:cNvSpPr/>
            <p:nvPr/>
          </p:nvSpPr>
          <p:spPr>
            <a:xfrm>
              <a:off x="4783249" y="2887251"/>
              <a:ext cx="951977" cy="513567"/>
            </a:xfrm>
            <a:prstGeom prst="notchedRightArrow">
              <a:avLst>
                <a:gd name="adj1" fmla="val 100000"/>
                <a:gd name="adj2" fmla="val 29115"/>
              </a:avLst>
            </a:prstGeom>
            <a:solidFill>
              <a:srgbClr val="344F2B"/>
            </a:solidFill>
            <a:ln w="285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黑体" pitchFamily="49" charset="-122"/>
              </a:endParaRPr>
            </a:p>
          </p:txBody>
        </p:sp>
        <p:sp>
          <p:nvSpPr>
            <p:cNvPr id="30" name="燕尾形箭头 29"/>
            <p:cNvSpPr/>
            <p:nvPr/>
          </p:nvSpPr>
          <p:spPr>
            <a:xfrm>
              <a:off x="2222965" y="2905215"/>
              <a:ext cx="951977" cy="513567"/>
            </a:xfrm>
            <a:prstGeom prst="notchedRightArrow">
              <a:avLst>
                <a:gd name="adj1" fmla="val 100000"/>
                <a:gd name="adj2" fmla="val 29115"/>
              </a:avLst>
            </a:prstGeom>
            <a:solidFill>
              <a:srgbClr val="344F2B"/>
            </a:solidFill>
            <a:ln w="285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黑体" pitchFamily="49" charset="-122"/>
              </a:endParaRPr>
            </a:p>
          </p:txBody>
        </p:sp>
        <p:sp>
          <p:nvSpPr>
            <p:cNvPr id="31" name="燕尾形箭头 30"/>
            <p:cNvSpPr/>
            <p:nvPr/>
          </p:nvSpPr>
          <p:spPr>
            <a:xfrm>
              <a:off x="3925860" y="2891426"/>
              <a:ext cx="951977" cy="513567"/>
            </a:xfrm>
            <a:prstGeom prst="notchedRightArrow">
              <a:avLst>
                <a:gd name="adj1" fmla="val 100000"/>
                <a:gd name="adj2" fmla="val 29115"/>
              </a:avLst>
            </a:prstGeom>
            <a:solidFill>
              <a:srgbClr val="344F2B"/>
            </a:solidFill>
            <a:ln w="285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黑体" pitchFamily="49" charset="-122"/>
              </a:endParaRPr>
            </a:p>
          </p:txBody>
        </p:sp>
        <p:sp>
          <p:nvSpPr>
            <p:cNvPr id="32" name="燕尾形箭头 31"/>
            <p:cNvSpPr/>
            <p:nvPr/>
          </p:nvSpPr>
          <p:spPr>
            <a:xfrm>
              <a:off x="3077782" y="2893514"/>
              <a:ext cx="951977" cy="513567"/>
            </a:xfrm>
            <a:prstGeom prst="notchedRightArrow">
              <a:avLst>
                <a:gd name="adj1" fmla="val 100000"/>
                <a:gd name="adj2" fmla="val 29115"/>
              </a:avLst>
            </a:prstGeom>
            <a:solidFill>
              <a:srgbClr val="344F2B"/>
            </a:solidFill>
            <a:ln w="285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黑体" pitchFamily="49" charset="-122"/>
              </a:endParaRPr>
            </a:p>
          </p:txBody>
        </p:sp>
        <p:sp>
          <p:nvSpPr>
            <p:cNvPr id="33" name="燕尾形箭头 32"/>
            <p:cNvSpPr/>
            <p:nvPr/>
          </p:nvSpPr>
          <p:spPr>
            <a:xfrm>
              <a:off x="6482927" y="2883900"/>
              <a:ext cx="951977" cy="513566"/>
            </a:xfrm>
            <a:prstGeom prst="notchedRightArrow">
              <a:avLst>
                <a:gd name="adj1" fmla="val 100000"/>
                <a:gd name="adj2" fmla="val 29115"/>
              </a:avLst>
            </a:prstGeom>
            <a:solidFill>
              <a:srgbClr val="344F2B"/>
            </a:solidFill>
            <a:ln w="285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黑体" pitchFamily="49" charset="-122"/>
              </a:endParaRPr>
            </a:p>
          </p:txBody>
        </p:sp>
        <p:sp>
          <p:nvSpPr>
            <p:cNvPr id="34" name="燕尾形箭头 33"/>
            <p:cNvSpPr/>
            <p:nvPr/>
          </p:nvSpPr>
          <p:spPr>
            <a:xfrm>
              <a:off x="7319046" y="2889339"/>
              <a:ext cx="321501" cy="513566"/>
            </a:xfrm>
            <a:prstGeom prst="notchedRightArrow">
              <a:avLst>
                <a:gd name="adj1" fmla="val 100000"/>
                <a:gd name="adj2" fmla="val 44699"/>
              </a:avLst>
            </a:prstGeom>
            <a:solidFill>
              <a:srgbClr val="344F2B"/>
            </a:solidFill>
            <a:ln w="285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黑体" pitchFamily="49" charset="-122"/>
              </a:endParaRPr>
            </a:p>
          </p:txBody>
        </p:sp>
        <p:sp>
          <p:nvSpPr>
            <p:cNvPr id="35" name="燕尾形箭头 34"/>
            <p:cNvSpPr/>
            <p:nvPr/>
          </p:nvSpPr>
          <p:spPr>
            <a:xfrm>
              <a:off x="7501903" y="2891426"/>
              <a:ext cx="321501" cy="513566"/>
            </a:xfrm>
            <a:prstGeom prst="notchedRightArrow">
              <a:avLst>
                <a:gd name="adj1" fmla="val 100000"/>
                <a:gd name="adj2" fmla="val 44699"/>
              </a:avLst>
            </a:prstGeom>
            <a:solidFill>
              <a:srgbClr val="344F2B"/>
            </a:solidFill>
            <a:ln w="285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黑体" pitchFamily="49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708042" y="1652709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可行性研究</a:t>
            </a:r>
          </a:p>
        </p:txBody>
      </p:sp>
      <p:sp>
        <p:nvSpPr>
          <p:cNvPr id="7" name="矩形 6"/>
          <p:cNvSpPr/>
          <p:nvPr/>
        </p:nvSpPr>
        <p:spPr>
          <a:xfrm>
            <a:off x="2092825" y="1636465"/>
            <a:ext cx="1210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初步设计</a:t>
            </a:r>
          </a:p>
        </p:txBody>
      </p:sp>
      <p:sp>
        <p:nvSpPr>
          <p:cNvPr id="8" name="矩形 7"/>
          <p:cNvSpPr/>
          <p:nvPr/>
        </p:nvSpPr>
        <p:spPr>
          <a:xfrm>
            <a:off x="3388344" y="1652708"/>
            <a:ext cx="1210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详细设计</a:t>
            </a:r>
          </a:p>
        </p:txBody>
      </p:sp>
      <p:sp>
        <p:nvSpPr>
          <p:cNvPr id="9" name="矩形 8"/>
          <p:cNvSpPr/>
          <p:nvPr/>
        </p:nvSpPr>
        <p:spPr>
          <a:xfrm>
            <a:off x="4615667" y="1655793"/>
            <a:ext cx="1210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施工建设</a:t>
            </a:r>
          </a:p>
        </p:txBody>
      </p:sp>
      <p:sp>
        <p:nvSpPr>
          <p:cNvPr id="10" name="矩形 9"/>
          <p:cNvSpPr/>
          <p:nvPr/>
        </p:nvSpPr>
        <p:spPr>
          <a:xfrm>
            <a:off x="5994077" y="1621455"/>
            <a:ext cx="954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试运行</a:t>
            </a:r>
          </a:p>
        </p:txBody>
      </p:sp>
      <p:sp>
        <p:nvSpPr>
          <p:cNvPr id="11" name="矩形 10"/>
          <p:cNvSpPr/>
          <p:nvPr/>
        </p:nvSpPr>
        <p:spPr>
          <a:xfrm>
            <a:off x="7369397" y="1634821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运行</a:t>
            </a:r>
          </a:p>
        </p:txBody>
      </p:sp>
      <p:sp>
        <p:nvSpPr>
          <p:cNvPr id="12" name="矩形 11"/>
          <p:cNvSpPr/>
          <p:nvPr/>
        </p:nvSpPr>
        <p:spPr>
          <a:xfrm>
            <a:off x="8491395" y="1640782"/>
            <a:ext cx="954108" cy="400110"/>
          </a:xfrm>
          <a:prstGeom prst="rect">
            <a:avLst/>
          </a:prstGeom>
          <a:ln w="28575"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改扩建</a:t>
            </a:r>
          </a:p>
        </p:txBody>
      </p:sp>
      <p:sp>
        <p:nvSpPr>
          <p:cNvPr id="13" name="矩形 12"/>
          <p:cNvSpPr/>
          <p:nvPr/>
        </p:nvSpPr>
        <p:spPr>
          <a:xfrm>
            <a:off x="9661100" y="1644690"/>
            <a:ext cx="13324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事故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/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事件</a:t>
            </a:r>
          </a:p>
        </p:txBody>
      </p:sp>
      <p:sp>
        <p:nvSpPr>
          <p:cNvPr id="14" name="TextBox 82"/>
          <p:cNvSpPr txBox="1"/>
          <p:nvPr/>
        </p:nvSpPr>
        <p:spPr>
          <a:xfrm>
            <a:off x="685203" y="2851646"/>
            <a:ext cx="1423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344F2B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安全预评价</a:t>
            </a:r>
          </a:p>
        </p:txBody>
      </p:sp>
      <p:sp>
        <p:nvSpPr>
          <p:cNvPr id="15" name="TextBox 83"/>
          <p:cNvSpPr txBox="1"/>
          <p:nvPr/>
        </p:nvSpPr>
        <p:spPr>
          <a:xfrm>
            <a:off x="3247373" y="2854078"/>
            <a:ext cx="1423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344F2B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安全专篇</a:t>
            </a:r>
          </a:p>
        </p:txBody>
      </p:sp>
      <p:sp>
        <p:nvSpPr>
          <p:cNvPr id="16" name="TextBox 84"/>
          <p:cNvSpPr txBox="1"/>
          <p:nvPr/>
        </p:nvSpPr>
        <p:spPr>
          <a:xfrm>
            <a:off x="8289064" y="2885710"/>
            <a:ext cx="1423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344F2B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安全预评价</a:t>
            </a:r>
          </a:p>
        </p:txBody>
      </p:sp>
      <p:sp>
        <p:nvSpPr>
          <p:cNvPr id="22" name="TextBox 90"/>
          <p:cNvSpPr txBox="1"/>
          <p:nvPr/>
        </p:nvSpPr>
        <p:spPr>
          <a:xfrm>
            <a:off x="3266037" y="5700951"/>
            <a:ext cx="151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344F2B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环境专篇</a:t>
            </a:r>
          </a:p>
        </p:txBody>
      </p:sp>
      <p:sp>
        <p:nvSpPr>
          <p:cNvPr id="23" name="TextBox 91"/>
          <p:cNvSpPr txBox="1"/>
          <p:nvPr/>
        </p:nvSpPr>
        <p:spPr>
          <a:xfrm>
            <a:off x="7027974" y="4407981"/>
            <a:ext cx="151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344F2B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年度监测</a:t>
            </a:r>
          </a:p>
        </p:txBody>
      </p:sp>
      <p:sp>
        <p:nvSpPr>
          <p:cNvPr id="24" name="TextBox 92"/>
          <p:cNvSpPr txBox="1"/>
          <p:nvPr/>
        </p:nvSpPr>
        <p:spPr>
          <a:xfrm>
            <a:off x="7030641" y="5643498"/>
            <a:ext cx="151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344F2B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年度监测</a:t>
            </a:r>
          </a:p>
        </p:txBody>
      </p:sp>
      <p:sp>
        <p:nvSpPr>
          <p:cNvPr id="25" name="TextBox 93"/>
          <p:cNvSpPr txBox="1"/>
          <p:nvPr/>
        </p:nvSpPr>
        <p:spPr>
          <a:xfrm>
            <a:off x="9816768" y="5632639"/>
            <a:ext cx="81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344F2B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监测</a:t>
            </a:r>
          </a:p>
        </p:txBody>
      </p:sp>
      <p:sp>
        <p:nvSpPr>
          <p:cNvPr id="36" name="TextBox 95"/>
          <p:cNvSpPr txBox="1"/>
          <p:nvPr/>
        </p:nvSpPr>
        <p:spPr>
          <a:xfrm>
            <a:off x="685502" y="1050498"/>
            <a:ext cx="4043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法律明确规定的风险评价：</a:t>
            </a:r>
          </a:p>
        </p:txBody>
      </p:sp>
      <p:sp>
        <p:nvSpPr>
          <p:cNvPr id="37" name="TextBox 97"/>
          <p:cNvSpPr txBox="1"/>
          <p:nvPr/>
        </p:nvSpPr>
        <p:spPr>
          <a:xfrm>
            <a:off x="10864719" y="2669485"/>
            <a:ext cx="553998" cy="9067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安全</a:t>
            </a:r>
          </a:p>
        </p:txBody>
      </p:sp>
      <p:sp>
        <p:nvSpPr>
          <p:cNvPr id="38" name="TextBox 98"/>
          <p:cNvSpPr txBox="1"/>
          <p:nvPr/>
        </p:nvSpPr>
        <p:spPr>
          <a:xfrm>
            <a:off x="10864719" y="4128620"/>
            <a:ext cx="553998" cy="9067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健康</a:t>
            </a:r>
          </a:p>
        </p:txBody>
      </p:sp>
      <p:sp>
        <p:nvSpPr>
          <p:cNvPr id="39" name="TextBox 99"/>
          <p:cNvSpPr txBox="1"/>
          <p:nvPr/>
        </p:nvSpPr>
        <p:spPr>
          <a:xfrm>
            <a:off x="10864719" y="5421243"/>
            <a:ext cx="553998" cy="9067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环保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0" y="3374136"/>
            <a:ext cx="12192000" cy="17207"/>
          </a:xfrm>
          <a:prstGeom prst="line">
            <a:avLst/>
          </a:prstGeom>
          <a:ln>
            <a:solidFill>
              <a:srgbClr val="344F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 rot="2700000">
            <a:off x="3365391" y="2707247"/>
            <a:ext cx="1368193" cy="1368193"/>
          </a:xfrm>
          <a:prstGeom prst="rect">
            <a:avLst/>
          </a:prstGeom>
          <a:solidFill>
            <a:srgbClr val="344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 rot="2700000">
            <a:off x="4286965" y="2185362"/>
            <a:ext cx="370728" cy="370728"/>
          </a:xfrm>
          <a:prstGeom prst="rect">
            <a:avLst/>
          </a:prstGeom>
          <a:solidFill>
            <a:srgbClr val="DE03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 rot="2700000">
            <a:off x="3958715" y="2000942"/>
            <a:ext cx="181545" cy="181545"/>
          </a:xfrm>
          <a:prstGeom prst="rect">
            <a:avLst/>
          </a:prstGeom>
          <a:solidFill>
            <a:srgbClr val="DE03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070710" y="2934380"/>
            <a:ext cx="1963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PART</a:t>
            </a:r>
          </a:p>
          <a:p>
            <a:pPr algn="ctr"/>
            <a:r>
              <a:rPr lang="en-US" altLang="zh-CN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8193238" y="5369371"/>
            <a:ext cx="1440691" cy="1488629"/>
          </a:xfrm>
          <a:prstGeom prst="line">
            <a:avLst/>
          </a:prstGeom>
          <a:ln w="2540">
            <a:solidFill>
              <a:srgbClr val="DE0302">
                <a:alpha val="2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569464" y="0"/>
            <a:ext cx="2388382" cy="2465536"/>
          </a:xfrm>
          <a:prstGeom prst="line">
            <a:avLst/>
          </a:prstGeom>
          <a:ln w="2540">
            <a:solidFill>
              <a:srgbClr val="DE0302">
                <a:alpha val="2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4972216" y="2465536"/>
            <a:ext cx="5424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</a:rPr>
              <a:t> 风险评价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5781303" y="3296533"/>
            <a:ext cx="2414716" cy="2506859"/>
          </a:xfrm>
          <a:prstGeom prst="line">
            <a:avLst/>
          </a:prstGeom>
          <a:ln w="2540">
            <a:solidFill>
              <a:srgbClr val="DE0302">
                <a:alpha val="2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588964" y="357894"/>
            <a:ext cx="5521954" cy="378111"/>
          </a:xfrm>
          <a:prstGeom prst="rect">
            <a:avLst/>
          </a:prstGeom>
        </p:spPr>
        <p:txBody>
          <a:bodyPr vert="horz" lIns="96435" tIns="48218" rIns="96435" bIns="48218" rtlCol="0" anchor="ctr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风险评价</a:t>
            </a:r>
          </a:p>
        </p:txBody>
      </p:sp>
      <p:sp>
        <p:nvSpPr>
          <p:cNvPr id="3" name="矩形 2"/>
          <p:cNvSpPr/>
          <p:nvPr/>
        </p:nvSpPr>
        <p:spPr>
          <a:xfrm>
            <a:off x="1244799" y="1788718"/>
            <a:ext cx="35961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lnSpc>
                <a:spcPct val="150000"/>
              </a:lnSpc>
              <a:buFont typeface="Wingdings" charset="2"/>
              <a:buChar char="n"/>
            </a:pPr>
            <a:endParaRPr lang="zh-CN" altLang="en-US" sz="2400" dirty="0">
              <a:solidFill>
                <a:srgbClr val="344F2B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indent="-457200">
              <a:lnSpc>
                <a:spcPct val="150000"/>
              </a:lnSpc>
              <a:buFont typeface="Wingdings" charset="2"/>
              <a:buChar char="n"/>
            </a:pPr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有什么不妥会发生</a:t>
            </a:r>
            <a:r>
              <a:rPr lang="en-US" altLang="zh-CN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?</a:t>
            </a:r>
            <a:endParaRPr lang="zh-CN" altLang="en-US" sz="2400" dirty="0">
              <a:solidFill>
                <a:srgbClr val="344F2B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indent="-457200">
              <a:lnSpc>
                <a:spcPct val="150000"/>
              </a:lnSpc>
              <a:buFont typeface="Wingdings" charset="2"/>
              <a:buChar char="n"/>
            </a:pPr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严重到什么程度</a:t>
            </a:r>
            <a:r>
              <a:rPr lang="en-US" altLang="zh-CN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?</a:t>
            </a:r>
            <a:endParaRPr lang="zh-CN" altLang="en-US" sz="2400" dirty="0">
              <a:solidFill>
                <a:srgbClr val="344F2B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indent="-457200">
              <a:lnSpc>
                <a:spcPct val="150000"/>
              </a:lnSpc>
              <a:buFont typeface="Wingdings" charset="2"/>
              <a:buChar char="n"/>
            </a:pPr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发生的机会有多大</a:t>
            </a:r>
            <a:r>
              <a:rPr lang="en-US" altLang="zh-CN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?</a:t>
            </a:r>
            <a:endParaRPr lang="zh-CN" altLang="en-US" sz="2400" dirty="0">
              <a:solidFill>
                <a:srgbClr val="344F2B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indent="-457200">
              <a:lnSpc>
                <a:spcPct val="150000"/>
              </a:lnSpc>
              <a:buFont typeface="Wingdings" charset="2"/>
              <a:buChar char="n"/>
            </a:pPr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怎么样</a:t>
            </a:r>
            <a:r>
              <a:rPr lang="en-US" altLang="zh-CN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?</a:t>
            </a:r>
            <a:endParaRPr lang="zh-CN" altLang="en-US" sz="2400" dirty="0">
              <a:solidFill>
                <a:srgbClr val="344F2B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indent="-457200">
              <a:lnSpc>
                <a:spcPct val="150000"/>
              </a:lnSpc>
              <a:buFont typeface="Wingdings" charset="2"/>
              <a:buChar char="n"/>
            </a:pPr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我应该怎么做</a:t>
            </a:r>
            <a:r>
              <a:rPr lang="en-US" altLang="zh-CN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?</a:t>
            </a:r>
            <a:endParaRPr lang="zh-CN" altLang="en-US" sz="2400" dirty="0">
              <a:solidFill>
                <a:srgbClr val="344F2B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indent="-457200">
              <a:lnSpc>
                <a:spcPct val="150000"/>
              </a:lnSpc>
              <a:buFont typeface="Wingdings" charset="2"/>
              <a:buChar char="n"/>
            </a:pPr>
            <a:endParaRPr lang="zh-CN" altLang="en-US" sz="2400" dirty="0">
              <a:solidFill>
                <a:srgbClr val="344F2B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82343" y="1806247"/>
            <a:ext cx="231102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2400" dirty="0">
              <a:solidFill>
                <a:srgbClr val="344F2B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风险辨识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后果摸拟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频率分析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风险评价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风险响应</a:t>
            </a:r>
          </a:p>
          <a:p>
            <a:pPr>
              <a:lnSpc>
                <a:spcPct val="150000"/>
              </a:lnSpc>
            </a:pPr>
            <a:endParaRPr lang="zh-CN" altLang="en-US" sz="2400" dirty="0">
              <a:solidFill>
                <a:srgbClr val="344F2B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02177" y="1624763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回答下列的问题：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380703" y="1384077"/>
            <a:ext cx="8288683" cy="0"/>
          </a:xfrm>
          <a:prstGeom prst="line">
            <a:avLst/>
          </a:prstGeom>
          <a:ln>
            <a:solidFill>
              <a:srgbClr val="DE030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17518" y="1168053"/>
            <a:ext cx="0" cy="4032448"/>
          </a:xfrm>
          <a:prstGeom prst="line">
            <a:avLst/>
          </a:prstGeom>
          <a:ln>
            <a:solidFill>
              <a:srgbClr val="DE030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447" y="2051860"/>
            <a:ext cx="5778222" cy="444478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588964" y="357894"/>
            <a:ext cx="5521954" cy="378111"/>
          </a:xfrm>
          <a:prstGeom prst="rect">
            <a:avLst/>
          </a:prstGeom>
        </p:spPr>
        <p:txBody>
          <a:bodyPr vert="horz" lIns="96435" tIns="48218" rIns="96435" bIns="48218" rtlCol="0" anchor="ctr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风险评价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1820863" y="1096045"/>
            <a:ext cx="8067916" cy="5377998"/>
            <a:chOff x="377684" y="1312069"/>
            <a:chExt cx="8067916" cy="5377998"/>
          </a:xfrm>
        </p:grpSpPr>
        <p:grpSp>
          <p:nvGrpSpPr>
            <p:cNvPr id="3" name="组合 65"/>
            <p:cNvGrpSpPr/>
            <p:nvPr/>
          </p:nvGrpSpPr>
          <p:grpSpPr>
            <a:xfrm>
              <a:off x="3009658" y="1312069"/>
              <a:ext cx="2853101" cy="728651"/>
              <a:chOff x="3332328" y="2090383"/>
              <a:chExt cx="2113129" cy="543635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3370996" y="2156346"/>
                <a:ext cx="2074461" cy="477672"/>
              </a:xfrm>
              <a:prstGeom prst="rect">
                <a:avLst/>
              </a:prstGeom>
              <a:solidFill>
                <a:srgbClr val="344F2B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ea typeface="+mn-ea"/>
                  </a:rPr>
                  <a:t>什么会发生？</a:t>
                </a:r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3332328" y="2090383"/>
                <a:ext cx="2074461" cy="477672"/>
              </a:xfrm>
              <a:prstGeom prst="rect">
                <a:avLst/>
              </a:prstGeom>
              <a:solidFill>
                <a:srgbClr val="344F2B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ea typeface="+mn-ea"/>
                  </a:rPr>
                  <a:t>什么会发生？</a:t>
                </a:r>
              </a:p>
            </p:txBody>
          </p:sp>
        </p:grpSp>
        <p:grpSp>
          <p:nvGrpSpPr>
            <p:cNvPr id="6" name="组合 66"/>
            <p:cNvGrpSpPr/>
            <p:nvPr/>
          </p:nvGrpSpPr>
          <p:grpSpPr>
            <a:xfrm>
              <a:off x="377684" y="2796813"/>
              <a:ext cx="2853101" cy="728651"/>
              <a:chOff x="3332328" y="2090383"/>
              <a:chExt cx="2113129" cy="543635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3370996" y="2156346"/>
                <a:ext cx="2074461" cy="477672"/>
              </a:xfrm>
              <a:prstGeom prst="rect">
                <a:avLst/>
              </a:prstGeom>
              <a:solidFill>
                <a:srgbClr val="344F2B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ea typeface="+mn-ea"/>
                  </a:rPr>
                  <a:t>什么会发生？</a:t>
                </a: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3332328" y="2090383"/>
                <a:ext cx="2074461" cy="477672"/>
              </a:xfrm>
              <a:prstGeom prst="rect">
                <a:avLst/>
              </a:prstGeom>
              <a:solidFill>
                <a:srgbClr val="344F2B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ea typeface="+mn-ea"/>
                  </a:rPr>
                  <a:t>多经常？</a:t>
                </a:r>
              </a:p>
            </p:txBody>
          </p:sp>
        </p:grpSp>
        <p:grpSp>
          <p:nvGrpSpPr>
            <p:cNvPr id="9" name="组合 69"/>
            <p:cNvGrpSpPr/>
            <p:nvPr/>
          </p:nvGrpSpPr>
          <p:grpSpPr>
            <a:xfrm>
              <a:off x="5592499" y="2796809"/>
              <a:ext cx="2853101" cy="728651"/>
              <a:chOff x="3332328" y="2090383"/>
              <a:chExt cx="2113129" cy="543635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3370996" y="2156346"/>
                <a:ext cx="2074461" cy="477672"/>
              </a:xfrm>
              <a:prstGeom prst="rect">
                <a:avLst/>
              </a:prstGeom>
              <a:solidFill>
                <a:srgbClr val="344F2B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ea typeface="+mn-ea"/>
                  </a:rPr>
                  <a:t>什么会发生？</a:t>
                </a: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332328" y="2090383"/>
                <a:ext cx="2074461" cy="477672"/>
              </a:xfrm>
              <a:prstGeom prst="rect">
                <a:avLst/>
              </a:prstGeom>
              <a:solidFill>
                <a:srgbClr val="344F2B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ea typeface="+mn-ea"/>
                  </a:rPr>
                  <a:t>多严重？</a:t>
                </a:r>
              </a:p>
            </p:txBody>
          </p:sp>
        </p:grpSp>
        <p:grpSp>
          <p:nvGrpSpPr>
            <p:cNvPr id="12" name="组合 72"/>
            <p:cNvGrpSpPr/>
            <p:nvPr/>
          </p:nvGrpSpPr>
          <p:grpSpPr>
            <a:xfrm>
              <a:off x="3031157" y="4351677"/>
              <a:ext cx="2853101" cy="728651"/>
              <a:chOff x="3332328" y="2090383"/>
              <a:chExt cx="2113129" cy="543635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3370996" y="2156346"/>
                <a:ext cx="2074461" cy="477672"/>
              </a:xfrm>
              <a:prstGeom prst="rect">
                <a:avLst/>
              </a:prstGeom>
              <a:solidFill>
                <a:srgbClr val="344F2B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ea typeface="+mn-ea"/>
                  </a:rPr>
                  <a:t>什么会发生？</a:t>
                </a: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3332328" y="2090383"/>
                <a:ext cx="2074461" cy="477672"/>
              </a:xfrm>
              <a:prstGeom prst="rect">
                <a:avLst/>
              </a:prstGeom>
              <a:solidFill>
                <a:srgbClr val="344F2B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ea typeface="+mn-ea"/>
                  </a:rPr>
                  <a:t>怎么样？</a:t>
                </a:r>
              </a:p>
            </p:txBody>
          </p:sp>
        </p:grpSp>
        <p:grpSp>
          <p:nvGrpSpPr>
            <p:cNvPr id="15" name="组合 75"/>
            <p:cNvGrpSpPr/>
            <p:nvPr/>
          </p:nvGrpSpPr>
          <p:grpSpPr>
            <a:xfrm>
              <a:off x="3031158" y="5961416"/>
              <a:ext cx="2853101" cy="728651"/>
              <a:chOff x="3332328" y="2090383"/>
              <a:chExt cx="2113129" cy="543635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3370996" y="2156346"/>
                <a:ext cx="2074461" cy="477672"/>
              </a:xfrm>
              <a:prstGeom prst="rect">
                <a:avLst/>
              </a:prstGeom>
              <a:solidFill>
                <a:srgbClr val="344F2B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ea typeface="+mn-ea"/>
                  </a:rPr>
                  <a:t>什么会发生？</a:t>
                </a: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3332328" y="2090383"/>
                <a:ext cx="2074461" cy="477672"/>
              </a:xfrm>
              <a:prstGeom prst="rect">
                <a:avLst/>
              </a:prstGeom>
              <a:solidFill>
                <a:srgbClr val="344F2B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ea typeface="+mn-ea"/>
                  </a:rPr>
                  <a:t>该怎么做？</a:t>
                </a:r>
              </a:p>
            </p:txBody>
          </p:sp>
        </p:grpSp>
        <p:cxnSp>
          <p:nvCxnSpPr>
            <p:cNvPr id="18" name="直接箭头连接符 17"/>
            <p:cNvCxnSpPr>
              <a:stCxn id="14" idx="2"/>
              <a:endCxn id="17" idx="0"/>
            </p:cNvCxnSpPr>
            <p:nvPr/>
          </p:nvCxnSpPr>
          <p:spPr>
            <a:xfrm rot="16200000" flipH="1">
              <a:off x="3946853" y="5476665"/>
              <a:ext cx="969501" cy="1"/>
            </a:xfrm>
            <a:prstGeom prst="straightConnector1">
              <a:avLst/>
            </a:prstGeom>
            <a:noFill/>
            <a:ln w="28575" cap="flat" cmpd="sng" algn="ctr">
              <a:solidFill>
                <a:srgbClr val="344F2B"/>
              </a:solidFill>
              <a:prstDash val="solid"/>
              <a:tailEnd type="triangle" w="med" len="lg"/>
            </a:ln>
            <a:effectLst/>
          </p:spPr>
        </p:cxnSp>
        <p:cxnSp>
          <p:nvCxnSpPr>
            <p:cNvPr id="19" name="肘形连接符 18"/>
            <p:cNvCxnSpPr>
              <a:stCxn id="4" idx="2"/>
              <a:endCxn id="8" idx="0"/>
            </p:cNvCxnSpPr>
            <p:nvPr/>
          </p:nvCxnSpPr>
          <p:spPr>
            <a:xfrm rot="5400000">
              <a:off x="2742176" y="1076676"/>
              <a:ext cx="756094" cy="2684183"/>
            </a:xfrm>
            <a:prstGeom prst="bent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344F2B"/>
              </a:solidFill>
              <a:prstDash val="solid"/>
              <a:tailEnd type="triangle" w="med" len="lg"/>
            </a:ln>
            <a:effectLst/>
          </p:spPr>
        </p:cxnSp>
        <p:cxnSp>
          <p:nvCxnSpPr>
            <p:cNvPr id="20" name="肘形连接符 19"/>
            <p:cNvCxnSpPr>
              <a:stCxn id="4" idx="2"/>
              <a:endCxn id="11" idx="0"/>
            </p:cNvCxnSpPr>
            <p:nvPr/>
          </p:nvCxnSpPr>
          <p:spPr>
            <a:xfrm rot="16200000" flipH="1">
              <a:off x="5349585" y="1153447"/>
              <a:ext cx="756090" cy="2530632"/>
            </a:xfrm>
            <a:prstGeom prst="bent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344F2B"/>
              </a:solidFill>
              <a:prstDash val="solid"/>
              <a:tailEnd type="triangle" w="med" len="lg"/>
            </a:ln>
            <a:effectLst/>
          </p:spPr>
        </p:cxnSp>
        <p:cxnSp>
          <p:nvCxnSpPr>
            <p:cNvPr id="21" name="肘形连接符 20"/>
            <p:cNvCxnSpPr>
              <a:stCxn id="7" idx="2"/>
              <a:endCxn id="14" idx="0"/>
            </p:cNvCxnSpPr>
            <p:nvPr/>
          </p:nvCxnSpPr>
          <p:spPr>
            <a:xfrm rot="16200000" flipH="1">
              <a:off x="2717866" y="2637938"/>
              <a:ext cx="826213" cy="2601264"/>
            </a:xfrm>
            <a:prstGeom prst="bent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344F2B"/>
              </a:solidFill>
              <a:prstDash val="solid"/>
              <a:tailEnd type="triangle" w="med" len="lg"/>
            </a:ln>
            <a:effectLst/>
          </p:spPr>
        </p:cxnSp>
        <p:cxnSp>
          <p:nvCxnSpPr>
            <p:cNvPr id="22" name="肘形连接符 21"/>
            <p:cNvCxnSpPr>
              <a:stCxn id="10" idx="2"/>
              <a:endCxn id="14" idx="0"/>
            </p:cNvCxnSpPr>
            <p:nvPr/>
          </p:nvCxnSpPr>
          <p:spPr>
            <a:xfrm rot="5400000">
              <a:off x="5325271" y="2631793"/>
              <a:ext cx="826217" cy="2613551"/>
            </a:xfrm>
            <a:prstGeom prst="bent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344F2B"/>
              </a:solidFill>
              <a:prstDash val="solid"/>
              <a:tailEnd type="triangle" w="med" len="lg"/>
            </a:ln>
            <a:effectLst/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061918" y="1528093"/>
            <a:ext cx="5975970" cy="4379990"/>
            <a:chOff x="5349255" y="1744117"/>
            <a:chExt cx="5401295" cy="3947942"/>
          </a:xfrm>
        </p:grpSpPr>
        <p:sp>
          <p:nvSpPr>
            <p:cNvPr id="76" name="任意多边形 75"/>
            <p:cNvSpPr/>
            <p:nvPr/>
          </p:nvSpPr>
          <p:spPr>
            <a:xfrm>
              <a:off x="5598539" y="5184850"/>
              <a:ext cx="5152011" cy="450852"/>
            </a:xfrm>
            <a:custGeom>
              <a:avLst/>
              <a:gdLst>
                <a:gd name="connsiteX0" fmla="*/ 0 w 4396469"/>
                <a:gd name="connsiteY0" fmla="*/ 0 h 450852"/>
                <a:gd name="connsiteX1" fmla="*/ 4396469 w 4396469"/>
                <a:gd name="connsiteY1" fmla="*/ 0 h 450852"/>
                <a:gd name="connsiteX2" fmla="*/ 4396469 w 4396469"/>
                <a:gd name="connsiteY2" fmla="*/ 450852 h 450852"/>
                <a:gd name="connsiteX3" fmla="*/ 0 w 4396469"/>
                <a:gd name="connsiteY3" fmla="*/ 450852 h 450852"/>
                <a:gd name="connsiteX4" fmla="*/ 0 w 4396469"/>
                <a:gd name="connsiteY4" fmla="*/ 0 h 45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6469" h="450852">
                  <a:moveTo>
                    <a:pt x="0" y="0"/>
                  </a:moveTo>
                  <a:lnTo>
                    <a:pt x="4396469" y="0"/>
                  </a:lnTo>
                  <a:lnTo>
                    <a:pt x="4396469" y="450852"/>
                  </a:lnTo>
                  <a:lnTo>
                    <a:pt x="0" y="4508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5D3D"/>
            </a:solidFill>
            <a:ln w="31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7864" tIns="50800" rIns="50800" bIns="508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1" kern="1200" dirty="0">
                  <a:latin typeface="微软雅黑" pitchFamily="34" charset="-122"/>
                  <a:ea typeface="微软雅黑" pitchFamily="34" charset="-122"/>
                </a:rPr>
                <a:t>   </a:t>
              </a:r>
              <a:r>
                <a:rPr lang="zh-CN" altLang="en-US" sz="2000" b="1" dirty="0">
                  <a:latin typeface="微软雅黑" pitchFamily="34" charset="-122"/>
                  <a:ea typeface="微软雅黑" pitchFamily="34" charset="-122"/>
                </a:rPr>
                <a:t>信息管理及更新</a:t>
              </a:r>
            </a:p>
          </p:txBody>
        </p:sp>
        <p:sp>
          <p:nvSpPr>
            <p:cNvPr id="77" name="椭圆 76"/>
            <p:cNvSpPr/>
            <p:nvPr/>
          </p:nvSpPr>
          <p:spPr>
            <a:xfrm>
              <a:off x="5349255" y="5128493"/>
              <a:ext cx="563566" cy="563566"/>
            </a:xfrm>
            <a:prstGeom prst="ellipse">
              <a:avLst/>
            </a:prstGeom>
            <a:ln>
              <a:solidFill>
                <a:srgbClr val="3F5D3D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4" name="任意多边形 63"/>
            <p:cNvSpPr/>
            <p:nvPr/>
          </p:nvSpPr>
          <p:spPr>
            <a:xfrm>
              <a:off x="5630316" y="1800329"/>
              <a:ext cx="5120234" cy="449698"/>
            </a:xfrm>
            <a:custGeom>
              <a:avLst/>
              <a:gdLst>
                <a:gd name="connsiteX0" fmla="*/ 0 w 4363394"/>
                <a:gd name="connsiteY0" fmla="*/ 0 h 449698"/>
                <a:gd name="connsiteX1" fmla="*/ 4363394 w 4363394"/>
                <a:gd name="connsiteY1" fmla="*/ 0 h 449698"/>
                <a:gd name="connsiteX2" fmla="*/ 4363394 w 4363394"/>
                <a:gd name="connsiteY2" fmla="*/ 449698 h 449698"/>
                <a:gd name="connsiteX3" fmla="*/ 0 w 4363394"/>
                <a:gd name="connsiteY3" fmla="*/ 449698 h 449698"/>
                <a:gd name="connsiteX4" fmla="*/ 0 w 4363394"/>
                <a:gd name="connsiteY4" fmla="*/ 0 h 449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3394" h="449698">
                  <a:moveTo>
                    <a:pt x="0" y="0"/>
                  </a:moveTo>
                  <a:lnTo>
                    <a:pt x="4363394" y="0"/>
                  </a:lnTo>
                  <a:lnTo>
                    <a:pt x="4363394" y="449698"/>
                  </a:lnTo>
                  <a:lnTo>
                    <a:pt x="0" y="4496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5D3D"/>
            </a:solidFill>
            <a:ln w="3175">
              <a:solidFill>
                <a:schemeClr val="lt1">
                  <a:hueOff val="0"/>
                  <a:satOff val="0"/>
                  <a:lumOff val="0"/>
                </a:schemeClr>
              </a:solidFill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6948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  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风险管理概述</a:t>
              </a:r>
              <a:endParaRPr lang="zh-CN" sz="2000" b="1" kern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5349255" y="1744117"/>
              <a:ext cx="562122" cy="562122"/>
            </a:xfrm>
            <a:prstGeom prst="ellipse">
              <a:avLst/>
            </a:prstGeom>
            <a:ln>
              <a:solidFill>
                <a:srgbClr val="3F5D3D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6" name="任意多边形 65"/>
            <p:cNvSpPr/>
            <p:nvPr/>
          </p:nvSpPr>
          <p:spPr>
            <a:xfrm>
              <a:off x="5918349" y="2474661"/>
              <a:ext cx="4832201" cy="449698"/>
            </a:xfrm>
            <a:custGeom>
              <a:avLst/>
              <a:gdLst>
                <a:gd name="connsiteX0" fmla="*/ 0 w 4041153"/>
                <a:gd name="connsiteY0" fmla="*/ 0 h 449698"/>
                <a:gd name="connsiteX1" fmla="*/ 4041153 w 4041153"/>
                <a:gd name="connsiteY1" fmla="*/ 0 h 449698"/>
                <a:gd name="connsiteX2" fmla="*/ 4041153 w 4041153"/>
                <a:gd name="connsiteY2" fmla="*/ 449698 h 449698"/>
                <a:gd name="connsiteX3" fmla="*/ 0 w 4041153"/>
                <a:gd name="connsiteY3" fmla="*/ 449698 h 449698"/>
                <a:gd name="connsiteX4" fmla="*/ 0 w 4041153"/>
                <a:gd name="connsiteY4" fmla="*/ 0 h 449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1153" h="449698">
                  <a:moveTo>
                    <a:pt x="0" y="0"/>
                  </a:moveTo>
                  <a:lnTo>
                    <a:pt x="4041153" y="0"/>
                  </a:lnTo>
                  <a:lnTo>
                    <a:pt x="4041153" y="449698"/>
                  </a:lnTo>
                  <a:lnTo>
                    <a:pt x="0" y="4496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5D3D"/>
            </a:solidFill>
            <a:ln w="3175">
              <a:solidFill>
                <a:schemeClr val="lt1">
                  <a:hueOff val="0"/>
                  <a:satOff val="0"/>
                  <a:lumOff val="0"/>
                </a:schemeClr>
              </a:solidFill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6948" tIns="50800" rIns="50800" bIns="508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1" kern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  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风险管理规划</a:t>
              </a:r>
              <a:endParaRPr lang="zh-CN" sz="2000" b="1" kern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5637287" y="2418448"/>
              <a:ext cx="562122" cy="562122"/>
            </a:xfrm>
            <a:prstGeom prst="ellipse">
              <a:avLst/>
            </a:prstGeom>
            <a:ln>
              <a:solidFill>
                <a:srgbClr val="3F5D3D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8" name="任意多边形 67"/>
            <p:cNvSpPr/>
            <p:nvPr/>
          </p:nvSpPr>
          <p:spPr>
            <a:xfrm>
              <a:off x="6206381" y="3148992"/>
              <a:ext cx="4544169" cy="449698"/>
            </a:xfrm>
            <a:custGeom>
              <a:avLst/>
              <a:gdLst>
                <a:gd name="connsiteX0" fmla="*/ 0 w 3942251"/>
                <a:gd name="connsiteY0" fmla="*/ 0 h 449698"/>
                <a:gd name="connsiteX1" fmla="*/ 3942251 w 3942251"/>
                <a:gd name="connsiteY1" fmla="*/ 0 h 449698"/>
                <a:gd name="connsiteX2" fmla="*/ 3942251 w 3942251"/>
                <a:gd name="connsiteY2" fmla="*/ 449698 h 449698"/>
                <a:gd name="connsiteX3" fmla="*/ 0 w 3942251"/>
                <a:gd name="connsiteY3" fmla="*/ 449698 h 449698"/>
                <a:gd name="connsiteX4" fmla="*/ 0 w 3942251"/>
                <a:gd name="connsiteY4" fmla="*/ 0 h 449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2251" h="449698">
                  <a:moveTo>
                    <a:pt x="0" y="0"/>
                  </a:moveTo>
                  <a:lnTo>
                    <a:pt x="3942251" y="0"/>
                  </a:lnTo>
                  <a:lnTo>
                    <a:pt x="3942251" y="449698"/>
                  </a:lnTo>
                  <a:lnTo>
                    <a:pt x="0" y="4496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5D3D"/>
            </a:solidFill>
            <a:ln w="3175">
              <a:solidFill>
                <a:schemeClr val="lt1">
                  <a:hueOff val="0"/>
                  <a:satOff val="0"/>
                  <a:lumOff val="0"/>
                </a:schemeClr>
              </a:solidFill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6948" tIns="50800" rIns="50800" bIns="508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1" kern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  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风险评价</a:t>
              </a:r>
            </a:p>
          </p:txBody>
        </p:sp>
        <p:sp>
          <p:nvSpPr>
            <p:cNvPr id="69" name="椭圆 68"/>
            <p:cNvSpPr/>
            <p:nvPr/>
          </p:nvSpPr>
          <p:spPr>
            <a:xfrm>
              <a:off x="5925319" y="3092780"/>
              <a:ext cx="562122" cy="562122"/>
            </a:xfrm>
            <a:prstGeom prst="ellipse">
              <a:avLst/>
            </a:prstGeom>
            <a:ln>
              <a:solidFill>
                <a:srgbClr val="3F5D3D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0" name="任意多边形 69"/>
            <p:cNvSpPr/>
            <p:nvPr/>
          </p:nvSpPr>
          <p:spPr>
            <a:xfrm>
              <a:off x="6204646" y="3823324"/>
              <a:ext cx="4545904" cy="449698"/>
            </a:xfrm>
            <a:custGeom>
              <a:avLst/>
              <a:gdLst>
                <a:gd name="connsiteX0" fmla="*/ 0 w 4041153"/>
                <a:gd name="connsiteY0" fmla="*/ 0 h 449698"/>
                <a:gd name="connsiteX1" fmla="*/ 4041153 w 4041153"/>
                <a:gd name="connsiteY1" fmla="*/ 0 h 449698"/>
                <a:gd name="connsiteX2" fmla="*/ 4041153 w 4041153"/>
                <a:gd name="connsiteY2" fmla="*/ 449698 h 449698"/>
                <a:gd name="connsiteX3" fmla="*/ 0 w 4041153"/>
                <a:gd name="connsiteY3" fmla="*/ 449698 h 449698"/>
                <a:gd name="connsiteX4" fmla="*/ 0 w 4041153"/>
                <a:gd name="connsiteY4" fmla="*/ 0 h 449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1153" h="449698">
                  <a:moveTo>
                    <a:pt x="0" y="0"/>
                  </a:moveTo>
                  <a:lnTo>
                    <a:pt x="4041153" y="0"/>
                  </a:lnTo>
                  <a:lnTo>
                    <a:pt x="4041153" y="449698"/>
                  </a:lnTo>
                  <a:lnTo>
                    <a:pt x="0" y="4496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5D3D"/>
            </a:solidFill>
            <a:ln w="3175">
              <a:solidFill>
                <a:schemeClr val="lt1">
                  <a:hueOff val="0"/>
                  <a:satOff val="0"/>
                  <a:lumOff val="0"/>
                </a:schemeClr>
              </a:solidFill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6948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  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风险控制</a:t>
              </a:r>
              <a:endParaRPr lang="zh-CN" sz="2000" b="1" kern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5923584" y="3767112"/>
              <a:ext cx="562122" cy="562122"/>
            </a:xfrm>
            <a:prstGeom prst="ellipse">
              <a:avLst/>
            </a:prstGeom>
            <a:ln>
              <a:solidFill>
                <a:srgbClr val="3F5D3D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2" name="任意多边形 71"/>
            <p:cNvSpPr/>
            <p:nvPr/>
          </p:nvSpPr>
          <p:spPr>
            <a:xfrm>
              <a:off x="5918348" y="4497656"/>
              <a:ext cx="4832202" cy="449698"/>
            </a:xfrm>
            <a:custGeom>
              <a:avLst/>
              <a:gdLst>
                <a:gd name="connsiteX0" fmla="*/ 0 w 4363394"/>
                <a:gd name="connsiteY0" fmla="*/ 0 h 449698"/>
                <a:gd name="connsiteX1" fmla="*/ 4363394 w 4363394"/>
                <a:gd name="connsiteY1" fmla="*/ 0 h 449698"/>
                <a:gd name="connsiteX2" fmla="*/ 4363394 w 4363394"/>
                <a:gd name="connsiteY2" fmla="*/ 449698 h 449698"/>
                <a:gd name="connsiteX3" fmla="*/ 0 w 4363394"/>
                <a:gd name="connsiteY3" fmla="*/ 449698 h 449698"/>
                <a:gd name="connsiteX4" fmla="*/ 0 w 4363394"/>
                <a:gd name="connsiteY4" fmla="*/ 0 h 449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3394" h="449698">
                  <a:moveTo>
                    <a:pt x="0" y="0"/>
                  </a:moveTo>
                  <a:lnTo>
                    <a:pt x="4363394" y="0"/>
                  </a:lnTo>
                  <a:lnTo>
                    <a:pt x="4363394" y="449698"/>
                  </a:lnTo>
                  <a:lnTo>
                    <a:pt x="0" y="4496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5D3D"/>
            </a:solidFill>
            <a:ln w="3175">
              <a:solidFill>
                <a:schemeClr val="lt1">
                  <a:hueOff val="0"/>
                  <a:satOff val="0"/>
                  <a:lumOff val="0"/>
                </a:schemeClr>
              </a:solidFill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6948" tIns="50800" rIns="50800" bIns="508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  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风险监控</a:t>
              </a:r>
              <a:endParaRPr lang="zh-CN" sz="2000" b="1" kern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5637287" y="4441444"/>
              <a:ext cx="562122" cy="562122"/>
            </a:xfrm>
            <a:prstGeom prst="ellipse">
              <a:avLst/>
            </a:prstGeom>
            <a:ln>
              <a:solidFill>
                <a:srgbClr val="3F5D3D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矩形 10"/>
            <p:cNvSpPr/>
            <p:nvPr/>
          </p:nvSpPr>
          <p:spPr>
            <a:xfrm>
              <a:off x="5466649" y="1840512"/>
              <a:ext cx="337872" cy="4161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344F2B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sz="2400" dirty="0">
                <a:solidFill>
                  <a:srgbClr val="344F2B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754681" y="2514843"/>
              <a:ext cx="337872" cy="4161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344F2B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sz="2400" dirty="0">
                <a:solidFill>
                  <a:srgbClr val="344F2B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042713" y="3189175"/>
              <a:ext cx="337872" cy="4161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344F2B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sz="2400" dirty="0">
                <a:solidFill>
                  <a:srgbClr val="344F2B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037326" y="3867486"/>
              <a:ext cx="337872" cy="4161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344F2B"/>
                  </a:solidFill>
                  <a:latin typeface="微软雅黑" pitchFamily="34" charset="-122"/>
                  <a:ea typeface="微软雅黑" pitchFamily="34" charset="-122"/>
                </a:rPr>
                <a:t>4</a:t>
              </a:r>
              <a:endParaRPr lang="zh-CN" altLang="en-US" sz="2400" dirty="0">
                <a:solidFill>
                  <a:srgbClr val="344F2B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739127" y="4535034"/>
              <a:ext cx="337872" cy="4161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344F2B"/>
                  </a:solidFill>
                  <a:latin typeface="微软雅黑" pitchFamily="34" charset="-122"/>
                  <a:ea typeface="微软雅黑" pitchFamily="34" charset="-122"/>
                </a:rPr>
                <a:t>5</a:t>
              </a:r>
              <a:endParaRPr lang="zh-CN" altLang="en-US" sz="2400" dirty="0">
                <a:solidFill>
                  <a:srgbClr val="344F2B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466339" y="5234788"/>
              <a:ext cx="337872" cy="4161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344F2B"/>
                  </a:solidFill>
                  <a:latin typeface="微软雅黑" pitchFamily="34" charset="-122"/>
                  <a:ea typeface="微软雅黑" pitchFamily="34" charset="-122"/>
                </a:rPr>
                <a:t>6</a:t>
              </a:r>
              <a:endParaRPr lang="zh-CN" altLang="en-US" sz="2400" dirty="0">
                <a:solidFill>
                  <a:srgbClr val="344F2B"/>
                </a:solidFill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884759" y="904074"/>
            <a:ext cx="10153128" cy="1201002"/>
          </a:xfrm>
          <a:prstGeom prst="rect">
            <a:avLst/>
          </a:prstGeom>
          <a:solidFill>
            <a:srgbClr val="C00000"/>
          </a:solidFill>
          <a:ln w="317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/>
              <a:ea typeface="黑体" pitchFamily="49" charset="-122"/>
            </a:endParaRPr>
          </a:p>
        </p:txBody>
      </p:sp>
      <p:sp>
        <p:nvSpPr>
          <p:cNvPr id="2" name="Content Placeholder 2"/>
          <p:cNvSpPr txBox="1"/>
          <p:nvPr/>
        </p:nvSpPr>
        <p:spPr>
          <a:xfrm>
            <a:off x="588964" y="357894"/>
            <a:ext cx="5521954" cy="378111"/>
          </a:xfrm>
          <a:prstGeom prst="rect">
            <a:avLst/>
          </a:prstGeom>
        </p:spPr>
        <p:txBody>
          <a:bodyPr vert="horz" lIns="96435" tIns="48218" rIns="96435" bIns="48218" rtlCol="0" anchor="ctr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风险评价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820863" y="1096045"/>
            <a:ext cx="8067916" cy="5377998"/>
            <a:chOff x="377684" y="1312069"/>
            <a:chExt cx="8067916" cy="5377998"/>
          </a:xfrm>
        </p:grpSpPr>
        <p:grpSp>
          <p:nvGrpSpPr>
            <p:cNvPr id="4" name="组合 65"/>
            <p:cNvGrpSpPr/>
            <p:nvPr/>
          </p:nvGrpSpPr>
          <p:grpSpPr>
            <a:xfrm>
              <a:off x="3009658" y="1312069"/>
              <a:ext cx="2853101" cy="728651"/>
              <a:chOff x="3332328" y="2090383"/>
              <a:chExt cx="2113129" cy="543635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3370996" y="2156346"/>
                <a:ext cx="2074461" cy="477672"/>
              </a:xfrm>
              <a:prstGeom prst="rect">
                <a:avLst/>
              </a:prstGeom>
              <a:solidFill>
                <a:srgbClr val="344F2B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ea typeface="+mn-ea"/>
                  </a:rPr>
                  <a:t>什么会发生？</a:t>
                </a: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3332328" y="2090383"/>
                <a:ext cx="2074461" cy="477672"/>
              </a:xfrm>
              <a:prstGeom prst="rect">
                <a:avLst/>
              </a:prstGeom>
              <a:solidFill>
                <a:srgbClr val="344F2B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400" b="1" kern="0" dirty="0">
                    <a:solidFill>
                      <a:schemeClr val="bg1"/>
                    </a:solidFill>
                    <a:latin typeface="+mn-ea"/>
                    <a:ea typeface="+mn-ea"/>
                  </a:rPr>
                  <a:t>风险辨识</a:t>
                </a:r>
              </a:p>
            </p:txBody>
          </p:sp>
        </p:grpSp>
        <p:grpSp>
          <p:nvGrpSpPr>
            <p:cNvPr id="5" name="组合 66"/>
            <p:cNvGrpSpPr/>
            <p:nvPr/>
          </p:nvGrpSpPr>
          <p:grpSpPr>
            <a:xfrm>
              <a:off x="377684" y="2796813"/>
              <a:ext cx="2853101" cy="728651"/>
              <a:chOff x="3332328" y="2090383"/>
              <a:chExt cx="2113129" cy="543635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3370996" y="2156346"/>
                <a:ext cx="2074461" cy="477672"/>
              </a:xfrm>
              <a:prstGeom prst="rect">
                <a:avLst/>
              </a:prstGeom>
              <a:solidFill>
                <a:srgbClr val="344F2B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ea typeface="+mn-ea"/>
                  </a:rPr>
                  <a:t>什么会发生？</a:t>
                </a: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3332328" y="2090383"/>
                <a:ext cx="2074461" cy="477672"/>
              </a:xfrm>
              <a:prstGeom prst="rect">
                <a:avLst/>
              </a:prstGeom>
              <a:solidFill>
                <a:srgbClr val="344F2B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400" b="1" kern="0" dirty="0">
                    <a:solidFill>
                      <a:schemeClr val="bg1"/>
                    </a:solidFill>
                    <a:latin typeface="+mn-ea"/>
                    <a:ea typeface="+mn-ea"/>
                  </a:rPr>
                  <a:t>频率分析</a:t>
                </a:r>
              </a:p>
            </p:txBody>
          </p:sp>
        </p:grpSp>
        <p:grpSp>
          <p:nvGrpSpPr>
            <p:cNvPr id="6" name="组合 69"/>
            <p:cNvGrpSpPr/>
            <p:nvPr/>
          </p:nvGrpSpPr>
          <p:grpSpPr>
            <a:xfrm>
              <a:off x="5592499" y="2796809"/>
              <a:ext cx="2853101" cy="728651"/>
              <a:chOff x="3332328" y="2090383"/>
              <a:chExt cx="2113129" cy="543635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3370996" y="2156346"/>
                <a:ext cx="2074461" cy="477672"/>
              </a:xfrm>
              <a:prstGeom prst="rect">
                <a:avLst/>
              </a:prstGeom>
              <a:solidFill>
                <a:srgbClr val="344F2B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ea typeface="+mn-ea"/>
                  </a:rPr>
                  <a:t>什么会发生？</a:t>
                </a: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3332328" y="2090383"/>
                <a:ext cx="2074461" cy="477672"/>
              </a:xfrm>
              <a:prstGeom prst="rect">
                <a:avLst/>
              </a:prstGeom>
              <a:solidFill>
                <a:srgbClr val="344F2B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400" b="1" kern="0" dirty="0">
                    <a:solidFill>
                      <a:schemeClr val="bg1"/>
                    </a:solidFill>
                    <a:latin typeface="+mn-ea"/>
                    <a:ea typeface="+mn-ea"/>
                  </a:rPr>
                  <a:t>后果模拟</a:t>
                </a:r>
              </a:p>
            </p:txBody>
          </p:sp>
        </p:grpSp>
        <p:grpSp>
          <p:nvGrpSpPr>
            <p:cNvPr id="7" name="组合 72"/>
            <p:cNvGrpSpPr/>
            <p:nvPr/>
          </p:nvGrpSpPr>
          <p:grpSpPr>
            <a:xfrm>
              <a:off x="3031157" y="4351677"/>
              <a:ext cx="2853101" cy="728651"/>
              <a:chOff x="3332328" y="2090383"/>
              <a:chExt cx="2113129" cy="543635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3370996" y="2156346"/>
                <a:ext cx="2074461" cy="477672"/>
              </a:xfrm>
              <a:prstGeom prst="rect">
                <a:avLst/>
              </a:prstGeom>
              <a:solidFill>
                <a:srgbClr val="344F2B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ea typeface="+mn-ea"/>
                  </a:rPr>
                  <a:t>什么会发生？</a:t>
                </a: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3332328" y="2090383"/>
                <a:ext cx="2074461" cy="477672"/>
              </a:xfrm>
              <a:prstGeom prst="rect">
                <a:avLst/>
              </a:prstGeom>
              <a:solidFill>
                <a:srgbClr val="344F2B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400" b="1" kern="0" dirty="0">
                    <a:solidFill>
                      <a:schemeClr val="bg1"/>
                    </a:solidFill>
                    <a:latin typeface="+mn-ea"/>
                    <a:ea typeface="+mn-ea"/>
                  </a:rPr>
                  <a:t>风险计算</a:t>
                </a:r>
              </a:p>
            </p:txBody>
          </p:sp>
        </p:grpSp>
        <p:grpSp>
          <p:nvGrpSpPr>
            <p:cNvPr id="8" name="组合 75"/>
            <p:cNvGrpSpPr/>
            <p:nvPr/>
          </p:nvGrpSpPr>
          <p:grpSpPr>
            <a:xfrm>
              <a:off x="3031158" y="5961416"/>
              <a:ext cx="2853101" cy="728651"/>
              <a:chOff x="3332328" y="2090383"/>
              <a:chExt cx="2113129" cy="543635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3370996" y="2156346"/>
                <a:ext cx="2074461" cy="477672"/>
              </a:xfrm>
              <a:prstGeom prst="rect">
                <a:avLst/>
              </a:prstGeom>
              <a:solidFill>
                <a:srgbClr val="344F2B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ea typeface="+mn-ea"/>
                  </a:rPr>
                  <a:t>什么会发生？</a:t>
                </a: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332328" y="2090383"/>
                <a:ext cx="2074461" cy="477672"/>
              </a:xfrm>
              <a:prstGeom prst="rect">
                <a:avLst/>
              </a:prstGeom>
              <a:solidFill>
                <a:srgbClr val="344F2B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400" b="1" kern="0" dirty="0">
                    <a:solidFill>
                      <a:schemeClr val="bg1"/>
                    </a:solidFill>
                    <a:latin typeface="+mn-ea"/>
                    <a:ea typeface="+mn-ea"/>
                  </a:rPr>
                  <a:t>安全措施</a:t>
                </a:r>
              </a:p>
            </p:txBody>
          </p:sp>
        </p:grpSp>
        <p:cxnSp>
          <p:nvCxnSpPr>
            <p:cNvPr id="9" name="直接箭头连接符 8"/>
            <p:cNvCxnSpPr>
              <a:stCxn id="17" idx="2"/>
              <a:endCxn id="15" idx="0"/>
            </p:cNvCxnSpPr>
            <p:nvPr/>
          </p:nvCxnSpPr>
          <p:spPr>
            <a:xfrm rot="16200000" flipH="1">
              <a:off x="3946853" y="5476665"/>
              <a:ext cx="969501" cy="1"/>
            </a:xfrm>
            <a:prstGeom prst="straightConnector1">
              <a:avLst/>
            </a:prstGeom>
            <a:noFill/>
            <a:ln w="28575" cap="flat" cmpd="sng" algn="ctr">
              <a:solidFill>
                <a:srgbClr val="344F2B"/>
              </a:solidFill>
              <a:prstDash val="solid"/>
              <a:tailEnd type="triangle" w="med" len="lg"/>
            </a:ln>
            <a:effectLst/>
          </p:spPr>
        </p:cxnSp>
        <p:cxnSp>
          <p:nvCxnSpPr>
            <p:cNvPr id="10" name="肘形连接符 9"/>
            <p:cNvCxnSpPr>
              <a:stCxn id="22" idx="2"/>
              <a:endCxn id="21" idx="0"/>
            </p:cNvCxnSpPr>
            <p:nvPr/>
          </p:nvCxnSpPr>
          <p:spPr>
            <a:xfrm rot="5400000">
              <a:off x="2742176" y="1076676"/>
              <a:ext cx="756094" cy="2684183"/>
            </a:xfrm>
            <a:prstGeom prst="bent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344F2B"/>
              </a:solidFill>
              <a:prstDash val="solid"/>
              <a:tailEnd type="triangle" w="med" len="lg"/>
            </a:ln>
            <a:effectLst/>
          </p:spPr>
        </p:cxnSp>
        <p:cxnSp>
          <p:nvCxnSpPr>
            <p:cNvPr id="11" name="肘形连接符 10"/>
            <p:cNvCxnSpPr>
              <a:stCxn id="22" idx="2"/>
              <a:endCxn id="19" idx="0"/>
            </p:cNvCxnSpPr>
            <p:nvPr/>
          </p:nvCxnSpPr>
          <p:spPr>
            <a:xfrm rot="16200000" flipH="1">
              <a:off x="5349585" y="1153447"/>
              <a:ext cx="756090" cy="2530632"/>
            </a:xfrm>
            <a:prstGeom prst="bent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344F2B"/>
              </a:solidFill>
              <a:prstDash val="solid"/>
              <a:tailEnd type="triangle" w="med" len="lg"/>
            </a:ln>
            <a:effectLst/>
          </p:spPr>
        </p:cxnSp>
        <p:cxnSp>
          <p:nvCxnSpPr>
            <p:cNvPr id="12" name="肘形连接符 11"/>
            <p:cNvCxnSpPr>
              <a:stCxn id="20" idx="2"/>
              <a:endCxn id="17" idx="0"/>
            </p:cNvCxnSpPr>
            <p:nvPr/>
          </p:nvCxnSpPr>
          <p:spPr>
            <a:xfrm rot="16200000" flipH="1">
              <a:off x="2717866" y="2637938"/>
              <a:ext cx="826213" cy="2601264"/>
            </a:xfrm>
            <a:prstGeom prst="bent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344F2B"/>
              </a:solidFill>
              <a:prstDash val="solid"/>
              <a:tailEnd type="triangle" w="med" len="lg"/>
            </a:ln>
            <a:effectLst/>
          </p:spPr>
        </p:cxnSp>
        <p:cxnSp>
          <p:nvCxnSpPr>
            <p:cNvPr id="13" name="肘形连接符 12"/>
            <p:cNvCxnSpPr>
              <a:stCxn id="18" idx="2"/>
              <a:endCxn id="17" idx="0"/>
            </p:cNvCxnSpPr>
            <p:nvPr/>
          </p:nvCxnSpPr>
          <p:spPr>
            <a:xfrm rot="5400000">
              <a:off x="5325271" y="2631793"/>
              <a:ext cx="826217" cy="2613551"/>
            </a:xfrm>
            <a:prstGeom prst="bent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344F2B"/>
              </a:solidFill>
              <a:prstDash val="solid"/>
              <a:tailEnd type="triangle" w="med" len="lg"/>
            </a:ln>
            <a:effectLst/>
          </p:spPr>
        </p:cxn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588964" y="357894"/>
            <a:ext cx="5521954" cy="378111"/>
          </a:xfrm>
          <a:prstGeom prst="rect">
            <a:avLst/>
          </a:prstGeom>
        </p:spPr>
        <p:txBody>
          <a:bodyPr vert="horz" lIns="96435" tIns="48218" rIns="96435" bIns="48218" rtlCol="0" anchor="ctr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风险辨识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51928" y="1446304"/>
            <a:ext cx="9924544" cy="5188076"/>
            <a:chOff x="951928" y="1878352"/>
            <a:chExt cx="9924544" cy="5188076"/>
          </a:xfrm>
        </p:grpSpPr>
        <p:grpSp>
          <p:nvGrpSpPr>
            <p:cNvPr id="4" name="组合 3"/>
            <p:cNvGrpSpPr/>
            <p:nvPr/>
          </p:nvGrpSpPr>
          <p:grpSpPr>
            <a:xfrm>
              <a:off x="951928" y="1878352"/>
              <a:ext cx="9924544" cy="4302174"/>
              <a:chOff x="1337481" y="2167003"/>
              <a:chExt cx="6352083" cy="2685498"/>
            </a:xfrm>
          </p:grpSpPr>
          <p:grpSp>
            <p:nvGrpSpPr>
              <p:cNvPr id="18" name="组合 42"/>
              <p:cNvGrpSpPr/>
              <p:nvPr/>
            </p:nvGrpSpPr>
            <p:grpSpPr>
              <a:xfrm>
                <a:off x="1337481" y="2167003"/>
                <a:ext cx="6352083" cy="2283101"/>
                <a:chOff x="1337481" y="2167003"/>
                <a:chExt cx="6352083" cy="2283101"/>
              </a:xfrm>
            </p:grpSpPr>
            <p:sp>
              <p:nvSpPr>
                <p:cNvPr id="25" name="Oval 3"/>
                <p:cNvSpPr>
                  <a:spLocks noChangeArrowheads="1"/>
                </p:cNvSpPr>
                <p:nvPr/>
              </p:nvSpPr>
              <p:spPr bwMode="auto">
                <a:xfrm>
                  <a:off x="4164492" y="2937961"/>
                  <a:ext cx="748702" cy="710838"/>
                </a:xfrm>
                <a:prstGeom prst="ellipse">
                  <a:avLst/>
                </a:prstGeom>
                <a:solidFill>
                  <a:srgbClr val="344F2B"/>
                </a:solidFill>
                <a:ln w="28575" cap="flat" cmpd="sng" algn="ctr">
                  <a:solidFill>
                    <a:schemeClr val="bg1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1354" tIns="45676" rIns="91354" bIns="45676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软雅黑" pitchFamily="34" charset="-122"/>
                      <a:ea typeface="微软雅黑" pitchFamily="34" charset="-122"/>
                    </a:rPr>
                    <a:t>顶事件</a:t>
                  </a:r>
                </a:p>
              </p:txBody>
            </p:sp>
            <p:sp>
              <p:nvSpPr>
                <p:cNvPr id="26" name="Rectangle 5"/>
                <p:cNvSpPr>
                  <a:spLocks noChangeArrowheads="1"/>
                </p:cNvSpPr>
                <p:nvPr/>
              </p:nvSpPr>
              <p:spPr bwMode="auto">
                <a:xfrm>
                  <a:off x="1337481" y="2167003"/>
                  <a:ext cx="377893" cy="2238150"/>
                </a:xfrm>
                <a:prstGeom prst="rect">
                  <a:avLst/>
                </a:prstGeom>
                <a:solidFill>
                  <a:srgbClr val="344F2B"/>
                </a:solidFill>
                <a:ln w="28575" cap="flat" cmpd="sng" algn="ctr">
                  <a:solidFill>
                    <a:schemeClr val="bg1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77714" tIns="38063" rIns="77714" bIns="38063">
                  <a:spAutoFit/>
                </a:bodyPr>
                <a:lstStyle/>
                <a:p>
                  <a:pPr marL="0" marR="0" lvl="0" indent="0" algn="ctr" defTabSz="692785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692785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692785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软雅黑" pitchFamily="34" charset="-122"/>
                      <a:ea typeface="微软雅黑" pitchFamily="34" charset="-122"/>
                    </a:rPr>
                    <a:t>危害</a:t>
                  </a:r>
                  <a:r>
                    <a:rPr kumimoji="0" lang="en-US" altLang="zh-CN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软雅黑" pitchFamily="34" charset="-122"/>
                      <a:ea typeface="微软雅黑" pitchFamily="34" charset="-122"/>
                    </a:rPr>
                    <a:t>/</a:t>
                  </a:r>
                  <a:r>
                    <a:rPr kumimoji="0" lang="zh-CN" alt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软雅黑" pitchFamily="34" charset="-122"/>
                      <a:ea typeface="微软雅黑" pitchFamily="34" charset="-122"/>
                    </a:rPr>
                    <a:t>危险源</a:t>
                  </a:r>
                  <a:endPara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692785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692785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7279175" y="2202301"/>
                  <a:ext cx="410389" cy="2247803"/>
                </a:xfrm>
                <a:prstGeom prst="rect">
                  <a:avLst/>
                </a:prstGeom>
                <a:solidFill>
                  <a:srgbClr val="344F2B"/>
                </a:solidFill>
                <a:ln w="28575" cap="flat" cmpd="sng" algn="ctr">
                  <a:solidFill>
                    <a:schemeClr val="bg1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软雅黑" pitchFamily="34" charset="-122"/>
                      <a:ea typeface="微软雅黑" pitchFamily="34" charset="-122"/>
                    </a:rPr>
                    <a:t>后</a:t>
                  </a:r>
                  <a:endPara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软雅黑" pitchFamily="34" charset="-122"/>
                      <a:ea typeface="微软雅黑" pitchFamily="34" charset="-122"/>
                    </a:rPr>
                    <a:t>果</a:t>
                  </a:r>
                  <a:endPara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cxnSp>
              <p:nvCxnSpPr>
                <p:cNvPr id="28" name="直接箭头连接符 27"/>
                <p:cNvCxnSpPr>
                  <a:endCxn id="25" idx="2"/>
                </p:cNvCxnSpPr>
                <p:nvPr/>
              </p:nvCxnSpPr>
              <p:spPr>
                <a:xfrm>
                  <a:off x="1653435" y="2630465"/>
                  <a:ext cx="2511057" cy="662915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344F2B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29" name="直接箭头连接符 28"/>
                <p:cNvCxnSpPr>
                  <a:endCxn id="25" idx="2"/>
                </p:cNvCxnSpPr>
                <p:nvPr/>
              </p:nvCxnSpPr>
              <p:spPr>
                <a:xfrm flipV="1">
                  <a:off x="1741117" y="3293380"/>
                  <a:ext cx="2423375" cy="664844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344F2B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30" name="直接箭头连接符 29"/>
                <p:cNvCxnSpPr/>
                <p:nvPr/>
              </p:nvCxnSpPr>
              <p:spPr>
                <a:xfrm flipV="1">
                  <a:off x="1715374" y="3307028"/>
                  <a:ext cx="2449118" cy="20054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344F2B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31" name="直接箭头连接符 30"/>
                <p:cNvCxnSpPr>
                  <a:stCxn id="25" idx="6"/>
                  <a:endCxn id="39" idx="1"/>
                </p:cNvCxnSpPr>
                <p:nvPr/>
              </p:nvCxnSpPr>
              <p:spPr>
                <a:xfrm>
                  <a:off x="4913194" y="3293380"/>
                  <a:ext cx="472998" cy="966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344F2B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  <p:sp>
              <p:nvSpPr>
                <p:cNvPr id="32" name="矩形 31"/>
                <p:cNvSpPr/>
                <p:nvPr/>
              </p:nvSpPr>
              <p:spPr>
                <a:xfrm>
                  <a:off x="2755726" y="2668044"/>
                  <a:ext cx="87682" cy="350729"/>
                </a:xfrm>
                <a:prstGeom prst="rect">
                  <a:avLst/>
                </a:prstGeom>
                <a:solidFill>
                  <a:srgbClr val="92D050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33" name="矩形 32"/>
                <p:cNvSpPr/>
                <p:nvPr/>
              </p:nvSpPr>
              <p:spPr>
                <a:xfrm>
                  <a:off x="3271381" y="2820444"/>
                  <a:ext cx="87682" cy="350729"/>
                </a:xfrm>
                <a:prstGeom prst="rect">
                  <a:avLst/>
                </a:prstGeom>
                <a:solidFill>
                  <a:srgbClr val="92D050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34" name="矩形 33"/>
                <p:cNvSpPr/>
                <p:nvPr/>
              </p:nvSpPr>
              <p:spPr>
                <a:xfrm>
                  <a:off x="3010422" y="3123156"/>
                  <a:ext cx="87682" cy="350729"/>
                </a:xfrm>
                <a:prstGeom prst="rect">
                  <a:avLst/>
                </a:prstGeom>
                <a:solidFill>
                  <a:srgbClr val="92D050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35" name="矩形 34"/>
                <p:cNvSpPr/>
                <p:nvPr/>
              </p:nvSpPr>
              <p:spPr>
                <a:xfrm>
                  <a:off x="2661780" y="3100192"/>
                  <a:ext cx="87682" cy="350729"/>
                </a:xfrm>
                <a:prstGeom prst="rect">
                  <a:avLst/>
                </a:prstGeom>
                <a:solidFill>
                  <a:srgbClr val="92D050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36" name="矩形 35"/>
                <p:cNvSpPr/>
                <p:nvPr/>
              </p:nvSpPr>
              <p:spPr>
                <a:xfrm>
                  <a:off x="3277644" y="3402904"/>
                  <a:ext cx="87682" cy="350729"/>
                </a:xfrm>
                <a:prstGeom prst="rect">
                  <a:avLst/>
                </a:prstGeom>
                <a:solidFill>
                  <a:srgbClr val="92D050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37" name="矩形 36"/>
                <p:cNvSpPr/>
                <p:nvPr/>
              </p:nvSpPr>
              <p:spPr>
                <a:xfrm>
                  <a:off x="2791217" y="3517726"/>
                  <a:ext cx="87682" cy="350729"/>
                </a:xfrm>
                <a:prstGeom prst="rect">
                  <a:avLst/>
                </a:prstGeom>
                <a:solidFill>
                  <a:srgbClr val="92D050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>
                  <a:off x="2430049" y="3632548"/>
                  <a:ext cx="87682" cy="350729"/>
                </a:xfrm>
                <a:prstGeom prst="rect">
                  <a:avLst/>
                </a:prstGeom>
                <a:solidFill>
                  <a:srgbClr val="92D050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39" name="矩形 38"/>
                <p:cNvSpPr/>
                <p:nvPr/>
              </p:nvSpPr>
              <p:spPr>
                <a:xfrm>
                  <a:off x="5386192" y="3031299"/>
                  <a:ext cx="100208" cy="526094"/>
                </a:xfrm>
                <a:prstGeom prst="rect">
                  <a:avLst/>
                </a:prstGeom>
                <a:solidFill>
                  <a:srgbClr val="92D050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cxnSp>
              <p:nvCxnSpPr>
                <p:cNvPr id="40" name="直接箭头连接符 39"/>
                <p:cNvCxnSpPr>
                  <a:stCxn id="39" idx="2"/>
                  <a:endCxn id="43" idx="0"/>
                </p:cNvCxnSpPr>
                <p:nvPr/>
              </p:nvCxnSpPr>
              <p:spPr>
                <a:xfrm rot="16200000" flipH="1">
                  <a:off x="5812077" y="3181611"/>
                  <a:ext cx="16700" cy="768263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344F2B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41" name="直接箭头连接符 40"/>
                <p:cNvCxnSpPr>
                  <a:stCxn id="39" idx="0"/>
                  <a:endCxn id="42" idx="2"/>
                </p:cNvCxnSpPr>
                <p:nvPr/>
              </p:nvCxnSpPr>
              <p:spPr>
                <a:xfrm rot="16200000" flipH="1">
                  <a:off x="5818338" y="2649256"/>
                  <a:ext cx="2089" cy="766175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344F2B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  <p:sp>
              <p:nvSpPr>
                <p:cNvPr id="42" name="矩形 41"/>
                <p:cNvSpPr/>
                <p:nvPr/>
              </p:nvSpPr>
              <p:spPr>
                <a:xfrm>
                  <a:off x="6152367" y="2507294"/>
                  <a:ext cx="100208" cy="526094"/>
                </a:xfrm>
                <a:prstGeom prst="rect">
                  <a:avLst/>
                </a:prstGeom>
                <a:solidFill>
                  <a:srgbClr val="92D050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43" name="矩形 42"/>
                <p:cNvSpPr/>
                <p:nvPr/>
              </p:nvSpPr>
              <p:spPr>
                <a:xfrm>
                  <a:off x="6154455" y="3574093"/>
                  <a:ext cx="100208" cy="526094"/>
                </a:xfrm>
                <a:prstGeom prst="rect">
                  <a:avLst/>
                </a:prstGeom>
                <a:solidFill>
                  <a:srgbClr val="92D050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cxnSp>
              <p:nvCxnSpPr>
                <p:cNvPr id="44" name="直接箭头连接符 43"/>
                <p:cNvCxnSpPr>
                  <a:stCxn id="43" idx="0"/>
                </p:cNvCxnSpPr>
                <p:nvPr/>
              </p:nvCxnSpPr>
              <p:spPr>
                <a:xfrm rot="16200000" flipH="1">
                  <a:off x="6730654" y="3047998"/>
                  <a:ext cx="20876" cy="1073066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344F2B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45" name="直接箭头连接符 44"/>
                <p:cNvCxnSpPr>
                  <a:stCxn id="43" idx="2"/>
                </p:cNvCxnSpPr>
                <p:nvPr/>
              </p:nvCxnSpPr>
              <p:spPr>
                <a:xfrm rot="5400000" flipH="1" flipV="1">
                  <a:off x="6720213" y="3580357"/>
                  <a:ext cx="4176" cy="1035484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344F2B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46" name="直接箭头连接符 45"/>
                <p:cNvCxnSpPr>
                  <a:stCxn id="42" idx="2"/>
                </p:cNvCxnSpPr>
                <p:nvPr/>
              </p:nvCxnSpPr>
              <p:spPr>
                <a:xfrm rot="16200000" flipH="1">
                  <a:off x="6734830" y="2501029"/>
                  <a:ext cx="10436" cy="1075154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344F2B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47" name="直接箭头连接符 46"/>
                <p:cNvCxnSpPr>
                  <a:stCxn id="42" idx="0"/>
                </p:cNvCxnSpPr>
                <p:nvPr/>
              </p:nvCxnSpPr>
              <p:spPr>
                <a:xfrm rot="16200000" flipH="1">
                  <a:off x="6728566" y="1981198"/>
                  <a:ext cx="22963" cy="1075154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344F2B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</p:grpSp>
          <p:sp>
            <p:nvSpPr>
              <p:cNvPr id="19" name="Rectangle 8"/>
              <p:cNvSpPr>
                <a:spLocks noChangeArrowheads="1"/>
              </p:cNvSpPr>
              <p:nvPr/>
            </p:nvSpPr>
            <p:spPr bwMode="auto">
              <a:xfrm>
                <a:off x="1696742" y="3927312"/>
                <a:ext cx="755124" cy="451482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</p:spPr>
            <p:txBody>
              <a:bodyPr wrap="none" lIns="77788" tIns="38100" rIns="77788" bIns="38100">
                <a:spAutoFit/>
              </a:bodyPr>
              <a:lstStyle/>
              <a:p>
                <a:pPr marL="0" marR="0" lvl="0" indent="0" defTabSz="694055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44F2B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威胁</a:t>
                </a:r>
              </a:p>
              <a:p>
                <a:pPr marL="0" marR="0" lvl="0" indent="0" defTabSz="694055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44F2B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行为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44F2B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/</a:t>
                </a: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44F2B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状态</a:t>
                </a:r>
              </a:p>
            </p:txBody>
          </p:sp>
          <p:sp>
            <p:nvSpPr>
              <p:cNvPr id="20" name="Freeform 11"/>
              <p:cNvSpPr/>
              <p:nvPr/>
            </p:nvSpPr>
            <p:spPr bwMode="auto">
              <a:xfrm>
                <a:off x="2794521" y="3885514"/>
                <a:ext cx="292100" cy="673100"/>
              </a:xfrm>
              <a:custGeom>
                <a:avLst/>
                <a:gdLst>
                  <a:gd name="T0" fmla="*/ 0 w 240"/>
                  <a:gd name="T1" fmla="*/ 0 h 209"/>
                  <a:gd name="T2" fmla="*/ 2147483647 w 240"/>
                  <a:gd name="T3" fmla="*/ 2147483647 h 209"/>
                  <a:gd name="T4" fmla="*/ 2147483647 w 240"/>
                  <a:gd name="T5" fmla="*/ 2147483647 h 209"/>
                  <a:gd name="T6" fmla="*/ 0 60000 65536"/>
                  <a:gd name="T7" fmla="*/ 0 60000 65536"/>
                  <a:gd name="T8" fmla="*/ 0 60000 65536"/>
                  <a:gd name="T9" fmla="*/ 0 w 240"/>
                  <a:gd name="T10" fmla="*/ 0 h 209"/>
                  <a:gd name="T11" fmla="*/ 240 w 240"/>
                  <a:gd name="T12" fmla="*/ 209 h 2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0" h="209">
                    <a:moveTo>
                      <a:pt x="0" y="0"/>
                    </a:moveTo>
                    <a:lnTo>
                      <a:pt x="132" y="208"/>
                    </a:lnTo>
                    <a:lnTo>
                      <a:pt x="239" y="207"/>
                    </a:lnTo>
                  </a:path>
                </a:pathLst>
              </a:custGeom>
              <a:noFill/>
              <a:ln w="12700" cap="rnd" cmpd="sng">
                <a:solidFill>
                  <a:srgbClr val="344F2B"/>
                </a:solidFill>
                <a:prstDash val="solid"/>
                <a:round/>
                <a:headEnd type="stealth" w="med" len="lg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黑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1" name="Rectangle 12"/>
              <p:cNvSpPr>
                <a:spLocks noChangeArrowheads="1"/>
              </p:cNvSpPr>
              <p:nvPr/>
            </p:nvSpPr>
            <p:spPr bwMode="auto">
              <a:xfrm>
                <a:off x="3099322" y="4195077"/>
                <a:ext cx="1473200" cy="58596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77788" tIns="38100" rIns="77788" bIns="38100">
                <a:spAutoFit/>
              </a:bodyPr>
              <a:lstStyle/>
              <a:p>
                <a:pPr marL="0" marR="0" lvl="0" indent="0" defTabSz="694055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44F2B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屏障</a:t>
                </a:r>
              </a:p>
              <a:p>
                <a:pPr marL="0" marR="0" lvl="0" indent="0" defTabSz="694055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44F2B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如：硬件、仪器、程序、培训</a:t>
                </a:r>
              </a:p>
            </p:txBody>
          </p:sp>
          <p:sp>
            <p:nvSpPr>
              <p:cNvPr id="22" name="Rectangle 32"/>
              <p:cNvSpPr>
                <a:spLocks noChangeArrowheads="1"/>
              </p:cNvSpPr>
              <p:nvPr/>
            </p:nvSpPr>
            <p:spPr bwMode="auto">
              <a:xfrm>
                <a:off x="5148197" y="4266535"/>
                <a:ext cx="1612900" cy="58596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77788" tIns="38100" rIns="77788" bIns="38100">
                <a:spAutoFit/>
              </a:bodyPr>
              <a:lstStyle/>
              <a:p>
                <a:pPr marL="0" marR="0" lvl="0" indent="0" defTabSz="694055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44F2B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恢复控制</a:t>
                </a:r>
              </a:p>
              <a:p>
                <a:pPr marL="0" marR="0" lvl="0" indent="0" defTabSz="694055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44F2B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如：警报、消防、应急程序、 训练、救助</a:t>
                </a:r>
              </a:p>
            </p:txBody>
          </p:sp>
          <p:sp>
            <p:nvSpPr>
              <p:cNvPr id="23" name="Line 33"/>
              <p:cNvSpPr>
                <a:spLocks noChangeShapeType="1"/>
              </p:cNvSpPr>
              <p:nvPr/>
            </p:nvSpPr>
            <p:spPr bwMode="auto">
              <a:xfrm flipV="1">
                <a:off x="5887233" y="4008327"/>
                <a:ext cx="250519" cy="225469"/>
              </a:xfrm>
              <a:prstGeom prst="line">
                <a:avLst/>
              </a:prstGeom>
              <a:solidFill>
                <a:srgbClr val="344F2B"/>
              </a:solidFill>
              <a:ln w="12700">
                <a:solidFill>
                  <a:srgbClr val="344F2B"/>
                </a:solidFill>
                <a:round/>
                <a:headEnd type="none" w="sm" len="sm"/>
                <a:tailEnd type="stealth" w="med" len="lg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黑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4" name="Line 34"/>
              <p:cNvSpPr>
                <a:spLocks noChangeShapeType="1"/>
              </p:cNvSpPr>
              <p:nvPr/>
            </p:nvSpPr>
            <p:spPr bwMode="auto">
              <a:xfrm flipH="1" flipV="1">
                <a:off x="5427862" y="3555572"/>
                <a:ext cx="133693" cy="665698"/>
              </a:xfrm>
              <a:prstGeom prst="line">
                <a:avLst/>
              </a:prstGeom>
              <a:solidFill>
                <a:srgbClr val="344F2B"/>
              </a:solidFill>
              <a:ln w="12700">
                <a:solidFill>
                  <a:srgbClr val="344F2B"/>
                </a:solidFill>
                <a:round/>
                <a:headEnd type="none" w="sm" len="sm"/>
                <a:tailEnd type="stealth" w="med" len="lg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黑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538681" y="4420137"/>
              <a:ext cx="8694174" cy="2646291"/>
              <a:chOff x="1405423" y="4222128"/>
              <a:chExt cx="6449944" cy="1994958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1766170" y="5812077"/>
                <a:ext cx="5853830" cy="405009"/>
                <a:chOff x="1528175" y="4471792"/>
                <a:chExt cx="5853830" cy="405009"/>
              </a:xfrm>
            </p:grpSpPr>
            <p:sp>
              <p:nvSpPr>
                <p:cNvPr id="12" name="圆角矩形 11"/>
                <p:cNvSpPr/>
                <p:nvPr/>
              </p:nvSpPr>
              <p:spPr>
                <a:xfrm>
                  <a:off x="1528175" y="4471792"/>
                  <a:ext cx="1315233" cy="400833"/>
                </a:xfrm>
                <a:prstGeom prst="roundRect">
                  <a:avLst>
                    <a:gd name="adj" fmla="val 7292"/>
                  </a:avLst>
                </a:prstGeom>
                <a:solidFill>
                  <a:srgbClr val="DE0302"/>
                </a:solidFill>
                <a:ln w="19050" cap="flat" cmpd="sng" algn="ctr">
                  <a:solidFill>
                    <a:srgbClr val="DE0302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微软雅黑" pitchFamily="34" charset="-122"/>
                      <a:ea typeface="微软雅黑" pitchFamily="34" charset="-122"/>
                    </a:rPr>
                    <a:t>辨识</a:t>
                  </a:r>
                </a:p>
              </p:txBody>
            </p:sp>
            <p:sp>
              <p:nvSpPr>
                <p:cNvPr id="13" name="圆角矩形 12"/>
                <p:cNvSpPr/>
                <p:nvPr/>
              </p:nvSpPr>
              <p:spPr>
                <a:xfrm>
                  <a:off x="3810000" y="4473880"/>
                  <a:ext cx="1315233" cy="400833"/>
                </a:xfrm>
                <a:prstGeom prst="roundRect">
                  <a:avLst>
                    <a:gd name="adj" fmla="val 7292"/>
                  </a:avLst>
                </a:prstGeom>
                <a:solidFill>
                  <a:srgbClr val="DE0302"/>
                </a:solidFill>
                <a:ln w="19050" cap="flat" cmpd="sng" algn="ctr">
                  <a:solidFill>
                    <a:srgbClr val="DE0302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微软雅黑" pitchFamily="34" charset="-122"/>
                      <a:ea typeface="微软雅黑" pitchFamily="34" charset="-122"/>
                    </a:rPr>
                    <a:t>评价</a:t>
                  </a:r>
                </a:p>
              </p:txBody>
            </p:sp>
            <p:sp>
              <p:nvSpPr>
                <p:cNvPr id="14" name="圆角矩形 13"/>
                <p:cNvSpPr/>
                <p:nvPr/>
              </p:nvSpPr>
              <p:spPr>
                <a:xfrm>
                  <a:off x="6066772" y="4475968"/>
                  <a:ext cx="1315233" cy="400833"/>
                </a:xfrm>
                <a:prstGeom prst="roundRect">
                  <a:avLst>
                    <a:gd name="adj" fmla="val 7292"/>
                  </a:avLst>
                </a:prstGeom>
                <a:solidFill>
                  <a:srgbClr val="DE0302"/>
                </a:solidFill>
                <a:ln w="19050" cap="flat" cmpd="sng" algn="ctr">
                  <a:solidFill>
                    <a:srgbClr val="DE0302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微软雅黑" pitchFamily="34" charset="-122"/>
                      <a:ea typeface="微软雅黑" pitchFamily="34" charset="-122"/>
                    </a:rPr>
                    <a:t>措施</a:t>
                  </a:r>
                </a:p>
              </p:txBody>
            </p:sp>
            <p:cxnSp>
              <p:nvCxnSpPr>
                <p:cNvPr id="15" name="直接箭头连接符 14"/>
                <p:cNvCxnSpPr>
                  <a:stCxn id="12" idx="3"/>
                  <a:endCxn id="13" idx="1"/>
                </p:cNvCxnSpPr>
                <p:nvPr/>
              </p:nvCxnSpPr>
              <p:spPr>
                <a:xfrm>
                  <a:off x="2843408" y="4672209"/>
                  <a:ext cx="966592" cy="2088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DE0302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16" name="直接箭头连接符 15"/>
                <p:cNvCxnSpPr>
                  <a:stCxn id="13" idx="3"/>
                  <a:endCxn id="14" idx="1"/>
                </p:cNvCxnSpPr>
                <p:nvPr/>
              </p:nvCxnSpPr>
              <p:spPr>
                <a:xfrm>
                  <a:off x="5125233" y="4674297"/>
                  <a:ext cx="941539" cy="2088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DE0302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</p:grpSp>
          <p:cxnSp>
            <p:nvCxnSpPr>
              <p:cNvPr id="7" name="直接连接符 6"/>
              <p:cNvCxnSpPr>
                <a:stCxn id="12" idx="0"/>
              </p:cNvCxnSpPr>
              <p:nvPr/>
            </p:nvCxnSpPr>
            <p:spPr>
              <a:xfrm flipH="1" flipV="1">
                <a:off x="1405423" y="5008969"/>
                <a:ext cx="1018363" cy="803108"/>
              </a:xfrm>
              <a:prstGeom prst="line">
                <a:avLst/>
              </a:prstGeom>
              <a:noFill/>
              <a:ln w="9525" cap="flat" cmpd="sng" algn="ctr">
                <a:solidFill>
                  <a:srgbClr val="DE0302"/>
                </a:solidFill>
                <a:prstDash val="solid"/>
              </a:ln>
              <a:effectLst/>
            </p:spPr>
          </p:cxnSp>
          <p:cxnSp>
            <p:nvCxnSpPr>
              <p:cNvPr id="8" name="直接连接符 7"/>
              <p:cNvCxnSpPr>
                <a:stCxn id="13" idx="0"/>
              </p:cNvCxnSpPr>
              <p:nvPr/>
            </p:nvCxnSpPr>
            <p:spPr>
              <a:xfrm flipV="1">
                <a:off x="4705612" y="4841561"/>
                <a:ext cx="3149755" cy="972604"/>
              </a:xfrm>
              <a:prstGeom prst="line">
                <a:avLst/>
              </a:prstGeom>
              <a:noFill/>
              <a:ln w="9525" cap="flat" cmpd="sng" algn="ctr">
                <a:solidFill>
                  <a:srgbClr val="DE0302"/>
                </a:solidFill>
                <a:prstDash val="solid"/>
              </a:ln>
              <a:effectLst/>
            </p:spPr>
          </p:cxnSp>
          <p:cxnSp>
            <p:nvCxnSpPr>
              <p:cNvPr id="9" name="直接连接符 8"/>
              <p:cNvCxnSpPr>
                <a:stCxn id="14" idx="0"/>
                <a:endCxn id="36" idx="2"/>
              </p:cNvCxnSpPr>
              <p:nvPr/>
            </p:nvCxnSpPr>
            <p:spPr>
              <a:xfrm flipH="1" flipV="1">
                <a:off x="3269794" y="4222128"/>
                <a:ext cx="3692590" cy="1594124"/>
              </a:xfrm>
              <a:prstGeom prst="line">
                <a:avLst/>
              </a:prstGeom>
              <a:noFill/>
              <a:ln w="9525" cap="flat" cmpd="sng" algn="ctr">
                <a:solidFill>
                  <a:srgbClr val="DE0302"/>
                </a:solidFill>
                <a:prstDash val="solid"/>
              </a:ln>
              <a:effectLst/>
            </p:spPr>
          </p:cxnSp>
          <p:cxnSp>
            <p:nvCxnSpPr>
              <p:cNvPr id="10" name="直接连接符 9"/>
              <p:cNvCxnSpPr>
                <a:stCxn id="14" idx="0"/>
                <a:endCxn id="43" idx="2"/>
              </p:cNvCxnSpPr>
              <p:nvPr/>
            </p:nvCxnSpPr>
            <p:spPr>
              <a:xfrm flipH="1" flipV="1">
                <a:off x="6611574" y="4640662"/>
                <a:ext cx="350810" cy="1175591"/>
              </a:xfrm>
              <a:prstGeom prst="line">
                <a:avLst/>
              </a:prstGeom>
              <a:noFill/>
              <a:ln w="9525" cap="flat" cmpd="sng" algn="ctr">
                <a:solidFill>
                  <a:srgbClr val="DE0302"/>
                </a:solidFill>
                <a:prstDash val="solid"/>
              </a:ln>
              <a:effectLst/>
            </p:spPr>
          </p:cxnSp>
          <p:cxnSp>
            <p:nvCxnSpPr>
              <p:cNvPr id="11" name="直接连接符 10"/>
              <p:cNvCxnSpPr>
                <a:stCxn id="12" idx="0"/>
              </p:cNvCxnSpPr>
              <p:nvPr/>
            </p:nvCxnSpPr>
            <p:spPr>
              <a:xfrm flipH="1" flipV="1">
                <a:off x="1838320" y="4701445"/>
                <a:ext cx="585467" cy="1110632"/>
              </a:xfrm>
              <a:prstGeom prst="line">
                <a:avLst/>
              </a:prstGeom>
              <a:noFill/>
              <a:ln w="9525" cap="flat" cmpd="sng" algn="ctr">
                <a:solidFill>
                  <a:srgbClr val="DE0302"/>
                </a:solidFill>
                <a:prstDash val="solid"/>
              </a:ln>
              <a:effectLst/>
            </p:spPr>
          </p:cxnSp>
        </p:grpSp>
      </p:grpSp>
      <p:sp>
        <p:nvSpPr>
          <p:cNvPr id="48" name="椭圆 47"/>
          <p:cNvSpPr/>
          <p:nvPr/>
        </p:nvSpPr>
        <p:spPr>
          <a:xfrm>
            <a:off x="636184" y="1240061"/>
            <a:ext cx="1184679" cy="4037610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588964" y="357894"/>
            <a:ext cx="5521954" cy="378111"/>
          </a:xfrm>
          <a:prstGeom prst="rect">
            <a:avLst/>
          </a:prstGeom>
        </p:spPr>
        <p:txBody>
          <a:bodyPr vert="horz" lIns="96435" tIns="48218" rIns="96435" bIns="48218" rtlCol="0" anchor="ctr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危害（危险源）</a:t>
            </a:r>
          </a:p>
        </p:txBody>
      </p:sp>
      <p:sp>
        <p:nvSpPr>
          <p:cNvPr id="3" name="矩形 2"/>
          <p:cNvSpPr/>
          <p:nvPr/>
        </p:nvSpPr>
        <p:spPr>
          <a:xfrm>
            <a:off x="884759" y="1208037"/>
            <a:ext cx="10081121" cy="1950305"/>
          </a:xfrm>
          <a:prstGeom prst="rect">
            <a:avLst/>
          </a:prstGeom>
          <a:solidFill>
            <a:srgbClr val="DE0302"/>
          </a:solidFill>
          <a:ln w="3175" cap="flat" cmpd="sng" algn="ctr">
            <a:solidFill>
              <a:srgbClr val="92D050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/>
              <a:ea typeface="黑体" pitchFamily="49" charset="-122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57499" y="1379636"/>
            <a:ext cx="9735641" cy="1607107"/>
          </a:xfrm>
          <a:prstGeom prst="rect">
            <a:avLst/>
          </a:prstGeom>
          <a:solidFill>
            <a:srgbClr val="344F2B"/>
          </a:solidFill>
          <a:ln w="12700">
            <a:noFill/>
            <a:miter lim="800000"/>
          </a:ln>
        </p:spPr>
        <p:txBody>
          <a:bodyPr wrap="square" lIns="90488" tIns="44450" rIns="90488" bIns="44450">
            <a:spAutoFit/>
          </a:bodyPr>
          <a:lstStyle/>
          <a:p>
            <a:pPr marL="342900" indent="-342900" eaLnBrk="0" hangingPunct="0">
              <a:lnSpc>
                <a:spcPct val="130000"/>
              </a:lnSpc>
              <a:spcAft>
                <a:spcPts val="600"/>
              </a:spcAft>
              <a:buFont typeface="Wingdings" charset="2"/>
              <a:buChar char="n"/>
            </a:pPr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指可能导致伤害或疾病、财产损失、对产品或环境造成破坏、降低生产能力或产生不利情况/负债等情况的根源或状态。</a:t>
            </a:r>
            <a:endParaRPr lang="en-US" altLang="zh-CN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marL="342900" indent="-342900" eaLnBrk="0" hangingPunct="0">
              <a:lnSpc>
                <a:spcPct val="130000"/>
              </a:lnSpc>
              <a:spcAft>
                <a:spcPts val="600"/>
              </a:spcAft>
              <a:buFont typeface="Wingdings" charset="2"/>
              <a:buChar char="n"/>
            </a:pPr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会构成潜在伤害或损失的因素，通常是一种有害物体或能量。</a:t>
            </a:r>
          </a:p>
        </p:txBody>
      </p:sp>
      <p:grpSp>
        <p:nvGrpSpPr>
          <p:cNvPr id="5" name="组合 77"/>
          <p:cNvGrpSpPr/>
          <p:nvPr/>
        </p:nvGrpSpPr>
        <p:grpSpPr>
          <a:xfrm>
            <a:off x="2501342" y="3877866"/>
            <a:ext cx="7312409" cy="2210538"/>
            <a:chOff x="1265897" y="3441700"/>
            <a:chExt cx="6939287" cy="2310980"/>
          </a:xfrm>
        </p:grpSpPr>
        <p:sp>
          <p:nvSpPr>
            <p:cNvPr id="6" name="圆角矩形 5"/>
            <p:cNvSpPr/>
            <p:nvPr/>
          </p:nvSpPr>
          <p:spPr>
            <a:xfrm>
              <a:off x="1265897" y="3467100"/>
              <a:ext cx="1295400" cy="609600"/>
            </a:xfrm>
            <a:prstGeom prst="roundRect">
              <a:avLst>
                <a:gd name="adj" fmla="val 8667"/>
              </a:avLst>
            </a:prstGeom>
            <a:solidFill>
              <a:srgbClr val="344F2B"/>
            </a:solidFill>
            <a:ln w="38100" cap="flat" cmpd="sng" algn="ctr">
              <a:solidFill>
                <a:srgbClr val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ea typeface="+mn-ea"/>
                </a:rPr>
                <a:t>能量</a:t>
              </a: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282700" y="5143078"/>
              <a:ext cx="1295400" cy="609602"/>
            </a:xfrm>
            <a:prstGeom prst="roundRect">
              <a:avLst>
                <a:gd name="adj" fmla="val 8667"/>
              </a:avLst>
            </a:prstGeom>
            <a:solidFill>
              <a:srgbClr val="344F2B"/>
            </a:solidFill>
            <a:ln w="38100" cap="flat" cmpd="sng" algn="ctr">
              <a:solidFill>
                <a:srgbClr val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ea typeface="+mn-ea"/>
                </a:rPr>
                <a:t>人失误</a:t>
              </a: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3136900" y="5143077"/>
              <a:ext cx="1295400" cy="609602"/>
            </a:xfrm>
            <a:prstGeom prst="roundRect">
              <a:avLst>
                <a:gd name="adj" fmla="val 8667"/>
              </a:avLst>
            </a:prstGeom>
            <a:solidFill>
              <a:srgbClr val="344F2B"/>
            </a:solidFill>
            <a:ln w="38100" cap="flat" cmpd="sng" algn="ctr">
              <a:solidFill>
                <a:srgbClr val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ea typeface="+mn-ea"/>
                </a:rPr>
                <a:t>环境因素</a:t>
              </a: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4991100" y="5143077"/>
              <a:ext cx="1295400" cy="609602"/>
            </a:xfrm>
            <a:prstGeom prst="roundRect">
              <a:avLst>
                <a:gd name="adj" fmla="val 8667"/>
              </a:avLst>
            </a:prstGeom>
            <a:solidFill>
              <a:srgbClr val="344F2B"/>
            </a:solidFill>
            <a:ln w="38100" cap="flat" cmpd="sng" algn="ctr">
              <a:solidFill>
                <a:srgbClr val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ea typeface="+mn-ea"/>
                </a:rPr>
                <a:t>物故障</a:t>
              </a: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3136900" y="3454400"/>
              <a:ext cx="1295400" cy="609600"/>
            </a:xfrm>
            <a:prstGeom prst="roundRect">
              <a:avLst>
                <a:gd name="adj" fmla="val 8667"/>
              </a:avLst>
            </a:prstGeom>
            <a:solidFill>
              <a:srgbClr val="344F2B"/>
            </a:solidFill>
            <a:ln w="38100" cap="flat" cmpd="sng" algn="ctr">
              <a:solidFill>
                <a:srgbClr val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b="1" kern="0" noProof="0" dirty="0">
                  <a:solidFill>
                    <a:srgbClr val="FFFFFF"/>
                  </a:solidFill>
                  <a:latin typeface="+mn-ea"/>
                  <a:ea typeface="+mn-ea"/>
                </a:rPr>
                <a:t>屏障</a:t>
              </a: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ea typeface="+mn-ea"/>
                </a:rPr>
                <a:t>失效</a:t>
              </a: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4945053" y="3441700"/>
              <a:ext cx="1295400" cy="609600"/>
            </a:xfrm>
            <a:prstGeom prst="roundRect">
              <a:avLst>
                <a:gd name="adj" fmla="val 8667"/>
              </a:avLst>
            </a:prstGeom>
            <a:solidFill>
              <a:srgbClr val="344F2B"/>
            </a:solidFill>
            <a:ln w="38100" cap="flat" cmpd="sng" algn="ctr">
              <a:solidFill>
                <a:srgbClr val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ea typeface="+mn-ea"/>
                </a:rPr>
                <a:t>能量释放</a:t>
              </a: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6737338" y="3441700"/>
              <a:ext cx="1467846" cy="609600"/>
            </a:xfrm>
            <a:prstGeom prst="roundRect">
              <a:avLst>
                <a:gd name="adj" fmla="val 8667"/>
              </a:avLst>
            </a:prstGeom>
            <a:solidFill>
              <a:srgbClr val="344F2B"/>
            </a:solidFill>
            <a:ln w="38100" cap="flat" cmpd="sng" algn="ctr">
              <a:solidFill>
                <a:srgbClr val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ea typeface="+mn-ea"/>
                </a:rPr>
                <a:t>伤害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ea typeface="+mn-ea"/>
                </a:rPr>
                <a:t>/</a:t>
              </a: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ea typeface="+mn-ea"/>
                </a:rPr>
                <a:t>损坏</a:t>
              </a:r>
            </a:p>
          </p:txBody>
        </p:sp>
        <p:cxnSp>
          <p:nvCxnSpPr>
            <p:cNvPr id="13" name="直接箭头连接符 12"/>
            <p:cNvCxnSpPr>
              <a:stCxn id="6" idx="3"/>
              <a:endCxn id="10" idx="1"/>
            </p:cNvCxnSpPr>
            <p:nvPr/>
          </p:nvCxnSpPr>
          <p:spPr>
            <a:xfrm flipV="1">
              <a:off x="2561297" y="3759200"/>
              <a:ext cx="575608" cy="12701"/>
            </a:xfrm>
            <a:prstGeom prst="straightConnector1">
              <a:avLst/>
            </a:prstGeom>
            <a:noFill/>
            <a:ln w="28575" cap="flat" cmpd="sng" algn="ctr">
              <a:solidFill>
                <a:srgbClr val="344F2B"/>
              </a:solidFill>
              <a:prstDash val="solid"/>
              <a:headEnd type="none" w="med" len="med"/>
              <a:tailEnd type="triangle" w="med" len="lg"/>
            </a:ln>
            <a:effectLst/>
          </p:spPr>
        </p:cxnSp>
        <p:cxnSp>
          <p:nvCxnSpPr>
            <p:cNvPr id="14" name="直接箭头连接符 13"/>
            <p:cNvCxnSpPr/>
            <p:nvPr/>
          </p:nvCxnSpPr>
          <p:spPr>
            <a:xfrm rot="5400000" flipH="1" flipV="1">
              <a:off x="3447304" y="4407456"/>
              <a:ext cx="695674" cy="8765"/>
            </a:xfrm>
            <a:prstGeom prst="straightConnector1">
              <a:avLst/>
            </a:prstGeom>
            <a:noFill/>
            <a:ln w="28575" cap="flat" cmpd="sng" algn="ctr">
              <a:solidFill>
                <a:srgbClr val="344F2B"/>
              </a:solidFill>
              <a:prstDash val="solid"/>
              <a:headEnd type="none" w="med" len="med"/>
              <a:tailEnd type="triangle" w="med" len="lg"/>
            </a:ln>
            <a:effectLst/>
          </p:spPr>
        </p:cxnSp>
        <p:cxnSp>
          <p:nvCxnSpPr>
            <p:cNvPr id="15" name="直接箭头连接符 14"/>
            <p:cNvCxnSpPr>
              <a:stCxn id="10" idx="3"/>
              <a:endCxn id="11" idx="1"/>
            </p:cNvCxnSpPr>
            <p:nvPr/>
          </p:nvCxnSpPr>
          <p:spPr>
            <a:xfrm flipV="1">
              <a:off x="4432306" y="3746501"/>
              <a:ext cx="512748" cy="12699"/>
            </a:xfrm>
            <a:prstGeom prst="straightConnector1">
              <a:avLst/>
            </a:prstGeom>
            <a:noFill/>
            <a:ln w="28575" cap="flat" cmpd="sng" algn="ctr">
              <a:solidFill>
                <a:srgbClr val="344F2B"/>
              </a:solidFill>
              <a:prstDash val="solid"/>
              <a:headEnd type="none" w="med" len="med"/>
              <a:tailEnd type="triangle" w="med" len="lg"/>
            </a:ln>
            <a:effectLst/>
          </p:spPr>
        </p:cxnSp>
        <p:cxnSp>
          <p:nvCxnSpPr>
            <p:cNvPr id="16" name="直接箭头连接符 15"/>
            <p:cNvCxnSpPr>
              <a:stCxn id="11" idx="3"/>
              <a:endCxn id="12" idx="1"/>
            </p:cNvCxnSpPr>
            <p:nvPr/>
          </p:nvCxnSpPr>
          <p:spPr>
            <a:xfrm>
              <a:off x="6240454" y="3746501"/>
              <a:ext cx="496884" cy="2331"/>
            </a:xfrm>
            <a:prstGeom prst="straightConnector1">
              <a:avLst/>
            </a:prstGeom>
            <a:noFill/>
            <a:ln w="28575" cap="flat" cmpd="sng" algn="ctr">
              <a:solidFill>
                <a:srgbClr val="344F2B"/>
              </a:solidFill>
              <a:prstDash val="solid"/>
              <a:headEnd type="none" w="med" len="med"/>
              <a:tailEnd type="triangle" w="med" len="lg"/>
            </a:ln>
            <a:effectLst/>
          </p:spPr>
        </p:cxnSp>
        <p:sp>
          <p:nvSpPr>
            <p:cNvPr id="17" name="十字形 16"/>
            <p:cNvSpPr/>
            <p:nvPr/>
          </p:nvSpPr>
          <p:spPr>
            <a:xfrm>
              <a:off x="2692400" y="5333577"/>
              <a:ext cx="266700" cy="254000"/>
            </a:xfrm>
            <a:prstGeom prst="plus">
              <a:avLst/>
            </a:prstGeom>
            <a:solidFill>
              <a:srgbClr val="DE0302"/>
            </a:solidFill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8" name="十字形 17"/>
            <p:cNvSpPr/>
            <p:nvPr/>
          </p:nvSpPr>
          <p:spPr>
            <a:xfrm>
              <a:off x="4584700" y="5333577"/>
              <a:ext cx="266700" cy="254000"/>
            </a:xfrm>
            <a:prstGeom prst="plus">
              <a:avLst/>
            </a:prstGeom>
            <a:solidFill>
              <a:srgbClr val="DE0302"/>
            </a:solidFill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9" name="右大括号 18"/>
            <p:cNvSpPr/>
            <p:nvPr/>
          </p:nvSpPr>
          <p:spPr>
            <a:xfrm rot="16200000">
              <a:off x="3529912" y="2982371"/>
              <a:ext cx="515730" cy="3702053"/>
            </a:xfrm>
            <a:prstGeom prst="rightBrace">
              <a:avLst/>
            </a:prstGeom>
            <a:noFill/>
            <a:ln w="28575" cap="flat" cmpd="sng" algn="ctr">
              <a:solidFill>
                <a:srgbClr val="344F2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0" name="TextBox 76"/>
          <p:cNvSpPr txBox="1"/>
          <p:nvPr/>
        </p:nvSpPr>
        <p:spPr>
          <a:xfrm flipH="1">
            <a:off x="1605187" y="3616325"/>
            <a:ext cx="553998" cy="28226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能量意外释放理论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917734" y="3291971"/>
            <a:ext cx="9895651" cy="17622"/>
          </a:xfrm>
          <a:prstGeom prst="line">
            <a:avLst/>
          </a:prstGeom>
          <a:noFill/>
          <a:ln w="9525" cap="flat" cmpd="sng" algn="ctr">
            <a:solidFill>
              <a:srgbClr val="3370B9">
                <a:lumMod val="40000"/>
                <a:lumOff val="60000"/>
              </a:srgbClr>
            </a:solidFill>
            <a:prstDash val="solid"/>
          </a:ln>
          <a:effectLst/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588963" y="357894"/>
            <a:ext cx="7352579" cy="378111"/>
          </a:xfrm>
          <a:prstGeom prst="rect">
            <a:avLst/>
          </a:prstGeom>
        </p:spPr>
        <p:txBody>
          <a:bodyPr vert="horz" lIns="96435" tIns="48218" rIns="96435" bIns="48218" rtlCol="0" anchor="ctr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危害举例：具有一定压力的天然气</a:t>
            </a:r>
          </a:p>
        </p:txBody>
      </p:sp>
      <p:sp>
        <p:nvSpPr>
          <p:cNvPr id="3" name="Line 1068"/>
          <p:cNvSpPr>
            <a:spLocks noChangeShapeType="1"/>
          </p:cNvSpPr>
          <p:nvPr/>
        </p:nvSpPr>
        <p:spPr bwMode="auto">
          <a:xfrm rot="1439020" flipV="1">
            <a:off x="2903158" y="2443829"/>
            <a:ext cx="3782931" cy="1234971"/>
          </a:xfrm>
          <a:prstGeom prst="line">
            <a:avLst/>
          </a:prstGeom>
          <a:noFill/>
          <a:ln w="63500">
            <a:solidFill>
              <a:srgbClr val="2C4646"/>
            </a:solidFill>
            <a:rou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grpSp>
        <p:nvGrpSpPr>
          <p:cNvPr id="4" name="组合 60"/>
          <p:cNvGrpSpPr/>
          <p:nvPr/>
        </p:nvGrpSpPr>
        <p:grpSpPr>
          <a:xfrm>
            <a:off x="624009" y="1672109"/>
            <a:ext cx="11041081" cy="4239598"/>
            <a:chOff x="558805" y="2201865"/>
            <a:chExt cx="8235945" cy="4188869"/>
          </a:xfrm>
        </p:grpSpPr>
        <p:grpSp>
          <p:nvGrpSpPr>
            <p:cNvPr id="5" name="Group 1106"/>
            <p:cNvGrpSpPr/>
            <p:nvPr/>
          </p:nvGrpSpPr>
          <p:grpSpPr bwMode="auto">
            <a:xfrm>
              <a:off x="6428601" y="2201865"/>
              <a:ext cx="2366149" cy="3495675"/>
              <a:chOff x="3598" y="1387"/>
              <a:chExt cx="1748" cy="2202"/>
            </a:xfrm>
          </p:grpSpPr>
          <p:sp>
            <p:nvSpPr>
              <p:cNvPr id="44" name="Rectangle 1040" descr="Light upward diagonal"/>
              <p:cNvSpPr>
                <a:spLocks noChangeArrowheads="1"/>
              </p:cNvSpPr>
              <p:nvPr/>
            </p:nvSpPr>
            <p:spPr bwMode="auto">
              <a:xfrm>
                <a:off x="5047" y="1387"/>
                <a:ext cx="299" cy="2202"/>
              </a:xfrm>
              <a:prstGeom prst="rect">
                <a:avLst/>
              </a:prstGeom>
              <a:solidFill>
                <a:srgbClr val="344F2B"/>
              </a:solidFill>
              <a:ln w="12700">
                <a:solidFill>
                  <a:srgbClr val="000000">
                    <a:lumMod val="65000"/>
                    <a:lumOff val="35000"/>
                  </a:srgbClr>
                </a:solidFill>
                <a:miter lim="800000"/>
              </a:ln>
              <a:effectLst/>
            </p:spPr>
            <p:txBody>
              <a:bodyPr lIns="90488" tIns="44450" rIns="90488" bIns="44450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GB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后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GB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果</a:t>
                </a:r>
              </a:p>
            </p:txBody>
          </p:sp>
          <p:sp>
            <p:nvSpPr>
              <p:cNvPr id="45" name="Rectangle 1048"/>
              <p:cNvSpPr>
                <a:spLocks noChangeArrowheads="1"/>
              </p:cNvSpPr>
              <p:nvPr/>
            </p:nvSpPr>
            <p:spPr bwMode="auto">
              <a:xfrm>
                <a:off x="4579" y="1423"/>
                <a:ext cx="143" cy="442"/>
              </a:xfrm>
              <a:prstGeom prst="rect">
                <a:avLst/>
              </a:prstGeom>
              <a:solidFill>
                <a:srgbClr val="E7ECED">
                  <a:lumMod val="90000"/>
                </a:srgbClr>
              </a:solidFill>
              <a:ln w="12700">
                <a:solidFill>
                  <a:srgbClr val="FFFFFF">
                    <a:lumMod val="50000"/>
                  </a:srgb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46" name="Line 1055"/>
              <p:cNvSpPr>
                <a:spLocks noChangeShapeType="1"/>
              </p:cNvSpPr>
              <p:nvPr/>
            </p:nvSpPr>
            <p:spPr bwMode="auto">
              <a:xfrm>
                <a:off x="4744" y="1451"/>
                <a:ext cx="315" cy="0"/>
              </a:xfrm>
              <a:prstGeom prst="line">
                <a:avLst/>
              </a:prstGeom>
              <a:noFill/>
              <a:ln w="63500">
                <a:solidFill>
                  <a:srgbClr val="2C464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grpSp>
            <p:nvGrpSpPr>
              <p:cNvPr id="47" name="Group 1105"/>
              <p:cNvGrpSpPr/>
              <p:nvPr/>
            </p:nvGrpSpPr>
            <p:grpSpPr bwMode="auto">
              <a:xfrm>
                <a:off x="3598" y="1805"/>
                <a:ext cx="1461" cy="1691"/>
                <a:chOff x="3598" y="1805"/>
                <a:chExt cx="1461" cy="1691"/>
              </a:xfrm>
            </p:grpSpPr>
            <p:sp>
              <p:nvSpPr>
                <p:cNvPr id="48" name="Rectangle 1050"/>
                <p:cNvSpPr>
                  <a:spLocks noChangeArrowheads="1"/>
                </p:cNvSpPr>
                <p:nvPr/>
              </p:nvSpPr>
              <p:spPr bwMode="auto">
                <a:xfrm>
                  <a:off x="4485" y="3054"/>
                  <a:ext cx="143" cy="442"/>
                </a:xfrm>
                <a:prstGeom prst="rect">
                  <a:avLst/>
                </a:prstGeom>
                <a:solidFill>
                  <a:srgbClr val="E7ECED">
                    <a:lumMod val="90000"/>
                  </a:srgbClr>
                </a:solidFill>
                <a:ln w="12700">
                  <a:solidFill>
                    <a:srgbClr val="FFFFFF">
                      <a:lumMod val="50000"/>
                    </a:srgbClr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9" name="Line 1053"/>
                <p:cNvSpPr>
                  <a:spLocks noChangeShapeType="1"/>
                </p:cNvSpPr>
                <p:nvPr/>
              </p:nvSpPr>
              <p:spPr bwMode="auto">
                <a:xfrm>
                  <a:off x="3618" y="2205"/>
                  <a:ext cx="1424" cy="34"/>
                </a:xfrm>
                <a:prstGeom prst="line">
                  <a:avLst/>
                </a:prstGeom>
                <a:noFill/>
                <a:ln w="63500">
                  <a:solidFill>
                    <a:srgbClr val="2C4646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0" name="Line 1054"/>
                <p:cNvSpPr>
                  <a:spLocks noChangeShapeType="1"/>
                </p:cNvSpPr>
                <p:nvPr/>
              </p:nvSpPr>
              <p:spPr bwMode="auto">
                <a:xfrm>
                  <a:off x="4037" y="1844"/>
                  <a:ext cx="551" cy="0"/>
                </a:xfrm>
                <a:prstGeom prst="line">
                  <a:avLst/>
                </a:prstGeom>
                <a:noFill/>
                <a:ln w="63500">
                  <a:solidFill>
                    <a:srgbClr val="2C4646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1" name="Line 1056"/>
                <p:cNvSpPr>
                  <a:spLocks noChangeShapeType="1"/>
                </p:cNvSpPr>
                <p:nvPr/>
              </p:nvSpPr>
              <p:spPr bwMode="auto">
                <a:xfrm>
                  <a:off x="4744" y="1844"/>
                  <a:ext cx="315" cy="0"/>
                </a:xfrm>
                <a:prstGeom prst="line">
                  <a:avLst/>
                </a:prstGeom>
                <a:noFill/>
                <a:ln w="63500">
                  <a:solidFill>
                    <a:srgbClr val="2C4646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2" name="Line 1058"/>
                <p:cNvSpPr>
                  <a:spLocks noChangeShapeType="1"/>
                </p:cNvSpPr>
                <p:nvPr/>
              </p:nvSpPr>
              <p:spPr bwMode="auto">
                <a:xfrm>
                  <a:off x="3598" y="2700"/>
                  <a:ext cx="1444" cy="34"/>
                </a:xfrm>
                <a:prstGeom prst="line">
                  <a:avLst/>
                </a:prstGeom>
                <a:noFill/>
                <a:ln w="63500">
                  <a:solidFill>
                    <a:srgbClr val="2C4646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3" name="Line 1059"/>
                <p:cNvSpPr>
                  <a:spLocks noChangeShapeType="1"/>
                </p:cNvSpPr>
                <p:nvPr/>
              </p:nvSpPr>
              <p:spPr bwMode="auto">
                <a:xfrm>
                  <a:off x="4029" y="3085"/>
                  <a:ext cx="452" cy="0"/>
                </a:xfrm>
                <a:prstGeom prst="line">
                  <a:avLst/>
                </a:prstGeom>
                <a:noFill/>
                <a:ln w="63500">
                  <a:solidFill>
                    <a:srgbClr val="2C4646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4" name="Line 1060"/>
                <p:cNvSpPr>
                  <a:spLocks noChangeShapeType="1"/>
                </p:cNvSpPr>
                <p:nvPr/>
              </p:nvSpPr>
              <p:spPr bwMode="auto">
                <a:xfrm>
                  <a:off x="4641" y="3085"/>
                  <a:ext cx="401" cy="0"/>
                </a:xfrm>
                <a:prstGeom prst="line">
                  <a:avLst/>
                </a:prstGeom>
                <a:noFill/>
                <a:ln w="63500">
                  <a:solidFill>
                    <a:srgbClr val="2C4646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5" name="Line 1061"/>
                <p:cNvSpPr>
                  <a:spLocks noChangeShapeType="1"/>
                </p:cNvSpPr>
                <p:nvPr/>
              </p:nvSpPr>
              <p:spPr bwMode="auto">
                <a:xfrm>
                  <a:off x="4641" y="3477"/>
                  <a:ext cx="401" cy="0"/>
                </a:xfrm>
                <a:prstGeom prst="line">
                  <a:avLst/>
                </a:prstGeom>
                <a:noFill/>
                <a:ln w="63500">
                  <a:solidFill>
                    <a:srgbClr val="2C4646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6" name="Rectangle 1047"/>
                <p:cNvSpPr>
                  <a:spLocks noChangeArrowheads="1"/>
                </p:cNvSpPr>
                <p:nvPr/>
              </p:nvSpPr>
              <p:spPr bwMode="auto">
                <a:xfrm>
                  <a:off x="3873" y="1805"/>
                  <a:ext cx="143" cy="442"/>
                </a:xfrm>
                <a:prstGeom prst="rect">
                  <a:avLst/>
                </a:prstGeom>
                <a:solidFill>
                  <a:srgbClr val="E7ECED">
                    <a:lumMod val="90000"/>
                  </a:srgbClr>
                </a:solidFill>
                <a:ln w="12700">
                  <a:solidFill>
                    <a:srgbClr val="FFFFFF">
                      <a:lumMod val="50000"/>
                    </a:srgbClr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7" name="Rectangle 1049"/>
                <p:cNvSpPr>
                  <a:spLocks noChangeArrowheads="1"/>
                </p:cNvSpPr>
                <p:nvPr/>
              </p:nvSpPr>
              <p:spPr bwMode="auto">
                <a:xfrm>
                  <a:off x="3873" y="2661"/>
                  <a:ext cx="143" cy="443"/>
                </a:xfrm>
                <a:prstGeom prst="rect">
                  <a:avLst/>
                </a:prstGeom>
                <a:solidFill>
                  <a:srgbClr val="E7ECED">
                    <a:lumMod val="90000"/>
                  </a:srgbClr>
                </a:solidFill>
                <a:ln w="12700">
                  <a:solidFill>
                    <a:srgbClr val="FFFFFF">
                      <a:lumMod val="50000"/>
                    </a:srgbClr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6" name="Rectangle 1074"/>
            <p:cNvSpPr>
              <a:spLocks noChangeArrowheads="1"/>
            </p:cNvSpPr>
            <p:nvPr/>
          </p:nvSpPr>
          <p:spPr bwMode="auto">
            <a:xfrm>
              <a:off x="4404116" y="5997946"/>
              <a:ext cx="575151" cy="392788"/>
            </a:xfrm>
            <a:prstGeom prst="rect">
              <a:avLst/>
            </a:prstGeom>
            <a:noFill/>
            <a:ln w="25400">
              <a:noFill/>
              <a:miter lim="800000"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344F2B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屏 障</a:t>
              </a:r>
            </a:p>
          </p:txBody>
        </p:sp>
        <p:grpSp>
          <p:nvGrpSpPr>
            <p:cNvPr id="7" name="Group 1103"/>
            <p:cNvGrpSpPr/>
            <p:nvPr/>
          </p:nvGrpSpPr>
          <p:grpSpPr bwMode="auto">
            <a:xfrm>
              <a:off x="5132309" y="3364468"/>
              <a:ext cx="1359393" cy="1174712"/>
              <a:chOff x="2373" y="2187"/>
              <a:chExt cx="1081" cy="604"/>
            </a:xfrm>
            <a:solidFill>
              <a:srgbClr val="92D050">
                <a:lumMod val="40000"/>
                <a:lumOff val="60000"/>
              </a:srgbClr>
            </a:solidFill>
          </p:grpSpPr>
          <p:sp>
            <p:nvSpPr>
              <p:cNvPr id="40" name="Oval 1036"/>
              <p:cNvSpPr>
                <a:spLocks noChangeArrowheads="1"/>
              </p:cNvSpPr>
              <p:nvPr/>
            </p:nvSpPr>
            <p:spPr bwMode="auto">
              <a:xfrm>
                <a:off x="2373" y="2187"/>
                <a:ext cx="704" cy="604"/>
              </a:xfrm>
              <a:prstGeom prst="ellipse">
                <a:avLst/>
              </a:prstGeom>
              <a:solidFill>
                <a:srgbClr val="344F2B"/>
              </a:solidFill>
              <a:ln w="12700">
                <a:solidFill>
                  <a:schemeClr val="bg1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41" name="Rectangle 1046"/>
              <p:cNvSpPr>
                <a:spLocks noChangeArrowheads="1"/>
              </p:cNvSpPr>
              <p:nvPr/>
            </p:nvSpPr>
            <p:spPr bwMode="auto">
              <a:xfrm>
                <a:off x="3312" y="2249"/>
                <a:ext cx="142" cy="442"/>
              </a:xfrm>
              <a:prstGeom prst="rect">
                <a:avLst/>
              </a:prstGeom>
              <a:solidFill>
                <a:srgbClr val="E7ECED">
                  <a:lumMod val="90000"/>
                </a:srgbClr>
              </a:solidFill>
              <a:ln w="12700">
                <a:solidFill>
                  <a:srgbClr val="FFFFFF">
                    <a:lumMod val="50000"/>
                  </a:srgb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42" name="Line 1051"/>
              <p:cNvSpPr>
                <a:spLocks noChangeShapeType="1"/>
              </p:cNvSpPr>
              <p:nvPr/>
            </p:nvSpPr>
            <p:spPr bwMode="auto">
              <a:xfrm>
                <a:off x="3110" y="2513"/>
                <a:ext cx="197" cy="0"/>
              </a:xfrm>
              <a:prstGeom prst="line">
                <a:avLst/>
              </a:prstGeom>
              <a:grpFill/>
              <a:ln w="63500">
                <a:solidFill>
                  <a:srgbClr val="2C4646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43" name="Text Box 1088"/>
              <p:cNvSpPr txBox="1">
                <a:spLocks noChangeArrowheads="1"/>
              </p:cNvSpPr>
              <p:nvPr/>
            </p:nvSpPr>
            <p:spPr bwMode="auto">
              <a:xfrm>
                <a:off x="2422" y="2282"/>
                <a:ext cx="636" cy="42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顶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事件</a:t>
                </a:r>
              </a:p>
            </p:txBody>
          </p:sp>
        </p:grpSp>
        <p:sp>
          <p:nvSpPr>
            <p:cNvPr id="8" name="Line 1068"/>
            <p:cNvSpPr>
              <a:spLocks noChangeShapeType="1"/>
            </p:cNvSpPr>
            <p:nvPr/>
          </p:nvSpPr>
          <p:spPr bwMode="auto">
            <a:xfrm rot="1439020" flipV="1">
              <a:off x="1277379" y="3281968"/>
              <a:ext cx="3519275" cy="2204326"/>
            </a:xfrm>
            <a:prstGeom prst="line">
              <a:avLst/>
            </a:prstGeom>
            <a:noFill/>
            <a:ln w="63500">
              <a:solidFill>
                <a:srgbClr val="2C4646"/>
              </a:solidFill>
              <a:rou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9" name="Rectangle 1070"/>
            <p:cNvSpPr>
              <a:spLocks noChangeArrowheads="1"/>
            </p:cNvSpPr>
            <p:nvPr/>
          </p:nvSpPr>
          <p:spPr bwMode="auto">
            <a:xfrm>
              <a:off x="3352800" y="4061793"/>
              <a:ext cx="165100" cy="701676"/>
            </a:xfrm>
            <a:prstGeom prst="rect">
              <a:avLst/>
            </a:prstGeom>
            <a:solidFill>
              <a:srgbClr val="CECECE"/>
            </a:solidFill>
            <a:ln w="12700">
              <a:solidFill>
                <a:srgbClr val="FFFFFF">
                  <a:lumMod val="50000"/>
                </a:srgbClr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10" name="Text Box 1089"/>
            <p:cNvSpPr txBox="1">
              <a:spLocks noChangeArrowheads="1"/>
            </p:cNvSpPr>
            <p:nvPr/>
          </p:nvSpPr>
          <p:spPr bwMode="auto">
            <a:xfrm>
              <a:off x="2891953" y="3501326"/>
              <a:ext cx="1110571" cy="395322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7" dist="17961" dir="2700000">
                <a:srgbClr val="3370B9">
                  <a:gamma/>
                  <a:shade val="60000"/>
                  <a:invGamma/>
                </a:srgbClr>
              </a:prstShdw>
            </a:effec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-150" normalizeH="0" baseline="0" noProof="0" dirty="0">
                  <a:ln>
                    <a:noFill/>
                  </a:ln>
                  <a:solidFill>
                    <a:srgbClr val="344F2B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   威 胁</a:t>
              </a:r>
            </a:p>
          </p:txBody>
        </p:sp>
        <p:sp>
          <p:nvSpPr>
            <p:cNvPr id="11" name="Text Box 1091"/>
            <p:cNvSpPr txBox="1">
              <a:spLocks noChangeArrowheads="1"/>
            </p:cNvSpPr>
            <p:nvPr/>
          </p:nvSpPr>
          <p:spPr bwMode="auto">
            <a:xfrm rot="469922">
              <a:off x="2023107" y="2543952"/>
              <a:ext cx="576586" cy="395322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7" dist="17961" dir="2700000">
                <a:srgbClr val="3370B9">
                  <a:gamma/>
                  <a:shade val="60000"/>
                  <a:invGamma/>
                </a:srgbClr>
              </a:prstShdw>
            </a:effec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344F2B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威 胁</a:t>
              </a:r>
            </a:p>
          </p:txBody>
        </p:sp>
        <p:sp>
          <p:nvSpPr>
            <p:cNvPr id="12" name="Text Box 1092"/>
            <p:cNvSpPr txBox="1">
              <a:spLocks noChangeArrowheads="1"/>
            </p:cNvSpPr>
            <p:nvPr/>
          </p:nvSpPr>
          <p:spPr bwMode="auto">
            <a:xfrm rot="21137853">
              <a:off x="2031043" y="4491816"/>
              <a:ext cx="576586" cy="395322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7" dist="17961" dir="2700000">
                <a:srgbClr val="3370B9">
                  <a:gamma/>
                  <a:shade val="60000"/>
                  <a:invGamma/>
                </a:srgbClr>
              </a:prstShdw>
            </a:effec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344F2B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威 胁</a:t>
              </a:r>
            </a:p>
          </p:txBody>
        </p:sp>
        <p:grpSp>
          <p:nvGrpSpPr>
            <p:cNvPr id="13" name="Group 1109"/>
            <p:cNvGrpSpPr/>
            <p:nvPr/>
          </p:nvGrpSpPr>
          <p:grpSpPr bwMode="auto">
            <a:xfrm>
              <a:off x="558805" y="2649535"/>
              <a:ext cx="2392368" cy="2201857"/>
              <a:chOff x="2704" y="2093"/>
              <a:chExt cx="2739" cy="1995"/>
            </a:xfrm>
          </p:grpSpPr>
          <p:sp>
            <p:nvSpPr>
              <p:cNvPr id="19" name="Freeform 1110"/>
              <p:cNvSpPr/>
              <p:nvPr/>
            </p:nvSpPr>
            <p:spPr bwMode="auto">
              <a:xfrm>
                <a:off x="3519" y="3689"/>
                <a:ext cx="306" cy="83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18" y="96"/>
                  </a:cxn>
                  <a:cxn ang="0">
                    <a:pos x="36" y="90"/>
                  </a:cxn>
                  <a:cxn ang="0">
                    <a:pos x="60" y="78"/>
                  </a:cxn>
                  <a:cxn ang="0">
                    <a:pos x="84" y="72"/>
                  </a:cxn>
                  <a:cxn ang="0">
                    <a:pos x="108" y="60"/>
                  </a:cxn>
                  <a:cxn ang="0">
                    <a:pos x="132" y="48"/>
                  </a:cxn>
                  <a:cxn ang="0">
                    <a:pos x="150" y="42"/>
                  </a:cxn>
                  <a:cxn ang="0">
                    <a:pos x="174" y="30"/>
                  </a:cxn>
                  <a:cxn ang="0">
                    <a:pos x="192" y="24"/>
                  </a:cxn>
                  <a:cxn ang="0">
                    <a:pos x="216" y="18"/>
                  </a:cxn>
                  <a:cxn ang="0">
                    <a:pos x="234" y="18"/>
                  </a:cxn>
                  <a:cxn ang="0">
                    <a:pos x="258" y="12"/>
                  </a:cxn>
                  <a:cxn ang="0">
                    <a:pos x="276" y="6"/>
                  </a:cxn>
                  <a:cxn ang="0">
                    <a:pos x="300" y="6"/>
                  </a:cxn>
                  <a:cxn ang="0">
                    <a:pos x="318" y="6"/>
                  </a:cxn>
                  <a:cxn ang="0">
                    <a:pos x="342" y="6"/>
                  </a:cxn>
                  <a:cxn ang="0">
                    <a:pos x="360" y="6"/>
                  </a:cxn>
                  <a:cxn ang="0">
                    <a:pos x="378" y="6"/>
                  </a:cxn>
                  <a:cxn ang="0">
                    <a:pos x="396" y="6"/>
                  </a:cxn>
                  <a:cxn ang="0">
                    <a:pos x="414" y="6"/>
                  </a:cxn>
                  <a:cxn ang="0">
                    <a:pos x="432" y="6"/>
                  </a:cxn>
                  <a:cxn ang="0">
                    <a:pos x="432" y="0"/>
                  </a:cxn>
                </a:cxnLst>
                <a:rect l="0" t="0" r="r" b="b"/>
                <a:pathLst>
                  <a:path w="433" h="103">
                    <a:moveTo>
                      <a:pt x="0" y="102"/>
                    </a:moveTo>
                    <a:lnTo>
                      <a:pt x="18" y="96"/>
                    </a:lnTo>
                    <a:lnTo>
                      <a:pt x="36" y="90"/>
                    </a:lnTo>
                    <a:lnTo>
                      <a:pt x="60" y="78"/>
                    </a:lnTo>
                    <a:lnTo>
                      <a:pt x="84" y="72"/>
                    </a:lnTo>
                    <a:lnTo>
                      <a:pt x="108" y="60"/>
                    </a:lnTo>
                    <a:lnTo>
                      <a:pt x="132" y="48"/>
                    </a:lnTo>
                    <a:lnTo>
                      <a:pt x="150" y="42"/>
                    </a:lnTo>
                    <a:lnTo>
                      <a:pt x="174" y="30"/>
                    </a:lnTo>
                    <a:lnTo>
                      <a:pt x="192" y="24"/>
                    </a:lnTo>
                    <a:lnTo>
                      <a:pt x="216" y="18"/>
                    </a:lnTo>
                    <a:lnTo>
                      <a:pt x="234" y="18"/>
                    </a:lnTo>
                    <a:lnTo>
                      <a:pt x="258" y="12"/>
                    </a:lnTo>
                    <a:lnTo>
                      <a:pt x="276" y="6"/>
                    </a:lnTo>
                    <a:lnTo>
                      <a:pt x="300" y="6"/>
                    </a:lnTo>
                    <a:lnTo>
                      <a:pt x="318" y="6"/>
                    </a:lnTo>
                    <a:lnTo>
                      <a:pt x="342" y="6"/>
                    </a:lnTo>
                    <a:lnTo>
                      <a:pt x="360" y="6"/>
                    </a:lnTo>
                    <a:lnTo>
                      <a:pt x="378" y="6"/>
                    </a:lnTo>
                    <a:lnTo>
                      <a:pt x="396" y="6"/>
                    </a:lnTo>
                    <a:lnTo>
                      <a:pt x="414" y="6"/>
                    </a:lnTo>
                    <a:lnTo>
                      <a:pt x="432" y="6"/>
                    </a:lnTo>
                    <a:lnTo>
                      <a:pt x="432" y="0"/>
                    </a:lnTo>
                  </a:path>
                </a:pathLst>
              </a:custGeom>
              <a:noFill/>
              <a:ln w="1016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20" name="Freeform 1111"/>
              <p:cNvSpPr/>
              <p:nvPr/>
            </p:nvSpPr>
            <p:spPr bwMode="auto">
              <a:xfrm>
                <a:off x="3502" y="3516"/>
                <a:ext cx="200" cy="222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64" y="0"/>
                  </a:cxn>
                  <a:cxn ang="0">
                    <a:pos x="243" y="0"/>
                  </a:cxn>
                  <a:cxn ang="0">
                    <a:pos x="228" y="0"/>
                  </a:cxn>
                  <a:cxn ang="0">
                    <a:pos x="207" y="0"/>
                  </a:cxn>
                  <a:cxn ang="0">
                    <a:pos x="192" y="0"/>
                  </a:cxn>
                  <a:cxn ang="0">
                    <a:pos x="168" y="3"/>
                  </a:cxn>
                  <a:cxn ang="0">
                    <a:pos x="144" y="15"/>
                  </a:cxn>
                  <a:cxn ang="0">
                    <a:pos x="126" y="21"/>
                  </a:cxn>
                  <a:cxn ang="0">
                    <a:pos x="108" y="33"/>
                  </a:cxn>
                  <a:cxn ang="0">
                    <a:pos x="96" y="51"/>
                  </a:cxn>
                  <a:cxn ang="0">
                    <a:pos x="84" y="75"/>
                  </a:cxn>
                  <a:cxn ang="0">
                    <a:pos x="72" y="99"/>
                  </a:cxn>
                  <a:cxn ang="0">
                    <a:pos x="60" y="123"/>
                  </a:cxn>
                  <a:cxn ang="0">
                    <a:pos x="48" y="141"/>
                  </a:cxn>
                  <a:cxn ang="0">
                    <a:pos x="42" y="159"/>
                  </a:cxn>
                  <a:cxn ang="0">
                    <a:pos x="30" y="177"/>
                  </a:cxn>
                  <a:cxn ang="0">
                    <a:pos x="24" y="195"/>
                  </a:cxn>
                  <a:cxn ang="0">
                    <a:pos x="12" y="213"/>
                  </a:cxn>
                  <a:cxn ang="0">
                    <a:pos x="0" y="231"/>
                  </a:cxn>
                  <a:cxn ang="0">
                    <a:pos x="0" y="249"/>
                  </a:cxn>
                  <a:cxn ang="0">
                    <a:pos x="0" y="267"/>
                  </a:cxn>
                  <a:cxn ang="0">
                    <a:pos x="18" y="273"/>
                  </a:cxn>
                  <a:cxn ang="0">
                    <a:pos x="36" y="261"/>
                  </a:cxn>
                  <a:cxn ang="0">
                    <a:pos x="54" y="255"/>
                  </a:cxn>
                  <a:cxn ang="0">
                    <a:pos x="72" y="243"/>
                  </a:cxn>
                  <a:cxn ang="0">
                    <a:pos x="90" y="231"/>
                  </a:cxn>
                  <a:cxn ang="0">
                    <a:pos x="72" y="231"/>
                  </a:cxn>
                  <a:cxn ang="0">
                    <a:pos x="66" y="249"/>
                  </a:cxn>
                  <a:cxn ang="0">
                    <a:pos x="84" y="249"/>
                  </a:cxn>
                  <a:cxn ang="0">
                    <a:pos x="102" y="243"/>
                  </a:cxn>
                  <a:cxn ang="0">
                    <a:pos x="120" y="237"/>
                  </a:cxn>
                  <a:cxn ang="0">
                    <a:pos x="138" y="231"/>
                  </a:cxn>
                  <a:cxn ang="0">
                    <a:pos x="156" y="225"/>
                  </a:cxn>
                  <a:cxn ang="0">
                    <a:pos x="174" y="207"/>
                  </a:cxn>
                  <a:cxn ang="0">
                    <a:pos x="180" y="189"/>
                  </a:cxn>
                  <a:cxn ang="0">
                    <a:pos x="192" y="171"/>
                  </a:cxn>
                  <a:cxn ang="0">
                    <a:pos x="204" y="153"/>
                  </a:cxn>
                  <a:cxn ang="0">
                    <a:pos x="216" y="135"/>
                  </a:cxn>
                  <a:cxn ang="0">
                    <a:pos x="228" y="117"/>
                  </a:cxn>
                  <a:cxn ang="0">
                    <a:pos x="240" y="99"/>
                  </a:cxn>
                  <a:cxn ang="0">
                    <a:pos x="252" y="81"/>
                  </a:cxn>
                  <a:cxn ang="0">
                    <a:pos x="264" y="63"/>
                  </a:cxn>
                  <a:cxn ang="0">
                    <a:pos x="270" y="45"/>
                  </a:cxn>
                  <a:cxn ang="0">
                    <a:pos x="270" y="27"/>
                  </a:cxn>
                  <a:cxn ang="0">
                    <a:pos x="258" y="9"/>
                  </a:cxn>
                  <a:cxn ang="0">
                    <a:pos x="282" y="0"/>
                  </a:cxn>
                </a:cxnLst>
                <a:rect l="0" t="0" r="r" b="b"/>
                <a:pathLst>
                  <a:path w="283" h="274">
                    <a:moveTo>
                      <a:pt x="282" y="0"/>
                    </a:moveTo>
                    <a:lnTo>
                      <a:pt x="264" y="0"/>
                    </a:lnTo>
                    <a:lnTo>
                      <a:pt x="243" y="0"/>
                    </a:lnTo>
                    <a:lnTo>
                      <a:pt x="228" y="0"/>
                    </a:lnTo>
                    <a:lnTo>
                      <a:pt x="207" y="0"/>
                    </a:lnTo>
                    <a:lnTo>
                      <a:pt x="192" y="0"/>
                    </a:lnTo>
                    <a:lnTo>
                      <a:pt x="168" y="3"/>
                    </a:lnTo>
                    <a:lnTo>
                      <a:pt x="144" y="15"/>
                    </a:lnTo>
                    <a:lnTo>
                      <a:pt x="126" y="21"/>
                    </a:lnTo>
                    <a:lnTo>
                      <a:pt x="108" y="33"/>
                    </a:lnTo>
                    <a:lnTo>
                      <a:pt x="96" y="51"/>
                    </a:lnTo>
                    <a:lnTo>
                      <a:pt x="84" y="75"/>
                    </a:lnTo>
                    <a:lnTo>
                      <a:pt x="72" y="99"/>
                    </a:lnTo>
                    <a:lnTo>
                      <a:pt x="60" y="123"/>
                    </a:lnTo>
                    <a:lnTo>
                      <a:pt x="48" y="141"/>
                    </a:lnTo>
                    <a:lnTo>
                      <a:pt x="42" y="159"/>
                    </a:lnTo>
                    <a:lnTo>
                      <a:pt x="30" y="177"/>
                    </a:lnTo>
                    <a:lnTo>
                      <a:pt x="24" y="195"/>
                    </a:lnTo>
                    <a:lnTo>
                      <a:pt x="12" y="213"/>
                    </a:lnTo>
                    <a:lnTo>
                      <a:pt x="0" y="231"/>
                    </a:lnTo>
                    <a:lnTo>
                      <a:pt x="0" y="249"/>
                    </a:lnTo>
                    <a:lnTo>
                      <a:pt x="0" y="267"/>
                    </a:lnTo>
                    <a:lnTo>
                      <a:pt x="18" y="273"/>
                    </a:lnTo>
                    <a:lnTo>
                      <a:pt x="36" y="261"/>
                    </a:lnTo>
                    <a:lnTo>
                      <a:pt x="54" y="255"/>
                    </a:lnTo>
                    <a:lnTo>
                      <a:pt x="72" y="243"/>
                    </a:lnTo>
                    <a:lnTo>
                      <a:pt x="90" y="231"/>
                    </a:lnTo>
                    <a:lnTo>
                      <a:pt x="72" y="231"/>
                    </a:lnTo>
                    <a:lnTo>
                      <a:pt x="66" y="249"/>
                    </a:lnTo>
                    <a:lnTo>
                      <a:pt x="84" y="249"/>
                    </a:lnTo>
                    <a:lnTo>
                      <a:pt x="102" y="243"/>
                    </a:lnTo>
                    <a:lnTo>
                      <a:pt x="120" y="237"/>
                    </a:lnTo>
                    <a:lnTo>
                      <a:pt x="138" y="231"/>
                    </a:lnTo>
                    <a:lnTo>
                      <a:pt x="156" y="225"/>
                    </a:lnTo>
                    <a:lnTo>
                      <a:pt x="174" y="207"/>
                    </a:lnTo>
                    <a:lnTo>
                      <a:pt x="180" y="189"/>
                    </a:lnTo>
                    <a:lnTo>
                      <a:pt x="192" y="171"/>
                    </a:lnTo>
                    <a:lnTo>
                      <a:pt x="204" y="153"/>
                    </a:lnTo>
                    <a:lnTo>
                      <a:pt x="216" y="135"/>
                    </a:lnTo>
                    <a:lnTo>
                      <a:pt x="228" y="117"/>
                    </a:lnTo>
                    <a:lnTo>
                      <a:pt x="240" y="99"/>
                    </a:lnTo>
                    <a:lnTo>
                      <a:pt x="252" y="81"/>
                    </a:lnTo>
                    <a:lnTo>
                      <a:pt x="264" y="63"/>
                    </a:lnTo>
                    <a:lnTo>
                      <a:pt x="270" y="45"/>
                    </a:lnTo>
                    <a:lnTo>
                      <a:pt x="270" y="27"/>
                    </a:lnTo>
                    <a:lnTo>
                      <a:pt x="258" y="9"/>
                    </a:lnTo>
                    <a:lnTo>
                      <a:pt x="282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21" name="Oval 1112"/>
              <p:cNvSpPr>
                <a:spLocks noChangeArrowheads="1"/>
              </p:cNvSpPr>
              <p:nvPr/>
            </p:nvSpPr>
            <p:spPr bwMode="auto">
              <a:xfrm>
                <a:off x="5007" y="2850"/>
                <a:ext cx="436" cy="487"/>
              </a:xfrm>
              <a:prstGeom prst="ellipse">
                <a:avLst/>
              </a:prstGeom>
              <a:solidFill>
                <a:srgbClr val="344F2B"/>
              </a:solidFill>
              <a:ln w="25400">
                <a:solidFill>
                  <a:srgbClr val="000000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22" name="AutoShape 1113"/>
              <p:cNvSpPr>
                <a:spLocks noChangeArrowheads="1"/>
              </p:cNvSpPr>
              <p:nvPr/>
            </p:nvSpPr>
            <p:spPr bwMode="auto">
              <a:xfrm rot="5400000" flipV="1">
                <a:off x="3464" y="2260"/>
                <a:ext cx="1976" cy="1659"/>
              </a:xfrm>
              <a:custGeom>
                <a:avLst/>
                <a:gdLst>
                  <a:gd name="G0" fmla="+- 8193 0 0"/>
                  <a:gd name="G1" fmla="+- 21600 0 8193"/>
                  <a:gd name="G2" fmla="*/ 8193 1 2"/>
                  <a:gd name="G3" fmla="+- 21600 0 G2"/>
                  <a:gd name="G4" fmla="+/ 8193 21600 2"/>
                  <a:gd name="G5" fmla="+/ G1 0 2"/>
                  <a:gd name="G6" fmla="*/ 21600 21600 8193"/>
                  <a:gd name="G7" fmla="*/ G6 1 2"/>
                  <a:gd name="G8" fmla="+- 21600 0 G7"/>
                  <a:gd name="G9" fmla="*/ 21600 1 2"/>
                  <a:gd name="G10" fmla="+- 8193 0 G9"/>
                  <a:gd name="G11" fmla="?: G10 G8 0"/>
                  <a:gd name="G12" fmla="?: G10 G7 21600"/>
                  <a:gd name="T0" fmla="*/ 17503 w 21600"/>
                  <a:gd name="T1" fmla="*/ 10800 h 21600"/>
                  <a:gd name="T2" fmla="*/ 10800 w 21600"/>
                  <a:gd name="T3" fmla="*/ 21600 h 21600"/>
                  <a:gd name="T4" fmla="*/ 4097 w 21600"/>
                  <a:gd name="T5" fmla="*/ 10800 h 21600"/>
                  <a:gd name="T6" fmla="*/ 10800 w 21600"/>
                  <a:gd name="T7" fmla="*/ 0 h 21600"/>
                  <a:gd name="T8" fmla="*/ 5897 w 21600"/>
                  <a:gd name="T9" fmla="*/ 5897 h 21600"/>
                  <a:gd name="T10" fmla="*/ 15703 w 21600"/>
                  <a:gd name="T11" fmla="*/ 1570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8193" y="21600"/>
                    </a:lnTo>
                    <a:lnTo>
                      <a:pt x="1340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44F2B"/>
              </a:solidFill>
              <a:ln w="25400">
                <a:solidFill>
                  <a:srgbClr val="0000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23" name="Oval 1114"/>
              <p:cNvSpPr>
                <a:spLocks noChangeArrowheads="1"/>
              </p:cNvSpPr>
              <p:nvPr/>
            </p:nvSpPr>
            <p:spPr bwMode="auto">
              <a:xfrm>
                <a:off x="2704" y="2093"/>
                <a:ext cx="1825" cy="1995"/>
              </a:xfrm>
              <a:prstGeom prst="ellipse">
                <a:avLst/>
              </a:prstGeom>
              <a:solidFill>
                <a:srgbClr val="344F2B"/>
              </a:solidFill>
              <a:ln w="25400">
                <a:solidFill>
                  <a:srgbClr val="000000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24" name="Oval 1115"/>
              <p:cNvSpPr>
                <a:spLocks noChangeArrowheads="1"/>
              </p:cNvSpPr>
              <p:nvPr/>
            </p:nvSpPr>
            <p:spPr bwMode="auto">
              <a:xfrm>
                <a:off x="2791" y="2189"/>
                <a:ext cx="1642" cy="1794"/>
              </a:xfrm>
              <a:prstGeom prst="ellipse">
                <a:avLst/>
              </a:prstGeom>
              <a:solidFill>
                <a:srgbClr val="676767"/>
              </a:solidFill>
              <a:ln w="25400">
                <a:solidFill>
                  <a:srgbClr val="E7ECED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25" name="Oval 1116"/>
              <p:cNvSpPr>
                <a:spLocks noChangeArrowheads="1"/>
              </p:cNvSpPr>
              <p:nvPr/>
            </p:nvSpPr>
            <p:spPr bwMode="auto">
              <a:xfrm>
                <a:off x="2842" y="2239"/>
                <a:ext cx="1550" cy="1694"/>
              </a:xfrm>
              <a:prstGeom prst="ellipse">
                <a:avLst/>
              </a:prstGeom>
              <a:solidFill>
                <a:srgbClr val="DE0302"/>
              </a:solidFill>
              <a:ln w="25400">
                <a:solidFill>
                  <a:srgbClr val="E7ECED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26" name="AutoShape 1117"/>
              <p:cNvSpPr>
                <a:spLocks noChangeArrowheads="1"/>
              </p:cNvSpPr>
              <p:nvPr/>
            </p:nvSpPr>
            <p:spPr bwMode="auto">
              <a:xfrm rot="5400000" flipV="1">
                <a:off x="5049" y="3070"/>
                <a:ext cx="466" cy="39"/>
              </a:xfrm>
              <a:custGeom>
                <a:avLst/>
                <a:gdLst>
                  <a:gd name="G0" fmla="+- 923 0 0"/>
                  <a:gd name="G1" fmla="+- 21600 0 923"/>
                  <a:gd name="G2" fmla="*/ 923 1 2"/>
                  <a:gd name="G3" fmla="+- 21600 0 G2"/>
                  <a:gd name="G4" fmla="+/ 923 21600 2"/>
                  <a:gd name="G5" fmla="+/ G1 0 2"/>
                  <a:gd name="G6" fmla="*/ 21600 21600 923"/>
                  <a:gd name="G7" fmla="*/ G6 1 2"/>
                  <a:gd name="G8" fmla="+- 21600 0 G7"/>
                  <a:gd name="G9" fmla="*/ 21600 1 2"/>
                  <a:gd name="G10" fmla="+- 923 0 G9"/>
                  <a:gd name="G11" fmla="?: G10 G8 0"/>
                  <a:gd name="G12" fmla="?: G10 G7 21600"/>
                  <a:gd name="T0" fmla="*/ 21138 w 21600"/>
                  <a:gd name="T1" fmla="*/ 10800 h 21600"/>
                  <a:gd name="T2" fmla="*/ 10800 w 21600"/>
                  <a:gd name="T3" fmla="*/ 21600 h 21600"/>
                  <a:gd name="T4" fmla="*/ 462 w 21600"/>
                  <a:gd name="T5" fmla="*/ 10800 h 21600"/>
                  <a:gd name="T6" fmla="*/ 10800 w 21600"/>
                  <a:gd name="T7" fmla="*/ 0 h 21600"/>
                  <a:gd name="T8" fmla="*/ 2262 w 21600"/>
                  <a:gd name="T9" fmla="*/ 2262 h 21600"/>
                  <a:gd name="T10" fmla="*/ 19338 w 21600"/>
                  <a:gd name="T11" fmla="*/ 1933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23" y="21600"/>
                    </a:lnTo>
                    <a:lnTo>
                      <a:pt x="2067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44F2B"/>
              </a:solidFill>
              <a:ln w="25400">
                <a:solidFill>
                  <a:srgbClr val="344F2B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27" name="Line 1118"/>
              <p:cNvSpPr>
                <a:spLocks noChangeShapeType="1"/>
              </p:cNvSpPr>
              <p:nvPr/>
            </p:nvSpPr>
            <p:spPr bwMode="auto">
              <a:xfrm flipV="1">
                <a:off x="4334" y="3590"/>
                <a:ext cx="325" cy="1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28" name="Line 1119"/>
              <p:cNvSpPr>
                <a:spLocks noChangeShapeType="1"/>
              </p:cNvSpPr>
              <p:nvPr/>
            </p:nvSpPr>
            <p:spPr bwMode="auto">
              <a:xfrm flipV="1">
                <a:off x="4368" y="3587"/>
                <a:ext cx="229" cy="9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29" name="Line 1120"/>
              <p:cNvSpPr>
                <a:spLocks noChangeShapeType="1"/>
              </p:cNvSpPr>
              <p:nvPr/>
            </p:nvSpPr>
            <p:spPr bwMode="auto">
              <a:xfrm flipV="1">
                <a:off x="4405" y="3587"/>
                <a:ext cx="68" cy="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30" name="Line 1121"/>
              <p:cNvSpPr>
                <a:spLocks noChangeShapeType="1"/>
              </p:cNvSpPr>
              <p:nvPr/>
            </p:nvSpPr>
            <p:spPr bwMode="auto">
              <a:xfrm>
                <a:off x="4934" y="2714"/>
                <a:ext cx="405" cy="17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31" name="Line 1122"/>
              <p:cNvSpPr>
                <a:spLocks noChangeShapeType="1"/>
              </p:cNvSpPr>
              <p:nvPr/>
            </p:nvSpPr>
            <p:spPr bwMode="auto">
              <a:xfrm>
                <a:off x="5060" y="2813"/>
                <a:ext cx="325" cy="1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32" name="Line 1123"/>
              <p:cNvSpPr>
                <a:spLocks noChangeShapeType="1"/>
              </p:cNvSpPr>
              <p:nvPr/>
            </p:nvSpPr>
            <p:spPr bwMode="auto">
              <a:xfrm>
                <a:off x="4995" y="2762"/>
                <a:ext cx="373" cy="15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33" name="Line 1124"/>
              <p:cNvSpPr>
                <a:spLocks noChangeShapeType="1"/>
              </p:cNvSpPr>
              <p:nvPr/>
            </p:nvSpPr>
            <p:spPr bwMode="auto">
              <a:xfrm>
                <a:off x="5126" y="2878"/>
                <a:ext cx="277" cy="8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34" name="Line 1125"/>
              <p:cNvSpPr>
                <a:spLocks noChangeShapeType="1"/>
              </p:cNvSpPr>
              <p:nvPr/>
            </p:nvSpPr>
            <p:spPr bwMode="auto">
              <a:xfrm flipV="1">
                <a:off x="4318" y="3602"/>
                <a:ext cx="352" cy="1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35" name="Line 1126"/>
              <p:cNvSpPr>
                <a:spLocks noChangeShapeType="1"/>
              </p:cNvSpPr>
              <p:nvPr/>
            </p:nvSpPr>
            <p:spPr bwMode="auto">
              <a:xfrm flipV="1">
                <a:off x="4393" y="3596"/>
                <a:ext cx="124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grpSp>
            <p:nvGrpSpPr>
              <p:cNvPr id="36" name="Group 1127"/>
              <p:cNvGrpSpPr/>
              <p:nvPr/>
            </p:nvGrpSpPr>
            <p:grpSpPr bwMode="auto">
              <a:xfrm>
                <a:off x="2986" y="2580"/>
                <a:ext cx="1244" cy="1077"/>
                <a:chOff x="2986" y="2580"/>
                <a:chExt cx="1244" cy="1077"/>
              </a:xfrm>
            </p:grpSpPr>
            <p:sp>
              <p:nvSpPr>
                <p:cNvPr id="37" name="Rectangle 1128"/>
                <p:cNvSpPr>
                  <a:spLocks noChangeArrowheads="1"/>
                </p:cNvSpPr>
                <p:nvPr/>
              </p:nvSpPr>
              <p:spPr bwMode="auto">
                <a:xfrm>
                  <a:off x="3009" y="2689"/>
                  <a:ext cx="1221" cy="81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8" name="Rectangle 1129"/>
                <p:cNvSpPr>
                  <a:spLocks noChangeArrowheads="1"/>
                </p:cNvSpPr>
                <p:nvPr/>
              </p:nvSpPr>
              <p:spPr bwMode="auto">
                <a:xfrm>
                  <a:off x="2986" y="2580"/>
                  <a:ext cx="1234" cy="63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</a:ln>
                <a:effectLst/>
              </p:spPr>
              <p:txBody>
                <a:bodyPr wrap="none" lIns="128588" tIns="65088" rIns="128588" bIns="65088" anchor="ctr"/>
                <a:lstStyle/>
                <a:p>
                  <a:pPr marL="0" marR="0" lvl="0" indent="0" algn="ctr" defTabSz="1279525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微软雅黑" pitchFamily="34" charset="-122"/>
                      <a:ea typeface="微软雅黑" pitchFamily="34" charset="-122"/>
                      <a:cs typeface="Times New Roman" pitchFamily="18" charset="0"/>
                    </a:rPr>
                    <a:t>压力条件下</a:t>
                  </a:r>
                </a:p>
                <a:p>
                  <a:pPr marL="0" marR="0" lvl="0" indent="0" algn="ctr" defTabSz="1279525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微软雅黑" pitchFamily="34" charset="-122"/>
                      <a:ea typeface="微软雅黑" pitchFamily="34" charset="-122"/>
                      <a:cs typeface="Times New Roman" pitchFamily="18" charset="0"/>
                    </a:rPr>
                    <a:t>的天然气</a:t>
                  </a:r>
                </a:p>
              </p:txBody>
            </p:sp>
            <p:sp>
              <p:nvSpPr>
                <p:cNvPr id="39" name="Rectangle 1130"/>
                <p:cNvSpPr>
                  <a:spLocks noChangeArrowheads="1"/>
                </p:cNvSpPr>
                <p:nvPr/>
              </p:nvSpPr>
              <p:spPr bwMode="auto">
                <a:xfrm>
                  <a:off x="3259" y="3298"/>
                  <a:ext cx="583" cy="3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 lIns="33338" tIns="15875" rIns="33338" bIns="15875">
                  <a:spAutoFit/>
                </a:bodyPr>
                <a:lstStyle/>
                <a:p>
                  <a:pPr marL="0" marR="0" lvl="0" indent="0" defTabSz="320675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软雅黑" pitchFamily="34" charset="-122"/>
                      <a:ea typeface="微软雅黑" pitchFamily="34" charset="-122"/>
                      <a:cs typeface="Times New Roman" pitchFamily="18" charset="0"/>
                    </a:rPr>
                    <a:t>危害</a:t>
                  </a:r>
                </a:p>
              </p:txBody>
            </p:sp>
          </p:grpSp>
        </p:grpSp>
        <p:sp>
          <p:nvSpPr>
            <p:cNvPr id="14" name="Line 1133"/>
            <p:cNvSpPr>
              <a:spLocks noChangeShapeType="1"/>
            </p:cNvSpPr>
            <p:nvPr/>
          </p:nvSpPr>
          <p:spPr bwMode="auto">
            <a:xfrm flipH="1" flipV="1">
              <a:off x="3492500" y="4889500"/>
              <a:ext cx="1117600" cy="1117600"/>
            </a:xfrm>
            <a:prstGeom prst="line">
              <a:avLst/>
            </a:prstGeom>
            <a:noFill/>
            <a:ln w="28575">
              <a:solidFill>
                <a:srgbClr val="344F2B"/>
              </a:solidFill>
              <a:round/>
              <a:tailEnd type="triangle" w="med" len="med"/>
            </a:ln>
            <a:effectLst>
              <a:prstShdw prst="shdw17" dist="17961" dir="2700000">
                <a:srgbClr val="000000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15" name="Line 1134"/>
            <p:cNvSpPr>
              <a:spLocks noChangeShapeType="1"/>
            </p:cNvSpPr>
            <p:nvPr/>
          </p:nvSpPr>
          <p:spPr bwMode="auto">
            <a:xfrm flipH="1" flipV="1">
              <a:off x="3930556" y="4177054"/>
              <a:ext cx="730343" cy="1842747"/>
            </a:xfrm>
            <a:prstGeom prst="line">
              <a:avLst/>
            </a:prstGeom>
            <a:noFill/>
            <a:ln w="19050">
              <a:solidFill>
                <a:srgbClr val="344F2B"/>
              </a:solidFill>
              <a:round/>
              <a:tailEnd type="triangle" w="med" len="med"/>
            </a:ln>
            <a:effectLst>
              <a:prstShdw prst="shdw17" dist="17961" dir="2700000">
                <a:srgbClr val="000000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16" name="Rectangle 1062"/>
            <p:cNvSpPr>
              <a:spLocks noChangeArrowheads="1"/>
            </p:cNvSpPr>
            <p:nvPr/>
          </p:nvSpPr>
          <p:spPr bwMode="auto">
            <a:xfrm>
              <a:off x="2882614" y="2784457"/>
              <a:ext cx="165100" cy="701676"/>
            </a:xfrm>
            <a:prstGeom prst="rect">
              <a:avLst/>
            </a:prstGeom>
            <a:solidFill>
              <a:srgbClr val="CECECE"/>
            </a:solidFill>
            <a:ln w="12700">
              <a:solidFill>
                <a:srgbClr val="FFFFFF">
                  <a:lumMod val="50000"/>
                </a:srgbClr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17" name="Line 1041"/>
            <p:cNvSpPr>
              <a:spLocks noChangeShapeType="1"/>
            </p:cNvSpPr>
            <p:nvPr/>
          </p:nvSpPr>
          <p:spPr bwMode="auto">
            <a:xfrm>
              <a:off x="2444751" y="3776662"/>
              <a:ext cx="2591275" cy="157540"/>
            </a:xfrm>
            <a:prstGeom prst="line">
              <a:avLst/>
            </a:prstGeom>
            <a:noFill/>
            <a:ln w="63500">
              <a:solidFill>
                <a:srgbClr val="2C4646"/>
              </a:solidFill>
              <a:rou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18" name="Rectangle 1044"/>
            <p:cNvSpPr>
              <a:spLocks noChangeArrowheads="1"/>
            </p:cNvSpPr>
            <p:nvPr/>
          </p:nvSpPr>
          <p:spPr bwMode="auto">
            <a:xfrm>
              <a:off x="3792538" y="3495037"/>
              <a:ext cx="165100" cy="701676"/>
            </a:xfrm>
            <a:prstGeom prst="rect">
              <a:avLst/>
            </a:prstGeom>
            <a:solidFill>
              <a:srgbClr val="CECECE"/>
            </a:solidFill>
            <a:ln w="12700">
              <a:solidFill>
                <a:srgbClr val="FFFFFF">
                  <a:lumMod val="50000"/>
                </a:srgbClr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588964" y="357894"/>
            <a:ext cx="5521954" cy="378111"/>
          </a:xfrm>
          <a:prstGeom prst="rect">
            <a:avLst/>
          </a:prstGeom>
        </p:spPr>
        <p:txBody>
          <a:bodyPr vert="horz" lIns="96435" tIns="48218" rIns="96435" bIns="48218" rtlCol="0" anchor="ctr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危害举例</a:t>
            </a:r>
          </a:p>
        </p:txBody>
      </p:sp>
      <p:graphicFrame>
        <p:nvGraphicFramePr>
          <p:cNvPr id="3" name="Group 82"/>
          <p:cNvGraphicFramePr>
            <a:graphicFrameLocks noGrp="1"/>
          </p:cNvGraphicFramePr>
          <p:nvPr/>
        </p:nvGraphicFramePr>
        <p:xfrm>
          <a:off x="1245151" y="1600101"/>
          <a:ext cx="9731534" cy="4610880"/>
        </p:xfrm>
        <a:graphic>
          <a:graphicData uri="http://schemas.openxmlformats.org/drawingml/2006/table">
            <a:tbl>
              <a:tblPr/>
              <a:tblGrid>
                <a:gridCol w="1461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9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9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35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71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化学的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4F2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自然</a:t>
                      </a: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/</a:t>
                      </a:r>
                      <a:r>
                        <a:rPr kumimoji="0" lang="zh-CN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物理的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4F2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生物的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4F2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工效学的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4F2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心理的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4F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37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344F2B"/>
                          </a:solidFill>
                          <a:effectLst/>
                          <a:latin typeface="+mj-ea"/>
                          <a:ea typeface="+mj-ea"/>
                        </a:rPr>
                        <a:t>溶剂</a:t>
                      </a:r>
                      <a:endParaRPr kumimoji="0" lang="en-US" altLang="zh-CN" sz="1800" u="none" strike="noStrike" cap="none" normalizeH="0" baseline="0" dirty="0">
                        <a:ln>
                          <a:noFill/>
                        </a:ln>
                        <a:solidFill>
                          <a:srgbClr val="344F2B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344F2B"/>
                          </a:solidFill>
                          <a:effectLst/>
                          <a:latin typeface="+mj-ea"/>
                          <a:ea typeface="+mj-ea"/>
                        </a:rPr>
                        <a:t>有毒物质</a:t>
                      </a:r>
                      <a:endParaRPr kumimoji="0" lang="en-US" altLang="zh-CN" sz="1800" u="none" strike="noStrike" cap="none" normalizeH="0" baseline="0" dirty="0">
                        <a:ln>
                          <a:noFill/>
                        </a:ln>
                        <a:solidFill>
                          <a:srgbClr val="344F2B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344F2B"/>
                          </a:solidFill>
                          <a:effectLst/>
                          <a:latin typeface="+mj-ea"/>
                          <a:ea typeface="+mj-ea"/>
                        </a:rPr>
                        <a:t>石棉</a:t>
                      </a:r>
                      <a:endParaRPr kumimoji="0" lang="en-US" altLang="zh-CN" sz="1800" u="none" strike="noStrike" cap="none" normalizeH="0" baseline="0" dirty="0">
                        <a:ln>
                          <a:noFill/>
                        </a:ln>
                        <a:solidFill>
                          <a:srgbClr val="344F2B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344F2B"/>
                          </a:solidFill>
                          <a:effectLst/>
                          <a:latin typeface="+mj-ea"/>
                          <a:ea typeface="+mj-ea"/>
                        </a:rPr>
                        <a:t>砷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344F2B"/>
                          </a:solidFill>
                          <a:effectLst/>
                          <a:latin typeface="+mj-ea"/>
                          <a:ea typeface="+mj-ea"/>
                        </a:rPr>
                        <a:t>水银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44F2B"/>
                        </a:solidFill>
                        <a:effectLst/>
                        <a:latin typeface="+mj-ea"/>
                        <a:ea typeface="+mj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344F2B"/>
                          </a:solidFill>
                          <a:effectLst/>
                          <a:latin typeface="+mj-ea"/>
                          <a:ea typeface="+mj-ea"/>
                        </a:rPr>
                        <a:t>噪声过大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344F2B"/>
                          </a:solidFill>
                          <a:effectLst/>
                          <a:latin typeface="+mj-ea"/>
                          <a:ea typeface="+mj-ea"/>
                        </a:rPr>
                        <a:t>过度的振动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344F2B"/>
                          </a:solidFill>
                          <a:effectLst/>
                          <a:latin typeface="+mj-ea"/>
                          <a:ea typeface="+mj-ea"/>
                        </a:rPr>
                        <a:t>离子辐射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344F2B"/>
                          </a:solidFill>
                          <a:effectLst/>
                          <a:latin typeface="+mj-ea"/>
                          <a:ea typeface="+mj-ea"/>
                        </a:rPr>
                        <a:t>无保护罩的设备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344F2B"/>
                          </a:solidFill>
                          <a:effectLst/>
                          <a:latin typeface="+mj-ea"/>
                          <a:ea typeface="+mj-ea"/>
                        </a:rPr>
                        <a:t>光滑的地面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344F2B"/>
                          </a:solidFill>
                          <a:effectLst/>
                          <a:latin typeface="+mj-ea"/>
                          <a:ea typeface="+mj-ea"/>
                        </a:rPr>
                        <a:t>凸出物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344F2B"/>
                          </a:solidFill>
                          <a:effectLst/>
                          <a:latin typeface="+mj-ea"/>
                          <a:ea typeface="+mj-ea"/>
                        </a:rPr>
                        <a:t>极热/冷的表面</a:t>
                      </a:r>
                      <a:endParaRPr kumimoji="0" lang="en-US" altLang="zh-CN" sz="1800" u="none" strike="noStrike" cap="none" normalizeH="0" baseline="0" dirty="0">
                        <a:ln>
                          <a:noFill/>
                        </a:ln>
                        <a:solidFill>
                          <a:srgbClr val="344F2B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344F2B"/>
                          </a:solidFill>
                          <a:effectLst/>
                          <a:latin typeface="+mj-ea"/>
                          <a:ea typeface="+mj-ea"/>
                        </a:rPr>
                        <a:t>照明不良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344F2B"/>
                          </a:solidFill>
                          <a:effectLst/>
                          <a:latin typeface="+mj-ea"/>
                          <a:ea typeface="+mj-ea"/>
                        </a:rPr>
                        <a:t>暴露的电源/电线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344F2B"/>
                          </a:solidFill>
                          <a:effectLst/>
                          <a:latin typeface="+mj-ea"/>
                          <a:ea typeface="+mj-ea"/>
                        </a:rPr>
                        <a:t>手指损伤 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44F2B"/>
                        </a:solidFill>
                        <a:effectLst/>
                        <a:latin typeface="+mj-ea"/>
                        <a:ea typeface="+mj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344F2B"/>
                          </a:solidFill>
                          <a:effectLst/>
                          <a:latin typeface="+mj-ea"/>
                          <a:ea typeface="+mj-ea"/>
                        </a:rPr>
                        <a:t>军团菌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344F2B"/>
                          </a:solidFill>
                          <a:effectLst/>
                          <a:latin typeface="+mj-ea"/>
                          <a:ea typeface="+mj-ea"/>
                        </a:rPr>
                        <a:t>血传病原体，例如</a:t>
                      </a:r>
                      <a:r>
                        <a:rPr kumimoji="0" lang="en-US" altLang="zh-CN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344F2B"/>
                          </a:solidFill>
                          <a:effectLst/>
                          <a:latin typeface="+mj-ea"/>
                          <a:ea typeface="+mj-ea"/>
                        </a:rPr>
                        <a:t>  HIV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344F2B"/>
                          </a:solidFill>
                          <a:effectLst/>
                          <a:latin typeface="+mj-ea"/>
                          <a:ea typeface="+mj-ea"/>
                        </a:rPr>
                        <a:t>昆虫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44F2B"/>
                        </a:solidFill>
                        <a:effectLst/>
                        <a:latin typeface="+mj-ea"/>
                        <a:ea typeface="+mj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344F2B"/>
                          </a:solidFill>
                          <a:effectLst/>
                          <a:latin typeface="+mj-ea"/>
                          <a:ea typeface="+mj-ea"/>
                        </a:rPr>
                        <a:t>设计不佳的工作台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344F2B"/>
                          </a:solidFill>
                          <a:effectLst/>
                          <a:latin typeface="+mj-ea"/>
                          <a:ea typeface="+mj-ea"/>
                        </a:rPr>
                        <a:t>较差的工作场地布局</a:t>
                      </a:r>
                      <a:endParaRPr kumimoji="0" lang="en-US" altLang="zh-CN" sz="1800" u="none" strike="noStrike" cap="none" normalizeH="0" baseline="0" dirty="0">
                        <a:ln>
                          <a:noFill/>
                        </a:ln>
                        <a:solidFill>
                          <a:srgbClr val="344F2B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344F2B"/>
                          </a:solidFill>
                          <a:effectLst/>
                          <a:latin typeface="+mj-ea"/>
                          <a:ea typeface="+mj-ea"/>
                        </a:rPr>
                        <a:t>过度的人工操作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344F2B"/>
                          </a:solidFill>
                          <a:effectLst/>
                          <a:latin typeface="+mj-ea"/>
                          <a:ea typeface="+mj-ea"/>
                        </a:rPr>
                        <a:t>设计不佳的工具</a:t>
                      </a:r>
                      <a:endParaRPr kumimoji="0" lang="en-US" altLang="zh-CN" sz="1800" u="none" strike="noStrike" cap="none" normalizeH="0" baseline="0" dirty="0">
                        <a:ln>
                          <a:noFill/>
                        </a:ln>
                        <a:solidFill>
                          <a:srgbClr val="344F2B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344F2B"/>
                          </a:solidFill>
                          <a:effectLst/>
                          <a:latin typeface="+mj-ea"/>
                          <a:ea typeface="+mj-ea"/>
                        </a:rPr>
                        <a:t>包含过量重复动作的任务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44F2B"/>
                        </a:solidFill>
                        <a:effectLst/>
                        <a:latin typeface="+mj-ea"/>
                        <a:ea typeface="+mj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344F2B"/>
                          </a:solidFill>
                          <a:effectLst/>
                          <a:latin typeface="+mj-ea"/>
                          <a:ea typeface="+mj-ea"/>
                        </a:rPr>
                        <a:t>由于工作压力引起的情绪低落和焦虑</a:t>
                      </a:r>
                      <a:r>
                        <a:rPr kumimoji="0" lang="en-US" altLang="zh-CN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344F2B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344F2B"/>
                          </a:solidFill>
                          <a:effectLst/>
                          <a:latin typeface="+mj-ea"/>
                          <a:ea typeface="+mj-ea"/>
                        </a:rPr>
                        <a:t>组织内部的压  力以及沟通不良</a:t>
                      </a:r>
                      <a:r>
                        <a:rPr kumimoji="0" lang="en-US" altLang="zh-CN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344F2B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344F2B"/>
                          </a:solidFill>
                          <a:effectLst/>
                          <a:latin typeface="+mj-ea"/>
                          <a:ea typeface="+mj-ea"/>
                        </a:rPr>
                        <a:t>不适当的目标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344F2B"/>
                          </a:solidFill>
                          <a:effectLst/>
                          <a:latin typeface="+mj-ea"/>
                          <a:ea typeface="+mj-ea"/>
                        </a:rPr>
                        <a:t>文化冲击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44F2B"/>
                        </a:solidFill>
                        <a:effectLst/>
                        <a:latin typeface="+mj-ea"/>
                        <a:ea typeface="+mj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 Box 33"/>
          <p:cNvSpPr txBox="1">
            <a:spLocks noChangeArrowheads="1"/>
          </p:cNvSpPr>
          <p:nvPr/>
        </p:nvSpPr>
        <p:spPr bwMode="auto">
          <a:xfrm>
            <a:off x="4701183" y="1096045"/>
            <a:ext cx="3128226" cy="461665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rgbClr val="3370B9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44F2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常见危害的主要类型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344F2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588964" y="357894"/>
            <a:ext cx="5521954" cy="378111"/>
          </a:xfrm>
          <a:prstGeom prst="rect">
            <a:avLst/>
          </a:prstGeom>
        </p:spPr>
        <p:txBody>
          <a:bodyPr vert="horz" lIns="96435" tIns="48218" rIns="96435" bIns="48218" rtlCol="0" anchor="ctr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危害举例</a:t>
            </a:r>
          </a:p>
        </p:txBody>
      </p:sp>
      <p:graphicFrame>
        <p:nvGraphicFramePr>
          <p:cNvPr id="3" name="Group 138"/>
          <p:cNvGraphicFramePr>
            <a:graphicFrameLocks noGrp="1"/>
          </p:cNvGraphicFramePr>
          <p:nvPr/>
        </p:nvGraphicFramePr>
        <p:xfrm>
          <a:off x="1256640" y="1816125"/>
          <a:ext cx="9708556" cy="3617574"/>
        </p:xfrm>
        <a:graphic>
          <a:graphicData uri="http://schemas.openxmlformats.org/drawingml/2006/table">
            <a:tbl>
              <a:tblPr/>
              <a:tblGrid>
                <a:gridCol w="2510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1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04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3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化学的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4F2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自然</a:t>
                      </a: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/</a:t>
                      </a:r>
                      <a:r>
                        <a:rPr kumimoji="0" lang="zh-CN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物理的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4F2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生物的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4F2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工效学的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4F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37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Char char="•"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344F2B"/>
                          </a:solidFill>
                          <a:effectLst/>
                          <a:latin typeface="+mj-ea"/>
                          <a:ea typeface="+mj-ea"/>
                        </a:rPr>
                        <a:t>清洗剂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Char char="•"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344F2B"/>
                          </a:solidFill>
                          <a:effectLst/>
                          <a:latin typeface="+mj-ea"/>
                          <a:ea typeface="+mj-ea"/>
                        </a:rPr>
                        <a:t>原油</a:t>
                      </a:r>
                      <a:endParaRPr kumimoji="0" lang="en-US" altLang="zh-CN" sz="1800" u="none" strike="noStrike" cap="none" normalizeH="0" baseline="0" dirty="0">
                        <a:ln>
                          <a:noFill/>
                        </a:ln>
                        <a:solidFill>
                          <a:srgbClr val="344F2B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Char char="•"/>
                      </a:pPr>
                      <a:r>
                        <a:rPr kumimoji="0" lang="en-US" altLang="zh-CN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344F2B"/>
                          </a:solidFill>
                          <a:effectLst/>
                          <a:latin typeface="+mj-ea"/>
                          <a:ea typeface="+mj-ea"/>
                        </a:rPr>
                        <a:t>H</a:t>
                      </a:r>
                      <a:r>
                        <a:rPr kumimoji="0" lang="en-US" altLang="zh-CN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344F2B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kumimoji="0" lang="en-US" altLang="zh-CN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344F2B"/>
                          </a:solidFill>
                          <a:effectLst/>
                          <a:latin typeface="+mj-ea"/>
                          <a:ea typeface="+mj-ea"/>
                        </a:rPr>
                        <a:t>S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Char char="•"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344F2B"/>
                          </a:solidFill>
                          <a:effectLst/>
                          <a:latin typeface="+mj-ea"/>
                          <a:ea typeface="+mj-ea"/>
                        </a:rPr>
                        <a:t>溶剂涂料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Char char="•"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344F2B"/>
                          </a:solidFill>
                          <a:effectLst/>
                          <a:latin typeface="+mj-ea"/>
                          <a:ea typeface="+mj-ea"/>
                        </a:rPr>
                        <a:t>汞蒸气</a:t>
                      </a:r>
                      <a:endParaRPr kumimoji="0" lang="en-US" altLang="zh-CN" sz="1800" u="none" strike="noStrike" cap="none" normalizeH="0" baseline="0" dirty="0">
                        <a:ln>
                          <a:noFill/>
                        </a:ln>
                        <a:solidFill>
                          <a:srgbClr val="344F2B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Char char="•"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344F2B"/>
                          </a:solidFill>
                          <a:effectLst/>
                          <a:latin typeface="+mj-ea"/>
                          <a:ea typeface="+mj-ea"/>
                        </a:rPr>
                        <a:t>电焊烟尘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44F2B"/>
                        </a:solidFill>
                        <a:effectLst/>
                        <a:latin typeface="+mj-ea"/>
                        <a:ea typeface="+mj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Char char="•"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344F2B"/>
                          </a:solidFill>
                          <a:effectLst/>
                          <a:latin typeface="+mj-ea"/>
                          <a:ea typeface="+mj-ea"/>
                        </a:rPr>
                        <a:t>噪声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Char char="•"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344F2B"/>
                          </a:solidFill>
                          <a:effectLst/>
                          <a:latin typeface="+mj-ea"/>
                          <a:ea typeface="+mj-ea"/>
                        </a:rPr>
                        <a:t>离子辐射</a:t>
                      </a:r>
                      <a:endParaRPr kumimoji="0" lang="en-US" altLang="zh-CN" sz="1800" u="none" strike="noStrike" cap="none" normalizeH="0" baseline="0" dirty="0">
                        <a:ln>
                          <a:noFill/>
                        </a:ln>
                        <a:solidFill>
                          <a:srgbClr val="344F2B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Char char="•"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344F2B"/>
                          </a:solidFill>
                          <a:effectLst/>
                          <a:latin typeface="+mj-ea"/>
                          <a:ea typeface="+mj-ea"/>
                        </a:rPr>
                        <a:t>过热(过冷)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Char char="•"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344F2B"/>
                          </a:solidFill>
                          <a:effectLst/>
                          <a:latin typeface="+mj-ea"/>
                          <a:ea typeface="+mj-ea"/>
                        </a:rPr>
                        <a:t>晕船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Char char="•"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344F2B"/>
                          </a:solidFill>
                          <a:effectLst/>
                          <a:latin typeface="+mj-ea"/>
                          <a:ea typeface="+mj-ea"/>
                        </a:rPr>
                        <a:t>紫外线辐射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44F2B"/>
                        </a:solidFill>
                        <a:effectLst/>
                        <a:latin typeface="+mj-ea"/>
                        <a:ea typeface="+mj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Char char="•"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344F2B"/>
                          </a:solidFill>
                          <a:effectLst/>
                          <a:latin typeface="+mj-ea"/>
                          <a:ea typeface="+mj-ea"/>
                        </a:rPr>
                        <a:t>食物中毒</a:t>
                      </a:r>
                      <a:endParaRPr kumimoji="0" lang="en-US" altLang="zh-CN" sz="1800" u="none" strike="noStrike" cap="none" normalizeH="0" baseline="0" dirty="0">
                        <a:ln>
                          <a:noFill/>
                        </a:ln>
                        <a:solidFill>
                          <a:srgbClr val="344F2B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Char char="•"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344F2B"/>
                          </a:solidFill>
                          <a:effectLst/>
                          <a:latin typeface="+mj-ea"/>
                          <a:ea typeface="+mj-ea"/>
                        </a:rPr>
                        <a:t>有毒植物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Char char="•"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344F2B"/>
                          </a:solidFill>
                          <a:effectLst/>
                          <a:latin typeface="+mj-ea"/>
                          <a:ea typeface="+mj-ea"/>
                        </a:rPr>
                        <a:t>毒蛇咬伤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Char char="•"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344F2B"/>
                          </a:solidFill>
                          <a:effectLst/>
                          <a:latin typeface="+mj-ea"/>
                          <a:ea typeface="+mj-ea"/>
                        </a:rPr>
                        <a:t>血传病原体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44F2B"/>
                        </a:solidFill>
                        <a:effectLst/>
                        <a:latin typeface="+mj-ea"/>
                        <a:ea typeface="+mj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Char char="•"/>
                      </a:pPr>
                      <a:r>
                        <a:rPr kumimoji="0" lang="en-US" altLang="zh-CN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344F2B"/>
                          </a:solidFill>
                          <a:effectLst/>
                          <a:latin typeface="+mj-ea"/>
                          <a:ea typeface="+mj-ea"/>
                        </a:rPr>
                        <a:t>PC </a:t>
                      </a: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344F2B"/>
                          </a:solidFill>
                          <a:effectLst/>
                          <a:latin typeface="+mj-ea"/>
                          <a:ea typeface="+mj-ea"/>
                        </a:rPr>
                        <a:t>工作站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Char char="•"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344F2B"/>
                          </a:solidFill>
                          <a:effectLst/>
                          <a:latin typeface="+mj-ea"/>
                          <a:ea typeface="+mj-ea"/>
                        </a:rPr>
                        <a:t>重复动作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Char char="•"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344F2B"/>
                          </a:solidFill>
                          <a:effectLst/>
                          <a:latin typeface="+mj-ea"/>
                          <a:ea typeface="+mj-ea"/>
                        </a:rPr>
                        <a:t>手工操作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44F2B"/>
                        </a:solidFill>
                        <a:effectLst/>
                        <a:latin typeface="+mj-ea"/>
                        <a:ea typeface="+mj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 Box 109"/>
          <p:cNvSpPr txBox="1">
            <a:spLocks noChangeArrowheads="1"/>
          </p:cNvSpPr>
          <p:nvPr/>
        </p:nvSpPr>
        <p:spPr bwMode="auto">
          <a:xfrm>
            <a:off x="4753710" y="1268732"/>
            <a:ext cx="2156420" cy="461665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rgbClr val="3370B9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44F2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常见健康危害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344F2B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588964" y="357894"/>
            <a:ext cx="5521954" cy="378111"/>
          </a:xfrm>
          <a:prstGeom prst="rect">
            <a:avLst/>
          </a:prstGeom>
        </p:spPr>
        <p:txBody>
          <a:bodyPr vert="horz" lIns="96435" tIns="48218" rIns="96435" bIns="48218" rtlCol="0" anchor="ctr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风险识别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51928" y="1446304"/>
            <a:ext cx="9924544" cy="5188076"/>
            <a:chOff x="951928" y="1878352"/>
            <a:chExt cx="9924544" cy="5188076"/>
          </a:xfrm>
        </p:grpSpPr>
        <p:grpSp>
          <p:nvGrpSpPr>
            <p:cNvPr id="4" name="组合 3"/>
            <p:cNvGrpSpPr/>
            <p:nvPr/>
          </p:nvGrpSpPr>
          <p:grpSpPr>
            <a:xfrm>
              <a:off x="951928" y="1878352"/>
              <a:ext cx="9924544" cy="4302174"/>
              <a:chOff x="1337481" y="2167003"/>
              <a:chExt cx="6352083" cy="2685498"/>
            </a:xfrm>
          </p:grpSpPr>
          <p:grpSp>
            <p:nvGrpSpPr>
              <p:cNvPr id="17" name="组合 42"/>
              <p:cNvGrpSpPr/>
              <p:nvPr/>
            </p:nvGrpSpPr>
            <p:grpSpPr>
              <a:xfrm>
                <a:off x="1337481" y="2167003"/>
                <a:ext cx="6352083" cy="2283101"/>
                <a:chOff x="1337481" y="2167003"/>
                <a:chExt cx="6352083" cy="2283101"/>
              </a:xfrm>
            </p:grpSpPr>
            <p:sp>
              <p:nvSpPr>
                <p:cNvPr id="24" name="Oval 3"/>
                <p:cNvSpPr>
                  <a:spLocks noChangeArrowheads="1"/>
                </p:cNvSpPr>
                <p:nvPr/>
              </p:nvSpPr>
              <p:spPr bwMode="auto">
                <a:xfrm>
                  <a:off x="4164492" y="2937961"/>
                  <a:ext cx="748702" cy="710838"/>
                </a:xfrm>
                <a:prstGeom prst="ellipse">
                  <a:avLst/>
                </a:prstGeom>
                <a:solidFill>
                  <a:srgbClr val="344F2B"/>
                </a:solidFill>
                <a:ln w="28575" cap="flat" cmpd="sng" algn="ctr">
                  <a:solidFill>
                    <a:schemeClr val="bg1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1354" tIns="45676" rIns="91354" bIns="45676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软雅黑" pitchFamily="34" charset="-122"/>
                      <a:ea typeface="微软雅黑" pitchFamily="34" charset="-122"/>
                    </a:rPr>
                    <a:t>顶事件</a:t>
                  </a:r>
                </a:p>
              </p:txBody>
            </p:sp>
            <p:sp>
              <p:nvSpPr>
                <p:cNvPr id="25" name="Rectangle 5"/>
                <p:cNvSpPr>
                  <a:spLocks noChangeArrowheads="1"/>
                </p:cNvSpPr>
                <p:nvPr/>
              </p:nvSpPr>
              <p:spPr bwMode="auto">
                <a:xfrm>
                  <a:off x="1337481" y="2167003"/>
                  <a:ext cx="377893" cy="2238150"/>
                </a:xfrm>
                <a:prstGeom prst="rect">
                  <a:avLst/>
                </a:prstGeom>
                <a:solidFill>
                  <a:srgbClr val="344F2B"/>
                </a:solidFill>
                <a:ln w="28575" cap="flat" cmpd="sng" algn="ctr">
                  <a:solidFill>
                    <a:schemeClr val="bg1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77714" tIns="38063" rIns="77714" bIns="38063">
                  <a:spAutoFit/>
                </a:bodyPr>
                <a:lstStyle/>
                <a:p>
                  <a:pPr marL="0" marR="0" lvl="0" indent="0" algn="ctr" defTabSz="692785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692785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692785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软雅黑" pitchFamily="34" charset="-122"/>
                      <a:ea typeface="微软雅黑" pitchFamily="34" charset="-122"/>
                    </a:rPr>
                    <a:t>危害</a:t>
                  </a:r>
                  <a:r>
                    <a:rPr kumimoji="0" lang="en-US" altLang="zh-CN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软雅黑" pitchFamily="34" charset="-122"/>
                      <a:ea typeface="微软雅黑" pitchFamily="34" charset="-122"/>
                    </a:rPr>
                    <a:t>/</a:t>
                  </a:r>
                  <a:r>
                    <a:rPr kumimoji="0" lang="zh-CN" alt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软雅黑" pitchFamily="34" charset="-122"/>
                      <a:ea typeface="微软雅黑" pitchFamily="34" charset="-122"/>
                    </a:rPr>
                    <a:t>危险源</a:t>
                  </a:r>
                  <a:endPara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692785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692785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7279175" y="2202301"/>
                  <a:ext cx="410389" cy="2247803"/>
                </a:xfrm>
                <a:prstGeom prst="rect">
                  <a:avLst/>
                </a:prstGeom>
                <a:solidFill>
                  <a:srgbClr val="344F2B"/>
                </a:solidFill>
                <a:ln w="28575" cap="flat" cmpd="sng" algn="ctr">
                  <a:solidFill>
                    <a:schemeClr val="bg1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软雅黑" pitchFamily="34" charset="-122"/>
                      <a:ea typeface="微软雅黑" pitchFamily="34" charset="-122"/>
                    </a:rPr>
                    <a:t>后</a:t>
                  </a:r>
                  <a:endPara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软雅黑" pitchFamily="34" charset="-122"/>
                      <a:ea typeface="微软雅黑" pitchFamily="34" charset="-122"/>
                    </a:rPr>
                    <a:t>果</a:t>
                  </a:r>
                  <a:endPara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cxnSp>
              <p:nvCxnSpPr>
                <p:cNvPr id="27" name="直接箭头连接符 26"/>
                <p:cNvCxnSpPr>
                  <a:endCxn id="24" idx="2"/>
                </p:cNvCxnSpPr>
                <p:nvPr/>
              </p:nvCxnSpPr>
              <p:spPr>
                <a:xfrm>
                  <a:off x="1653435" y="2630465"/>
                  <a:ext cx="2511057" cy="662915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344F2B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28" name="直接箭头连接符 27"/>
                <p:cNvCxnSpPr>
                  <a:endCxn id="24" idx="2"/>
                </p:cNvCxnSpPr>
                <p:nvPr/>
              </p:nvCxnSpPr>
              <p:spPr>
                <a:xfrm flipV="1">
                  <a:off x="1741117" y="3293380"/>
                  <a:ext cx="2423375" cy="664844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344F2B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29" name="直接箭头连接符 28"/>
                <p:cNvCxnSpPr/>
                <p:nvPr/>
              </p:nvCxnSpPr>
              <p:spPr>
                <a:xfrm flipV="1">
                  <a:off x="1715374" y="3307028"/>
                  <a:ext cx="2449118" cy="20054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344F2B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30" name="直接箭头连接符 29"/>
                <p:cNvCxnSpPr>
                  <a:stCxn id="24" idx="6"/>
                  <a:endCxn id="38" idx="1"/>
                </p:cNvCxnSpPr>
                <p:nvPr/>
              </p:nvCxnSpPr>
              <p:spPr>
                <a:xfrm>
                  <a:off x="4913194" y="3293380"/>
                  <a:ext cx="472998" cy="966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344F2B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  <p:sp>
              <p:nvSpPr>
                <p:cNvPr id="31" name="矩形 30"/>
                <p:cNvSpPr/>
                <p:nvPr/>
              </p:nvSpPr>
              <p:spPr>
                <a:xfrm>
                  <a:off x="2755726" y="2668044"/>
                  <a:ext cx="87682" cy="350729"/>
                </a:xfrm>
                <a:prstGeom prst="rect">
                  <a:avLst/>
                </a:prstGeom>
                <a:solidFill>
                  <a:srgbClr val="92D050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32" name="矩形 31"/>
                <p:cNvSpPr/>
                <p:nvPr/>
              </p:nvSpPr>
              <p:spPr>
                <a:xfrm>
                  <a:off x="3271381" y="2820444"/>
                  <a:ext cx="87682" cy="350729"/>
                </a:xfrm>
                <a:prstGeom prst="rect">
                  <a:avLst/>
                </a:prstGeom>
                <a:solidFill>
                  <a:srgbClr val="92D050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33" name="矩形 32"/>
                <p:cNvSpPr/>
                <p:nvPr/>
              </p:nvSpPr>
              <p:spPr>
                <a:xfrm>
                  <a:off x="3010422" y="3123156"/>
                  <a:ext cx="87682" cy="350729"/>
                </a:xfrm>
                <a:prstGeom prst="rect">
                  <a:avLst/>
                </a:prstGeom>
                <a:solidFill>
                  <a:srgbClr val="92D050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34" name="矩形 33"/>
                <p:cNvSpPr/>
                <p:nvPr/>
              </p:nvSpPr>
              <p:spPr>
                <a:xfrm>
                  <a:off x="2661780" y="3100192"/>
                  <a:ext cx="87682" cy="350729"/>
                </a:xfrm>
                <a:prstGeom prst="rect">
                  <a:avLst/>
                </a:prstGeom>
                <a:solidFill>
                  <a:srgbClr val="92D050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35" name="矩形 34"/>
                <p:cNvSpPr/>
                <p:nvPr/>
              </p:nvSpPr>
              <p:spPr>
                <a:xfrm>
                  <a:off x="3277644" y="3402904"/>
                  <a:ext cx="87682" cy="350729"/>
                </a:xfrm>
                <a:prstGeom prst="rect">
                  <a:avLst/>
                </a:prstGeom>
                <a:solidFill>
                  <a:srgbClr val="92D050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36" name="矩形 35"/>
                <p:cNvSpPr/>
                <p:nvPr/>
              </p:nvSpPr>
              <p:spPr>
                <a:xfrm>
                  <a:off x="2791217" y="3517726"/>
                  <a:ext cx="87682" cy="350729"/>
                </a:xfrm>
                <a:prstGeom prst="rect">
                  <a:avLst/>
                </a:prstGeom>
                <a:solidFill>
                  <a:srgbClr val="92D050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37" name="矩形 36"/>
                <p:cNvSpPr/>
                <p:nvPr/>
              </p:nvSpPr>
              <p:spPr>
                <a:xfrm>
                  <a:off x="2430049" y="3632548"/>
                  <a:ext cx="87682" cy="350729"/>
                </a:xfrm>
                <a:prstGeom prst="rect">
                  <a:avLst/>
                </a:prstGeom>
                <a:solidFill>
                  <a:srgbClr val="92D050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>
                  <a:off x="5386192" y="3031299"/>
                  <a:ext cx="100208" cy="526094"/>
                </a:xfrm>
                <a:prstGeom prst="rect">
                  <a:avLst/>
                </a:prstGeom>
                <a:solidFill>
                  <a:srgbClr val="92D050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cxnSp>
              <p:nvCxnSpPr>
                <p:cNvPr id="39" name="直接箭头连接符 38"/>
                <p:cNvCxnSpPr>
                  <a:stCxn id="38" idx="2"/>
                  <a:endCxn id="42" idx="0"/>
                </p:cNvCxnSpPr>
                <p:nvPr/>
              </p:nvCxnSpPr>
              <p:spPr>
                <a:xfrm rot="16200000" flipH="1">
                  <a:off x="5812077" y="3181611"/>
                  <a:ext cx="16700" cy="768263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344F2B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40" name="直接箭头连接符 39"/>
                <p:cNvCxnSpPr>
                  <a:stCxn id="38" idx="0"/>
                  <a:endCxn id="41" idx="2"/>
                </p:cNvCxnSpPr>
                <p:nvPr/>
              </p:nvCxnSpPr>
              <p:spPr>
                <a:xfrm rot="16200000" flipH="1">
                  <a:off x="5818338" y="2649256"/>
                  <a:ext cx="2089" cy="766175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344F2B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  <p:sp>
              <p:nvSpPr>
                <p:cNvPr id="41" name="矩形 40"/>
                <p:cNvSpPr/>
                <p:nvPr/>
              </p:nvSpPr>
              <p:spPr>
                <a:xfrm>
                  <a:off x="6152367" y="2507294"/>
                  <a:ext cx="100208" cy="526094"/>
                </a:xfrm>
                <a:prstGeom prst="rect">
                  <a:avLst/>
                </a:prstGeom>
                <a:solidFill>
                  <a:srgbClr val="92D050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42" name="矩形 41"/>
                <p:cNvSpPr/>
                <p:nvPr/>
              </p:nvSpPr>
              <p:spPr>
                <a:xfrm>
                  <a:off x="6154455" y="3574093"/>
                  <a:ext cx="100208" cy="526094"/>
                </a:xfrm>
                <a:prstGeom prst="rect">
                  <a:avLst/>
                </a:prstGeom>
                <a:solidFill>
                  <a:srgbClr val="92D050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cxnSp>
              <p:nvCxnSpPr>
                <p:cNvPr id="43" name="直接箭头连接符 42"/>
                <p:cNvCxnSpPr>
                  <a:stCxn id="42" idx="0"/>
                </p:cNvCxnSpPr>
                <p:nvPr/>
              </p:nvCxnSpPr>
              <p:spPr>
                <a:xfrm rot="16200000" flipH="1">
                  <a:off x="6730654" y="3047998"/>
                  <a:ext cx="20876" cy="1073066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344F2B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44" name="直接箭头连接符 43"/>
                <p:cNvCxnSpPr>
                  <a:stCxn id="42" idx="2"/>
                </p:cNvCxnSpPr>
                <p:nvPr/>
              </p:nvCxnSpPr>
              <p:spPr>
                <a:xfrm rot="5400000" flipH="1" flipV="1">
                  <a:off x="6720213" y="3580357"/>
                  <a:ext cx="4176" cy="1035484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344F2B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45" name="直接箭头连接符 44"/>
                <p:cNvCxnSpPr>
                  <a:stCxn id="41" idx="2"/>
                </p:cNvCxnSpPr>
                <p:nvPr/>
              </p:nvCxnSpPr>
              <p:spPr>
                <a:xfrm rot="16200000" flipH="1">
                  <a:off x="6734830" y="2501029"/>
                  <a:ext cx="10436" cy="1075154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344F2B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46" name="直接箭头连接符 45"/>
                <p:cNvCxnSpPr>
                  <a:stCxn id="41" idx="0"/>
                </p:cNvCxnSpPr>
                <p:nvPr/>
              </p:nvCxnSpPr>
              <p:spPr>
                <a:xfrm rot="16200000" flipH="1">
                  <a:off x="6728566" y="1981198"/>
                  <a:ext cx="22963" cy="1075154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344F2B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</p:grpSp>
          <p:sp>
            <p:nvSpPr>
              <p:cNvPr id="18" name="Rectangle 8"/>
              <p:cNvSpPr>
                <a:spLocks noChangeArrowheads="1"/>
              </p:cNvSpPr>
              <p:nvPr/>
            </p:nvSpPr>
            <p:spPr bwMode="auto">
              <a:xfrm>
                <a:off x="1696742" y="3927312"/>
                <a:ext cx="755124" cy="451482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</p:spPr>
            <p:txBody>
              <a:bodyPr wrap="none" lIns="77788" tIns="38100" rIns="77788" bIns="38100">
                <a:spAutoFit/>
              </a:bodyPr>
              <a:lstStyle/>
              <a:p>
                <a:pPr marL="0" marR="0" lvl="0" indent="0" defTabSz="694055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44F2B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威胁</a:t>
                </a:r>
              </a:p>
              <a:p>
                <a:pPr marL="0" marR="0" lvl="0" indent="0" defTabSz="694055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44F2B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行为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44F2B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/</a:t>
                </a: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44F2B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状态</a:t>
                </a:r>
              </a:p>
            </p:txBody>
          </p:sp>
          <p:sp>
            <p:nvSpPr>
              <p:cNvPr id="19" name="Freeform 11"/>
              <p:cNvSpPr/>
              <p:nvPr/>
            </p:nvSpPr>
            <p:spPr bwMode="auto">
              <a:xfrm>
                <a:off x="2794521" y="3885514"/>
                <a:ext cx="292100" cy="673100"/>
              </a:xfrm>
              <a:custGeom>
                <a:avLst/>
                <a:gdLst>
                  <a:gd name="T0" fmla="*/ 0 w 240"/>
                  <a:gd name="T1" fmla="*/ 0 h 209"/>
                  <a:gd name="T2" fmla="*/ 2147483647 w 240"/>
                  <a:gd name="T3" fmla="*/ 2147483647 h 209"/>
                  <a:gd name="T4" fmla="*/ 2147483647 w 240"/>
                  <a:gd name="T5" fmla="*/ 2147483647 h 209"/>
                  <a:gd name="T6" fmla="*/ 0 60000 65536"/>
                  <a:gd name="T7" fmla="*/ 0 60000 65536"/>
                  <a:gd name="T8" fmla="*/ 0 60000 65536"/>
                  <a:gd name="T9" fmla="*/ 0 w 240"/>
                  <a:gd name="T10" fmla="*/ 0 h 209"/>
                  <a:gd name="T11" fmla="*/ 240 w 240"/>
                  <a:gd name="T12" fmla="*/ 209 h 2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0" h="209">
                    <a:moveTo>
                      <a:pt x="0" y="0"/>
                    </a:moveTo>
                    <a:lnTo>
                      <a:pt x="132" y="208"/>
                    </a:lnTo>
                    <a:lnTo>
                      <a:pt x="239" y="207"/>
                    </a:lnTo>
                  </a:path>
                </a:pathLst>
              </a:custGeom>
              <a:noFill/>
              <a:ln w="12700" cap="rnd" cmpd="sng">
                <a:solidFill>
                  <a:srgbClr val="344F2B"/>
                </a:solidFill>
                <a:prstDash val="solid"/>
                <a:round/>
                <a:headEnd type="stealth" w="med" len="lg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黑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0" name="Rectangle 12"/>
              <p:cNvSpPr>
                <a:spLocks noChangeArrowheads="1"/>
              </p:cNvSpPr>
              <p:nvPr/>
            </p:nvSpPr>
            <p:spPr bwMode="auto">
              <a:xfrm>
                <a:off x="3099322" y="4195077"/>
                <a:ext cx="1473200" cy="58596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77788" tIns="38100" rIns="77788" bIns="38100">
                <a:spAutoFit/>
              </a:bodyPr>
              <a:lstStyle/>
              <a:p>
                <a:pPr marL="0" marR="0" lvl="0" indent="0" defTabSz="694055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44F2B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屏障</a:t>
                </a:r>
              </a:p>
              <a:p>
                <a:pPr marL="0" marR="0" lvl="0" indent="0" defTabSz="694055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44F2B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如：硬件、仪器、程序、培训</a:t>
                </a: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/>
            </p:nvSpPr>
            <p:spPr bwMode="auto">
              <a:xfrm>
                <a:off x="5148197" y="4266535"/>
                <a:ext cx="1612900" cy="58596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77788" tIns="38100" rIns="77788" bIns="38100">
                <a:spAutoFit/>
              </a:bodyPr>
              <a:lstStyle/>
              <a:p>
                <a:pPr marL="0" marR="0" lvl="0" indent="0" defTabSz="694055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44F2B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恢复控制</a:t>
                </a:r>
              </a:p>
              <a:p>
                <a:pPr marL="0" marR="0" lvl="0" indent="0" defTabSz="694055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44F2B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如：警报、消防、应急程序、 训练、救助</a:t>
                </a:r>
              </a:p>
            </p:txBody>
          </p:sp>
          <p:sp>
            <p:nvSpPr>
              <p:cNvPr id="22" name="Line 33"/>
              <p:cNvSpPr>
                <a:spLocks noChangeShapeType="1"/>
              </p:cNvSpPr>
              <p:nvPr/>
            </p:nvSpPr>
            <p:spPr bwMode="auto">
              <a:xfrm flipV="1">
                <a:off x="5887233" y="4008327"/>
                <a:ext cx="250519" cy="225469"/>
              </a:xfrm>
              <a:prstGeom prst="line">
                <a:avLst/>
              </a:prstGeom>
              <a:solidFill>
                <a:srgbClr val="344F2B"/>
              </a:solidFill>
              <a:ln w="12700">
                <a:solidFill>
                  <a:srgbClr val="344F2B"/>
                </a:solidFill>
                <a:round/>
                <a:headEnd type="none" w="sm" len="sm"/>
                <a:tailEnd type="stealth" w="med" len="lg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黑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3" name="Line 34"/>
              <p:cNvSpPr>
                <a:spLocks noChangeShapeType="1"/>
              </p:cNvSpPr>
              <p:nvPr/>
            </p:nvSpPr>
            <p:spPr bwMode="auto">
              <a:xfrm flipH="1" flipV="1">
                <a:off x="5427862" y="3555572"/>
                <a:ext cx="133693" cy="665698"/>
              </a:xfrm>
              <a:prstGeom prst="line">
                <a:avLst/>
              </a:prstGeom>
              <a:solidFill>
                <a:srgbClr val="344F2B"/>
              </a:solidFill>
              <a:ln w="12700">
                <a:solidFill>
                  <a:srgbClr val="344F2B"/>
                </a:solidFill>
                <a:round/>
                <a:headEnd type="none" w="sm" len="sm"/>
                <a:tailEnd type="stealth" w="med" len="lg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黑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538681" y="4420137"/>
              <a:ext cx="8694174" cy="2646291"/>
              <a:chOff x="1405423" y="4222128"/>
              <a:chExt cx="6449944" cy="1994958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1766170" y="5812077"/>
                <a:ext cx="5853830" cy="405009"/>
                <a:chOff x="1528175" y="4471792"/>
                <a:chExt cx="5853830" cy="405009"/>
              </a:xfrm>
            </p:grpSpPr>
            <p:sp>
              <p:nvSpPr>
                <p:cNvPr id="12" name="圆角矩形 11"/>
                <p:cNvSpPr/>
                <p:nvPr/>
              </p:nvSpPr>
              <p:spPr>
                <a:xfrm>
                  <a:off x="1528175" y="4471792"/>
                  <a:ext cx="1315233" cy="400833"/>
                </a:xfrm>
                <a:prstGeom prst="roundRect">
                  <a:avLst>
                    <a:gd name="adj" fmla="val 7292"/>
                  </a:avLst>
                </a:prstGeom>
                <a:solidFill>
                  <a:srgbClr val="DE0302"/>
                </a:solidFill>
                <a:ln w="19050" cap="flat" cmpd="sng" algn="ctr">
                  <a:solidFill>
                    <a:srgbClr val="DE0302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微软雅黑" pitchFamily="34" charset="-122"/>
                      <a:ea typeface="微软雅黑" pitchFamily="34" charset="-122"/>
                    </a:rPr>
                    <a:t>辨识</a:t>
                  </a:r>
                </a:p>
              </p:txBody>
            </p:sp>
            <p:sp>
              <p:nvSpPr>
                <p:cNvPr id="13" name="圆角矩形 12"/>
                <p:cNvSpPr/>
                <p:nvPr/>
              </p:nvSpPr>
              <p:spPr>
                <a:xfrm>
                  <a:off x="3810000" y="4473880"/>
                  <a:ext cx="1315233" cy="400833"/>
                </a:xfrm>
                <a:prstGeom prst="roundRect">
                  <a:avLst>
                    <a:gd name="adj" fmla="val 7292"/>
                  </a:avLst>
                </a:prstGeom>
                <a:solidFill>
                  <a:srgbClr val="DE0302"/>
                </a:solidFill>
                <a:ln w="19050" cap="flat" cmpd="sng" algn="ctr">
                  <a:solidFill>
                    <a:srgbClr val="DE0302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微软雅黑" pitchFamily="34" charset="-122"/>
                      <a:ea typeface="微软雅黑" pitchFamily="34" charset="-122"/>
                    </a:rPr>
                    <a:t>评价</a:t>
                  </a:r>
                </a:p>
              </p:txBody>
            </p:sp>
            <p:sp>
              <p:nvSpPr>
                <p:cNvPr id="14" name="圆角矩形 13"/>
                <p:cNvSpPr/>
                <p:nvPr/>
              </p:nvSpPr>
              <p:spPr>
                <a:xfrm>
                  <a:off x="6066772" y="4475968"/>
                  <a:ext cx="1315233" cy="400833"/>
                </a:xfrm>
                <a:prstGeom prst="roundRect">
                  <a:avLst>
                    <a:gd name="adj" fmla="val 7292"/>
                  </a:avLst>
                </a:prstGeom>
                <a:solidFill>
                  <a:srgbClr val="DE0302"/>
                </a:solidFill>
                <a:ln w="19050" cap="flat" cmpd="sng" algn="ctr">
                  <a:solidFill>
                    <a:srgbClr val="DE0302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微软雅黑" pitchFamily="34" charset="-122"/>
                      <a:ea typeface="微软雅黑" pitchFamily="34" charset="-122"/>
                    </a:rPr>
                    <a:t>措施</a:t>
                  </a:r>
                </a:p>
              </p:txBody>
            </p:sp>
            <p:cxnSp>
              <p:nvCxnSpPr>
                <p:cNvPr id="15" name="直接箭头连接符 14"/>
                <p:cNvCxnSpPr>
                  <a:stCxn id="12" idx="3"/>
                  <a:endCxn id="13" idx="1"/>
                </p:cNvCxnSpPr>
                <p:nvPr/>
              </p:nvCxnSpPr>
              <p:spPr>
                <a:xfrm>
                  <a:off x="2843408" y="4672209"/>
                  <a:ext cx="966592" cy="2088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DE0302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16" name="直接箭头连接符 15"/>
                <p:cNvCxnSpPr>
                  <a:stCxn id="13" idx="3"/>
                  <a:endCxn id="14" idx="1"/>
                </p:cNvCxnSpPr>
                <p:nvPr/>
              </p:nvCxnSpPr>
              <p:spPr>
                <a:xfrm>
                  <a:off x="5125233" y="4674297"/>
                  <a:ext cx="941539" cy="2088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DE0302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</p:grpSp>
          <p:cxnSp>
            <p:nvCxnSpPr>
              <p:cNvPr id="7" name="直接连接符 6"/>
              <p:cNvCxnSpPr>
                <a:stCxn id="12" idx="0"/>
              </p:cNvCxnSpPr>
              <p:nvPr/>
            </p:nvCxnSpPr>
            <p:spPr>
              <a:xfrm flipH="1" flipV="1">
                <a:off x="1405423" y="5008969"/>
                <a:ext cx="1018363" cy="803108"/>
              </a:xfrm>
              <a:prstGeom prst="line">
                <a:avLst/>
              </a:prstGeom>
              <a:noFill/>
              <a:ln w="9525" cap="flat" cmpd="sng" algn="ctr">
                <a:solidFill>
                  <a:srgbClr val="DE0302"/>
                </a:solidFill>
                <a:prstDash val="solid"/>
              </a:ln>
              <a:effectLst/>
            </p:spPr>
          </p:cxnSp>
          <p:cxnSp>
            <p:nvCxnSpPr>
              <p:cNvPr id="8" name="直接连接符 7"/>
              <p:cNvCxnSpPr>
                <a:stCxn id="13" idx="0"/>
              </p:cNvCxnSpPr>
              <p:nvPr/>
            </p:nvCxnSpPr>
            <p:spPr>
              <a:xfrm flipV="1">
                <a:off x="4705612" y="4841561"/>
                <a:ext cx="3149755" cy="972604"/>
              </a:xfrm>
              <a:prstGeom prst="line">
                <a:avLst/>
              </a:prstGeom>
              <a:noFill/>
              <a:ln w="9525" cap="flat" cmpd="sng" algn="ctr">
                <a:solidFill>
                  <a:srgbClr val="DE0302"/>
                </a:solidFill>
                <a:prstDash val="solid"/>
              </a:ln>
              <a:effectLst/>
            </p:spPr>
          </p:cxnSp>
          <p:cxnSp>
            <p:nvCxnSpPr>
              <p:cNvPr id="9" name="直接连接符 8"/>
              <p:cNvCxnSpPr>
                <a:stCxn id="14" idx="0"/>
                <a:endCxn id="35" idx="2"/>
              </p:cNvCxnSpPr>
              <p:nvPr/>
            </p:nvCxnSpPr>
            <p:spPr>
              <a:xfrm flipH="1" flipV="1">
                <a:off x="3269794" y="4222128"/>
                <a:ext cx="3692590" cy="1594124"/>
              </a:xfrm>
              <a:prstGeom prst="line">
                <a:avLst/>
              </a:prstGeom>
              <a:noFill/>
              <a:ln w="9525" cap="flat" cmpd="sng" algn="ctr">
                <a:solidFill>
                  <a:srgbClr val="DE0302"/>
                </a:solidFill>
                <a:prstDash val="solid"/>
              </a:ln>
              <a:effectLst/>
            </p:spPr>
          </p:cxnSp>
          <p:cxnSp>
            <p:nvCxnSpPr>
              <p:cNvPr id="10" name="直接连接符 9"/>
              <p:cNvCxnSpPr>
                <a:stCxn id="14" idx="0"/>
                <a:endCxn id="42" idx="2"/>
              </p:cNvCxnSpPr>
              <p:nvPr/>
            </p:nvCxnSpPr>
            <p:spPr>
              <a:xfrm flipH="1" flipV="1">
                <a:off x="6611574" y="4640662"/>
                <a:ext cx="350810" cy="1175591"/>
              </a:xfrm>
              <a:prstGeom prst="line">
                <a:avLst/>
              </a:prstGeom>
              <a:noFill/>
              <a:ln w="9525" cap="flat" cmpd="sng" algn="ctr">
                <a:solidFill>
                  <a:srgbClr val="DE0302"/>
                </a:solidFill>
                <a:prstDash val="solid"/>
              </a:ln>
              <a:effectLst/>
            </p:spPr>
          </p:cxnSp>
          <p:cxnSp>
            <p:nvCxnSpPr>
              <p:cNvPr id="11" name="直接连接符 10"/>
              <p:cNvCxnSpPr>
                <a:stCxn id="12" idx="0"/>
              </p:cNvCxnSpPr>
              <p:nvPr/>
            </p:nvCxnSpPr>
            <p:spPr>
              <a:xfrm flipH="1" flipV="1">
                <a:off x="1838320" y="4701445"/>
                <a:ext cx="585467" cy="1110632"/>
              </a:xfrm>
              <a:prstGeom prst="line">
                <a:avLst/>
              </a:prstGeom>
              <a:noFill/>
              <a:ln w="9525" cap="flat" cmpd="sng" algn="ctr">
                <a:solidFill>
                  <a:srgbClr val="DE0302"/>
                </a:solidFill>
                <a:prstDash val="solid"/>
              </a:ln>
              <a:effectLst/>
            </p:spPr>
          </p:cxnSp>
        </p:grpSp>
      </p:grpSp>
      <p:sp>
        <p:nvSpPr>
          <p:cNvPr id="47" name="椭圆 46"/>
          <p:cNvSpPr/>
          <p:nvPr/>
        </p:nvSpPr>
        <p:spPr>
          <a:xfrm>
            <a:off x="1284256" y="1240061"/>
            <a:ext cx="1184679" cy="4037610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588964" y="357894"/>
            <a:ext cx="5521954" cy="378111"/>
          </a:xfrm>
          <a:prstGeom prst="rect">
            <a:avLst/>
          </a:prstGeom>
        </p:spPr>
        <p:txBody>
          <a:bodyPr vert="horz" lIns="96435" tIns="48218" rIns="96435" bIns="48218" rtlCol="0" anchor="ctr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威胁</a:t>
            </a:r>
          </a:p>
        </p:txBody>
      </p:sp>
      <p:sp>
        <p:nvSpPr>
          <p:cNvPr id="3" name="矩形 2"/>
          <p:cNvSpPr/>
          <p:nvPr/>
        </p:nvSpPr>
        <p:spPr>
          <a:xfrm>
            <a:off x="913698" y="1744118"/>
            <a:ext cx="519233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</a:pPr>
            <a:r>
              <a:rPr lang="zh-CN" altLang="en-US" sz="24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威胁：能量是怎样被释放的</a:t>
            </a:r>
            <a:endParaRPr lang="en-US" altLang="zh-CN" sz="2400" b="1" dirty="0">
              <a:solidFill>
                <a:srgbClr val="344F2B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n"/>
            </a:pPr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是一种可能的起因，具有释放危害、引起事故的可能。</a:t>
            </a:r>
            <a:endParaRPr lang="en-US" altLang="zh-CN" sz="2400" dirty="0">
              <a:solidFill>
                <a:srgbClr val="344F2B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  <a:p>
            <a:pPr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n"/>
            </a:pPr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通常是人的不安全行为或物的不安全状态。</a:t>
            </a:r>
            <a:endParaRPr lang="en-US" altLang="zh-CN" sz="2400" dirty="0">
              <a:solidFill>
                <a:srgbClr val="344F2B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indent="-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n"/>
            </a:pPr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可能引发事故的初始原因。</a:t>
            </a:r>
            <a:endParaRPr lang="en-US" altLang="zh-CN" sz="2400" dirty="0">
              <a:solidFill>
                <a:srgbClr val="344F2B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80703" y="1528093"/>
            <a:ext cx="8288683" cy="0"/>
          </a:xfrm>
          <a:prstGeom prst="line">
            <a:avLst/>
          </a:prstGeom>
          <a:ln>
            <a:solidFill>
              <a:srgbClr val="DE030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17518" y="1312069"/>
            <a:ext cx="0" cy="4032448"/>
          </a:xfrm>
          <a:prstGeom prst="line">
            <a:avLst/>
          </a:prstGeom>
          <a:ln>
            <a:solidFill>
              <a:srgbClr val="DE030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5709295" y="4845487"/>
            <a:ext cx="0" cy="1428883"/>
          </a:xfrm>
          <a:prstGeom prst="line">
            <a:avLst/>
          </a:prstGeom>
          <a:ln>
            <a:solidFill>
              <a:srgbClr val="DE030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5349255" y="5992589"/>
            <a:ext cx="4784855" cy="72008"/>
          </a:xfrm>
          <a:prstGeom prst="line">
            <a:avLst/>
          </a:prstGeom>
          <a:ln>
            <a:solidFill>
              <a:srgbClr val="DE030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542" y="1845240"/>
            <a:ext cx="5319687" cy="3937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588963" y="357894"/>
            <a:ext cx="6920531" cy="378111"/>
          </a:xfrm>
          <a:prstGeom prst="rect">
            <a:avLst/>
          </a:prstGeom>
        </p:spPr>
        <p:txBody>
          <a:bodyPr vert="horz" lIns="96435" tIns="48218" rIns="96435" bIns="48218" rtlCol="0" anchor="ctr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威胁举例：具有一定压力的天然气</a:t>
            </a:r>
          </a:p>
        </p:txBody>
      </p:sp>
      <p:grpSp>
        <p:nvGrpSpPr>
          <p:cNvPr id="3" name="组合 60"/>
          <p:cNvGrpSpPr/>
          <p:nvPr/>
        </p:nvGrpSpPr>
        <p:grpSpPr>
          <a:xfrm>
            <a:off x="884759" y="1672109"/>
            <a:ext cx="10441160" cy="4197826"/>
            <a:chOff x="1" y="1916113"/>
            <a:chExt cx="8801099" cy="4167665"/>
          </a:xfrm>
        </p:grpSpPr>
        <p:sp>
          <p:nvSpPr>
            <p:cNvPr id="4" name="Freeform 35"/>
            <p:cNvSpPr/>
            <p:nvPr/>
          </p:nvSpPr>
          <p:spPr bwMode="auto">
            <a:xfrm>
              <a:off x="4210050" y="4826000"/>
              <a:ext cx="398463" cy="358775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264" y="0"/>
                </a:cxn>
                <a:cxn ang="0">
                  <a:pos x="243" y="0"/>
                </a:cxn>
                <a:cxn ang="0">
                  <a:pos x="228" y="0"/>
                </a:cxn>
                <a:cxn ang="0">
                  <a:pos x="207" y="0"/>
                </a:cxn>
                <a:cxn ang="0">
                  <a:pos x="192" y="0"/>
                </a:cxn>
                <a:cxn ang="0">
                  <a:pos x="168" y="3"/>
                </a:cxn>
                <a:cxn ang="0">
                  <a:pos x="144" y="15"/>
                </a:cxn>
                <a:cxn ang="0">
                  <a:pos x="126" y="21"/>
                </a:cxn>
                <a:cxn ang="0">
                  <a:pos x="108" y="33"/>
                </a:cxn>
                <a:cxn ang="0">
                  <a:pos x="96" y="51"/>
                </a:cxn>
                <a:cxn ang="0">
                  <a:pos x="84" y="75"/>
                </a:cxn>
                <a:cxn ang="0">
                  <a:pos x="72" y="99"/>
                </a:cxn>
                <a:cxn ang="0">
                  <a:pos x="60" y="123"/>
                </a:cxn>
                <a:cxn ang="0">
                  <a:pos x="48" y="141"/>
                </a:cxn>
                <a:cxn ang="0">
                  <a:pos x="42" y="159"/>
                </a:cxn>
                <a:cxn ang="0">
                  <a:pos x="30" y="177"/>
                </a:cxn>
                <a:cxn ang="0">
                  <a:pos x="24" y="195"/>
                </a:cxn>
                <a:cxn ang="0">
                  <a:pos x="12" y="213"/>
                </a:cxn>
                <a:cxn ang="0">
                  <a:pos x="0" y="231"/>
                </a:cxn>
                <a:cxn ang="0">
                  <a:pos x="0" y="249"/>
                </a:cxn>
                <a:cxn ang="0">
                  <a:pos x="0" y="267"/>
                </a:cxn>
                <a:cxn ang="0">
                  <a:pos x="18" y="273"/>
                </a:cxn>
                <a:cxn ang="0">
                  <a:pos x="36" y="261"/>
                </a:cxn>
                <a:cxn ang="0">
                  <a:pos x="54" y="255"/>
                </a:cxn>
                <a:cxn ang="0">
                  <a:pos x="72" y="243"/>
                </a:cxn>
                <a:cxn ang="0">
                  <a:pos x="90" y="231"/>
                </a:cxn>
                <a:cxn ang="0">
                  <a:pos x="72" y="231"/>
                </a:cxn>
                <a:cxn ang="0">
                  <a:pos x="66" y="249"/>
                </a:cxn>
                <a:cxn ang="0">
                  <a:pos x="84" y="249"/>
                </a:cxn>
                <a:cxn ang="0">
                  <a:pos x="102" y="243"/>
                </a:cxn>
                <a:cxn ang="0">
                  <a:pos x="120" y="237"/>
                </a:cxn>
                <a:cxn ang="0">
                  <a:pos x="138" y="231"/>
                </a:cxn>
                <a:cxn ang="0">
                  <a:pos x="156" y="225"/>
                </a:cxn>
                <a:cxn ang="0">
                  <a:pos x="174" y="207"/>
                </a:cxn>
                <a:cxn ang="0">
                  <a:pos x="180" y="189"/>
                </a:cxn>
                <a:cxn ang="0">
                  <a:pos x="192" y="171"/>
                </a:cxn>
                <a:cxn ang="0">
                  <a:pos x="204" y="153"/>
                </a:cxn>
                <a:cxn ang="0">
                  <a:pos x="216" y="135"/>
                </a:cxn>
                <a:cxn ang="0">
                  <a:pos x="228" y="117"/>
                </a:cxn>
                <a:cxn ang="0">
                  <a:pos x="240" y="99"/>
                </a:cxn>
                <a:cxn ang="0">
                  <a:pos x="252" y="81"/>
                </a:cxn>
                <a:cxn ang="0">
                  <a:pos x="264" y="63"/>
                </a:cxn>
                <a:cxn ang="0">
                  <a:pos x="270" y="45"/>
                </a:cxn>
                <a:cxn ang="0">
                  <a:pos x="270" y="27"/>
                </a:cxn>
                <a:cxn ang="0">
                  <a:pos x="258" y="9"/>
                </a:cxn>
                <a:cxn ang="0">
                  <a:pos x="282" y="0"/>
                </a:cxn>
              </a:cxnLst>
              <a:rect l="0" t="0" r="r" b="b"/>
              <a:pathLst>
                <a:path w="283" h="274">
                  <a:moveTo>
                    <a:pt x="282" y="0"/>
                  </a:moveTo>
                  <a:lnTo>
                    <a:pt x="264" y="0"/>
                  </a:lnTo>
                  <a:lnTo>
                    <a:pt x="243" y="0"/>
                  </a:lnTo>
                  <a:lnTo>
                    <a:pt x="228" y="0"/>
                  </a:lnTo>
                  <a:lnTo>
                    <a:pt x="207" y="0"/>
                  </a:lnTo>
                  <a:lnTo>
                    <a:pt x="192" y="0"/>
                  </a:lnTo>
                  <a:lnTo>
                    <a:pt x="168" y="3"/>
                  </a:lnTo>
                  <a:lnTo>
                    <a:pt x="144" y="15"/>
                  </a:lnTo>
                  <a:lnTo>
                    <a:pt x="126" y="21"/>
                  </a:lnTo>
                  <a:lnTo>
                    <a:pt x="108" y="33"/>
                  </a:lnTo>
                  <a:lnTo>
                    <a:pt x="96" y="51"/>
                  </a:lnTo>
                  <a:lnTo>
                    <a:pt x="84" y="75"/>
                  </a:lnTo>
                  <a:lnTo>
                    <a:pt x="72" y="99"/>
                  </a:lnTo>
                  <a:lnTo>
                    <a:pt x="60" y="123"/>
                  </a:lnTo>
                  <a:lnTo>
                    <a:pt x="48" y="141"/>
                  </a:lnTo>
                  <a:lnTo>
                    <a:pt x="42" y="159"/>
                  </a:lnTo>
                  <a:lnTo>
                    <a:pt x="30" y="177"/>
                  </a:lnTo>
                  <a:lnTo>
                    <a:pt x="24" y="195"/>
                  </a:lnTo>
                  <a:lnTo>
                    <a:pt x="12" y="213"/>
                  </a:lnTo>
                  <a:lnTo>
                    <a:pt x="0" y="231"/>
                  </a:lnTo>
                  <a:lnTo>
                    <a:pt x="0" y="249"/>
                  </a:lnTo>
                  <a:lnTo>
                    <a:pt x="0" y="267"/>
                  </a:lnTo>
                  <a:lnTo>
                    <a:pt x="18" y="273"/>
                  </a:lnTo>
                  <a:lnTo>
                    <a:pt x="36" y="261"/>
                  </a:lnTo>
                  <a:lnTo>
                    <a:pt x="54" y="255"/>
                  </a:lnTo>
                  <a:lnTo>
                    <a:pt x="72" y="243"/>
                  </a:lnTo>
                  <a:lnTo>
                    <a:pt x="90" y="231"/>
                  </a:lnTo>
                  <a:lnTo>
                    <a:pt x="72" y="231"/>
                  </a:lnTo>
                  <a:lnTo>
                    <a:pt x="66" y="249"/>
                  </a:lnTo>
                  <a:lnTo>
                    <a:pt x="84" y="249"/>
                  </a:lnTo>
                  <a:lnTo>
                    <a:pt x="102" y="243"/>
                  </a:lnTo>
                  <a:lnTo>
                    <a:pt x="120" y="237"/>
                  </a:lnTo>
                  <a:lnTo>
                    <a:pt x="138" y="231"/>
                  </a:lnTo>
                  <a:lnTo>
                    <a:pt x="156" y="225"/>
                  </a:lnTo>
                  <a:lnTo>
                    <a:pt x="174" y="207"/>
                  </a:lnTo>
                  <a:lnTo>
                    <a:pt x="180" y="189"/>
                  </a:lnTo>
                  <a:lnTo>
                    <a:pt x="192" y="171"/>
                  </a:lnTo>
                  <a:lnTo>
                    <a:pt x="204" y="153"/>
                  </a:lnTo>
                  <a:lnTo>
                    <a:pt x="216" y="135"/>
                  </a:lnTo>
                  <a:lnTo>
                    <a:pt x="228" y="117"/>
                  </a:lnTo>
                  <a:lnTo>
                    <a:pt x="240" y="99"/>
                  </a:lnTo>
                  <a:lnTo>
                    <a:pt x="252" y="81"/>
                  </a:lnTo>
                  <a:lnTo>
                    <a:pt x="264" y="63"/>
                  </a:lnTo>
                  <a:lnTo>
                    <a:pt x="270" y="45"/>
                  </a:lnTo>
                  <a:lnTo>
                    <a:pt x="270" y="27"/>
                  </a:lnTo>
                  <a:lnTo>
                    <a:pt x="258" y="9"/>
                  </a:lnTo>
                  <a:lnTo>
                    <a:pt x="282" y="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5" name="Rectangle 41"/>
            <p:cNvSpPr>
              <a:spLocks noChangeArrowheads="1"/>
            </p:cNvSpPr>
            <p:nvPr/>
          </p:nvSpPr>
          <p:spPr bwMode="auto">
            <a:xfrm>
              <a:off x="2765425" y="2506663"/>
              <a:ext cx="726675" cy="2488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lIns="34925" tIns="19050" rIns="34925" bIns="19050">
              <a:spAutoFit/>
            </a:bodyPr>
            <a:lstStyle/>
            <a:p>
              <a:pPr defTabSz="342900" eaLnBrk="0" hangingPunct="0"/>
              <a:r>
                <a:rPr lang="en-US" altLang="zh-CN" sz="1200">
                  <a:solidFill>
                    <a:schemeClr val="tx1"/>
                  </a:solidFill>
                  <a:effectLst/>
                  <a:latin typeface="+mj-ea"/>
                  <a:ea typeface="+mj-ea"/>
                </a:rPr>
                <a:t>THREAT</a:t>
              </a:r>
            </a:p>
          </p:txBody>
        </p:sp>
        <p:sp>
          <p:nvSpPr>
            <p:cNvPr id="6" name="Rectangle 42" descr="Wide downward diagonal"/>
            <p:cNvSpPr>
              <a:spLocks noChangeArrowheads="1"/>
            </p:cNvSpPr>
            <p:nvPr/>
          </p:nvSpPr>
          <p:spPr bwMode="auto">
            <a:xfrm>
              <a:off x="2252663" y="1981200"/>
              <a:ext cx="1936750" cy="908050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rgbClr val="FAFD00"/>
              </a:bgClr>
            </a:pattFill>
            <a:ln w="12700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7" name="Rectangle 43"/>
            <p:cNvSpPr>
              <a:spLocks noChangeArrowheads="1"/>
            </p:cNvSpPr>
            <p:nvPr/>
          </p:nvSpPr>
          <p:spPr bwMode="auto">
            <a:xfrm>
              <a:off x="2252663" y="2671763"/>
              <a:ext cx="1931987" cy="185737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8" name="Rectangle 44"/>
            <p:cNvSpPr>
              <a:spLocks noChangeArrowheads="1"/>
            </p:cNvSpPr>
            <p:nvPr/>
          </p:nvSpPr>
          <p:spPr bwMode="auto">
            <a:xfrm>
              <a:off x="2398713" y="2173289"/>
              <a:ext cx="1589087" cy="283192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miter lim="800000"/>
            </a:ln>
            <a:effectLst/>
          </p:spPr>
          <p:txBody>
            <a:bodyPr lIns="34925" tIns="19050" rIns="34925" bIns="19050">
              <a:spAutoFit/>
            </a:bodyPr>
            <a:lstStyle/>
            <a:p>
              <a:pPr algn="ctr" defTabSz="342900" eaLnBrk="0" hangingPunct="0"/>
              <a:r>
                <a:rPr lang="zh-CN" altLang="en-US" sz="1600" dirty="0">
                  <a:solidFill>
                    <a:srgbClr val="344F2B"/>
                  </a:solidFill>
                  <a:effectLst/>
                  <a:latin typeface="+mj-ea"/>
                  <a:ea typeface="+mj-ea"/>
                </a:rPr>
                <a:t>内部的腐蚀</a:t>
              </a:r>
            </a:p>
          </p:txBody>
        </p:sp>
        <p:sp>
          <p:nvSpPr>
            <p:cNvPr id="9" name="Rectangle 45"/>
            <p:cNvSpPr>
              <a:spLocks noChangeArrowheads="1"/>
            </p:cNvSpPr>
            <p:nvPr/>
          </p:nvSpPr>
          <p:spPr bwMode="auto">
            <a:xfrm>
              <a:off x="3290888" y="3346450"/>
              <a:ext cx="726675" cy="2488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lIns="34925" tIns="19050" rIns="34925" bIns="19050">
              <a:spAutoFit/>
            </a:bodyPr>
            <a:lstStyle/>
            <a:p>
              <a:pPr defTabSz="342900" eaLnBrk="0" hangingPunct="0"/>
              <a:r>
                <a:rPr lang="en-US" altLang="zh-CN" sz="1200">
                  <a:solidFill>
                    <a:schemeClr val="tx1"/>
                  </a:solidFill>
                  <a:effectLst/>
                  <a:latin typeface="+mj-ea"/>
                  <a:ea typeface="+mj-ea"/>
                </a:rPr>
                <a:t>THREAT</a:t>
              </a:r>
            </a:p>
          </p:txBody>
        </p:sp>
        <p:sp>
          <p:nvSpPr>
            <p:cNvPr id="10" name="Rectangle 46" descr="Wide downward diagonal"/>
            <p:cNvSpPr>
              <a:spLocks noChangeArrowheads="1"/>
            </p:cNvSpPr>
            <p:nvPr/>
          </p:nvSpPr>
          <p:spPr bwMode="auto">
            <a:xfrm>
              <a:off x="2619375" y="3041650"/>
              <a:ext cx="1935163" cy="906463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rgbClr val="FAFD00"/>
              </a:bgClr>
            </a:pattFill>
            <a:ln w="12700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1" name="Rectangle 47"/>
            <p:cNvSpPr>
              <a:spLocks noChangeArrowheads="1"/>
            </p:cNvSpPr>
            <p:nvPr/>
          </p:nvSpPr>
          <p:spPr bwMode="auto">
            <a:xfrm>
              <a:off x="2619375" y="3732213"/>
              <a:ext cx="1931988" cy="185737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2" name="Rectangle 48"/>
            <p:cNvSpPr>
              <a:spLocks noChangeArrowheads="1"/>
            </p:cNvSpPr>
            <p:nvPr/>
          </p:nvSpPr>
          <p:spPr bwMode="auto">
            <a:xfrm>
              <a:off x="3887788" y="4359275"/>
              <a:ext cx="726675" cy="2488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lIns="34925" tIns="19050" rIns="34925" bIns="19050">
              <a:spAutoFit/>
            </a:bodyPr>
            <a:lstStyle/>
            <a:p>
              <a:pPr defTabSz="342900" eaLnBrk="0" hangingPunct="0"/>
              <a:r>
                <a:rPr lang="en-US" altLang="zh-CN" sz="1200">
                  <a:solidFill>
                    <a:schemeClr val="tx1"/>
                  </a:solidFill>
                  <a:effectLst/>
                  <a:latin typeface="+mj-ea"/>
                  <a:ea typeface="+mj-ea"/>
                </a:rPr>
                <a:t>THREAT</a:t>
              </a:r>
            </a:p>
          </p:txBody>
        </p:sp>
        <p:sp>
          <p:nvSpPr>
            <p:cNvPr id="13" name="Rectangle 49"/>
            <p:cNvSpPr>
              <a:spLocks noChangeArrowheads="1"/>
            </p:cNvSpPr>
            <p:nvPr/>
          </p:nvSpPr>
          <p:spPr bwMode="auto">
            <a:xfrm>
              <a:off x="2838450" y="3214688"/>
              <a:ext cx="1589088" cy="283192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miter lim="800000"/>
            </a:ln>
            <a:effectLst/>
          </p:spPr>
          <p:txBody>
            <a:bodyPr lIns="34925" tIns="19050" rIns="34925" bIns="19050">
              <a:spAutoFit/>
            </a:bodyPr>
            <a:lstStyle/>
            <a:p>
              <a:pPr algn="ctr" defTabSz="342900" eaLnBrk="0" hangingPunct="0"/>
              <a:r>
                <a:rPr lang="zh-CN" altLang="en-US" sz="1600" dirty="0">
                  <a:solidFill>
                    <a:srgbClr val="344F2B"/>
                  </a:solidFill>
                  <a:effectLst/>
                  <a:latin typeface="+mj-ea"/>
                  <a:ea typeface="+mj-ea"/>
                </a:rPr>
                <a:t>外部的影响</a:t>
              </a:r>
            </a:p>
          </p:txBody>
        </p:sp>
        <p:sp>
          <p:nvSpPr>
            <p:cNvPr id="14" name="Rectangle 50" descr="Wide downward diagonal"/>
            <p:cNvSpPr>
              <a:spLocks noChangeArrowheads="1"/>
            </p:cNvSpPr>
            <p:nvPr/>
          </p:nvSpPr>
          <p:spPr bwMode="auto">
            <a:xfrm>
              <a:off x="3098800" y="4052888"/>
              <a:ext cx="1936750" cy="908050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rgbClr val="FAFD00"/>
              </a:bgClr>
            </a:pattFill>
            <a:ln w="12700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5" name="Rectangle 51"/>
            <p:cNvSpPr>
              <a:spLocks noChangeArrowheads="1"/>
            </p:cNvSpPr>
            <p:nvPr/>
          </p:nvSpPr>
          <p:spPr bwMode="auto">
            <a:xfrm>
              <a:off x="3098800" y="4806950"/>
              <a:ext cx="1933575" cy="185738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6" name="Rectangle 52"/>
            <p:cNvSpPr>
              <a:spLocks noChangeArrowheads="1"/>
            </p:cNvSpPr>
            <p:nvPr/>
          </p:nvSpPr>
          <p:spPr bwMode="auto">
            <a:xfrm>
              <a:off x="4338638" y="5162550"/>
              <a:ext cx="726675" cy="2488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lIns="34925" tIns="19050" rIns="34925" bIns="19050">
              <a:spAutoFit/>
            </a:bodyPr>
            <a:lstStyle/>
            <a:p>
              <a:pPr defTabSz="342900" eaLnBrk="0" hangingPunct="0"/>
              <a:r>
                <a:rPr lang="en-US" altLang="zh-CN" sz="1200">
                  <a:solidFill>
                    <a:schemeClr val="tx1"/>
                  </a:solidFill>
                  <a:effectLst/>
                  <a:latin typeface="+mj-ea"/>
                  <a:ea typeface="+mj-ea"/>
                </a:rPr>
                <a:t>THREAT</a:t>
              </a:r>
            </a:p>
          </p:txBody>
        </p:sp>
        <p:sp>
          <p:nvSpPr>
            <p:cNvPr id="17" name="Rectangle 53"/>
            <p:cNvSpPr>
              <a:spLocks noChangeArrowheads="1"/>
            </p:cNvSpPr>
            <p:nvPr/>
          </p:nvSpPr>
          <p:spPr bwMode="auto">
            <a:xfrm>
              <a:off x="3319463" y="4292600"/>
              <a:ext cx="1587500" cy="283192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miter lim="800000"/>
            </a:ln>
            <a:effectLst/>
          </p:spPr>
          <p:txBody>
            <a:bodyPr lIns="34925" tIns="19050" rIns="34925" bIns="19050">
              <a:spAutoFit/>
            </a:bodyPr>
            <a:lstStyle/>
            <a:p>
              <a:pPr algn="ctr" defTabSz="342900" eaLnBrk="0" hangingPunct="0"/>
              <a:r>
                <a:rPr lang="zh-CN" altLang="en-US" sz="1600" dirty="0">
                  <a:solidFill>
                    <a:srgbClr val="344F2B"/>
                  </a:solidFill>
                  <a:effectLst/>
                  <a:latin typeface="+mj-ea"/>
                  <a:ea typeface="+mj-ea"/>
                </a:rPr>
                <a:t>高温</a:t>
              </a:r>
            </a:p>
          </p:txBody>
        </p:sp>
        <p:grpSp>
          <p:nvGrpSpPr>
            <p:cNvPr id="18" name="Group 54"/>
            <p:cNvGrpSpPr/>
            <p:nvPr/>
          </p:nvGrpSpPr>
          <p:grpSpPr bwMode="auto">
            <a:xfrm>
              <a:off x="3497263" y="5121277"/>
              <a:ext cx="1935162" cy="962501"/>
              <a:chOff x="1752" y="3208"/>
              <a:chExt cx="1374" cy="736"/>
            </a:xfrm>
          </p:grpSpPr>
          <p:sp>
            <p:nvSpPr>
              <p:cNvPr id="55" name="Rectangle 55" descr="Wide downward diagonal"/>
              <p:cNvSpPr>
                <a:spLocks noChangeArrowheads="1"/>
              </p:cNvSpPr>
              <p:nvPr/>
            </p:nvSpPr>
            <p:spPr bwMode="auto">
              <a:xfrm>
                <a:off x="1752" y="3208"/>
                <a:ext cx="1374" cy="694"/>
              </a:xfrm>
              <a:prstGeom prst="rect">
                <a:avLst/>
              </a:prstGeom>
              <a:pattFill prst="wdDnDiag">
                <a:fgClr>
                  <a:schemeClr val="tx1"/>
                </a:fgClr>
                <a:bgClr>
                  <a:srgbClr val="FAFD00"/>
                </a:bgClr>
              </a:pattFill>
              <a:ln w="12700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56" name="Rectangle 56"/>
              <p:cNvSpPr>
                <a:spLocks noChangeArrowheads="1"/>
              </p:cNvSpPr>
              <p:nvPr/>
            </p:nvSpPr>
            <p:spPr bwMode="auto">
              <a:xfrm>
                <a:off x="1752" y="3756"/>
                <a:ext cx="1372" cy="142"/>
              </a:xfrm>
              <a:prstGeom prst="rect">
                <a:avLst/>
              </a:prstGeom>
              <a:solidFill>
                <a:srgbClr val="FAFD00"/>
              </a:solidFill>
              <a:ln w="12700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57" name="Rectangle 57"/>
              <p:cNvSpPr>
                <a:spLocks noChangeArrowheads="1"/>
              </p:cNvSpPr>
              <p:nvPr/>
            </p:nvSpPr>
            <p:spPr bwMode="auto">
              <a:xfrm>
                <a:off x="2247" y="3754"/>
                <a:ext cx="53" cy="19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 lIns="34925" tIns="19050" rIns="34925" bIns="19050">
                <a:spAutoFit/>
              </a:bodyPr>
              <a:lstStyle/>
              <a:p>
                <a:pPr defTabSz="342900" eaLnBrk="0" hangingPunct="0"/>
                <a:endParaRPr lang="zh-CN" altLang="en-US" sz="1200">
                  <a:solidFill>
                    <a:schemeClr val="tx1"/>
                  </a:solidFill>
                  <a:effectLst/>
                  <a:latin typeface="+mj-ea"/>
                  <a:ea typeface="+mj-ea"/>
                </a:endParaRPr>
              </a:p>
            </p:txBody>
          </p:sp>
          <p:sp>
            <p:nvSpPr>
              <p:cNvPr id="58" name="Rectangle 58"/>
              <p:cNvSpPr>
                <a:spLocks noChangeArrowheads="1"/>
              </p:cNvSpPr>
              <p:nvPr/>
            </p:nvSpPr>
            <p:spPr bwMode="auto">
              <a:xfrm>
                <a:off x="1860" y="3348"/>
                <a:ext cx="1128" cy="217"/>
              </a:xfrm>
              <a:prstGeom prst="rect">
                <a:avLst/>
              </a:prstGeom>
              <a:solidFill>
                <a:srgbClr val="FAFD00"/>
              </a:solidFill>
              <a:ln w="12700">
                <a:solidFill>
                  <a:schemeClr val="tx1"/>
                </a:solidFill>
                <a:miter lim="800000"/>
              </a:ln>
              <a:effectLst/>
            </p:spPr>
            <p:txBody>
              <a:bodyPr lIns="34925" tIns="19050" rIns="34925" bIns="19050">
                <a:spAutoFit/>
              </a:bodyPr>
              <a:lstStyle/>
              <a:p>
                <a:pPr algn="ctr" defTabSz="342900" eaLnBrk="0" hangingPunct="0"/>
                <a:r>
                  <a:rPr lang="zh-CN" altLang="en-US" sz="1600" dirty="0">
                    <a:solidFill>
                      <a:srgbClr val="344F2B"/>
                    </a:solidFill>
                    <a:effectLst/>
                    <a:latin typeface="+mj-ea"/>
                    <a:ea typeface="+mj-ea"/>
                  </a:rPr>
                  <a:t>过高的压力</a:t>
                </a:r>
              </a:p>
            </p:txBody>
          </p:sp>
        </p:grpSp>
        <p:sp>
          <p:nvSpPr>
            <p:cNvPr id="19" name="Freeform 65"/>
            <p:cNvSpPr/>
            <p:nvPr/>
          </p:nvSpPr>
          <p:spPr bwMode="auto">
            <a:xfrm>
              <a:off x="7019925" y="2832100"/>
              <a:ext cx="1781175" cy="1346200"/>
            </a:xfrm>
            <a:custGeom>
              <a:avLst/>
              <a:gdLst/>
              <a:ahLst/>
              <a:cxnLst>
                <a:cxn ang="0">
                  <a:pos x="1052" y="215"/>
                </a:cxn>
                <a:cxn ang="0">
                  <a:pos x="1011" y="164"/>
                </a:cxn>
                <a:cxn ang="0">
                  <a:pos x="953" y="135"/>
                </a:cxn>
                <a:cxn ang="0">
                  <a:pos x="872" y="119"/>
                </a:cxn>
                <a:cxn ang="0">
                  <a:pos x="782" y="136"/>
                </a:cxn>
                <a:cxn ang="0">
                  <a:pos x="731" y="103"/>
                </a:cxn>
                <a:cxn ang="0">
                  <a:pos x="672" y="38"/>
                </a:cxn>
                <a:cxn ang="0">
                  <a:pos x="575" y="1"/>
                </a:cxn>
                <a:cxn ang="0">
                  <a:pos x="475" y="8"/>
                </a:cxn>
                <a:cxn ang="0">
                  <a:pos x="381" y="58"/>
                </a:cxn>
                <a:cxn ang="0">
                  <a:pos x="334" y="121"/>
                </a:cxn>
                <a:cxn ang="0">
                  <a:pos x="292" y="147"/>
                </a:cxn>
                <a:cxn ang="0">
                  <a:pos x="212" y="164"/>
                </a:cxn>
                <a:cxn ang="0">
                  <a:pos x="159" y="226"/>
                </a:cxn>
                <a:cxn ang="0">
                  <a:pos x="151" y="296"/>
                </a:cxn>
                <a:cxn ang="0">
                  <a:pos x="104" y="300"/>
                </a:cxn>
                <a:cxn ang="0">
                  <a:pos x="56" y="329"/>
                </a:cxn>
                <a:cxn ang="0">
                  <a:pos x="30" y="361"/>
                </a:cxn>
                <a:cxn ang="0">
                  <a:pos x="9" y="411"/>
                </a:cxn>
                <a:cxn ang="0">
                  <a:pos x="11" y="454"/>
                </a:cxn>
                <a:cxn ang="0">
                  <a:pos x="9" y="511"/>
                </a:cxn>
                <a:cxn ang="0">
                  <a:pos x="1" y="565"/>
                </a:cxn>
                <a:cxn ang="0">
                  <a:pos x="12" y="621"/>
                </a:cxn>
                <a:cxn ang="0">
                  <a:pos x="7" y="681"/>
                </a:cxn>
                <a:cxn ang="0">
                  <a:pos x="0" y="733"/>
                </a:cxn>
                <a:cxn ang="0">
                  <a:pos x="15" y="802"/>
                </a:cxn>
                <a:cxn ang="0">
                  <a:pos x="52" y="850"/>
                </a:cxn>
                <a:cxn ang="0">
                  <a:pos x="130" y="882"/>
                </a:cxn>
                <a:cxn ang="0">
                  <a:pos x="190" y="863"/>
                </a:cxn>
                <a:cxn ang="0">
                  <a:pos x="224" y="907"/>
                </a:cxn>
                <a:cxn ang="0">
                  <a:pos x="267" y="936"/>
                </a:cxn>
                <a:cxn ang="0">
                  <a:pos x="330" y="956"/>
                </a:cxn>
                <a:cxn ang="0">
                  <a:pos x="402" y="943"/>
                </a:cxn>
                <a:cxn ang="0">
                  <a:pos x="453" y="957"/>
                </a:cxn>
                <a:cxn ang="0">
                  <a:pos x="493" y="993"/>
                </a:cxn>
                <a:cxn ang="0">
                  <a:pos x="550" y="1013"/>
                </a:cxn>
                <a:cxn ang="0">
                  <a:pos x="603" y="1007"/>
                </a:cxn>
                <a:cxn ang="0">
                  <a:pos x="655" y="972"/>
                </a:cxn>
                <a:cxn ang="0">
                  <a:pos x="691" y="1007"/>
                </a:cxn>
                <a:cxn ang="0">
                  <a:pos x="746" y="1028"/>
                </a:cxn>
                <a:cxn ang="0">
                  <a:pos x="815" y="1015"/>
                </a:cxn>
                <a:cxn ang="0">
                  <a:pos x="864" y="971"/>
                </a:cxn>
                <a:cxn ang="0">
                  <a:pos x="906" y="953"/>
                </a:cxn>
                <a:cxn ang="0">
                  <a:pos x="972" y="957"/>
                </a:cxn>
                <a:cxn ang="0">
                  <a:pos x="1027" y="927"/>
                </a:cxn>
                <a:cxn ang="0">
                  <a:pos x="1063" y="879"/>
                </a:cxn>
                <a:cxn ang="0">
                  <a:pos x="1084" y="857"/>
                </a:cxn>
                <a:cxn ang="0">
                  <a:pos x="1146" y="850"/>
                </a:cxn>
                <a:cxn ang="0">
                  <a:pos x="1201" y="804"/>
                </a:cxn>
                <a:cxn ang="0">
                  <a:pos x="1231" y="733"/>
                </a:cxn>
                <a:cxn ang="0">
                  <a:pos x="1233" y="653"/>
                </a:cxn>
                <a:cxn ang="0">
                  <a:pos x="1246" y="577"/>
                </a:cxn>
                <a:cxn ang="0">
                  <a:pos x="1263" y="501"/>
                </a:cxn>
                <a:cxn ang="0">
                  <a:pos x="1256" y="418"/>
                </a:cxn>
                <a:cxn ang="0">
                  <a:pos x="1216" y="351"/>
                </a:cxn>
                <a:cxn ang="0">
                  <a:pos x="1158" y="300"/>
                </a:cxn>
                <a:cxn ang="0">
                  <a:pos x="1081" y="274"/>
                </a:cxn>
                <a:cxn ang="0">
                  <a:pos x="1062" y="243"/>
                </a:cxn>
              </a:cxnLst>
              <a:rect l="0" t="0" r="r" b="b"/>
              <a:pathLst>
                <a:path w="1264" h="1029">
                  <a:moveTo>
                    <a:pt x="1062" y="243"/>
                  </a:moveTo>
                  <a:lnTo>
                    <a:pt x="1052" y="215"/>
                  </a:lnTo>
                  <a:lnTo>
                    <a:pt x="1036" y="186"/>
                  </a:lnTo>
                  <a:lnTo>
                    <a:pt x="1011" y="164"/>
                  </a:lnTo>
                  <a:lnTo>
                    <a:pt x="979" y="144"/>
                  </a:lnTo>
                  <a:lnTo>
                    <a:pt x="953" y="135"/>
                  </a:lnTo>
                  <a:lnTo>
                    <a:pt x="921" y="124"/>
                  </a:lnTo>
                  <a:lnTo>
                    <a:pt x="872" y="119"/>
                  </a:lnTo>
                  <a:lnTo>
                    <a:pt x="826" y="124"/>
                  </a:lnTo>
                  <a:lnTo>
                    <a:pt x="782" y="136"/>
                  </a:lnTo>
                  <a:lnTo>
                    <a:pt x="750" y="150"/>
                  </a:lnTo>
                  <a:lnTo>
                    <a:pt x="731" y="103"/>
                  </a:lnTo>
                  <a:lnTo>
                    <a:pt x="706" y="67"/>
                  </a:lnTo>
                  <a:lnTo>
                    <a:pt x="672" y="38"/>
                  </a:lnTo>
                  <a:lnTo>
                    <a:pt x="628" y="17"/>
                  </a:lnTo>
                  <a:lnTo>
                    <a:pt x="575" y="1"/>
                  </a:lnTo>
                  <a:lnTo>
                    <a:pt x="522" y="0"/>
                  </a:lnTo>
                  <a:lnTo>
                    <a:pt x="475" y="8"/>
                  </a:lnTo>
                  <a:lnTo>
                    <a:pt x="421" y="26"/>
                  </a:lnTo>
                  <a:lnTo>
                    <a:pt x="381" y="58"/>
                  </a:lnTo>
                  <a:lnTo>
                    <a:pt x="352" y="90"/>
                  </a:lnTo>
                  <a:lnTo>
                    <a:pt x="334" y="121"/>
                  </a:lnTo>
                  <a:lnTo>
                    <a:pt x="330" y="160"/>
                  </a:lnTo>
                  <a:lnTo>
                    <a:pt x="292" y="147"/>
                  </a:lnTo>
                  <a:lnTo>
                    <a:pt x="249" y="151"/>
                  </a:lnTo>
                  <a:lnTo>
                    <a:pt x="212" y="164"/>
                  </a:lnTo>
                  <a:lnTo>
                    <a:pt x="181" y="190"/>
                  </a:lnTo>
                  <a:lnTo>
                    <a:pt x="159" y="226"/>
                  </a:lnTo>
                  <a:lnTo>
                    <a:pt x="150" y="267"/>
                  </a:lnTo>
                  <a:lnTo>
                    <a:pt x="151" y="296"/>
                  </a:lnTo>
                  <a:lnTo>
                    <a:pt x="130" y="293"/>
                  </a:lnTo>
                  <a:lnTo>
                    <a:pt x="104" y="300"/>
                  </a:lnTo>
                  <a:lnTo>
                    <a:pt x="77" y="314"/>
                  </a:lnTo>
                  <a:lnTo>
                    <a:pt x="56" y="329"/>
                  </a:lnTo>
                  <a:lnTo>
                    <a:pt x="42" y="343"/>
                  </a:lnTo>
                  <a:lnTo>
                    <a:pt x="30" y="361"/>
                  </a:lnTo>
                  <a:lnTo>
                    <a:pt x="16" y="383"/>
                  </a:lnTo>
                  <a:lnTo>
                    <a:pt x="9" y="411"/>
                  </a:lnTo>
                  <a:lnTo>
                    <a:pt x="7" y="432"/>
                  </a:lnTo>
                  <a:lnTo>
                    <a:pt x="11" y="454"/>
                  </a:lnTo>
                  <a:lnTo>
                    <a:pt x="20" y="482"/>
                  </a:lnTo>
                  <a:lnTo>
                    <a:pt x="9" y="511"/>
                  </a:lnTo>
                  <a:lnTo>
                    <a:pt x="4" y="536"/>
                  </a:lnTo>
                  <a:lnTo>
                    <a:pt x="1" y="565"/>
                  </a:lnTo>
                  <a:lnTo>
                    <a:pt x="7" y="600"/>
                  </a:lnTo>
                  <a:lnTo>
                    <a:pt x="12" y="621"/>
                  </a:lnTo>
                  <a:lnTo>
                    <a:pt x="26" y="646"/>
                  </a:lnTo>
                  <a:lnTo>
                    <a:pt x="7" y="681"/>
                  </a:lnTo>
                  <a:lnTo>
                    <a:pt x="1" y="703"/>
                  </a:lnTo>
                  <a:lnTo>
                    <a:pt x="0" y="733"/>
                  </a:lnTo>
                  <a:lnTo>
                    <a:pt x="4" y="765"/>
                  </a:lnTo>
                  <a:lnTo>
                    <a:pt x="15" y="802"/>
                  </a:lnTo>
                  <a:lnTo>
                    <a:pt x="30" y="827"/>
                  </a:lnTo>
                  <a:lnTo>
                    <a:pt x="52" y="850"/>
                  </a:lnTo>
                  <a:lnTo>
                    <a:pt x="90" y="874"/>
                  </a:lnTo>
                  <a:lnTo>
                    <a:pt x="130" y="882"/>
                  </a:lnTo>
                  <a:lnTo>
                    <a:pt x="166" y="875"/>
                  </a:lnTo>
                  <a:lnTo>
                    <a:pt x="190" y="863"/>
                  </a:lnTo>
                  <a:lnTo>
                    <a:pt x="206" y="888"/>
                  </a:lnTo>
                  <a:lnTo>
                    <a:pt x="224" y="907"/>
                  </a:lnTo>
                  <a:lnTo>
                    <a:pt x="239" y="920"/>
                  </a:lnTo>
                  <a:lnTo>
                    <a:pt x="267" y="936"/>
                  </a:lnTo>
                  <a:lnTo>
                    <a:pt x="292" y="947"/>
                  </a:lnTo>
                  <a:lnTo>
                    <a:pt x="330" y="956"/>
                  </a:lnTo>
                  <a:lnTo>
                    <a:pt x="366" y="954"/>
                  </a:lnTo>
                  <a:lnTo>
                    <a:pt x="402" y="943"/>
                  </a:lnTo>
                  <a:lnTo>
                    <a:pt x="435" y="924"/>
                  </a:lnTo>
                  <a:lnTo>
                    <a:pt x="453" y="957"/>
                  </a:lnTo>
                  <a:lnTo>
                    <a:pt x="471" y="977"/>
                  </a:lnTo>
                  <a:lnTo>
                    <a:pt x="493" y="993"/>
                  </a:lnTo>
                  <a:lnTo>
                    <a:pt x="520" y="1007"/>
                  </a:lnTo>
                  <a:lnTo>
                    <a:pt x="550" y="1013"/>
                  </a:lnTo>
                  <a:lnTo>
                    <a:pt x="577" y="1013"/>
                  </a:lnTo>
                  <a:lnTo>
                    <a:pt x="603" y="1007"/>
                  </a:lnTo>
                  <a:lnTo>
                    <a:pt x="636" y="989"/>
                  </a:lnTo>
                  <a:lnTo>
                    <a:pt x="655" y="972"/>
                  </a:lnTo>
                  <a:lnTo>
                    <a:pt x="672" y="993"/>
                  </a:lnTo>
                  <a:lnTo>
                    <a:pt x="691" y="1007"/>
                  </a:lnTo>
                  <a:lnTo>
                    <a:pt x="713" y="1018"/>
                  </a:lnTo>
                  <a:lnTo>
                    <a:pt x="746" y="1028"/>
                  </a:lnTo>
                  <a:lnTo>
                    <a:pt x="780" y="1025"/>
                  </a:lnTo>
                  <a:lnTo>
                    <a:pt x="815" y="1015"/>
                  </a:lnTo>
                  <a:lnTo>
                    <a:pt x="840" y="999"/>
                  </a:lnTo>
                  <a:lnTo>
                    <a:pt x="864" y="971"/>
                  </a:lnTo>
                  <a:lnTo>
                    <a:pt x="879" y="943"/>
                  </a:lnTo>
                  <a:lnTo>
                    <a:pt x="906" y="953"/>
                  </a:lnTo>
                  <a:lnTo>
                    <a:pt x="936" y="960"/>
                  </a:lnTo>
                  <a:lnTo>
                    <a:pt x="972" y="957"/>
                  </a:lnTo>
                  <a:lnTo>
                    <a:pt x="1003" y="945"/>
                  </a:lnTo>
                  <a:lnTo>
                    <a:pt x="1027" y="927"/>
                  </a:lnTo>
                  <a:lnTo>
                    <a:pt x="1047" y="907"/>
                  </a:lnTo>
                  <a:lnTo>
                    <a:pt x="1063" y="879"/>
                  </a:lnTo>
                  <a:lnTo>
                    <a:pt x="1067" y="850"/>
                  </a:lnTo>
                  <a:lnTo>
                    <a:pt x="1084" y="857"/>
                  </a:lnTo>
                  <a:lnTo>
                    <a:pt x="1113" y="859"/>
                  </a:lnTo>
                  <a:lnTo>
                    <a:pt x="1146" y="850"/>
                  </a:lnTo>
                  <a:lnTo>
                    <a:pt x="1178" y="831"/>
                  </a:lnTo>
                  <a:lnTo>
                    <a:pt x="1201" y="804"/>
                  </a:lnTo>
                  <a:lnTo>
                    <a:pt x="1219" y="770"/>
                  </a:lnTo>
                  <a:lnTo>
                    <a:pt x="1231" y="733"/>
                  </a:lnTo>
                  <a:lnTo>
                    <a:pt x="1234" y="686"/>
                  </a:lnTo>
                  <a:lnTo>
                    <a:pt x="1233" y="653"/>
                  </a:lnTo>
                  <a:lnTo>
                    <a:pt x="1223" y="604"/>
                  </a:lnTo>
                  <a:lnTo>
                    <a:pt x="1246" y="577"/>
                  </a:lnTo>
                  <a:lnTo>
                    <a:pt x="1257" y="540"/>
                  </a:lnTo>
                  <a:lnTo>
                    <a:pt x="1263" y="501"/>
                  </a:lnTo>
                  <a:lnTo>
                    <a:pt x="1263" y="461"/>
                  </a:lnTo>
                  <a:lnTo>
                    <a:pt x="1256" y="418"/>
                  </a:lnTo>
                  <a:lnTo>
                    <a:pt x="1241" y="386"/>
                  </a:lnTo>
                  <a:lnTo>
                    <a:pt x="1216" y="351"/>
                  </a:lnTo>
                  <a:lnTo>
                    <a:pt x="1189" y="325"/>
                  </a:lnTo>
                  <a:lnTo>
                    <a:pt x="1158" y="300"/>
                  </a:lnTo>
                  <a:lnTo>
                    <a:pt x="1118" y="283"/>
                  </a:lnTo>
                  <a:lnTo>
                    <a:pt x="1081" y="274"/>
                  </a:lnTo>
                  <a:lnTo>
                    <a:pt x="1063" y="270"/>
                  </a:lnTo>
                  <a:lnTo>
                    <a:pt x="1062" y="243"/>
                  </a:lnTo>
                </a:path>
              </a:pathLst>
            </a:custGeom>
            <a:solidFill>
              <a:srgbClr val="344F2B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CN" altLang="en-US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20" name="Rectangle 66"/>
            <p:cNvSpPr>
              <a:spLocks noChangeArrowheads="1"/>
            </p:cNvSpPr>
            <p:nvPr/>
          </p:nvSpPr>
          <p:spPr bwMode="auto">
            <a:xfrm>
              <a:off x="7197725" y="3232150"/>
              <a:ext cx="1501775" cy="64232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ctr" eaLnBrk="0" hangingPunct="0"/>
              <a:r>
                <a:rPr lang="zh-CN" altLang="en-US" sz="1800" b="0" dirty="0">
                  <a:solidFill>
                    <a:schemeClr val="bg1"/>
                  </a:solidFill>
                  <a:effectLst/>
                  <a:latin typeface="+mj-ea"/>
                  <a:ea typeface="+mj-ea"/>
                </a:rPr>
                <a:t>密闭措施失效气体释放</a:t>
              </a:r>
              <a:endParaRPr lang="en-US" altLang="zh-CN" sz="1800" b="0" dirty="0">
                <a:solidFill>
                  <a:schemeClr val="bg1"/>
                </a:solidFill>
                <a:effectLst/>
                <a:latin typeface="+mj-ea"/>
                <a:ea typeface="+mj-ea"/>
              </a:endParaRPr>
            </a:p>
          </p:txBody>
        </p:sp>
        <p:grpSp>
          <p:nvGrpSpPr>
            <p:cNvPr id="21" name="Group 67"/>
            <p:cNvGrpSpPr/>
            <p:nvPr/>
          </p:nvGrpSpPr>
          <p:grpSpPr bwMode="auto">
            <a:xfrm>
              <a:off x="1" y="3221044"/>
              <a:ext cx="2874966" cy="2290767"/>
              <a:chOff x="2704" y="2093"/>
              <a:chExt cx="2739" cy="1995"/>
            </a:xfrm>
          </p:grpSpPr>
          <p:sp>
            <p:nvSpPr>
              <p:cNvPr id="34" name="Freeform 68"/>
              <p:cNvSpPr/>
              <p:nvPr/>
            </p:nvSpPr>
            <p:spPr bwMode="auto">
              <a:xfrm>
                <a:off x="3519" y="3689"/>
                <a:ext cx="306" cy="83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18" y="96"/>
                  </a:cxn>
                  <a:cxn ang="0">
                    <a:pos x="36" y="90"/>
                  </a:cxn>
                  <a:cxn ang="0">
                    <a:pos x="60" y="78"/>
                  </a:cxn>
                  <a:cxn ang="0">
                    <a:pos x="84" y="72"/>
                  </a:cxn>
                  <a:cxn ang="0">
                    <a:pos x="108" y="60"/>
                  </a:cxn>
                  <a:cxn ang="0">
                    <a:pos x="132" y="48"/>
                  </a:cxn>
                  <a:cxn ang="0">
                    <a:pos x="150" y="42"/>
                  </a:cxn>
                  <a:cxn ang="0">
                    <a:pos x="174" y="30"/>
                  </a:cxn>
                  <a:cxn ang="0">
                    <a:pos x="192" y="24"/>
                  </a:cxn>
                  <a:cxn ang="0">
                    <a:pos x="216" y="18"/>
                  </a:cxn>
                  <a:cxn ang="0">
                    <a:pos x="234" y="18"/>
                  </a:cxn>
                  <a:cxn ang="0">
                    <a:pos x="258" y="12"/>
                  </a:cxn>
                  <a:cxn ang="0">
                    <a:pos x="276" y="6"/>
                  </a:cxn>
                  <a:cxn ang="0">
                    <a:pos x="300" y="6"/>
                  </a:cxn>
                  <a:cxn ang="0">
                    <a:pos x="318" y="6"/>
                  </a:cxn>
                  <a:cxn ang="0">
                    <a:pos x="342" y="6"/>
                  </a:cxn>
                  <a:cxn ang="0">
                    <a:pos x="360" y="6"/>
                  </a:cxn>
                  <a:cxn ang="0">
                    <a:pos x="378" y="6"/>
                  </a:cxn>
                  <a:cxn ang="0">
                    <a:pos x="396" y="6"/>
                  </a:cxn>
                  <a:cxn ang="0">
                    <a:pos x="414" y="6"/>
                  </a:cxn>
                  <a:cxn ang="0">
                    <a:pos x="432" y="6"/>
                  </a:cxn>
                  <a:cxn ang="0">
                    <a:pos x="432" y="0"/>
                  </a:cxn>
                </a:cxnLst>
                <a:rect l="0" t="0" r="r" b="b"/>
                <a:pathLst>
                  <a:path w="433" h="103">
                    <a:moveTo>
                      <a:pt x="0" y="102"/>
                    </a:moveTo>
                    <a:lnTo>
                      <a:pt x="18" y="96"/>
                    </a:lnTo>
                    <a:lnTo>
                      <a:pt x="36" y="90"/>
                    </a:lnTo>
                    <a:lnTo>
                      <a:pt x="60" y="78"/>
                    </a:lnTo>
                    <a:lnTo>
                      <a:pt x="84" y="72"/>
                    </a:lnTo>
                    <a:lnTo>
                      <a:pt x="108" y="60"/>
                    </a:lnTo>
                    <a:lnTo>
                      <a:pt x="132" y="48"/>
                    </a:lnTo>
                    <a:lnTo>
                      <a:pt x="150" y="42"/>
                    </a:lnTo>
                    <a:lnTo>
                      <a:pt x="174" y="30"/>
                    </a:lnTo>
                    <a:lnTo>
                      <a:pt x="192" y="24"/>
                    </a:lnTo>
                    <a:lnTo>
                      <a:pt x="216" y="18"/>
                    </a:lnTo>
                    <a:lnTo>
                      <a:pt x="234" y="18"/>
                    </a:lnTo>
                    <a:lnTo>
                      <a:pt x="258" y="12"/>
                    </a:lnTo>
                    <a:lnTo>
                      <a:pt x="276" y="6"/>
                    </a:lnTo>
                    <a:lnTo>
                      <a:pt x="300" y="6"/>
                    </a:lnTo>
                    <a:lnTo>
                      <a:pt x="318" y="6"/>
                    </a:lnTo>
                    <a:lnTo>
                      <a:pt x="342" y="6"/>
                    </a:lnTo>
                    <a:lnTo>
                      <a:pt x="360" y="6"/>
                    </a:lnTo>
                    <a:lnTo>
                      <a:pt x="378" y="6"/>
                    </a:lnTo>
                    <a:lnTo>
                      <a:pt x="396" y="6"/>
                    </a:lnTo>
                    <a:lnTo>
                      <a:pt x="414" y="6"/>
                    </a:lnTo>
                    <a:lnTo>
                      <a:pt x="432" y="6"/>
                    </a:lnTo>
                    <a:lnTo>
                      <a:pt x="432" y="0"/>
                    </a:lnTo>
                  </a:path>
                </a:pathLst>
              </a:custGeom>
              <a:noFill/>
              <a:ln w="1016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35" name="Freeform 69"/>
              <p:cNvSpPr/>
              <p:nvPr/>
            </p:nvSpPr>
            <p:spPr bwMode="auto">
              <a:xfrm>
                <a:off x="3502" y="3516"/>
                <a:ext cx="200" cy="222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64" y="0"/>
                  </a:cxn>
                  <a:cxn ang="0">
                    <a:pos x="243" y="0"/>
                  </a:cxn>
                  <a:cxn ang="0">
                    <a:pos x="228" y="0"/>
                  </a:cxn>
                  <a:cxn ang="0">
                    <a:pos x="207" y="0"/>
                  </a:cxn>
                  <a:cxn ang="0">
                    <a:pos x="192" y="0"/>
                  </a:cxn>
                  <a:cxn ang="0">
                    <a:pos x="168" y="3"/>
                  </a:cxn>
                  <a:cxn ang="0">
                    <a:pos x="144" y="15"/>
                  </a:cxn>
                  <a:cxn ang="0">
                    <a:pos x="126" y="21"/>
                  </a:cxn>
                  <a:cxn ang="0">
                    <a:pos x="108" y="33"/>
                  </a:cxn>
                  <a:cxn ang="0">
                    <a:pos x="96" y="51"/>
                  </a:cxn>
                  <a:cxn ang="0">
                    <a:pos x="84" y="75"/>
                  </a:cxn>
                  <a:cxn ang="0">
                    <a:pos x="72" y="99"/>
                  </a:cxn>
                  <a:cxn ang="0">
                    <a:pos x="60" y="123"/>
                  </a:cxn>
                  <a:cxn ang="0">
                    <a:pos x="48" y="141"/>
                  </a:cxn>
                  <a:cxn ang="0">
                    <a:pos x="42" y="159"/>
                  </a:cxn>
                  <a:cxn ang="0">
                    <a:pos x="30" y="177"/>
                  </a:cxn>
                  <a:cxn ang="0">
                    <a:pos x="24" y="195"/>
                  </a:cxn>
                  <a:cxn ang="0">
                    <a:pos x="12" y="213"/>
                  </a:cxn>
                  <a:cxn ang="0">
                    <a:pos x="0" y="231"/>
                  </a:cxn>
                  <a:cxn ang="0">
                    <a:pos x="0" y="249"/>
                  </a:cxn>
                  <a:cxn ang="0">
                    <a:pos x="0" y="267"/>
                  </a:cxn>
                  <a:cxn ang="0">
                    <a:pos x="18" y="273"/>
                  </a:cxn>
                  <a:cxn ang="0">
                    <a:pos x="36" y="261"/>
                  </a:cxn>
                  <a:cxn ang="0">
                    <a:pos x="54" y="255"/>
                  </a:cxn>
                  <a:cxn ang="0">
                    <a:pos x="72" y="243"/>
                  </a:cxn>
                  <a:cxn ang="0">
                    <a:pos x="90" y="231"/>
                  </a:cxn>
                  <a:cxn ang="0">
                    <a:pos x="72" y="231"/>
                  </a:cxn>
                  <a:cxn ang="0">
                    <a:pos x="66" y="249"/>
                  </a:cxn>
                  <a:cxn ang="0">
                    <a:pos x="84" y="249"/>
                  </a:cxn>
                  <a:cxn ang="0">
                    <a:pos x="102" y="243"/>
                  </a:cxn>
                  <a:cxn ang="0">
                    <a:pos x="120" y="237"/>
                  </a:cxn>
                  <a:cxn ang="0">
                    <a:pos x="138" y="231"/>
                  </a:cxn>
                  <a:cxn ang="0">
                    <a:pos x="156" y="225"/>
                  </a:cxn>
                  <a:cxn ang="0">
                    <a:pos x="174" y="207"/>
                  </a:cxn>
                  <a:cxn ang="0">
                    <a:pos x="180" y="189"/>
                  </a:cxn>
                  <a:cxn ang="0">
                    <a:pos x="192" y="171"/>
                  </a:cxn>
                  <a:cxn ang="0">
                    <a:pos x="204" y="153"/>
                  </a:cxn>
                  <a:cxn ang="0">
                    <a:pos x="216" y="135"/>
                  </a:cxn>
                  <a:cxn ang="0">
                    <a:pos x="228" y="117"/>
                  </a:cxn>
                  <a:cxn ang="0">
                    <a:pos x="240" y="99"/>
                  </a:cxn>
                  <a:cxn ang="0">
                    <a:pos x="252" y="81"/>
                  </a:cxn>
                  <a:cxn ang="0">
                    <a:pos x="264" y="63"/>
                  </a:cxn>
                  <a:cxn ang="0">
                    <a:pos x="270" y="45"/>
                  </a:cxn>
                  <a:cxn ang="0">
                    <a:pos x="270" y="27"/>
                  </a:cxn>
                  <a:cxn ang="0">
                    <a:pos x="258" y="9"/>
                  </a:cxn>
                  <a:cxn ang="0">
                    <a:pos x="282" y="0"/>
                  </a:cxn>
                </a:cxnLst>
                <a:rect l="0" t="0" r="r" b="b"/>
                <a:pathLst>
                  <a:path w="283" h="274">
                    <a:moveTo>
                      <a:pt x="282" y="0"/>
                    </a:moveTo>
                    <a:lnTo>
                      <a:pt x="264" y="0"/>
                    </a:lnTo>
                    <a:lnTo>
                      <a:pt x="243" y="0"/>
                    </a:lnTo>
                    <a:lnTo>
                      <a:pt x="228" y="0"/>
                    </a:lnTo>
                    <a:lnTo>
                      <a:pt x="207" y="0"/>
                    </a:lnTo>
                    <a:lnTo>
                      <a:pt x="192" y="0"/>
                    </a:lnTo>
                    <a:lnTo>
                      <a:pt x="168" y="3"/>
                    </a:lnTo>
                    <a:lnTo>
                      <a:pt x="144" y="15"/>
                    </a:lnTo>
                    <a:lnTo>
                      <a:pt x="126" y="21"/>
                    </a:lnTo>
                    <a:lnTo>
                      <a:pt x="108" y="33"/>
                    </a:lnTo>
                    <a:lnTo>
                      <a:pt x="96" y="51"/>
                    </a:lnTo>
                    <a:lnTo>
                      <a:pt x="84" y="75"/>
                    </a:lnTo>
                    <a:lnTo>
                      <a:pt x="72" y="99"/>
                    </a:lnTo>
                    <a:lnTo>
                      <a:pt x="60" y="123"/>
                    </a:lnTo>
                    <a:lnTo>
                      <a:pt x="48" y="141"/>
                    </a:lnTo>
                    <a:lnTo>
                      <a:pt x="42" y="159"/>
                    </a:lnTo>
                    <a:lnTo>
                      <a:pt x="30" y="177"/>
                    </a:lnTo>
                    <a:lnTo>
                      <a:pt x="24" y="195"/>
                    </a:lnTo>
                    <a:lnTo>
                      <a:pt x="12" y="213"/>
                    </a:lnTo>
                    <a:lnTo>
                      <a:pt x="0" y="231"/>
                    </a:lnTo>
                    <a:lnTo>
                      <a:pt x="0" y="249"/>
                    </a:lnTo>
                    <a:lnTo>
                      <a:pt x="0" y="267"/>
                    </a:lnTo>
                    <a:lnTo>
                      <a:pt x="18" y="273"/>
                    </a:lnTo>
                    <a:lnTo>
                      <a:pt x="36" y="261"/>
                    </a:lnTo>
                    <a:lnTo>
                      <a:pt x="54" y="255"/>
                    </a:lnTo>
                    <a:lnTo>
                      <a:pt x="72" y="243"/>
                    </a:lnTo>
                    <a:lnTo>
                      <a:pt x="90" y="231"/>
                    </a:lnTo>
                    <a:lnTo>
                      <a:pt x="72" y="231"/>
                    </a:lnTo>
                    <a:lnTo>
                      <a:pt x="66" y="249"/>
                    </a:lnTo>
                    <a:lnTo>
                      <a:pt x="84" y="249"/>
                    </a:lnTo>
                    <a:lnTo>
                      <a:pt x="102" y="243"/>
                    </a:lnTo>
                    <a:lnTo>
                      <a:pt x="120" y="237"/>
                    </a:lnTo>
                    <a:lnTo>
                      <a:pt x="138" y="231"/>
                    </a:lnTo>
                    <a:lnTo>
                      <a:pt x="156" y="225"/>
                    </a:lnTo>
                    <a:lnTo>
                      <a:pt x="174" y="207"/>
                    </a:lnTo>
                    <a:lnTo>
                      <a:pt x="180" y="189"/>
                    </a:lnTo>
                    <a:lnTo>
                      <a:pt x="192" y="171"/>
                    </a:lnTo>
                    <a:lnTo>
                      <a:pt x="204" y="153"/>
                    </a:lnTo>
                    <a:lnTo>
                      <a:pt x="216" y="135"/>
                    </a:lnTo>
                    <a:lnTo>
                      <a:pt x="228" y="117"/>
                    </a:lnTo>
                    <a:lnTo>
                      <a:pt x="240" y="99"/>
                    </a:lnTo>
                    <a:lnTo>
                      <a:pt x="252" y="81"/>
                    </a:lnTo>
                    <a:lnTo>
                      <a:pt x="264" y="63"/>
                    </a:lnTo>
                    <a:lnTo>
                      <a:pt x="270" y="45"/>
                    </a:lnTo>
                    <a:lnTo>
                      <a:pt x="270" y="27"/>
                    </a:lnTo>
                    <a:lnTo>
                      <a:pt x="258" y="9"/>
                    </a:lnTo>
                    <a:lnTo>
                      <a:pt x="282" y="0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36" name="Oval 70"/>
              <p:cNvSpPr>
                <a:spLocks noChangeArrowheads="1"/>
              </p:cNvSpPr>
              <p:nvPr/>
            </p:nvSpPr>
            <p:spPr bwMode="auto">
              <a:xfrm>
                <a:off x="5007" y="2850"/>
                <a:ext cx="436" cy="487"/>
              </a:xfrm>
              <a:prstGeom prst="ellipse">
                <a:avLst/>
              </a:prstGeom>
              <a:solidFill>
                <a:srgbClr val="344F2B"/>
              </a:solidFill>
              <a:ln w="25400">
                <a:solidFill>
                  <a:srgbClr val="0000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37" name="AutoShape 71"/>
              <p:cNvSpPr>
                <a:spLocks noChangeArrowheads="1"/>
              </p:cNvSpPr>
              <p:nvPr/>
            </p:nvSpPr>
            <p:spPr bwMode="auto">
              <a:xfrm rot="5400000" flipV="1">
                <a:off x="3464" y="2260"/>
                <a:ext cx="1976" cy="1659"/>
              </a:xfrm>
              <a:custGeom>
                <a:avLst/>
                <a:gdLst>
                  <a:gd name="G0" fmla="+- 8193 0 0"/>
                  <a:gd name="G1" fmla="+- 21600 0 8193"/>
                  <a:gd name="G2" fmla="*/ 8193 1 2"/>
                  <a:gd name="G3" fmla="+- 21600 0 G2"/>
                  <a:gd name="G4" fmla="+/ 8193 21600 2"/>
                  <a:gd name="G5" fmla="+/ G1 0 2"/>
                  <a:gd name="G6" fmla="*/ 21600 21600 8193"/>
                  <a:gd name="G7" fmla="*/ G6 1 2"/>
                  <a:gd name="G8" fmla="+- 21600 0 G7"/>
                  <a:gd name="G9" fmla="*/ 21600 1 2"/>
                  <a:gd name="G10" fmla="+- 8193 0 G9"/>
                  <a:gd name="G11" fmla="?: G10 G8 0"/>
                  <a:gd name="G12" fmla="?: G10 G7 21600"/>
                  <a:gd name="T0" fmla="*/ 17503 w 21600"/>
                  <a:gd name="T1" fmla="*/ 10800 h 21600"/>
                  <a:gd name="T2" fmla="*/ 10800 w 21600"/>
                  <a:gd name="T3" fmla="*/ 21600 h 21600"/>
                  <a:gd name="T4" fmla="*/ 4097 w 21600"/>
                  <a:gd name="T5" fmla="*/ 10800 h 21600"/>
                  <a:gd name="T6" fmla="*/ 10800 w 21600"/>
                  <a:gd name="T7" fmla="*/ 0 h 21600"/>
                  <a:gd name="T8" fmla="*/ 5897 w 21600"/>
                  <a:gd name="T9" fmla="*/ 5897 h 21600"/>
                  <a:gd name="T10" fmla="*/ 15703 w 21600"/>
                  <a:gd name="T11" fmla="*/ 1570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8193" y="21600"/>
                    </a:lnTo>
                    <a:lnTo>
                      <a:pt x="1340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44F2B"/>
              </a:solidFill>
              <a:ln w="25400">
                <a:solidFill>
                  <a:srgbClr val="0000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38" name="Oval 72"/>
              <p:cNvSpPr>
                <a:spLocks noChangeArrowheads="1"/>
              </p:cNvSpPr>
              <p:nvPr/>
            </p:nvSpPr>
            <p:spPr bwMode="auto">
              <a:xfrm>
                <a:off x="2704" y="2093"/>
                <a:ext cx="1825" cy="1995"/>
              </a:xfrm>
              <a:prstGeom prst="ellipse">
                <a:avLst/>
              </a:prstGeom>
              <a:solidFill>
                <a:srgbClr val="344F2B"/>
              </a:solidFill>
              <a:ln w="25400">
                <a:solidFill>
                  <a:srgbClr val="0000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39" name="Oval 73"/>
              <p:cNvSpPr>
                <a:spLocks noChangeArrowheads="1"/>
              </p:cNvSpPr>
              <p:nvPr/>
            </p:nvSpPr>
            <p:spPr bwMode="auto">
              <a:xfrm>
                <a:off x="2791" y="2189"/>
                <a:ext cx="1642" cy="1794"/>
              </a:xfrm>
              <a:prstGeom prst="ellipse">
                <a:avLst/>
              </a:prstGeom>
              <a:solidFill>
                <a:srgbClr val="676767"/>
              </a:solidFill>
              <a:ln w="254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40" name="Oval 74"/>
              <p:cNvSpPr>
                <a:spLocks noChangeArrowheads="1"/>
              </p:cNvSpPr>
              <p:nvPr/>
            </p:nvSpPr>
            <p:spPr bwMode="auto">
              <a:xfrm>
                <a:off x="2842" y="2239"/>
                <a:ext cx="1550" cy="1694"/>
              </a:xfrm>
              <a:prstGeom prst="ellipse">
                <a:avLst/>
              </a:prstGeom>
              <a:solidFill>
                <a:srgbClr val="DE0302"/>
              </a:solidFill>
              <a:ln w="254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41" name="AutoShape 75"/>
              <p:cNvSpPr>
                <a:spLocks noChangeArrowheads="1"/>
              </p:cNvSpPr>
              <p:nvPr/>
            </p:nvSpPr>
            <p:spPr bwMode="auto">
              <a:xfrm rot="5400000" flipV="1">
                <a:off x="5049" y="3070"/>
                <a:ext cx="466" cy="39"/>
              </a:xfrm>
              <a:custGeom>
                <a:avLst/>
                <a:gdLst>
                  <a:gd name="G0" fmla="+- 923 0 0"/>
                  <a:gd name="G1" fmla="+- 21600 0 923"/>
                  <a:gd name="G2" fmla="*/ 923 1 2"/>
                  <a:gd name="G3" fmla="+- 21600 0 G2"/>
                  <a:gd name="G4" fmla="+/ 923 21600 2"/>
                  <a:gd name="G5" fmla="+/ G1 0 2"/>
                  <a:gd name="G6" fmla="*/ 21600 21600 923"/>
                  <a:gd name="G7" fmla="*/ G6 1 2"/>
                  <a:gd name="G8" fmla="+- 21600 0 G7"/>
                  <a:gd name="G9" fmla="*/ 21600 1 2"/>
                  <a:gd name="G10" fmla="+- 923 0 G9"/>
                  <a:gd name="G11" fmla="?: G10 G8 0"/>
                  <a:gd name="G12" fmla="?: G10 G7 21600"/>
                  <a:gd name="T0" fmla="*/ 21138 w 21600"/>
                  <a:gd name="T1" fmla="*/ 10800 h 21600"/>
                  <a:gd name="T2" fmla="*/ 10800 w 21600"/>
                  <a:gd name="T3" fmla="*/ 21600 h 21600"/>
                  <a:gd name="T4" fmla="*/ 462 w 21600"/>
                  <a:gd name="T5" fmla="*/ 10800 h 21600"/>
                  <a:gd name="T6" fmla="*/ 10800 w 21600"/>
                  <a:gd name="T7" fmla="*/ 0 h 21600"/>
                  <a:gd name="T8" fmla="*/ 2262 w 21600"/>
                  <a:gd name="T9" fmla="*/ 2262 h 21600"/>
                  <a:gd name="T10" fmla="*/ 19338 w 21600"/>
                  <a:gd name="T11" fmla="*/ 1933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23" y="21600"/>
                    </a:lnTo>
                    <a:lnTo>
                      <a:pt x="2067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44F2B"/>
              </a:solidFill>
              <a:ln w="25400">
                <a:solidFill>
                  <a:srgbClr val="344F2B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42" name="Line 76"/>
              <p:cNvSpPr>
                <a:spLocks noChangeShapeType="1"/>
              </p:cNvSpPr>
              <p:nvPr/>
            </p:nvSpPr>
            <p:spPr bwMode="auto">
              <a:xfrm flipV="1">
                <a:off x="4334" y="3590"/>
                <a:ext cx="325" cy="1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43" name="Line 77"/>
              <p:cNvSpPr>
                <a:spLocks noChangeShapeType="1"/>
              </p:cNvSpPr>
              <p:nvPr/>
            </p:nvSpPr>
            <p:spPr bwMode="auto">
              <a:xfrm flipV="1">
                <a:off x="4368" y="3587"/>
                <a:ext cx="229" cy="9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44" name="Line 78"/>
              <p:cNvSpPr>
                <a:spLocks noChangeShapeType="1"/>
              </p:cNvSpPr>
              <p:nvPr/>
            </p:nvSpPr>
            <p:spPr bwMode="auto">
              <a:xfrm flipV="1">
                <a:off x="4405" y="3587"/>
                <a:ext cx="68" cy="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45" name="Line 79"/>
              <p:cNvSpPr>
                <a:spLocks noChangeShapeType="1"/>
              </p:cNvSpPr>
              <p:nvPr/>
            </p:nvSpPr>
            <p:spPr bwMode="auto">
              <a:xfrm>
                <a:off x="4934" y="2714"/>
                <a:ext cx="405" cy="17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46" name="Line 80"/>
              <p:cNvSpPr>
                <a:spLocks noChangeShapeType="1"/>
              </p:cNvSpPr>
              <p:nvPr/>
            </p:nvSpPr>
            <p:spPr bwMode="auto">
              <a:xfrm>
                <a:off x="5060" y="2813"/>
                <a:ext cx="325" cy="1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47" name="Line 81"/>
              <p:cNvSpPr>
                <a:spLocks noChangeShapeType="1"/>
              </p:cNvSpPr>
              <p:nvPr/>
            </p:nvSpPr>
            <p:spPr bwMode="auto">
              <a:xfrm>
                <a:off x="4995" y="2762"/>
                <a:ext cx="373" cy="15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48" name="Line 82"/>
              <p:cNvSpPr>
                <a:spLocks noChangeShapeType="1"/>
              </p:cNvSpPr>
              <p:nvPr/>
            </p:nvSpPr>
            <p:spPr bwMode="auto">
              <a:xfrm>
                <a:off x="5126" y="2878"/>
                <a:ext cx="277" cy="8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49" name="Line 83"/>
              <p:cNvSpPr>
                <a:spLocks noChangeShapeType="1"/>
              </p:cNvSpPr>
              <p:nvPr/>
            </p:nvSpPr>
            <p:spPr bwMode="auto">
              <a:xfrm flipV="1">
                <a:off x="4318" y="3602"/>
                <a:ext cx="352" cy="1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50" name="Line 84"/>
              <p:cNvSpPr>
                <a:spLocks noChangeShapeType="1"/>
              </p:cNvSpPr>
              <p:nvPr/>
            </p:nvSpPr>
            <p:spPr bwMode="auto">
              <a:xfrm flipV="1">
                <a:off x="4393" y="3596"/>
                <a:ext cx="124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grpSp>
            <p:nvGrpSpPr>
              <p:cNvPr id="51" name="Group 85"/>
              <p:cNvGrpSpPr/>
              <p:nvPr/>
            </p:nvGrpSpPr>
            <p:grpSpPr bwMode="auto">
              <a:xfrm>
                <a:off x="3035" y="2643"/>
                <a:ext cx="1145" cy="893"/>
                <a:chOff x="3035" y="2643"/>
                <a:chExt cx="1145" cy="893"/>
              </a:xfrm>
            </p:grpSpPr>
            <p:sp>
              <p:nvSpPr>
                <p:cNvPr id="52" name="Rectangle 86"/>
                <p:cNvSpPr>
                  <a:spLocks noChangeArrowheads="1"/>
                </p:cNvSpPr>
                <p:nvPr/>
              </p:nvSpPr>
              <p:spPr bwMode="auto">
                <a:xfrm>
                  <a:off x="3035" y="2643"/>
                  <a:ext cx="1145" cy="88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53" name="Rectangle 87"/>
                <p:cNvSpPr>
                  <a:spLocks noChangeArrowheads="1"/>
                </p:cNvSpPr>
                <p:nvPr/>
              </p:nvSpPr>
              <p:spPr bwMode="auto">
                <a:xfrm>
                  <a:off x="3137" y="2694"/>
                  <a:ext cx="954" cy="4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</a:ln>
                <a:effectLst/>
              </p:spPr>
              <p:txBody>
                <a:bodyPr wrap="none" lIns="128588" tIns="65088" rIns="128588" bIns="65088" anchor="ctr"/>
                <a:lstStyle/>
                <a:p>
                  <a:pPr algn="ctr" defTabSz="1279525" eaLnBrk="0" hangingPunct="0"/>
                  <a:r>
                    <a:rPr lang="zh-CN" altLang="en-US" b="0" dirty="0">
                      <a:solidFill>
                        <a:schemeClr val="bg1"/>
                      </a:solidFill>
                      <a:effectLst/>
                      <a:latin typeface="+mj-ea"/>
                      <a:ea typeface="+mj-ea"/>
                    </a:rPr>
                    <a:t>压力条件下</a:t>
                  </a:r>
                </a:p>
                <a:p>
                  <a:pPr algn="ctr" defTabSz="1279525" eaLnBrk="0" hangingPunct="0"/>
                  <a:r>
                    <a:rPr lang="zh-CN" altLang="en-US" b="0" dirty="0">
                      <a:solidFill>
                        <a:schemeClr val="bg1"/>
                      </a:solidFill>
                      <a:effectLst/>
                      <a:latin typeface="+mj-ea"/>
                      <a:ea typeface="+mj-ea"/>
                    </a:rPr>
                    <a:t>的天然气</a:t>
                  </a:r>
                </a:p>
              </p:txBody>
            </p:sp>
            <p:sp>
              <p:nvSpPr>
                <p:cNvPr id="54" name="Rectangle 88"/>
                <p:cNvSpPr>
                  <a:spLocks noChangeArrowheads="1"/>
                </p:cNvSpPr>
                <p:nvPr/>
              </p:nvSpPr>
              <p:spPr bwMode="auto">
                <a:xfrm>
                  <a:off x="3338" y="3189"/>
                  <a:ext cx="548" cy="3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 lIns="33338" tIns="15875" rIns="33338" bIns="15875">
                  <a:spAutoFit/>
                </a:bodyPr>
                <a:lstStyle/>
                <a:p>
                  <a:pPr defTabSz="320675" eaLnBrk="0" hangingPunct="0"/>
                  <a:r>
                    <a:rPr lang="zh-CN" altLang="en-US" sz="2400" b="1" dirty="0">
                      <a:solidFill>
                        <a:schemeClr val="bg1"/>
                      </a:solidFill>
                      <a:effectLst/>
                      <a:latin typeface="+mj-ea"/>
                      <a:ea typeface="+mj-ea"/>
                    </a:rPr>
                    <a:t>危害</a:t>
                  </a:r>
                </a:p>
              </p:txBody>
            </p:sp>
          </p:grpSp>
        </p:grpSp>
        <p:sp>
          <p:nvSpPr>
            <p:cNvPr id="22" name="Text Box 89"/>
            <p:cNvSpPr txBox="1">
              <a:spLocks noChangeArrowheads="1"/>
            </p:cNvSpPr>
            <p:nvPr/>
          </p:nvSpPr>
          <p:spPr bwMode="auto">
            <a:xfrm>
              <a:off x="4251325" y="1916113"/>
              <a:ext cx="1300134" cy="366678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344F2B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+mj-ea"/>
                  <a:ea typeface="+mj-ea"/>
                </a:rPr>
                <a:t>可能的威胁 1</a:t>
              </a:r>
            </a:p>
          </p:txBody>
        </p:sp>
        <p:sp>
          <p:nvSpPr>
            <p:cNvPr id="23" name="Text Box 90"/>
            <p:cNvSpPr txBox="1">
              <a:spLocks noChangeArrowheads="1"/>
            </p:cNvSpPr>
            <p:nvPr/>
          </p:nvSpPr>
          <p:spPr bwMode="auto">
            <a:xfrm>
              <a:off x="4518025" y="3402012"/>
              <a:ext cx="1300134" cy="366678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344F2B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+mj-ea"/>
                  <a:ea typeface="+mj-ea"/>
                </a:rPr>
                <a:t>可能的威胁 </a:t>
              </a:r>
              <a:r>
                <a:rPr lang="en-US" altLang="zh-CN" dirty="0">
                  <a:solidFill>
                    <a:srgbClr val="344F2B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+mj-ea"/>
                  <a:ea typeface="+mj-ea"/>
                </a:rPr>
                <a:t>2</a:t>
              </a:r>
            </a:p>
          </p:txBody>
        </p:sp>
        <p:sp>
          <p:nvSpPr>
            <p:cNvPr id="24" name="Text Box 91"/>
            <p:cNvSpPr txBox="1">
              <a:spLocks noChangeArrowheads="1"/>
            </p:cNvSpPr>
            <p:nvPr/>
          </p:nvSpPr>
          <p:spPr bwMode="auto">
            <a:xfrm>
              <a:off x="5073077" y="4552041"/>
              <a:ext cx="1300134" cy="366678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344F2B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+mj-ea"/>
                  <a:ea typeface="+mj-ea"/>
                </a:rPr>
                <a:t>可能的威胁 3</a:t>
              </a:r>
            </a:p>
          </p:txBody>
        </p:sp>
        <p:sp>
          <p:nvSpPr>
            <p:cNvPr id="25" name="Text Box 92"/>
            <p:cNvSpPr txBox="1">
              <a:spLocks noChangeArrowheads="1"/>
            </p:cNvSpPr>
            <p:nvPr/>
          </p:nvSpPr>
          <p:spPr bwMode="auto">
            <a:xfrm>
              <a:off x="5497958" y="5552910"/>
              <a:ext cx="1300134" cy="366678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344F2B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+mj-ea"/>
                  <a:ea typeface="+mj-ea"/>
                </a:rPr>
                <a:t>可能的威胁 4</a:t>
              </a:r>
            </a:p>
          </p:txBody>
        </p:sp>
        <p:sp>
          <p:nvSpPr>
            <p:cNvPr id="26" name="Line 93"/>
            <p:cNvSpPr>
              <a:spLocks noChangeShapeType="1"/>
            </p:cNvSpPr>
            <p:nvPr/>
          </p:nvSpPr>
          <p:spPr bwMode="auto">
            <a:xfrm flipV="1">
              <a:off x="1358900" y="2565400"/>
              <a:ext cx="889000" cy="723900"/>
            </a:xfrm>
            <a:prstGeom prst="line">
              <a:avLst/>
            </a:prstGeom>
            <a:noFill/>
            <a:ln w="57150">
              <a:solidFill>
                <a:srgbClr val="344F2B"/>
              </a:solidFill>
              <a:round/>
              <a:tailEnd type="triangle" w="med" len="med"/>
            </a:ln>
            <a:effectLst>
              <a:prstShdw prst="shdw17" dist="17961" dir="2700000">
                <a:srgbClr val="33CC33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27" name="Line 94"/>
            <p:cNvSpPr>
              <a:spLocks noChangeShapeType="1"/>
            </p:cNvSpPr>
            <p:nvPr/>
          </p:nvSpPr>
          <p:spPr bwMode="auto">
            <a:xfrm flipV="1">
              <a:off x="1892300" y="3759200"/>
              <a:ext cx="723900" cy="292100"/>
            </a:xfrm>
            <a:prstGeom prst="line">
              <a:avLst/>
            </a:prstGeom>
            <a:noFill/>
            <a:ln w="57150">
              <a:solidFill>
                <a:srgbClr val="344F2B"/>
              </a:solidFill>
              <a:round/>
              <a:tailEnd type="triangle" w="med" len="med"/>
            </a:ln>
            <a:effectLst>
              <a:prstShdw prst="shdw17" dist="17961" dir="2700000">
                <a:srgbClr val="33CC33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28" name="Line 95"/>
            <p:cNvSpPr>
              <a:spLocks noChangeShapeType="1"/>
            </p:cNvSpPr>
            <p:nvPr/>
          </p:nvSpPr>
          <p:spPr bwMode="auto">
            <a:xfrm>
              <a:off x="1866900" y="4648200"/>
              <a:ext cx="1282700" cy="0"/>
            </a:xfrm>
            <a:prstGeom prst="line">
              <a:avLst/>
            </a:prstGeom>
            <a:noFill/>
            <a:ln w="57150">
              <a:solidFill>
                <a:srgbClr val="344F2B"/>
              </a:solidFill>
              <a:round/>
              <a:tailEnd type="triangle" w="med" len="med"/>
            </a:ln>
            <a:effectLst>
              <a:prstShdw prst="shdw17" dist="17961" dir="2700000">
                <a:srgbClr val="33CC33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29" name="Line 96"/>
            <p:cNvSpPr>
              <a:spLocks noChangeShapeType="1"/>
            </p:cNvSpPr>
            <p:nvPr/>
          </p:nvSpPr>
          <p:spPr bwMode="auto">
            <a:xfrm>
              <a:off x="1206500" y="5499100"/>
              <a:ext cx="2260600" cy="12700"/>
            </a:xfrm>
            <a:prstGeom prst="line">
              <a:avLst/>
            </a:prstGeom>
            <a:noFill/>
            <a:ln w="57150">
              <a:solidFill>
                <a:srgbClr val="344F2B"/>
              </a:solidFill>
              <a:round/>
              <a:tailEnd type="triangle" w="med" len="med"/>
            </a:ln>
            <a:effectLst>
              <a:prstShdw prst="shdw17" dist="17961" dir="2700000">
                <a:srgbClr val="33CC33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30" name="Line 109"/>
            <p:cNvSpPr>
              <a:spLocks noChangeShapeType="1"/>
            </p:cNvSpPr>
            <p:nvPr/>
          </p:nvSpPr>
          <p:spPr bwMode="auto">
            <a:xfrm flipV="1">
              <a:off x="5029200" y="3962400"/>
              <a:ext cx="1993900" cy="558800"/>
            </a:xfrm>
            <a:prstGeom prst="line">
              <a:avLst/>
            </a:prstGeom>
            <a:noFill/>
            <a:ln w="57150">
              <a:solidFill>
                <a:srgbClr val="344F2B"/>
              </a:solidFill>
              <a:round/>
              <a:tailEnd type="triangle" w="med" len="med"/>
            </a:ln>
            <a:effectLst>
              <a:prstShdw prst="shdw17" dist="17961" dir="2700000">
                <a:srgbClr val="33CC33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31" name="Line 110"/>
            <p:cNvSpPr>
              <a:spLocks noChangeShapeType="1"/>
            </p:cNvSpPr>
            <p:nvPr/>
          </p:nvSpPr>
          <p:spPr bwMode="auto">
            <a:xfrm flipV="1">
              <a:off x="5448300" y="4152900"/>
              <a:ext cx="2171700" cy="1384300"/>
            </a:xfrm>
            <a:prstGeom prst="line">
              <a:avLst/>
            </a:prstGeom>
            <a:noFill/>
            <a:ln w="57150">
              <a:solidFill>
                <a:srgbClr val="344F2B"/>
              </a:solidFill>
              <a:round/>
              <a:tailEnd type="triangle" w="med" len="med"/>
            </a:ln>
            <a:effectLst>
              <a:prstShdw prst="shdw17" dist="17961" dir="2700000">
                <a:srgbClr val="33CC33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32" name="Line 111"/>
            <p:cNvSpPr>
              <a:spLocks noChangeShapeType="1"/>
            </p:cNvSpPr>
            <p:nvPr/>
          </p:nvSpPr>
          <p:spPr bwMode="auto">
            <a:xfrm>
              <a:off x="4191000" y="2438400"/>
              <a:ext cx="3048000" cy="622300"/>
            </a:xfrm>
            <a:prstGeom prst="line">
              <a:avLst/>
            </a:prstGeom>
            <a:noFill/>
            <a:ln w="57150">
              <a:solidFill>
                <a:srgbClr val="344F2B"/>
              </a:solidFill>
              <a:round/>
              <a:tailEnd type="triangle" w="med" len="med"/>
            </a:ln>
            <a:effectLst>
              <a:prstShdw prst="shdw17" dist="17961" dir="2700000">
                <a:srgbClr val="33CC33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33" name="Line 112"/>
            <p:cNvSpPr>
              <a:spLocks noChangeShapeType="1"/>
            </p:cNvSpPr>
            <p:nvPr/>
          </p:nvSpPr>
          <p:spPr bwMode="auto">
            <a:xfrm>
              <a:off x="4559300" y="3365499"/>
              <a:ext cx="2438400" cy="45719"/>
            </a:xfrm>
            <a:prstGeom prst="line">
              <a:avLst/>
            </a:prstGeom>
            <a:noFill/>
            <a:ln w="57150">
              <a:solidFill>
                <a:srgbClr val="344F2B"/>
              </a:solidFill>
              <a:round/>
              <a:tailEnd type="triangle" w="med" len="med"/>
            </a:ln>
            <a:effectLst>
              <a:prstShdw prst="shdw17" dist="17961" dir="2700000">
                <a:srgbClr val="33CC33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588964" y="357894"/>
            <a:ext cx="5521954" cy="378111"/>
          </a:xfrm>
          <a:prstGeom prst="rect">
            <a:avLst/>
          </a:prstGeom>
        </p:spPr>
        <p:txBody>
          <a:bodyPr vert="horz" lIns="96435" tIns="48218" rIns="96435" bIns="48218" rtlCol="0" anchor="ctr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威胁举例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316807" y="1528093"/>
            <a:ext cx="9340342" cy="3934198"/>
            <a:chOff x="859809" y="2093625"/>
            <a:chExt cx="7847463" cy="3264255"/>
          </a:xfrm>
        </p:grpSpPr>
        <p:sp>
          <p:nvSpPr>
            <p:cNvPr id="3" name="Rectangle 10"/>
            <p:cNvSpPr>
              <a:spLocks noChangeArrowheads="1"/>
            </p:cNvSpPr>
            <p:nvPr/>
          </p:nvSpPr>
          <p:spPr bwMode="auto">
            <a:xfrm>
              <a:off x="859809" y="2942845"/>
              <a:ext cx="2143109" cy="206588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lIns="92075" tIns="46038" rIns="92075" bIns="46038"/>
            <a:lstStyle/>
            <a:p>
              <a:pPr marL="342900" indent="-342900">
                <a:lnSpc>
                  <a:spcPct val="130000"/>
                </a:lnSpc>
                <a:spcBef>
                  <a:spcPts val="0"/>
                </a:spcBef>
                <a:buClr>
                  <a:srgbClr val="344F2B"/>
                </a:buClr>
                <a:buFont typeface="Wingdings" charset="2"/>
                <a:buChar char="n"/>
              </a:pPr>
              <a:r>
                <a:rPr lang="zh-CN" altLang="en-US" sz="2400" dirty="0">
                  <a:solidFill>
                    <a:srgbClr val="344F2B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行为失误</a:t>
              </a:r>
            </a:p>
            <a:p>
              <a:pPr marL="285750" indent="-285750">
                <a:lnSpc>
                  <a:spcPct val="130000"/>
                </a:lnSpc>
                <a:spcBef>
                  <a:spcPts val="0"/>
                </a:spcBef>
                <a:buClr>
                  <a:srgbClr val="26CBEC"/>
                </a:buClr>
              </a:pPr>
              <a:r>
                <a:rPr lang="zh-CN" altLang="en-US" sz="2400" dirty="0">
                  <a:solidFill>
                    <a:srgbClr val="344F2B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  </a:t>
              </a:r>
              <a:r>
                <a:rPr lang="en-US" altLang="zh-CN" sz="2400" dirty="0">
                  <a:solidFill>
                    <a:srgbClr val="344F2B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- </a:t>
              </a:r>
              <a:r>
                <a:rPr lang="zh-CN" altLang="en-US" sz="2400" dirty="0">
                  <a:solidFill>
                    <a:srgbClr val="344F2B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使用明火</a:t>
              </a:r>
            </a:p>
            <a:p>
              <a:pPr marL="285750" indent="-285750">
                <a:lnSpc>
                  <a:spcPct val="130000"/>
                </a:lnSpc>
                <a:spcBef>
                  <a:spcPts val="0"/>
                </a:spcBef>
                <a:buClr>
                  <a:srgbClr val="26CBEC"/>
                </a:buClr>
              </a:pPr>
              <a:r>
                <a:rPr lang="zh-CN" altLang="en-US" sz="2400" dirty="0">
                  <a:solidFill>
                    <a:srgbClr val="344F2B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  </a:t>
              </a:r>
              <a:r>
                <a:rPr lang="en-US" altLang="zh-CN" sz="2400" dirty="0">
                  <a:solidFill>
                    <a:srgbClr val="344F2B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- </a:t>
              </a:r>
              <a:r>
                <a:rPr lang="zh-CN" altLang="en-US" sz="2400" dirty="0">
                  <a:solidFill>
                    <a:srgbClr val="344F2B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指挥错误</a:t>
              </a:r>
            </a:p>
            <a:p>
              <a:pPr marL="285750" indent="-285750">
                <a:lnSpc>
                  <a:spcPct val="130000"/>
                </a:lnSpc>
                <a:spcBef>
                  <a:spcPts val="0"/>
                </a:spcBef>
                <a:buClr>
                  <a:srgbClr val="26CBEC"/>
                </a:buClr>
              </a:pPr>
              <a:r>
                <a:rPr lang="zh-CN" altLang="en-US" sz="2400" dirty="0">
                  <a:solidFill>
                    <a:srgbClr val="344F2B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  </a:t>
              </a:r>
              <a:r>
                <a:rPr lang="en-US" altLang="zh-CN" sz="2400" dirty="0">
                  <a:solidFill>
                    <a:srgbClr val="344F2B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- </a:t>
              </a:r>
              <a:r>
                <a:rPr lang="zh-CN" altLang="en-US" sz="2400" dirty="0">
                  <a:solidFill>
                    <a:srgbClr val="344F2B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监护失误</a:t>
              </a:r>
            </a:p>
            <a:p>
              <a:pPr marL="342900" indent="-342900">
                <a:lnSpc>
                  <a:spcPct val="130000"/>
                </a:lnSpc>
                <a:spcBef>
                  <a:spcPts val="0"/>
                </a:spcBef>
                <a:buClr>
                  <a:srgbClr val="344F2B"/>
                </a:buClr>
                <a:buFont typeface="Wingdings" charset="2"/>
                <a:buChar char="n"/>
              </a:pPr>
              <a:r>
                <a:rPr lang="zh-CN" altLang="en-US" sz="2400" dirty="0">
                  <a:solidFill>
                    <a:srgbClr val="344F2B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超温、超压</a:t>
              </a:r>
            </a:p>
          </p:txBody>
        </p:sp>
        <p:sp>
          <p:nvSpPr>
            <p:cNvPr id="4" name="Text Box 12"/>
            <p:cNvSpPr txBox="1">
              <a:spLocks noChangeArrowheads="1"/>
            </p:cNvSpPr>
            <p:nvPr/>
          </p:nvSpPr>
          <p:spPr bwMode="auto">
            <a:xfrm>
              <a:off x="6040340" y="3053353"/>
              <a:ext cx="2666932" cy="167009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Bef>
                  <a:spcPts val="0"/>
                </a:spcBef>
                <a:buClr>
                  <a:srgbClr val="344F2B"/>
                </a:buClr>
                <a:buFontTx/>
                <a:buChar char="•"/>
              </a:pPr>
              <a:r>
                <a:rPr lang="zh-CN" altLang="en-US" sz="2400" dirty="0">
                  <a:solidFill>
                    <a:srgbClr val="344F2B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   环境因素</a:t>
              </a:r>
            </a:p>
            <a:p>
              <a:pPr>
                <a:lnSpc>
                  <a:spcPct val="130000"/>
                </a:lnSpc>
                <a:spcBef>
                  <a:spcPts val="0"/>
                </a:spcBef>
                <a:buClr>
                  <a:srgbClr val="344F2B"/>
                </a:buClr>
                <a:buFontTx/>
                <a:buChar char="•"/>
              </a:pPr>
              <a:r>
                <a:rPr lang="zh-CN" altLang="en-US" sz="2400" dirty="0">
                  <a:solidFill>
                    <a:srgbClr val="344F2B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   设计缺陷</a:t>
              </a:r>
            </a:p>
            <a:p>
              <a:pPr>
                <a:lnSpc>
                  <a:spcPct val="130000"/>
                </a:lnSpc>
                <a:spcBef>
                  <a:spcPts val="0"/>
                </a:spcBef>
              </a:pPr>
              <a:r>
                <a:rPr lang="zh-CN" altLang="en-US" sz="2400" dirty="0">
                  <a:solidFill>
                    <a:srgbClr val="344F2B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  </a:t>
              </a:r>
              <a:r>
                <a:rPr lang="en-US" altLang="zh-CN" sz="2400" dirty="0">
                  <a:solidFill>
                    <a:srgbClr val="344F2B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- </a:t>
              </a:r>
              <a:r>
                <a:rPr lang="zh-CN" altLang="en-US" sz="2400" dirty="0">
                  <a:solidFill>
                    <a:srgbClr val="344F2B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设备、设施缺陷</a:t>
              </a:r>
            </a:p>
            <a:p>
              <a:pPr>
                <a:lnSpc>
                  <a:spcPct val="130000"/>
                </a:lnSpc>
                <a:spcBef>
                  <a:spcPts val="0"/>
                </a:spcBef>
              </a:pPr>
              <a:r>
                <a:rPr lang="zh-CN" altLang="en-US" sz="2400" dirty="0">
                  <a:solidFill>
                    <a:srgbClr val="344F2B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  </a:t>
              </a:r>
              <a:r>
                <a:rPr lang="en-US" altLang="zh-CN" sz="2400" dirty="0">
                  <a:solidFill>
                    <a:srgbClr val="344F2B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- </a:t>
              </a:r>
              <a:r>
                <a:rPr lang="zh-CN" altLang="en-US" sz="2400" dirty="0">
                  <a:solidFill>
                    <a:srgbClr val="344F2B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防护缺陷</a:t>
              </a:r>
            </a:p>
          </p:txBody>
        </p:sp>
        <p:sp>
          <p:nvSpPr>
            <p:cNvPr id="5" name="Rectangle 13"/>
            <p:cNvSpPr>
              <a:spLocks noChangeArrowheads="1"/>
            </p:cNvSpPr>
            <p:nvPr/>
          </p:nvSpPr>
          <p:spPr bwMode="auto">
            <a:xfrm>
              <a:off x="2910848" y="2093625"/>
              <a:ext cx="2929274" cy="43465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zh-CN" altLang="en-US" sz="2800" dirty="0">
                  <a:solidFill>
                    <a:srgbClr val="344F2B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一些</a:t>
              </a:r>
              <a:r>
                <a:rPr lang="en-US" altLang="zh-CN" sz="2800" dirty="0">
                  <a:solidFill>
                    <a:srgbClr val="344F2B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HSE</a:t>
              </a:r>
              <a:r>
                <a:rPr lang="zh-CN" altLang="en-US" sz="2800" dirty="0">
                  <a:solidFill>
                    <a:srgbClr val="344F2B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威胁的例子 </a:t>
              </a:r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3507475" y="2978100"/>
              <a:ext cx="2327553" cy="237978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lIns="92075" tIns="46038" rIns="92075" bIns="46038"/>
            <a:lstStyle/>
            <a:p>
              <a:pPr marL="342900" indent="-342900">
                <a:lnSpc>
                  <a:spcPct val="130000"/>
                </a:lnSpc>
                <a:spcBef>
                  <a:spcPts val="0"/>
                </a:spcBef>
                <a:buClr>
                  <a:srgbClr val="344F2B"/>
                </a:buClr>
                <a:buFont typeface="Wingdings" charset="2"/>
                <a:buChar char="n"/>
              </a:pPr>
              <a:r>
                <a:rPr lang="zh-CN" altLang="en-US" sz="2400" dirty="0">
                  <a:solidFill>
                    <a:srgbClr val="344F2B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腐蚀</a:t>
              </a:r>
            </a:p>
            <a:p>
              <a:pPr>
                <a:lnSpc>
                  <a:spcPct val="130000"/>
                </a:lnSpc>
                <a:spcBef>
                  <a:spcPts val="0"/>
                </a:spcBef>
                <a:buClr>
                  <a:srgbClr val="344F2B"/>
                </a:buClr>
                <a:buFontTx/>
                <a:buChar char="•"/>
              </a:pPr>
              <a:r>
                <a:rPr lang="zh-CN" altLang="en-US" sz="2400" dirty="0">
                  <a:solidFill>
                    <a:srgbClr val="344F2B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   生长细菌</a:t>
              </a:r>
              <a:endParaRPr lang="en-US" altLang="zh-CN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  <a:p>
              <a:pPr>
                <a:lnSpc>
                  <a:spcPct val="130000"/>
                </a:lnSpc>
                <a:spcBef>
                  <a:spcPts val="0"/>
                </a:spcBef>
                <a:buClr>
                  <a:srgbClr val="344F2B"/>
                </a:buClr>
                <a:buFontTx/>
                <a:buChar char="•"/>
              </a:pPr>
              <a:r>
                <a:rPr lang="zh-CN" altLang="en-US" sz="2400" dirty="0">
                  <a:solidFill>
                    <a:srgbClr val="344F2B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   疲劳</a:t>
              </a:r>
            </a:p>
            <a:p>
              <a:pPr>
                <a:lnSpc>
                  <a:spcPct val="130000"/>
                </a:lnSpc>
                <a:spcBef>
                  <a:spcPts val="0"/>
                </a:spcBef>
              </a:pPr>
              <a:r>
                <a:rPr lang="zh-CN" altLang="en-US" sz="2400" dirty="0">
                  <a:solidFill>
                    <a:srgbClr val="344F2B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  </a:t>
              </a:r>
              <a:r>
                <a:rPr lang="en-US" altLang="zh-CN" sz="2400" dirty="0">
                  <a:solidFill>
                    <a:srgbClr val="344F2B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- </a:t>
              </a:r>
              <a:r>
                <a:rPr lang="zh-CN" altLang="en-US" sz="2400" dirty="0">
                  <a:solidFill>
                    <a:srgbClr val="344F2B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超负荷</a:t>
              </a:r>
            </a:p>
            <a:p>
              <a:pPr>
                <a:lnSpc>
                  <a:spcPct val="130000"/>
                </a:lnSpc>
                <a:spcBef>
                  <a:spcPts val="0"/>
                </a:spcBef>
              </a:pPr>
              <a:r>
                <a:rPr lang="zh-CN" altLang="en-US" sz="2400" dirty="0">
                  <a:solidFill>
                    <a:srgbClr val="344F2B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  </a:t>
              </a:r>
              <a:r>
                <a:rPr lang="en-US" altLang="zh-CN" sz="2400" dirty="0">
                  <a:solidFill>
                    <a:srgbClr val="344F2B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- </a:t>
              </a:r>
              <a:r>
                <a:rPr lang="zh-CN" altLang="en-US" sz="2400" dirty="0">
                  <a:solidFill>
                    <a:srgbClr val="344F2B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健康状况异常</a:t>
              </a: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3070749" y="2524289"/>
              <a:ext cx="2674958" cy="547"/>
            </a:xfrm>
            <a:prstGeom prst="line">
              <a:avLst/>
            </a:prstGeom>
            <a:noFill/>
            <a:ln w="9525" cap="flat" cmpd="sng" algn="ctr">
              <a:solidFill>
                <a:srgbClr val="344F2B"/>
              </a:solidFill>
              <a:prstDash val="solid"/>
            </a:ln>
            <a:effectLst/>
          </p:spPr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0" y="3374136"/>
            <a:ext cx="12192000" cy="17207"/>
          </a:xfrm>
          <a:prstGeom prst="line">
            <a:avLst/>
          </a:prstGeom>
          <a:ln>
            <a:solidFill>
              <a:srgbClr val="344F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 rot="2700000">
            <a:off x="3365391" y="2707247"/>
            <a:ext cx="1368193" cy="1368193"/>
          </a:xfrm>
          <a:prstGeom prst="rect">
            <a:avLst/>
          </a:prstGeom>
          <a:solidFill>
            <a:srgbClr val="344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 rot="2700000">
            <a:off x="4286965" y="2185362"/>
            <a:ext cx="370728" cy="370728"/>
          </a:xfrm>
          <a:prstGeom prst="rect">
            <a:avLst/>
          </a:prstGeom>
          <a:solidFill>
            <a:srgbClr val="DE03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 rot="2700000">
            <a:off x="3958715" y="2000942"/>
            <a:ext cx="181545" cy="181545"/>
          </a:xfrm>
          <a:prstGeom prst="rect">
            <a:avLst/>
          </a:prstGeom>
          <a:solidFill>
            <a:srgbClr val="DE03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070710" y="2934380"/>
            <a:ext cx="1963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PART</a:t>
            </a:r>
          </a:p>
          <a:p>
            <a:pPr algn="ctr"/>
            <a:r>
              <a:rPr lang="en-US" altLang="zh-CN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3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8193238" y="5369371"/>
            <a:ext cx="1440691" cy="1488629"/>
          </a:xfrm>
          <a:prstGeom prst="line">
            <a:avLst/>
          </a:prstGeom>
          <a:ln w="2540">
            <a:solidFill>
              <a:srgbClr val="DE0302">
                <a:alpha val="2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569464" y="0"/>
            <a:ext cx="2388382" cy="2465536"/>
          </a:xfrm>
          <a:prstGeom prst="line">
            <a:avLst/>
          </a:prstGeom>
          <a:ln w="2540">
            <a:solidFill>
              <a:srgbClr val="DE0302">
                <a:alpha val="2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4972216" y="2465536"/>
            <a:ext cx="5424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</a:rPr>
              <a:t> 风险管理概述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5781303" y="3296533"/>
            <a:ext cx="2414716" cy="2506859"/>
          </a:xfrm>
          <a:prstGeom prst="line">
            <a:avLst/>
          </a:prstGeom>
          <a:ln w="2540">
            <a:solidFill>
              <a:srgbClr val="DE0302">
                <a:alpha val="2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588964" y="357894"/>
            <a:ext cx="5521954" cy="378111"/>
          </a:xfrm>
          <a:prstGeom prst="rect">
            <a:avLst/>
          </a:prstGeom>
        </p:spPr>
        <p:txBody>
          <a:bodyPr vert="horz" lIns="96435" tIns="48218" rIns="96435" bIns="48218" rtlCol="0" anchor="ctr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风险分析</a:t>
            </a:r>
          </a:p>
        </p:txBody>
      </p:sp>
      <p:sp>
        <p:nvSpPr>
          <p:cNvPr id="3" name="矩形 2"/>
          <p:cNvSpPr/>
          <p:nvPr/>
        </p:nvSpPr>
        <p:spPr>
          <a:xfrm>
            <a:off x="884759" y="2096324"/>
            <a:ext cx="10153128" cy="3032169"/>
          </a:xfrm>
          <a:prstGeom prst="rect">
            <a:avLst/>
          </a:prstGeom>
          <a:solidFill>
            <a:srgbClr val="C00000"/>
          </a:solidFill>
          <a:ln w="317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/>
              <a:ea typeface="黑体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820863" y="1096045"/>
            <a:ext cx="8067916" cy="5377998"/>
            <a:chOff x="377684" y="1312069"/>
            <a:chExt cx="8067916" cy="5377998"/>
          </a:xfrm>
        </p:grpSpPr>
        <p:grpSp>
          <p:nvGrpSpPr>
            <p:cNvPr id="5" name="组合 65"/>
            <p:cNvGrpSpPr/>
            <p:nvPr/>
          </p:nvGrpSpPr>
          <p:grpSpPr>
            <a:xfrm>
              <a:off x="3009658" y="1312069"/>
              <a:ext cx="2853101" cy="728651"/>
              <a:chOff x="3332328" y="2090383"/>
              <a:chExt cx="2113129" cy="543635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3370996" y="2156346"/>
                <a:ext cx="2074461" cy="477672"/>
              </a:xfrm>
              <a:prstGeom prst="rect">
                <a:avLst/>
              </a:prstGeom>
              <a:solidFill>
                <a:srgbClr val="344F2B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ea typeface="+mn-ea"/>
                  </a:rPr>
                  <a:t>什么会发生？</a:t>
                </a: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3332328" y="2090383"/>
                <a:ext cx="2074461" cy="477672"/>
              </a:xfrm>
              <a:prstGeom prst="rect">
                <a:avLst/>
              </a:prstGeom>
              <a:solidFill>
                <a:srgbClr val="344F2B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400" b="1" kern="0" dirty="0">
                    <a:solidFill>
                      <a:schemeClr val="bg1"/>
                    </a:solidFill>
                    <a:latin typeface="+mn-ea"/>
                    <a:ea typeface="+mn-ea"/>
                  </a:rPr>
                  <a:t>风险辨识</a:t>
                </a:r>
              </a:p>
            </p:txBody>
          </p:sp>
        </p:grpSp>
        <p:grpSp>
          <p:nvGrpSpPr>
            <p:cNvPr id="6" name="组合 66"/>
            <p:cNvGrpSpPr/>
            <p:nvPr/>
          </p:nvGrpSpPr>
          <p:grpSpPr>
            <a:xfrm>
              <a:off x="377684" y="2796813"/>
              <a:ext cx="2853101" cy="728651"/>
              <a:chOff x="3332328" y="2090383"/>
              <a:chExt cx="2113129" cy="543635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3370996" y="2156346"/>
                <a:ext cx="2074461" cy="477672"/>
              </a:xfrm>
              <a:prstGeom prst="rect">
                <a:avLst/>
              </a:prstGeom>
              <a:solidFill>
                <a:srgbClr val="344F2B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ea typeface="+mn-ea"/>
                  </a:rPr>
                  <a:t>什么会发生？</a:t>
                </a: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3332328" y="2090383"/>
                <a:ext cx="2074461" cy="477672"/>
              </a:xfrm>
              <a:prstGeom prst="rect">
                <a:avLst/>
              </a:prstGeom>
              <a:solidFill>
                <a:srgbClr val="344F2B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400" b="1" kern="0" dirty="0">
                    <a:solidFill>
                      <a:schemeClr val="bg1"/>
                    </a:solidFill>
                    <a:latin typeface="+mn-ea"/>
                    <a:ea typeface="+mn-ea"/>
                  </a:rPr>
                  <a:t>频率分析</a:t>
                </a:r>
              </a:p>
            </p:txBody>
          </p:sp>
        </p:grpSp>
        <p:grpSp>
          <p:nvGrpSpPr>
            <p:cNvPr id="7" name="组合 69"/>
            <p:cNvGrpSpPr/>
            <p:nvPr/>
          </p:nvGrpSpPr>
          <p:grpSpPr>
            <a:xfrm>
              <a:off x="5592499" y="2796809"/>
              <a:ext cx="2853101" cy="728651"/>
              <a:chOff x="3332328" y="2090383"/>
              <a:chExt cx="2113129" cy="543635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3370996" y="2156346"/>
                <a:ext cx="2074461" cy="477672"/>
              </a:xfrm>
              <a:prstGeom prst="rect">
                <a:avLst/>
              </a:prstGeom>
              <a:solidFill>
                <a:srgbClr val="344F2B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ea typeface="+mn-ea"/>
                  </a:rPr>
                  <a:t>什么会发生？</a:t>
                </a: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3332328" y="2090383"/>
                <a:ext cx="2074461" cy="477672"/>
              </a:xfrm>
              <a:prstGeom prst="rect">
                <a:avLst/>
              </a:prstGeom>
              <a:solidFill>
                <a:srgbClr val="344F2B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400" b="1" kern="0" dirty="0">
                    <a:solidFill>
                      <a:schemeClr val="bg1"/>
                    </a:solidFill>
                    <a:latin typeface="+mn-ea"/>
                    <a:ea typeface="+mn-ea"/>
                  </a:rPr>
                  <a:t>后果模拟</a:t>
                </a:r>
              </a:p>
            </p:txBody>
          </p:sp>
        </p:grpSp>
        <p:grpSp>
          <p:nvGrpSpPr>
            <p:cNvPr id="8" name="组合 72"/>
            <p:cNvGrpSpPr/>
            <p:nvPr/>
          </p:nvGrpSpPr>
          <p:grpSpPr>
            <a:xfrm>
              <a:off x="3031157" y="4351677"/>
              <a:ext cx="2853101" cy="728651"/>
              <a:chOff x="3332328" y="2090383"/>
              <a:chExt cx="2113129" cy="543635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3370996" y="2156346"/>
                <a:ext cx="2074461" cy="477672"/>
              </a:xfrm>
              <a:prstGeom prst="rect">
                <a:avLst/>
              </a:prstGeom>
              <a:solidFill>
                <a:srgbClr val="344F2B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ea typeface="+mn-ea"/>
                  </a:rPr>
                  <a:t>什么会发生？</a:t>
                </a: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3332328" y="2090383"/>
                <a:ext cx="2074461" cy="477672"/>
              </a:xfrm>
              <a:prstGeom prst="rect">
                <a:avLst/>
              </a:prstGeom>
              <a:solidFill>
                <a:srgbClr val="344F2B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400" b="1" kern="0" dirty="0">
                    <a:solidFill>
                      <a:schemeClr val="bg1"/>
                    </a:solidFill>
                    <a:latin typeface="+mn-ea"/>
                    <a:ea typeface="+mn-ea"/>
                  </a:rPr>
                  <a:t>风险计算</a:t>
                </a:r>
              </a:p>
            </p:txBody>
          </p:sp>
        </p:grpSp>
        <p:grpSp>
          <p:nvGrpSpPr>
            <p:cNvPr id="9" name="组合 75"/>
            <p:cNvGrpSpPr/>
            <p:nvPr/>
          </p:nvGrpSpPr>
          <p:grpSpPr>
            <a:xfrm>
              <a:off x="3031158" y="5961416"/>
              <a:ext cx="2853101" cy="728651"/>
              <a:chOff x="3332328" y="2090383"/>
              <a:chExt cx="2113129" cy="543635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3370996" y="2156346"/>
                <a:ext cx="2074461" cy="477672"/>
              </a:xfrm>
              <a:prstGeom prst="rect">
                <a:avLst/>
              </a:prstGeom>
              <a:solidFill>
                <a:srgbClr val="344F2B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ea typeface="+mn-ea"/>
                  </a:rPr>
                  <a:t>什么会发生？</a:t>
                </a: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3332328" y="2090383"/>
                <a:ext cx="2074461" cy="477672"/>
              </a:xfrm>
              <a:prstGeom prst="rect">
                <a:avLst/>
              </a:prstGeom>
              <a:solidFill>
                <a:srgbClr val="344F2B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400" b="1" kern="0" dirty="0">
                    <a:solidFill>
                      <a:schemeClr val="bg1"/>
                    </a:solidFill>
                    <a:latin typeface="+mn-ea"/>
                    <a:ea typeface="+mn-ea"/>
                  </a:rPr>
                  <a:t>安全措施</a:t>
                </a:r>
              </a:p>
            </p:txBody>
          </p:sp>
        </p:grpSp>
        <p:cxnSp>
          <p:nvCxnSpPr>
            <p:cNvPr id="10" name="直接箭头连接符 9"/>
            <p:cNvCxnSpPr>
              <a:stCxn id="18" idx="2"/>
              <a:endCxn id="16" idx="0"/>
            </p:cNvCxnSpPr>
            <p:nvPr/>
          </p:nvCxnSpPr>
          <p:spPr>
            <a:xfrm rot="16200000" flipH="1">
              <a:off x="3946853" y="5476665"/>
              <a:ext cx="969501" cy="1"/>
            </a:xfrm>
            <a:prstGeom prst="straightConnector1">
              <a:avLst/>
            </a:prstGeom>
            <a:noFill/>
            <a:ln w="28575" cap="flat" cmpd="sng" algn="ctr">
              <a:solidFill>
                <a:srgbClr val="344F2B"/>
              </a:solidFill>
              <a:prstDash val="solid"/>
              <a:tailEnd type="triangle" w="med" len="lg"/>
            </a:ln>
            <a:effectLst/>
          </p:spPr>
        </p:cxnSp>
        <p:cxnSp>
          <p:nvCxnSpPr>
            <p:cNvPr id="11" name="肘形连接符 10"/>
            <p:cNvCxnSpPr>
              <a:stCxn id="23" idx="2"/>
              <a:endCxn id="22" idx="0"/>
            </p:cNvCxnSpPr>
            <p:nvPr/>
          </p:nvCxnSpPr>
          <p:spPr>
            <a:xfrm rot="5400000">
              <a:off x="2742176" y="1076676"/>
              <a:ext cx="756094" cy="2684183"/>
            </a:xfrm>
            <a:prstGeom prst="bent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344F2B"/>
              </a:solidFill>
              <a:prstDash val="solid"/>
              <a:tailEnd type="triangle" w="med" len="lg"/>
            </a:ln>
            <a:effectLst/>
          </p:spPr>
        </p:cxnSp>
        <p:cxnSp>
          <p:nvCxnSpPr>
            <p:cNvPr id="12" name="肘形连接符 11"/>
            <p:cNvCxnSpPr>
              <a:stCxn id="23" idx="2"/>
              <a:endCxn id="20" idx="0"/>
            </p:cNvCxnSpPr>
            <p:nvPr/>
          </p:nvCxnSpPr>
          <p:spPr>
            <a:xfrm rot="16200000" flipH="1">
              <a:off x="5349585" y="1153447"/>
              <a:ext cx="756090" cy="2530632"/>
            </a:xfrm>
            <a:prstGeom prst="bent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344F2B"/>
              </a:solidFill>
              <a:prstDash val="solid"/>
              <a:tailEnd type="triangle" w="med" len="lg"/>
            </a:ln>
            <a:effectLst/>
          </p:spPr>
        </p:cxnSp>
        <p:cxnSp>
          <p:nvCxnSpPr>
            <p:cNvPr id="13" name="肘形连接符 12"/>
            <p:cNvCxnSpPr>
              <a:stCxn id="21" idx="2"/>
              <a:endCxn id="18" idx="0"/>
            </p:cNvCxnSpPr>
            <p:nvPr/>
          </p:nvCxnSpPr>
          <p:spPr>
            <a:xfrm rot="16200000" flipH="1">
              <a:off x="2717866" y="2637938"/>
              <a:ext cx="826213" cy="2601264"/>
            </a:xfrm>
            <a:prstGeom prst="bent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344F2B"/>
              </a:solidFill>
              <a:prstDash val="solid"/>
              <a:tailEnd type="triangle" w="med" len="lg"/>
            </a:ln>
            <a:effectLst/>
          </p:spPr>
        </p:cxnSp>
        <p:cxnSp>
          <p:nvCxnSpPr>
            <p:cNvPr id="14" name="肘形连接符 13"/>
            <p:cNvCxnSpPr>
              <a:stCxn id="19" idx="2"/>
              <a:endCxn id="18" idx="0"/>
            </p:cNvCxnSpPr>
            <p:nvPr/>
          </p:nvCxnSpPr>
          <p:spPr>
            <a:xfrm rot="5400000">
              <a:off x="5325271" y="2631793"/>
              <a:ext cx="826217" cy="2613551"/>
            </a:xfrm>
            <a:prstGeom prst="bent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344F2B"/>
              </a:solidFill>
              <a:prstDash val="solid"/>
              <a:tailEnd type="triangle" w="med" len="lg"/>
            </a:ln>
            <a:effectLst/>
          </p:spPr>
        </p:cxn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588964" y="357894"/>
            <a:ext cx="5521954" cy="378111"/>
          </a:xfrm>
          <a:prstGeom prst="rect">
            <a:avLst/>
          </a:prstGeom>
        </p:spPr>
        <p:txBody>
          <a:bodyPr vert="horz" lIns="96435" tIns="48218" rIns="96435" bIns="48218" rtlCol="0" anchor="ctr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风险分析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51928" y="1446304"/>
            <a:ext cx="9924544" cy="5188076"/>
            <a:chOff x="951928" y="1878352"/>
            <a:chExt cx="9924544" cy="5188076"/>
          </a:xfrm>
        </p:grpSpPr>
        <p:grpSp>
          <p:nvGrpSpPr>
            <p:cNvPr id="4" name="组合 3"/>
            <p:cNvGrpSpPr/>
            <p:nvPr/>
          </p:nvGrpSpPr>
          <p:grpSpPr>
            <a:xfrm>
              <a:off x="951928" y="1878352"/>
              <a:ext cx="9924544" cy="4302174"/>
              <a:chOff x="1337481" y="2167003"/>
              <a:chExt cx="6352083" cy="2685498"/>
            </a:xfrm>
          </p:grpSpPr>
          <p:grpSp>
            <p:nvGrpSpPr>
              <p:cNvPr id="17" name="组合 42"/>
              <p:cNvGrpSpPr/>
              <p:nvPr/>
            </p:nvGrpSpPr>
            <p:grpSpPr>
              <a:xfrm>
                <a:off x="1337481" y="2167003"/>
                <a:ext cx="6352083" cy="2283101"/>
                <a:chOff x="1337481" y="2167003"/>
                <a:chExt cx="6352083" cy="2283101"/>
              </a:xfrm>
            </p:grpSpPr>
            <p:sp>
              <p:nvSpPr>
                <p:cNvPr id="24" name="Oval 3"/>
                <p:cNvSpPr>
                  <a:spLocks noChangeArrowheads="1"/>
                </p:cNvSpPr>
                <p:nvPr/>
              </p:nvSpPr>
              <p:spPr bwMode="auto">
                <a:xfrm>
                  <a:off x="4164492" y="2937961"/>
                  <a:ext cx="748702" cy="710838"/>
                </a:xfrm>
                <a:prstGeom prst="ellipse">
                  <a:avLst/>
                </a:prstGeom>
                <a:solidFill>
                  <a:srgbClr val="344F2B"/>
                </a:solidFill>
                <a:ln w="28575" cap="flat" cmpd="sng" algn="ctr">
                  <a:solidFill>
                    <a:schemeClr val="bg1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1354" tIns="45676" rIns="91354" bIns="45676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软雅黑" pitchFamily="34" charset="-122"/>
                      <a:ea typeface="微软雅黑" pitchFamily="34" charset="-122"/>
                    </a:rPr>
                    <a:t>顶事件</a:t>
                  </a:r>
                </a:p>
              </p:txBody>
            </p:sp>
            <p:sp>
              <p:nvSpPr>
                <p:cNvPr id="25" name="Rectangle 5"/>
                <p:cNvSpPr>
                  <a:spLocks noChangeArrowheads="1"/>
                </p:cNvSpPr>
                <p:nvPr/>
              </p:nvSpPr>
              <p:spPr bwMode="auto">
                <a:xfrm>
                  <a:off x="1337481" y="2167003"/>
                  <a:ext cx="377893" cy="2238150"/>
                </a:xfrm>
                <a:prstGeom prst="rect">
                  <a:avLst/>
                </a:prstGeom>
                <a:solidFill>
                  <a:srgbClr val="344F2B"/>
                </a:solidFill>
                <a:ln w="28575" cap="flat" cmpd="sng" algn="ctr">
                  <a:solidFill>
                    <a:schemeClr val="bg1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77714" tIns="38063" rIns="77714" bIns="38063">
                  <a:spAutoFit/>
                </a:bodyPr>
                <a:lstStyle/>
                <a:p>
                  <a:pPr marL="0" marR="0" lvl="0" indent="0" algn="ctr" defTabSz="692785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692785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692785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软雅黑" pitchFamily="34" charset="-122"/>
                      <a:ea typeface="微软雅黑" pitchFamily="34" charset="-122"/>
                    </a:rPr>
                    <a:t>危害</a:t>
                  </a:r>
                  <a:r>
                    <a:rPr kumimoji="0" lang="en-US" altLang="zh-CN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软雅黑" pitchFamily="34" charset="-122"/>
                      <a:ea typeface="微软雅黑" pitchFamily="34" charset="-122"/>
                    </a:rPr>
                    <a:t>/</a:t>
                  </a:r>
                  <a:r>
                    <a:rPr kumimoji="0" lang="zh-CN" alt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软雅黑" pitchFamily="34" charset="-122"/>
                      <a:ea typeface="微软雅黑" pitchFamily="34" charset="-122"/>
                    </a:rPr>
                    <a:t>危险源</a:t>
                  </a:r>
                  <a:endPara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692785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692785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7279175" y="2202301"/>
                  <a:ext cx="410389" cy="2247803"/>
                </a:xfrm>
                <a:prstGeom prst="rect">
                  <a:avLst/>
                </a:prstGeom>
                <a:solidFill>
                  <a:srgbClr val="344F2B"/>
                </a:solidFill>
                <a:ln w="28575" cap="flat" cmpd="sng" algn="ctr">
                  <a:solidFill>
                    <a:schemeClr val="bg1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软雅黑" pitchFamily="34" charset="-122"/>
                      <a:ea typeface="微软雅黑" pitchFamily="34" charset="-122"/>
                    </a:rPr>
                    <a:t>后</a:t>
                  </a:r>
                  <a:endPara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软雅黑" pitchFamily="34" charset="-122"/>
                      <a:ea typeface="微软雅黑" pitchFamily="34" charset="-122"/>
                    </a:rPr>
                    <a:t>果</a:t>
                  </a:r>
                  <a:endPara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cxnSp>
              <p:nvCxnSpPr>
                <p:cNvPr id="27" name="直接箭头连接符 26"/>
                <p:cNvCxnSpPr>
                  <a:endCxn id="24" idx="2"/>
                </p:cNvCxnSpPr>
                <p:nvPr/>
              </p:nvCxnSpPr>
              <p:spPr>
                <a:xfrm>
                  <a:off x="1653435" y="2630465"/>
                  <a:ext cx="2511057" cy="662915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344F2B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28" name="直接箭头连接符 27"/>
                <p:cNvCxnSpPr>
                  <a:endCxn id="24" idx="2"/>
                </p:cNvCxnSpPr>
                <p:nvPr/>
              </p:nvCxnSpPr>
              <p:spPr>
                <a:xfrm flipV="1">
                  <a:off x="1741117" y="3293380"/>
                  <a:ext cx="2423375" cy="664844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344F2B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29" name="直接箭头连接符 28"/>
                <p:cNvCxnSpPr/>
                <p:nvPr/>
              </p:nvCxnSpPr>
              <p:spPr>
                <a:xfrm flipV="1">
                  <a:off x="1715374" y="3307028"/>
                  <a:ext cx="2449118" cy="20054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344F2B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30" name="直接箭头连接符 29"/>
                <p:cNvCxnSpPr>
                  <a:stCxn id="24" idx="6"/>
                  <a:endCxn id="38" idx="1"/>
                </p:cNvCxnSpPr>
                <p:nvPr/>
              </p:nvCxnSpPr>
              <p:spPr>
                <a:xfrm>
                  <a:off x="4913194" y="3293380"/>
                  <a:ext cx="472998" cy="966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344F2B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  <p:sp>
              <p:nvSpPr>
                <p:cNvPr id="31" name="矩形 30"/>
                <p:cNvSpPr/>
                <p:nvPr/>
              </p:nvSpPr>
              <p:spPr>
                <a:xfrm>
                  <a:off x="2755726" y="2668044"/>
                  <a:ext cx="87682" cy="350729"/>
                </a:xfrm>
                <a:prstGeom prst="rect">
                  <a:avLst/>
                </a:prstGeom>
                <a:solidFill>
                  <a:srgbClr val="92D050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32" name="矩形 31"/>
                <p:cNvSpPr/>
                <p:nvPr/>
              </p:nvSpPr>
              <p:spPr>
                <a:xfrm>
                  <a:off x="3271381" y="2820444"/>
                  <a:ext cx="87682" cy="350729"/>
                </a:xfrm>
                <a:prstGeom prst="rect">
                  <a:avLst/>
                </a:prstGeom>
                <a:solidFill>
                  <a:srgbClr val="92D050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33" name="矩形 32"/>
                <p:cNvSpPr/>
                <p:nvPr/>
              </p:nvSpPr>
              <p:spPr>
                <a:xfrm>
                  <a:off x="3010422" y="3123156"/>
                  <a:ext cx="87682" cy="350729"/>
                </a:xfrm>
                <a:prstGeom prst="rect">
                  <a:avLst/>
                </a:prstGeom>
                <a:solidFill>
                  <a:srgbClr val="92D050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34" name="矩形 33"/>
                <p:cNvSpPr/>
                <p:nvPr/>
              </p:nvSpPr>
              <p:spPr>
                <a:xfrm>
                  <a:off x="2661780" y="3100192"/>
                  <a:ext cx="87682" cy="350729"/>
                </a:xfrm>
                <a:prstGeom prst="rect">
                  <a:avLst/>
                </a:prstGeom>
                <a:solidFill>
                  <a:srgbClr val="92D050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35" name="矩形 34"/>
                <p:cNvSpPr/>
                <p:nvPr/>
              </p:nvSpPr>
              <p:spPr>
                <a:xfrm>
                  <a:off x="3277644" y="3402904"/>
                  <a:ext cx="87682" cy="350729"/>
                </a:xfrm>
                <a:prstGeom prst="rect">
                  <a:avLst/>
                </a:prstGeom>
                <a:solidFill>
                  <a:srgbClr val="92D050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36" name="矩形 35"/>
                <p:cNvSpPr/>
                <p:nvPr/>
              </p:nvSpPr>
              <p:spPr>
                <a:xfrm>
                  <a:off x="2791217" y="3517726"/>
                  <a:ext cx="87682" cy="350729"/>
                </a:xfrm>
                <a:prstGeom prst="rect">
                  <a:avLst/>
                </a:prstGeom>
                <a:solidFill>
                  <a:srgbClr val="92D050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37" name="矩形 36"/>
                <p:cNvSpPr/>
                <p:nvPr/>
              </p:nvSpPr>
              <p:spPr>
                <a:xfrm>
                  <a:off x="2430049" y="3632548"/>
                  <a:ext cx="87682" cy="350729"/>
                </a:xfrm>
                <a:prstGeom prst="rect">
                  <a:avLst/>
                </a:prstGeom>
                <a:solidFill>
                  <a:srgbClr val="92D050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>
                  <a:off x="5386192" y="3031299"/>
                  <a:ext cx="100208" cy="526094"/>
                </a:xfrm>
                <a:prstGeom prst="rect">
                  <a:avLst/>
                </a:prstGeom>
                <a:solidFill>
                  <a:srgbClr val="92D050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cxnSp>
              <p:nvCxnSpPr>
                <p:cNvPr id="39" name="直接箭头连接符 38"/>
                <p:cNvCxnSpPr>
                  <a:stCxn id="38" idx="2"/>
                  <a:endCxn id="42" idx="0"/>
                </p:cNvCxnSpPr>
                <p:nvPr/>
              </p:nvCxnSpPr>
              <p:spPr>
                <a:xfrm rot="16200000" flipH="1">
                  <a:off x="5812077" y="3181611"/>
                  <a:ext cx="16700" cy="768263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344F2B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40" name="直接箭头连接符 39"/>
                <p:cNvCxnSpPr>
                  <a:stCxn id="38" idx="0"/>
                  <a:endCxn id="41" idx="2"/>
                </p:cNvCxnSpPr>
                <p:nvPr/>
              </p:nvCxnSpPr>
              <p:spPr>
                <a:xfrm rot="16200000" flipH="1">
                  <a:off x="5818338" y="2649256"/>
                  <a:ext cx="2089" cy="766175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344F2B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  <p:sp>
              <p:nvSpPr>
                <p:cNvPr id="41" name="矩形 40"/>
                <p:cNvSpPr/>
                <p:nvPr/>
              </p:nvSpPr>
              <p:spPr>
                <a:xfrm>
                  <a:off x="6152367" y="2507294"/>
                  <a:ext cx="100208" cy="526094"/>
                </a:xfrm>
                <a:prstGeom prst="rect">
                  <a:avLst/>
                </a:prstGeom>
                <a:solidFill>
                  <a:srgbClr val="92D050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42" name="矩形 41"/>
                <p:cNvSpPr/>
                <p:nvPr/>
              </p:nvSpPr>
              <p:spPr>
                <a:xfrm>
                  <a:off x="6154455" y="3574093"/>
                  <a:ext cx="100208" cy="526094"/>
                </a:xfrm>
                <a:prstGeom prst="rect">
                  <a:avLst/>
                </a:prstGeom>
                <a:solidFill>
                  <a:srgbClr val="92D050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cxnSp>
              <p:nvCxnSpPr>
                <p:cNvPr id="43" name="直接箭头连接符 42"/>
                <p:cNvCxnSpPr>
                  <a:stCxn id="42" idx="0"/>
                </p:cNvCxnSpPr>
                <p:nvPr/>
              </p:nvCxnSpPr>
              <p:spPr>
                <a:xfrm rot="16200000" flipH="1">
                  <a:off x="6730654" y="3047998"/>
                  <a:ext cx="20876" cy="1073066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344F2B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44" name="直接箭头连接符 43"/>
                <p:cNvCxnSpPr>
                  <a:stCxn id="42" idx="2"/>
                </p:cNvCxnSpPr>
                <p:nvPr/>
              </p:nvCxnSpPr>
              <p:spPr>
                <a:xfrm rot="5400000" flipH="1" flipV="1">
                  <a:off x="6720213" y="3580357"/>
                  <a:ext cx="4176" cy="1035484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344F2B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45" name="直接箭头连接符 44"/>
                <p:cNvCxnSpPr>
                  <a:stCxn id="41" idx="2"/>
                </p:cNvCxnSpPr>
                <p:nvPr/>
              </p:nvCxnSpPr>
              <p:spPr>
                <a:xfrm rot="16200000" flipH="1">
                  <a:off x="6734830" y="2501029"/>
                  <a:ext cx="10436" cy="1075154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344F2B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46" name="直接箭头连接符 45"/>
                <p:cNvCxnSpPr>
                  <a:stCxn id="41" idx="0"/>
                </p:cNvCxnSpPr>
                <p:nvPr/>
              </p:nvCxnSpPr>
              <p:spPr>
                <a:xfrm rot="16200000" flipH="1">
                  <a:off x="6728566" y="1981198"/>
                  <a:ext cx="22963" cy="1075154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344F2B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</p:grpSp>
          <p:sp>
            <p:nvSpPr>
              <p:cNvPr id="18" name="Rectangle 8"/>
              <p:cNvSpPr>
                <a:spLocks noChangeArrowheads="1"/>
              </p:cNvSpPr>
              <p:nvPr/>
            </p:nvSpPr>
            <p:spPr bwMode="auto">
              <a:xfrm>
                <a:off x="1696742" y="3927312"/>
                <a:ext cx="755124" cy="451482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</p:spPr>
            <p:txBody>
              <a:bodyPr wrap="none" lIns="77788" tIns="38100" rIns="77788" bIns="38100">
                <a:spAutoFit/>
              </a:bodyPr>
              <a:lstStyle/>
              <a:p>
                <a:pPr marL="0" marR="0" lvl="0" indent="0" defTabSz="694055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44F2B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威胁</a:t>
                </a:r>
              </a:p>
              <a:p>
                <a:pPr marL="0" marR="0" lvl="0" indent="0" defTabSz="694055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44F2B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行为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44F2B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/</a:t>
                </a: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44F2B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状态</a:t>
                </a:r>
              </a:p>
            </p:txBody>
          </p:sp>
          <p:sp>
            <p:nvSpPr>
              <p:cNvPr id="19" name="Freeform 11"/>
              <p:cNvSpPr/>
              <p:nvPr/>
            </p:nvSpPr>
            <p:spPr bwMode="auto">
              <a:xfrm>
                <a:off x="2794521" y="3885514"/>
                <a:ext cx="292100" cy="673100"/>
              </a:xfrm>
              <a:custGeom>
                <a:avLst/>
                <a:gdLst>
                  <a:gd name="T0" fmla="*/ 0 w 240"/>
                  <a:gd name="T1" fmla="*/ 0 h 209"/>
                  <a:gd name="T2" fmla="*/ 2147483647 w 240"/>
                  <a:gd name="T3" fmla="*/ 2147483647 h 209"/>
                  <a:gd name="T4" fmla="*/ 2147483647 w 240"/>
                  <a:gd name="T5" fmla="*/ 2147483647 h 209"/>
                  <a:gd name="T6" fmla="*/ 0 60000 65536"/>
                  <a:gd name="T7" fmla="*/ 0 60000 65536"/>
                  <a:gd name="T8" fmla="*/ 0 60000 65536"/>
                  <a:gd name="T9" fmla="*/ 0 w 240"/>
                  <a:gd name="T10" fmla="*/ 0 h 209"/>
                  <a:gd name="T11" fmla="*/ 240 w 240"/>
                  <a:gd name="T12" fmla="*/ 209 h 2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0" h="209">
                    <a:moveTo>
                      <a:pt x="0" y="0"/>
                    </a:moveTo>
                    <a:lnTo>
                      <a:pt x="132" y="208"/>
                    </a:lnTo>
                    <a:lnTo>
                      <a:pt x="239" y="207"/>
                    </a:lnTo>
                  </a:path>
                </a:pathLst>
              </a:custGeom>
              <a:noFill/>
              <a:ln w="12700" cap="rnd" cmpd="sng">
                <a:solidFill>
                  <a:srgbClr val="344F2B"/>
                </a:solidFill>
                <a:prstDash val="solid"/>
                <a:round/>
                <a:headEnd type="stealth" w="med" len="lg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黑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0" name="Rectangle 12"/>
              <p:cNvSpPr>
                <a:spLocks noChangeArrowheads="1"/>
              </p:cNvSpPr>
              <p:nvPr/>
            </p:nvSpPr>
            <p:spPr bwMode="auto">
              <a:xfrm>
                <a:off x="3099322" y="4195077"/>
                <a:ext cx="1473200" cy="58596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77788" tIns="38100" rIns="77788" bIns="38100">
                <a:spAutoFit/>
              </a:bodyPr>
              <a:lstStyle/>
              <a:p>
                <a:pPr marL="0" marR="0" lvl="0" indent="0" defTabSz="694055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44F2B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屏障</a:t>
                </a:r>
              </a:p>
              <a:p>
                <a:pPr marL="0" marR="0" lvl="0" indent="0" defTabSz="694055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44F2B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如：硬件、仪器、程序、培训</a:t>
                </a: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/>
            </p:nvSpPr>
            <p:spPr bwMode="auto">
              <a:xfrm>
                <a:off x="5148197" y="4266535"/>
                <a:ext cx="1612900" cy="58596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77788" tIns="38100" rIns="77788" bIns="38100">
                <a:spAutoFit/>
              </a:bodyPr>
              <a:lstStyle/>
              <a:p>
                <a:pPr marL="0" marR="0" lvl="0" indent="0" defTabSz="694055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44F2B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恢复控制</a:t>
                </a:r>
              </a:p>
              <a:p>
                <a:pPr marL="0" marR="0" lvl="0" indent="0" defTabSz="694055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44F2B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如：警报、消防、应急程序、 训练、救助</a:t>
                </a:r>
              </a:p>
            </p:txBody>
          </p:sp>
          <p:sp>
            <p:nvSpPr>
              <p:cNvPr id="22" name="Line 33"/>
              <p:cNvSpPr>
                <a:spLocks noChangeShapeType="1"/>
              </p:cNvSpPr>
              <p:nvPr/>
            </p:nvSpPr>
            <p:spPr bwMode="auto">
              <a:xfrm flipV="1">
                <a:off x="5887233" y="4008327"/>
                <a:ext cx="250519" cy="225469"/>
              </a:xfrm>
              <a:prstGeom prst="line">
                <a:avLst/>
              </a:prstGeom>
              <a:solidFill>
                <a:srgbClr val="344F2B"/>
              </a:solidFill>
              <a:ln w="12700">
                <a:solidFill>
                  <a:srgbClr val="344F2B"/>
                </a:solidFill>
                <a:round/>
                <a:headEnd type="none" w="sm" len="sm"/>
                <a:tailEnd type="stealth" w="med" len="lg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黑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3" name="Line 34"/>
              <p:cNvSpPr>
                <a:spLocks noChangeShapeType="1"/>
              </p:cNvSpPr>
              <p:nvPr/>
            </p:nvSpPr>
            <p:spPr bwMode="auto">
              <a:xfrm flipH="1" flipV="1">
                <a:off x="5427862" y="3555572"/>
                <a:ext cx="133693" cy="665698"/>
              </a:xfrm>
              <a:prstGeom prst="line">
                <a:avLst/>
              </a:prstGeom>
              <a:solidFill>
                <a:srgbClr val="344F2B"/>
              </a:solidFill>
              <a:ln w="12700">
                <a:solidFill>
                  <a:srgbClr val="344F2B"/>
                </a:solidFill>
                <a:round/>
                <a:headEnd type="none" w="sm" len="sm"/>
                <a:tailEnd type="stealth" w="med" len="lg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黑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538681" y="4420137"/>
              <a:ext cx="8694174" cy="2646291"/>
              <a:chOff x="1405423" y="4222128"/>
              <a:chExt cx="6449944" cy="1994958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1766170" y="5812077"/>
                <a:ext cx="5853830" cy="405009"/>
                <a:chOff x="1528175" y="4471792"/>
                <a:chExt cx="5853830" cy="405009"/>
              </a:xfrm>
            </p:grpSpPr>
            <p:sp>
              <p:nvSpPr>
                <p:cNvPr id="12" name="圆角矩形 11"/>
                <p:cNvSpPr/>
                <p:nvPr/>
              </p:nvSpPr>
              <p:spPr>
                <a:xfrm>
                  <a:off x="1528175" y="4471792"/>
                  <a:ext cx="1315233" cy="400833"/>
                </a:xfrm>
                <a:prstGeom prst="roundRect">
                  <a:avLst>
                    <a:gd name="adj" fmla="val 7292"/>
                  </a:avLst>
                </a:prstGeom>
                <a:solidFill>
                  <a:srgbClr val="DE0302"/>
                </a:solidFill>
                <a:ln w="19050" cap="flat" cmpd="sng" algn="ctr">
                  <a:solidFill>
                    <a:srgbClr val="DE0302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微软雅黑" pitchFamily="34" charset="-122"/>
                      <a:ea typeface="微软雅黑" pitchFamily="34" charset="-122"/>
                    </a:rPr>
                    <a:t>辨识</a:t>
                  </a:r>
                </a:p>
              </p:txBody>
            </p:sp>
            <p:sp>
              <p:nvSpPr>
                <p:cNvPr id="13" name="圆角矩形 12"/>
                <p:cNvSpPr/>
                <p:nvPr/>
              </p:nvSpPr>
              <p:spPr>
                <a:xfrm>
                  <a:off x="3810000" y="4473880"/>
                  <a:ext cx="1315233" cy="400833"/>
                </a:xfrm>
                <a:prstGeom prst="roundRect">
                  <a:avLst>
                    <a:gd name="adj" fmla="val 7292"/>
                  </a:avLst>
                </a:prstGeom>
                <a:solidFill>
                  <a:srgbClr val="DE0302"/>
                </a:solidFill>
                <a:ln w="19050" cap="flat" cmpd="sng" algn="ctr">
                  <a:solidFill>
                    <a:srgbClr val="DE0302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微软雅黑" pitchFamily="34" charset="-122"/>
                      <a:ea typeface="微软雅黑" pitchFamily="34" charset="-122"/>
                    </a:rPr>
                    <a:t>评价</a:t>
                  </a:r>
                </a:p>
              </p:txBody>
            </p:sp>
            <p:sp>
              <p:nvSpPr>
                <p:cNvPr id="14" name="圆角矩形 13"/>
                <p:cNvSpPr/>
                <p:nvPr/>
              </p:nvSpPr>
              <p:spPr>
                <a:xfrm>
                  <a:off x="6066772" y="4475968"/>
                  <a:ext cx="1315233" cy="400833"/>
                </a:xfrm>
                <a:prstGeom prst="roundRect">
                  <a:avLst>
                    <a:gd name="adj" fmla="val 7292"/>
                  </a:avLst>
                </a:prstGeom>
                <a:solidFill>
                  <a:srgbClr val="DE0302"/>
                </a:solidFill>
                <a:ln w="19050" cap="flat" cmpd="sng" algn="ctr">
                  <a:solidFill>
                    <a:srgbClr val="DE0302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微软雅黑" pitchFamily="34" charset="-122"/>
                      <a:ea typeface="微软雅黑" pitchFamily="34" charset="-122"/>
                    </a:rPr>
                    <a:t>措施</a:t>
                  </a:r>
                </a:p>
              </p:txBody>
            </p:sp>
            <p:cxnSp>
              <p:nvCxnSpPr>
                <p:cNvPr id="15" name="直接箭头连接符 14"/>
                <p:cNvCxnSpPr>
                  <a:stCxn id="12" idx="3"/>
                  <a:endCxn id="13" idx="1"/>
                </p:cNvCxnSpPr>
                <p:nvPr/>
              </p:nvCxnSpPr>
              <p:spPr>
                <a:xfrm>
                  <a:off x="2843408" y="4672209"/>
                  <a:ext cx="966592" cy="2088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DE0302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16" name="直接箭头连接符 15"/>
                <p:cNvCxnSpPr>
                  <a:stCxn id="13" idx="3"/>
                  <a:endCxn id="14" idx="1"/>
                </p:cNvCxnSpPr>
                <p:nvPr/>
              </p:nvCxnSpPr>
              <p:spPr>
                <a:xfrm>
                  <a:off x="5125233" y="4674297"/>
                  <a:ext cx="941539" cy="2088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DE0302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</p:grpSp>
          <p:cxnSp>
            <p:nvCxnSpPr>
              <p:cNvPr id="7" name="直接连接符 6"/>
              <p:cNvCxnSpPr>
                <a:stCxn id="12" idx="0"/>
              </p:cNvCxnSpPr>
              <p:nvPr/>
            </p:nvCxnSpPr>
            <p:spPr>
              <a:xfrm flipH="1" flipV="1">
                <a:off x="1405423" y="5008969"/>
                <a:ext cx="1018363" cy="803108"/>
              </a:xfrm>
              <a:prstGeom prst="line">
                <a:avLst/>
              </a:prstGeom>
              <a:noFill/>
              <a:ln w="9525" cap="flat" cmpd="sng" algn="ctr">
                <a:solidFill>
                  <a:srgbClr val="DE0302"/>
                </a:solidFill>
                <a:prstDash val="solid"/>
              </a:ln>
              <a:effectLst/>
            </p:spPr>
          </p:cxnSp>
          <p:cxnSp>
            <p:nvCxnSpPr>
              <p:cNvPr id="8" name="直接连接符 7"/>
              <p:cNvCxnSpPr>
                <a:stCxn id="13" idx="0"/>
              </p:cNvCxnSpPr>
              <p:nvPr/>
            </p:nvCxnSpPr>
            <p:spPr>
              <a:xfrm flipV="1">
                <a:off x="4705612" y="4841561"/>
                <a:ext cx="3149755" cy="972604"/>
              </a:xfrm>
              <a:prstGeom prst="line">
                <a:avLst/>
              </a:prstGeom>
              <a:noFill/>
              <a:ln w="9525" cap="flat" cmpd="sng" algn="ctr">
                <a:solidFill>
                  <a:srgbClr val="DE0302"/>
                </a:solidFill>
                <a:prstDash val="solid"/>
              </a:ln>
              <a:effectLst/>
            </p:spPr>
          </p:cxnSp>
          <p:cxnSp>
            <p:nvCxnSpPr>
              <p:cNvPr id="9" name="直接连接符 8"/>
              <p:cNvCxnSpPr>
                <a:stCxn id="14" idx="0"/>
                <a:endCxn id="35" idx="2"/>
              </p:cNvCxnSpPr>
              <p:nvPr/>
            </p:nvCxnSpPr>
            <p:spPr>
              <a:xfrm flipH="1" flipV="1">
                <a:off x="3269794" y="4222128"/>
                <a:ext cx="3692590" cy="1594124"/>
              </a:xfrm>
              <a:prstGeom prst="line">
                <a:avLst/>
              </a:prstGeom>
              <a:noFill/>
              <a:ln w="9525" cap="flat" cmpd="sng" algn="ctr">
                <a:solidFill>
                  <a:srgbClr val="DE0302"/>
                </a:solidFill>
                <a:prstDash val="solid"/>
              </a:ln>
              <a:effectLst/>
            </p:spPr>
          </p:cxnSp>
          <p:cxnSp>
            <p:nvCxnSpPr>
              <p:cNvPr id="10" name="直接连接符 9"/>
              <p:cNvCxnSpPr>
                <a:stCxn id="14" idx="0"/>
                <a:endCxn id="42" idx="2"/>
              </p:cNvCxnSpPr>
              <p:nvPr/>
            </p:nvCxnSpPr>
            <p:spPr>
              <a:xfrm flipH="1" flipV="1">
                <a:off x="6611574" y="4640662"/>
                <a:ext cx="350810" cy="1175591"/>
              </a:xfrm>
              <a:prstGeom prst="line">
                <a:avLst/>
              </a:prstGeom>
              <a:noFill/>
              <a:ln w="9525" cap="flat" cmpd="sng" algn="ctr">
                <a:solidFill>
                  <a:srgbClr val="DE0302"/>
                </a:solidFill>
                <a:prstDash val="solid"/>
              </a:ln>
              <a:effectLst/>
            </p:spPr>
          </p:cxnSp>
          <p:cxnSp>
            <p:nvCxnSpPr>
              <p:cNvPr id="11" name="直接连接符 10"/>
              <p:cNvCxnSpPr>
                <a:stCxn id="12" idx="0"/>
              </p:cNvCxnSpPr>
              <p:nvPr/>
            </p:nvCxnSpPr>
            <p:spPr>
              <a:xfrm flipH="1" flipV="1">
                <a:off x="1838320" y="4701445"/>
                <a:ext cx="585467" cy="1110632"/>
              </a:xfrm>
              <a:prstGeom prst="line">
                <a:avLst/>
              </a:prstGeom>
              <a:noFill/>
              <a:ln w="9525" cap="flat" cmpd="sng" algn="ctr">
                <a:solidFill>
                  <a:srgbClr val="DE0302"/>
                </a:solidFill>
                <a:prstDash val="solid"/>
              </a:ln>
              <a:effectLst/>
            </p:spPr>
          </p:cxnSp>
        </p:grpSp>
      </p:grpSp>
      <p:sp>
        <p:nvSpPr>
          <p:cNvPr id="47" name="椭圆 46"/>
          <p:cNvSpPr/>
          <p:nvPr/>
        </p:nvSpPr>
        <p:spPr>
          <a:xfrm>
            <a:off x="9957767" y="1240061"/>
            <a:ext cx="1184679" cy="4037610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588964" y="357894"/>
            <a:ext cx="5521954" cy="378111"/>
          </a:xfrm>
          <a:prstGeom prst="rect">
            <a:avLst/>
          </a:prstGeom>
        </p:spPr>
        <p:txBody>
          <a:bodyPr vert="horz" lIns="96435" tIns="48218" rIns="96435" bIns="48218" rtlCol="0" anchor="ctr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32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ALARP</a:t>
            </a:r>
            <a:r>
              <a:rPr lang="zh-CN" altLang="en-US" sz="32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风险可接受准则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588964" y="952029"/>
            <a:ext cx="10442560" cy="6093913"/>
            <a:chOff x="464024" y="1628384"/>
            <a:chExt cx="8256895" cy="4895245"/>
          </a:xfrm>
        </p:grpSpPr>
        <p:cxnSp>
          <p:nvCxnSpPr>
            <p:cNvPr id="3" name="直接连接符 2"/>
            <p:cNvCxnSpPr/>
            <p:nvPr/>
          </p:nvCxnSpPr>
          <p:spPr>
            <a:xfrm flipV="1">
              <a:off x="3671248" y="3029797"/>
              <a:ext cx="2292824" cy="13648"/>
            </a:xfrm>
            <a:prstGeom prst="line">
              <a:avLst/>
            </a:prstGeom>
            <a:noFill/>
            <a:ln w="9525" cap="flat" cmpd="sng" algn="ctr">
              <a:solidFill>
                <a:srgbClr val="92D050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4" name="直接连接符 3"/>
            <p:cNvCxnSpPr/>
            <p:nvPr/>
          </p:nvCxnSpPr>
          <p:spPr>
            <a:xfrm flipV="1">
              <a:off x="3659876" y="4192137"/>
              <a:ext cx="2292824" cy="13648"/>
            </a:xfrm>
            <a:prstGeom prst="line">
              <a:avLst/>
            </a:prstGeom>
            <a:noFill/>
            <a:ln w="9525" cap="flat" cmpd="sng" algn="ctr">
              <a:solidFill>
                <a:srgbClr val="92D050">
                  <a:lumMod val="50000"/>
                </a:srgbClr>
              </a:solidFill>
              <a:prstDash val="solid"/>
            </a:ln>
            <a:effectLst/>
          </p:spPr>
        </p:cxnSp>
        <p:sp>
          <p:nvSpPr>
            <p:cNvPr id="5" name="矩形 4"/>
            <p:cNvSpPr/>
            <p:nvPr/>
          </p:nvSpPr>
          <p:spPr>
            <a:xfrm>
              <a:off x="464024" y="1628384"/>
              <a:ext cx="8256895" cy="4895245"/>
            </a:xfrm>
            <a:prstGeom prst="rect">
              <a:avLst/>
            </a:prstGeom>
            <a:solidFill>
              <a:srgbClr val="DFE9CA">
                <a:alpha val="16863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44F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ea typeface="+mn-ea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rot="10800000">
              <a:off x="1692322" y="2442947"/>
              <a:ext cx="3848669" cy="2756848"/>
            </a:xfrm>
            <a:prstGeom prst="triangle">
              <a:avLst/>
            </a:prstGeom>
            <a:gradFill flip="none" rotWithShape="1">
              <a:gsLst>
                <a:gs pos="10000">
                  <a:srgbClr val="92D050">
                    <a:lumMod val="50000"/>
                  </a:srgbClr>
                </a:gs>
                <a:gs pos="21000">
                  <a:srgbClr val="92D050">
                    <a:lumMod val="75000"/>
                  </a:srgbClr>
                </a:gs>
                <a:gs pos="38000">
                  <a:srgbClr val="92D050">
                    <a:lumMod val="60000"/>
                    <a:lumOff val="40000"/>
                  </a:srgbClr>
                </a:gs>
                <a:gs pos="64000">
                  <a:srgbClr val="E6B500">
                    <a:lumMod val="40000"/>
                    <a:lumOff val="60000"/>
                  </a:srgbClr>
                </a:gs>
                <a:gs pos="75000">
                  <a:srgbClr val="E6B500">
                    <a:lumMod val="60000"/>
                    <a:lumOff val="40000"/>
                  </a:srgbClr>
                </a:gs>
                <a:gs pos="87000">
                  <a:srgbClr val="ED5703">
                    <a:lumMod val="60000"/>
                    <a:lumOff val="40000"/>
                  </a:srgbClr>
                </a:gs>
                <a:gs pos="87000">
                  <a:srgbClr val="C60000">
                    <a:lumMod val="60000"/>
                    <a:lumOff val="40000"/>
                  </a:srgbClr>
                </a:gs>
                <a:gs pos="87000">
                  <a:srgbClr val="C60000">
                    <a:lumMod val="60000"/>
                    <a:lumOff val="40000"/>
                  </a:srgbClr>
                </a:gs>
                <a:gs pos="100000">
                  <a:srgbClr val="C60000">
                    <a:lumMod val="75000"/>
                  </a:srgbClr>
                </a:gs>
              </a:gsLst>
              <a:lin ang="5400000" scaled="1"/>
              <a:tileRect/>
            </a:gradFill>
            <a:ln w="28575" cap="flat" cmpd="sng" algn="ctr">
              <a:solidFill>
                <a:srgbClr val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344F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/>
                <a:ea typeface="黑体" pitchFamily="49" charset="-122"/>
              </a:endParaRPr>
            </a:p>
          </p:txBody>
        </p:sp>
        <p:sp>
          <p:nvSpPr>
            <p:cNvPr id="7" name="Rectangle 3"/>
            <p:cNvSpPr txBox="1">
              <a:spLocks noChangeArrowheads="1"/>
            </p:cNvSpPr>
            <p:nvPr/>
          </p:nvSpPr>
          <p:spPr bwMode="auto">
            <a:xfrm>
              <a:off x="899057" y="5700460"/>
              <a:ext cx="6250676" cy="627798"/>
            </a:xfrm>
            <a:prstGeom prst="rect">
              <a:avLst/>
            </a:prstGeom>
            <a:noFill/>
            <a:ln>
              <a:miter lim="800000"/>
            </a:ln>
          </p:spPr>
          <p:txBody>
            <a:bodyPr vert="horz" wrap="square" lIns="91440" tIns="45720" rIns="91440" bIns="45720" numCol="1" rtlCol="0" anchor="t" anchorCtr="0" compatLnSpc="1">
              <a:noAutofit/>
            </a:bodyPr>
            <a:lstStyle/>
            <a:p>
              <a:pPr marL="0" lvl="1" indent="0" algn="just" fontAlgn="auto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rgbClr val="DE0302"/>
                  </a:solidFill>
                  <a:latin typeface="+mn-ea"/>
                  <a:ea typeface="+mn-ea"/>
                </a:rPr>
                <a:t>最低可接受</a:t>
              </a:r>
              <a:r>
                <a:rPr lang="en-US" altLang="zh-CN" sz="2000" dirty="0">
                  <a:solidFill>
                    <a:srgbClr val="DE0302"/>
                  </a:solidFill>
                  <a:latin typeface="+mn-ea"/>
                  <a:ea typeface="+mn-ea"/>
                </a:rPr>
                <a:t>ALARP</a:t>
              </a:r>
              <a:r>
                <a:rPr lang="zh-CN" altLang="en-US" sz="2000" dirty="0">
                  <a:solidFill>
                    <a:srgbClr val="DE0302"/>
                  </a:solidFill>
                  <a:latin typeface="+mn-ea"/>
                  <a:ea typeface="+mn-ea"/>
                </a:rPr>
                <a:t>（</a:t>
              </a:r>
              <a:r>
                <a:rPr lang="en-US" sz="2000" dirty="0">
                  <a:solidFill>
                    <a:srgbClr val="DE0302"/>
                  </a:solidFill>
                  <a:latin typeface="+mn-ea"/>
                  <a:ea typeface="+mn-ea"/>
                  <a:cs typeface="Arial" charset="0"/>
                </a:rPr>
                <a:t>As Low As Reasonably Practicable</a:t>
              </a:r>
              <a:r>
                <a:rPr lang="zh-CN" altLang="en-US" sz="2000" dirty="0">
                  <a:solidFill>
                    <a:srgbClr val="DE0302"/>
                  </a:solidFill>
                  <a:latin typeface="+mn-ea"/>
                  <a:ea typeface="+mn-ea"/>
                </a:rPr>
                <a:t>）。</a:t>
              </a:r>
              <a:endParaRPr lang="en-US" altLang="zh-CN" sz="2000" dirty="0">
                <a:solidFill>
                  <a:srgbClr val="DE0302"/>
                </a:solidFill>
                <a:latin typeface="+mn-ea"/>
                <a:ea typeface="+mn-ea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148308" y="1847040"/>
              <a:ext cx="876088" cy="3708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344F2B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高风险</a:t>
              </a:r>
              <a:endParaRPr lang="zh-CN" altLang="en-US" sz="2400" b="1" dirty="0">
                <a:solidFill>
                  <a:srgbClr val="344F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150582" y="5274902"/>
              <a:ext cx="876088" cy="3708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344F2B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低风险</a:t>
              </a:r>
              <a:endParaRPr lang="zh-CN" altLang="en-US" sz="2400" b="1" dirty="0">
                <a:solidFill>
                  <a:srgbClr val="344F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002965" y="2818303"/>
              <a:ext cx="1849520" cy="3708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344F2B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可接受风险上限</a:t>
              </a:r>
              <a:endParaRPr lang="zh-CN" altLang="en-US" sz="2400" b="1" dirty="0">
                <a:solidFill>
                  <a:srgbClr val="344F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046182" y="4034044"/>
              <a:ext cx="1849520" cy="3708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344F2B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可接受风险下限</a:t>
              </a:r>
              <a:endParaRPr lang="zh-CN" altLang="en-US" sz="2400" b="1" dirty="0">
                <a:solidFill>
                  <a:srgbClr val="344F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rot="10800000" flipV="1">
              <a:off x="2129052" y="3029801"/>
              <a:ext cx="3029803" cy="13648"/>
            </a:xfrm>
            <a:prstGeom prst="line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3" name="直接连接符 12"/>
            <p:cNvCxnSpPr/>
            <p:nvPr/>
          </p:nvCxnSpPr>
          <p:spPr>
            <a:xfrm rot="10800000" flipV="1">
              <a:off x="2936547" y="4203508"/>
              <a:ext cx="1376147" cy="2276"/>
            </a:xfrm>
            <a:prstGeom prst="line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4" name="矩形 13"/>
            <p:cNvSpPr/>
            <p:nvPr/>
          </p:nvSpPr>
          <p:spPr>
            <a:xfrm>
              <a:off x="2716134" y="2574918"/>
              <a:ext cx="1606161" cy="3708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344F2B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风险不可接受</a:t>
              </a:r>
              <a:endParaRPr lang="zh-CN" altLang="en-US" sz="2400" b="1" dirty="0">
                <a:solidFill>
                  <a:srgbClr val="344F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923910" y="3320996"/>
              <a:ext cx="1171414" cy="3708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rgbClr val="344F2B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ALARP</a:t>
              </a:r>
              <a:r>
                <a:rPr lang="zh-CN" altLang="en-US" sz="2400" dirty="0">
                  <a:solidFill>
                    <a:srgbClr val="344F2B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区</a:t>
              </a:r>
              <a:endParaRPr lang="zh-CN" altLang="en-US" sz="2400" b="1" dirty="0">
                <a:solidFill>
                  <a:srgbClr val="344F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772999" y="4433288"/>
              <a:ext cx="1606161" cy="3708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344F2B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风险可接受区</a:t>
              </a:r>
              <a:endParaRPr lang="zh-CN" altLang="en-US" sz="2400" b="1" dirty="0">
                <a:solidFill>
                  <a:srgbClr val="344F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588964" y="357894"/>
            <a:ext cx="5521954" cy="378111"/>
          </a:xfrm>
          <a:prstGeom prst="rect">
            <a:avLst/>
          </a:prstGeom>
        </p:spPr>
        <p:txBody>
          <a:bodyPr vert="horz" lIns="96435" tIns="48218" rIns="96435" bIns="48218" rtlCol="0" anchor="ctr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风险矩阵</a:t>
            </a:r>
          </a:p>
        </p:txBody>
      </p:sp>
      <p:pic>
        <p:nvPicPr>
          <p:cNvPr id="2049" name="图片 204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0100" y="1092200"/>
            <a:ext cx="10147300" cy="5702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588964" y="357894"/>
            <a:ext cx="5521954" cy="378111"/>
          </a:xfrm>
          <a:prstGeom prst="rect">
            <a:avLst/>
          </a:prstGeom>
        </p:spPr>
        <p:txBody>
          <a:bodyPr vert="horz" lIns="96435" tIns="48218" rIns="96435" bIns="48218" rtlCol="0" anchor="ctr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安全措施</a:t>
            </a:r>
          </a:p>
        </p:txBody>
      </p:sp>
      <p:sp>
        <p:nvSpPr>
          <p:cNvPr id="3" name="矩形 2"/>
          <p:cNvSpPr/>
          <p:nvPr/>
        </p:nvSpPr>
        <p:spPr>
          <a:xfrm>
            <a:off x="884759" y="5327717"/>
            <a:ext cx="10153128" cy="1456960"/>
          </a:xfrm>
          <a:prstGeom prst="rect">
            <a:avLst/>
          </a:prstGeom>
          <a:solidFill>
            <a:srgbClr val="C00000"/>
          </a:solidFill>
          <a:ln w="317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/>
              <a:ea typeface="黑体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820863" y="1096045"/>
            <a:ext cx="8067916" cy="5377998"/>
            <a:chOff x="377684" y="1312069"/>
            <a:chExt cx="8067916" cy="5377998"/>
          </a:xfrm>
        </p:grpSpPr>
        <p:grpSp>
          <p:nvGrpSpPr>
            <p:cNvPr id="5" name="组合 65"/>
            <p:cNvGrpSpPr/>
            <p:nvPr/>
          </p:nvGrpSpPr>
          <p:grpSpPr>
            <a:xfrm>
              <a:off x="3009658" y="1312069"/>
              <a:ext cx="2853101" cy="728651"/>
              <a:chOff x="3332328" y="2090383"/>
              <a:chExt cx="2113129" cy="543635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3370996" y="2156346"/>
                <a:ext cx="2074461" cy="477672"/>
              </a:xfrm>
              <a:prstGeom prst="rect">
                <a:avLst/>
              </a:prstGeom>
              <a:solidFill>
                <a:srgbClr val="344F2B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ea typeface="+mn-ea"/>
                  </a:rPr>
                  <a:t>什么会发生？</a:t>
                </a: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3332328" y="2090383"/>
                <a:ext cx="2074461" cy="477672"/>
              </a:xfrm>
              <a:prstGeom prst="rect">
                <a:avLst/>
              </a:prstGeom>
              <a:solidFill>
                <a:srgbClr val="344F2B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400" b="1" kern="0" dirty="0">
                    <a:solidFill>
                      <a:schemeClr val="bg1"/>
                    </a:solidFill>
                    <a:latin typeface="+mn-ea"/>
                    <a:ea typeface="+mn-ea"/>
                  </a:rPr>
                  <a:t>风险辨识</a:t>
                </a:r>
              </a:p>
            </p:txBody>
          </p:sp>
        </p:grpSp>
        <p:grpSp>
          <p:nvGrpSpPr>
            <p:cNvPr id="6" name="组合 66"/>
            <p:cNvGrpSpPr/>
            <p:nvPr/>
          </p:nvGrpSpPr>
          <p:grpSpPr>
            <a:xfrm>
              <a:off x="377684" y="2796813"/>
              <a:ext cx="2853101" cy="728651"/>
              <a:chOff x="3332328" y="2090383"/>
              <a:chExt cx="2113129" cy="543635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3370996" y="2156346"/>
                <a:ext cx="2074461" cy="477672"/>
              </a:xfrm>
              <a:prstGeom prst="rect">
                <a:avLst/>
              </a:prstGeom>
              <a:solidFill>
                <a:srgbClr val="344F2B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ea typeface="+mn-ea"/>
                  </a:rPr>
                  <a:t>什么会发生？</a:t>
                </a: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3332328" y="2090383"/>
                <a:ext cx="2074461" cy="477672"/>
              </a:xfrm>
              <a:prstGeom prst="rect">
                <a:avLst/>
              </a:prstGeom>
              <a:solidFill>
                <a:srgbClr val="344F2B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400" b="1" kern="0" dirty="0">
                    <a:solidFill>
                      <a:schemeClr val="bg1"/>
                    </a:solidFill>
                    <a:latin typeface="+mn-ea"/>
                    <a:ea typeface="+mn-ea"/>
                  </a:rPr>
                  <a:t>频率分析</a:t>
                </a:r>
              </a:p>
            </p:txBody>
          </p:sp>
        </p:grpSp>
        <p:grpSp>
          <p:nvGrpSpPr>
            <p:cNvPr id="7" name="组合 69"/>
            <p:cNvGrpSpPr/>
            <p:nvPr/>
          </p:nvGrpSpPr>
          <p:grpSpPr>
            <a:xfrm>
              <a:off x="5592499" y="2796809"/>
              <a:ext cx="2853101" cy="728651"/>
              <a:chOff x="3332328" y="2090383"/>
              <a:chExt cx="2113129" cy="543635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3370996" y="2156346"/>
                <a:ext cx="2074461" cy="477672"/>
              </a:xfrm>
              <a:prstGeom prst="rect">
                <a:avLst/>
              </a:prstGeom>
              <a:solidFill>
                <a:srgbClr val="344F2B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ea typeface="+mn-ea"/>
                  </a:rPr>
                  <a:t>什么会发生？</a:t>
                </a: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3332328" y="2090383"/>
                <a:ext cx="2074461" cy="477672"/>
              </a:xfrm>
              <a:prstGeom prst="rect">
                <a:avLst/>
              </a:prstGeom>
              <a:solidFill>
                <a:srgbClr val="344F2B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400" b="1" kern="0" dirty="0">
                    <a:solidFill>
                      <a:schemeClr val="bg1"/>
                    </a:solidFill>
                    <a:latin typeface="+mn-ea"/>
                    <a:ea typeface="+mn-ea"/>
                  </a:rPr>
                  <a:t>后果模拟</a:t>
                </a:r>
              </a:p>
            </p:txBody>
          </p:sp>
        </p:grpSp>
        <p:grpSp>
          <p:nvGrpSpPr>
            <p:cNvPr id="8" name="组合 72"/>
            <p:cNvGrpSpPr/>
            <p:nvPr/>
          </p:nvGrpSpPr>
          <p:grpSpPr>
            <a:xfrm>
              <a:off x="3031157" y="4351677"/>
              <a:ext cx="2853101" cy="728651"/>
              <a:chOff x="3332328" y="2090383"/>
              <a:chExt cx="2113129" cy="543635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3370996" y="2156346"/>
                <a:ext cx="2074461" cy="477672"/>
              </a:xfrm>
              <a:prstGeom prst="rect">
                <a:avLst/>
              </a:prstGeom>
              <a:solidFill>
                <a:srgbClr val="344F2B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ea typeface="+mn-ea"/>
                  </a:rPr>
                  <a:t>什么会发生？</a:t>
                </a: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3332328" y="2090383"/>
                <a:ext cx="2074461" cy="477672"/>
              </a:xfrm>
              <a:prstGeom prst="rect">
                <a:avLst/>
              </a:prstGeom>
              <a:solidFill>
                <a:srgbClr val="344F2B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400" b="1" kern="0" dirty="0">
                    <a:solidFill>
                      <a:schemeClr val="bg1"/>
                    </a:solidFill>
                    <a:latin typeface="+mn-ea"/>
                    <a:ea typeface="+mn-ea"/>
                  </a:rPr>
                  <a:t>风险计算</a:t>
                </a:r>
              </a:p>
            </p:txBody>
          </p:sp>
        </p:grpSp>
        <p:grpSp>
          <p:nvGrpSpPr>
            <p:cNvPr id="9" name="组合 75"/>
            <p:cNvGrpSpPr/>
            <p:nvPr/>
          </p:nvGrpSpPr>
          <p:grpSpPr>
            <a:xfrm>
              <a:off x="3031158" y="5961416"/>
              <a:ext cx="2853101" cy="728651"/>
              <a:chOff x="3332328" y="2090383"/>
              <a:chExt cx="2113129" cy="543635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3370996" y="2156346"/>
                <a:ext cx="2074461" cy="477672"/>
              </a:xfrm>
              <a:prstGeom prst="rect">
                <a:avLst/>
              </a:prstGeom>
              <a:solidFill>
                <a:srgbClr val="344F2B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ea typeface="+mn-ea"/>
                  </a:rPr>
                  <a:t>什么会发生？</a:t>
                </a: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3332328" y="2090383"/>
                <a:ext cx="2074461" cy="477672"/>
              </a:xfrm>
              <a:prstGeom prst="rect">
                <a:avLst/>
              </a:prstGeom>
              <a:solidFill>
                <a:srgbClr val="344F2B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400" b="1" kern="0" dirty="0">
                    <a:solidFill>
                      <a:schemeClr val="bg1"/>
                    </a:solidFill>
                    <a:latin typeface="+mn-ea"/>
                    <a:ea typeface="+mn-ea"/>
                  </a:rPr>
                  <a:t>安全措施</a:t>
                </a:r>
              </a:p>
            </p:txBody>
          </p:sp>
        </p:grpSp>
        <p:cxnSp>
          <p:nvCxnSpPr>
            <p:cNvPr id="10" name="直接箭头连接符 9"/>
            <p:cNvCxnSpPr>
              <a:stCxn id="18" idx="2"/>
              <a:endCxn id="16" idx="0"/>
            </p:cNvCxnSpPr>
            <p:nvPr/>
          </p:nvCxnSpPr>
          <p:spPr>
            <a:xfrm rot="16200000" flipH="1">
              <a:off x="3946853" y="5476665"/>
              <a:ext cx="969501" cy="1"/>
            </a:xfrm>
            <a:prstGeom prst="straightConnector1">
              <a:avLst/>
            </a:prstGeom>
            <a:noFill/>
            <a:ln w="28575" cap="flat" cmpd="sng" algn="ctr">
              <a:solidFill>
                <a:srgbClr val="344F2B"/>
              </a:solidFill>
              <a:prstDash val="solid"/>
              <a:tailEnd type="triangle" w="med" len="lg"/>
            </a:ln>
            <a:effectLst/>
          </p:spPr>
        </p:cxnSp>
        <p:cxnSp>
          <p:nvCxnSpPr>
            <p:cNvPr id="11" name="肘形连接符 10"/>
            <p:cNvCxnSpPr>
              <a:stCxn id="23" idx="2"/>
              <a:endCxn id="22" idx="0"/>
            </p:cNvCxnSpPr>
            <p:nvPr/>
          </p:nvCxnSpPr>
          <p:spPr>
            <a:xfrm rot="5400000">
              <a:off x="2742176" y="1076676"/>
              <a:ext cx="756094" cy="2684183"/>
            </a:xfrm>
            <a:prstGeom prst="bent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344F2B"/>
              </a:solidFill>
              <a:prstDash val="solid"/>
              <a:tailEnd type="triangle" w="med" len="lg"/>
            </a:ln>
            <a:effectLst/>
          </p:spPr>
        </p:cxnSp>
        <p:cxnSp>
          <p:nvCxnSpPr>
            <p:cNvPr id="12" name="肘形连接符 11"/>
            <p:cNvCxnSpPr>
              <a:stCxn id="23" idx="2"/>
              <a:endCxn id="20" idx="0"/>
            </p:cNvCxnSpPr>
            <p:nvPr/>
          </p:nvCxnSpPr>
          <p:spPr>
            <a:xfrm rot="16200000" flipH="1">
              <a:off x="5349585" y="1153447"/>
              <a:ext cx="756090" cy="2530632"/>
            </a:xfrm>
            <a:prstGeom prst="bent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344F2B"/>
              </a:solidFill>
              <a:prstDash val="solid"/>
              <a:tailEnd type="triangle" w="med" len="lg"/>
            </a:ln>
            <a:effectLst/>
          </p:spPr>
        </p:cxnSp>
        <p:cxnSp>
          <p:nvCxnSpPr>
            <p:cNvPr id="13" name="肘形连接符 12"/>
            <p:cNvCxnSpPr>
              <a:stCxn id="21" idx="2"/>
              <a:endCxn id="18" idx="0"/>
            </p:cNvCxnSpPr>
            <p:nvPr/>
          </p:nvCxnSpPr>
          <p:spPr>
            <a:xfrm rot="16200000" flipH="1">
              <a:off x="2717866" y="2637938"/>
              <a:ext cx="826213" cy="2601264"/>
            </a:xfrm>
            <a:prstGeom prst="bent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344F2B"/>
              </a:solidFill>
              <a:prstDash val="solid"/>
              <a:tailEnd type="triangle" w="med" len="lg"/>
            </a:ln>
            <a:effectLst/>
          </p:spPr>
        </p:cxnSp>
        <p:cxnSp>
          <p:nvCxnSpPr>
            <p:cNvPr id="14" name="肘形连接符 13"/>
            <p:cNvCxnSpPr>
              <a:stCxn id="19" idx="2"/>
              <a:endCxn id="18" idx="0"/>
            </p:cNvCxnSpPr>
            <p:nvPr/>
          </p:nvCxnSpPr>
          <p:spPr>
            <a:xfrm rot="5400000">
              <a:off x="5325271" y="2631793"/>
              <a:ext cx="826217" cy="2613551"/>
            </a:xfrm>
            <a:prstGeom prst="bent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344F2B"/>
              </a:solidFill>
              <a:prstDash val="solid"/>
              <a:tailEnd type="triangle" w="med" len="lg"/>
            </a:ln>
            <a:effectLst/>
          </p:spPr>
        </p:cxn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588964" y="357894"/>
            <a:ext cx="5521954" cy="378111"/>
          </a:xfrm>
          <a:prstGeom prst="rect">
            <a:avLst/>
          </a:prstGeom>
        </p:spPr>
        <p:txBody>
          <a:bodyPr vert="horz" lIns="96435" tIns="48218" rIns="96435" bIns="48218" rtlCol="0" anchor="ctr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安全措施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51928" y="1446304"/>
            <a:ext cx="9924544" cy="5188076"/>
            <a:chOff x="951928" y="1878352"/>
            <a:chExt cx="9924544" cy="5188076"/>
          </a:xfrm>
        </p:grpSpPr>
        <p:grpSp>
          <p:nvGrpSpPr>
            <p:cNvPr id="4" name="组合 3"/>
            <p:cNvGrpSpPr/>
            <p:nvPr/>
          </p:nvGrpSpPr>
          <p:grpSpPr>
            <a:xfrm>
              <a:off x="951928" y="1878352"/>
              <a:ext cx="9924544" cy="4302174"/>
              <a:chOff x="1337481" y="2167003"/>
              <a:chExt cx="6352083" cy="2685498"/>
            </a:xfrm>
          </p:grpSpPr>
          <p:grpSp>
            <p:nvGrpSpPr>
              <p:cNvPr id="17" name="组合 42"/>
              <p:cNvGrpSpPr/>
              <p:nvPr/>
            </p:nvGrpSpPr>
            <p:grpSpPr>
              <a:xfrm>
                <a:off x="1337481" y="2167003"/>
                <a:ext cx="6352083" cy="2283101"/>
                <a:chOff x="1337481" y="2167003"/>
                <a:chExt cx="6352083" cy="2283101"/>
              </a:xfrm>
            </p:grpSpPr>
            <p:sp>
              <p:nvSpPr>
                <p:cNvPr id="24" name="Oval 3"/>
                <p:cNvSpPr>
                  <a:spLocks noChangeArrowheads="1"/>
                </p:cNvSpPr>
                <p:nvPr/>
              </p:nvSpPr>
              <p:spPr bwMode="auto">
                <a:xfrm>
                  <a:off x="4164492" y="2937961"/>
                  <a:ext cx="748702" cy="710838"/>
                </a:xfrm>
                <a:prstGeom prst="ellipse">
                  <a:avLst/>
                </a:prstGeom>
                <a:solidFill>
                  <a:srgbClr val="344F2B"/>
                </a:solidFill>
                <a:ln w="28575" cap="flat" cmpd="sng" algn="ctr">
                  <a:solidFill>
                    <a:schemeClr val="bg1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1354" tIns="45676" rIns="91354" bIns="45676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软雅黑" pitchFamily="34" charset="-122"/>
                      <a:ea typeface="微软雅黑" pitchFamily="34" charset="-122"/>
                    </a:rPr>
                    <a:t>顶事件</a:t>
                  </a:r>
                </a:p>
              </p:txBody>
            </p:sp>
            <p:sp>
              <p:nvSpPr>
                <p:cNvPr id="25" name="Rectangle 5"/>
                <p:cNvSpPr>
                  <a:spLocks noChangeArrowheads="1"/>
                </p:cNvSpPr>
                <p:nvPr/>
              </p:nvSpPr>
              <p:spPr bwMode="auto">
                <a:xfrm>
                  <a:off x="1337481" y="2167003"/>
                  <a:ext cx="377893" cy="2238150"/>
                </a:xfrm>
                <a:prstGeom prst="rect">
                  <a:avLst/>
                </a:prstGeom>
                <a:solidFill>
                  <a:srgbClr val="344F2B"/>
                </a:solidFill>
                <a:ln w="28575" cap="flat" cmpd="sng" algn="ctr">
                  <a:solidFill>
                    <a:schemeClr val="bg1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77714" tIns="38063" rIns="77714" bIns="38063">
                  <a:spAutoFit/>
                </a:bodyPr>
                <a:lstStyle/>
                <a:p>
                  <a:pPr marL="0" marR="0" lvl="0" indent="0" algn="ctr" defTabSz="692785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692785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692785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软雅黑" pitchFamily="34" charset="-122"/>
                      <a:ea typeface="微软雅黑" pitchFamily="34" charset="-122"/>
                    </a:rPr>
                    <a:t>危害</a:t>
                  </a:r>
                  <a:r>
                    <a:rPr kumimoji="0" lang="en-US" altLang="zh-CN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软雅黑" pitchFamily="34" charset="-122"/>
                      <a:ea typeface="微软雅黑" pitchFamily="34" charset="-122"/>
                    </a:rPr>
                    <a:t>/</a:t>
                  </a:r>
                  <a:r>
                    <a:rPr kumimoji="0" lang="zh-CN" alt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软雅黑" pitchFamily="34" charset="-122"/>
                      <a:ea typeface="微软雅黑" pitchFamily="34" charset="-122"/>
                    </a:rPr>
                    <a:t>危险源</a:t>
                  </a:r>
                  <a:endPara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692785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692785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7279175" y="2202301"/>
                  <a:ext cx="410389" cy="2247803"/>
                </a:xfrm>
                <a:prstGeom prst="rect">
                  <a:avLst/>
                </a:prstGeom>
                <a:solidFill>
                  <a:srgbClr val="344F2B"/>
                </a:solidFill>
                <a:ln w="28575" cap="flat" cmpd="sng" algn="ctr">
                  <a:solidFill>
                    <a:schemeClr val="bg1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软雅黑" pitchFamily="34" charset="-122"/>
                      <a:ea typeface="微软雅黑" pitchFamily="34" charset="-122"/>
                    </a:rPr>
                    <a:t>后</a:t>
                  </a:r>
                  <a:endPara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软雅黑" pitchFamily="34" charset="-122"/>
                      <a:ea typeface="微软雅黑" pitchFamily="34" charset="-122"/>
                    </a:rPr>
                    <a:t>果</a:t>
                  </a:r>
                  <a:endPara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cxnSp>
              <p:nvCxnSpPr>
                <p:cNvPr id="27" name="直接箭头连接符 26"/>
                <p:cNvCxnSpPr>
                  <a:endCxn id="24" idx="2"/>
                </p:cNvCxnSpPr>
                <p:nvPr/>
              </p:nvCxnSpPr>
              <p:spPr>
                <a:xfrm>
                  <a:off x="1653435" y="2630465"/>
                  <a:ext cx="2511057" cy="662915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344F2B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28" name="直接箭头连接符 27"/>
                <p:cNvCxnSpPr>
                  <a:endCxn id="24" idx="2"/>
                </p:cNvCxnSpPr>
                <p:nvPr/>
              </p:nvCxnSpPr>
              <p:spPr>
                <a:xfrm flipV="1">
                  <a:off x="1741117" y="3293380"/>
                  <a:ext cx="2423375" cy="664844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344F2B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29" name="直接箭头连接符 28"/>
                <p:cNvCxnSpPr/>
                <p:nvPr/>
              </p:nvCxnSpPr>
              <p:spPr>
                <a:xfrm flipV="1">
                  <a:off x="1715374" y="3307028"/>
                  <a:ext cx="2449118" cy="20054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344F2B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30" name="直接箭头连接符 29"/>
                <p:cNvCxnSpPr>
                  <a:stCxn id="24" idx="6"/>
                  <a:endCxn id="38" idx="1"/>
                </p:cNvCxnSpPr>
                <p:nvPr/>
              </p:nvCxnSpPr>
              <p:spPr>
                <a:xfrm>
                  <a:off x="4913194" y="3293380"/>
                  <a:ext cx="472998" cy="966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344F2B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  <p:sp>
              <p:nvSpPr>
                <p:cNvPr id="31" name="矩形 30"/>
                <p:cNvSpPr/>
                <p:nvPr/>
              </p:nvSpPr>
              <p:spPr>
                <a:xfrm>
                  <a:off x="2755726" y="2668044"/>
                  <a:ext cx="87682" cy="350729"/>
                </a:xfrm>
                <a:prstGeom prst="rect">
                  <a:avLst/>
                </a:prstGeom>
                <a:solidFill>
                  <a:srgbClr val="92D050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32" name="矩形 31"/>
                <p:cNvSpPr/>
                <p:nvPr/>
              </p:nvSpPr>
              <p:spPr>
                <a:xfrm>
                  <a:off x="3271381" y="2820444"/>
                  <a:ext cx="87682" cy="350729"/>
                </a:xfrm>
                <a:prstGeom prst="rect">
                  <a:avLst/>
                </a:prstGeom>
                <a:solidFill>
                  <a:srgbClr val="92D050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33" name="矩形 32"/>
                <p:cNvSpPr/>
                <p:nvPr/>
              </p:nvSpPr>
              <p:spPr>
                <a:xfrm>
                  <a:off x="3010422" y="3123156"/>
                  <a:ext cx="87682" cy="350729"/>
                </a:xfrm>
                <a:prstGeom prst="rect">
                  <a:avLst/>
                </a:prstGeom>
                <a:solidFill>
                  <a:srgbClr val="92D050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34" name="矩形 33"/>
                <p:cNvSpPr/>
                <p:nvPr/>
              </p:nvSpPr>
              <p:spPr>
                <a:xfrm>
                  <a:off x="2661780" y="3100192"/>
                  <a:ext cx="87682" cy="350729"/>
                </a:xfrm>
                <a:prstGeom prst="rect">
                  <a:avLst/>
                </a:prstGeom>
                <a:solidFill>
                  <a:srgbClr val="92D050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35" name="矩形 34"/>
                <p:cNvSpPr/>
                <p:nvPr/>
              </p:nvSpPr>
              <p:spPr>
                <a:xfrm>
                  <a:off x="3277644" y="3402904"/>
                  <a:ext cx="87682" cy="350729"/>
                </a:xfrm>
                <a:prstGeom prst="rect">
                  <a:avLst/>
                </a:prstGeom>
                <a:solidFill>
                  <a:srgbClr val="92D050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36" name="矩形 35"/>
                <p:cNvSpPr/>
                <p:nvPr/>
              </p:nvSpPr>
              <p:spPr>
                <a:xfrm>
                  <a:off x="2791217" y="3517726"/>
                  <a:ext cx="87682" cy="350729"/>
                </a:xfrm>
                <a:prstGeom prst="rect">
                  <a:avLst/>
                </a:prstGeom>
                <a:solidFill>
                  <a:srgbClr val="92D050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37" name="矩形 36"/>
                <p:cNvSpPr/>
                <p:nvPr/>
              </p:nvSpPr>
              <p:spPr>
                <a:xfrm>
                  <a:off x="2430049" y="3632548"/>
                  <a:ext cx="87682" cy="350729"/>
                </a:xfrm>
                <a:prstGeom prst="rect">
                  <a:avLst/>
                </a:prstGeom>
                <a:solidFill>
                  <a:srgbClr val="92D050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>
                  <a:off x="5386192" y="3031299"/>
                  <a:ext cx="100208" cy="526094"/>
                </a:xfrm>
                <a:prstGeom prst="rect">
                  <a:avLst/>
                </a:prstGeom>
                <a:solidFill>
                  <a:srgbClr val="92D050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cxnSp>
              <p:nvCxnSpPr>
                <p:cNvPr id="39" name="直接箭头连接符 38"/>
                <p:cNvCxnSpPr>
                  <a:stCxn id="38" idx="2"/>
                  <a:endCxn id="42" idx="0"/>
                </p:cNvCxnSpPr>
                <p:nvPr/>
              </p:nvCxnSpPr>
              <p:spPr>
                <a:xfrm rot="16200000" flipH="1">
                  <a:off x="5812077" y="3181611"/>
                  <a:ext cx="16700" cy="768263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344F2B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40" name="直接箭头连接符 39"/>
                <p:cNvCxnSpPr>
                  <a:stCxn id="38" idx="0"/>
                  <a:endCxn id="41" idx="2"/>
                </p:cNvCxnSpPr>
                <p:nvPr/>
              </p:nvCxnSpPr>
              <p:spPr>
                <a:xfrm rot="16200000" flipH="1">
                  <a:off x="5818338" y="2649256"/>
                  <a:ext cx="2089" cy="766175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344F2B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  <p:sp>
              <p:nvSpPr>
                <p:cNvPr id="41" name="矩形 40"/>
                <p:cNvSpPr/>
                <p:nvPr/>
              </p:nvSpPr>
              <p:spPr>
                <a:xfrm>
                  <a:off x="6152367" y="2507294"/>
                  <a:ext cx="100208" cy="526094"/>
                </a:xfrm>
                <a:prstGeom prst="rect">
                  <a:avLst/>
                </a:prstGeom>
                <a:solidFill>
                  <a:srgbClr val="92D050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42" name="矩形 41"/>
                <p:cNvSpPr/>
                <p:nvPr/>
              </p:nvSpPr>
              <p:spPr>
                <a:xfrm>
                  <a:off x="6154455" y="3574093"/>
                  <a:ext cx="100208" cy="526094"/>
                </a:xfrm>
                <a:prstGeom prst="rect">
                  <a:avLst/>
                </a:prstGeom>
                <a:solidFill>
                  <a:srgbClr val="92D050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cxnSp>
              <p:nvCxnSpPr>
                <p:cNvPr id="43" name="直接箭头连接符 42"/>
                <p:cNvCxnSpPr>
                  <a:stCxn id="42" idx="0"/>
                </p:cNvCxnSpPr>
                <p:nvPr/>
              </p:nvCxnSpPr>
              <p:spPr>
                <a:xfrm rot="16200000" flipH="1">
                  <a:off x="6730654" y="3047998"/>
                  <a:ext cx="20876" cy="1073066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344F2B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44" name="直接箭头连接符 43"/>
                <p:cNvCxnSpPr>
                  <a:stCxn id="42" idx="2"/>
                </p:cNvCxnSpPr>
                <p:nvPr/>
              </p:nvCxnSpPr>
              <p:spPr>
                <a:xfrm rot="5400000" flipH="1" flipV="1">
                  <a:off x="6720213" y="3580357"/>
                  <a:ext cx="4176" cy="1035484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344F2B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45" name="直接箭头连接符 44"/>
                <p:cNvCxnSpPr>
                  <a:stCxn id="41" idx="2"/>
                </p:cNvCxnSpPr>
                <p:nvPr/>
              </p:nvCxnSpPr>
              <p:spPr>
                <a:xfrm rot="16200000" flipH="1">
                  <a:off x="6734830" y="2501029"/>
                  <a:ext cx="10436" cy="1075154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344F2B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46" name="直接箭头连接符 45"/>
                <p:cNvCxnSpPr>
                  <a:stCxn id="41" idx="0"/>
                </p:cNvCxnSpPr>
                <p:nvPr/>
              </p:nvCxnSpPr>
              <p:spPr>
                <a:xfrm rot="16200000" flipH="1">
                  <a:off x="6728566" y="1981198"/>
                  <a:ext cx="22963" cy="1075154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344F2B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</p:grpSp>
          <p:sp>
            <p:nvSpPr>
              <p:cNvPr id="18" name="Rectangle 8"/>
              <p:cNvSpPr>
                <a:spLocks noChangeArrowheads="1"/>
              </p:cNvSpPr>
              <p:nvPr/>
            </p:nvSpPr>
            <p:spPr bwMode="auto">
              <a:xfrm>
                <a:off x="1696742" y="3927312"/>
                <a:ext cx="755124" cy="451482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</p:spPr>
            <p:txBody>
              <a:bodyPr wrap="none" lIns="77788" tIns="38100" rIns="77788" bIns="38100">
                <a:spAutoFit/>
              </a:bodyPr>
              <a:lstStyle/>
              <a:p>
                <a:pPr marL="0" marR="0" lvl="0" indent="0" defTabSz="694055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44F2B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威胁</a:t>
                </a:r>
              </a:p>
              <a:p>
                <a:pPr marL="0" marR="0" lvl="0" indent="0" defTabSz="694055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44F2B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行为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44F2B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/</a:t>
                </a: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44F2B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状态</a:t>
                </a:r>
              </a:p>
            </p:txBody>
          </p:sp>
          <p:sp>
            <p:nvSpPr>
              <p:cNvPr id="19" name="Freeform 11"/>
              <p:cNvSpPr/>
              <p:nvPr/>
            </p:nvSpPr>
            <p:spPr bwMode="auto">
              <a:xfrm>
                <a:off x="2794521" y="3885514"/>
                <a:ext cx="292100" cy="673100"/>
              </a:xfrm>
              <a:custGeom>
                <a:avLst/>
                <a:gdLst>
                  <a:gd name="T0" fmla="*/ 0 w 240"/>
                  <a:gd name="T1" fmla="*/ 0 h 209"/>
                  <a:gd name="T2" fmla="*/ 2147483647 w 240"/>
                  <a:gd name="T3" fmla="*/ 2147483647 h 209"/>
                  <a:gd name="T4" fmla="*/ 2147483647 w 240"/>
                  <a:gd name="T5" fmla="*/ 2147483647 h 209"/>
                  <a:gd name="T6" fmla="*/ 0 60000 65536"/>
                  <a:gd name="T7" fmla="*/ 0 60000 65536"/>
                  <a:gd name="T8" fmla="*/ 0 60000 65536"/>
                  <a:gd name="T9" fmla="*/ 0 w 240"/>
                  <a:gd name="T10" fmla="*/ 0 h 209"/>
                  <a:gd name="T11" fmla="*/ 240 w 240"/>
                  <a:gd name="T12" fmla="*/ 209 h 2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0" h="209">
                    <a:moveTo>
                      <a:pt x="0" y="0"/>
                    </a:moveTo>
                    <a:lnTo>
                      <a:pt x="132" y="208"/>
                    </a:lnTo>
                    <a:lnTo>
                      <a:pt x="239" y="207"/>
                    </a:lnTo>
                  </a:path>
                </a:pathLst>
              </a:custGeom>
              <a:noFill/>
              <a:ln w="12700" cap="rnd" cmpd="sng">
                <a:solidFill>
                  <a:srgbClr val="344F2B"/>
                </a:solidFill>
                <a:prstDash val="solid"/>
                <a:round/>
                <a:headEnd type="stealth" w="med" len="lg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黑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0" name="Rectangle 12"/>
              <p:cNvSpPr>
                <a:spLocks noChangeArrowheads="1"/>
              </p:cNvSpPr>
              <p:nvPr/>
            </p:nvSpPr>
            <p:spPr bwMode="auto">
              <a:xfrm>
                <a:off x="3099322" y="4195077"/>
                <a:ext cx="1473200" cy="58596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77788" tIns="38100" rIns="77788" bIns="38100">
                <a:spAutoFit/>
              </a:bodyPr>
              <a:lstStyle/>
              <a:p>
                <a:pPr marL="0" marR="0" lvl="0" indent="0" defTabSz="694055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44F2B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屏障</a:t>
                </a:r>
              </a:p>
              <a:p>
                <a:pPr marL="0" marR="0" lvl="0" indent="0" defTabSz="694055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44F2B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如：硬件、仪器、程序、培训</a:t>
                </a: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/>
            </p:nvSpPr>
            <p:spPr bwMode="auto">
              <a:xfrm>
                <a:off x="5148197" y="4266535"/>
                <a:ext cx="1612900" cy="58596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77788" tIns="38100" rIns="77788" bIns="38100">
                <a:spAutoFit/>
              </a:bodyPr>
              <a:lstStyle/>
              <a:p>
                <a:pPr marL="0" marR="0" lvl="0" indent="0" defTabSz="694055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44F2B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恢复控制</a:t>
                </a:r>
              </a:p>
              <a:p>
                <a:pPr marL="0" marR="0" lvl="0" indent="0" defTabSz="694055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44F2B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如：警报、消防、应急程序、 训练、救助</a:t>
                </a:r>
              </a:p>
            </p:txBody>
          </p:sp>
          <p:sp>
            <p:nvSpPr>
              <p:cNvPr id="22" name="Line 33"/>
              <p:cNvSpPr>
                <a:spLocks noChangeShapeType="1"/>
              </p:cNvSpPr>
              <p:nvPr/>
            </p:nvSpPr>
            <p:spPr bwMode="auto">
              <a:xfrm flipV="1">
                <a:off x="5887233" y="4008327"/>
                <a:ext cx="250519" cy="225469"/>
              </a:xfrm>
              <a:prstGeom prst="line">
                <a:avLst/>
              </a:prstGeom>
              <a:solidFill>
                <a:srgbClr val="344F2B"/>
              </a:solidFill>
              <a:ln w="12700">
                <a:solidFill>
                  <a:srgbClr val="344F2B"/>
                </a:solidFill>
                <a:round/>
                <a:headEnd type="none" w="sm" len="sm"/>
                <a:tailEnd type="stealth" w="med" len="lg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黑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3" name="Line 34"/>
              <p:cNvSpPr>
                <a:spLocks noChangeShapeType="1"/>
              </p:cNvSpPr>
              <p:nvPr/>
            </p:nvSpPr>
            <p:spPr bwMode="auto">
              <a:xfrm flipH="1" flipV="1">
                <a:off x="5427862" y="3555572"/>
                <a:ext cx="133693" cy="665698"/>
              </a:xfrm>
              <a:prstGeom prst="line">
                <a:avLst/>
              </a:prstGeom>
              <a:solidFill>
                <a:srgbClr val="344F2B"/>
              </a:solidFill>
              <a:ln w="12700">
                <a:solidFill>
                  <a:srgbClr val="344F2B"/>
                </a:solidFill>
                <a:round/>
                <a:headEnd type="none" w="sm" len="sm"/>
                <a:tailEnd type="stealth" w="med" len="lg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黑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538681" y="4420137"/>
              <a:ext cx="8694174" cy="2646291"/>
              <a:chOff x="1405423" y="4222128"/>
              <a:chExt cx="6449944" cy="1994958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1766170" y="5812077"/>
                <a:ext cx="5853830" cy="405009"/>
                <a:chOff x="1528175" y="4471792"/>
                <a:chExt cx="5853830" cy="405009"/>
              </a:xfrm>
            </p:grpSpPr>
            <p:sp>
              <p:nvSpPr>
                <p:cNvPr id="12" name="圆角矩形 11"/>
                <p:cNvSpPr/>
                <p:nvPr/>
              </p:nvSpPr>
              <p:spPr>
                <a:xfrm>
                  <a:off x="1528175" y="4471792"/>
                  <a:ext cx="1315233" cy="400833"/>
                </a:xfrm>
                <a:prstGeom prst="roundRect">
                  <a:avLst>
                    <a:gd name="adj" fmla="val 7292"/>
                  </a:avLst>
                </a:prstGeom>
                <a:solidFill>
                  <a:srgbClr val="DE0302"/>
                </a:solidFill>
                <a:ln w="19050" cap="flat" cmpd="sng" algn="ctr">
                  <a:solidFill>
                    <a:srgbClr val="DE0302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微软雅黑" pitchFamily="34" charset="-122"/>
                      <a:ea typeface="微软雅黑" pitchFamily="34" charset="-122"/>
                    </a:rPr>
                    <a:t>辨识</a:t>
                  </a:r>
                </a:p>
              </p:txBody>
            </p:sp>
            <p:sp>
              <p:nvSpPr>
                <p:cNvPr id="13" name="圆角矩形 12"/>
                <p:cNvSpPr/>
                <p:nvPr/>
              </p:nvSpPr>
              <p:spPr>
                <a:xfrm>
                  <a:off x="3810000" y="4473880"/>
                  <a:ext cx="1315233" cy="400833"/>
                </a:xfrm>
                <a:prstGeom prst="roundRect">
                  <a:avLst>
                    <a:gd name="adj" fmla="val 7292"/>
                  </a:avLst>
                </a:prstGeom>
                <a:solidFill>
                  <a:srgbClr val="DE0302"/>
                </a:solidFill>
                <a:ln w="19050" cap="flat" cmpd="sng" algn="ctr">
                  <a:solidFill>
                    <a:srgbClr val="DE0302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微软雅黑" pitchFamily="34" charset="-122"/>
                      <a:ea typeface="微软雅黑" pitchFamily="34" charset="-122"/>
                    </a:rPr>
                    <a:t>评价</a:t>
                  </a:r>
                </a:p>
              </p:txBody>
            </p:sp>
            <p:sp>
              <p:nvSpPr>
                <p:cNvPr id="14" name="圆角矩形 13"/>
                <p:cNvSpPr/>
                <p:nvPr/>
              </p:nvSpPr>
              <p:spPr>
                <a:xfrm>
                  <a:off x="6066772" y="4475968"/>
                  <a:ext cx="1315233" cy="400833"/>
                </a:xfrm>
                <a:prstGeom prst="roundRect">
                  <a:avLst>
                    <a:gd name="adj" fmla="val 7292"/>
                  </a:avLst>
                </a:prstGeom>
                <a:solidFill>
                  <a:srgbClr val="DE0302"/>
                </a:solidFill>
                <a:ln w="19050" cap="flat" cmpd="sng" algn="ctr">
                  <a:solidFill>
                    <a:srgbClr val="DE0302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微软雅黑" pitchFamily="34" charset="-122"/>
                      <a:ea typeface="微软雅黑" pitchFamily="34" charset="-122"/>
                    </a:rPr>
                    <a:t>措施</a:t>
                  </a:r>
                </a:p>
              </p:txBody>
            </p:sp>
            <p:cxnSp>
              <p:nvCxnSpPr>
                <p:cNvPr id="15" name="直接箭头连接符 14"/>
                <p:cNvCxnSpPr>
                  <a:stCxn id="12" idx="3"/>
                  <a:endCxn id="13" idx="1"/>
                </p:cNvCxnSpPr>
                <p:nvPr/>
              </p:nvCxnSpPr>
              <p:spPr>
                <a:xfrm>
                  <a:off x="2843408" y="4672209"/>
                  <a:ext cx="966592" cy="2088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DE0302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16" name="直接箭头连接符 15"/>
                <p:cNvCxnSpPr>
                  <a:stCxn id="13" idx="3"/>
                  <a:endCxn id="14" idx="1"/>
                </p:cNvCxnSpPr>
                <p:nvPr/>
              </p:nvCxnSpPr>
              <p:spPr>
                <a:xfrm>
                  <a:off x="5125233" y="4674297"/>
                  <a:ext cx="941539" cy="2088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DE0302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</p:grpSp>
          <p:cxnSp>
            <p:nvCxnSpPr>
              <p:cNvPr id="7" name="直接连接符 6"/>
              <p:cNvCxnSpPr>
                <a:stCxn id="12" idx="0"/>
              </p:cNvCxnSpPr>
              <p:nvPr/>
            </p:nvCxnSpPr>
            <p:spPr>
              <a:xfrm flipH="1" flipV="1">
                <a:off x="1405423" y="5008969"/>
                <a:ext cx="1018363" cy="803108"/>
              </a:xfrm>
              <a:prstGeom prst="line">
                <a:avLst/>
              </a:prstGeom>
              <a:noFill/>
              <a:ln w="9525" cap="flat" cmpd="sng" algn="ctr">
                <a:solidFill>
                  <a:srgbClr val="DE0302"/>
                </a:solidFill>
                <a:prstDash val="solid"/>
              </a:ln>
              <a:effectLst/>
            </p:spPr>
          </p:cxnSp>
          <p:cxnSp>
            <p:nvCxnSpPr>
              <p:cNvPr id="8" name="直接连接符 7"/>
              <p:cNvCxnSpPr>
                <a:stCxn id="13" idx="0"/>
              </p:cNvCxnSpPr>
              <p:nvPr/>
            </p:nvCxnSpPr>
            <p:spPr>
              <a:xfrm flipV="1">
                <a:off x="4705612" y="4841561"/>
                <a:ext cx="3149755" cy="972604"/>
              </a:xfrm>
              <a:prstGeom prst="line">
                <a:avLst/>
              </a:prstGeom>
              <a:noFill/>
              <a:ln w="9525" cap="flat" cmpd="sng" algn="ctr">
                <a:solidFill>
                  <a:srgbClr val="DE0302"/>
                </a:solidFill>
                <a:prstDash val="solid"/>
              </a:ln>
              <a:effectLst/>
            </p:spPr>
          </p:cxnSp>
          <p:cxnSp>
            <p:nvCxnSpPr>
              <p:cNvPr id="9" name="直接连接符 8"/>
              <p:cNvCxnSpPr>
                <a:stCxn id="14" idx="0"/>
                <a:endCxn id="35" idx="2"/>
              </p:cNvCxnSpPr>
              <p:nvPr/>
            </p:nvCxnSpPr>
            <p:spPr>
              <a:xfrm flipH="1" flipV="1">
                <a:off x="3269794" y="4222128"/>
                <a:ext cx="3692590" cy="1594124"/>
              </a:xfrm>
              <a:prstGeom prst="line">
                <a:avLst/>
              </a:prstGeom>
              <a:noFill/>
              <a:ln w="9525" cap="flat" cmpd="sng" algn="ctr">
                <a:solidFill>
                  <a:srgbClr val="DE0302"/>
                </a:solidFill>
                <a:prstDash val="solid"/>
              </a:ln>
              <a:effectLst/>
            </p:spPr>
          </p:cxnSp>
          <p:cxnSp>
            <p:nvCxnSpPr>
              <p:cNvPr id="10" name="直接连接符 9"/>
              <p:cNvCxnSpPr>
                <a:stCxn id="14" idx="0"/>
                <a:endCxn id="42" idx="2"/>
              </p:cNvCxnSpPr>
              <p:nvPr/>
            </p:nvCxnSpPr>
            <p:spPr>
              <a:xfrm flipH="1" flipV="1">
                <a:off x="6611574" y="4640662"/>
                <a:ext cx="350810" cy="1175591"/>
              </a:xfrm>
              <a:prstGeom prst="line">
                <a:avLst/>
              </a:prstGeom>
              <a:noFill/>
              <a:ln w="9525" cap="flat" cmpd="sng" algn="ctr">
                <a:solidFill>
                  <a:srgbClr val="DE0302"/>
                </a:solidFill>
                <a:prstDash val="solid"/>
              </a:ln>
              <a:effectLst/>
            </p:spPr>
          </p:cxnSp>
          <p:cxnSp>
            <p:nvCxnSpPr>
              <p:cNvPr id="11" name="直接连接符 10"/>
              <p:cNvCxnSpPr>
                <a:stCxn id="12" idx="0"/>
              </p:cNvCxnSpPr>
              <p:nvPr/>
            </p:nvCxnSpPr>
            <p:spPr>
              <a:xfrm flipH="1" flipV="1">
                <a:off x="1838320" y="4701445"/>
                <a:ext cx="585467" cy="1110632"/>
              </a:xfrm>
              <a:prstGeom prst="line">
                <a:avLst/>
              </a:prstGeom>
              <a:noFill/>
              <a:ln w="9525" cap="flat" cmpd="sng" algn="ctr">
                <a:solidFill>
                  <a:srgbClr val="DE0302"/>
                </a:solidFill>
                <a:prstDash val="solid"/>
              </a:ln>
              <a:effectLst/>
            </p:spPr>
          </p:cxnSp>
        </p:grpSp>
      </p:grpSp>
      <p:sp>
        <p:nvSpPr>
          <p:cNvPr id="47" name="椭圆 46"/>
          <p:cNvSpPr/>
          <p:nvPr/>
        </p:nvSpPr>
        <p:spPr>
          <a:xfrm>
            <a:off x="7149455" y="1281485"/>
            <a:ext cx="1807200" cy="4037610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2468935" y="1281485"/>
            <a:ext cx="1807200" cy="4037610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588964" y="357894"/>
            <a:ext cx="5521954" cy="378111"/>
          </a:xfrm>
          <a:prstGeom prst="rect">
            <a:avLst/>
          </a:prstGeom>
        </p:spPr>
        <p:txBody>
          <a:bodyPr vert="horz" lIns="96435" tIns="48218" rIns="96435" bIns="48218" rtlCol="0" anchor="ctr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屏障</a:t>
            </a:r>
          </a:p>
        </p:txBody>
      </p:sp>
      <p:sp>
        <p:nvSpPr>
          <p:cNvPr id="3" name="矩形 2"/>
          <p:cNvSpPr/>
          <p:nvPr/>
        </p:nvSpPr>
        <p:spPr>
          <a:xfrm>
            <a:off x="743546" y="1744118"/>
            <a:ext cx="526771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</a:pPr>
            <a:r>
              <a:rPr lang="zh-CN" altLang="en-US" sz="2400" b="1" dirty="0">
                <a:solidFill>
                  <a:srgbClr val="344F2B"/>
                </a:solidFill>
                <a:effectLst/>
                <a:latin typeface="+mj-ea"/>
                <a:ea typeface="+mj-ea"/>
              </a:rPr>
              <a:t>屏障 ：如何对被释放的能量进行控制</a:t>
            </a:r>
            <a:endParaRPr lang="en-US" altLang="zh-CN" sz="2400" b="1" dirty="0">
              <a:solidFill>
                <a:srgbClr val="344F2B"/>
              </a:solidFill>
              <a:effectLst/>
              <a:latin typeface="+mj-ea"/>
              <a:ea typeface="+mj-ea"/>
            </a:endParaRPr>
          </a:p>
          <a:p>
            <a:pPr lvl="0" indent="-457200" eaLnBrk="0" hangingPunct="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Wingdings" charset="2"/>
              <a:buChar char="n"/>
            </a:pPr>
            <a:r>
              <a:rPr lang="zh-CN" altLang="en-US" sz="2400" b="0" dirty="0">
                <a:solidFill>
                  <a:srgbClr val="344F2B"/>
                </a:solidFill>
                <a:effectLst/>
                <a:latin typeface="+mj-ea"/>
                <a:ea typeface="+mj-ea"/>
              </a:rPr>
              <a:t>是一种方法, 可以降低危害被释放的可能性，减轻危害被释放后带来的不良后果</a:t>
            </a:r>
            <a:r>
              <a:rPr lang="en-US" altLang="zh-CN" sz="2400" b="0" dirty="0">
                <a:solidFill>
                  <a:srgbClr val="344F2B"/>
                </a:solidFill>
                <a:effectLst/>
                <a:latin typeface="+mj-ea"/>
                <a:ea typeface="+mj-ea"/>
              </a:rPr>
              <a:t>……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80703" y="1528093"/>
            <a:ext cx="8288683" cy="0"/>
          </a:xfrm>
          <a:prstGeom prst="line">
            <a:avLst/>
          </a:prstGeom>
          <a:ln>
            <a:solidFill>
              <a:srgbClr val="DE030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17518" y="1312069"/>
            <a:ext cx="0" cy="4032448"/>
          </a:xfrm>
          <a:prstGeom prst="line">
            <a:avLst/>
          </a:prstGeom>
          <a:ln>
            <a:solidFill>
              <a:srgbClr val="DE030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5820984" y="5067762"/>
            <a:ext cx="0" cy="1428883"/>
          </a:xfrm>
          <a:prstGeom prst="line">
            <a:avLst/>
          </a:prstGeom>
          <a:ln>
            <a:solidFill>
              <a:srgbClr val="DE030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5460944" y="6214864"/>
            <a:ext cx="4784855" cy="72008"/>
          </a:xfrm>
          <a:prstGeom prst="line">
            <a:avLst/>
          </a:prstGeom>
          <a:ln>
            <a:solidFill>
              <a:srgbClr val="DE030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685" y="2044725"/>
            <a:ext cx="5293519" cy="3970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588963" y="357894"/>
            <a:ext cx="6560491" cy="378111"/>
          </a:xfrm>
          <a:prstGeom prst="rect">
            <a:avLst/>
          </a:prstGeom>
        </p:spPr>
        <p:txBody>
          <a:bodyPr vert="horz" lIns="96435" tIns="48218" rIns="96435" bIns="48218" rtlCol="0" anchor="ctr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屏障举例：具有一定压力的天然气</a:t>
            </a:r>
          </a:p>
        </p:txBody>
      </p:sp>
      <p:sp>
        <p:nvSpPr>
          <p:cNvPr id="3" name="Rectangle 97"/>
          <p:cNvSpPr>
            <a:spLocks noChangeArrowheads="1"/>
          </p:cNvSpPr>
          <p:nvPr/>
        </p:nvSpPr>
        <p:spPr bwMode="auto">
          <a:xfrm>
            <a:off x="659080" y="5971258"/>
            <a:ext cx="12199669" cy="438774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rgbClr val="3370B9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344F2B"/>
                </a:solidFill>
                <a:effectLst/>
                <a:uLnTx/>
                <a:uFillTx/>
                <a:latin typeface="+mn-ea"/>
                <a:ea typeface="+mn-ea"/>
                <a:cs typeface="Times New Roman" pitchFamily="18" charset="0"/>
              </a:rPr>
              <a:t>屏障是一种方法, 可以降低危害被释放的可能性，减轻危害被释放后带来的不良后果</a:t>
            </a:r>
            <a:r>
              <a:rPr kumimoji="0" lang="en-US" altLang="zh-CN" sz="2200" b="1" i="0" u="none" strike="noStrike" kern="0" cap="none" spc="0" normalizeH="0" baseline="0" noProof="0" dirty="0">
                <a:ln>
                  <a:noFill/>
                </a:ln>
                <a:solidFill>
                  <a:srgbClr val="344F2B"/>
                </a:solidFill>
                <a:effectLst/>
                <a:uLnTx/>
                <a:uFillTx/>
                <a:latin typeface="+mn-ea"/>
                <a:ea typeface="+mn-ea"/>
                <a:cs typeface="Times New Roman" pitchFamily="18" charset="0"/>
              </a:rPr>
              <a:t>……</a:t>
            </a:r>
          </a:p>
        </p:txBody>
      </p:sp>
      <p:grpSp>
        <p:nvGrpSpPr>
          <p:cNvPr id="4" name="组合 87"/>
          <p:cNvGrpSpPr/>
          <p:nvPr/>
        </p:nvGrpSpPr>
        <p:grpSpPr>
          <a:xfrm>
            <a:off x="582474" y="1456085"/>
            <a:ext cx="10459196" cy="4206132"/>
            <a:chOff x="1" y="1952625"/>
            <a:chExt cx="9144001" cy="4273550"/>
          </a:xfrm>
        </p:grpSpPr>
        <p:sp>
          <p:nvSpPr>
            <p:cNvPr id="5" name="Line 95"/>
            <p:cNvSpPr>
              <a:spLocks noChangeShapeType="1"/>
            </p:cNvSpPr>
            <p:nvPr/>
          </p:nvSpPr>
          <p:spPr bwMode="auto">
            <a:xfrm flipV="1">
              <a:off x="4826000" y="3556000"/>
              <a:ext cx="3111500" cy="2032000"/>
            </a:xfrm>
            <a:prstGeom prst="line">
              <a:avLst/>
            </a:prstGeom>
            <a:noFill/>
            <a:ln w="76200">
              <a:solidFill>
                <a:srgbClr val="344F2B"/>
              </a:solidFill>
              <a:round/>
              <a:tailEnd type="triangle" w="med" len="med"/>
            </a:ln>
            <a:effectLst>
              <a:prstShdw prst="shdw17" dist="17961" dir="2700000">
                <a:srgbClr val="33CC33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  <p:grpSp>
          <p:nvGrpSpPr>
            <p:cNvPr id="6" name="Group 72"/>
            <p:cNvGrpSpPr/>
            <p:nvPr/>
          </p:nvGrpSpPr>
          <p:grpSpPr bwMode="auto">
            <a:xfrm>
              <a:off x="1122363" y="2235201"/>
              <a:ext cx="971550" cy="576596"/>
              <a:chOff x="1419" y="1248"/>
              <a:chExt cx="1220" cy="597"/>
            </a:xfrm>
          </p:grpSpPr>
          <p:sp>
            <p:nvSpPr>
              <p:cNvPr id="82" name="Rectangle 16"/>
              <p:cNvSpPr>
                <a:spLocks noChangeArrowheads="1"/>
              </p:cNvSpPr>
              <p:nvPr/>
            </p:nvSpPr>
            <p:spPr bwMode="auto">
              <a:xfrm>
                <a:off x="1742" y="1578"/>
                <a:ext cx="883" cy="26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 lIns="34925" tIns="19050" rIns="34925" bIns="19050">
                <a:spAutoFit/>
              </a:bodyPr>
              <a:lstStyle/>
              <a:p>
                <a:pPr marL="0" marR="0" lvl="0" indent="0" defTabSz="3429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THREAT</a:t>
                </a:r>
              </a:p>
            </p:txBody>
          </p:sp>
          <p:sp>
            <p:nvSpPr>
              <p:cNvPr id="83" name="Rectangle 17" descr="Wide downward diagonal"/>
              <p:cNvSpPr>
                <a:spLocks noChangeArrowheads="1"/>
              </p:cNvSpPr>
              <p:nvPr/>
            </p:nvSpPr>
            <p:spPr bwMode="auto">
              <a:xfrm>
                <a:off x="1419" y="1248"/>
                <a:ext cx="1220" cy="572"/>
              </a:xfrm>
              <a:prstGeom prst="rect">
                <a:avLst/>
              </a:prstGeom>
              <a:pattFill prst="wdDnDiag">
                <a:fgClr>
                  <a:srgbClr val="000000"/>
                </a:fgClr>
                <a:bgClr>
                  <a:srgbClr val="FAFD00"/>
                </a:bgClr>
              </a:pattFill>
              <a:ln w="12700">
                <a:solidFill>
                  <a:srgbClr val="0000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84" name="Rectangle 18"/>
              <p:cNvSpPr>
                <a:spLocks noChangeArrowheads="1"/>
              </p:cNvSpPr>
              <p:nvPr/>
            </p:nvSpPr>
            <p:spPr bwMode="auto">
              <a:xfrm>
                <a:off x="1419" y="1683"/>
                <a:ext cx="1217" cy="117"/>
              </a:xfrm>
              <a:prstGeom prst="rect">
                <a:avLst/>
              </a:prstGeom>
              <a:solidFill>
                <a:srgbClr val="FAFD00"/>
              </a:solidFill>
              <a:ln w="12700">
                <a:solidFill>
                  <a:srgbClr val="0000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85" name="Rectangle 19"/>
              <p:cNvSpPr>
                <a:spLocks noChangeArrowheads="1"/>
              </p:cNvSpPr>
              <p:nvPr/>
            </p:nvSpPr>
            <p:spPr bwMode="auto">
              <a:xfrm>
                <a:off x="1511" y="1327"/>
                <a:ext cx="1000" cy="202"/>
              </a:xfrm>
              <a:prstGeom prst="rect">
                <a:avLst/>
              </a:prstGeom>
              <a:solidFill>
                <a:srgbClr val="FAFD00"/>
              </a:solidFill>
              <a:ln w="12700">
                <a:solidFill>
                  <a:srgbClr val="000000"/>
                </a:solidFill>
                <a:miter lim="800000"/>
              </a:ln>
              <a:effectLst/>
            </p:spPr>
            <p:txBody>
              <a:bodyPr lIns="34925" tIns="19050" rIns="34925" bIns="19050">
                <a:spAutoFit/>
              </a:bodyPr>
              <a:lstStyle/>
              <a:p>
                <a:pPr marL="0" marR="0" lvl="0" indent="0" algn="ctr" defTabSz="3429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内部腐蚀</a:t>
                </a:r>
              </a:p>
            </p:txBody>
          </p:sp>
        </p:grpSp>
        <p:grpSp>
          <p:nvGrpSpPr>
            <p:cNvPr id="7" name="Group 73"/>
            <p:cNvGrpSpPr/>
            <p:nvPr/>
          </p:nvGrpSpPr>
          <p:grpSpPr bwMode="auto">
            <a:xfrm>
              <a:off x="2212975" y="2940050"/>
              <a:ext cx="1048125" cy="538163"/>
              <a:chOff x="1650" y="1916"/>
              <a:chExt cx="1290" cy="571"/>
            </a:xfrm>
          </p:grpSpPr>
          <p:sp>
            <p:nvSpPr>
              <p:cNvPr id="78" name="Rectangle 20"/>
              <p:cNvSpPr>
                <a:spLocks noChangeArrowheads="1"/>
              </p:cNvSpPr>
              <p:nvPr/>
            </p:nvSpPr>
            <p:spPr bwMode="auto">
              <a:xfrm>
                <a:off x="2074" y="2108"/>
                <a:ext cx="866" cy="27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 lIns="34925" tIns="19050" rIns="34925" bIns="19050">
                <a:spAutoFit/>
              </a:bodyPr>
              <a:lstStyle/>
              <a:p>
                <a:pPr marL="0" marR="0" lvl="0" indent="0" defTabSz="3429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THREAT</a:t>
                </a:r>
              </a:p>
            </p:txBody>
          </p:sp>
          <p:sp>
            <p:nvSpPr>
              <p:cNvPr id="79" name="Rectangle 21" descr="Wide downward diagonal"/>
              <p:cNvSpPr>
                <a:spLocks noChangeArrowheads="1"/>
              </p:cNvSpPr>
              <p:nvPr/>
            </p:nvSpPr>
            <p:spPr bwMode="auto">
              <a:xfrm>
                <a:off x="1650" y="1916"/>
                <a:ext cx="1219" cy="571"/>
              </a:xfrm>
              <a:prstGeom prst="rect">
                <a:avLst/>
              </a:prstGeom>
              <a:pattFill prst="wdDnDiag">
                <a:fgClr>
                  <a:srgbClr val="000000"/>
                </a:fgClr>
                <a:bgClr>
                  <a:srgbClr val="FAFD00"/>
                </a:bgClr>
              </a:pattFill>
              <a:ln w="12700">
                <a:solidFill>
                  <a:srgbClr val="0000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80" name="Rectangle 22"/>
              <p:cNvSpPr>
                <a:spLocks noChangeArrowheads="1"/>
              </p:cNvSpPr>
              <p:nvPr/>
            </p:nvSpPr>
            <p:spPr bwMode="auto">
              <a:xfrm>
                <a:off x="1650" y="2351"/>
                <a:ext cx="1217" cy="117"/>
              </a:xfrm>
              <a:prstGeom prst="rect">
                <a:avLst/>
              </a:prstGeom>
              <a:solidFill>
                <a:srgbClr val="FAFD00"/>
              </a:solidFill>
              <a:ln w="12700">
                <a:solidFill>
                  <a:srgbClr val="0000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81" name="Rectangle 24"/>
              <p:cNvSpPr>
                <a:spLocks noChangeArrowheads="1"/>
              </p:cNvSpPr>
              <p:nvPr/>
            </p:nvSpPr>
            <p:spPr bwMode="auto">
              <a:xfrm>
                <a:off x="1787" y="1995"/>
                <a:ext cx="1000" cy="207"/>
              </a:xfrm>
              <a:prstGeom prst="rect">
                <a:avLst/>
              </a:prstGeom>
              <a:solidFill>
                <a:srgbClr val="FAFD00"/>
              </a:solidFill>
              <a:ln w="12700">
                <a:solidFill>
                  <a:srgbClr val="000000"/>
                </a:solidFill>
                <a:miter lim="800000"/>
              </a:ln>
              <a:effectLst/>
            </p:spPr>
            <p:txBody>
              <a:bodyPr lIns="34925" tIns="19050" rIns="34925" bIns="19050">
                <a:spAutoFit/>
              </a:bodyPr>
              <a:lstStyle/>
              <a:p>
                <a:pPr marL="0" marR="0" lvl="0" indent="0" algn="ctr" defTabSz="3429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外部影响</a:t>
                </a:r>
              </a:p>
            </p:txBody>
          </p:sp>
        </p:grpSp>
        <p:grpSp>
          <p:nvGrpSpPr>
            <p:cNvPr id="8" name="Group 76"/>
            <p:cNvGrpSpPr/>
            <p:nvPr/>
          </p:nvGrpSpPr>
          <p:grpSpPr bwMode="auto">
            <a:xfrm>
              <a:off x="2895600" y="3811766"/>
              <a:ext cx="1138575" cy="547388"/>
              <a:chOff x="1928" y="2363"/>
              <a:chExt cx="913" cy="425"/>
            </a:xfrm>
          </p:grpSpPr>
          <p:grpSp>
            <p:nvGrpSpPr>
              <p:cNvPr id="73" name="Group 75"/>
              <p:cNvGrpSpPr/>
              <p:nvPr/>
            </p:nvGrpSpPr>
            <p:grpSpPr bwMode="auto">
              <a:xfrm>
                <a:off x="1928" y="2363"/>
                <a:ext cx="913" cy="425"/>
                <a:chOff x="1928" y="2353"/>
                <a:chExt cx="913" cy="232"/>
              </a:xfrm>
            </p:grpSpPr>
            <p:sp>
              <p:nvSpPr>
                <p:cNvPr id="75" name="Rectangle 23"/>
                <p:cNvSpPr>
                  <a:spLocks noChangeArrowheads="1"/>
                </p:cNvSpPr>
                <p:nvPr/>
              </p:nvSpPr>
              <p:spPr bwMode="auto">
                <a:xfrm>
                  <a:off x="2277" y="2428"/>
                  <a:ext cx="564" cy="1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 lIns="34925" tIns="19050" rIns="34925" bIns="19050">
                  <a:spAutoFit/>
                </a:bodyPr>
                <a:lstStyle/>
                <a:p>
                  <a:pPr marL="0" marR="0" lvl="0" indent="0" defTabSz="3429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itchFamily="34" charset="-122"/>
                      <a:ea typeface="微软雅黑" pitchFamily="34" charset="-122"/>
                      <a:cs typeface="Times New Roman" pitchFamily="18" charset="0"/>
                    </a:rPr>
                    <a:t>THREAT</a:t>
                  </a:r>
                </a:p>
              </p:txBody>
            </p:sp>
            <p:sp>
              <p:nvSpPr>
                <p:cNvPr id="76" name="Rectangle 25" descr="Wide downward diagonal"/>
                <p:cNvSpPr>
                  <a:spLocks noChangeArrowheads="1"/>
                </p:cNvSpPr>
                <p:nvPr/>
              </p:nvSpPr>
              <p:spPr bwMode="auto">
                <a:xfrm>
                  <a:off x="1928" y="2353"/>
                  <a:ext cx="859" cy="224"/>
                </a:xfrm>
                <a:prstGeom prst="rect">
                  <a:avLst/>
                </a:prstGeom>
                <a:pattFill prst="wdDnDiag">
                  <a:fgClr>
                    <a:srgbClr val="000000"/>
                  </a:fgClr>
                  <a:bgClr>
                    <a:srgbClr val="FAFD00"/>
                  </a:bgClr>
                </a:pattFill>
                <a:ln w="12700">
                  <a:solidFill>
                    <a:srgbClr val="000000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1" i="0" u="none" strike="noStrike" kern="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endParaRPr>
                </a:p>
              </p:txBody>
            </p:sp>
            <p:sp>
              <p:nvSpPr>
                <p:cNvPr id="77" name="Rectangle 26"/>
                <p:cNvSpPr>
                  <a:spLocks noChangeArrowheads="1"/>
                </p:cNvSpPr>
                <p:nvPr/>
              </p:nvSpPr>
              <p:spPr bwMode="auto">
                <a:xfrm>
                  <a:off x="1928" y="2539"/>
                  <a:ext cx="858" cy="46"/>
                </a:xfrm>
                <a:prstGeom prst="rect">
                  <a:avLst/>
                </a:prstGeom>
                <a:solidFill>
                  <a:srgbClr val="FAFD00"/>
                </a:solidFill>
                <a:ln w="12700">
                  <a:solidFill>
                    <a:srgbClr val="000000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1" i="0" u="none" strike="noStrike" kern="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endParaRPr>
                </a:p>
              </p:txBody>
            </p:sp>
          </p:grpSp>
          <p:sp>
            <p:nvSpPr>
              <p:cNvPr id="74" name="Rectangle 28"/>
              <p:cNvSpPr>
                <a:spLocks noChangeArrowheads="1"/>
              </p:cNvSpPr>
              <p:nvPr/>
            </p:nvSpPr>
            <p:spPr bwMode="auto">
              <a:xfrm>
                <a:off x="2023" y="2415"/>
                <a:ext cx="707" cy="152"/>
              </a:xfrm>
              <a:prstGeom prst="rect">
                <a:avLst/>
              </a:prstGeom>
              <a:solidFill>
                <a:srgbClr val="FAFD00"/>
              </a:solidFill>
              <a:ln w="12700">
                <a:solidFill>
                  <a:srgbClr val="000000"/>
                </a:solidFill>
                <a:miter lim="800000"/>
              </a:ln>
              <a:effectLst/>
            </p:spPr>
            <p:txBody>
              <a:bodyPr lIns="34925" tIns="19050" rIns="34925" bIns="19050">
                <a:spAutoFit/>
              </a:bodyPr>
              <a:lstStyle/>
              <a:p>
                <a:pPr marL="0" marR="0" lvl="0" indent="0" algn="ctr" defTabSz="3429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高温</a:t>
                </a:r>
                <a:endPara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9" name="Group 29"/>
            <p:cNvGrpSpPr/>
            <p:nvPr/>
          </p:nvGrpSpPr>
          <p:grpSpPr bwMode="auto">
            <a:xfrm>
              <a:off x="2379663" y="4892675"/>
              <a:ext cx="2443162" cy="1333500"/>
              <a:chOff x="1752" y="3208"/>
              <a:chExt cx="1374" cy="694"/>
            </a:xfrm>
          </p:grpSpPr>
          <p:sp>
            <p:nvSpPr>
              <p:cNvPr id="69" name="Rectangle 30" descr="Wide downward diagonal"/>
              <p:cNvSpPr>
                <a:spLocks noChangeArrowheads="1"/>
              </p:cNvSpPr>
              <p:nvPr/>
            </p:nvSpPr>
            <p:spPr bwMode="auto">
              <a:xfrm>
                <a:off x="1752" y="3208"/>
                <a:ext cx="1374" cy="694"/>
              </a:xfrm>
              <a:prstGeom prst="rect">
                <a:avLst/>
              </a:prstGeom>
              <a:pattFill prst="wdDnDiag">
                <a:fgClr>
                  <a:srgbClr val="000000"/>
                </a:fgClr>
                <a:bgClr>
                  <a:srgbClr val="FAFD00"/>
                </a:bgClr>
              </a:pattFill>
              <a:ln w="12700">
                <a:solidFill>
                  <a:srgbClr val="0000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70" name="Rectangle 31"/>
              <p:cNvSpPr>
                <a:spLocks noChangeArrowheads="1"/>
              </p:cNvSpPr>
              <p:nvPr/>
            </p:nvSpPr>
            <p:spPr bwMode="auto">
              <a:xfrm>
                <a:off x="1752" y="3756"/>
                <a:ext cx="1372" cy="142"/>
              </a:xfrm>
              <a:prstGeom prst="rect">
                <a:avLst/>
              </a:prstGeom>
              <a:solidFill>
                <a:srgbClr val="FAFD00"/>
              </a:solidFill>
              <a:ln w="12700">
                <a:solidFill>
                  <a:srgbClr val="0000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71" name="Rectangle 32"/>
              <p:cNvSpPr>
                <a:spLocks noChangeArrowheads="1"/>
              </p:cNvSpPr>
              <p:nvPr/>
            </p:nvSpPr>
            <p:spPr bwMode="auto">
              <a:xfrm>
                <a:off x="2247" y="3754"/>
                <a:ext cx="35" cy="13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 lIns="34925" tIns="19050" rIns="34925" bIns="19050">
                <a:spAutoFit/>
              </a:bodyPr>
              <a:lstStyle/>
              <a:p>
                <a:pPr marL="0" marR="0" lvl="0" indent="0" defTabSz="3429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72" name="Rectangle 33"/>
              <p:cNvSpPr>
                <a:spLocks noChangeArrowheads="1"/>
              </p:cNvSpPr>
              <p:nvPr/>
            </p:nvSpPr>
            <p:spPr bwMode="auto">
              <a:xfrm>
                <a:off x="1860" y="3348"/>
                <a:ext cx="1128" cy="151"/>
              </a:xfrm>
              <a:prstGeom prst="rect">
                <a:avLst/>
              </a:prstGeom>
              <a:solidFill>
                <a:srgbClr val="FAFD00"/>
              </a:solidFill>
              <a:ln w="12700">
                <a:solidFill>
                  <a:srgbClr val="000000"/>
                </a:solidFill>
                <a:miter lim="800000"/>
              </a:ln>
              <a:effectLst/>
            </p:spPr>
            <p:txBody>
              <a:bodyPr lIns="34925" tIns="19050" rIns="34925" bIns="19050">
                <a:spAutoFit/>
              </a:bodyPr>
              <a:lstStyle/>
              <a:p>
                <a:pPr marL="0" marR="0" lvl="0" indent="0" algn="ctr" defTabSz="3429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过高的压力</a:t>
                </a:r>
              </a:p>
            </p:txBody>
          </p:sp>
        </p:grpSp>
        <p:grpSp>
          <p:nvGrpSpPr>
            <p:cNvPr id="10" name="Group 94"/>
            <p:cNvGrpSpPr/>
            <p:nvPr/>
          </p:nvGrpSpPr>
          <p:grpSpPr bwMode="auto">
            <a:xfrm>
              <a:off x="7508877" y="2222500"/>
              <a:ext cx="1635125" cy="1346200"/>
              <a:chOff x="4730" y="1944"/>
              <a:chExt cx="1030" cy="848"/>
            </a:xfrm>
          </p:grpSpPr>
          <p:sp>
            <p:nvSpPr>
              <p:cNvPr id="67" name="Freeform 40"/>
              <p:cNvSpPr/>
              <p:nvPr/>
            </p:nvSpPr>
            <p:spPr bwMode="auto">
              <a:xfrm>
                <a:off x="4730" y="1944"/>
                <a:ext cx="1030" cy="848"/>
              </a:xfrm>
              <a:custGeom>
                <a:avLst/>
                <a:gdLst/>
                <a:ahLst/>
                <a:cxnLst>
                  <a:cxn ang="0">
                    <a:pos x="1052" y="215"/>
                  </a:cxn>
                  <a:cxn ang="0">
                    <a:pos x="1011" y="164"/>
                  </a:cxn>
                  <a:cxn ang="0">
                    <a:pos x="953" y="135"/>
                  </a:cxn>
                  <a:cxn ang="0">
                    <a:pos x="872" y="119"/>
                  </a:cxn>
                  <a:cxn ang="0">
                    <a:pos x="782" y="136"/>
                  </a:cxn>
                  <a:cxn ang="0">
                    <a:pos x="731" y="103"/>
                  </a:cxn>
                  <a:cxn ang="0">
                    <a:pos x="672" y="38"/>
                  </a:cxn>
                  <a:cxn ang="0">
                    <a:pos x="575" y="1"/>
                  </a:cxn>
                  <a:cxn ang="0">
                    <a:pos x="475" y="8"/>
                  </a:cxn>
                  <a:cxn ang="0">
                    <a:pos x="381" y="58"/>
                  </a:cxn>
                  <a:cxn ang="0">
                    <a:pos x="334" y="121"/>
                  </a:cxn>
                  <a:cxn ang="0">
                    <a:pos x="292" y="147"/>
                  </a:cxn>
                  <a:cxn ang="0">
                    <a:pos x="212" y="164"/>
                  </a:cxn>
                  <a:cxn ang="0">
                    <a:pos x="159" y="226"/>
                  </a:cxn>
                  <a:cxn ang="0">
                    <a:pos x="151" y="296"/>
                  </a:cxn>
                  <a:cxn ang="0">
                    <a:pos x="104" y="300"/>
                  </a:cxn>
                  <a:cxn ang="0">
                    <a:pos x="56" y="329"/>
                  </a:cxn>
                  <a:cxn ang="0">
                    <a:pos x="30" y="361"/>
                  </a:cxn>
                  <a:cxn ang="0">
                    <a:pos x="9" y="411"/>
                  </a:cxn>
                  <a:cxn ang="0">
                    <a:pos x="11" y="454"/>
                  </a:cxn>
                  <a:cxn ang="0">
                    <a:pos x="9" y="511"/>
                  </a:cxn>
                  <a:cxn ang="0">
                    <a:pos x="1" y="565"/>
                  </a:cxn>
                  <a:cxn ang="0">
                    <a:pos x="12" y="621"/>
                  </a:cxn>
                  <a:cxn ang="0">
                    <a:pos x="7" y="681"/>
                  </a:cxn>
                  <a:cxn ang="0">
                    <a:pos x="0" y="733"/>
                  </a:cxn>
                  <a:cxn ang="0">
                    <a:pos x="15" y="802"/>
                  </a:cxn>
                  <a:cxn ang="0">
                    <a:pos x="52" y="850"/>
                  </a:cxn>
                  <a:cxn ang="0">
                    <a:pos x="130" y="882"/>
                  </a:cxn>
                  <a:cxn ang="0">
                    <a:pos x="190" y="863"/>
                  </a:cxn>
                  <a:cxn ang="0">
                    <a:pos x="224" y="907"/>
                  </a:cxn>
                  <a:cxn ang="0">
                    <a:pos x="267" y="936"/>
                  </a:cxn>
                  <a:cxn ang="0">
                    <a:pos x="330" y="956"/>
                  </a:cxn>
                  <a:cxn ang="0">
                    <a:pos x="402" y="943"/>
                  </a:cxn>
                  <a:cxn ang="0">
                    <a:pos x="453" y="957"/>
                  </a:cxn>
                  <a:cxn ang="0">
                    <a:pos x="493" y="993"/>
                  </a:cxn>
                  <a:cxn ang="0">
                    <a:pos x="550" y="1013"/>
                  </a:cxn>
                  <a:cxn ang="0">
                    <a:pos x="603" y="1007"/>
                  </a:cxn>
                  <a:cxn ang="0">
                    <a:pos x="655" y="972"/>
                  </a:cxn>
                  <a:cxn ang="0">
                    <a:pos x="691" y="1007"/>
                  </a:cxn>
                  <a:cxn ang="0">
                    <a:pos x="746" y="1028"/>
                  </a:cxn>
                  <a:cxn ang="0">
                    <a:pos x="815" y="1015"/>
                  </a:cxn>
                  <a:cxn ang="0">
                    <a:pos x="864" y="971"/>
                  </a:cxn>
                  <a:cxn ang="0">
                    <a:pos x="906" y="953"/>
                  </a:cxn>
                  <a:cxn ang="0">
                    <a:pos x="972" y="957"/>
                  </a:cxn>
                  <a:cxn ang="0">
                    <a:pos x="1027" y="927"/>
                  </a:cxn>
                  <a:cxn ang="0">
                    <a:pos x="1063" y="879"/>
                  </a:cxn>
                  <a:cxn ang="0">
                    <a:pos x="1084" y="857"/>
                  </a:cxn>
                  <a:cxn ang="0">
                    <a:pos x="1146" y="850"/>
                  </a:cxn>
                  <a:cxn ang="0">
                    <a:pos x="1201" y="804"/>
                  </a:cxn>
                  <a:cxn ang="0">
                    <a:pos x="1231" y="733"/>
                  </a:cxn>
                  <a:cxn ang="0">
                    <a:pos x="1233" y="653"/>
                  </a:cxn>
                  <a:cxn ang="0">
                    <a:pos x="1246" y="577"/>
                  </a:cxn>
                  <a:cxn ang="0">
                    <a:pos x="1263" y="501"/>
                  </a:cxn>
                  <a:cxn ang="0">
                    <a:pos x="1256" y="418"/>
                  </a:cxn>
                  <a:cxn ang="0">
                    <a:pos x="1216" y="351"/>
                  </a:cxn>
                  <a:cxn ang="0">
                    <a:pos x="1158" y="300"/>
                  </a:cxn>
                  <a:cxn ang="0">
                    <a:pos x="1081" y="274"/>
                  </a:cxn>
                  <a:cxn ang="0">
                    <a:pos x="1062" y="243"/>
                  </a:cxn>
                </a:cxnLst>
                <a:rect l="0" t="0" r="r" b="b"/>
                <a:pathLst>
                  <a:path w="1264" h="1029">
                    <a:moveTo>
                      <a:pt x="1062" y="243"/>
                    </a:moveTo>
                    <a:lnTo>
                      <a:pt x="1052" y="215"/>
                    </a:lnTo>
                    <a:lnTo>
                      <a:pt x="1036" y="186"/>
                    </a:lnTo>
                    <a:lnTo>
                      <a:pt x="1011" y="164"/>
                    </a:lnTo>
                    <a:lnTo>
                      <a:pt x="979" y="144"/>
                    </a:lnTo>
                    <a:lnTo>
                      <a:pt x="953" y="135"/>
                    </a:lnTo>
                    <a:lnTo>
                      <a:pt x="921" y="124"/>
                    </a:lnTo>
                    <a:lnTo>
                      <a:pt x="872" y="119"/>
                    </a:lnTo>
                    <a:lnTo>
                      <a:pt x="826" y="124"/>
                    </a:lnTo>
                    <a:lnTo>
                      <a:pt x="782" y="136"/>
                    </a:lnTo>
                    <a:lnTo>
                      <a:pt x="750" y="150"/>
                    </a:lnTo>
                    <a:lnTo>
                      <a:pt x="731" y="103"/>
                    </a:lnTo>
                    <a:lnTo>
                      <a:pt x="706" y="67"/>
                    </a:lnTo>
                    <a:lnTo>
                      <a:pt x="672" y="38"/>
                    </a:lnTo>
                    <a:lnTo>
                      <a:pt x="628" y="17"/>
                    </a:lnTo>
                    <a:lnTo>
                      <a:pt x="575" y="1"/>
                    </a:lnTo>
                    <a:lnTo>
                      <a:pt x="522" y="0"/>
                    </a:lnTo>
                    <a:lnTo>
                      <a:pt x="475" y="8"/>
                    </a:lnTo>
                    <a:lnTo>
                      <a:pt x="421" y="26"/>
                    </a:lnTo>
                    <a:lnTo>
                      <a:pt x="381" y="58"/>
                    </a:lnTo>
                    <a:lnTo>
                      <a:pt x="352" y="90"/>
                    </a:lnTo>
                    <a:lnTo>
                      <a:pt x="334" y="121"/>
                    </a:lnTo>
                    <a:lnTo>
                      <a:pt x="330" y="160"/>
                    </a:lnTo>
                    <a:lnTo>
                      <a:pt x="292" y="147"/>
                    </a:lnTo>
                    <a:lnTo>
                      <a:pt x="249" y="151"/>
                    </a:lnTo>
                    <a:lnTo>
                      <a:pt x="212" y="164"/>
                    </a:lnTo>
                    <a:lnTo>
                      <a:pt x="181" y="190"/>
                    </a:lnTo>
                    <a:lnTo>
                      <a:pt x="159" y="226"/>
                    </a:lnTo>
                    <a:lnTo>
                      <a:pt x="150" y="267"/>
                    </a:lnTo>
                    <a:lnTo>
                      <a:pt x="151" y="296"/>
                    </a:lnTo>
                    <a:lnTo>
                      <a:pt x="130" y="293"/>
                    </a:lnTo>
                    <a:lnTo>
                      <a:pt x="104" y="300"/>
                    </a:lnTo>
                    <a:lnTo>
                      <a:pt x="77" y="314"/>
                    </a:lnTo>
                    <a:lnTo>
                      <a:pt x="56" y="329"/>
                    </a:lnTo>
                    <a:lnTo>
                      <a:pt x="42" y="343"/>
                    </a:lnTo>
                    <a:lnTo>
                      <a:pt x="30" y="361"/>
                    </a:lnTo>
                    <a:lnTo>
                      <a:pt x="16" y="383"/>
                    </a:lnTo>
                    <a:lnTo>
                      <a:pt x="9" y="411"/>
                    </a:lnTo>
                    <a:lnTo>
                      <a:pt x="7" y="432"/>
                    </a:lnTo>
                    <a:lnTo>
                      <a:pt x="11" y="454"/>
                    </a:lnTo>
                    <a:lnTo>
                      <a:pt x="20" y="482"/>
                    </a:lnTo>
                    <a:lnTo>
                      <a:pt x="9" y="511"/>
                    </a:lnTo>
                    <a:lnTo>
                      <a:pt x="4" y="536"/>
                    </a:lnTo>
                    <a:lnTo>
                      <a:pt x="1" y="565"/>
                    </a:lnTo>
                    <a:lnTo>
                      <a:pt x="7" y="600"/>
                    </a:lnTo>
                    <a:lnTo>
                      <a:pt x="12" y="621"/>
                    </a:lnTo>
                    <a:lnTo>
                      <a:pt x="26" y="646"/>
                    </a:lnTo>
                    <a:lnTo>
                      <a:pt x="7" y="681"/>
                    </a:lnTo>
                    <a:lnTo>
                      <a:pt x="1" y="703"/>
                    </a:lnTo>
                    <a:lnTo>
                      <a:pt x="0" y="733"/>
                    </a:lnTo>
                    <a:lnTo>
                      <a:pt x="4" y="765"/>
                    </a:lnTo>
                    <a:lnTo>
                      <a:pt x="15" y="802"/>
                    </a:lnTo>
                    <a:lnTo>
                      <a:pt x="30" y="827"/>
                    </a:lnTo>
                    <a:lnTo>
                      <a:pt x="52" y="850"/>
                    </a:lnTo>
                    <a:lnTo>
                      <a:pt x="90" y="874"/>
                    </a:lnTo>
                    <a:lnTo>
                      <a:pt x="130" y="882"/>
                    </a:lnTo>
                    <a:lnTo>
                      <a:pt x="166" y="875"/>
                    </a:lnTo>
                    <a:lnTo>
                      <a:pt x="190" y="863"/>
                    </a:lnTo>
                    <a:lnTo>
                      <a:pt x="206" y="888"/>
                    </a:lnTo>
                    <a:lnTo>
                      <a:pt x="224" y="907"/>
                    </a:lnTo>
                    <a:lnTo>
                      <a:pt x="239" y="920"/>
                    </a:lnTo>
                    <a:lnTo>
                      <a:pt x="267" y="936"/>
                    </a:lnTo>
                    <a:lnTo>
                      <a:pt x="292" y="947"/>
                    </a:lnTo>
                    <a:lnTo>
                      <a:pt x="330" y="956"/>
                    </a:lnTo>
                    <a:lnTo>
                      <a:pt x="366" y="954"/>
                    </a:lnTo>
                    <a:lnTo>
                      <a:pt x="402" y="943"/>
                    </a:lnTo>
                    <a:lnTo>
                      <a:pt x="435" y="924"/>
                    </a:lnTo>
                    <a:lnTo>
                      <a:pt x="453" y="957"/>
                    </a:lnTo>
                    <a:lnTo>
                      <a:pt x="471" y="977"/>
                    </a:lnTo>
                    <a:lnTo>
                      <a:pt x="493" y="993"/>
                    </a:lnTo>
                    <a:lnTo>
                      <a:pt x="520" y="1007"/>
                    </a:lnTo>
                    <a:lnTo>
                      <a:pt x="550" y="1013"/>
                    </a:lnTo>
                    <a:lnTo>
                      <a:pt x="577" y="1013"/>
                    </a:lnTo>
                    <a:lnTo>
                      <a:pt x="603" y="1007"/>
                    </a:lnTo>
                    <a:lnTo>
                      <a:pt x="636" y="989"/>
                    </a:lnTo>
                    <a:lnTo>
                      <a:pt x="655" y="972"/>
                    </a:lnTo>
                    <a:lnTo>
                      <a:pt x="672" y="993"/>
                    </a:lnTo>
                    <a:lnTo>
                      <a:pt x="691" y="1007"/>
                    </a:lnTo>
                    <a:lnTo>
                      <a:pt x="713" y="1018"/>
                    </a:lnTo>
                    <a:lnTo>
                      <a:pt x="746" y="1028"/>
                    </a:lnTo>
                    <a:lnTo>
                      <a:pt x="780" y="1025"/>
                    </a:lnTo>
                    <a:lnTo>
                      <a:pt x="815" y="1015"/>
                    </a:lnTo>
                    <a:lnTo>
                      <a:pt x="840" y="999"/>
                    </a:lnTo>
                    <a:lnTo>
                      <a:pt x="864" y="971"/>
                    </a:lnTo>
                    <a:lnTo>
                      <a:pt x="879" y="943"/>
                    </a:lnTo>
                    <a:lnTo>
                      <a:pt x="906" y="953"/>
                    </a:lnTo>
                    <a:lnTo>
                      <a:pt x="936" y="960"/>
                    </a:lnTo>
                    <a:lnTo>
                      <a:pt x="972" y="957"/>
                    </a:lnTo>
                    <a:lnTo>
                      <a:pt x="1003" y="945"/>
                    </a:lnTo>
                    <a:lnTo>
                      <a:pt x="1027" y="927"/>
                    </a:lnTo>
                    <a:lnTo>
                      <a:pt x="1047" y="907"/>
                    </a:lnTo>
                    <a:lnTo>
                      <a:pt x="1063" y="879"/>
                    </a:lnTo>
                    <a:lnTo>
                      <a:pt x="1067" y="850"/>
                    </a:lnTo>
                    <a:lnTo>
                      <a:pt x="1084" y="857"/>
                    </a:lnTo>
                    <a:lnTo>
                      <a:pt x="1113" y="859"/>
                    </a:lnTo>
                    <a:lnTo>
                      <a:pt x="1146" y="850"/>
                    </a:lnTo>
                    <a:lnTo>
                      <a:pt x="1178" y="831"/>
                    </a:lnTo>
                    <a:lnTo>
                      <a:pt x="1201" y="804"/>
                    </a:lnTo>
                    <a:lnTo>
                      <a:pt x="1219" y="770"/>
                    </a:lnTo>
                    <a:lnTo>
                      <a:pt x="1231" y="733"/>
                    </a:lnTo>
                    <a:lnTo>
                      <a:pt x="1234" y="686"/>
                    </a:lnTo>
                    <a:lnTo>
                      <a:pt x="1233" y="653"/>
                    </a:lnTo>
                    <a:lnTo>
                      <a:pt x="1223" y="604"/>
                    </a:lnTo>
                    <a:lnTo>
                      <a:pt x="1246" y="577"/>
                    </a:lnTo>
                    <a:lnTo>
                      <a:pt x="1257" y="540"/>
                    </a:lnTo>
                    <a:lnTo>
                      <a:pt x="1263" y="501"/>
                    </a:lnTo>
                    <a:lnTo>
                      <a:pt x="1263" y="461"/>
                    </a:lnTo>
                    <a:lnTo>
                      <a:pt x="1256" y="418"/>
                    </a:lnTo>
                    <a:lnTo>
                      <a:pt x="1241" y="386"/>
                    </a:lnTo>
                    <a:lnTo>
                      <a:pt x="1216" y="351"/>
                    </a:lnTo>
                    <a:lnTo>
                      <a:pt x="1189" y="325"/>
                    </a:lnTo>
                    <a:lnTo>
                      <a:pt x="1158" y="300"/>
                    </a:lnTo>
                    <a:lnTo>
                      <a:pt x="1118" y="283"/>
                    </a:lnTo>
                    <a:lnTo>
                      <a:pt x="1081" y="274"/>
                    </a:lnTo>
                    <a:lnTo>
                      <a:pt x="1063" y="270"/>
                    </a:lnTo>
                    <a:lnTo>
                      <a:pt x="1062" y="243"/>
                    </a:lnTo>
                  </a:path>
                </a:pathLst>
              </a:custGeom>
              <a:solidFill>
                <a:srgbClr val="344F2B"/>
              </a:solidFill>
              <a:ln w="12700" cap="rnd" cmpd="sng">
                <a:solidFill>
                  <a:srgbClr val="344F2B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68" name="Rectangle 41"/>
              <p:cNvSpPr>
                <a:spLocks noChangeArrowheads="1"/>
              </p:cNvSpPr>
              <p:nvPr/>
            </p:nvSpPr>
            <p:spPr bwMode="auto">
              <a:xfrm>
                <a:off x="4801" y="2000"/>
                <a:ext cx="865" cy="61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密闭措施失效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气体释放</a:t>
                </a:r>
                <a:endPara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11" name="Group 42"/>
            <p:cNvGrpSpPr/>
            <p:nvPr/>
          </p:nvGrpSpPr>
          <p:grpSpPr bwMode="auto">
            <a:xfrm>
              <a:off x="1" y="3221044"/>
              <a:ext cx="2874966" cy="2290767"/>
              <a:chOff x="2704" y="2093"/>
              <a:chExt cx="2739" cy="1995"/>
            </a:xfrm>
          </p:grpSpPr>
          <p:sp>
            <p:nvSpPr>
              <p:cNvPr id="46" name="Freeform 43"/>
              <p:cNvSpPr/>
              <p:nvPr/>
            </p:nvSpPr>
            <p:spPr bwMode="auto">
              <a:xfrm>
                <a:off x="3519" y="3689"/>
                <a:ext cx="306" cy="83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18" y="96"/>
                  </a:cxn>
                  <a:cxn ang="0">
                    <a:pos x="36" y="90"/>
                  </a:cxn>
                  <a:cxn ang="0">
                    <a:pos x="60" y="78"/>
                  </a:cxn>
                  <a:cxn ang="0">
                    <a:pos x="84" y="72"/>
                  </a:cxn>
                  <a:cxn ang="0">
                    <a:pos x="108" y="60"/>
                  </a:cxn>
                  <a:cxn ang="0">
                    <a:pos x="132" y="48"/>
                  </a:cxn>
                  <a:cxn ang="0">
                    <a:pos x="150" y="42"/>
                  </a:cxn>
                  <a:cxn ang="0">
                    <a:pos x="174" y="30"/>
                  </a:cxn>
                  <a:cxn ang="0">
                    <a:pos x="192" y="24"/>
                  </a:cxn>
                  <a:cxn ang="0">
                    <a:pos x="216" y="18"/>
                  </a:cxn>
                  <a:cxn ang="0">
                    <a:pos x="234" y="18"/>
                  </a:cxn>
                  <a:cxn ang="0">
                    <a:pos x="258" y="12"/>
                  </a:cxn>
                  <a:cxn ang="0">
                    <a:pos x="276" y="6"/>
                  </a:cxn>
                  <a:cxn ang="0">
                    <a:pos x="300" y="6"/>
                  </a:cxn>
                  <a:cxn ang="0">
                    <a:pos x="318" y="6"/>
                  </a:cxn>
                  <a:cxn ang="0">
                    <a:pos x="342" y="6"/>
                  </a:cxn>
                  <a:cxn ang="0">
                    <a:pos x="360" y="6"/>
                  </a:cxn>
                  <a:cxn ang="0">
                    <a:pos x="378" y="6"/>
                  </a:cxn>
                  <a:cxn ang="0">
                    <a:pos x="396" y="6"/>
                  </a:cxn>
                  <a:cxn ang="0">
                    <a:pos x="414" y="6"/>
                  </a:cxn>
                  <a:cxn ang="0">
                    <a:pos x="432" y="6"/>
                  </a:cxn>
                  <a:cxn ang="0">
                    <a:pos x="432" y="0"/>
                  </a:cxn>
                </a:cxnLst>
                <a:rect l="0" t="0" r="r" b="b"/>
                <a:pathLst>
                  <a:path w="433" h="103">
                    <a:moveTo>
                      <a:pt x="0" y="102"/>
                    </a:moveTo>
                    <a:lnTo>
                      <a:pt x="18" y="96"/>
                    </a:lnTo>
                    <a:lnTo>
                      <a:pt x="36" y="90"/>
                    </a:lnTo>
                    <a:lnTo>
                      <a:pt x="60" y="78"/>
                    </a:lnTo>
                    <a:lnTo>
                      <a:pt x="84" y="72"/>
                    </a:lnTo>
                    <a:lnTo>
                      <a:pt x="108" y="60"/>
                    </a:lnTo>
                    <a:lnTo>
                      <a:pt x="132" y="48"/>
                    </a:lnTo>
                    <a:lnTo>
                      <a:pt x="150" y="42"/>
                    </a:lnTo>
                    <a:lnTo>
                      <a:pt x="174" y="30"/>
                    </a:lnTo>
                    <a:lnTo>
                      <a:pt x="192" y="24"/>
                    </a:lnTo>
                    <a:lnTo>
                      <a:pt x="216" y="18"/>
                    </a:lnTo>
                    <a:lnTo>
                      <a:pt x="234" y="18"/>
                    </a:lnTo>
                    <a:lnTo>
                      <a:pt x="258" y="12"/>
                    </a:lnTo>
                    <a:lnTo>
                      <a:pt x="276" y="6"/>
                    </a:lnTo>
                    <a:lnTo>
                      <a:pt x="300" y="6"/>
                    </a:lnTo>
                    <a:lnTo>
                      <a:pt x="318" y="6"/>
                    </a:lnTo>
                    <a:lnTo>
                      <a:pt x="342" y="6"/>
                    </a:lnTo>
                    <a:lnTo>
                      <a:pt x="360" y="6"/>
                    </a:lnTo>
                    <a:lnTo>
                      <a:pt x="378" y="6"/>
                    </a:lnTo>
                    <a:lnTo>
                      <a:pt x="396" y="6"/>
                    </a:lnTo>
                    <a:lnTo>
                      <a:pt x="414" y="6"/>
                    </a:lnTo>
                    <a:lnTo>
                      <a:pt x="432" y="6"/>
                    </a:lnTo>
                    <a:lnTo>
                      <a:pt x="432" y="0"/>
                    </a:lnTo>
                  </a:path>
                </a:pathLst>
              </a:custGeom>
              <a:noFill/>
              <a:ln w="1016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47" name="Freeform 44"/>
              <p:cNvSpPr/>
              <p:nvPr/>
            </p:nvSpPr>
            <p:spPr bwMode="auto">
              <a:xfrm>
                <a:off x="3502" y="3516"/>
                <a:ext cx="200" cy="222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64" y="0"/>
                  </a:cxn>
                  <a:cxn ang="0">
                    <a:pos x="243" y="0"/>
                  </a:cxn>
                  <a:cxn ang="0">
                    <a:pos x="228" y="0"/>
                  </a:cxn>
                  <a:cxn ang="0">
                    <a:pos x="207" y="0"/>
                  </a:cxn>
                  <a:cxn ang="0">
                    <a:pos x="192" y="0"/>
                  </a:cxn>
                  <a:cxn ang="0">
                    <a:pos x="168" y="3"/>
                  </a:cxn>
                  <a:cxn ang="0">
                    <a:pos x="144" y="15"/>
                  </a:cxn>
                  <a:cxn ang="0">
                    <a:pos x="126" y="21"/>
                  </a:cxn>
                  <a:cxn ang="0">
                    <a:pos x="108" y="33"/>
                  </a:cxn>
                  <a:cxn ang="0">
                    <a:pos x="96" y="51"/>
                  </a:cxn>
                  <a:cxn ang="0">
                    <a:pos x="84" y="75"/>
                  </a:cxn>
                  <a:cxn ang="0">
                    <a:pos x="72" y="99"/>
                  </a:cxn>
                  <a:cxn ang="0">
                    <a:pos x="60" y="123"/>
                  </a:cxn>
                  <a:cxn ang="0">
                    <a:pos x="48" y="141"/>
                  </a:cxn>
                  <a:cxn ang="0">
                    <a:pos x="42" y="159"/>
                  </a:cxn>
                  <a:cxn ang="0">
                    <a:pos x="30" y="177"/>
                  </a:cxn>
                  <a:cxn ang="0">
                    <a:pos x="24" y="195"/>
                  </a:cxn>
                  <a:cxn ang="0">
                    <a:pos x="12" y="213"/>
                  </a:cxn>
                  <a:cxn ang="0">
                    <a:pos x="0" y="231"/>
                  </a:cxn>
                  <a:cxn ang="0">
                    <a:pos x="0" y="249"/>
                  </a:cxn>
                  <a:cxn ang="0">
                    <a:pos x="0" y="267"/>
                  </a:cxn>
                  <a:cxn ang="0">
                    <a:pos x="18" y="273"/>
                  </a:cxn>
                  <a:cxn ang="0">
                    <a:pos x="36" y="261"/>
                  </a:cxn>
                  <a:cxn ang="0">
                    <a:pos x="54" y="255"/>
                  </a:cxn>
                  <a:cxn ang="0">
                    <a:pos x="72" y="243"/>
                  </a:cxn>
                  <a:cxn ang="0">
                    <a:pos x="90" y="231"/>
                  </a:cxn>
                  <a:cxn ang="0">
                    <a:pos x="72" y="231"/>
                  </a:cxn>
                  <a:cxn ang="0">
                    <a:pos x="66" y="249"/>
                  </a:cxn>
                  <a:cxn ang="0">
                    <a:pos x="84" y="249"/>
                  </a:cxn>
                  <a:cxn ang="0">
                    <a:pos x="102" y="243"/>
                  </a:cxn>
                  <a:cxn ang="0">
                    <a:pos x="120" y="237"/>
                  </a:cxn>
                  <a:cxn ang="0">
                    <a:pos x="138" y="231"/>
                  </a:cxn>
                  <a:cxn ang="0">
                    <a:pos x="156" y="225"/>
                  </a:cxn>
                  <a:cxn ang="0">
                    <a:pos x="174" y="207"/>
                  </a:cxn>
                  <a:cxn ang="0">
                    <a:pos x="180" y="189"/>
                  </a:cxn>
                  <a:cxn ang="0">
                    <a:pos x="192" y="171"/>
                  </a:cxn>
                  <a:cxn ang="0">
                    <a:pos x="204" y="153"/>
                  </a:cxn>
                  <a:cxn ang="0">
                    <a:pos x="216" y="135"/>
                  </a:cxn>
                  <a:cxn ang="0">
                    <a:pos x="228" y="117"/>
                  </a:cxn>
                  <a:cxn ang="0">
                    <a:pos x="240" y="99"/>
                  </a:cxn>
                  <a:cxn ang="0">
                    <a:pos x="252" y="81"/>
                  </a:cxn>
                  <a:cxn ang="0">
                    <a:pos x="264" y="63"/>
                  </a:cxn>
                  <a:cxn ang="0">
                    <a:pos x="270" y="45"/>
                  </a:cxn>
                  <a:cxn ang="0">
                    <a:pos x="270" y="27"/>
                  </a:cxn>
                  <a:cxn ang="0">
                    <a:pos x="258" y="9"/>
                  </a:cxn>
                  <a:cxn ang="0">
                    <a:pos x="282" y="0"/>
                  </a:cxn>
                </a:cxnLst>
                <a:rect l="0" t="0" r="r" b="b"/>
                <a:pathLst>
                  <a:path w="283" h="274">
                    <a:moveTo>
                      <a:pt x="282" y="0"/>
                    </a:moveTo>
                    <a:lnTo>
                      <a:pt x="264" y="0"/>
                    </a:lnTo>
                    <a:lnTo>
                      <a:pt x="243" y="0"/>
                    </a:lnTo>
                    <a:lnTo>
                      <a:pt x="228" y="0"/>
                    </a:lnTo>
                    <a:lnTo>
                      <a:pt x="207" y="0"/>
                    </a:lnTo>
                    <a:lnTo>
                      <a:pt x="192" y="0"/>
                    </a:lnTo>
                    <a:lnTo>
                      <a:pt x="168" y="3"/>
                    </a:lnTo>
                    <a:lnTo>
                      <a:pt x="144" y="15"/>
                    </a:lnTo>
                    <a:lnTo>
                      <a:pt x="126" y="21"/>
                    </a:lnTo>
                    <a:lnTo>
                      <a:pt x="108" y="33"/>
                    </a:lnTo>
                    <a:lnTo>
                      <a:pt x="96" y="51"/>
                    </a:lnTo>
                    <a:lnTo>
                      <a:pt x="84" y="75"/>
                    </a:lnTo>
                    <a:lnTo>
                      <a:pt x="72" y="99"/>
                    </a:lnTo>
                    <a:lnTo>
                      <a:pt x="60" y="123"/>
                    </a:lnTo>
                    <a:lnTo>
                      <a:pt x="48" y="141"/>
                    </a:lnTo>
                    <a:lnTo>
                      <a:pt x="42" y="159"/>
                    </a:lnTo>
                    <a:lnTo>
                      <a:pt x="30" y="177"/>
                    </a:lnTo>
                    <a:lnTo>
                      <a:pt x="24" y="195"/>
                    </a:lnTo>
                    <a:lnTo>
                      <a:pt x="12" y="213"/>
                    </a:lnTo>
                    <a:lnTo>
                      <a:pt x="0" y="231"/>
                    </a:lnTo>
                    <a:lnTo>
                      <a:pt x="0" y="249"/>
                    </a:lnTo>
                    <a:lnTo>
                      <a:pt x="0" y="267"/>
                    </a:lnTo>
                    <a:lnTo>
                      <a:pt x="18" y="273"/>
                    </a:lnTo>
                    <a:lnTo>
                      <a:pt x="36" y="261"/>
                    </a:lnTo>
                    <a:lnTo>
                      <a:pt x="54" y="255"/>
                    </a:lnTo>
                    <a:lnTo>
                      <a:pt x="72" y="243"/>
                    </a:lnTo>
                    <a:lnTo>
                      <a:pt x="90" y="231"/>
                    </a:lnTo>
                    <a:lnTo>
                      <a:pt x="72" y="231"/>
                    </a:lnTo>
                    <a:lnTo>
                      <a:pt x="66" y="249"/>
                    </a:lnTo>
                    <a:lnTo>
                      <a:pt x="84" y="249"/>
                    </a:lnTo>
                    <a:lnTo>
                      <a:pt x="102" y="243"/>
                    </a:lnTo>
                    <a:lnTo>
                      <a:pt x="120" y="237"/>
                    </a:lnTo>
                    <a:lnTo>
                      <a:pt x="138" y="231"/>
                    </a:lnTo>
                    <a:lnTo>
                      <a:pt x="156" y="225"/>
                    </a:lnTo>
                    <a:lnTo>
                      <a:pt x="174" y="207"/>
                    </a:lnTo>
                    <a:lnTo>
                      <a:pt x="180" y="189"/>
                    </a:lnTo>
                    <a:lnTo>
                      <a:pt x="192" y="171"/>
                    </a:lnTo>
                    <a:lnTo>
                      <a:pt x="204" y="153"/>
                    </a:lnTo>
                    <a:lnTo>
                      <a:pt x="216" y="135"/>
                    </a:lnTo>
                    <a:lnTo>
                      <a:pt x="228" y="117"/>
                    </a:lnTo>
                    <a:lnTo>
                      <a:pt x="240" y="99"/>
                    </a:lnTo>
                    <a:lnTo>
                      <a:pt x="252" y="81"/>
                    </a:lnTo>
                    <a:lnTo>
                      <a:pt x="264" y="63"/>
                    </a:lnTo>
                    <a:lnTo>
                      <a:pt x="270" y="45"/>
                    </a:lnTo>
                    <a:lnTo>
                      <a:pt x="270" y="27"/>
                    </a:lnTo>
                    <a:lnTo>
                      <a:pt x="258" y="9"/>
                    </a:lnTo>
                    <a:lnTo>
                      <a:pt x="282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48" name="Oval 45"/>
              <p:cNvSpPr>
                <a:spLocks noChangeArrowheads="1"/>
              </p:cNvSpPr>
              <p:nvPr/>
            </p:nvSpPr>
            <p:spPr bwMode="auto">
              <a:xfrm>
                <a:off x="5007" y="2850"/>
                <a:ext cx="436" cy="487"/>
              </a:xfrm>
              <a:prstGeom prst="ellipse">
                <a:avLst/>
              </a:prstGeom>
              <a:solidFill>
                <a:srgbClr val="344F2B"/>
              </a:solidFill>
              <a:ln w="25400">
                <a:solidFill>
                  <a:srgbClr val="000000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49" name="AutoShape 46"/>
              <p:cNvSpPr>
                <a:spLocks noChangeArrowheads="1"/>
              </p:cNvSpPr>
              <p:nvPr/>
            </p:nvSpPr>
            <p:spPr bwMode="auto">
              <a:xfrm rot="5400000" flipV="1">
                <a:off x="3464" y="2260"/>
                <a:ext cx="1976" cy="1659"/>
              </a:xfrm>
              <a:custGeom>
                <a:avLst/>
                <a:gdLst>
                  <a:gd name="G0" fmla="+- 8193 0 0"/>
                  <a:gd name="G1" fmla="+- 21600 0 8193"/>
                  <a:gd name="G2" fmla="*/ 8193 1 2"/>
                  <a:gd name="G3" fmla="+- 21600 0 G2"/>
                  <a:gd name="G4" fmla="+/ 8193 21600 2"/>
                  <a:gd name="G5" fmla="+/ G1 0 2"/>
                  <a:gd name="G6" fmla="*/ 21600 21600 8193"/>
                  <a:gd name="G7" fmla="*/ G6 1 2"/>
                  <a:gd name="G8" fmla="+- 21600 0 G7"/>
                  <a:gd name="G9" fmla="*/ 21600 1 2"/>
                  <a:gd name="G10" fmla="+- 8193 0 G9"/>
                  <a:gd name="G11" fmla="?: G10 G8 0"/>
                  <a:gd name="G12" fmla="?: G10 G7 21600"/>
                  <a:gd name="T0" fmla="*/ 17503 w 21600"/>
                  <a:gd name="T1" fmla="*/ 10800 h 21600"/>
                  <a:gd name="T2" fmla="*/ 10800 w 21600"/>
                  <a:gd name="T3" fmla="*/ 21600 h 21600"/>
                  <a:gd name="T4" fmla="*/ 4097 w 21600"/>
                  <a:gd name="T5" fmla="*/ 10800 h 21600"/>
                  <a:gd name="T6" fmla="*/ 10800 w 21600"/>
                  <a:gd name="T7" fmla="*/ 0 h 21600"/>
                  <a:gd name="T8" fmla="*/ 5897 w 21600"/>
                  <a:gd name="T9" fmla="*/ 5897 h 21600"/>
                  <a:gd name="T10" fmla="*/ 15703 w 21600"/>
                  <a:gd name="T11" fmla="*/ 1570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8193" y="21600"/>
                    </a:lnTo>
                    <a:lnTo>
                      <a:pt x="1340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44F2B"/>
              </a:solidFill>
              <a:ln w="25400">
                <a:solidFill>
                  <a:srgbClr val="0000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50" name="Oval 47"/>
              <p:cNvSpPr>
                <a:spLocks noChangeArrowheads="1"/>
              </p:cNvSpPr>
              <p:nvPr/>
            </p:nvSpPr>
            <p:spPr bwMode="auto">
              <a:xfrm>
                <a:off x="2704" y="2093"/>
                <a:ext cx="1825" cy="1995"/>
              </a:xfrm>
              <a:prstGeom prst="ellipse">
                <a:avLst/>
              </a:prstGeom>
              <a:solidFill>
                <a:srgbClr val="344F2B"/>
              </a:solidFill>
              <a:ln w="25400">
                <a:solidFill>
                  <a:srgbClr val="000000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51" name="Oval 48"/>
              <p:cNvSpPr>
                <a:spLocks noChangeArrowheads="1"/>
              </p:cNvSpPr>
              <p:nvPr/>
            </p:nvSpPr>
            <p:spPr bwMode="auto">
              <a:xfrm>
                <a:off x="2791" y="2189"/>
                <a:ext cx="1642" cy="1794"/>
              </a:xfrm>
              <a:prstGeom prst="ellipse">
                <a:avLst/>
              </a:prstGeom>
              <a:solidFill>
                <a:srgbClr val="676767"/>
              </a:solidFill>
              <a:ln w="25400">
                <a:solidFill>
                  <a:srgbClr val="E7ECED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52" name="Oval 49"/>
              <p:cNvSpPr>
                <a:spLocks noChangeArrowheads="1"/>
              </p:cNvSpPr>
              <p:nvPr/>
            </p:nvSpPr>
            <p:spPr bwMode="auto">
              <a:xfrm>
                <a:off x="2842" y="2239"/>
                <a:ext cx="1550" cy="1694"/>
              </a:xfrm>
              <a:prstGeom prst="ellipse">
                <a:avLst/>
              </a:prstGeom>
              <a:solidFill>
                <a:srgbClr val="DE0302"/>
              </a:solidFill>
              <a:ln w="25400">
                <a:solidFill>
                  <a:srgbClr val="E7ECED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53" name="AutoShape 50"/>
              <p:cNvSpPr>
                <a:spLocks noChangeArrowheads="1"/>
              </p:cNvSpPr>
              <p:nvPr/>
            </p:nvSpPr>
            <p:spPr bwMode="auto">
              <a:xfrm rot="5400000" flipV="1">
                <a:off x="5049" y="3070"/>
                <a:ext cx="466" cy="39"/>
              </a:xfrm>
              <a:custGeom>
                <a:avLst/>
                <a:gdLst>
                  <a:gd name="G0" fmla="+- 923 0 0"/>
                  <a:gd name="G1" fmla="+- 21600 0 923"/>
                  <a:gd name="G2" fmla="*/ 923 1 2"/>
                  <a:gd name="G3" fmla="+- 21600 0 G2"/>
                  <a:gd name="G4" fmla="+/ 923 21600 2"/>
                  <a:gd name="G5" fmla="+/ G1 0 2"/>
                  <a:gd name="G6" fmla="*/ 21600 21600 923"/>
                  <a:gd name="G7" fmla="*/ G6 1 2"/>
                  <a:gd name="G8" fmla="+- 21600 0 G7"/>
                  <a:gd name="G9" fmla="*/ 21600 1 2"/>
                  <a:gd name="G10" fmla="+- 923 0 G9"/>
                  <a:gd name="G11" fmla="?: G10 G8 0"/>
                  <a:gd name="G12" fmla="?: G10 G7 21600"/>
                  <a:gd name="T0" fmla="*/ 21138 w 21600"/>
                  <a:gd name="T1" fmla="*/ 10800 h 21600"/>
                  <a:gd name="T2" fmla="*/ 10800 w 21600"/>
                  <a:gd name="T3" fmla="*/ 21600 h 21600"/>
                  <a:gd name="T4" fmla="*/ 462 w 21600"/>
                  <a:gd name="T5" fmla="*/ 10800 h 21600"/>
                  <a:gd name="T6" fmla="*/ 10800 w 21600"/>
                  <a:gd name="T7" fmla="*/ 0 h 21600"/>
                  <a:gd name="T8" fmla="*/ 2262 w 21600"/>
                  <a:gd name="T9" fmla="*/ 2262 h 21600"/>
                  <a:gd name="T10" fmla="*/ 19338 w 21600"/>
                  <a:gd name="T11" fmla="*/ 1933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923" y="21600"/>
                    </a:lnTo>
                    <a:lnTo>
                      <a:pt x="2067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44F2B"/>
              </a:solidFill>
              <a:ln w="25400">
                <a:solidFill>
                  <a:srgbClr val="344F2B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54" name="Line 51"/>
              <p:cNvSpPr>
                <a:spLocks noChangeShapeType="1"/>
              </p:cNvSpPr>
              <p:nvPr/>
            </p:nvSpPr>
            <p:spPr bwMode="auto">
              <a:xfrm flipV="1">
                <a:off x="4334" y="3590"/>
                <a:ext cx="325" cy="1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55" name="Line 52"/>
              <p:cNvSpPr>
                <a:spLocks noChangeShapeType="1"/>
              </p:cNvSpPr>
              <p:nvPr/>
            </p:nvSpPr>
            <p:spPr bwMode="auto">
              <a:xfrm flipV="1">
                <a:off x="4368" y="3587"/>
                <a:ext cx="229" cy="9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56" name="Line 53"/>
              <p:cNvSpPr>
                <a:spLocks noChangeShapeType="1"/>
              </p:cNvSpPr>
              <p:nvPr/>
            </p:nvSpPr>
            <p:spPr bwMode="auto">
              <a:xfrm flipV="1">
                <a:off x="4405" y="3587"/>
                <a:ext cx="68" cy="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57" name="Line 54"/>
              <p:cNvSpPr>
                <a:spLocks noChangeShapeType="1"/>
              </p:cNvSpPr>
              <p:nvPr/>
            </p:nvSpPr>
            <p:spPr bwMode="auto">
              <a:xfrm>
                <a:off x="4934" y="2714"/>
                <a:ext cx="405" cy="17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58" name="Line 55"/>
              <p:cNvSpPr>
                <a:spLocks noChangeShapeType="1"/>
              </p:cNvSpPr>
              <p:nvPr/>
            </p:nvSpPr>
            <p:spPr bwMode="auto">
              <a:xfrm>
                <a:off x="5060" y="2813"/>
                <a:ext cx="325" cy="1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59" name="Line 56"/>
              <p:cNvSpPr>
                <a:spLocks noChangeShapeType="1"/>
              </p:cNvSpPr>
              <p:nvPr/>
            </p:nvSpPr>
            <p:spPr bwMode="auto">
              <a:xfrm>
                <a:off x="4995" y="2762"/>
                <a:ext cx="373" cy="15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60" name="Line 57"/>
              <p:cNvSpPr>
                <a:spLocks noChangeShapeType="1"/>
              </p:cNvSpPr>
              <p:nvPr/>
            </p:nvSpPr>
            <p:spPr bwMode="auto">
              <a:xfrm>
                <a:off x="5126" y="2878"/>
                <a:ext cx="277" cy="8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61" name="Line 58"/>
              <p:cNvSpPr>
                <a:spLocks noChangeShapeType="1"/>
              </p:cNvSpPr>
              <p:nvPr/>
            </p:nvSpPr>
            <p:spPr bwMode="auto">
              <a:xfrm flipV="1">
                <a:off x="4318" y="3602"/>
                <a:ext cx="352" cy="1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62" name="Line 59"/>
              <p:cNvSpPr>
                <a:spLocks noChangeShapeType="1"/>
              </p:cNvSpPr>
              <p:nvPr/>
            </p:nvSpPr>
            <p:spPr bwMode="auto">
              <a:xfrm flipV="1">
                <a:off x="4393" y="3596"/>
                <a:ext cx="124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grpSp>
            <p:nvGrpSpPr>
              <p:cNvPr id="63" name="Group 60"/>
              <p:cNvGrpSpPr/>
              <p:nvPr/>
            </p:nvGrpSpPr>
            <p:grpSpPr bwMode="auto">
              <a:xfrm>
                <a:off x="3025" y="2643"/>
                <a:ext cx="1176" cy="947"/>
                <a:chOff x="3025" y="2643"/>
                <a:chExt cx="1176" cy="947"/>
              </a:xfrm>
            </p:grpSpPr>
            <p:sp>
              <p:nvSpPr>
                <p:cNvPr id="64" name="Rectangle 61"/>
                <p:cNvSpPr>
                  <a:spLocks noChangeArrowheads="1"/>
                </p:cNvSpPr>
                <p:nvPr/>
              </p:nvSpPr>
              <p:spPr bwMode="auto">
                <a:xfrm>
                  <a:off x="3025" y="2643"/>
                  <a:ext cx="1176" cy="91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1" i="0" u="none" strike="noStrike" kern="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endParaRPr>
                </a:p>
              </p:txBody>
            </p:sp>
            <p:sp>
              <p:nvSpPr>
                <p:cNvPr id="65" name="Rectangle 62"/>
                <p:cNvSpPr>
                  <a:spLocks noChangeArrowheads="1"/>
                </p:cNvSpPr>
                <p:nvPr/>
              </p:nvSpPr>
              <p:spPr bwMode="auto">
                <a:xfrm>
                  <a:off x="3132" y="2732"/>
                  <a:ext cx="949" cy="35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</a:ln>
                <a:effectLst/>
              </p:spPr>
              <p:txBody>
                <a:bodyPr wrap="none" lIns="128588" tIns="65088" rIns="128588" bIns="65088" anchor="ctr"/>
                <a:lstStyle/>
                <a:p>
                  <a:pPr marL="0" marR="0" lvl="0" indent="0" algn="ctr" defTabSz="1279525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微软雅黑" pitchFamily="34" charset="-122"/>
                      <a:ea typeface="微软雅黑" pitchFamily="34" charset="-122"/>
                      <a:cs typeface="Times New Roman" pitchFamily="18" charset="0"/>
                    </a:rPr>
                    <a:t>压力条件下</a:t>
                  </a:r>
                </a:p>
                <a:p>
                  <a:pPr marL="0" marR="0" lvl="0" indent="0" algn="ctr" defTabSz="1279525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微软雅黑" pitchFamily="34" charset="-122"/>
                      <a:ea typeface="微软雅黑" pitchFamily="34" charset="-122"/>
                      <a:cs typeface="Times New Roman" pitchFamily="18" charset="0"/>
                    </a:rPr>
                    <a:t>的天然气</a:t>
                  </a:r>
                </a:p>
              </p:txBody>
            </p:sp>
            <p:sp>
              <p:nvSpPr>
                <p:cNvPr id="66" name="Rectangle 63"/>
                <p:cNvSpPr>
                  <a:spLocks noChangeArrowheads="1"/>
                </p:cNvSpPr>
                <p:nvPr/>
              </p:nvSpPr>
              <p:spPr bwMode="auto">
                <a:xfrm>
                  <a:off x="3325" y="3235"/>
                  <a:ext cx="569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 lIns="33338" tIns="15875" rIns="33338" bIns="15875">
                  <a:spAutoFit/>
                </a:bodyPr>
                <a:lstStyle/>
                <a:p>
                  <a:pPr marL="0" marR="0" lvl="0" indent="0" defTabSz="320675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微软雅黑" pitchFamily="34" charset="-122"/>
                      <a:ea typeface="微软雅黑" pitchFamily="34" charset="-122"/>
                      <a:cs typeface="Times New Roman" pitchFamily="18" charset="0"/>
                    </a:rPr>
                    <a:t>危害</a:t>
                  </a:r>
                </a:p>
              </p:txBody>
            </p:sp>
          </p:grpSp>
        </p:grpSp>
        <p:sp>
          <p:nvSpPr>
            <p:cNvPr id="12" name="Text Box 64"/>
            <p:cNvSpPr txBox="1">
              <a:spLocks noChangeArrowheads="1"/>
            </p:cNvSpPr>
            <p:nvPr/>
          </p:nvSpPr>
          <p:spPr bwMode="auto">
            <a:xfrm>
              <a:off x="1393825" y="1952625"/>
              <a:ext cx="890190" cy="265803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7" dist="17961" dir="2700000">
                <a:srgbClr val="3370B9">
                  <a:gamma/>
                  <a:shade val="60000"/>
                  <a:invGamma/>
                </a:srgbClr>
              </a:prstShdw>
            </a:effec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344F2B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可能的威胁 1</a:t>
              </a:r>
            </a:p>
          </p:txBody>
        </p:sp>
        <p:sp>
          <p:nvSpPr>
            <p:cNvPr id="13" name="Text Box 65"/>
            <p:cNvSpPr txBox="1">
              <a:spLocks noChangeArrowheads="1"/>
            </p:cNvSpPr>
            <p:nvPr/>
          </p:nvSpPr>
          <p:spPr bwMode="auto">
            <a:xfrm>
              <a:off x="2422525" y="2689225"/>
              <a:ext cx="890190" cy="265803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7" dist="17961" dir="2700000">
                <a:srgbClr val="3370B9">
                  <a:gamma/>
                  <a:shade val="60000"/>
                  <a:invGamma/>
                </a:srgbClr>
              </a:prstShdw>
            </a:effec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344F2B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可能的威胁 2</a:t>
              </a:r>
            </a:p>
          </p:txBody>
        </p:sp>
        <p:sp>
          <p:nvSpPr>
            <p:cNvPr id="14" name="Text Box 66"/>
            <p:cNvSpPr txBox="1">
              <a:spLocks noChangeArrowheads="1"/>
            </p:cNvSpPr>
            <p:nvPr/>
          </p:nvSpPr>
          <p:spPr bwMode="auto">
            <a:xfrm>
              <a:off x="3070225" y="3540125"/>
              <a:ext cx="890190" cy="265803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7" dist="17961" dir="2700000">
                <a:srgbClr val="3370B9">
                  <a:gamma/>
                  <a:shade val="60000"/>
                  <a:invGamma/>
                </a:srgbClr>
              </a:prstShdw>
            </a:effec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344F2B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可能的威胁 3</a:t>
              </a:r>
            </a:p>
          </p:txBody>
        </p:sp>
        <p:sp>
          <p:nvSpPr>
            <p:cNvPr id="15" name="Text Box 67"/>
            <p:cNvSpPr txBox="1">
              <a:spLocks noChangeArrowheads="1"/>
            </p:cNvSpPr>
            <p:nvPr/>
          </p:nvSpPr>
          <p:spPr bwMode="auto">
            <a:xfrm>
              <a:off x="2930525" y="4513301"/>
              <a:ext cx="1355465" cy="375252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7" dist="17961" dir="2700000">
                <a:srgbClr val="3370B9">
                  <a:gamma/>
                  <a:shade val="60000"/>
                  <a:invGamma/>
                </a:srgbClr>
              </a:prstShdw>
            </a:effec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344F2B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可能的威胁 4</a:t>
              </a:r>
            </a:p>
          </p:txBody>
        </p:sp>
        <p:sp>
          <p:nvSpPr>
            <p:cNvPr id="16" name="Line 69"/>
            <p:cNvSpPr>
              <a:spLocks noChangeShapeType="1"/>
            </p:cNvSpPr>
            <p:nvPr/>
          </p:nvSpPr>
          <p:spPr bwMode="auto">
            <a:xfrm flipV="1">
              <a:off x="1778000" y="3467100"/>
              <a:ext cx="431800" cy="292100"/>
            </a:xfrm>
            <a:prstGeom prst="line">
              <a:avLst/>
            </a:prstGeom>
            <a:noFill/>
            <a:ln w="57150">
              <a:solidFill>
                <a:srgbClr val="344F2B"/>
              </a:solidFill>
              <a:round/>
              <a:tailEnd type="triangle" w="med" len="med"/>
            </a:ln>
            <a:effectLst>
              <a:prstShdw prst="shdw17" dist="17961" dir="2700000">
                <a:srgbClr val="33CC33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17" name="Line 70"/>
            <p:cNvSpPr>
              <a:spLocks noChangeShapeType="1"/>
            </p:cNvSpPr>
            <p:nvPr/>
          </p:nvSpPr>
          <p:spPr bwMode="auto">
            <a:xfrm>
              <a:off x="1905000" y="4216400"/>
              <a:ext cx="977900" cy="0"/>
            </a:xfrm>
            <a:prstGeom prst="line">
              <a:avLst/>
            </a:prstGeom>
            <a:noFill/>
            <a:ln w="57150">
              <a:solidFill>
                <a:srgbClr val="344F2B"/>
              </a:solidFill>
              <a:round/>
              <a:tailEnd type="triangle" w="med" len="med"/>
            </a:ln>
            <a:effectLst>
              <a:prstShdw prst="shdw17" dist="17961" dir="2700000">
                <a:srgbClr val="33CC33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18" name="Line 71"/>
            <p:cNvSpPr>
              <a:spLocks noChangeShapeType="1"/>
            </p:cNvSpPr>
            <p:nvPr/>
          </p:nvSpPr>
          <p:spPr bwMode="auto">
            <a:xfrm>
              <a:off x="1181100" y="5524500"/>
              <a:ext cx="1193800" cy="0"/>
            </a:xfrm>
            <a:prstGeom prst="line">
              <a:avLst/>
            </a:prstGeom>
            <a:noFill/>
            <a:ln w="76200">
              <a:solidFill>
                <a:srgbClr val="344F2B"/>
              </a:solidFill>
              <a:round/>
              <a:tailEnd type="triangle" w="med" len="med"/>
            </a:ln>
            <a:effectLst>
              <a:prstShdw prst="shdw17" dist="17961" dir="2700000">
                <a:srgbClr val="33CC33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  <p:grpSp>
          <p:nvGrpSpPr>
            <p:cNvPr id="19" name="Group 77"/>
            <p:cNvGrpSpPr/>
            <p:nvPr/>
          </p:nvGrpSpPr>
          <p:grpSpPr bwMode="auto">
            <a:xfrm rot="19736195">
              <a:off x="4850134" y="3858908"/>
              <a:ext cx="3140370" cy="1441735"/>
              <a:chOff x="1920" y="1977"/>
              <a:chExt cx="2492" cy="1037"/>
            </a:xfrm>
          </p:grpSpPr>
          <p:sp>
            <p:nvSpPr>
              <p:cNvPr id="30" name="Rectangle 78" descr="Outlined diamond"/>
              <p:cNvSpPr>
                <a:spLocks noChangeArrowheads="1"/>
              </p:cNvSpPr>
              <p:nvPr/>
            </p:nvSpPr>
            <p:spPr bwMode="auto">
              <a:xfrm>
                <a:off x="1950" y="2033"/>
                <a:ext cx="444" cy="913"/>
              </a:xfrm>
              <a:prstGeom prst="rect">
                <a:avLst/>
              </a:prstGeom>
              <a:pattFill prst="openDmnd">
                <a:fgClr>
                  <a:srgbClr val="2C4646"/>
                </a:fgClr>
                <a:bgClr>
                  <a:srgbClr val="598C8C"/>
                </a:bgClr>
              </a:pattFill>
              <a:ln w="12700">
                <a:solidFill>
                  <a:srgbClr val="0000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31" name="Rectangle 79"/>
              <p:cNvSpPr>
                <a:spLocks noChangeArrowheads="1"/>
              </p:cNvSpPr>
              <p:nvPr/>
            </p:nvSpPr>
            <p:spPr bwMode="auto">
              <a:xfrm>
                <a:off x="1950" y="2792"/>
                <a:ext cx="444" cy="154"/>
              </a:xfrm>
              <a:prstGeom prst="rect">
                <a:avLst/>
              </a:prstGeom>
              <a:solidFill>
                <a:srgbClr val="598C8C"/>
              </a:solidFill>
              <a:ln w="12700">
                <a:solidFill>
                  <a:srgbClr val="0000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32" name="Rectangle 80"/>
              <p:cNvSpPr>
                <a:spLocks noChangeArrowheads="1"/>
              </p:cNvSpPr>
              <p:nvPr/>
            </p:nvSpPr>
            <p:spPr bwMode="auto">
              <a:xfrm>
                <a:off x="1962" y="2780"/>
                <a:ext cx="403" cy="23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 lIns="34925" tIns="19050" rIns="34925" bIns="19050">
                <a:spAutoFit/>
              </a:bodyPr>
              <a:lstStyle/>
              <a:p>
                <a:pPr marL="0" marR="0" lvl="0" indent="0" algn="ctr" defTabSz="3429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THREAT </a:t>
                </a:r>
              </a:p>
              <a:p>
                <a:pPr marL="0" marR="0" lvl="0" indent="0" algn="ctr" defTabSz="3429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BARRIER</a:t>
                </a:r>
              </a:p>
            </p:txBody>
          </p:sp>
          <p:sp>
            <p:nvSpPr>
              <p:cNvPr id="33" name="Rectangle 81"/>
              <p:cNvSpPr>
                <a:spLocks noChangeArrowheads="1"/>
              </p:cNvSpPr>
              <p:nvPr/>
            </p:nvSpPr>
            <p:spPr bwMode="auto">
              <a:xfrm>
                <a:off x="1920" y="2186"/>
                <a:ext cx="493" cy="33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</a:ln>
              <a:effectLst/>
            </p:spPr>
            <p:txBody>
              <a:bodyPr wrap="none" lIns="34925" tIns="19050" rIns="34925" bIns="19050">
                <a:spAutoFit/>
              </a:bodyPr>
              <a:lstStyle/>
              <a:p>
                <a:pPr marL="0" marR="0" lvl="0" indent="0" algn="ctr" defTabSz="3429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SYSTEM </a:t>
                </a:r>
              </a:p>
              <a:p>
                <a:pPr marL="0" marR="0" lvl="0" indent="0" algn="ctr" defTabSz="3429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STRENGTH</a:t>
                </a:r>
              </a:p>
              <a:p>
                <a:pPr marL="0" marR="0" lvl="0" indent="0" algn="ctr" defTabSz="3429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TESTED</a:t>
                </a:r>
              </a:p>
            </p:txBody>
          </p:sp>
          <p:sp>
            <p:nvSpPr>
              <p:cNvPr id="34" name="Rectangle 82" descr="Outlined diamond"/>
              <p:cNvSpPr>
                <a:spLocks noChangeArrowheads="1"/>
              </p:cNvSpPr>
              <p:nvPr/>
            </p:nvSpPr>
            <p:spPr bwMode="auto">
              <a:xfrm>
                <a:off x="2629" y="2034"/>
                <a:ext cx="442" cy="913"/>
              </a:xfrm>
              <a:prstGeom prst="rect">
                <a:avLst/>
              </a:prstGeom>
              <a:pattFill prst="openDmnd">
                <a:fgClr>
                  <a:srgbClr val="2C4646"/>
                </a:fgClr>
                <a:bgClr>
                  <a:srgbClr val="598C8C"/>
                </a:bgClr>
              </a:pattFill>
              <a:ln w="12700">
                <a:solidFill>
                  <a:srgbClr val="0000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35" name="Rectangle 83"/>
              <p:cNvSpPr>
                <a:spLocks noChangeArrowheads="1"/>
              </p:cNvSpPr>
              <p:nvPr/>
            </p:nvSpPr>
            <p:spPr bwMode="auto">
              <a:xfrm>
                <a:off x="2634" y="2792"/>
                <a:ext cx="441" cy="154"/>
              </a:xfrm>
              <a:prstGeom prst="rect">
                <a:avLst/>
              </a:prstGeom>
              <a:solidFill>
                <a:srgbClr val="598C8C"/>
              </a:solidFill>
              <a:ln w="12700">
                <a:solidFill>
                  <a:srgbClr val="0000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36" name="Rectangle 84"/>
              <p:cNvSpPr>
                <a:spLocks noChangeArrowheads="1"/>
              </p:cNvSpPr>
              <p:nvPr/>
            </p:nvSpPr>
            <p:spPr bwMode="auto">
              <a:xfrm>
                <a:off x="2640" y="2778"/>
                <a:ext cx="403" cy="23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 lIns="34925" tIns="19050" rIns="34925" bIns="19050">
                <a:spAutoFit/>
              </a:bodyPr>
              <a:lstStyle/>
              <a:p>
                <a:pPr marL="0" marR="0" lvl="0" indent="0" algn="ctr" defTabSz="3429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THREAT </a:t>
                </a:r>
              </a:p>
              <a:p>
                <a:pPr marL="0" marR="0" lvl="0" indent="0" algn="ctr" defTabSz="3429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BARRIER</a:t>
                </a:r>
              </a:p>
            </p:txBody>
          </p:sp>
          <p:sp>
            <p:nvSpPr>
              <p:cNvPr id="37" name="Rectangle 85"/>
              <p:cNvSpPr>
                <a:spLocks noChangeArrowheads="1"/>
              </p:cNvSpPr>
              <p:nvPr/>
            </p:nvSpPr>
            <p:spPr bwMode="auto">
              <a:xfrm>
                <a:off x="2573" y="2119"/>
                <a:ext cx="559" cy="43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</a:ln>
              <a:effectLst/>
            </p:spPr>
            <p:txBody>
              <a:bodyPr wrap="none" lIns="34925" tIns="19050" rIns="34925" bIns="19050">
                <a:spAutoFit/>
              </a:bodyPr>
              <a:lstStyle/>
              <a:p>
                <a:pPr marL="0" marR="0" lvl="0" indent="0" algn="ctr" defTabSz="3429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AUTOMATIC</a:t>
                </a:r>
              </a:p>
              <a:p>
                <a:pPr marL="0" marR="0" lvl="0" indent="0" algn="ctr" defTabSz="3429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HIGH</a:t>
                </a:r>
              </a:p>
              <a:p>
                <a:pPr marL="0" marR="0" lvl="0" indent="0" algn="ctr" defTabSz="3429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PRESSURE</a:t>
                </a:r>
              </a:p>
              <a:p>
                <a:pPr marL="0" marR="0" lvl="0" indent="0" algn="ctr" defTabSz="3429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SHUTDOWN</a:t>
                </a:r>
              </a:p>
            </p:txBody>
          </p:sp>
          <p:sp>
            <p:nvSpPr>
              <p:cNvPr id="38" name="Rectangle 86" descr="Outlined diamond"/>
              <p:cNvSpPr>
                <a:spLocks noChangeArrowheads="1"/>
              </p:cNvSpPr>
              <p:nvPr/>
            </p:nvSpPr>
            <p:spPr bwMode="auto">
              <a:xfrm>
                <a:off x="3239" y="2033"/>
                <a:ext cx="444" cy="913"/>
              </a:xfrm>
              <a:prstGeom prst="rect">
                <a:avLst/>
              </a:prstGeom>
              <a:pattFill prst="openDmnd">
                <a:fgClr>
                  <a:srgbClr val="2C4646"/>
                </a:fgClr>
                <a:bgClr>
                  <a:srgbClr val="598C8C"/>
                </a:bgClr>
              </a:pattFill>
              <a:ln w="12700">
                <a:solidFill>
                  <a:srgbClr val="0000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39" name="Rectangle 87"/>
              <p:cNvSpPr>
                <a:spLocks noChangeArrowheads="1"/>
              </p:cNvSpPr>
              <p:nvPr/>
            </p:nvSpPr>
            <p:spPr bwMode="auto">
              <a:xfrm>
                <a:off x="3239" y="2796"/>
                <a:ext cx="444" cy="150"/>
              </a:xfrm>
              <a:prstGeom prst="rect">
                <a:avLst/>
              </a:prstGeom>
              <a:solidFill>
                <a:srgbClr val="598C8C"/>
              </a:solidFill>
              <a:ln w="12700">
                <a:solidFill>
                  <a:srgbClr val="0000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40" name="Rectangle 88"/>
              <p:cNvSpPr>
                <a:spLocks noChangeArrowheads="1"/>
              </p:cNvSpPr>
              <p:nvPr/>
            </p:nvSpPr>
            <p:spPr bwMode="auto">
              <a:xfrm>
                <a:off x="3274" y="2783"/>
                <a:ext cx="403" cy="23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 lIns="34925" tIns="19050" rIns="34925" bIns="19050">
                <a:spAutoFit/>
              </a:bodyPr>
              <a:lstStyle/>
              <a:p>
                <a:pPr marL="0" marR="0" lvl="0" indent="0" algn="ctr" defTabSz="3429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THREAT </a:t>
                </a:r>
              </a:p>
              <a:p>
                <a:pPr marL="0" marR="0" lvl="0" indent="0" algn="ctr" defTabSz="3429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BARRIER</a:t>
                </a:r>
              </a:p>
            </p:txBody>
          </p:sp>
          <p:sp>
            <p:nvSpPr>
              <p:cNvPr id="41" name="Rectangle 89"/>
              <p:cNvSpPr>
                <a:spLocks noChangeArrowheads="1"/>
              </p:cNvSpPr>
              <p:nvPr/>
            </p:nvSpPr>
            <p:spPr bwMode="auto">
              <a:xfrm>
                <a:off x="3233" y="2197"/>
                <a:ext cx="462" cy="33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</a:ln>
              <a:effectLst/>
            </p:spPr>
            <p:txBody>
              <a:bodyPr wrap="none" lIns="34925" tIns="19050" rIns="34925" bIns="19050">
                <a:spAutoFit/>
              </a:bodyPr>
              <a:lstStyle/>
              <a:p>
                <a:pPr marL="0" marR="0" lvl="0" indent="0" algn="ctr" defTabSz="3429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PRESSURE</a:t>
                </a:r>
              </a:p>
              <a:p>
                <a:pPr marL="0" marR="0" lvl="0" indent="0" algn="ctr" defTabSz="3429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RELIEF</a:t>
                </a:r>
              </a:p>
              <a:p>
                <a:pPr marL="0" marR="0" lvl="0" indent="0" algn="ctr" defTabSz="3429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VALVE</a:t>
                </a:r>
              </a:p>
            </p:txBody>
          </p:sp>
          <p:sp>
            <p:nvSpPr>
              <p:cNvPr id="42" name="Rectangle 90" descr="Outlined diamond"/>
              <p:cNvSpPr>
                <a:spLocks noChangeArrowheads="1"/>
              </p:cNvSpPr>
              <p:nvPr/>
            </p:nvSpPr>
            <p:spPr bwMode="auto">
              <a:xfrm>
                <a:off x="3877" y="2033"/>
                <a:ext cx="444" cy="913"/>
              </a:xfrm>
              <a:prstGeom prst="rect">
                <a:avLst/>
              </a:prstGeom>
              <a:pattFill prst="openDmnd">
                <a:fgClr>
                  <a:srgbClr val="2C4646"/>
                </a:fgClr>
                <a:bgClr>
                  <a:srgbClr val="598C8C"/>
                </a:bgClr>
              </a:pattFill>
              <a:ln w="12700">
                <a:solidFill>
                  <a:srgbClr val="0000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43" name="Rectangle 91"/>
              <p:cNvSpPr>
                <a:spLocks noChangeArrowheads="1"/>
              </p:cNvSpPr>
              <p:nvPr/>
            </p:nvSpPr>
            <p:spPr bwMode="auto">
              <a:xfrm>
                <a:off x="3877" y="2796"/>
                <a:ext cx="444" cy="150"/>
              </a:xfrm>
              <a:prstGeom prst="rect">
                <a:avLst/>
              </a:prstGeom>
              <a:solidFill>
                <a:srgbClr val="598C8C"/>
              </a:solidFill>
              <a:ln w="12700">
                <a:solidFill>
                  <a:srgbClr val="0000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44" name="Rectangle 92"/>
              <p:cNvSpPr>
                <a:spLocks noChangeArrowheads="1"/>
              </p:cNvSpPr>
              <p:nvPr/>
            </p:nvSpPr>
            <p:spPr bwMode="auto">
              <a:xfrm>
                <a:off x="3909" y="2783"/>
                <a:ext cx="403" cy="23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 lIns="34925" tIns="19050" rIns="34925" bIns="19050">
                <a:spAutoFit/>
              </a:bodyPr>
              <a:lstStyle/>
              <a:p>
                <a:pPr marL="0" marR="0" lvl="0" indent="0" algn="ctr" defTabSz="3429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THREAT </a:t>
                </a:r>
              </a:p>
              <a:p>
                <a:pPr marL="0" marR="0" lvl="0" indent="0" algn="ctr" defTabSz="3429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BARRIER</a:t>
                </a:r>
              </a:p>
            </p:txBody>
          </p:sp>
          <p:sp>
            <p:nvSpPr>
              <p:cNvPr id="45" name="Rectangle 93"/>
              <p:cNvSpPr>
                <a:spLocks noChangeArrowheads="1"/>
              </p:cNvSpPr>
              <p:nvPr/>
            </p:nvSpPr>
            <p:spPr bwMode="auto">
              <a:xfrm>
                <a:off x="3946" y="1977"/>
                <a:ext cx="466" cy="96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8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?</a:t>
                </a:r>
              </a:p>
            </p:txBody>
          </p:sp>
        </p:grpSp>
        <p:sp>
          <p:nvSpPr>
            <p:cNvPr id="20" name="Text Box 96"/>
            <p:cNvSpPr txBox="1">
              <a:spLocks noChangeArrowheads="1"/>
            </p:cNvSpPr>
            <p:nvPr/>
          </p:nvSpPr>
          <p:spPr bwMode="auto">
            <a:xfrm rot="19732423">
              <a:off x="6458594" y="5295210"/>
              <a:ext cx="789287" cy="531606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7" dist="17961" dir="2700000">
                <a:srgbClr val="3370B9">
                  <a:gamma/>
                  <a:shade val="60000"/>
                  <a:invGamma/>
                </a:srgbClr>
              </a:prstShdw>
            </a:effec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屏障</a:t>
              </a:r>
            </a:p>
          </p:txBody>
        </p:sp>
        <p:sp>
          <p:nvSpPr>
            <p:cNvPr id="21" name="Line 98"/>
            <p:cNvSpPr>
              <a:spLocks noChangeShapeType="1"/>
            </p:cNvSpPr>
            <p:nvPr/>
          </p:nvSpPr>
          <p:spPr bwMode="auto">
            <a:xfrm>
              <a:off x="2108200" y="2565400"/>
              <a:ext cx="5486400" cy="0"/>
            </a:xfrm>
            <a:prstGeom prst="line">
              <a:avLst/>
            </a:prstGeom>
            <a:noFill/>
            <a:ln w="57150">
              <a:solidFill>
                <a:srgbClr val="344F2B"/>
              </a:solidFill>
              <a:round/>
              <a:tailEnd type="triangle" w="med" len="med"/>
            </a:ln>
            <a:effectLst>
              <a:prstShdw prst="shdw17" dist="17961" dir="2700000">
                <a:srgbClr val="33CC33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22" name="Line 99"/>
            <p:cNvSpPr>
              <a:spLocks noChangeShapeType="1"/>
            </p:cNvSpPr>
            <p:nvPr/>
          </p:nvSpPr>
          <p:spPr bwMode="auto">
            <a:xfrm flipV="1">
              <a:off x="3225800" y="2997200"/>
              <a:ext cx="4203700" cy="0"/>
            </a:xfrm>
            <a:prstGeom prst="line">
              <a:avLst/>
            </a:prstGeom>
            <a:noFill/>
            <a:ln w="57150">
              <a:solidFill>
                <a:srgbClr val="344F2B"/>
              </a:solidFill>
              <a:round/>
              <a:tailEnd type="triangle" w="med" len="med"/>
            </a:ln>
            <a:effectLst>
              <a:prstShdw prst="shdw17" dist="17961" dir="2700000">
                <a:srgbClr val="33CC33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23" name="Line 100"/>
            <p:cNvSpPr>
              <a:spLocks noChangeShapeType="1"/>
            </p:cNvSpPr>
            <p:nvPr/>
          </p:nvSpPr>
          <p:spPr bwMode="auto">
            <a:xfrm flipV="1">
              <a:off x="3975100" y="3149600"/>
              <a:ext cx="3467100" cy="939800"/>
            </a:xfrm>
            <a:prstGeom prst="line">
              <a:avLst/>
            </a:prstGeom>
            <a:noFill/>
            <a:ln w="57150">
              <a:solidFill>
                <a:srgbClr val="344F2B"/>
              </a:solidFill>
              <a:round/>
              <a:tailEnd type="triangle" w="med" len="med"/>
            </a:ln>
            <a:effectLst>
              <a:prstShdw prst="shdw17" dist="17961" dir="2700000">
                <a:srgbClr val="33CC33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24" name="Rectangle 101"/>
            <p:cNvSpPr>
              <a:spLocks noChangeArrowheads="1"/>
            </p:cNvSpPr>
            <p:nvPr/>
          </p:nvSpPr>
          <p:spPr bwMode="auto">
            <a:xfrm>
              <a:off x="3924300" y="2362200"/>
              <a:ext cx="152400" cy="406400"/>
            </a:xfrm>
            <a:prstGeom prst="rect">
              <a:avLst/>
            </a:prstGeom>
            <a:solidFill>
              <a:srgbClr val="598C8C"/>
            </a:solidFill>
            <a:ln w="9525">
              <a:noFill/>
              <a:miter lim="800000"/>
            </a:ln>
            <a:effectLst>
              <a:prstShdw prst="shdw17" dist="17961" dir="2700000">
                <a:srgbClr val="598C8C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25" name="Rectangle 102"/>
            <p:cNvSpPr>
              <a:spLocks noChangeArrowheads="1"/>
            </p:cNvSpPr>
            <p:nvPr/>
          </p:nvSpPr>
          <p:spPr bwMode="auto">
            <a:xfrm>
              <a:off x="4826000" y="2324100"/>
              <a:ext cx="152400" cy="457200"/>
            </a:xfrm>
            <a:prstGeom prst="rect">
              <a:avLst/>
            </a:prstGeom>
            <a:solidFill>
              <a:srgbClr val="598C8C"/>
            </a:solidFill>
            <a:ln w="9525">
              <a:noFill/>
              <a:miter lim="800000"/>
            </a:ln>
            <a:effectLst>
              <a:prstShdw prst="shdw17" dist="17961" dir="2700000">
                <a:srgbClr val="598C8C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26" name="Rectangle 103"/>
            <p:cNvSpPr>
              <a:spLocks noChangeArrowheads="1"/>
            </p:cNvSpPr>
            <p:nvPr/>
          </p:nvSpPr>
          <p:spPr bwMode="auto">
            <a:xfrm>
              <a:off x="4673600" y="3670300"/>
              <a:ext cx="177800" cy="444500"/>
            </a:xfrm>
            <a:prstGeom prst="rect">
              <a:avLst/>
            </a:prstGeom>
            <a:solidFill>
              <a:srgbClr val="598C8C"/>
            </a:solidFill>
            <a:ln w="9525">
              <a:noFill/>
              <a:miter lim="800000"/>
            </a:ln>
            <a:effectLst>
              <a:prstShdw prst="shdw17" dist="17961" dir="2700000">
                <a:srgbClr val="598C8C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27" name="Rectangle 104"/>
            <p:cNvSpPr>
              <a:spLocks noChangeArrowheads="1"/>
            </p:cNvSpPr>
            <p:nvPr/>
          </p:nvSpPr>
          <p:spPr bwMode="auto">
            <a:xfrm>
              <a:off x="4483100" y="2832100"/>
              <a:ext cx="152400" cy="431800"/>
            </a:xfrm>
            <a:prstGeom prst="rect">
              <a:avLst/>
            </a:prstGeom>
            <a:solidFill>
              <a:srgbClr val="598C8C"/>
            </a:solidFill>
            <a:ln w="9525">
              <a:noFill/>
              <a:miter lim="800000"/>
            </a:ln>
            <a:effectLst>
              <a:prstShdw prst="shdw17" dist="17961" dir="2700000">
                <a:srgbClr val="598C8C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28" name="Rectangle 105"/>
            <p:cNvSpPr>
              <a:spLocks noChangeArrowheads="1"/>
            </p:cNvSpPr>
            <p:nvPr/>
          </p:nvSpPr>
          <p:spPr bwMode="auto">
            <a:xfrm>
              <a:off x="5207000" y="2832100"/>
              <a:ext cx="165100" cy="444500"/>
            </a:xfrm>
            <a:prstGeom prst="rect">
              <a:avLst/>
            </a:prstGeom>
            <a:solidFill>
              <a:srgbClr val="598C8C"/>
            </a:solidFill>
            <a:ln w="9525">
              <a:noFill/>
              <a:miter lim="800000"/>
            </a:ln>
            <a:effectLst>
              <a:prstShdw prst="shdw17" dist="17961" dir="2700000">
                <a:srgbClr val="598C8C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29" name="Line 107"/>
            <p:cNvSpPr>
              <a:spLocks noChangeShapeType="1"/>
            </p:cNvSpPr>
            <p:nvPr/>
          </p:nvSpPr>
          <p:spPr bwMode="auto">
            <a:xfrm flipV="1">
              <a:off x="1041400" y="2781300"/>
              <a:ext cx="431800" cy="431800"/>
            </a:xfrm>
            <a:prstGeom prst="line">
              <a:avLst/>
            </a:prstGeom>
            <a:noFill/>
            <a:ln w="57150">
              <a:solidFill>
                <a:srgbClr val="344F2B"/>
              </a:solidFill>
              <a:round/>
              <a:tailEnd type="triangle" w="med" len="med"/>
            </a:ln>
            <a:effectLst>
              <a:prstShdw prst="shdw17" dist="17961" dir="2700000">
                <a:srgbClr val="33CC33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588963" y="357894"/>
            <a:ext cx="6560491" cy="378111"/>
          </a:xfrm>
          <a:prstGeom prst="rect">
            <a:avLst/>
          </a:prstGeom>
        </p:spPr>
        <p:txBody>
          <a:bodyPr vert="horz" lIns="96435" tIns="48218" rIns="96435" bIns="48218" rtlCol="0" anchor="ctr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屏障举例：具有一定压力的天然气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100783" y="1600101"/>
            <a:ext cx="9913508" cy="4047688"/>
            <a:chOff x="574675" y="2454275"/>
            <a:chExt cx="8081963" cy="3097213"/>
          </a:xfrm>
        </p:grpSpPr>
        <p:sp>
          <p:nvSpPr>
            <p:cNvPr id="4" name="Line 4"/>
            <p:cNvSpPr>
              <a:spLocks noChangeShapeType="1"/>
            </p:cNvSpPr>
            <p:nvPr/>
          </p:nvSpPr>
          <p:spPr bwMode="auto">
            <a:xfrm>
              <a:off x="2716213" y="4010024"/>
              <a:ext cx="3900487" cy="45719"/>
            </a:xfrm>
            <a:prstGeom prst="line">
              <a:avLst/>
            </a:prstGeom>
            <a:noFill/>
            <a:ln w="101600">
              <a:solidFill>
                <a:srgbClr val="344F2B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344F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5" name="Rectangle 5" descr="Outlined diamond"/>
            <p:cNvSpPr>
              <a:spLocks noChangeArrowheads="1"/>
            </p:cNvSpPr>
            <p:nvPr/>
          </p:nvSpPr>
          <p:spPr bwMode="auto">
            <a:xfrm>
              <a:off x="3690938" y="2454275"/>
              <a:ext cx="1555750" cy="2576513"/>
            </a:xfrm>
            <a:prstGeom prst="rect">
              <a:avLst/>
            </a:prstGeom>
            <a:pattFill prst="openDmnd">
              <a:fgClr>
                <a:srgbClr val="2C4646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344F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690938" y="5019675"/>
              <a:ext cx="1563687" cy="531813"/>
            </a:xfrm>
            <a:prstGeom prst="rect">
              <a:avLst/>
            </a:prstGeom>
            <a:solidFill>
              <a:srgbClr val="344F2B"/>
            </a:solidFill>
            <a:ln w="12700">
              <a:solidFill>
                <a:srgbClr val="000000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344F2B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700526" y="5124450"/>
              <a:ext cx="1620488" cy="34148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lIns="69850" tIns="38100" rIns="69850" bIns="38100">
              <a:spAutoFit/>
            </a:bodyPr>
            <a:lstStyle/>
            <a:p>
              <a:pPr marL="0" marR="0" lvl="0" indent="0" algn="ctr" defTabSz="67818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威胁屏障控制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864412" y="2833688"/>
              <a:ext cx="1244116" cy="27083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</a:ln>
            <a:effectLst/>
          </p:spPr>
          <p:txBody>
            <a:bodyPr wrap="none" lIns="69850" tIns="38100" rIns="69850" bIns="38100">
              <a:spAutoFit/>
            </a:bodyPr>
            <a:lstStyle/>
            <a:p>
              <a:pPr marL="0" marR="0" lvl="0" indent="0" algn="ctr" defTabSz="67818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344F2B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高压自动关闭</a:t>
              </a:r>
            </a:p>
          </p:txBody>
        </p:sp>
        <p:grpSp>
          <p:nvGrpSpPr>
            <p:cNvPr id="9" name="Group 9"/>
            <p:cNvGrpSpPr/>
            <p:nvPr/>
          </p:nvGrpSpPr>
          <p:grpSpPr bwMode="auto">
            <a:xfrm>
              <a:off x="574675" y="3459163"/>
              <a:ext cx="2179638" cy="1108075"/>
              <a:chOff x="362" y="2179"/>
              <a:chExt cx="1373" cy="698"/>
            </a:xfrm>
          </p:grpSpPr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362" y="2179"/>
                <a:ext cx="1373" cy="694"/>
              </a:xfrm>
              <a:prstGeom prst="rect">
                <a:avLst/>
              </a:prstGeom>
              <a:pattFill prst="wdDnDiag">
                <a:fgClr>
                  <a:srgbClr val="000000"/>
                </a:fgClr>
                <a:bgClr>
                  <a:srgbClr val="FAFD00"/>
                </a:bgClr>
              </a:pattFill>
              <a:ln w="12700">
                <a:solidFill>
                  <a:srgbClr val="0000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344F2B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362" y="2727"/>
                <a:ext cx="1371" cy="142"/>
              </a:xfrm>
              <a:prstGeom prst="rect">
                <a:avLst/>
              </a:prstGeom>
              <a:solidFill>
                <a:srgbClr val="FAFD00"/>
              </a:solidFill>
              <a:ln w="12700">
                <a:solidFill>
                  <a:srgbClr val="0000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344F2B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917" y="2725"/>
                <a:ext cx="273" cy="15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 lIns="34925" tIns="19050" rIns="34925" bIns="19050">
                <a:spAutoFit/>
              </a:bodyPr>
              <a:lstStyle/>
              <a:p>
                <a:pPr marL="0" marR="0" lvl="0" indent="0" algn="ctr" defTabSz="3429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44F2B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威胁</a:t>
                </a: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70" y="2319"/>
                <a:ext cx="1128" cy="152"/>
              </a:xfrm>
              <a:prstGeom prst="rect">
                <a:avLst/>
              </a:prstGeom>
              <a:solidFill>
                <a:srgbClr val="FAFD00"/>
              </a:solidFill>
              <a:ln w="12700">
                <a:solidFill>
                  <a:srgbClr val="000000"/>
                </a:solidFill>
                <a:miter lim="800000"/>
              </a:ln>
              <a:effectLst/>
            </p:spPr>
            <p:txBody>
              <a:bodyPr lIns="34925" tIns="19050" rIns="34925" bIns="19050">
                <a:spAutoFit/>
              </a:bodyPr>
              <a:lstStyle/>
              <a:p>
                <a:pPr marL="0" marR="0" lvl="0" indent="0" algn="ctr" defTabSz="3429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44F2B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超压</a:t>
                </a:r>
              </a:p>
            </p:txBody>
          </p:sp>
        </p:grpSp>
        <p:sp>
          <p:nvSpPr>
            <p:cNvPr id="10" name="Freeform 14"/>
            <p:cNvSpPr/>
            <p:nvPr/>
          </p:nvSpPr>
          <p:spPr bwMode="auto">
            <a:xfrm>
              <a:off x="6650038" y="3194050"/>
              <a:ext cx="2006600" cy="1633538"/>
            </a:xfrm>
            <a:custGeom>
              <a:avLst/>
              <a:gdLst/>
              <a:ahLst/>
              <a:cxnLst>
                <a:cxn ang="0">
                  <a:pos x="1052" y="215"/>
                </a:cxn>
                <a:cxn ang="0">
                  <a:pos x="1011" y="164"/>
                </a:cxn>
                <a:cxn ang="0">
                  <a:pos x="953" y="135"/>
                </a:cxn>
                <a:cxn ang="0">
                  <a:pos x="872" y="119"/>
                </a:cxn>
                <a:cxn ang="0">
                  <a:pos x="782" y="136"/>
                </a:cxn>
                <a:cxn ang="0">
                  <a:pos x="731" y="103"/>
                </a:cxn>
                <a:cxn ang="0">
                  <a:pos x="672" y="38"/>
                </a:cxn>
                <a:cxn ang="0">
                  <a:pos x="575" y="1"/>
                </a:cxn>
                <a:cxn ang="0">
                  <a:pos x="475" y="8"/>
                </a:cxn>
                <a:cxn ang="0">
                  <a:pos x="381" y="58"/>
                </a:cxn>
                <a:cxn ang="0">
                  <a:pos x="334" y="121"/>
                </a:cxn>
                <a:cxn ang="0">
                  <a:pos x="292" y="147"/>
                </a:cxn>
                <a:cxn ang="0">
                  <a:pos x="212" y="164"/>
                </a:cxn>
                <a:cxn ang="0">
                  <a:pos x="159" y="226"/>
                </a:cxn>
                <a:cxn ang="0">
                  <a:pos x="151" y="296"/>
                </a:cxn>
                <a:cxn ang="0">
                  <a:pos x="104" y="300"/>
                </a:cxn>
                <a:cxn ang="0">
                  <a:pos x="56" y="329"/>
                </a:cxn>
                <a:cxn ang="0">
                  <a:pos x="30" y="361"/>
                </a:cxn>
                <a:cxn ang="0">
                  <a:pos x="9" y="411"/>
                </a:cxn>
                <a:cxn ang="0">
                  <a:pos x="11" y="454"/>
                </a:cxn>
                <a:cxn ang="0">
                  <a:pos x="9" y="511"/>
                </a:cxn>
                <a:cxn ang="0">
                  <a:pos x="1" y="565"/>
                </a:cxn>
                <a:cxn ang="0">
                  <a:pos x="12" y="621"/>
                </a:cxn>
                <a:cxn ang="0">
                  <a:pos x="7" y="681"/>
                </a:cxn>
                <a:cxn ang="0">
                  <a:pos x="0" y="733"/>
                </a:cxn>
                <a:cxn ang="0">
                  <a:pos x="15" y="802"/>
                </a:cxn>
                <a:cxn ang="0">
                  <a:pos x="52" y="850"/>
                </a:cxn>
                <a:cxn ang="0">
                  <a:pos x="130" y="882"/>
                </a:cxn>
                <a:cxn ang="0">
                  <a:pos x="190" y="863"/>
                </a:cxn>
                <a:cxn ang="0">
                  <a:pos x="224" y="907"/>
                </a:cxn>
                <a:cxn ang="0">
                  <a:pos x="267" y="936"/>
                </a:cxn>
                <a:cxn ang="0">
                  <a:pos x="330" y="956"/>
                </a:cxn>
                <a:cxn ang="0">
                  <a:pos x="402" y="943"/>
                </a:cxn>
                <a:cxn ang="0">
                  <a:pos x="453" y="957"/>
                </a:cxn>
                <a:cxn ang="0">
                  <a:pos x="493" y="993"/>
                </a:cxn>
                <a:cxn ang="0">
                  <a:pos x="550" y="1013"/>
                </a:cxn>
                <a:cxn ang="0">
                  <a:pos x="603" y="1007"/>
                </a:cxn>
                <a:cxn ang="0">
                  <a:pos x="655" y="972"/>
                </a:cxn>
                <a:cxn ang="0">
                  <a:pos x="691" y="1007"/>
                </a:cxn>
                <a:cxn ang="0">
                  <a:pos x="746" y="1028"/>
                </a:cxn>
                <a:cxn ang="0">
                  <a:pos x="815" y="1015"/>
                </a:cxn>
                <a:cxn ang="0">
                  <a:pos x="864" y="971"/>
                </a:cxn>
                <a:cxn ang="0">
                  <a:pos x="906" y="953"/>
                </a:cxn>
                <a:cxn ang="0">
                  <a:pos x="972" y="957"/>
                </a:cxn>
                <a:cxn ang="0">
                  <a:pos x="1027" y="927"/>
                </a:cxn>
                <a:cxn ang="0">
                  <a:pos x="1063" y="879"/>
                </a:cxn>
                <a:cxn ang="0">
                  <a:pos x="1084" y="857"/>
                </a:cxn>
                <a:cxn ang="0">
                  <a:pos x="1146" y="850"/>
                </a:cxn>
                <a:cxn ang="0">
                  <a:pos x="1201" y="804"/>
                </a:cxn>
                <a:cxn ang="0">
                  <a:pos x="1231" y="733"/>
                </a:cxn>
                <a:cxn ang="0">
                  <a:pos x="1233" y="653"/>
                </a:cxn>
                <a:cxn ang="0">
                  <a:pos x="1246" y="577"/>
                </a:cxn>
                <a:cxn ang="0">
                  <a:pos x="1263" y="501"/>
                </a:cxn>
                <a:cxn ang="0">
                  <a:pos x="1256" y="418"/>
                </a:cxn>
                <a:cxn ang="0">
                  <a:pos x="1216" y="351"/>
                </a:cxn>
                <a:cxn ang="0">
                  <a:pos x="1158" y="300"/>
                </a:cxn>
                <a:cxn ang="0">
                  <a:pos x="1081" y="274"/>
                </a:cxn>
                <a:cxn ang="0">
                  <a:pos x="1062" y="243"/>
                </a:cxn>
              </a:cxnLst>
              <a:rect l="0" t="0" r="r" b="b"/>
              <a:pathLst>
                <a:path w="1264" h="1029">
                  <a:moveTo>
                    <a:pt x="1062" y="243"/>
                  </a:moveTo>
                  <a:lnTo>
                    <a:pt x="1052" y="215"/>
                  </a:lnTo>
                  <a:lnTo>
                    <a:pt x="1036" y="186"/>
                  </a:lnTo>
                  <a:lnTo>
                    <a:pt x="1011" y="164"/>
                  </a:lnTo>
                  <a:lnTo>
                    <a:pt x="979" y="144"/>
                  </a:lnTo>
                  <a:lnTo>
                    <a:pt x="953" y="135"/>
                  </a:lnTo>
                  <a:lnTo>
                    <a:pt x="921" y="124"/>
                  </a:lnTo>
                  <a:lnTo>
                    <a:pt x="872" y="119"/>
                  </a:lnTo>
                  <a:lnTo>
                    <a:pt x="826" y="124"/>
                  </a:lnTo>
                  <a:lnTo>
                    <a:pt x="782" y="136"/>
                  </a:lnTo>
                  <a:lnTo>
                    <a:pt x="750" y="150"/>
                  </a:lnTo>
                  <a:lnTo>
                    <a:pt x="731" y="103"/>
                  </a:lnTo>
                  <a:lnTo>
                    <a:pt x="706" y="67"/>
                  </a:lnTo>
                  <a:lnTo>
                    <a:pt x="672" y="38"/>
                  </a:lnTo>
                  <a:lnTo>
                    <a:pt x="628" y="17"/>
                  </a:lnTo>
                  <a:lnTo>
                    <a:pt x="575" y="1"/>
                  </a:lnTo>
                  <a:lnTo>
                    <a:pt x="522" y="0"/>
                  </a:lnTo>
                  <a:lnTo>
                    <a:pt x="475" y="8"/>
                  </a:lnTo>
                  <a:lnTo>
                    <a:pt x="421" y="26"/>
                  </a:lnTo>
                  <a:lnTo>
                    <a:pt x="381" y="58"/>
                  </a:lnTo>
                  <a:lnTo>
                    <a:pt x="352" y="90"/>
                  </a:lnTo>
                  <a:lnTo>
                    <a:pt x="334" y="121"/>
                  </a:lnTo>
                  <a:lnTo>
                    <a:pt x="330" y="160"/>
                  </a:lnTo>
                  <a:lnTo>
                    <a:pt x="292" y="147"/>
                  </a:lnTo>
                  <a:lnTo>
                    <a:pt x="249" y="151"/>
                  </a:lnTo>
                  <a:lnTo>
                    <a:pt x="212" y="164"/>
                  </a:lnTo>
                  <a:lnTo>
                    <a:pt x="181" y="190"/>
                  </a:lnTo>
                  <a:lnTo>
                    <a:pt x="159" y="226"/>
                  </a:lnTo>
                  <a:lnTo>
                    <a:pt x="150" y="267"/>
                  </a:lnTo>
                  <a:lnTo>
                    <a:pt x="151" y="296"/>
                  </a:lnTo>
                  <a:lnTo>
                    <a:pt x="130" y="293"/>
                  </a:lnTo>
                  <a:lnTo>
                    <a:pt x="104" y="300"/>
                  </a:lnTo>
                  <a:lnTo>
                    <a:pt x="77" y="314"/>
                  </a:lnTo>
                  <a:lnTo>
                    <a:pt x="56" y="329"/>
                  </a:lnTo>
                  <a:lnTo>
                    <a:pt x="42" y="343"/>
                  </a:lnTo>
                  <a:lnTo>
                    <a:pt x="30" y="361"/>
                  </a:lnTo>
                  <a:lnTo>
                    <a:pt x="16" y="383"/>
                  </a:lnTo>
                  <a:lnTo>
                    <a:pt x="9" y="411"/>
                  </a:lnTo>
                  <a:lnTo>
                    <a:pt x="7" y="432"/>
                  </a:lnTo>
                  <a:lnTo>
                    <a:pt x="11" y="454"/>
                  </a:lnTo>
                  <a:lnTo>
                    <a:pt x="20" y="482"/>
                  </a:lnTo>
                  <a:lnTo>
                    <a:pt x="9" y="511"/>
                  </a:lnTo>
                  <a:lnTo>
                    <a:pt x="4" y="536"/>
                  </a:lnTo>
                  <a:lnTo>
                    <a:pt x="1" y="565"/>
                  </a:lnTo>
                  <a:lnTo>
                    <a:pt x="7" y="600"/>
                  </a:lnTo>
                  <a:lnTo>
                    <a:pt x="12" y="621"/>
                  </a:lnTo>
                  <a:lnTo>
                    <a:pt x="26" y="646"/>
                  </a:lnTo>
                  <a:lnTo>
                    <a:pt x="7" y="681"/>
                  </a:lnTo>
                  <a:lnTo>
                    <a:pt x="1" y="703"/>
                  </a:lnTo>
                  <a:lnTo>
                    <a:pt x="0" y="733"/>
                  </a:lnTo>
                  <a:lnTo>
                    <a:pt x="4" y="765"/>
                  </a:lnTo>
                  <a:lnTo>
                    <a:pt x="15" y="802"/>
                  </a:lnTo>
                  <a:lnTo>
                    <a:pt x="30" y="827"/>
                  </a:lnTo>
                  <a:lnTo>
                    <a:pt x="52" y="850"/>
                  </a:lnTo>
                  <a:lnTo>
                    <a:pt x="90" y="874"/>
                  </a:lnTo>
                  <a:lnTo>
                    <a:pt x="130" y="882"/>
                  </a:lnTo>
                  <a:lnTo>
                    <a:pt x="166" y="875"/>
                  </a:lnTo>
                  <a:lnTo>
                    <a:pt x="190" y="863"/>
                  </a:lnTo>
                  <a:lnTo>
                    <a:pt x="206" y="888"/>
                  </a:lnTo>
                  <a:lnTo>
                    <a:pt x="224" y="907"/>
                  </a:lnTo>
                  <a:lnTo>
                    <a:pt x="239" y="920"/>
                  </a:lnTo>
                  <a:lnTo>
                    <a:pt x="267" y="936"/>
                  </a:lnTo>
                  <a:lnTo>
                    <a:pt x="292" y="947"/>
                  </a:lnTo>
                  <a:lnTo>
                    <a:pt x="330" y="956"/>
                  </a:lnTo>
                  <a:lnTo>
                    <a:pt x="366" y="954"/>
                  </a:lnTo>
                  <a:lnTo>
                    <a:pt x="402" y="943"/>
                  </a:lnTo>
                  <a:lnTo>
                    <a:pt x="435" y="924"/>
                  </a:lnTo>
                  <a:lnTo>
                    <a:pt x="453" y="957"/>
                  </a:lnTo>
                  <a:lnTo>
                    <a:pt x="471" y="977"/>
                  </a:lnTo>
                  <a:lnTo>
                    <a:pt x="493" y="993"/>
                  </a:lnTo>
                  <a:lnTo>
                    <a:pt x="520" y="1007"/>
                  </a:lnTo>
                  <a:lnTo>
                    <a:pt x="550" y="1013"/>
                  </a:lnTo>
                  <a:lnTo>
                    <a:pt x="577" y="1013"/>
                  </a:lnTo>
                  <a:lnTo>
                    <a:pt x="603" y="1007"/>
                  </a:lnTo>
                  <a:lnTo>
                    <a:pt x="636" y="989"/>
                  </a:lnTo>
                  <a:lnTo>
                    <a:pt x="655" y="972"/>
                  </a:lnTo>
                  <a:lnTo>
                    <a:pt x="672" y="993"/>
                  </a:lnTo>
                  <a:lnTo>
                    <a:pt x="691" y="1007"/>
                  </a:lnTo>
                  <a:lnTo>
                    <a:pt x="713" y="1018"/>
                  </a:lnTo>
                  <a:lnTo>
                    <a:pt x="746" y="1028"/>
                  </a:lnTo>
                  <a:lnTo>
                    <a:pt x="780" y="1025"/>
                  </a:lnTo>
                  <a:lnTo>
                    <a:pt x="815" y="1015"/>
                  </a:lnTo>
                  <a:lnTo>
                    <a:pt x="840" y="999"/>
                  </a:lnTo>
                  <a:lnTo>
                    <a:pt x="864" y="971"/>
                  </a:lnTo>
                  <a:lnTo>
                    <a:pt x="879" y="943"/>
                  </a:lnTo>
                  <a:lnTo>
                    <a:pt x="906" y="953"/>
                  </a:lnTo>
                  <a:lnTo>
                    <a:pt x="936" y="960"/>
                  </a:lnTo>
                  <a:lnTo>
                    <a:pt x="972" y="957"/>
                  </a:lnTo>
                  <a:lnTo>
                    <a:pt x="1003" y="945"/>
                  </a:lnTo>
                  <a:lnTo>
                    <a:pt x="1027" y="927"/>
                  </a:lnTo>
                  <a:lnTo>
                    <a:pt x="1047" y="907"/>
                  </a:lnTo>
                  <a:lnTo>
                    <a:pt x="1063" y="879"/>
                  </a:lnTo>
                  <a:lnTo>
                    <a:pt x="1067" y="850"/>
                  </a:lnTo>
                  <a:lnTo>
                    <a:pt x="1084" y="857"/>
                  </a:lnTo>
                  <a:lnTo>
                    <a:pt x="1113" y="859"/>
                  </a:lnTo>
                  <a:lnTo>
                    <a:pt x="1146" y="850"/>
                  </a:lnTo>
                  <a:lnTo>
                    <a:pt x="1178" y="831"/>
                  </a:lnTo>
                  <a:lnTo>
                    <a:pt x="1201" y="804"/>
                  </a:lnTo>
                  <a:lnTo>
                    <a:pt x="1219" y="770"/>
                  </a:lnTo>
                  <a:lnTo>
                    <a:pt x="1231" y="733"/>
                  </a:lnTo>
                  <a:lnTo>
                    <a:pt x="1234" y="686"/>
                  </a:lnTo>
                  <a:lnTo>
                    <a:pt x="1233" y="653"/>
                  </a:lnTo>
                  <a:lnTo>
                    <a:pt x="1223" y="604"/>
                  </a:lnTo>
                  <a:lnTo>
                    <a:pt x="1246" y="577"/>
                  </a:lnTo>
                  <a:lnTo>
                    <a:pt x="1257" y="540"/>
                  </a:lnTo>
                  <a:lnTo>
                    <a:pt x="1263" y="501"/>
                  </a:lnTo>
                  <a:lnTo>
                    <a:pt x="1263" y="461"/>
                  </a:lnTo>
                  <a:lnTo>
                    <a:pt x="1256" y="418"/>
                  </a:lnTo>
                  <a:lnTo>
                    <a:pt x="1241" y="386"/>
                  </a:lnTo>
                  <a:lnTo>
                    <a:pt x="1216" y="351"/>
                  </a:lnTo>
                  <a:lnTo>
                    <a:pt x="1189" y="325"/>
                  </a:lnTo>
                  <a:lnTo>
                    <a:pt x="1158" y="300"/>
                  </a:lnTo>
                  <a:lnTo>
                    <a:pt x="1118" y="283"/>
                  </a:lnTo>
                  <a:lnTo>
                    <a:pt x="1081" y="274"/>
                  </a:lnTo>
                  <a:lnTo>
                    <a:pt x="1063" y="270"/>
                  </a:lnTo>
                  <a:lnTo>
                    <a:pt x="1062" y="243"/>
                  </a:lnTo>
                </a:path>
              </a:pathLst>
            </a:custGeom>
            <a:solidFill>
              <a:srgbClr val="344F2B"/>
            </a:solidFill>
            <a:ln w="12700" cap="rnd" cmpd="sng">
              <a:solidFill>
                <a:srgbClr val="344F2B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44F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7356308" y="3854450"/>
              <a:ext cx="653422" cy="35374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泄漏</a:t>
              </a: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588964" y="357894"/>
            <a:ext cx="5521954" cy="378111"/>
          </a:xfrm>
          <a:prstGeom prst="rect">
            <a:avLst/>
          </a:prstGeom>
        </p:spPr>
        <p:txBody>
          <a:bodyPr vert="horz" lIns="96435" tIns="48218" rIns="96435" bIns="48218" rtlCol="0" anchor="ctr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屏障控制举例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100783" y="1024037"/>
            <a:ext cx="8039100" cy="57547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2075" tIns="46038" rIns="92075" bIns="46038"/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buClr>
                <a:srgbClr val="344F2B"/>
              </a:buClr>
              <a:buFont typeface="Wingdings" charset="2"/>
              <a:buChar char="n"/>
            </a:pPr>
            <a:r>
              <a:rPr lang="zh-CN" altLang="en-US" sz="24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实现机械本质安全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Clr>
                <a:srgbClr val="000066"/>
              </a:buClr>
            </a:pPr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	</a:t>
            </a:r>
            <a:r>
              <a:rPr lang="en-US" altLang="zh-CN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- </a:t>
            </a:r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消除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Clr>
                <a:srgbClr val="000066"/>
              </a:buClr>
            </a:pPr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	</a:t>
            </a:r>
            <a:r>
              <a:rPr lang="en-US" altLang="zh-CN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- </a:t>
            </a:r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减少接触机率，护栏、盖、</a:t>
            </a:r>
            <a:r>
              <a:rPr lang="zh-CN" altLang="en-GB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封闭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Clr>
                <a:srgbClr val="000066"/>
              </a:buClr>
            </a:pPr>
            <a:r>
              <a:rPr lang="zh-CN" altLang="en-GB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	</a:t>
            </a:r>
            <a:r>
              <a:rPr lang="en-GB" altLang="zh-CN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- </a:t>
            </a:r>
            <a:r>
              <a:rPr lang="zh-CN" altLang="en-GB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联锁装置</a:t>
            </a:r>
            <a:r>
              <a:rPr lang="en-GB" altLang="zh-CN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/</a:t>
            </a:r>
            <a:r>
              <a:rPr lang="zh-CN" altLang="en-GB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跳闸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Clr>
                <a:srgbClr val="344F2B"/>
              </a:buClr>
              <a:buFont typeface="Wingdings" charset="2"/>
              <a:buChar char="n"/>
            </a:pPr>
            <a:r>
              <a:rPr lang="zh-CN" altLang="en-GB" sz="24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工程改造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Clr>
                <a:srgbClr val="344F2B"/>
              </a:buClr>
              <a:buFont typeface="Wingdings" charset="2"/>
              <a:buChar char="n"/>
            </a:pPr>
            <a:r>
              <a:rPr lang="zh-CN" altLang="en-US" sz="24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隔离</a:t>
            </a:r>
          </a:p>
          <a:p>
            <a:pPr marL="800100" lvl="1" indent="-228600">
              <a:lnSpc>
                <a:spcPct val="120000"/>
              </a:lnSpc>
              <a:spcBef>
                <a:spcPts val="0"/>
              </a:spcBef>
              <a:buClr>
                <a:srgbClr val="000066"/>
              </a:buClr>
            </a:pPr>
            <a:r>
              <a:rPr lang="en-US" altLang="zh-CN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- </a:t>
            </a:r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时间和</a:t>
            </a:r>
            <a:r>
              <a:rPr lang="en-US" altLang="zh-CN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/</a:t>
            </a:r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或空间</a:t>
            </a:r>
          </a:p>
          <a:p>
            <a:pPr marL="800100" lvl="1" indent="-228600">
              <a:lnSpc>
                <a:spcPct val="120000"/>
              </a:lnSpc>
              <a:spcBef>
                <a:spcPts val="0"/>
              </a:spcBef>
              <a:buClr>
                <a:srgbClr val="000066"/>
              </a:buClr>
            </a:pPr>
            <a:r>
              <a:rPr lang="en-US" altLang="zh-CN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- </a:t>
            </a:r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正确地布局：管线、出入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Clr>
                <a:srgbClr val="344F2B"/>
              </a:buClr>
              <a:buFont typeface="Wingdings" charset="2"/>
              <a:buChar char="n"/>
            </a:pPr>
            <a:r>
              <a:rPr lang="zh-CN" altLang="en-US" sz="24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行政管理</a:t>
            </a:r>
          </a:p>
          <a:p>
            <a:pPr marL="800100" lvl="1" indent="-228600">
              <a:lnSpc>
                <a:spcPct val="120000"/>
              </a:lnSpc>
              <a:spcBef>
                <a:spcPts val="0"/>
              </a:spcBef>
              <a:buClr>
                <a:srgbClr val="000066"/>
              </a:buClr>
            </a:pPr>
            <a:r>
              <a:rPr lang="en-US" altLang="zh-CN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- </a:t>
            </a:r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警告、培训、训练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Clr>
                <a:srgbClr val="344F2B"/>
              </a:buClr>
              <a:buFont typeface="Wingdings" charset="2"/>
              <a:buChar char="n"/>
            </a:pPr>
            <a:r>
              <a:rPr lang="zh-CN" altLang="en-US" sz="24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程序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Clr>
                <a:srgbClr val="000066"/>
              </a:buClr>
            </a:pPr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	</a:t>
            </a:r>
            <a:r>
              <a:rPr lang="en-US" altLang="zh-CN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- </a:t>
            </a:r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控制能量释放：安全阀、低速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Clr>
                <a:srgbClr val="344F2B"/>
              </a:buClr>
              <a:buFont typeface="Wingdings" charset="2"/>
              <a:buChar char="n"/>
            </a:pPr>
            <a:r>
              <a:rPr lang="en-US" altLang="zh-CN" sz="24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PPE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423" y="1063926"/>
            <a:ext cx="3816424" cy="56749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588964" y="357894"/>
            <a:ext cx="5521954" cy="378111"/>
          </a:xfrm>
          <a:prstGeom prst="rect">
            <a:avLst/>
          </a:prstGeom>
        </p:spPr>
        <p:txBody>
          <a:bodyPr vert="horz" lIns="96435" tIns="48218" rIns="96435" bIns="48218" rtlCol="0" anchor="ctr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定义</a:t>
            </a:r>
          </a:p>
        </p:txBody>
      </p:sp>
      <p:sp>
        <p:nvSpPr>
          <p:cNvPr id="40" name="矩形 39"/>
          <p:cNvSpPr/>
          <p:nvPr/>
        </p:nvSpPr>
        <p:spPr>
          <a:xfrm>
            <a:off x="825779" y="1723450"/>
            <a:ext cx="504832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60045">
              <a:lnSpc>
                <a:spcPct val="150000"/>
              </a:lnSpc>
            </a:pPr>
            <a:r>
              <a:rPr lang="zh-CN" altLang="en-US" sz="24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危害 </a:t>
            </a:r>
            <a:r>
              <a:rPr lang="en-US" altLang="zh-CN" sz="24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Hazard</a:t>
            </a:r>
            <a:r>
              <a:rPr lang="zh-CN" altLang="en-US" sz="24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：</a:t>
            </a:r>
          </a:p>
          <a:p>
            <a:pPr indent="-360045">
              <a:lnSpc>
                <a:spcPct val="150000"/>
              </a:lnSpc>
              <a:buFont typeface="Wingdings" charset="2"/>
              <a:buChar char="n"/>
            </a:pPr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造成事故的一种潜在危险，它是超出人的直接控制之外的某种潜在的环境条件。</a:t>
            </a:r>
          </a:p>
          <a:p>
            <a:pPr indent="-360045">
              <a:lnSpc>
                <a:spcPct val="150000"/>
              </a:lnSpc>
              <a:buFont typeface="Wingdings" charset="2"/>
              <a:buChar char="n"/>
            </a:pPr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能量。</a:t>
            </a:r>
          </a:p>
          <a:p>
            <a:pPr indent="-360045">
              <a:lnSpc>
                <a:spcPct val="150000"/>
              </a:lnSpc>
              <a:buFont typeface="Wingdings" charset="2"/>
              <a:buChar char="n"/>
            </a:pPr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危险源。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380703" y="1528093"/>
            <a:ext cx="8288683" cy="0"/>
          </a:xfrm>
          <a:prstGeom prst="line">
            <a:avLst/>
          </a:prstGeom>
          <a:ln>
            <a:solidFill>
              <a:srgbClr val="DE030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17518" y="1312069"/>
            <a:ext cx="0" cy="4032448"/>
          </a:xfrm>
          <a:prstGeom prst="line">
            <a:avLst/>
          </a:prstGeom>
          <a:ln>
            <a:solidFill>
              <a:srgbClr val="DE030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709295" y="4845487"/>
            <a:ext cx="0" cy="1428883"/>
          </a:xfrm>
          <a:prstGeom prst="line">
            <a:avLst/>
          </a:prstGeom>
          <a:ln>
            <a:solidFill>
              <a:srgbClr val="DE030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5349255" y="5992589"/>
            <a:ext cx="4784855" cy="72008"/>
          </a:xfrm>
          <a:prstGeom prst="line">
            <a:avLst/>
          </a:prstGeom>
          <a:ln>
            <a:solidFill>
              <a:srgbClr val="DE030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/>
          <a:stretch>
            <a:fillRect/>
          </a:stretch>
        </p:blipFill>
        <p:spPr>
          <a:xfrm>
            <a:off x="5851589" y="1633160"/>
            <a:ext cx="5847015" cy="42655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588964" y="357894"/>
            <a:ext cx="5521954" cy="378111"/>
          </a:xfrm>
          <a:prstGeom prst="rect">
            <a:avLst/>
          </a:prstGeom>
        </p:spPr>
        <p:txBody>
          <a:bodyPr vert="horz" lIns="96435" tIns="48218" rIns="96435" bIns="48218" rtlCol="0" anchor="ctr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补救措施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941002" y="1768387"/>
            <a:ext cx="4879981" cy="18684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2075" tIns="46038" rIns="92075" bIns="46038"/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4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补救措施</a:t>
            </a:r>
            <a:r>
              <a:rPr lang="en-US" altLang="zh-CN" sz="24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(</a:t>
            </a:r>
            <a:r>
              <a:rPr lang="zh-CN" altLang="en-US" sz="24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恢复措施</a:t>
            </a:r>
            <a:r>
              <a:rPr lang="en-US" altLang="zh-CN" sz="24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)</a:t>
            </a:r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：</a:t>
            </a:r>
            <a:endParaRPr lang="en-US" altLang="zh-CN" sz="2400" dirty="0">
              <a:solidFill>
                <a:srgbClr val="344F2B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n"/>
            </a:pPr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所有用来控制由突发事件引发一系列后果的措施，包括技术、操作和组织机构。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380703" y="1528093"/>
            <a:ext cx="8288683" cy="0"/>
          </a:xfrm>
          <a:prstGeom prst="line">
            <a:avLst/>
          </a:prstGeom>
          <a:ln>
            <a:solidFill>
              <a:srgbClr val="DE030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17518" y="1312069"/>
            <a:ext cx="0" cy="4032448"/>
          </a:xfrm>
          <a:prstGeom prst="line">
            <a:avLst/>
          </a:prstGeom>
          <a:ln>
            <a:solidFill>
              <a:srgbClr val="DE030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820984" y="4995754"/>
            <a:ext cx="0" cy="1428883"/>
          </a:xfrm>
          <a:prstGeom prst="line">
            <a:avLst/>
          </a:prstGeom>
          <a:ln>
            <a:solidFill>
              <a:srgbClr val="DE030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5460944" y="6142856"/>
            <a:ext cx="4784855" cy="72008"/>
          </a:xfrm>
          <a:prstGeom prst="line">
            <a:avLst/>
          </a:prstGeom>
          <a:ln>
            <a:solidFill>
              <a:srgbClr val="DE030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918" y="1744118"/>
            <a:ext cx="5520372" cy="4140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588963" y="357894"/>
            <a:ext cx="7640611" cy="378111"/>
          </a:xfrm>
          <a:prstGeom prst="rect">
            <a:avLst/>
          </a:prstGeom>
        </p:spPr>
        <p:txBody>
          <a:bodyPr vert="horz" lIns="96435" tIns="48218" rIns="96435" bIns="48218" rtlCol="0" anchor="ctr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补救措施举例：具有一定压力的天然气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12751" y="1528093"/>
            <a:ext cx="10344166" cy="4048066"/>
            <a:chOff x="491320" y="2470245"/>
            <a:chExt cx="6782318" cy="2883842"/>
          </a:xfrm>
        </p:grpSpPr>
        <p:grpSp>
          <p:nvGrpSpPr>
            <p:cNvPr id="4" name="Group 55"/>
            <p:cNvGrpSpPr/>
            <p:nvPr/>
          </p:nvGrpSpPr>
          <p:grpSpPr bwMode="auto">
            <a:xfrm>
              <a:off x="491320" y="2470245"/>
              <a:ext cx="6782318" cy="2883842"/>
              <a:chOff x="753" y="2115"/>
              <a:chExt cx="3616" cy="970"/>
            </a:xfrm>
          </p:grpSpPr>
          <p:sp>
            <p:nvSpPr>
              <p:cNvPr id="6" name="Line 6"/>
              <p:cNvSpPr>
                <a:spLocks noChangeShapeType="1"/>
              </p:cNvSpPr>
              <p:nvPr/>
            </p:nvSpPr>
            <p:spPr bwMode="auto">
              <a:xfrm>
                <a:off x="786" y="2697"/>
                <a:ext cx="3564" cy="0"/>
              </a:xfrm>
              <a:prstGeom prst="line">
                <a:avLst/>
              </a:prstGeom>
              <a:solidFill>
                <a:srgbClr val="344F2B"/>
              </a:solidFill>
              <a:ln w="76200">
                <a:solidFill>
                  <a:srgbClr val="344F2B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7" name="Rectangle 8"/>
              <p:cNvSpPr>
                <a:spLocks noChangeArrowheads="1"/>
              </p:cNvSpPr>
              <p:nvPr/>
            </p:nvSpPr>
            <p:spPr bwMode="auto">
              <a:xfrm>
                <a:off x="3969" y="2387"/>
                <a:ext cx="400" cy="481"/>
              </a:xfrm>
              <a:prstGeom prst="rect">
                <a:avLst/>
              </a:prstGeom>
              <a:solidFill>
                <a:srgbClr val="344F2B"/>
              </a:solidFill>
              <a:ln w="12700">
                <a:solidFill>
                  <a:srgbClr val="344F2B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8" name="Rectangle 10"/>
              <p:cNvSpPr>
                <a:spLocks noChangeArrowheads="1"/>
              </p:cNvSpPr>
              <p:nvPr/>
            </p:nvSpPr>
            <p:spPr bwMode="auto">
              <a:xfrm>
                <a:off x="4063" y="2755"/>
                <a:ext cx="232" cy="9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 lIns="23813" tIns="12700" rIns="23813" bIns="12700">
                <a:spAutoFit/>
              </a:bodyPr>
              <a:lstStyle/>
              <a:p>
                <a:pPr marL="0" marR="0" lvl="0" indent="0" algn="ctr" defTabSz="24003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结果</a:t>
                </a:r>
              </a:p>
            </p:txBody>
          </p:sp>
          <p:sp>
            <p:nvSpPr>
              <p:cNvPr id="9" name="Rectangle 11"/>
              <p:cNvSpPr>
                <a:spLocks noChangeArrowheads="1"/>
              </p:cNvSpPr>
              <p:nvPr/>
            </p:nvSpPr>
            <p:spPr bwMode="auto">
              <a:xfrm>
                <a:off x="4063" y="2500"/>
                <a:ext cx="232" cy="95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ffectLst/>
            </p:spPr>
            <p:txBody>
              <a:bodyPr wrap="none" lIns="23813" tIns="12700" rIns="23813" bIns="12700">
                <a:spAutoFit/>
              </a:bodyPr>
              <a:lstStyle/>
              <a:p>
                <a:pPr marL="0" marR="0" lvl="0" indent="0" algn="ctr" defTabSz="24003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爆炸</a:t>
                </a:r>
              </a:p>
            </p:txBody>
          </p:sp>
          <p:sp>
            <p:nvSpPr>
              <p:cNvPr id="10" name="Oval 12"/>
              <p:cNvSpPr>
                <a:spLocks noChangeArrowheads="1"/>
              </p:cNvSpPr>
              <p:nvPr/>
            </p:nvSpPr>
            <p:spPr bwMode="auto">
              <a:xfrm>
                <a:off x="753" y="2547"/>
                <a:ext cx="422" cy="298"/>
              </a:xfrm>
              <a:prstGeom prst="ellipse">
                <a:avLst/>
              </a:prstGeom>
              <a:solidFill>
                <a:srgbClr val="344F2B"/>
              </a:solidFill>
              <a:ln w="12700">
                <a:solidFill>
                  <a:srgbClr val="344F2B"/>
                </a:solidFill>
                <a:round/>
              </a:ln>
              <a:effectLst/>
            </p:spPr>
            <p:txBody>
              <a:bodyPr wrap="none" lIns="111125" tIns="55563" rIns="111125" bIns="55563" anchor="ctr"/>
              <a:lstStyle/>
              <a:p>
                <a:pPr marL="0" marR="0" lvl="0" indent="0" algn="ctr" defTabSz="109728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泄漏</a:t>
                </a:r>
              </a:p>
            </p:txBody>
          </p:sp>
          <p:sp>
            <p:nvSpPr>
              <p:cNvPr id="11" name="Rectangle 24"/>
              <p:cNvSpPr>
                <a:spLocks noChangeArrowheads="1"/>
              </p:cNvSpPr>
              <p:nvPr/>
            </p:nvSpPr>
            <p:spPr bwMode="auto">
              <a:xfrm>
                <a:off x="1987" y="2115"/>
                <a:ext cx="514" cy="960"/>
              </a:xfrm>
              <a:prstGeom prst="rect">
                <a:avLst/>
              </a:prstGeom>
              <a:pattFill prst="lgGrid">
                <a:fgClr>
                  <a:srgbClr val="000000"/>
                </a:fgClr>
                <a:bgClr>
                  <a:srgbClr val="A3F25F"/>
                </a:bgClr>
              </a:pattFill>
              <a:ln w="12700">
                <a:solidFill>
                  <a:srgbClr val="0000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1" i="0" u="none" strike="noStrike" kern="0" cap="none" spc="0" normalizeH="0" baseline="0" noProof="0">
                  <a:ln>
                    <a:noFill/>
                  </a:ln>
                  <a:solidFill>
                    <a:srgbClr val="344F2B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12" name="Rectangle 25"/>
              <p:cNvSpPr>
                <a:spLocks noChangeArrowheads="1"/>
              </p:cNvSpPr>
              <p:nvPr/>
            </p:nvSpPr>
            <p:spPr bwMode="auto">
              <a:xfrm>
                <a:off x="1987" y="2881"/>
                <a:ext cx="511" cy="196"/>
              </a:xfrm>
              <a:prstGeom prst="rect">
                <a:avLst/>
              </a:prstGeom>
              <a:solidFill>
                <a:srgbClr val="344F2B"/>
              </a:solidFill>
              <a:ln w="12700">
                <a:solidFill>
                  <a:srgbClr val="344F2B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补救措施</a:t>
                </a:r>
              </a:p>
            </p:txBody>
          </p:sp>
          <p:sp>
            <p:nvSpPr>
              <p:cNvPr id="13" name="Rectangle 27"/>
              <p:cNvSpPr>
                <a:spLocks noChangeArrowheads="1"/>
              </p:cNvSpPr>
              <p:nvPr/>
            </p:nvSpPr>
            <p:spPr bwMode="auto">
              <a:xfrm>
                <a:off x="2063" y="2470"/>
                <a:ext cx="363" cy="127"/>
              </a:xfrm>
              <a:prstGeom prst="rect">
                <a:avLst/>
              </a:prstGeom>
              <a:solidFill>
                <a:srgbClr val="A3F25F"/>
              </a:solidFill>
              <a:ln w="12700">
                <a:noFill/>
                <a:miter lim="800000"/>
              </a:ln>
              <a:effectLst/>
            </p:spPr>
            <p:txBody>
              <a:bodyPr wrap="square" lIns="34925" tIns="19050" rIns="34925" bIns="19050">
                <a:spAutoFit/>
              </a:bodyPr>
              <a:lstStyle/>
              <a:p>
                <a:pPr marL="0" marR="0" lvl="0" indent="0" algn="ctr" defTabSz="3429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44F2B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通风</a:t>
                </a:r>
              </a:p>
            </p:txBody>
          </p:sp>
          <p:grpSp>
            <p:nvGrpSpPr>
              <p:cNvPr id="14" name="Group 43"/>
              <p:cNvGrpSpPr/>
              <p:nvPr/>
            </p:nvGrpSpPr>
            <p:grpSpPr bwMode="auto">
              <a:xfrm>
                <a:off x="1347" y="2123"/>
                <a:ext cx="516" cy="962"/>
                <a:chOff x="1347" y="2123"/>
                <a:chExt cx="516" cy="962"/>
              </a:xfrm>
            </p:grpSpPr>
            <p:sp>
              <p:nvSpPr>
                <p:cNvPr id="21" name="Rectangle 40"/>
                <p:cNvSpPr>
                  <a:spLocks noChangeArrowheads="1"/>
                </p:cNvSpPr>
                <p:nvPr/>
              </p:nvSpPr>
              <p:spPr bwMode="auto">
                <a:xfrm>
                  <a:off x="1347" y="2123"/>
                  <a:ext cx="514" cy="960"/>
                </a:xfrm>
                <a:prstGeom prst="rect">
                  <a:avLst/>
                </a:prstGeom>
                <a:pattFill prst="lgGrid">
                  <a:fgClr>
                    <a:srgbClr val="000000"/>
                  </a:fgClr>
                  <a:bgClr>
                    <a:srgbClr val="A3F25F"/>
                  </a:bgClr>
                </a:pattFill>
                <a:ln w="12700">
                  <a:solidFill>
                    <a:srgbClr val="000000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zh-CN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344F2B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2" name="Rectangle 41"/>
                <p:cNvSpPr>
                  <a:spLocks noChangeArrowheads="1"/>
                </p:cNvSpPr>
                <p:nvPr/>
              </p:nvSpPr>
              <p:spPr bwMode="auto">
                <a:xfrm>
                  <a:off x="1347" y="2881"/>
                  <a:ext cx="516" cy="204"/>
                </a:xfrm>
                <a:prstGeom prst="rect">
                  <a:avLst/>
                </a:prstGeom>
                <a:solidFill>
                  <a:srgbClr val="344F2B"/>
                </a:solidFill>
                <a:ln w="12700">
                  <a:solidFill>
                    <a:srgbClr val="344F2B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微软雅黑" pitchFamily="34" charset="-122"/>
                      <a:ea typeface="微软雅黑" pitchFamily="34" charset="-122"/>
                      <a:cs typeface="Times New Roman" pitchFamily="18" charset="0"/>
                    </a:rPr>
                    <a:t>补救措施</a:t>
                  </a:r>
                </a:p>
              </p:txBody>
            </p:sp>
            <p:sp>
              <p:nvSpPr>
                <p:cNvPr id="23" name="Rectangle 42"/>
                <p:cNvSpPr>
                  <a:spLocks noChangeArrowheads="1"/>
                </p:cNvSpPr>
                <p:nvPr/>
              </p:nvSpPr>
              <p:spPr bwMode="auto">
                <a:xfrm>
                  <a:off x="1393" y="2360"/>
                  <a:ext cx="415" cy="481"/>
                </a:xfrm>
                <a:prstGeom prst="rect">
                  <a:avLst/>
                </a:prstGeom>
                <a:solidFill>
                  <a:srgbClr val="A3F25F"/>
                </a:solidFill>
                <a:ln w="12700">
                  <a:noFill/>
                  <a:miter lim="800000"/>
                </a:ln>
                <a:effectLst/>
              </p:spPr>
              <p:txBody>
                <a:bodyPr wrap="square" lIns="34925" tIns="19050" rIns="34925" bIns="19050" anchor="ctr">
                  <a:spAutoFit/>
                </a:bodyPr>
                <a:lstStyle/>
                <a:p>
                  <a:pPr marL="0" marR="0" lvl="0" indent="0" algn="ctr" defTabSz="3429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3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344F2B"/>
                      </a:solidFill>
                      <a:effectLst/>
                      <a:uLnTx/>
                      <a:uFillTx/>
                      <a:latin typeface="微软雅黑" pitchFamily="34" charset="-122"/>
                      <a:ea typeface="微软雅黑" pitchFamily="34" charset="-122"/>
                      <a:cs typeface="Times New Roman" pitchFamily="18" charset="0"/>
                    </a:rPr>
                    <a:t>泄漏探测和警报</a:t>
                  </a:r>
                </a:p>
              </p:txBody>
            </p:sp>
          </p:grpSp>
          <p:sp>
            <p:nvSpPr>
              <p:cNvPr id="15" name="Rectangle 47"/>
              <p:cNvSpPr>
                <a:spLocks noChangeArrowheads="1"/>
              </p:cNvSpPr>
              <p:nvPr/>
            </p:nvSpPr>
            <p:spPr bwMode="auto">
              <a:xfrm>
                <a:off x="2624" y="2115"/>
                <a:ext cx="514" cy="960"/>
              </a:xfrm>
              <a:prstGeom prst="rect">
                <a:avLst/>
              </a:prstGeom>
              <a:pattFill prst="lgGrid">
                <a:fgClr>
                  <a:srgbClr val="000000"/>
                </a:fgClr>
                <a:bgClr>
                  <a:srgbClr val="A3F25F"/>
                </a:bgClr>
              </a:pattFill>
              <a:ln w="12700">
                <a:solidFill>
                  <a:srgbClr val="0000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1" i="0" u="none" strike="noStrike" kern="0" cap="none" spc="0" normalizeH="0" baseline="0" noProof="0">
                  <a:ln>
                    <a:noFill/>
                  </a:ln>
                  <a:solidFill>
                    <a:srgbClr val="344F2B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16" name="Rectangle 48"/>
              <p:cNvSpPr>
                <a:spLocks noChangeArrowheads="1"/>
              </p:cNvSpPr>
              <p:nvPr/>
            </p:nvSpPr>
            <p:spPr bwMode="auto">
              <a:xfrm>
                <a:off x="2624" y="2881"/>
                <a:ext cx="516" cy="196"/>
              </a:xfrm>
              <a:prstGeom prst="rect">
                <a:avLst/>
              </a:prstGeom>
              <a:solidFill>
                <a:srgbClr val="344F2B"/>
              </a:solidFill>
              <a:ln w="12700">
                <a:solidFill>
                  <a:srgbClr val="344F2B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补救措施</a:t>
                </a:r>
              </a:p>
            </p:txBody>
          </p:sp>
          <p:sp>
            <p:nvSpPr>
              <p:cNvPr id="17" name="Rectangle 49"/>
              <p:cNvSpPr>
                <a:spLocks noChangeArrowheads="1"/>
              </p:cNvSpPr>
              <p:nvPr/>
            </p:nvSpPr>
            <p:spPr bwMode="auto">
              <a:xfrm>
                <a:off x="2708" y="2388"/>
                <a:ext cx="363" cy="363"/>
              </a:xfrm>
              <a:prstGeom prst="rect">
                <a:avLst/>
              </a:prstGeom>
              <a:solidFill>
                <a:srgbClr val="A3F25F"/>
              </a:solidFill>
              <a:ln w="12700">
                <a:noFill/>
                <a:miter lim="800000"/>
              </a:ln>
              <a:effectLst/>
            </p:spPr>
            <p:txBody>
              <a:bodyPr wrap="square" lIns="34925" tIns="19050" rIns="34925" bIns="19050" anchor="ctr">
                <a:spAutoFit/>
              </a:bodyPr>
              <a:lstStyle/>
              <a:p>
                <a:pPr marL="0" marR="0" lvl="0" indent="0" algn="ctr" defTabSz="3429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44F2B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明火源控制</a:t>
                </a:r>
              </a:p>
            </p:txBody>
          </p:sp>
          <p:grpSp>
            <p:nvGrpSpPr>
              <p:cNvPr id="18" name="Group 54"/>
              <p:cNvGrpSpPr/>
              <p:nvPr/>
            </p:nvGrpSpPr>
            <p:grpSpPr bwMode="auto">
              <a:xfrm>
                <a:off x="3270" y="2115"/>
                <a:ext cx="511" cy="962"/>
                <a:chOff x="3270" y="2115"/>
                <a:chExt cx="511" cy="962"/>
              </a:xfrm>
            </p:grpSpPr>
            <p:sp>
              <p:nvSpPr>
                <p:cNvPr id="19" name="Rectangle 51"/>
                <p:cNvSpPr>
                  <a:spLocks noChangeArrowheads="1"/>
                </p:cNvSpPr>
                <p:nvPr/>
              </p:nvSpPr>
              <p:spPr bwMode="auto">
                <a:xfrm>
                  <a:off x="3270" y="2115"/>
                  <a:ext cx="511" cy="960"/>
                </a:xfrm>
                <a:prstGeom prst="rect">
                  <a:avLst/>
                </a:prstGeom>
                <a:pattFill prst="lgGrid">
                  <a:fgClr>
                    <a:srgbClr val="000000"/>
                  </a:fgClr>
                  <a:bgClr>
                    <a:srgbClr val="A3F25F"/>
                  </a:bgClr>
                </a:pattFill>
                <a:ln w="12700">
                  <a:solidFill>
                    <a:srgbClr val="000000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5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344F2B"/>
                      </a:solidFill>
                      <a:effectLst/>
                      <a:uLnTx/>
                      <a:uFillTx/>
                      <a:latin typeface="微软雅黑" pitchFamily="34" charset="-122"/>
                      <a:ea typeface="微软雅黑" pitchFamily="34" charset="-122"/>
                      <a:cs typeface="Times New Roman" pitchFamily="18" charset="0"/>
                    </a:rPr>
                    <a:t>?</a:t>
                  </a:r>
                </a:p>
              </p:txBody>
            </p:sp>
            <p:sp>
              <p:nvSpPr>
                <p:cNvPr id="20" name="Rectangle 52"/>
                <p:cNvSpPr>
                  <a:spLocks noChangeArrowheads="1"/>
                </p:cNvSpPr>
                <p:nvPr/>
              </p:nvSpPr>
              <p:spPr bwMode="auto">
                <a:xfrm>
                  <a:off x="3270" y="2881"/>
                  <a:ext cx="508" cy="196"/>
                </a:xfrm>
                <a:prstGeom prst="rect">
                  <a:avLst/>
                </a:prstGeom>
                <a:solidFill>
                  <a:srgbClr val="344F2B"/>
                </a:solidFill>
                <a:ln w="12700">
                  <a:solidFill>
                    <a:srgbClr val="344F2B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微软雅黑" pitchFamily="34" charset="-122"/>
                      <a:ea typeface="微软雅黑" pitchFamily="34" charset="-122"/>
                      <a:cs typeface="Times New Roman" pitchFamily="18" charset="0"/>
                    </a:rPr>
                    <a:t>补救措施</a:t>
                  </a:r>
                </a:p>
              </p:txBody>
            </p:sp>
          </p:grpSp>
        </p:grpSp>
        <p:cxnSp>
          <p:nvCxnSpPr>
            <p:cNvPr id="5" name="直接连接符 4"/>
            <p:cNvCxnSpPr/>
            <p:nvPr/>
          </p:nvCxnSpPr>
          <p:spPr>
            <a:xfrm>
              <a:off x="6496334" y="4203510"/>
              <a:ext cx="764275" cy="1588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83" y="1096045"/>
            <a:ext cx="5328738" cy="3552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Content Placeholder 2"/>
          <p:cNvSpPr txBox="1"/>
          <p:nvPr/>
        </p:nvSpPr>
        <p:spPr>
          <a:xfrm>
            <a:off x="588964" y="357894"/>
            <a:ext cx="5521954" cy="378111"/>
          </a:xfrm>
          <a:prstGeom prst="rect">
            <a:avLst/>
          </a:prstGeom>
        </p:spPr>
        <p:txBody>
          <a:bodyPr vert="horz" lIns="96435" tIns="48218" rIns="96435" bIns="48218" rtlCol="0" anchor="ctr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补救措施举例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00783" y="1096045"/>
            <a:ext cx="6356351" cy="466241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130000"/>
              </a:lnSpc>
              <a:spcBef>
                <a:spcPts val="0"/>
              </a:spcBef>
              <a:buClr>
                <a:srgbClr val="344F2B"/>
              </a:buClr>
              <a:buFont typeface="Wingdings" charset="2"/>
              <a:buChar char="n"/>
            </a:pPr>
            <a:r>
              <a:rPr lang="zh-CN" altLang="en-US" sz="24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探测并减轻事故的系统</a:t>
            </a:r>
          </a:p>
          <a:p>
            <a:pPr marL="685800" lvl="1" indent="-228600" eaLnBrk="0" hangingPunct="0">
              <a:lnSpc>
                <a:spcPct val="130000"/>
              </a:lnSpc>
              <a:spcBef>
                <a:spcPts val="0"/>
              </a:spcBef>
              <a:buClr>
                <a:srgbClr val="000066"/>
              </a:buClr>
              <a:buFont typeface="Times New Roman" pitchFamily="18" charset="0"/>
              <a:buNone/>
            </a:pPr>
            <a:r>
              <a:rPr lang="en-US" altLang="zh-CN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- </a:t>
            </a:r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气体、火灾和烟雾警报</a:t>
            </a:r>
          </a:p>
          <a:p>
            <a:pPr marL="342900" indent="-342900" eaLnBrk="0" hangingPunct="0">
              <a:lnSpc>
                <a:spcPct val="130000"/>
              </a:lnSpc>
              <a:spcBef>
                <a:spcPts val="0"/>
              </a:spcBef>
              <a:buClr>
                <a:srgbClr val="344F2B"/>
              </a:buClr>
              <a:buFont typeface="Wingdings" charset="2"/>
              <a:buChar char="n"/>
            </a:pPr>
            <a:r>
              <a:rPr lang="zh-CN" altLang="en-US" sz="24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针对安全装置防护系统</a:t>
            </a:r>
          </a:p>
          <a:p>
            <a:pPr marL="685800" lvl="1" indent="-228600" eaLnBrk="0" hangingPunct="0">
              <a:lnSpc>
                <a:spcPct val="130000"/>
              </a:lnSpc>
              <a:spcBef>
                <a:spcPts val="0"/>
              </a:spcBef>
              <a:buClr>
                <a:srgbClr val="000066"/>
              </a:buClr>
              <a:buFont typeface="Times New Roman" pitchFamily="18" charset="0"/>
              <a:buNone/>
            </a:pPr>
            <a:r>
              <a:rPr lang="en-US" altLang="zh-CN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- </a:t>
            </a:r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防火及爆炸墙、防护层、排放系统</a:t>
            </a:r>
          </a:p>
          <a:p>
            <a:pPr marL="342900" indent="-342900" eaLnBrk="0" hangingPunct="0">
              <a:lnSpc>
                <a:spcPct val="130000"/>
              </a:lnSpc>
              <a:spcBef>
                <a:spcPts val="0"/>
              </a:spcBef>
              <a:buClr>
                <a:srgbClr val="344F2B"/>
              </a:buClr>
              <a:buFont typeface="Wingdings" charset="2"/>
              <a:buChar char="n"/>
            </a:pPr>
            <a:r>
              <a:rPr lang="zh-CN" altLang="en-US" sz="24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针对应急管理的操作系统</a:t>
            </a:r>
          </a:p>
          <a:p>
            <a:pPr marL="685800" lvl="1" indent="-228600" eaLnBrk="0" hangingPunct="0">
              <a:lnSpc>
                <a:spcPct val="130000"/>
              </a:lnSpc>
              <a:spcBef>
                <a:spcPts val="0"/>
              </a:spcBef>
              <a:buClr>
                <a:srgbClr val="000066"/>
              </a:buClr>
              <a:buFont typeface="Times New Roman" pitchFamily="18" charset="0"/>
              <a:buNone/>
            </a:pPr>
            <a:r>
              <a:rPr lang="en-US" altLang="zh-CN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- </a:t>
            </a:r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突发事件计划、培训、训练</a:t>
            </a:r>
          </a:p>
          <a:p>
            <a:pPr marL="342900" indent="-342900" eaLnBrk="0" hangingPunct="0">
              <a:lnSpc>
                <a:spcPct val="130000"/>
              </a:lnSpc>
              <a:spcBef>
                <a:spcPts val="0"/>
              </a:spcBef>
              <a:buClr>
                <a:srgbClr val="344F2B"/>
              </a:buClr>
              <a:buFont typeface="Wingdings" charset="2"/>
              <a:buChar char="n"/>
            </a:pPr>
            <a:r>
              <a:rPr lang="zh-CN" altLang="en-US" sz="24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医疗措施</a:t>
            </a:r>
          </a:p>
          <a:p>
            <a:pPr marL="685800" lvl="1" indent="-228600" eaLnBrk="0" hangingPunct="0">
              <a:lnSpc>
                <a:spcPct val="130000"/>
              </a:lnSpc>
              <a:spcBef>
                <a:spcPts val="0"/>
              </a:spcBef>
              <a:buClr>
                <a:srgbClr val="000066"/>
              </a:buClr>
              <a:buFont typeface="Times New Roman" pitchFamily="18" charset="0"/>
              <a:buNone/>
            </a:pPr>
            <a:r>
              <a:rPr lang="en-US" altLang="zh-CN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- </a:t>
            </a:r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救护、医院处理</a:t>
            </a:r>
          </a:p>
          <a:p>
            <a:pPr marL="342900" indent="-342900" eaLnBrk="0" hangingPunct="0">
              <a:lnSpc>
                <a:spcPct val="130000"/>
              </a:lnSpc>
              <a:spcBef>
                <a:spcPts val="0"/>
              </a:spcBef>
              <a:buClr>
                <a:srgbClr val="344F2B"/>
              </a:buClr>
              <a:buFont typeface="Wingdings" charset="2"/>
              <a:buChar char="n"/>
            </a:pPr>
            <a:r>
              <a:rPr lang="en-US" altLang="zh-CN" sz="24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PPE</a:t>
            </a:r>
          </a:p>
          <a:p>
            <a:pPr marL="342900" indent="-342900" eaLnBrk="0" hangingPunct="0">
              <a:lnSpc>
                <a:spcPct val="130000"/>
              </a:lnSpc>
              <a:spcBef>
                <a:spcPts val="0"/>
              </a:spcBef>
              <a:buClr>
                <a:srgbClr val="344F2B"/>
              </a:buClr>
              <a:buFont typeface="Wingdings" charset="2"/>
              <a:buChar char="n"/>
            </a:pPr>
            <a:r>
              <a:rPr lang="zh-CN" altLang="en-US" sz="24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补充措施</a:t>
            </a:r>
          </a:p>
          <a:p>
            <a:pPr marL="685800" lvl="1" indent="-228600" eaLnBrk="0" hangingPunct="0">
              <a:lnSpc>
                <a:spcPct val="130000"/>
              </a:lnSpc>
              <a:spcBef>
                <a:spcPts val="0"/>
              </a:spcBef>
              <a:buClr>
                <a:srgbClr val="000066"/>
              </a:buClr>
              <a:buFont typeface="Times New Roman" pitchFamily="18" charset="0"/>
              <a:buNone/>
            </a:pPr>
            <a:r>
              <a:rPr lang="en-US" altLang="zh-CN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- </a:t>
            </a:r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财务或自然补偿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452711" y="6424637"/>
            <a:ext cx="8288683" cy="0"/>
          </a:xfrm>
          <a:prstGeom prst="line">
            <a:avLst/>
          </a:prstGeom>
          <a:ln>
            <a:solidFill>
              <a:srgbClr val="DE030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740743" y="2632313"/>
            <a:ext cx="0" cy="4032448"/>
          </a:xfrm>
          <a:prstGeom prst="line">
            <a:avLst/>
          </a:prstGeom>
          <a:ln>
            <a:solidFill>
              <a:srgbClr val="DE030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588964" y="357894"/>
            <a:ext cx="5521954" cy="378111"/>
          </a:xfrm>
          <a:prstGeom prst="rect">
            <a:avLst/>
          </a:prstGeom>
        </p:spPr>
        <p:txBody>
          <a:bodyPr vert="horz" lIns="96435" tIns="48218" rIns="96435" bIns="48218" rtlCol="0" anchor="ctr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更高风险需要更多控制</a:t>
            </a:r>
          </a:p>
        </p:txBody>
      </p:sp>
      <p:sp>
        <p:nvSpPr>
          <p:cNvPr id="6" name="矩形 5"/>
          <p:cNvSpPr/>
          <p:nvPr/>
        </p:nvSpPr>
        <p:spPr>
          <a:xfrm>
            <a:off x="812751" y="5314167"/>
            <a:ext cx="10153128" cy="1398502"/>
          </a:xfrm>
          <a:prstGeom prst="rect">
            <a:avLst/>
          </a:prstGeom>
          <a:solidFill>
            <a:srgbClr val="344F2B">
              <a:alpha val="50196"/>
            </a:srgbClr>
          </a:solidFill>
          <a:ln w="28575" cap="flat" cmpd="sng" algn="ctr">
            <a:solidFill>
              <a:srgbClr val="344F2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/>
              <a:ea typeface="黑体" pitchFamily="49" charset="-122"/>
            </a:endParaRPr>
          </a:p>
        </p:txBody>
      </p:sp>
      <p:sp>
        <p:nvSpPr>
          <p:cNvPr id="7" name="Rectangle 638"/>
          <p:cNvSpPr>
            <a:spLocks noChangeArrowheads="1"/>
          </p:cNvSpPr>
          <p:nvPr/>
        </p:nvSpPr>
        <p:spPr bwMode="auto">
          <a:xfrm>
            <a:off x="812751" y="5409210"/>
            <a:ext cx="10153128" cy="120097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高风险区</a:t>
            </a: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：   至少有</a:t>
            </a:r>
            <a:r>
              <a: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个威胁障碍（其中</a:t>
            </a:r>
            <a:r>
              <a: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个硬件）；至少有</a:t>
            </a:r>
            <a:r>
              <a: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个恢复措施（其中</a:t>
            </a:r>
            <a:r>
              <a: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个硬件）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中风险区</a:t>
            </a: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：   至少有</a:t>
            </a:r>
            <a:r>
              <a: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个威胁障碍（其中</a:t>
            </a:r>
            <a:r>
              <a: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个硬件）；至少有</a:t>
            </a:r>
            <a:r>
              <a: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个恢复措施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低风险区</a:t>
            </a: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：   至少有</a:t>
            </a:r>
            <a:r>
              <a: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个威胁障碍</a:t>
            </a:r>
            <a:r>
              <a: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+</a:t>
            </a: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能力；至少有</a:t>
            </a:r>
            <a:r>
              <a: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个恢复措施</a:t>
            </a:r>
          </a:p>
        </p:txBody>
      </p:sp>
      <p:pic>
        <p:nvPicPr>
          <p:cNvPr id="3073" name="图片 307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0100" y="1092200"/>
            <a:ext cx="10147300" cy="416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0" y="3374136"/>
            <a:ext cx="12192000" cy="17207"/>
          </a:xfrm>
          <a:prstGeom prst="line">
            <a:avLst/>
          </a:prstGeom>
          <a:ln>
            <a:solidFill>
              <a:srgbClr val="344F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 rot="2700000">
            <a:off x="3365391" y="2707247"/>
            <a:ext cx="1368193" cy="1368193"/>
          </a:xfrm>
          <a:prstGeom prst="rect">
            <a:avLst/>
          </a:prstGeom>
          <a:solidFill>
            <a:srgbClr val="344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 rot="2700000">
            <a:off x="4286965" y="2185362"/>
            <a:ext cx="370728" cy="370728"/>
          </a:xfrm>
          <a:prstGeom prst="rect">
            <a:avLst/>
          </a:prstGeom>
          <a:solidFill>
            <a:srgbClr val="DE03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 rot="2700000">
            <a:off x="3958715" y="2000942"/>
            <a:ext cx="181545" cy="181545"/>
          </a:xfrm>
          <a:prstGeom prst="rect">
            <a:avLst/>
          </a:prstGeom>
          <a:solidFill>
            <a:srgbClr val="DE03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070710" y="2934380"/>
            <a:ext cx="1963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PART</a:t>
            </a:r>
          </a:p>
          <a:p>
            <a:pPr algn="ctr"/>
            <a:r>
              <a:rPr lang="en-US" altLang="zh-CN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8193238" y="5369371"/>
            <a:ext cx="1440691" cy="1488629"/>
          </a:xfrm>
          <a:prstGeom prst="line">
            <a:avLst/>
          </a:prstGeom>
          <a:ln w="2540">
            <a:solidFill>
              <a:srgbClr val="DE0302">
                <a:alpha val="2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569464" y="0"/>
            <a:ext cx="2388382" cy="2465536"/>
          </a:xfrm>
          <a:prstGeom prst="line">
            <a:avLst/>
          </a:prstGeom>
          <a:ln w="2540">
            <a:solidFill>
              <a:srgbClr val="DE0302">
                <a:alpha val="2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4972216" y="2465536"/>
            <a:ext cx="5424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</a:rPr>
              <a:t> 风险控制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5781303" y="3296533"/>
            <a:ext cx="2414716" cy="2506859"/>
          </a:xfrm>
          <a:prstGeom prst="line">
            <a:avLst/>
          </a:prstGeom>
          <a:ln w="2540">
            <a:solidFill>
              <a:srgbClr val="DE0302">
                <a:alpha val="2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588964" y="357894"/>
            <a:ext cx="5521954" cy="378111"/>
          </a:xfrm>
          <a:prstGeom prst="rect">
            <a:avLst/>
          </a:prstGeom>
        </p:spPr>
        <p:txBody>
          <a:bodyPr vert="horz" lIns="96435" tIns="48218" rIns="96435" bIns="48218" rtlCol="0" anchor="ctr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控制计划和培训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0" y="377227"/>
            <a:ext cx="11278938" cy="5889728"/>
            <a:chOff x="576883" y="1241946"/>
            <a:chExt cx="7338814" cy="4121624"/>
          </a:xfrm>
        </p:grpSpPr>
        <p:grpSp>
          <p:nvGrpSpPr>
            <p:cNvPr id="3" name="组合 11"/>
            <p:cNvGrpSpPr/>
            <p:nvPr/>
          </p:nvGrpSpPr>
          <p:grpSpPr>
            <a:xfrm>
              <a:off x="576883" y="1257092"/>
              <a:ext cx="220320" cy="129065"/>
              <a:chOff x="7574927" y="1410502"/>
              <a:chExt cx="372571" cy="240336"/>
            </a:xfrm>
            <a:solidFill>
              <a:srgbClr val="FFFFFF"/>
            </a:solidFill>
          </p:grpSpPr>
          <p:sp>
            <p:nvSpPr>
              <p:cNvPr id="4" name="L 形 10"/>
              <p:cNvSpPr/>
              <p:nvPr/>
            </p:nvSpPr>
            <p:spPr>
              <a:xfrm rot="13457442">
                <a:off x="7574927" y="1410502"/>
                <a:ext cx="234458" cy="240336"/>
              </a:xfrm>
              <a:custGeom>
                <a:avLst/>
                <a:gdLst/>
                <a:ahLst/>
                <a:cxnLst/>
                <a:rect l="l" t="t" r="r" b="b"/>
                <a:pathLst>
                  <a:path w="234458" h="240336">
                    <a:moveTo>
                      <a:pt x="234458" y="240336"/>
                    </a:moveTo>
                    <a:lnTo>
                      <a:pt x="1" y="240336"/>
                    </a:lnTo>
                    <a:lnTo>
                      <a:pt x="0" y="0"/>
                    </a:lnTo>
                    <a:lnTo>
                      <a:pt x="46047" y="47201"/>
                    </a:lnTo>
                    <a:lnTo>
                      <a:pt x="46047" y="189329"/>
                    </a:lnTo>
                    <a:lnTo>
                      <a:pt x="184699" y="189329"/>
                    </a:ln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Franklin Gothic Book"/>
                  <a:ea typeface="黑体" pitchFamily="49" charset="-122"/>
                </a:endParaRPr>
              </a:p>
            </p:txBody>
          </p:sp>
          <p:sp>
            <p:nvSpPr>
              <p:cNvPr id="5" name="L 形 10"/>
              <p:cNvSpPr/>
              <p:nvPr/>
            </p:nvSpPr>
            <p:spPr>
              <a:xfrm rot="13457442">
                <a:off x="7713040" y="1410502"/>
                <a:ext cx="234458" cy="240336"/>
              </a:xfrm>
              <a:custGeom>
                <a:avLst/>
                <a:gdLst/>
                <a:ahLst/>
                <a:cxnLst/>
                <a:rect l="l" t="t" r="r" b="b"/>
                <a:pathLst>
                  <a:path w="234458" h="240336">
                    <a:moveTo>
                      <a:pt x="234458" y="240336"/>
                    </a:moveTo>
                    <a:lnTo>
                      <a:pt x="1" y="240336"/>
                    </a:lnTo>
                    <a:lnTo>
                      <a:pt x="0" y="0"/>
                    </a:lnTo>
                    <a:lnTo>
                      <a:pt x="46047" y="47201"/>
                    </a:lnTo>
                    <a:lnTo>
                      <a:pt x="46047" y="189329"/>
                    </a:lnTo>
                    <a:lnTo>
                      <a:pt x="184699" y="189329"/>
                    </a:ln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Franklin Gothic Book"/>
                  <a:ea typeface="黑体" pitchFamily="49" charset="-122"/>
                </a:endParaRPr>
              </a:p>
            </p:txBody>
          </p:sp>
        </p:grpSp>
        <p:graphicFrame>
          <p:nvGraphicFramePr>
            <p:cNvPr id="6" name="图示 5"/>
            <p:cNvGraphicFramePr/>
            <p:nvPr/>
          </p:nvGraphicFramePr>
          <p:xfrm>
            <a:off x="1223744" y="1241946"/>
            <a:ext cx="6691953" cy="341194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7" name="图示 6"/>
            <p:cNvGraphicFramePr/>
            <p:nvPr/>
          </p:nvGraphicFramePr>
          <p:xfrm>
            <a:off x="1471683" y="4763069"/>
            <a:ext cx="6096000" cy="60050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8" name="TextBox 16"/>
            <p:cNvSpPr txBox="1"/>
            <p:nvPr/>
          </p:nvSpPr>
          <p:spPr>
            <a:xfrm>
              <a:off x="4653879" y="2210938"/>
              <a:ext cx="3125337" cy="1356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charset="2"/>
                <a:buChar char="n"/>
              </a:pPr>
              <a:r>
                <a:rPr lang="zh-CN" altLang="en-US" sz="2400" dirty="0">
                  <a:solidFill>
                    <a:schemeClr val="bg1"/>
                  </a:solidFill>
                  <a:latin typeface="+mn-ea"/>
                  <a:ea typeface="+mn-ea"/>
                  <a:cs typeface="Times New Roman" pitchFamily="18" charset="0"/>
                </a:rPr>
                <a:t>操作规程</a:t>
              </a:r>
              <a:r>
                <a:rPr lang="en-US" altLang="zh-CN" sz="2400" dirty="0">
                  <a:solidFill>
                    <a:schemeClr val="bg1"/>
                  </a:solidFill>
                  <a:latin typeface="+mn-ea"/>
                  <a:ea typeface="+mn-ea"/>
                  <a:cs typeface="Times New Roman" pitchFamily="18" charset="0"/>
                </a:rPr>
                <a:t>——</a:t>
              </a:r>
              <a:r>
                <a:rPr lang="zh-CN" altLang="en-US" sz="2400" dirty="0">
                  <a:solidFill>
                    <a:schemeClr val="bg1"/>
                  </a:solidFill>
                  <a:latin typeface="+mn-ea"/>
                  <a:ea typeface="+mn-ea"/>
                  <a:cs typeface="Times New Roman" pitchFamily="18" charset="0"/>
                </a:rPr>
                <a:t>屏障、恢复措施；</a:t>
              </a:r>
              <a:endParaRPr lang="en-US" altLang="zh-CN" sz="2400" dirty="0">
                <a:solidFill>
                  <a:schemeClr val="bg1"/>
                </a:solidFill>
                <a:latin typeface="+mn-ea"/>
                <a:ea typeface="+mn-ea"/>
                <a:cs typeface="Times New Roman" pitchFamily="18" charset="0"/>
              </a:endParaRPr>
            </a:p>
            <a:p>
              <a:pPr marL="342900" indent="-342900">
                <a:buFont typeface="Wingdings" charset="2"/>
                <a:buChar char="n"/>
              </a:pPr>
              <a:r>
                <a:rPr lang="zh-CN" altLang="en-US" sz="2400" dirty="0">
                  <a:solidFill>
                    <a:schemeClr val="bg1"/>
                  </a:solidFill>
                  <a:latin typeface="+mn-ea"/>
                  <a:ea typeface="+mn-ea"/>
                  <a:cs typeface="Times New Roman" pitchFamily="18" charset="0"/>
                </a:rPr>
                <a:t>工程控制</a:t>
              </a:r>
              <a:r>
                <a:rPr lang="en-US" altLang="zh-CN" sz="2400" dirty="0">
                  <a:solidFill>
                    <a:schemeClr val="bg1"/>
                  </a:solidFill>
                  <a:latin typeface="+mn-ea"/>
                  <a:ea typeface="+mn-ea"/>
                  <a:cs typeface="Times New Roman" pitchFamily="18" charset="0"/>
                </a:rPr>
                <a:t>——</a:t>
              </a:r>
              <a:r>
                <a:rPr lang="zh-CN" altLang="en-US" sz="2400" dirty="0">
                  <a:solidFill>
                    <a:schemeClr val="bg1"/>
                  </a:solidFill>
                  <a:latin typeface="+mn-ea"/>
                  <a:ea typeface="+mn-ea"/>
                  <a:cs typeface="Times New Roman" pitchFamily="18" charset="0"/>
                </a:rPr>
                <a:t>屏障、恢复措施；</a:t>
              </a:r>
              <a:endParaRPr lang="en-US" altLang="zh-CN" sz="2400" dirty="0">
                <a:solidFill>
                  <a:schemeClr val="bg1"/>
                </a:solidFill>
                <a:latin typeface="+mn-ea"/>
                <a:ea typeface="+mn-ea"/>
                <a:cs typeface="Times New Roman" pitchFamily="18" charset="0"/>
              </a:endParaRPr>
            </a:p>
            <a:p>
              <a:pPr marL="342900" indent="-342900">
                <a:buFont typeface="Wingdings" charset="2"/>
                <a:buChar char="n"/>
              </a:pPr>
              <a:r>
                <a:rPr lang="zh-CN" altLang="en-US" sz="2400" dirty="0">
                  <a:solidFill>
                    <a:schemeClr val="bg1"/>
                  </a:solidFill>
                  <a:latin typeface="+mn-ea"/>
                  <a:ea typeface="+mn-ea"/>
                  <a:cs typeface="Times New Roman" pitchFamily="18" charset="0"/>
                </a:rPr>
                <a:t>检查</a:t>
              </a:r>
              <a:r>
                <a:rPr lang="en-US" altLang="zh-CN" sz="2400" dirty="0">
                  <a:solidFill>
                    <a:schemeClr val="bg1"/>
                  </a:solidFill>
                  <a:latin typeface="+mn-ea"/>
                  <a:ea typeface="+mn-ea"/>
                  <a:cs typeface="Times New Roman" pitchFamily="18" charset="0"/>
                </a:rPr>
                <a:t>——</a:t>
              </a:r>
              <a:r>
                <a:rPr lang="zh-CN" altLang="en-US" sz="2400" dirty="0">
                  <a:solidFill>
                    <a:schemeClr val="bg1"/>
                  </a:solidFill>
                  <a:latin typeface="+mn-ea"/>
                  <a:ea typeface="+mn-ea"/>
                  <a:cs typeface="Times New Roman" pitchFamily="18" charset="0"/>
                </a:rPr>
                <a:t>屏障、恢复措施；</a:t>
              </a:r>
              <a:endParaRPr lang="en-US" altLang="zh-CN" sz="2400" dirty="0">
                <a:solidFill>
                  <a:schemeClr val="bg1"/>
                </a:solidFill>
                <a:latin typeface="+mn-ea"/>
                <a:ea typeface="+mn-ea"/>
                <a:cs typeface="Times New Roman" pitchFamily="18" charset="0"/>
              </a:endParaRPr>
            </a:p>
            <a:p>
              <a:pPr marL="342900" indent="-342900">
                <a:buFont typeface="Wingdings" charset="2"/>
                <a:buChar char="n"/>
              </a:pPr>
              <a:r>
                <a:rPr lang="zh-CN" altLang="en-US" sz="2400" dirty="0">
                  <a:solidFill>
                    <a:schemeClr val="bg1"/>
                  </a:solidFill>
                  <a:latin typeface="+mn-ea"/>
                  <a:ea typeface="+mn-ea"/>
                  <a:cs typeface="Times New Roman" pitchFamily="18" charset="0"/>
                </a:rPr>
                <a:t>标识</a:t>
              </a:r>
              <a:r>
                <a:rPr lang="en-US" altLang="zh-CN" sz="2400" dirty="0">
                  <a:solidFill>
                    <a:schemeClr val="bg1"/>
                  </a:solidFill>
                  <a:latin typeface="+mn-ea"/>
                  <a:ea typeface="+mn-ea"/>
                  <a:cs typeface="Times New Roman" pitchFamily="18" charset="0"/>
                </a:rPr>
                <a:t>——</a:t>
              </a:r>
              <a:r>
                <a:rPr lang="zh-CN" altLang="en-US" sz="2400" dirty="0">
                  <a:solidFill>
                    <a:schemeClr val="bg1"/>
                  </a:solidFill>
                  <a:latin typeface="+mn-ea"/>
                  <a:ea typeface="+mn-ea"/>
                  <a:cs typeface="Times New Roman" pitchFamily="18" charset="0"/>
                </a:rPr>
                <a:t>屏障、恢复措施；</a:t>
              </a:r>
              <a:endParaRPr lang="en-US" altLang="zh-CN" sz="2400" dirty="0">
                <a:solidFill>
                  <a:schemeClr val="bg1"/>
                </a:solidFill>
                <a:latin typeface="+mn-ea"/>
                <a:ea typeface="+mn-ea"/>
                <a:cs typeface="Times New Roman" pitchFamily="18" charset="0"/>
              </a:endParaRPr>
            </a:p>
            <a:p>
              <a:pPr marL="342900" indent="-342900">
                <a:buFont typeface="Wingdings" charset="2"/>
                <a:buChar char="n"/>
              </a:pPr>
              <a:r>
                <a:rPr lang="zh-CN" altLang="en-US" sz="2400" dirty="0">
                  <a:solidFill>
                    <a:schemeClr val="bg1"/>
                  </a:solidFill>
                  <a:latin typeface="+mn-ea"/>
                  <a:ea typeface="+mn-ea"/>
                  <a:cs typeface="Times New Roman" pitchFamily="18" charset="0"/>
                </a:rPr>
                <a:t>应急计划</a:t>
              </a:r>
              <a:r>
                <a:rPr lang="en-US" altLang="zh-CN" sz="2400" dirty="0">
                  <a:solidFill>
                    <a:schemeClr val="bg1"/>
                  </a:solidFill>
                  <a:latin typeface="+mn-ea"/>
                  <a:ea typeface="+mn-ea"/>
                  <a:cs typeface="Times New Roman" pitchFamily="18" charset="0"/>
                </a:rPr>
                <a:t>——</a:t>
              </a:r>
              <a:r>
                <a:rPr lang="zh-CN" altLang="en-US" sz="2400" dirty="0">
                  <a:solidFill>
                    <a:schemeClr val="bg1"/>
                  </a:solidFill>
                  <a:latin typeface="+mn-ea"/>
                  <a:ea typeface="+mn-ea"/>
                  <a:cs typeface="Times New Roman" pitchFamily="18" charset="0"/>
                </a:rPr>
                <a:t>恢复措施。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 rot="5400000">
              <a:off x="1846719" y="3854825"/>
              <a:ext cx="766139" cy="885766"/>
              <a:chOff x="2794099" y="1391133"/>
              <a:chExt cx="538269" cy="629673"/>
            </a:xfrm>
          </p:grpSpPr>
          <p:sp>
            <p:nvSpPr>
              <p:cNvPr id="10" name="右箭头 9"/>
              <p:cNvSpPr/>
              <p:nvPr/>
            </p:nvSpPr>
            <p:spPr>
              <a:xfrm>
                <a:off x="2794099" y="1391133"/>
                <a:ext cx="538269" cy="629673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7D7D7D"/>
              </a:solidFill>
              <a:ln>
                <a:solidFill>
                  <a:srgbClr val="7D7D7D"/>
                </a:solidFill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Franklin Gothic Book"/>
                  <a:ea typeface="黑体" pitchFamily="49" charset="-122"/>
                </a:endParaRPr>
              </a:p>
            </p:txBody>
          </p:sp>
          <p:sp>
            <p:nvSpPr>
              <p:cNvPr id="11" name="右箭头 4"/>
              <p:cNvSpPr/>
              <p:nvPr/>
            </p:nvSpPr>
            <p:spPr>
              <a:xfrm>
                <a:off x="2794099" y="1517068"/>
                <a:ext cx="376788" cy="37780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marR="0" lvl="0" indent="0" algn="ctr" defTabSz="8001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黑体" pitchFamily="49" charset="-122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 rot="5400000">
              <a:off x="5970631" y="3843452"/>
              <a:ext cx="766140" cy="885766"/>
              <a:chOff x="2794099" y="1391133"/>
              <a:chExt cx="538269" cy="629673"/>
            </a:xfrm>
          </p:grpSpPr>
          <p:sp>
            <p:nvSpPr>
              <p:cNvPr id="13" name="右箭头 12"/>
              <p:cNvSpPr/>
              <p:nvPr/>
            </p:nvSpPr>
            <p:spPr>
              <a:xfrm>
                <a:off x="2794099" y="1391133"/>
                <a:ext cx="538269" cy="629673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7D7D7D"/>
              </a:solidFill>
              <a:ln>
                <a:solidFill>
                  <a:srgbClr val="7D7D7D"/>
                </a:solidFill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Franklin Gothic Book"/>
                  <a:ea typeface="黑体" pitchFamily="49" charset="-122"/>
                </a:endParaRPr>
              </a:p>
            </p:txBody>
          </p:sp>
          <p:sp>
            <p:nvSpPr>
              <p:cNvPr id="14" name="右箭头 4"/>
              <p:cNvSpPr/>
              <p:nvPr/>
            </p:nvSpPr>
            <p:spPr>
              <a:xfrm>
                <a:off x="2794099" y="1517068"/>
                <a:ext cx="376788" cy="37780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marR="0" lvl="0" indent="0" algn="ctr" defTabSz="8001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黑体" pitchFamily="49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0" y="3374136"/>
            <a:ext cx="12192000" cy="17207"/>
          </a:xfrm>
          <a:prstGeom prst="line">
            <a:avLst/>
          </a:prstGeom>
          <a:ln>
            <a:solidFill>
              <a:srgbClr val="344F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 rot="2700000">
            <a:off x="3365391" y="2707247"/>
            <a:ext cx="1368193" cy="1368193"/>
          </a:xfrm>
          <a:prstGeom prst="rect">
            <a:avLst/>
          </a:prstGeom>
          <a:solidFill>
            <a:srgbClr val="344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 rot="2700000">
            <a:off x="4286965" y="2185362"/>
            <a:ext cx="370728" cy="370728"/>
          </a:xfrm>
          <a:prstGeom prst="rect">
            <a:avLst/>
          </a:prstGeom>
          <a:solidFill>
            <a:srgbClr val="DE03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 rot="2700000">
            <a:off x="3958715" y="2000942"/>
            <a:ext cx="181545" cy="181545"/>
          </a:xfrm>
          <a:prstGeom prst="rect">
            <a:avLst/>
          </a:prstGeom>
          <a:solidFill>
            <a:srgbClr val="DE03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070710" y="2934380"/>
            <a:ext cx="1963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PART</a:t>
            </a:r>
          </a:p>
          <a:p>
            <a:pPr algn="ctr"/>
            <a:r>
              <a:rPr lang="en-US" altLang="zh-CN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endParaRPr lang="zh-CN" altLang="en-US" sz="3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8193238" y="5369371"/>
            <a:ext cx="1440691" cy="1488629"/>
          </a:xfrm>
          <a:prstGeom prst="line">
            <a:avLst/>
          </a:prstGeom>
          <a:ln w="2540">
            <a:solidFill>
              <a:srgbClr val="DE0302">
                <a:alpha val="2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569464" y="0"/>
            <a:ext cx="2388382" cy="2465536"/>
          </a:xfrm>
          <a:prstGeom prst="line">
            <a:avLst/>
          </a:prstGeom>
          <a:ln w="2540">
            <a:solidFill>
              <a:srgbClr val="DE0302">
                <a:alpha val="2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4972216" y="2465536"/>
            <a:ext cx="5424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</a:rPr>
              <a:t> 风险监控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5781303" y="3296533"/>
            <a:ext cx="2414716" cy="2506859"/>
          </a:xfrm>
          <a:prstGeom prst="line">
            <a:avLst/>
          </a:prstGeom>
          <a:ln w="2540">
            <a:solidFill>
              <a:srgbClr val="DE0302">
                <a:alpha val="2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588964" y="357894"/>
            <a:ext cx="5521954" cy="378111"/>
          </a:xfrm>
          <a:prstGeom prst="rect">
            <a:avLst/>
          </a:prstGeom>
        </p:spPr>
        <p:txBody>
          <a:bodyPr vert="horz" lIns="96435" tIns="48218" rIns="96435" bIns="48218" rtlCol="0" anchor="ctr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监测风险和监督控制措施落实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93523" y="1096045"/>
            <a:ext cx="10698482" cy="5742638"/>
            <a:chOff x="1319284" y="2024797"/>
            <a:chExt cx="7442580" cy="4277749"/>
          </a:xfrm>
        </p:grpSpPr>
        <p:graphicFrame>
          <p:nvGraphicFramePr>
            <p:cNvPr id="3" name="图示 2"/>
            <p:cNvGraphicFramePr/>
            <p:nvPr/>
          </p:nvGraphicFramePr>
          <p:xfrm>
            <a:off x="1319284" y="2024797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" name="TextBox 15"/>
            <p:cNvSpPr txBox="1"/>
            <p:nvPr/>
          </p:nvSpPr>
          <p:spPr>
            <a:xfrm>
              <a:off x="5800298" y="4913195"/>
              <a:ext cx="2961566" cy="1389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0805" indent="-342900">
                <a:lnSpc>
                  <a:spcPct val="120000"/>
                </a:lnSpc>
                <a:buFont typeface="Wingdings" charset="2"/>
                <a:buChar char="n"/>
              </a:pPr>
              <a:r>
                <a:rPr lang="zh-CN" altLang="en-US" sz="2400" dirty="0">
                  <a:solidFill>
                    <a:srgbClr val="344F2B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年度风险分析计划完成率</a:t>
              </a:r>
              <a:endParaRPr lang="en-US" altLang="zh-CN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  <a:p>
              <a:pPr marL="90805" indent="-342900">
                <a:lnSpc>
                  <a:spcPct val="120000"/>
                </a:lnSpc>
                <a:buFont typeface="Wingdings" charset="2"/>
                <a:buChar char="n"/>
              </a:pPr>
              <a:r>
                <a:rPr lang="zh-CN" altLang="en-US" sz="2400" dirty="0">
                  <a:solidFill>
                    <a:srgbClr val="344F2B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泄漏事件数量</a:t>
              </a:r>
              <a:endParaRPr lang="en-US" altLang="zh-CN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  <a:p>
              <a:pPr marL="90805" indent="-342900">
                <a:lnSpc>
                  <a:spcPct val="120000"/>
                </a:lnSpc>
                <a:buFont typeface="Wingdings" charset="2"/>
                <a:buChar char="n"/>
              </a:pPr>
              <a:r>
                <a:rPr lang="zh-CN" altLang="en-US" sz="2400" dirty="0">
                  <a:solidFill>
                    <a:srgbClr val="344F2B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风险整改率（隐患整改率）</a:t>
              </a:r>
              <a:endParaRPr lang="en-US" altLang="zh-CN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  <a:p>
              <a:pPr marL="90805" indent="-342900">
                <a:lnSpc>
                  <a:spcPct val="120000"/>
                </a:lnSpc>
                <a:buFont typeface="Wingdings" charset="2"/>
                <a:buChar char="n"/>
              </a:pPr>
              <a:r>
                <a:rPr lang="zh-CN" altLang="en-US" sz="2400" dirty="0">
                  <a:solidFill>
                    <a:srgbClr val="344F2B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风险辨识数量</a:t>
              </a:r>
            </a:p>
          </p:txBody>
        </p:sp>
      </p:grpSp>
      <p:cxnSp>
        <p:nvCxnSpPr>
          <p:cNvPr id="8" name="直接箭头连接符 7"/>
          <p:cNvCxnSpPr/>
          <p:nvPr/>
        </p:nvCxnSpPr>
        <p:spPr>
          <a:xfrm>
            <a:off x="7797527" y="4120381"/>
            <a:ext cx="432048" cy="720080"/>
          </a:xfrm>
          <a:prstGeom prst="straightConnector1">
            <a:avLst/>
          </a:prstGeom>
          <a:ln>
            <a:solidFill>
              <a:srgbClr val="DE030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0" y="3374136"/>
            <a:ext cx="12192000" cy="17207"/>
          </a:xfrm>
          <a:prstGeom prst="line">
            <a:avLst/>
          </a:prstGeom>
          <a:ln>
            <a:solidFill>
              <a:srgbClr val="344F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 rot="2700000">
            <a:off x="3365391" y="2707247"/>
            <a:ext cx="1368193" cy="1368193"/>
          </a:xfrm>
          <a:prstGeom prst="rect">
            <a:avLst/>
          </a:prstGeom>
          <a:solidFill>
            <a:srgbClr val="344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 rot="2700000">
            <a:off x="4286965" y="2185362"/>
            <a:ext cx="370728" cy="370728"/>
          </a:xfrm>
          <a:prstGeom prst="rect">
            <a:avLst/>
          </a:prstGeom>
          <a:solidFill>
            <a:srgbClr val="DE03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 rot="2700000">
            <a:off x="3958715" y="2000942"/>
            <a:ext cx="181545" cy="181545"/>
          </a:xfrm>
          <a:prstGeom prst="rect">
            <a:avLst/>
          </a:prstGeom>
          <a:solidFill>
            <a:srgbClr val="DE03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070710" y="2934380"/>
            <a:ext cx="1963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PART</a:t>
            </a:r>
          </a:p>
          <a:p>
            <a:pPr algn="ctr"/>
            <a:r>
              <a:rPr lang="en-US" altLang="zh-CN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endParaRPr lang="zh-CN" altLang="en-US" sz="3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8193238" y="5369371"/>
            <a:ext cx="1440691" cy="1488629"/>
          </a:xfrm>
          <a:prstGeom prst="line">
            <a:avLst/>
          </a:prstGeom>
          <a:ln w="2540">
            <a:solidFill>
              <a:srgbClr val="DE0302">
                <a:alpha val="2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569464" y="0"/>
            <a:ext cx="2388382" cy="2465536"/>
          </a:xfrm>
          <a:prstGeom prst="line">
            <a:avLst/>
          </a:prstGeom>
          <a:ln w="2540">
            <a:solidFill>
              <a:srgbClr val="DE0302">
                <a:alpha val="2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4972216" y="2465536"/>
            <a:ext cx="5424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</a:rPr>
              <a:t> 信息管理及更新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5781303" y="3296533"/>
            <a:ext cx="2414716" cy="2506859"/>
          </a:xfrm>
          <a:prstGeom prst="line">
            <a:avLst/>
          </a:prstGeom>
          <a:ln w="2540">
            <a:solidFill>
              <a:srgbClr val="DE0302">
                <a:alpha val="2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588964" y="357894"/>
            <a:ext cx="5521954" cy="378111"/>
          </a:xfrm>
          <a:prstGeom prst="rect">
            <a:avLst/>
          </a:prstGeom>
        </p:spPr>
        <p:txBody>
          <a:bodyPr vert="horz" lIns="96435" tIns="48218" rIns="96435" bIns="48218" rtlCol="0" anchor="ctr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记录及档案管理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795183" y="1744117"/>
          <a:ext cx="10631469" cy="4691862"/>
        </p:xfrm>
        <a:graphic>
          <a:graphicData uri="http://schemas.openxmlformats.org/drawingml/2006/table">
            <a:tbl>
              <a:tblPr firstRow="1" bandRow="1"/>
              <a:tblGrid>
                <a:gridCol w="559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95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95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95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95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95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95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955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955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955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955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5955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5955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5955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5955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5955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5955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65601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2000" b="0" i="0" u="none" strike="noStrike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危害序号</a:t>
                      </a:r>
                    </a:p>
                  </a:txBody>
                  <a:tcPr marL="6377" marR="6377" marT="6377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4F2B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2000" b="0" i="0" u="none" strike="noStrike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危害</a:t>
                      </a:r>
                    </a:p>
                  </a:txBody>
                  <a:tcPr marL="6377" marR="6377" marT="6377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4F2B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2000" b="0" i="0" u="none" strike="noStrike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威胁</a:t>
                      </a:r>
                    </a:p>
                  </a:txBody>
                  <a:tcPr marL="6377" marR="6377" marT="6377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4F2B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2000" b="0" i="0" u="none" strike="noStrike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危害事件</a:t>
                      </a:r>
                    </a:p>
                  </a:txBody>
                  <a:tcPr marL="6377" marR="6377" marT="6377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4F2B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2000" b="0" i="0" u="none" strike="noStrike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后果</a:t>
                      </a:r>
                    </a:p>
                  </a:txBody>
                  <a:tcPr marL="6377" marR="6377" marT="6377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4F2B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2000" b="0" i="0" u="none" strike="noStrike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风险级别</a:t>
                      </a:r>
                    </a:p>
                  </a:txBody>
                  <a:tcPr marL="6377" marR="6377" marT="6377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4F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2000" b="0" i="0" u="none" strike="noStrike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屏障控制</a:t>
                      </a:r>
                    </a:p>
                  </a:txBody>
                  <a:tcPr marL="6377" marR="6377" marT="6377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4F2B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2000" b="0" i="0" u="none" strike="noStrike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补救措施</a:t>
                      </a:r>
                    </a:p>
                  </a:txBody>
                  <a:tcPr marL="6377" marR="6377" marT="6377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4F2B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2000" b="0" i="0" u="none" strike="noStrike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风险级别</a:t>
                      </a:r>
                    </a:p>
                  </a:txBody>
                  <a:tcPr marL="6377" marR="6377" marT="6377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4F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ALARP</a:t>
                      </a:r>
                      <a:endParaRPr lang="en-US" altLang="zh-CN" sz="2000" b="0" i="0" u="none" strike="noStrike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marL="6377" marR="6377" marT="6377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4F2B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2000" b="0" i="0" u="none" strike="noStrike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纠正措施</a:t>
                      </a:r>
                    </a:p>
                  </a:txBody>
                  <a:tcPr marL="6377" marR="6377" marT="6377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4F2B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2000" b="0" i="0" u="none" strike="noStrike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关键设备设施</a:t>
                      </a:r>
                    </a:p>
                  </a:txBody>
                  <a:tcPr marL="6377" marR="6377" marT="6377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4F2B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2000" b="0" i="0" u="none" strike="noStrike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关键活动</a:t>
                      </a:r>
                    </a:p>
                  </a:txBody>
                  <a:tcPr marL="6377" marR="6377" marT="6377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4F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15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2000" b="0" i="0" u="none" strike="noStrike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人员</a:t>
                      </a:r>
                    </a:p>
                  </a:txBody>
                  <a:tcPr marL="6377" marR="6377" marT="6377" marB="0" anchor="ctr">
                    <a:lnL w="381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030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2000" b="0" i="0" u="none" strike="noStrike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财产</a:t>
                      </a:r>
                    </a:p>
                  </a:txBody>
                  <a:tcPr marL="6377" marR="6377" marT="6377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030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2000" b="0" i="0" u="none" strike="noStrike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环境</a:t>
                      </a:r>
                    </a:p>
                  </a:txBody>
                  <a:tcPr marL="6377" marR="6377" marT="6377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030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2000" b="0" i="0" u="none" strike="noStrike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声誉</a:t>
                      </a:r>
                    </a:p>
                  </a:txBody>
                  <a:tcPr marL="6377" marR="6377" marT="6377" marB="0" anchor="ctr">
                    <a:lnL w="12700" cmpd="sng">
                      <a:solidFill>
                        <a:srgbClr val="FFFFFF"/>
                      </a:solidFill>
                    </a:lnL>
                    <a:lnR w="381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030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2000" b="0" i="0" u="none" strike="noStrike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人员</a:t>
                      </a:r>
                    </a:p>
                  </a:txBody>
                  <a:tcPr marL="6377" marR="6377" marT="6377" marB="0" anchor="ctr">
                    <a:lnL w="381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030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2000" b="0" i="0" u="none" strike="noStrike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财产</a:t>
                      </a:r>
                    </a:p>
                  </a:txBody>
                  <a:tcPr marL="6377" marR="6377" marT="6377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030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2000" b="0" i="0" u="none" strike="noStrike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环境</a:t>
                      </a:r>
                    </a:p>
                  </a:txBody>
                  <a:tcPr marL="6377" marR="6377" marT="6377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030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2000" b="0" i="0" u="none" strike="noStrike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声誉</a:t>
                      </a:r>
                    </a:p>
                  </a:txBody>
                  <a:tcPr marL="6377" marR="6377" marT="6377" marB="0" anchor="ctr">
                    <a:lnL w="12700" cmpd="sng">
                      <a:solidFill>
                        <a:srgbClr val="FFFFFF"/>
                      </a:solidFill>
                    </a:lnL>
                    <a:lnR w="381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030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86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ED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ED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ED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ED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ED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ED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ED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ED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ED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ED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ED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ED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ED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ED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ED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ED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ED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ED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ED">
                        <a:alpha val="2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4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9CA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9CA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9CA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9CA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9CA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9CA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9CA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9CA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9CA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9CA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9CA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9CA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9CA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9CA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9CA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9CA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9CA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9CA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9CA">
                        <a:alpha val="6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4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ED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ED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ED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ED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ED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ED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ED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ED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ED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ED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ED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ED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ED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ED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ED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ED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ED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ED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ED">
                        <a:alpha val="6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4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9CA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9CA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9CA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9CA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9CA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9CA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9CA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9CA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9CA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9CA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9CA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9CA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9CA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9CA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9CA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9CA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9CA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9CA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1400" dirty="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9CA">
                        <a:alpha val="6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15"/>
          <p:cNvSpPr txBox="1"/>
          <p:nvPr/>
        </p:nvSpPr>
        <p:spPr>
          <a:xfrm>
            <a:off x="740190" y="1004575"/>
            <a:ext cx="3108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例：</a:t>
            </a:r>
            <a:r>
              <a:rPr lang="en-US" altLang="zh-CN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HEMP</a:t>
            </a:r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记录</a:t>
            </a:r>
          </a:p>
        </p:txBody>
      </p:sp>
      <p:sp>
        <p:nvSpPr>
          <p:cNvPr id="5" name="矩形 4"/>
          <p:cNvSpPr/>
          <p:nvPr/>
        </p:nvSpPr>
        <p:spPr>
          <a:xfrm>
            <a:off x="740190" y="1686868"/>
            <a:ext cx="10755088" cy="4856654"/>
          </a:xfrm>
          <a:prstGeom prst="rect">
            <a:avLst/>
          </a:prstGeom>
          <a:noFill/>
          <a:ln w="25400" cap="flat" cmpd="sng" algn="ctr">
            <a:solidFill>
              <a:srgbClr val="344F2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588964" y="357894"/>
            <a:ext cx="5521954" cy="378111"/>
          </a:xfrm>
          <a:prstGeom prst="rect">
            <a:avLst/>
          </a:prstGeom>
        </p:spPr>
        <p:txBody>
          <a:bodyPr vert="horz" lIns="96435" tIns="48218" rIns="96435" bIns="48218" rtlCol="0" anchor="ctr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定义</a:t>
            </a:r>
          </a:p>
        </p:txBody>
      </p:sp>
      <p:sp>
        <p:nvSpPr>
          <p:cNvPr id="40" name="矩形 39"/>
          <p:cNvSpPr/>
          <p:nvPr/>
        </p:nvSpPr>
        <p:spPr>
          <a:xfrm>
            <a:off x="1119134" y="1044947"/>
            <a:ext cx="10062769" cy="256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60045">
              <a:lnSpc>
                <a:spcPct val="150000"/>
              </a:lnSpc>
            </a:pPr>
            <a:r>
              <a:rPr lang="zh-CN" altLang="en-US" sz="24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风险管理：</a:t>
            </a:r>
            <a:endParaRPr lang="en-US" altLang="zh-CN" sz="2400" b="1" dirty="0">
              <a:solidFill>
                <a:srgbClr val="344F2B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indent="-360045">
              <a:lnSpc>
                <a:spcPct val="130000"/>
              </a:lnSpc>
              <a:buFont typeface="Wingdings" charset="2"/>
              <a:buChar char="l"/>
            </a:pPr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通过识别生产经营活动中存在的危害（危险源），并运用定性或定量的统计分析方法确定其风险严重程度，进而确定风险控制的优先顺序和风险控制措施，以达到改善安全生产环境、减少和杜绝安全生产事故的目标而采取的措施和规定。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2177606" y="4608834"/>
            <a:ext cx="7494832" cy="537288"/>
            <a:chOff x="1528175" y="4471792"/>
            <a:chExt cx="5853830" cy="405009"/>
          </a:xfrm>
          <a:solidFill>
            <a:srgbClr val="344F2B"/>
          </a:solidFill>
        </p:grpSpPr>
        <p:sp>
          <p:nvSpPr>
            <p:cNvPr id="44" name="圆角矩形 43"/>
            <p:cNvSpPr/>
            <p:nvPr/>
          </p:nvSpPr>
          <p:spPr>
            <a:xfrm>
              <a:off x="1528175" y="4471792"/>
              <a:ext cx="1315233" cy="400833"/>
            </a:xfrm>
            <a:prstGeom prst="roundRect">
              <a:avLst>
                <a:gd name="adj" fmla="val 7292"/>
              </a:avLst>
            </a:prstGeom>
            <a:grpFill/>
            <a:ln w="19050" cap="flat" cmpd="sng" algn="ctr">
              <a:solidFill>
                <a:srgbClr val="344F2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辨识</a:t>
              </a:r>
            </a:p>
          </p:txBody>
        </p:sp>
        <p:sp>
          <p:nvSpPr>
            <p:cNvPr id="45" name="圆角矩形 44"/>
            <p:cNvSpPr/>
            <p:nvPr/>
          </p:nvSpPr>
          <p:spPr>
            <a:xfrm>
              <a:off x="3810000" y="4473880"/>
              <a:ext cx="1315233" cy="400833"/>
            </a:xfrm>
            <a:prstGeom prst="roundRect">
              <a:avLst>
                <a:gd name="adj" fmla="val 7292"/>
              </a:avLst>
            </a:prstGeom>
            <a:grpFill/>
            <a:ln w="19050" cap="flat" cmpd="sng" algn="ctr">
              <a:solidFill>
                <a:srgbClr val="344F2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评价</a:t>
              </a:r>
            </a:p>
          </p:txBody>
        </p:sp>
        <p:sp>
          <p:nvSpPr>
            <p:cNvPr id="46" name="圆角矩形 45"/>
            <p:cNvSpPr/>
            <p:nvPr/>
          </p:nvSpPr>
          <p:spPr>
            <a:xfrm>
              <a:off x="6066772" y="4475968"/>
              <a:ext cx="1315233" cy="400833"/>
            </a:xfrm>
            <a:prstGeom prst="roundRect">
              <a:avLst>
                <a:gd name="adj" fmla="val 7292"/>
              </a:avLst>
            </a:prstGeom>
            <a:grpFill/>
            <a:ln w="19050" cap="flat" cmpd="sng" algn="ctr">
              <a:solidFill>
                <a:srgbClr val="344F2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措施</a:t>
              </a:r>
            </a:p>
          </p:txBody>
        </p:sp>
        <p:cxnSp>
          <p:nvCxnSpPr>
            <p:cNvPr id="47" name="直接箭头连接符 46"/>
            <p:cNvCxnSpPr>
              <a:stCxn id="44" idx="3"/>
              <a:endCxn id="45" idx="1"/>
            </p:cNvCxnSpPr>
            <p:nvPr/>
          </p:nvCxnSpPr>
          <p:spPr>
            <a:xfrm>
              <a:off x="2843408" y="4672209"/>
              <a:ext cx="966592" cy="2088"/>
            </a:xfrm>
            <a:prstGeom prst="straightConnector1">
              <a:avLst/>
            </a:prstGeom>
            <a:grpFill/>
            <a:ln w="9525" cap="flat" cmpd="sng" algn="ctr">
              <a:solidFill>
                <a:srgbClr val="344F2B"/>
              </a:solidFill>
              <a:prstDash val="solid"/>
              <a:headEnd type="none" w="med" len="med"/>
              <a:tailEnd type="triangle" w="med" len="lg"/>
            </a:ln>
            <a:effectLst/>
          </p:spPr>
        </p:cxnSp>
        <p:cxnSp>
          <p:nvCxnSpPr>
            <p:cNvPr id="48" name="直接箭头连接符 47"/>
            <p:cNvCxnSpPr>
              <a:stCxn id="45" idx="3"/>
              <a:endCxn id="46" idx="1"/>
            </p:cNvCxnSpPr>
            <p:nvPr/>
          </p:nvCxnSpPr>
          <p:spPr>
            <a:xfrm>
              <a:off x="5125233" y="4674297"/>
              <a:ext cx="941539" cy="2088"/>
            </a:xfrm>
            <a:prstGeom prst="straightConnector1">
              <a:avLst/>
            </a:prstGeom>
            <a:grpFill/>
            <a:ln w="9525" cap="flat" cmpd="sng" algn="ctr">
              <a:solidFill>
                <a:srgbClr val="344F2B"/>
              </a:solidFill>
              <a:prstDash val="solid"/>
              <a:headEnd type="none" w="med" len="med"/>
              <a:tailEnd type="triangle" w="med" len="lg"/>
            </a:ln>
            <a:effectLst/>
          </p:spPr>
        </p:cxnSp>
      </p:grpSp>
      <p:sp>
        <p:nvSpPr>
          <p:cNvPr id="43" name="圆角矩形 42"/>
          <p:cNvSpPr/>
          <p:nvPr/>
        </p:nvSpPr>
        <p:spPr>
          <a:xfrm>
            <a:off x="1119134" y="3744742"/>
            <a:ext cx="9560950" cy="2642124"/>
          </a:xfrm>
          <a:prstGeom prst="roundRect">
            <a:avLst>
              <a:gd name="adj" fmla="val 4088"/>
            </a:avLst>
          </a:prstGeom>
          <a:noFill/>
          <a:ln w="9525" cap="flat" cmpd="sng" algn="ctr">
            <a:solidFill>
              <a:srgbClr val="344F2B"/>
            </a:solidFill>
            <a:prstDash val="solid"/>
          </a:ln>
          <a:effectLst/>
        </p:spPr>
        <p:txBody>
          <a:bodyPr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E0302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风险管理核心是风险评价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588964" y="357894"/>
            <a:ext cx="5521954" cy="378111"/>
          </a:xfrm>
          <a:prstGeom prst="rect">
            <a:avLst/>
          </a:prstGeom>
        </p:spPr>
        <p:txBody>
          <a:bodyPr vert="horz" lIns="96435" tIns="48218" rIns="96435" bIns="48218" rtlCol="0" anchor="ctr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记录及档案管理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047309" y="1890440"/>
          <a:ext cx="10127225" cy="3083854"/>
        </p:xfrm>
        <a:graphic>
          <a:graphicData uri="http://schemas.openxmlformats.org/drawingml/2006/table">
            <a:tbl>
              <a:tblPr firstRow="1" bandRow="1"/>
              <a:tblGrid>
                <a:gridCol w="775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9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52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52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52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252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274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序号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4F2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zh-CN" altLang="en-US" sz="2000" b="0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项目或作业活动名称</a:t>
                      </a:r>
                      <a:endParaRPr lang="zh-CN" altLang="en-US" sz="2000" b="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4F2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zh-CN" altLang="en-US" sz="2000" b="0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危害发生的可能性（</a:t>
                      </a:r>
                      <a:r>
                        <a:rPr lang="en-US" altLang="zh-CN" sz="2000" b="0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L</a:t>
                      </a:r>
                      <a:r>
                        <a:rPr lang="zh-CN" altLang="en-US" sz="2000" b="0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）</a:t>
                      </a:r>
                      <a:endParaRPr lang="zh-CN" altLang="en-US" sz="2000" b="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4F2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0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危害及后果严重性（</a:t>
                      </a:r>
                      <a:r>
                        <a:rPr lang="en-US" altLang="zh-CN" sz="2000" b="0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S</a:t>
                      </a:r>
                      <a:r>
                        <a:rPr lang="zh-CN" altLang="en-US" sz="2000" b="0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）</a:t>
                      </a:r>
                      <a:endParaRPr lang="zh-CN" altLang="en-US" sz="2000" b="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4F2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zh-CN" altLang="en-US" sz="2000" b="0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风险度</a:t>
                      </a:r>
                    </a:p>
                    <a:p>
                      <a:pPr algn="ctr"/>
                      <a:r>
                        <a:rPr lang="zh-CN" altLang="en-US" sz="2000" b="0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（</a:t>
                      </a:r>
                      <a:r>
                        <a:rPr lang="en-US" altLang="zh-CN" sz="2000" b="0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L×S</a:t>
                      </a:r>
                      <a:r>
                        <a:rPr lang="zh-CN" altLang="en-US" sz="2000" b="0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）</a:t>
                      </a:r>
                      <a:endParaRPr lang="zh-CN" altLang="en-US" sz="2000" b="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4F2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zh-CN" altLang="en-US" sz="2000" b="0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风险</a:t>
                      </a:r>
                    </a:p>
                    <a:p>
                      <a:pPr algn="ctr"/>
                      <a:r>
                        <a:rPr lang="zh-CN" altLang="en-US" sz="2000" b="0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等级</a:t>
                      </a:r>
                      <a:endParaRPr lang="zh-CN" altLang="en-US" sz="2000" b="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4F2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zh-CN" altLang="en-US" sz="2000" b="0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风险控</a:t>
                      </a:r>
                    </a:p>
                    <a:p>
                      <a:pPr algn="ctr"/>
                      <a:r>
                        <a:rPr lang="zh-CN" altLang="en-US" sz="2000" b="0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制措施</a:t>
                      </a:r>
                      <a:endParaRPr lang="zh-CN" altLang="en-US" sz="2000" b="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4F2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zh-CN" altLang="en-US" sz="2000" b="0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评价</a:t>
                      </a:r>
                    </a:p>
                    <a:p>
                      <a:pPr algn="ctr"/>
                      <a:r>
                        <a:rPr lang="zh-CN" altLang="en-US" sz="2000" b="0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负责人</a:t>
                      </a:r>
                      <a:endParaRPr lang="zh-CN" altLang="en-US" sz="2000" b="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4F2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zh-CN" altLang="en-US" sz="2000" b="0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记录表</a:t>
                      </a:r>
                    </a:p>
                    <a:p>
                      <a:pPr algn="ctr"/>
                      <a:r>
                        <a:rPr lang="zh-CN" altLang="en-US" sz="2000" b="0" kern="12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编号</a:t>
                      </a:r>
                      <a:endParaRPr lang="zh-CN" altLang="en-US" sz="2000" b="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4F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2000" b="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2000" b="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2000" b="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2000" b="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2000" b="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2000" b="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2000" b="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2000" b="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2000" b="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4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2000" b="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2000" b="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2000" b="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2000" b="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2000" b="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2000" b="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2000" b="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2000" b="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endParaRPr lang="zh-CN" altLang="en-US" sz="2000" b="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588964" y="1115202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重大及不可容忍的风险清单</a:t>
            </a:r>
          </a:p>
        </p:txBody>
      </p:sp>
      <p:sp>
        <p:nvSpPr>
          <p:cNvPr id="5" name="矩形 4"/>
          <p:cNvSpPr/>
          <p:nvPr/>
        </p:nvSpPr>
        <p:spPr>
          <a:xfrm>
            <a:off x="996752" y="5801865"/>
            <a:ext cx="4185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DE0302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重大危险源按有关要求管理！</a:t>
            </a:r>
          </a:p>
        </p:txBody>
      </p:sp>
      <p:sp>
        <p:nvSpPr>
          <p:cNvPr id="6" name="矩形 5"/>
          <p:cNvSpPr/>
          <p:nvPr/>
        </p:nvSpPr>
        <p:spPr>
          <a:xfrm>
            <a:off x="996752" y="1799314"/>
            <a:ext cx="10228332" cy="3339352"/>
          </a:xfrm>
          <a:prstGeom prst="rect">
            <a:avLst/>
          </a:prstGeom>
          <a:noFill/>
          <a:ln w="19050" cap="flat" cmpd="sng" algn="ctr">
            <a:solidFill>
              <a:srgbClr val="344F2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588964" y="357894"/>
            <a:ext cx="5521954" cy="378111"/>
          </a:xfrm>
          <a:prstGeom prst="rect">
            <a:avLst/>
          </a:prstGeom>
        </p:spPr>
        <p:txBody>
          <a:bodyPr vert="horz" lIns="96435" tIns="48218" rIns="96435" bIns="48218" rtlCol="0" anchor="ctr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风险信息更新</a:t>
            </a:r>
          </a:p>
        </p:txBody>
      </p:sp>
      <p:sp>
        <p:nvSpPr>
          <p:cNvPr id="7" name="TextBox 15"/>
          <p:cNvSpPr txBox="1"/>
          <p:nvPr/>
        </p:nvSpPr>
        <p:spPr>
          <a:xfrm>
            <a:off x="585178" y="1312069"/>
            <a:ext cx="11316805" cy="4889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60045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charset="2"/>
              <a:buChar char="n"/>
            </a:pPr>
            <a:r>
              <a:rPr lang="zh-CN" altLang="en-US" sz="24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定期评审或检查风险评价结果和风险控制效果。</a:t>
            </a:r>
            <a:endParaRPr lang="en-US" altLang="zh-CN" sz="2400" b="1" dirty="0">
              <a:solidFill>
                <a:srgbClr val="344F2B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indent="-360045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charset="2"/>
              <a:buChar char="n"/>
            </a:pPr>
            <a:r>
              <a:rPr lang="zh-CN" altLang="en-US" sz="24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每年进行一次检查或评审危害因素识别结果。</a:t>
            </a:r>
            <a:endParaRPr lang="en-US" altLang="zh-CN" sz="2400" b="1" dirty="0">
              <a:solidFill>
                <a:srgbClr val="344F2B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indent="-360045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charset="2"/>
              <a:buChar char="n"/>
            </a:pPr>
            <a:r>
              <a:rPr lang="zh-CN" altLang="en-US" sz="24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在下列情形下危害及风险信息应及时更新：</a:t>
            </a:r>
          </a:p>
          <a:p>
            <a:pPr marL="252095" indent="360045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charset="2"/>
              <a:buChar char="l"/>
            </a:pPr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有新的或变更的法律法规和其他要求；</a:t>
            </a:r>
          </a:p>
          <a:p>
            <a:pPr marL="252095" indent="360045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charset="2"/>
              <a:buChar char="l"/>
            </a:pPr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变更操作规程或工艺；</a:t>
            </a:r>
          </a:p>
          <a:p>
            <a:pPr marL="252095" indent="360045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charset="2"/>
              <a:buChar char="l"/>
            </a:pPr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实施新项目、新工艺或新产品；</a:t>
            </a:r>
          </a:p>
          <a:p>
            <a:pPr marL="252095" indent="360045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charset="2"/>
              <a:buChar char="l"/>
            </a:pPr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对事故、事件或危险、有害因素产生新的认识或理解；</a:t>
            </a:r>
          </a:p>
          <a:p>
            <a:pPr marL="252095" indent="360045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charset="2"/>
              <a:buChar char="l"/>
            </a:pPr>
            <a:r>
              <a:rPr lang="zh-CN" altLang="en-US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当进行改扩建、生产日常运行中各种危险作业、开停工、检维修作业、变更等活动时。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任意多边形 34"/>
          <p:cNvSpPr/>
          <p:nvPr/>
        </p:nvSpPr>
        <p:spPr>
          <a:xfrm>
            <a:off x="325463" y="0"/>
            <a:ext cx="4807768" cy="7232650"/>
          </a:xfrm>
          <a:custGeom>
            <a:avLst/>
            <a:gdLst>
              <a:gd name="connsiteX0" fmla="*/ 0 w 4807768"/>
              <a:gd name="connsiteY0" fmla="*/ 0 h 7232650"/>
              <a:gd name="connsiteX1" fmla="*/ 3685088 w 4807768"/>
              <a:gd name="connsiteY1" fmla="*/ 0 h 7232650"/>
              <a:gd name="connsiteX2" fmla="*/ 4807768 w 4807768"/>
              <a:gd name="connsiteY2" fmla="*/ 2313466 h 7232650"/>
              <a:gd name="connsiteX3" fmla="*/ 4807768 w 4807768"/>
              <a:gd name="connsiteY3" fmla="*/ 4983184 h 7232650"/>
              <a:gd name="connsiteX4" fmla="*/ 3715165 w 4807768"/>
              <a:gd name="connsiteY4" fmla="*/ 7232650 h 7232650"/>
              <a:gd name="connsiteX5" fmla="*/ 0 w 4807768"/>
              <a:gd name="connsiteY5" fmla="*/ 7232650 h 723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7768" h="7232650">
                <a:moveTo>
                  <a:pt x="0" y="0"/>
                </a:moveTo>
                <a:lnTo>
                  <a:pt x="3685088" y="0"/>
                </a:lnTo>
                <a:lnTo>
                  <a:pt x="4807768" y="2313466"/>
                </a:lnTo>
                <a:lnTo>
                  <a:pt x="4807768" y="4983184"/>
                </a:lnTo>
                <a:lnTo>
                  <a:pt x="3715165" y="7232650"/>
                </a:lnTo>
                <a:lnTo>
                  <a:pt x="0" y="7232650"/>
                </a:lnTo>
                <a:close/>
              </a:path>
            </a:pathLst>
          </a:custGeom>
          <a:solidFill>
            <a:srgbClr val="E0E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5781040" y="2608213"/>
            <a:ext cx="5472871" cy="156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None/>
            </a:pPr>
            <a:r>
              <a:rPr lang="zh-CN" altLang="en-US" sz="9600" b="1" cap="all" dirty="0">
                <a:solidFill>
                  <a:srgbClr val="3F5D3D"/>
                </a:solidFill>
                <a:latin typeface="Agency FB" pitchFamily="34" charset="0"/>
                <a:cs typeface="Arial" charset="0"/>
              </a:rPr>
              <a:t>感谢聆听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2" b="4282"/>
          <a:stretch>
            <a:fillRect/>
          </a:stretch>
        </p:blipFill>
        <p:spPr>
          <a:xfrm>
            <a:off x="-1" y="0"/>
            <a:ext cx="5277247" cy="7303336"/>
          </a:xfrm>
          <a:custGeom>
            <a:avLst/>
            <a:gdLst>
              <a:gd name="connsiteX0" fmla="*/ 5455839 w 5455840"/>
              <a:gd name="connsiteY0" fmla="*/ 3655995 h 7255724"/>
              <a:gd name="connsiteX1" fmla="*/ 5455840 w 5455840"/>
              <a:gd name="connsiteY1" fmla="*/ 3655997 h 7255724"/>
              <a:gd name="connsiteX2" fmla="*/ 5455839 w 5455840"/>
              <a:gd name="connsiteY2" fmla="*/ 3655999 h 7255724"/>
              <a:gd name="connsiteX3" fmla="*/ 0 w 5455840"/>
              <a:gd name="connsiteY3" fmla="*/ 0 h 7255724"/>
              <a:gd name="connsiteX4" fmla="*/ 3689543 w 5455840"/>
              <a:gd name="connsiteY4" fmla="*/ 0 h 7255724"/>
              <a:gd name="connsiteX5" fmla="*/ 4845199 w 5455840"/>
              <a:gd name="connsiteY5" fmla="*/ 2392052 h 7255724"/>
              <a:gd name="connsiteX6" fmla="*/ 4845199 w 5455840"/>
              <a:gd name="connsiteY6" fmla="*/ 4918807 h 7255724"/>
              <a:gd name="connsiteX7" fmla="*/ 3715165 w 5455840"/>
              <a:gd name="connsiteY7" fmla="*/ 7255724 h 7255724"/>
              <a:gd name="connsiteX8" fmla="*/ 0 w 5455840"/>
              <a:gd name="connsiteY8" fmla="*/ 7255724 h 725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55840" h="7255724">
                <a:moveTo>
                  <a:pt x="5455839" y="3655995"/>
                </a:moveTo>
                <a:lnTo>
                  <a:pt x="5455840" y="3655997"/>
                </a:lnTo>
                <a:lnTo>
                  <a:pt x="5455839" y="3655999"/>
                </a:lnTo>
                <a:close/>
                <a:moveTo>
                  <a:pt x="0" y="0"/>
                </a:moveTo>
                <a:lnTo>
                  <a:pt x="3689543" y="0"/>
                </a:lnTo>
                <a:lnTo>
                  <a:pt x="4845199" y="2392052"/>
                </a:lnTo>
                <a:lnTo>
                  <a:pt x="4845199" y="4918807"/>
                </a:lnTo>
                <a:lnTo>
                  <a:pt x="3715165" y="7255724"/>
                </a:lnTo>
                <a:lnTo>
                  <a:pt x="0" y="7255724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588964" y="357894"/>
            <a:ext cx="5521954" cy="378111"/>
          </a:xfrm>
          <a:prstGeom prst="rect">
            <a:avLst/>
          </a:prstGeom>
        </p:spPr>
        <p:txBody>
          <a:bodyPr vert="horz" lIns="96435" tIns="48218" rIns="96435" bIns="48218" rtlCol="0" anchor="ctr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危险源至事故的演变（举例）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60110" y="1305111"/>
            <a:ext cx="10249786" cy="4870597"/>
            <a:chOff x="1104250" y="2257119"/>
            <a:chExt cx="6699397" cy="3218820"/>
          </a:xfrm>
        </p:grpSpPr>
        <p:grpSp>
          <p:nvGrpSpPr>
            <p:cNvPr id="106" name="组合 105"/>
            <p:cNvGrpSpPr/>
            <p:nvPr/>
          </p:nvGrpSpPr>
          <p:grpSpPr>
            <a:xfrm>
              <a:off x="1296537" y="2257119"/>
              <a:ext cx="6393027" cy="2185672"/>
              <a:chOff x="1296537" y="2257119"/>
              <a:chExt cx="6393027" cy="2185672"/>
            </a:xfrm>
          </p:grpSpPr>
          <p:sp>
            <p:nvSpPr>
              <p:cNvPr id="107" name="Oval 3"/>
              <p:cNvSpPr>
                <a:spLocks noChangeArrowheads="1"/>
              </p:cNvSpPr>
              <p:nvPr/>
            </p:nvSpPr>
            <p:spPr bwMode="auto">
              <a:xfrm>
                <a:off x="4135273" y="2946795"/>
                <a:ext cx="736978" cy="702004"/>
              </a:xfrm>
              <a:prstGeom prst="ellipse">
                <a:avLst/>
              </a:prstGeom>
              <a:solidFill>
                <a:srgbClr val="344F2B"/>
              </a:solidFill>
              <a:ln w="28575" cap="flat" cmpd="sng" algn="ctr">
                <a:solidFill>
                  <a:srgbClr val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lIns="91354" tIns="45676" rIns="91354" bIns="45676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泄漏</a:t>
                </a:r>
              </a:p>
            </p:txBody>
          </p:sp>
          <p:sp>
            <p:nvSpPr>
              <p:cNvPr id="108" name="Rectangle 5"/>
              <p:cNvSpPr>
                <a:spLocks noChangeArrowheads="1"/>
              </p:cNvSpPr>
              <p:nvPr/>
            </p:nvSpPr>
            <p:spPr bwMode="auto">
              <a:xfrm>
                <a:off x="1296537" y="2317315"/>
                <a:ext cx="418837" cy="2125476"/>
              </a:xfrm>
              <a:prstGeom prst="rect">
                <a:avLst/>
              </a:prstGeom>
              <a:solidFill>
                <a:srgbClr val="344F2B"/>
              </a:solidFill>
              <a:ln w="28575" cap="flat" cmpd="sng" algn="ctr">
                <a:solidFill>
                  <a:srgbClr val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77714" tIns="38063" rIns="77714" bIns="38063">
                <a:spAutoFit/>
              </a:bodyPr>
              <a:lstStyle/>
              <a:p>
                <a:pPr marL="0" marR="0" lvl="0" indent="0" algn="ctr" defTabSz="692785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  <a:p>
                <a:pPr marL="0" marR="0" lvl="0" indent="0" algn="ctr" defTabSz="692785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  <a:p>
                <a:pPr marL="0" marR="0" lvl="0" indent="0" algn="ctr" defTabSz="692785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输送的原油</a:t>
                </a:r>
                <a:endPara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  <a:p>
                <a:pPr marL="0" marR="0" lvl="0" indent="0" algn="ctr" defTabSz="692785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  <a:p>
                <a:pPr marL="0" marR="0" lvl="0" indent="0" algn="ctr" defTabSz="692785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09" name="Rectangle 8"/>
              <p:cNvSpPr>
                <a:spLocks noChangeArrowheads="1"/>
              </p:cNvSpPr>
              <p:nvPr/>
            </p:nvSpPr>
            <p:spPr bwMode="auto">
              <a:xfrm>
                <a:off x="1680223" y="3009337"/>
                <a:ext cx="1062977" cy="233860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</p:spPr>
            <p:txBody>
              <a:bodyPr wrap="square" lIns="77714" tIns="38063" rIns="77714" bIns="38063">
                <a:spAutoFit/>
              </a:bodyPr>
              <a:lstStyle/>
              <a:p>
                <a:pPr marL="0" marR="0" lvl="0" indent="0" defTabSz="692785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44F2B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管道腐蚀</a:t>
                </a:r>
              </a:p>
            </p:txBody>
          </p:sp>
          <p:sp>
            <p:nvSpPr>
              <p:cNvPr id="110" name="矩形 109"/>
              <p:cNvSpPr/>
              <p:nvPr/>
            </p:nvSpPr>
            <p:spPr>
              <a:xfrm>
                <a:off x="7279175" y="2257119"/>
                <a:ext cx="410389" cy="2135696"/>
              </a:xfrm>
              <a:prstGeom prst="rect">
                <a:avLst/>
              </a:prstGeom>
              <a:solidFill>
                <a:srgbClr val="344F2B"/>
              </a:solidFill>
              <a:ln w="28575" cap="flat" cmpd="sng" algn="ctr">
                <a:solidFill>
                  <a:srgbClr val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燃烧</a:t>
                </a:r>
                <a:endPara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爆炸</a:t>
                </a:r>
                <a:endPara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111" name="直接连接符 110"/>
              <p:cNvCxnSpPr>
                <a:stCxn id="108" idx="3"/>
                <a:endCxn id="107" idx="2"/>
              </p:cNvCxnSpPr>
              <p:nvPr/>
            </p:nvCxnSpPr>
            <p:spPr>
              <a:xfrm flipV="1">
                <a:off x="1715374" y="3297797"/>
                <a:ext cx="2419900" cy="82256"/>
              </a:xfrm>
              <a:prstGeom prst="line">
                <a:avLst/>
              </a:prstGeom>
              <a:noFill/>
              <a:ln w="28575" cap="flat" cmpd="sng" algn="ctr">
                <a:solidFill>
                  <a:srgbClr val="FFFFFF"/>
                </a:solidFill>
                <a:prstDash val="solid"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112" name="直接连接符 111"/>
              <p:cNvCxnSpPr>
                <a:stCxn id="107" idx="6"/>
                <a:endCxn id="110" idx="1"/>
              </p:cNvCxnSpPr>
              <p:nvPr/>
            </p:nvCxnSpPr>
            <p:spPr>
              <a:xfrm>
                <a:off x="4872251" y="3297797"/>
                <a:ext cx="2406924" cy="27170"/>
              </a:xfrm>
              <a:prstGeom prst="line">
                <a:avLst/>
              </a:prstGeom>
              <a:noFill/>
              <a:ln w="28575" cap="flat" cmpd="sng" algn="ctr">
                <a:solidFill>
                  <a:srgbClr val="FFFFFF"/>
                </a:solidFill>
                <a:prstDash val="solid"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113" name="直接连接符 112"/>
              <p:cNvCxnSpPr>
                <a:stCxn id="107" idx="6"/>
              </p:cNvCxnSpPr>
              <p:nvPr/>
            </p:nvCxnSpPr>
            <p:spPr>
              <a:xfrm flipV="1">
                <a:off x="4872251" y="2791545"/>
                <a:ext cx="578125" cy="506252"/>
              </a:xfrm>
              <a:prstGeom prst="line">
                <a:avLst/>
              </a:prstGeom>
              <a:noFill/>
              <a:ln w="28575" cap="flat" cmpd="sng" algn="ctr">
                <a:solidFill>
                  <a:srgbClr val="FFFFFF"/>
                </a:solidFill>
                <a:prstDash val="solid"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114" name="直接连接符 113"/>
              <p:cNvCxnSpPr>
                <a:stCxn id="107" idx="6"/>
              </p:cNvCxnSpPr>
              <p:nvPr/>
            </p:nvCxnSpPr>
            <p:spPr>
              <a:xfrm>
                <a:off x="4872251" y="3297797"/>
                <a:ext cx="578125" cy="636754"/>
              </a:xfrm>
              <a:prstGeom prst="line">
                <a:avLst/>
              </a:prstGeom>
              <a:noFill/>
              <a:ln w="28575" cap="flat" cmpd="sng" algn="ctr">
                <a:solidFill>
                  <a:srgbClr val="FFFFFF"/>
                </a:solidFill>
                <a:prstDash val="solid"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115" name="直接箭头连接符 114"/>
              <p:cNvCxnSpPr>
                <a:endCxn id="107" idx="2"/>
              </p:cNvCxnSpPr>
              <p:nvPr/>
            </p:nvCxnSpPr>
            <p:spPr>
              <a:xfrm>
                <a:off x="1653435" y="2630465"/>
                <a:ext cx="2481838" cy="667332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344F2B"/>
                </a:solidFill>
                <a:prstDash val="solid"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116" name="直接箭头连接符 115"/>
              <p:cNvCxnSpPr>
                <a:endCxn id="107" idx="2"/>
              </p:cNvCxnSpPr>
              <p:nvPr/>
            </p:nvCxnSpPr>
            <p:spPr>
              <a:xfrm flipV="1">
                <a:off x="1741117" y="3297797"/>
                <a:ext cx="2394156" cy="660428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344F2B"/>
                </a:solidFill>
                <a:prstDash val="solid"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117" name="直接箭头连接符 116"/>
              <p:cNvCxnSpPr>
                <a:stCxn id="108" idx="3"/>
                <a:endCxn id="107" idx="2"/>
              </p:cNvCxnSpPr>
              <p:nvPr/>
            </p:nvCxnSpPr>
            <p:spPr>
              <a:xfrm flipV="1">
                <a:off x="1715374" y="3297797"/>
                <a:ext cx="2419900" cy="82256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344F2B"/>
                </a:solidFill>
                <a:prstDash val="solid"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118" name="直接箭头连接符 117"/>
              <p:cNvCxnSpPr>
                <a:stCxn id="107" idx="6"/>
                <a:endCxn id="128" idx="1"/>
              </p:cNvCxnSpPr>
              <p:nvPr/>
            </p:nvCxnSpPr>
            <p:spPr>
              <a:xfrm flipV="1">
                <a:off x="4872251" y="3297615"/>
                <a:ext cx="513941" cy="182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344F2B"/>
                </a:solidFill>
                <a:prstDash val="solid"/>
                <a:headEnd type="none" w="med" len="med"/>
                <a:tailEnd type="triangle" w="med" len="lg"/>
              </a:ln>
              <a:effectLst/>
            </p:spPr>
          </p:cxnSp>
          <p:sp>
            <p:nvSpPr>
              <p:cNvPr id="119" name="Rectangle 8"/>
              <p:cNvSpPr>
                <a:spLocks noChangeArrowheads="1"/>
              </p:cNvSpPr>
              <p:nvPr/>
            </p:nvSpPr>
            <p:spPr bwMode="auto">
              <a:xfrm rot="899007">
                <a:off x="1719371" y="2515347"/>
                <a:ext cx="1062977" cy="233860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</p:spPr>
            <p:txBody>
              <a:bodyPr wrap="square" lIns="77714" tIns="38063" rIns="77714" bIns="38063">
                <a:spAutoFit/>
              </a:bodyPr>
              <a:lstStyle/>
              <a:p>
                <a:pPr marL="0" marR="0" lvl="0" indent="0" defTabSz="692785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44F2B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法兰损坏</a:t>
                </a:r>
              </a:p>
            </p:txBody>
          </p:sp>
          <p:sp>
            <p:nvSpPr>
              <p:cNvPr id="120" name="Rectangle 8"/>
              <p:cNvSpPr>
                <a:spLocks noChangeArrowheads="1"/>
              </p:cNvSpPr>
              <p:nvPr/>
            </p:nvSpPr>
            <p:spPr bwMode="auto">
              <a:xfrm rot="20621288">
                <a:off x="1747591" y="3845178"/>
                <a:ext cx="1062977" cy="233860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</p:spPr>
            <p:txBody>
              <a:bodyPr wrap="square" lIns="77714" tIns="38063" rIns="77714" bIns="38063">
                <a:spAutoFit/>
              </a:bodyPr>
              <a:lstStyle/>
              <a:p>
                <a:pPr marL="0" marR="0" lvl="0" indent="0" defTabSz="692785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44F2B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超压</a:t>
                </a:r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2749464" y="2672403"/>
                <a:ext cx="93944" cy="346370"/>
              </a:xfrm>
              <a:prstGeom prst="rect">
                <a:avLst/>
              </a:prstGeom>
              <a:solidFill>
                <a:srgbClr val="DE0302"/>
              </a:solidFill>
              <a:ln w="9525" cap="flat" cmpd="sng" algn="ctr">
                <a:solidFill>
                  <a:srgbClr val="344F2B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黑体" pitchFamily="49" charset="-122"/>
                </a:endParaRPr>
              </a:p>
            </p:txBody>
          </p:sp>
          <p:sp>
            <p:nvSpPr>
              <p:cNvPr id="122" name="矩形 121"/>
              <p:cNvSpPr/>
              <p:nvPr/>
            </p:nvSpPr>
            <p:spPr>
              <a:xfrm>
                <a:off x="3265119" y="2824803"/>
                <a:ext cx="93944" cy="346370"/>
              </a:xfrm>
              <a:prstGeom prst="rect">
                <a:avLst/>
              </a:prstGeom>
              <a:solidFill>
                <a:srgbClr val="DE0302"/>
              </a:solidFill>
              <a:ln w="9525" cap="flat" cmpd="sng" algn="ctr">
                <a:solidFill>
                  <a:srgbClr val="344F2B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黑体" pitchFamily="49" charset="-122"/>
                </a:endParaRPr>
              </a:p>
            </p:txBody>
          </p:sp>
          <p:sp>
            <p:nvSpPr>
              <p:cNvPr id="123" name="矩形 122"/>
              <p:cNvSpPr/>
              <p:nvPr/>
            </p:nvSpPr>
            <p:spPr>
              <a:xfrm>
                <a:off x="3004160" y="3140072"/>
                <a:ext cx="93944" cy="346370"/>
              </a:xfrm>
              <a:prstGeom prst="rect">
                <a:avLst/>
              </a:prstGeom>
              <a:solidFill>
                <a:srgbClr val="DE0302"/>
              </a:solidFill>
              <a:ln w="9525" cap="flat" cmpd="sng" algn="ctr">
                <a:solidFill>
                  <a:srgbClr val="344F2B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黑体" pitchFamily="49" charset="-122"/>
                </a:endParaRPr>
              </a:p>
            </p:txBody>
          </p:sp>
          <p:sp>
            <p:nvSpPr>
              <p:cNvPr id="124" name="矩形 123"/>
              <p:cNvSpPr/>
              <p:nvPr/>
            </p:nvSpPr>
            <p:spPr>
              <a:xfrm>
                <a:off x="2655518" y="3140072"/>
                <a:ext cx="93944" cy="346370"/>
              </a:xfrm>
              <a:prstGeom prst="rect">
                <a:avLst/>
              </a:prstGeom>
              <a:solidFill>
                <a:srgbClr val="DE0302"/>
              </a:solidFill>
              <a:ln w="9525" cap="flat" cmpd="sng" algn="ctr">
                <a:solidFill>
                  <a:srgbClr val="344F2B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黑体" pitchFamily="49" charset="-122"/>
                </a:endParaRPr>
              </a:p>
            </p:txBody>
          </p:sp>
          <p:sp>
            <p:nvSpPr>
              <p:cNvPr id="125" name="矩形 124"/>
              <p:cNvSpPr/>
              <p:nvPr/>
            </p:nvSpPr>
            <p:spPr>
              <a:xfrm>
                <a:off x="3271382" y="3407263"/>
                <a:ext cx="93944" cy="346370"/>
              </a:xfrm>
              <a:prstGeom prst="rect">
                <a:avLst/>
              </a:prstGeom>
              <a:solidFill>
                <a:srgbClr val="DE0302"/>
              </a:solidFill>
              <a:ln w="9525" cap="flat" cmpd="sng" algn="ctr">
                <a:solidFill>
                  <a:srgbClr val="344F2B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黑体" pitchFamily="49" charset="-122"/>
                </a:endParaRPr>
              </a:p>
            </p:txBody>
          </p:sp>
          <p:sp>
            <p:nvSpPr>
              <p:cNvPr id="126" name="矩形 125"/>
              <p:cNvSpPr/>
              <p:nvPr/>
            </p:nvSpPr>
            <p:spPr>
              <a:xfrm>
                <a:off x="2784955" y="3522085"/>
                <a:ext cx="93944" cy="346370"/>
              </a:xfrm>
              <a:prstGeom prst="rect">
                <a:avLst/>
              </a:prstGeom>
              <a:solidFill>
                <a:srgbClr val="DE0302"/>
              </a:solidFill>
              <a:ln w="9525" cap="flat" cmpd="sng" algn="ctr">
                <a:solidFill>
                  <a:srgbClr val="344F2B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黑体" pitchFamily="49" charset="-122"/>
                </a:endParaRPr>
              </a:p>
            </p:txBody>
          </p:sp>
          <p:sp>
            <p:nvSpPr>
              <p:cNvPr id="127" name="矩形 126"/>
              <p:cNvSpPr/>
              <p:nvPr/>
            </p:nvSpPr>
            <p:spPr>
              <a:xfrm>
                <a:off x="2423787" y="3636907"/>
                <a:ext cx="93944" cy="346370"/>
              </a:xfrm>
              <a:prstGeom prst="rect">
                <a:avLst/>
              </a:prstGeom>
              <a:solidFill>
                <a:srgbClr val="DE0302"/>
              </a:solidFill>
              <a:ln w="9525" cap="flat" cmpd="sng" algn="ctr">
                <a:solidFill>
                  <a:srgbClr val="344F2B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/>
                  <a:ea typeface="黑体" pitchFamily="49" charset="-122"/>
                </a:endParaRPr>
              </a:p>
            </p:txBody>
          </p:sp>
          <p:sp>
            <p:nvSpPr>
              <p:cNvPr id="128" name="矩形 127"/>
              <p:cNvSpPr/>
              <p:nvPr/>
            </p:nvSpPr>
            <p:spPr>
              <a:xfrm>
                <a:off x="5386192" y="3037837"/>
                <a:ext cx="100208" cy="519556"/>
              </a:xfrm>
              <a:prstGeom prst="rect">
                <a:avLst/>
              </a:prstGeom>
              <a:solidFill>
                <a:srgbClr val="DE0302"/>
              </a:solidFill>
              <a:ln w="9525" cap="flat" cmpd="sng" algn="ctr">
                <a:solidFill>
                  <a:srgbClr val="344F2B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Franklin Gothic Book"/>
                  <a:ea typeface="黑体" pitchFamily="49" charset="-122"/>
                </a:endParaRPr>
              </a:p>
            </p:txBody>
          </p:sp>
          <p:cxnSp>
            <p:nvCxnSpPr>
              <p:cNvPr id="129" name="直接箭头连接符 128"/>
              <p:cNvCxnSpPr>
                <a:stCxn id="128" idx="2"/>
                <a:endCxn id="132" idx="0"/>
              </p:cNvCxnSpPr>
              <p:nvPr/>
            </p:nvCxnSpPr>
            <p:spPr>
              <a:xfrm rot="16200000" flipH="1">
                <a:off x="5808808" y="3184880"/>
                <a:ext cx="23238" cy="768263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344F2B"/>
                </a:solidFill>
                <a:prstDash val="solid"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130" name="直接箭头连接符 129"/>
              <p:cNvCxnSpPr>
                <a:stCxn id="128" idx="0"/>
                <a:endCxn id="131" idx="2"/>
              </p:cNvCxnSpPr>
              <p:nvPr/>
            </p:nvCxnSpPr>
            <p:spPr>
              <a:xfrm rot="5400000" flipH="1" flipV="1">
                <a:off x="5817159" y="2652526"/>
                <a:ext cx="4449" cy="76617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344F2B"/>
                </a:solidFill>
                <a:prstDash val="solid"/>
                <a:headEnd type="none" w="med" len="med"/>
                <a:tailEnd type="triangle" w="med" len="lg"/>
              </a:ln>
              <a:effectLst/>
            </p:spPr>
          </p:cxnSp>
          <p:sp>
            <p:nvSpPr>
              <p:cNvPr id="131" name="矩形 130"/>
              <p:cNvSpPr/>
              <p:nvPr/>
            </p:nvSpPr>
            <p:spPr>
              <a:xfrm>
                <a:off x="6152367" y="2513832"/>
                <a:ext cx="100208" cy="519556"/>
              </a:xfrm>
              <a:prstGeom prst="rect">
                <a:avLst/>
              </a:prstGeom>
              <a:solidFill>
                <a:srgbClr val="DE0302"/>
              </a:solidFill>
              <a:ln w="9525" cap="flat" cmpd="sng" algn="ctr">
                <a:solidFill>
                  <a:srgbClr val="344F2B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Franklin Gothic Book"/>
                  <a:ea typeface="黑体" pitchFamily="49" charset="-122"/>
                </a:endParaRPr>
              </a:p>
            </p:txBody>
          </p:sp>
          <p:sp>
            <p:nvSpPr>
              <p:cNvPr id="132" name="矩形 131"/>
              <p:cNvSpPr/>
              <p:nvPr/>
            </p:nvSpPr>
            <p:spPr>
              <a:xfrm>
                <a:off x="6154455" y="3580631"/>
                <a:ext cx="100208" cy="519556"/>
              </a:xfrm>
              <a:prstGeom prst="rect">
                <a:avLst/>
              </a:prstGeom>
              <a:solidFill>
                <a:srgbClr val="DE0302"/>
              </a:solidFill>
              <a:ln w="9525" cap="flat" cmpd="sng" algn="ctr">
                <a:solidFill>
                  <a:srgbClr val="344F2B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Franklin Gothic Book"/>
                  <a:ea typeface="黑体" pitchFamily="49" charset="-122"/>
                </a:endParaRPr>
              </a:p>
            </p:txBody>
          </p:sp>
          <p:cxnSp>
            <p:nvCxnSpPr>
              <p:cNvPr id="133" name="直接箭头连接符 132"/>
              <p:cNvCxnSpPr>
                <a:stCxn id="132" idx="0"/>
              </p:cNvCxnSpPr>
              <p:nvPr/>
            </p:nvCxnSpPr>
            <p:spPr>
              <a:xfrm rot="16200000" flipH="1">
                <a:off x="6733923" y="3051267"/>
                <a:ext cx="14338" cy="1073066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344F2B"/>
                </a:solidFill>
                <a:prstDash val="solid"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134" name="直接箭头连接符 133"/>
              <p:cNvCxnSpPr>
                <a:stCxn id="132" idx="2"/>
              </p:cNvCxnSpPr>
              <p:nvPr/>
            </p:nvCxnSpPr>
            <p:spPr>
              <a:xfrm rot="5400000" flipH="1" flipV="1">
                <a:off x="6720213" y="3580357"/>
                <a:ext cx="4176" cy="1035484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344F2B"/>
                </a:solidFill>
                <a:prstDash val="solid"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135" name="直接箭头连接符 134"/>
              <p:cNvCxnSpPr>
                <a:stCxn id="131" idx="2"/>
              </p:cNvCxnSpPr>
              <p:nvPr/>
            </p:nvCxnSpPr>
            <p:spPr>
              <a:xfrm rot="16200000" flipH="1">
                <a:off x="6734830" y="2501029"/>
                <a:ext cx="10436" cy="1075154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344F2B"/>
                </a:solidFill>
                <a:prstDash val="solid"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136" name="直接箭头连接符 135"/>
              <p:cNvCxnSpPr>
                <a:stCxn id="131" idx="0"/>
              </p:cNvCxnSpPr>
              <p:nvPr/>
            </p:nvCxnSpPr>
            <p:spPr>
              <a:xfrm rot="16200000" flipH="1">
                <a:off x="6731836" y="1984467"/>
                <a:ext cx="16424" cy="1075154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344F2B"/>
                </a:solidFill>
                <a:prstDash val="solid"/>
                <a:headEnd type="none" w="med" len="med"/>
                <a:tailEnd type="triangle" w="med" len="lg"/>
              </a:ln>
              <a:effectLst/>
            </p:spPr>
          </p:cxnSp>
        </p:grpSp>
        <p:sp>
          <p:nvSpPr>
            <p:cNvPr id="137" name="矩形 136"/>
            <p:cNvSpPr/>
            <p:nvPr/>
          </p:nvSpPr>
          <p:spPr>
            <a:xfrm>
              <a:off x="1104250" y="4926760"/>
              <a:ext cx="810116" cy="5491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344F2B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危害</a:t>
              </a:r>
              <a:endParaRPr lang="en-US" altLang="zh-CN" sz="2400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  <a:p>
              <a:pPr algn="ctr"/>
              <a:r>
                <a:rPr lang="en-US" altLang="zh-CN" sz="2400" dirty="0">
                  <a:solidFill>
                    <a:srgbClr val="344F2B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/</a:t>
              </a:r>
              <a:r>
                <a:rPr lang="zh-CN" altLang="en-US" sz="2400" dirty="0">
                  <a:solidFill>
                    <a:srgbClr val="344F2B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危险源</a:t>
              </a:r>
              <a:endParaRPr lang="zh-CN" altLang="en-US" sz="2400" b="1" dirty="0">
                <a:solidFill>
                  <a:srgbClr val="344F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138" name="矩形 137"/>
            <p:cNvSpPr/>
            <p:nvPr/>
          </p:nvSpPr>
          <p:spPr>
            <a:xfrm>
              <a:off x="7280613" y="5102124"/>
              <a:ext cx="523034" cy="3050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344F2B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事故</a:t>
              </a:r>
              <a:endParaRPr lang="zh-CN" altLang="en-US" sz="2400" b="1" dirty="0">
                <a:solidFill>
                  <a:srgbClr val="344F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139" name="矩形 138"/>
            <p:cNvSpPr/>
            <p:nvPr/>
          </p:nvSpPr>
          <p:spPr>
            <a:xfrm>
              <a:off x="4315493" y="5102124"/>
              <a:ext cx="523034" cy="3050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344F2B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事件</a:t>
              </a:r>
              <a:endParaRPr lang="zh-CN" altLang="en-US" sz="2400" b="1" dirty="0">
                <a:solidFill>
                  <a:srgbClr val="344F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140" name="矩形 139"/>
            <p:cNvSpPr/>
            <p:nvPr/>
          </p:nvSpPr>
          <p:spPr>
            <a:xfrm>
              <a:off x="2434947" y="4479999"/>
              <a:ext cx="1126535" cy="3050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344F2B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防泄漏措施</a:t>
              </a:r>
              <a:endParaRPr lang="zh-CN" altLang="en-US" sz="2400" b="1" dirty="0">
                <a:solidFill>
                  <a:srgbClr val="344F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141" name="矩形 140"/>
            <p:cNvSpPr/>
            <p:nvPr/>
          </p:nvSpPr>
          <p:spPr>
            <a:xfrm>
              <a:off x="4666667" y="4431983"/>
              <a:ext cx="925368" cy="3050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344F2B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应急措施</a:t>
              </a:r>
              <a:endParaRPr lang="zh-CN" altLang="en-US" sz="2400" b="1" dirty="0">
                <a:solidFill>
                  <a:srgbClr val="344F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  <p:cxnSp>
          <p:nvCxnSpPr>
            <p:cNvPr id="142" name="直接连接符 141"/>
            <p:cNvCxnSpPr>
              <a:stCxn id="140" idx="0"/>
            </p:cNvCxnSpPr>
            <p:nvPr/>
          </p:nvCxnSpPr>
          <p:spPr>
            <a:xfrm flipH="1" flipV="1">
              <a:off x="2455102" y="3983278"/>
              <a:ext cx="543112" cy="496721"/>
            </a:xfrm>
            <a:prstGeom prst="line">
              <a:avLst/>
            </a:prstGeom>
            <a:noFill/>
            <a:ln w="9525" cap="flat" cmpd="sng" algn="ctr">
              <a:solidFill>
                <a:srgbClr val="344F2B"/>
              </a:solidFill>
              <a:prstDash val="solid"/>
            </a:ln>
            <a:effectLst/>
          </p:spPr>
        </p:cxnSp>
        <p:cxnSp>
          <p:nvCxnSpPr>
            <p:cNvPr id="143" name="直接连接符 142"/>
            <p:cNvCxnSpPr>
              <a:stCxn id="140" idx="0"/>
            </p:cNvCxnSpPr>
            <p:nvPr/>
          </p:nvCxnSpPr>
          <p:spPr>
            <a:xfrm flipH="1" flipV="1">
              <a:off x="2816269" y="3868456"/>
              <a:ext cx="181945" cy="611543"/>
            </a:xfrm>
            <a:prstGeom prst="line">
              <a:avLst/>
            </a:prstGeom>
            <a:noFill/>
            <a:ln w="9525" cap="flat" cmpd="sng" algn="ctr">
              <a:solidFill>
                <a:srgbClr val="344F2B"/>
              </a:solidFill>
              <a:prstDash val="solid"/>
            </a:ln>
            <a:effectLst/>
          </p:spPr>
        </p:cxnSp>
        <p:cxnSp>
          <p:nvCxnSpPr>
            <p:cNvPr id="144" name="直接连接符 143"/>
            <p:cNvCxnSpPr>
              <a:stCxn id="140" idx="0"/>
            </p:cNvCxnSpPr>
            <p:nvPr/>
          </p:nvCxnSpPr>
          <p:spPr>
            <a:xfrm flipV="1">
              <a:off x="2998214" y="3753634"/>
              <a:ext cx="304481" cy="726365"/>
            </a:xfrm>
            <a:prstGeom prst="line">
              <a:avLst/>
            </a:prstGeom>
            <a:noFill/>
            <a:ln w="9525" cap="flat" cmpd="sng" algn="ctr">
              <a:solidFill>
                <a:srgbClr val="344F2B"/>
              </a:solidFill>
              <a:prstDash val="solid"/>
            </a:ln>
            <a:effectLst/>
          </p:spPr>
        </p:cxnSp>
        <p:cxnSp>
          <p:nvCxnSpPr>
            <p:cNvPr id="145" name="直接连接符 144"/>
            <p:cNvCxnSpPr>
              <a:stCxn id="141" idx="0"/>
            </p:cNvCxnSpPr>
            <p:nvPr/>
          </p:nvCxnSpPr>
          <p:spPr>
            <a:xfrm flipV="1">
              <a:off x="5129352" y="3837141"/>
              <a:ext cx="1025104" cy="594842"/>
            </a:xfrm>
            <a:prstGeom prst="line">
              <a:avLst/>
            </a:prstGeom>
            <a:noFill/>
            <a:ln w="9525" cap="flat" cmpd="sng" algn="ctr">
              <a:solidFill>
                <a:srgbClr val="344F2B"/>
              </a:solidFill>
              <a:prstDash val="solid"/>
            </a:ln>
            <a:effectLst/>
          </p:spPr>
        </p:cxnSp>
        <p:cxnSp>
          <p:nvCxnSpPr>
            <p:cNvPr id="146" name="直接连接符 145"/>
            <p:cNvCxnSpPr>
              <a:stCxn id="141" idx="0"/>
            </p:cNvCxnSpPr>
            <p:nvPr/>
          </p:nvCxnSpPr>
          <p:spPr>
            <a:xfrm flipV="1">
              <a:off x="5129352" y="3557395"/>
              <a:ext cx="306945" cy="874588"/>
            </a:xfrm>
            <a:prstGeom prst="line">
              <a:avLst/>
            </a:prstGeom>
            <a:noFill/>
            <a:ln w="9525" cap="flat" cmpd="sng" algn="ctr">
              <a:solidFill>
                <a:srgbClr val="344F2B"/>
              </a:solidFill>
              <a:prstDash val="solid"/>
            </a:ln>
            <a:effectLst/>
          </p:spPr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588964" y="357894"/>
            <a:ext cx="5521954" cy="378111"/>
          </a:xfrm>
          <a:prstGeom prst="rect">
            <a:avLst/>
          </a:prstGeom>
        </p:spPr>
        <p:txBody>
          <a:bodyPr vert="horz" lIns="96435" tIns="48218" rIns="96435" bIns="48218" rtlCol="0" anchor="ctr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总结一般过程（蝴蝶结图）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760017" y="952029"/>
            <a:ext cx="10277870" cy="5400350"/>
            <a:chOff x="1214651" y="1678672"/>
            <a:chExt cx="6578225" cy="3371000"/>
          </a:xfrm>
        </p:grpSpPr>
        <p:sp>
          <p:nvSpPr>
            <p:cNvPr id="4" name="流程图: 对照 3"/>
            <p:cNvSpPr/>
            <p:nvPr/>
          </p:nvSpPr>
          <p:spPr>
            <a:xfrm rot="16200000">
              <a:off x="2818264" y="75059"/>
              <a:ext cx="3371000" cy="6578225"/>
            </a:xfrm>
            <a:prstGeom prst="flowChartCollate">
              <a:avLst/>
            </a:prstGeom>
            <a:solidFill>
              <a:srgbClr val="D9D9D9">
                <a:alpha val="69020"/>
              </a:srgbClr>
            </a:solidFill>
            <a:ln w="19050" cap="flat" cmpd="sng" algn="ctr">
              <a:solidFill>
                <a:srgbClr val="344F2B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/>
                <a:ea typeface="黑体" pitchFamily="49" charset="-122"/>
              </a:endParaRPr>
            </a:p>
          </p:txBody>
        </p:sp>
        <p:grpSp>
          <p:nvGrpSpPr>
            <p:cNvPr id="5" name="组合 42"/>
            <p:cNvGrpSpPr/>
            <p:nvPr/>
          </p:nvGrpSpPr>
          <p:grpSpPr>
            <a:xfrm>
              <a:off x="1337481" y="2167003"/>
              <a:ext cx="6352083" cy="2283101"/>
              <a:chOff x="1337481" y="2167003"/>
              <a:chExt cx="6352083" cy="2283101"/>
            </a:xfrm>
          </p:grpSpPr>
          <p:sp>
            <p:nvSpPr>
              <p:cNvPr id="12" name="Oval 3"/>
              <p:cNvSpPr>
                <a:spLocks noChangeArrowheads="1"/>
              </p:cNvSpPr>
              <p:nvPr/>
            </p:nvSpPr>
            <p:spPr bwMode="auto">
              <a:xfrm>
                <a:off x="4164492" y="2937961"/>
                <a:ext cx="748702" cy="710838"/>
              </a:xfrm>
              <a:prstGeom prst="ellipse">
                <a:avLst/>
              </a:prstGeom>
              <a:solidFill>
                <a:srgbClr val="344F2B"/>
              </a:solidFill>
              <a:ln w="28575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lIns="91354" tIns="45676" rIns="91354" bIns="45676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顶事件</a:t>
                </a: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337481" y="2167003"/>
                <a:ext cx="377893" cy="2238150"/>
              </a:xfrm>
              <a:prstGeom prst="rect">
                <a:avLst/>
              </a:prstGeom>
              <a:solidFill>
                <a:srgbClr val="344F2B"/>
              </a:solidFill>
              <a:ln w="28575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77714" tIns="38063" rIns="77714" bIns="38063">
                <a:spAutoFit/>
              </a:bodyPr>
              <a:lstStyle/>
              <a:p>
                <a:pPr marL="0" marR="0" lvl="0" indent="0" algn="ctr" defTabSz="692785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  <a:p>
                <a:pPr marL="0" marR="0" lvl="0" indent="0" algn="ctr" defTabSz="692785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  <a:p>
                <a:pPr marL="0" marR="0" lvl="0" indent="0" algn="ctr" defTabSz="692785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危害</a:t>
                </a: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/</a:t>
                </a: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危险源</a:t>
                </a:r>
                <a:endPara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  <a:p>
                <a:pPr marL="0" marR="0" lvl="0" indent="0" algn="ctr" defTabSz="692785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  <a:p>
                <a:pPr marL="0" marR="0" lvl="0" indent="0" algn="ctr" defTabSz="692785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7279175" y="2202301"/>
                <a:ext cx="410389" cy="2247803"/>
              </a:xfrm>
              <a:prstGeom prst="rect">
                <a:avLst/>
              </a:prstGeom>
              <a:solidFill>
                <a:srgbClr val="344F2B"/>
              </a:solidFill>
              <a:ln w="28575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后</a:t>
                </a:r>
                <a:endPara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果</a:t>
                </a:r>
                <a:endPara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15" name="直接箭头连接符 14"/>
              <p:cNvCxnSpPr>
                <a:endCxn id="12" idx="2"/>
              </p:cNvCxnSpPr>
              <p:nvPr/>
            </p:nvCxnSpPr>
            <p:spPr>
              <a:xfrm>
                <a:off x="1653435" y="2630465"/>
                <a:ext cx="2511057" cy="66291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344F2B"/>
                </a:solidFill>
                <a:prstDash val="solid"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16" name="直接箭头连接符 15"/>
              <p:cNvCxnSpPr>
                <a:endCxn id="12" idx="2"/>
              </p:cNvCxnSpPr>
              <p:nvPr/>
            </p:nvCxnSpPr>
            <p:spPr>
              <a:xfrm flipV="1">
                <a:off x="1741117" y="3293380"/>
                <a:ext cx="2423375" cy="664844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344F2B"/>
                </a:solidFill>
                <a:prstDash val="solid"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17" name="直接箭头连接符 16"/>
              <p:cNvCxnSpPr/>
              <p:nvPr/>
            </p:nvCxnSpPr>
            <p:spPr>
              <a:xfrm flipV="1">
                <a:off x="1715374" y="3307028"/>
                <a:ext cx="2449118" cy="20054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344F2B"/>
                </a:solidFill>
                <a:prstDash val="solid"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18" name="直接箭头连接符 17"/>
              <p:cNvCxnSpPr>
                <a:stCxn id="12" idx="6"/>
                <a:endCxn id="26" idx="1"/>
              </p:cNvCxnSpPr>
              <p:nvPr/>
            </p:nvCxnSpPr>
            <p:spPr>
              <a:xfrm>
                <a:off x="4913194" y="3293380"/>
                <a:ext cx="472998" cy="966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344F2B"/>
                </a:solidFill>
                <a:prstDash val="solid"/>
                <a:headEnd type="none" w="med" len="med"/>
                <a:tailEnd type="triangle" w="med" len="lg"/>
              </a:ln>
              <a:effectLst/>
            </p:spPr>
          </p:cxnSp>
          <p:sp>
            <p:nvSpPr>
              <p:cNvPr id="19" name="矩形 18"/>
              <p:cNvSpPr/>
              <p:nvPr/>
            </p:nvSpPr>
            <p:spPr>
              <a:xfrm>
                <a:off x="2755726" y="2668044"/>
                <a:ext cx="87682" cy="350729"/>
              </a:xfrm>
              <a:prstGeom prst="rect">
                <a:avLst/>
              </a:prstGeom>
              <a:solidFill>
                <a:srgbClr val="92D050">
                  <a:lumMod val="60000"/>
                  <a:lumOff val="40000"/>
                </a:srgbClr>
              </a:solidFill>
              <a:ln w="9525" cap="flat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3271381" y="2820444"/>
                <a:ext cx="87682" cy="350729"/>
              </a:xfrm>
              <a:prstGeom prst="rect">
                <a:avLst/>
              </a:prstGeom>
              <a:solidFill>
                <a:srgbClr val="92D050">
                  <a:lumMod val="60000"/>
                  <a:lumOff val="40000"/>
                </a:srgbClr>
              </a:solidFill>
              <a:ln w="9525" cap="flat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3010422" y="3123156"/>
                <a:ext cx="87682" cy="350729"/>
              </a:xfrm>
              <a:prstGeom prst="rect">
                <a:avLst/>
              </a:prstGeom>
              <a:solidFill>
                <a:srgbClr val="92D050">
                  <a:lumMod val="60000"/>
                  <a:lumOff val="40000"/>
                </a:srgbClr>
              </a:solidFill>
              <a:ln w="9525" cap="flat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2661780" y="3100192"/>
                <a:ext cx="87682" cy="350729"/>
              </a:xfrm>
              <a:prstGeom prst="rect">
                <a:avLst/>
              </a:prstGeom>
              <a:solidFill>
                <a:srgbClr val="92D050">
                  <a:lumMod val="60000"/>
                  <a:lumOff val="40000"/>
                </a:srgbClr>
              </a:solidFill>
              <a:ln w="9525" cap="flat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3277644" y="3402904"/>
                <a:ext cx="87682" cy="350729"/>
              </a:xfrm>
              <a:prstGeom prst="rect">
                <a:avLst/>
              </a:prstGeom>
              <a:solidFill>
                <a:srgbClr val="92D050">
                  <a:lumMod val="60000"/>
                  <a:lumOff val="40000"/>
                </a:srgbClr>
              </a:solidFill>
              <a:ln w="9525" cap="flat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2791217" y="3517726"/>
                <a:ext cx="87682" cy="350729"/>
              </a:xfrm>
              <a:prstGeom prst="rect">
                <a:avLst/>
              </a:prstGeom>
              <a:solidFill>
                <a:srgbClr val="92D050">
                  <a:lumMod val="60000"/>
                  <a:lumOff val="40000"/>
                </a:srgbClr>
              </a:solidFill>
              <a:ln w="9525" cap="flat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2430049" y="3632548"/>
                <a:ext cx="87682" cy="350729"/>
              </a:xfrm>
              <a:prstGeom prst="rect">
                <a:avLst/>
              </a:prstGeom>
              <a:solidFill>
                <a:srgbClr val="92D050">
                  <a:lumMod val="60000"/>
                  <a:lumOff val="40000"/>
                </a:srgbClr>
              </a:solidFill>
              <a:ln w="9525" cap="flat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5386192" y="3031299"/>
                <a:ext cx="100208" cy="526094"/>
              </a:xfrm>
              <a:prstGeom prst="rect">
                <a:avLst/>
              </a:prstGeom>
              <a:solidFill>
                <a:srgbClr val="92D050">
                  <a:lumMod val="60000"/>
                  <a:lumOff val="40000"/>
                </a:srgbClr>
              </a:solidFill>
              <a:ln w="9525" cap="flat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27" name="直接箭头连接符 26"/>
              <p:cNvCxnSpPr>
                <a:stCxn id="26" idx="2"/>
                <a:endCxn id="30" idx="0"/>
              </p:cNvCxnSpPr>
              <p:nvPr/>
            </p:nvCxnSpPr>
            <p:spPr>
              <a:xfrm rot="16200000" flipH="1">
                <a:off x="5812077" y="3181611"/>
                <a:ext cx="16700" cy="768263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344F2B"/>
                </a:solidFill>
                <a:prstDash val="solid"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28" name="直接箭头连接符 27"/>
              <p:cNvCxnSpPr>
                <a:stCxn id="26" idx="0"/>
                <a:endCxn id="29" idx="2"/>
              </p:cNvCxnSpPr>
              <p:nvPr/>
            </p:nvCxnSpPr>
            <p:spPr>
              <a:xfrm rot="16200000" flipH="1">
                <a:off x="5818338" y="2649256"/>
                <a:ext cx="2089" cy="76617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344F2B"/>
                </a:solidFill>
                <a:prstDash val="solid"/>
                <a:headEnd type="none" w="med" len="med"/>
                <a:tailEnd type="triangle" w="med" len="lg"/>
              </a:ln>
              <a:effectLst/>
            </p:spPr>
          </p:cxnSp>
          <p:sp>
            <p:nvSpPr>
              <p:cNvPr id="29" name="矩形 28"/>
              <p:cNvSpPr/>
              <p:nvPr/>
            </p:nvSpPr>
            <p:spPr>
              <a:xfrm>
                <a:off x="6152367" y="2507294"/>
                <a:ext cx="100208" cy="526094"/>
              </a:xfrm>
              <a:prstGeom prst="rect">
                <a:avLst/>
              </a:prstGeom>
              <a:solidFill>
                <a:srgbClr val="92D050">
                  <a:lumMod val="60000"/>
                  <a:lumOff val="40000"/>
                </a:srgbClr>
              </a:solidFill>
              <a:ln w="9525" cap="flat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6154455" y="3574093"/>
                <a:ext cx="100208" cy="526094"/>
              </a:xfrm>
              <a:prstGeom prst="rect">
                <a:avLst/>
              </a:prstGeom>
              <a:solidFill>
                <a:srgbClr val="92D050">
                  <a:lumMod val="60000"/>
                  <a:lumOff val="40000"/>
                </a:srgbClr>
              </a:solidFill>
              <a:ln w="9525" cap="flat" cmpd="sng" algn="ctr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31" name="直接箭头连接符 30"/>
              <p:cNvCxnSpPr>
                <a:stCxn id="30" idx="0"/>
              </p:cNvCxnSpPr>
              <p:nvPr/>
            </p:nvCxnSpPr>
            <p:spPr>
              <a:xfrm rot="16200000" flipH="1">
                <a:off x="6730654" y="3047998"/>
                <a:ext cx="20876" cy="1073066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344F2B"/>
                </a:solidFill>
                <a:prstDash val="solid"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32" name="直接箭头连接符 31"/>
              <p:cNvCxnSpPr>
                <a:stCxn id="30" idx="2"/>
              </p:cNvCxnSpPr>
              <p:nvPr/>
            </p:nvCxnSpPr>
            <p:spPr>
              <a:xfrm rot="5400000" flipH="1" flipV="1">
                <a:off x="6720213" y="3580357"/>
                <a:ext cx="4176" cy="1035484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344F2B"/>
                </a:solidFill>
                <a:prstDash val="solid"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33" name="直接箭头连接符 32"/>
              <p:cNvCxnSpPr>
                <a:stCxn id="29" idx="2"/>
              </p:cNvCxnSpPr>
              <p:nvPr/>
            </p:nvCxnSpPr>
            <p:spPr>
              <a:xfrm rot="16200000" flipH="1">
                <a:off x="6734830" y="2501029"/>
                <a:ext cx="10436" cy="1075154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344F2B"/>
                </a:solidFill>
                <a:prstDash val="solid"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34" name="直接箭头连接符 33"/>
              <p:cNvCxnSpPr>
                <a:stCxn id="29" idx="0"/>
              </p:cNvCxnSpPr>
              <p:nvPr/>
            </p:nvCxnSpPr>
            <p:spPr>
              <a:xfrm rot="16200000" flipH="1">
                <a:off x="6728566" y="1981198"/>
                <a:ext cx="22963" cy="1075154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344F2B"/>
                </a:solidFill>
                <a:prstDash val="solid"/>
                <a:headEnd type="none" w="med" len="med"/>
                <a:tailEnd type="triangle" w="med" len="lg"/>
              </a:ln>
              <a:effectLst/>
            </p:spPr>
          </p:cxnSp>
        </p:grp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1696742" y="3927312"/>
              <a:ext cx="755124" cy="451482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 wrap="none" lIns="77788" tIns="38100" rIns="77788" bIns="38100">
              <a:spAutoFit/>
            </a:bodyPr>
            <a:lstStyle/>
            <a:p>
              <a:pPr marL="0" marR="0" lvl="0" indent="0" defTabSz="694055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344F2B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威胁</a:t>
              </a:r>
            </a:p>
            <a:p>
              <a:pPr marL="0" marR="0" lvl="0" indent="0" defTabSz="694055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344F2B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行为</a:t>
              </a: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rgbClr val="344F2B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/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344F2B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状态</a:t>
              </a:r>
            </a:p>
          </p:txBody>
        </p:sp>
        <p:sp>
          <p:nvSpPr>
            <p:cNvPr id="7" name="Freeform 11"/>
            <p:cNvSpPr/>
            <p:nvPr/>
          </p:nvSpPr>
          <p:spPr bwMode="auto">
            <a:xfrm>
              <a:off x="2794521" y="3885514"/>
              <a:ext cx="292100" cy="673100"/>
            </a:xfrm>
            <a:custGeom>
              <a:avLst/>
              <a:gdLst>
                <a:gd name="T0" fmla="*/ 0 w 240"/>
                <a:gd name="T1" fmla="*/ 0 h 209"/>
                <a:gd name="T2" fmla="*/ 2147483647 w 240"/>
                <a:gd name="T3" fmla="*/ 2147483647 h 209"/>
                <a:gd name="T4" fmla="*/ 2147483647 w 240"/>
                <a:gd name="T5" fmla="*/ 2147483647 h 209"/>
                <a:gd name="T6" fmla="*/ 0 60000 65536"/>
                <a:gd name="T7" fmla="*/ 0 60000 65536"/>
                <a:gd name="T8" fmla="*/ 0 60000 65536"/>
                <a:gd name="T9" fmla="*/ 0 w 240"/>
                <a:gd name="T10" fmla="*/ 0 h 209"/>
                <a:gd name="T11" fmla="*/ 240 w 240"/>
                <a:gd name="T12" fmla="*/ 209 h 2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209">
                  <a:moveTo>
                    <a:pt x="0" y="0"/>
                  </a:moveTo>
                  <a:lnTo>
                    <a:pt x="132" y="208"/>
                  </a:lnTo>
                  <a:lnTo>
                    <a:pt x="239" y="207"/>
                  </a:lnTo>
                </a:path>
              </a:pathLst>
            </a:custGeom>
            <a:noFill/>
            <a:ln w="12700" cap="rnd" cmpd="sng">
              <a:solidFill>
                <a:srgbClr val="344F2B"/>
              </a:solidFill>
              <a:prstDash val="solid"/>
              <a:round/>
              <a:headEnd type="stealth" w="med" len="lg"/>
              <a:tailEnd type="non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</a:endParaRP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3099322" y="4195077"/>
              <a:ext cx="1473200" cy="58596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77788" tIns="38100" rIns="77788" bIns="38100">
              <a:spAutoFit/>
            </a:bodyPr>
            <a:lstStyle/>
            <a:p>
              <a:pPr marL="0" marR="0" lvl="0" indent="0" defTabSz="694055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344F2B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屏障</a:t>
              </a:r>
            </a:p>
            <a:p>
              <a:pPr marL="0" marR="0" lvl="0" indent="0" defTabSz="694055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44F2B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如：硬件、仪器、程序、培训</a:t>
              </a:r>
            </a:p>
          </p:txBody>
        </p:sp>
        <p:sp>
          <p:nvSpPr>
            <p:cNvPr id="9" name="Rectangle 32"/>
            <p:cNvSpPr>
              <a:spLocks noChangeArrowheads="1"/>
            </p:cNvSpPr>
            <p:nvPr/>
          </p:nvSpPr>
          <p:spPr bwMode="auto">
            <a:xfrm>
              <a:off x="5148197" y="4266535"/>
              <a:ext cx="1612900" cy="58596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77788" tIns="38100" rIns="77788" bIns="38100">
              <a:spAutoFit/>
            </a:bodyPr>
            <a:lstStyle/>
            <a:p>
              <a:pPr marL="0" marR="0" lvl="0" indent="0" defTabSz="694055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344F2B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恢复控制</a:t>
              </a:r>
            </a:p>
            <a:p>
              <a:pPr marL="0" marR="0" lvl="0" indent="0" defTabSz="694055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44F2B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如：警报、消防、应急程序、 训练、救助</a:t>
              </a:r>
            </a:p>
          </p:txBody>
        </p:sp>
        <p:sp>
          <p:nvSpPr>
            <p:cNvPr id="10" name="Line 33"/>
            <p:cNvSpPr>
              <a:spLocks noChangeShapeType="1"/>
            </p:cNvSpPr>
            <p:nvPr/>
          </p:nvSpPr>
          <p:spPr bwMode="auto">
            <a:xfrm flipV="1">
              <a:off x="5887233" y="4008327"/>
              <a:ext cx="250519" cy="225469"/>
            </a:xfrm>
            <a:prstGeom prst="line">
              <a:avLst/>
            </a:prstGeom>
            <a:solidFill>
              <a:srgbClr val="344F2B"/>
            </a:solidFill>
            <a:ln w="12700">
              <a:solidFill>
                <a:srgbClr val="344F2B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</a:endParaRPr>
            </a:p>
          </p:txBody>
        </p:sp>
        <p:sp>
          <p:nvSpPr>
            <p:cNvPr id="11" name="Line 34"/>
            <p:cNvSpPr>
              <a:spLocks noChangeShapeType="1"/>
            </p:cNvSpPr>
            <p:nvPr/>
          </p:nvSpPr>
          <p:spPr bwMode="auto">
            <a:xfrm flipH="1" flipV="1">
              <a:off x="5427862" y="3555572"/>
              <a:ext cx="133693" cy="665698"/>
            </a:xfrm>
            <a:prstGeom prst="line">
              <a:avLst/>
            </a:prstGeom>
            <a:solidFill>
              <a:srgbClr val="344F2B"/>
            </a:solidFill>
            <a:ln w="12700">
              <a:solidFill>
                <a:srgbClr val="344F2B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588963" y="357894"/>
            <a:ext cx="9080771" cy="378111"/>
          </a:xfrm>
          <a:prstGeom prst="rect">
            <a:avLst/>
          </a:prstGeom>
        </p:spPr>
        <p:txBody>
          <a:bodyPr vert="horz" lIns="96435" tIns="48218" rIns="96435" bIns="48218" rtlCol="0" anchor="ctr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风险管理在避免事故的过程中的作用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760017" y="952029"/>
            <a:ext cx="10277870" cy="5970383"/>
            <a:chOff x="760017" y="1096045"/>
            <a:chExt cx="10277870" cy="5970383"/>
          </a:xfrm>
        </p:grpSpPr>
        <p:grpSp>
          <p:nvGrpSpPr>
            <p:cNvPr id="3" name="组合 2"/>
            <p:cNvGrpSpPr/>
            <p:nvPr/>
          </p:nvGrpSpPr>
          <p:grpSpPr>
            <a:xfrm>
              <a:off x="760017" y="1096045"/>
              <a:ext cx="10277870" cy="5400350"/>
              <a:chOff x="1214651" y="1678672"/>
              <a:chExt cx="6578225" cy="3371000"/>
            </a:xfrm>
          </p:grpSpPr>
          <p:sp>
            <p:nvSpPr>
              <p:cNvPr id="4" name="流程图: 对照 3"/>
              <p:cNvSpPr/>
              <p:nvPr/>
            </p:nvSpPr>
            <p:spPr>
              <a:xfrm rot="16200000">
                <a:off x="2818264" y="75059"/>
                <a:ext cx="3371000" cy="6578225"/>
              </a:xfrm>
              <a:prstGeom prst="flowChartCollate">
                <a:avLst/>
              </a:prstGeom>
              <a:solidFill>
                <a:srgbClr val="D9D9D9">
                  <a:alpha val="69020"/>
                </a:srgbClr>
              </a:solidFill>
              <a:ln w="19050" cap="flat" cmpd="sng" algn="ctr">
                <a:solidFill>
                  <a:srgbClr val="344F2B"/>
                </a:solidFill>
                <a:prstDash val="sys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Franklin Gothic Book"/>
                  <a:ea typeface="黑体" pitchFamily="49" charset="-122"/>
                </a:endParaRPr>
              </a:p>
            </p:txBody>
          </p:sp>
          <p:grpSp>
            <p:nvGrpSpPr>
              <p:cNvPr id="5" name="组合 42"/>
              <p:cNvGrpSpPr/>
              <p:nvPr/>
            </p:nvGrpSpPr>
            <p:grpSpPr>
              <a:xfrm>
                <a:off x="1337481" y="2167003"/>
                <a:ext cx="6352083" cy="2283101"/>
                <a:chOff x="1337481" y="2167003"/>
                <a:chExt cx="6352083" cy="2283101"/>
              </a:xfrm>
            </p:grpSpPr>
            <p:sp>
              <p:nvSpPr>
                <p:cNvPr id="12" name="Oval 3"/>
                <p:cNvSpPr>
                  <a:spLocks noChangeArrowheads="1"/>
                </p:cNvSpPr>
                <p:nvPr/>
              </p:nvSpPr>
              <p:spPr bwMode="auto">
                <a:xfrm>
                  <a:off x="4164492" y="2937961"/>
                  <a:ext cx="748702" cy="710838"/>
                </a:xfrm>
                <a:prstGeom prst="ellipse">
                  <a:avLst/>
                </a:prstGeom>
                <a:solidFill>
                  <a:srgbClr val="344F2B"/>
                </a:solidFill>
                <a:ln w="28575" cap="flat" cmpd="sng" algn="ctr">
                  <a:solidFill>
                    <a:schemeClr val="bg1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1354" tIns="45676" rIns="91354" bIns="45676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软雅黑" pitchFamily="34" charset="-122"/>
                      <a:ea typeface="微软雅黑" pitchFamily="34" charset="-122"/>
                    </a:rPr>
                    <a:t>顶事件</a:t>
                  </a:r>
                </a:p>
              </p:txBody>
            </p:sp>
            <p:sp>
              <p:nvSpPr>
                <p:cNvPr id="13" name="Rectangle 5"/>
                <p:cNvSpPr>
                  <a:spLocks noChangeArrowheads="1"/>
                </p:cNvSpPr>
                <p:nvPr/>
              </p:nvSpPr>
              <p:spPr bwMode="auto">
                <a:xfrm>
                  <a:off x="1337481" y="2167003"/>
                  <a:ext cx="377893" cy="2238150"/>
                </a:xfrm>
                <a:prstGeom prst="rect">
                  <a:avLst/>
                </a:prstGeom>
                <a:solidFill>
                  <a:srgbClr val="344F2B"/>
                </a:solidFill>
                <a:ln w="28575" cap="flat" cmpd="sng" algn="ctr">
                  <a:solidFill>
                    <a:schemeClr val="bg1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77714" tIns="38063" rIns="77714" bIns="38063">
                  <a:spAutoFit/>
                </a:bodyPr>
                <a:lstStyle/>
                <a:p>
                  <a:pPr marL="0" marR="0" lvl="0" indent="0" algn="ctr" defTabSz="692785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692785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692785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软雅黑" pitchFamily="34" charset="-122"/>
                      <a:ea typeface="微软雅黑" pitchFamily="34" charset="-122"/>
                    </a:rPr>
                    <a:t>危害</a:t>
                  </a:r>
                  <a:r>
                    <a:rPr kumimoji="0" lang="en-US" altLang="zh-CN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软雅黑" pitchFamily="34" charset="-122"/>
                      <a:ea typeface="微软雅黑" pitchFamily="34" charset="-122"/>
                    </a:rPr>
                    <a:t>/</a:t>
                  </a:r>
                  <a:r>
                    <a:rPr kumimoji="0" lang="zh-CN" alt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软雅黑" pitchFamily="34" charset="-122"/>
                      <a:ea typeface="微软雅黑" pitchFamily="34" charset="-122"/>
                    </a:rPr>
                    <a:t>危险源</a:t>
                  </a:r>
                  <a:endPara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692785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692785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14" name="矩形 13"/>
                <p:cNvSpPr/>
                <p:nvPr/>
              </p:nvSpPr>
              <p:spPr>
                <a:xfrm>
                  <a:off x="7279175" y="2202301"/>
                  <a:ext cx="410389" cy="2247803"/>
                </a:xfrm>
                <a:prstGeom prst="rect">
                  <a:avLst/>
                </a:prstGeom>
                <a:solidFill>
                  <a:srgbClr val="344F2B"/>
                </a:solidFill>
                <a:ln w="28575" cap="flat" cmpd="sng" algn="ctr">
                  <a:solidFill>
                    <a:schemeClr val="bg1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软雅黑" pitchFamily="34" charset="-122"/>
                      <a:ea typeface="微软雅黑" pitchFamily="34" charset="-122"/>
                    </a:rPr>
                    <a:t>后</a:t>
                  </a:r>
                  <a:endPara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软雅黑" pitchFamily="34" charset="-122"/>
                      <a:ea typeface="微软雅黑" pitchFamily="34" charset="-122"/>
                    </a:rPr>
                    <a:t>果</a:t>
                  </a:r>
                  <a:endPara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cxnSp>
              <p:nvCxnSpPr>
                <p:cNvPr id="15" name="直接箭头连接符 14"/>
                <p:cNvCxnSpPr>
                  <a:endCxn id="12" idx="2"/>
                </p:cNvCxnSpPr>
                <p:nvPr/>
              </p:nvCxnSpPr>
              <p:spPr>
                <a:xfrm>
                  <a:off x="1653435" y="2630465"/>
                  <a:ext cx="2511057" cy="662915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344F2B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16" name="直接箭头连接符 15"/>
                <p:cNvCxnSpPr>
                  <a:endCxn id="12" idx="2"/>
                </p:cNvCxnSpPr>
                <p:nvPr/>
              </p:nvCxnSpPr>
              <p:spPr>
                <a:xfrm flipV="1">
                  <a:off x="1741117" y="3293380"/>
                  <a:ext cx="2423375" cy="664844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344F2B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17" name="直接箭头连接符 16"/>
                <p:cNvCxnSpPr/>
                <p:nvPr/>
              </p:nvCxnSpPr>
              <p:spPr>
                <a:xfrm flipV="1">
                  <a:off x="1715374" y="3307028"/>
                  <a:ext cx="2449118" cy="20054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344F2B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18" name="直接箭头连接符 17"/>
                <p:cNvCxnSpPr>
                  <a:stCxn id="12" idx="6"/>
                  <a:endCxn id="26" idx="1"/>
                </p:cNvCxnSpPr>
                <p:nvPr/>
              </p:nvCxnSpPr>
              <p:spPr>
                <a:xfrm>
                  <a:off x="4913194" y="3293380"/>
                  <a:ext cx="472998" cy="966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344F2B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  <p:sp>
              <p:nvSpPr>
                <p:cNvPr id="19" name="矩形 18"/>
                <p:cNvSpPr/>
                <p:nvPr/>
              </p:nvSpPr>
              <p:spPr>
                <a:xfrm>
                  <a:off x="2755726" y="2668044"/>
                  <a:ext cx="87682" cy="350729"/>
                </a:xfrm>
                <a:prstGeom prst="rect">
                  <a:avLst/>
                </a:prstGeom>
                <a:solidFill>
                  <a:srgbClr val="92D050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3271381" y="2820444"/>
                  <a:ext cx="87682" cy="350729"/>
                </a:xfrm>
                <a:prstGeom prst="rect">
                  <a:avLst/>
                </a:prstGeom>
                <a:solidFill>
                  <a:srgbClr val="92D050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3010422" y="3123156"/>
                  <a:ext cx="87682" cy="350729"/>
                </a:xfrm>
                <a:prstGeom prst="rect">
                  <a:avLst/>
                </a:prstGeom>
                <a:solidFill>
                  <a:srgbClr val="92D050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2661780" y="3100192"/>
                  <a:ext cx="87682" cy="350729"/>
                </a:xfrm>
                <a:prstGeom prst="rect">
                  <a:avLst/>
                </a:prstGeom>
                <a:solidFill>
                  <a:srgbClr val="92D050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3277644" y="3402904"/>
                  <a:ext cx="87682" cy="350729"/>
                </a:xfrm>
                <a:prstGeom prst="rect">
                  <a:avLst/>
                </a:prstGeom>
                <a:solidFill>
                  <a:srgbClr val="92D050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4" name="矩形 23"/>
                <p:cNvSpPr/>
                <p:nvPr/>
              </p:nvSpPr>
              <p:spPr>
                <a:xfrm>
                  <a:off x="2791217" y="3517726"/>
                  <a:ext cx="87682" cy="350729"/>
                </a:xfrm>
                <a:prstGeom prst="rect">
                  <a:avLst/>
                </a:prstGeom>
                <a:solidFill>
                  <a:srgbClr val="92D050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5" name="矩形 24"/>
                <p:cNvSpPr/>
                <p:nvPr/>
              </p:nvSpPr>
              <p:spPr>
                <a:xfrm>
                  <a:off x="2430049" y="3632548"/>
                  <a:ext cx="87682" cy="350729"/>
                </a:xfrm>
                <a:prstGeom prst="rect">
                  <a:avLst/>
                </a:prstGeom>
                <a:solidFill>
                  <a:srgbClr val="92D050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5386192" y="3031299"/>
                  <a:ext cx="100208" cy="526094"/>
                </a:xfrm>
                <a:prstGeom prst="rect">
                  <a:avLst/>
                </a:prstGeom>
                <a:solidFill>
                  <a:srgbClr val="92D050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cxnSp>
              <p:nvCxnSpPr>
                <p:cNvPr id="27" name="直接箭头连接符 26"/>
                <p:cNvCxnSpPr>
                  <a:stCxn id="26" idx="2"/>
                  <a:endCxn id="30" idx="0"/>
                </p:cNvCxnSpPr>
                <p:nvPr/>
              </p:nvCxnSpPr>
              <p:spPr>
                <a:xfrm rot="16200000" flipH="1">
                  <a:off x="5812077" y="3181611"/>
                  <a:ext cx="16700" cy="768263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344F2B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28" name="直接箭头连接符 27"/>
                <p:cNvCxnSpPr>
                  <a:stCxn id="26" idx="0"/>
                  <a:endCxn id="29" idx="2"/>
                </p:cNvCxnSpPr>
                <p:nvPr/>
              </p:nvCxnSpPr>
              <p:spPr>
                <a:xfrm rot="16200000" flipH="1">
                  <a:off x="5818338" y="2649256"/>
                  <a:ext cx="2089" cy="766175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344F2B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  <p:sp>
              <p:nvSpPr>
                <p:cNvPr id="29" name="矩形 28"/>
                <p:cNvSpPr/>
                <p:nvPr/>
              </p:nvSpPr>
              <p:spPr>
                <a:xfrm>
                  <a:off x="6152367" y="2507294"/>
                  <a:ext cx="100208" cy="526094"/>
                </a:xfrm>
                <a:prstGeom prst="rect">
                  <a:avLst/>
                </a:prstGeom>
                <a:solidFill>
                  <a:srgbClr val="92D050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>
                  <a:off x="6154455" y="3574093"/>
                  <a:ext cx="100208" cy="526094"/>
                </a:xfrm>
                <a:prstGeom prst="rect">
                  <a:avLst/>
                </a:prstGeom>
                <a:solidFill>
                  <a:srgbClr val="92D050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cxnSp>
              <p:nvCxnSpPr>
                <p:cNvPr id="31" name="直接箭头连接符 30"/>
                <p:cNvCxnSpPr>
                  <a:stCxn id="30" idx="0"/>
                </p:cNvCxnSpPr>
                <p:nvPr/>
              </p:nvCxnSpPr>
              <p:spPr>
                <a:xfrm rot="16200000" flipH="1">
                  <a:off x="6730654" y="3047998"/>
                  <a:ext cx="20876" cy="1073066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344F2B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32" name="直接箭头连接符 31"/>
                <p:cNvCxnSpPr>
                  <a:stCxn id="30" idx="2"/>
                </p:cNvCxnSpPr>
                <p:nvPr/>
              </p:nvCxnSpPr>
              <p:spPr>
                <a:xfrm rot="5400000" flipH="1" flipV="1">
                  <a:off x="6720213" y="3580357"/>
                  <a:ext cx="4176" cy="1035484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344F2B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33" name="直接箭头连接符 32"/>
                <p:cNvCxnSpPr>
                  <a:stCxn id="29" idx="2"/>
                </p:cNvCxnSpPr>
                <p:nvPr/>
              </p:nvCxnSpPr>
              <p:spPr>
                <a:xfrm rot="16200000" flipH="1">
                  <a:off x="6734830" y="2501029"/>
                  <a:ext cx="10436" cy="1075154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344F2B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34" name="直接箭头连接符 33"/>
                <p:cNvCxnSpPr>
                  <a:stCxn id="29" idx="0"/>
                </p:cNvCxnSpPr>
                <p:nvPr/>
              </p:nvCxnSpPr>
              <p:spPr>
                <a:xfrm rot="16200000" flipH="1">
                  <a:off x="6728566" y="1981198"/>
                  <a:ext cx="22963" cy="1075154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344F2B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</p:grpSp>
          <p:sp>
            <p:nvSpPr>
              <p:cNvPr id="6" name="Rectangle 8"/>
              <p:cNvSpPr>
                <a:spLocks noChangeArrowheads="1"/>
              </p:cNvSpPr>
              <p:nvPr/>
            </p:nvSpPr>
            <p:spPr bwMode="auto">
              <a:xfrm>
                <a:off x="1696742" y="3927312"/>
                <a:ext cx="755124" cy="451482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</p:spPr>
            <p:txBody>
              <a:bodyPr wrap="none" lIns="77788" tIns="38100" rIns="77788" bIns="38100">
                <a:spAutoFit/>
              </a:bodyPr>
              <a:lstStyle/>
              <a:p>
                <a:pPr marL="0" marR="0" lvl="0" indent="0" defTabSz="694055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44F2B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威胁</a:t>
                </a:r>
              </a:p>
              <a:p>
                <a:pPr marL="0" marR="0" lvl="0" indent="0" defTabSz="694055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44F2B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行为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44F2B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/</a:t>
                </a: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44F2B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状态</a:t>
                </a:r>
              </a:p>
            </p:txBody>
          </p:sp>
          <p:sp>
            <p:nvSpPr>
              <p:cNvPr id="7" name="Freeform 11"/>
              <p:cNvSpPr/>
              <p:nvPr/>
            </p:nvSpPr>
            <p:spPr bwMode="auto">
              <a:xfrm>
                <a:off x="2794521" y="3885514"/>
                <a:ext cx="292100" cy="673100"/>
              </a:xfrm>
              <a:custGeom>
                <a:avLst/>
                <a:gdLst>
                  <a:gd name="T0" fmla="*/ 0 w 240"/>
                  <a:gd name="T1" fmla="*/ 0 h 209"/>
                  <a:gd name="T2" fmla="*/ 2147483647 w 240"/>
                  <a:gd name="T3" fmla="*/ 2147483647 h 209"/>
                  <a:gd name="T4" fmla="*/ 2147483647 w 240"/>
                  <a:gd name="T5" fmla="*/ 2147483647 h 209"/>
                  <a:gd name="T6" fmla="*/ 0 60000 65536"/>
                  <a:gd name="T7" fmla="*/ 0 60000 65536"/>
                  <a:gd name="T8" fmla="*/ 0 60000 65536"/>
                  <a:gd name="T9" fmla="*/ 0 w 240"/>
                  <a:gd name="T10" fmla="*/ 0 h 209"/>
                  <a:gd name="T11" fmla="*/ 240 w 240"/>
                  <a:gd name="T12" fmla="*/ 209 h 2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0" h="209">
                    <a:moveTo>
                      <a:pt x="0" y="0"/>
                    </a:moveTo>
                    <a:lnTo>
                      <a:pt x="132" y="208"/>
                    </a:lnTo>
                    <a:lnTo>
                      <a:pt x="239" y="207"/>
                    </a:lnTo>
                  </a:path>
                </a:pathLst>
              </a:custGeom>
              <a:noFill/>
              <a:ln w="12700" cap="rnd" cmpd="sng">
                <a:solidFill>
                  <a:srgbClr val="344F2B"/>
                </a:solidFill>
                <a:prstDash val="solid"/>
                <a:round/>
                <a:headEnd type="stealth" w="med" len="lg"/>
                <a:tailEnd type="none" w="sm" len="sm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黑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8" name="Rectangle 12"/>
              <p:cNvSpPr>
                <a:spLocks noChangeArrowheads="1"/>
              </p:cNvSpPr>
              <p:nvPr/>
            </p:nvSpPr>
            <p:spPr bwMode="auto">
              <a:xfrm>
                <a:off x="3099322" y="4195077"/>
                <a:ext cx="1473200" cy="58596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77788" tIns="38100" rIns="77788" bIns="38100">
                <a:spAutoFit/>
              </a:bodyPr>
              <a:lstStyle/>
              <a:p>
                <a:pPr marL="0" marR="0" lvl="0" indent="0" defTabSz="694055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44F2B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屏障</a:t>
                </a:r>
              </a:p>
              <a:p>
                <a:pPr marL="0" marR="0" lvl="0" indent="0" defTabSz="694055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44F2B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如：硬件、仪器、程序、培训</a:t>
                </a:r>
              </a:p>
            </p:txBody>
          </p:sp>
          <p:sp>
            <p:nvSpPr>
              <p:cNvPr id="9" name="Rectangle 32"/>
              <p:cNvSpPr>
                <a:spLocks noChangeArrowheads="1"/>
              </p:cNvSpPr>
              <p:nvPr/>
            </p:nvSpPr>
            <p:spPr bwMode="auto">
              <a:xfrm>
                <a:off x="5148197" y="4266535"/>
                <a:ext cx="1612900" cy="58596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77788" tIns="38100" rIns="77788" bIns="38100">
                <a:spAutoFit/>
              </a:bodyPr>
              <a:lstStyle/>
              <a:p>
                <a:pPr marL="0" marR="0" lvl="0" indent="0" defTabSz="694055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44F2B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恢复控制</a:t>
                </a:r>
              </a:p>
              <a:p>
                <a:pPr marL="0" marR="0" lvl="0" indent="0" defTabSz="694055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44F2B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如：警报、消防、应急程序、 训练、救助</a:t>
                </a:r>
              </a:p>
            </p:txBody>
          </p:sp>
          <p:sp>
            <p:nvSpPr>
              <p:cNvPr id="10" name="Line 33"/>
              <p:cNvSpPr>
                <a:spLocks noChangeShapeType="1"/>
              </p:cNvSpPr>
              <p:nvPr/>
            </p:nvSpPr>
            <p:spPr bwMode="auto">
              <a:xfrm flipV="1">
                <a:off x="5887233" y="4008327"/>
                <a:ext cx="250519" cy="225469"/>
              </a:xfrm>
              <a:prstGeom prst="line">
                <a:avLst/>
              </a:prstGeom>
              <a:solidFill>
                <a:srgbClr val="344F2B"/>
              </a:solidFill>
              <a:ln w="12700">
                <a:solidFill>
                  <a:srgbClr val="344F2B"/>
                </a:solidFill>
                <a:round/>
                <a:headEnd type="none" w="sm" len="sm"/>
                <a:tailEnd type="stealth" w="med" len="lg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黑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1" name="Line 34"/>
              <p:cNvSpPr>
                <a:spLocks noChangeShapeType="1"/>
              </p:cNvSpPr>
              <p:nvPr/>
            </p:nvSpPr>
            <p:spPr bwMode="auto">
              <a:xfrm flipH="1" flipV="1">
                <a:off x="5427862" y="3555572"/>
                <a:ext cx="133693" cy="665698"/>
              </a:xfrm>
              <a:prstGeom prst="line">
                <a:avLst/>
              </a:prstGeom>
              <a:solidFill>
                <a:srgbClr val="344F2B"/>
              </a:solidFill>
              <a:ln w="12700">
                <a:solidFill>
                  <a:srgbClr val="344F2B"/>
                </a:solidFill>
                <a:round/>
                <a:headEnd type="none" w="sm" len="sm"/>
                <a:tailEnd type="stealth" w="med" len="lg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黑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538681" y="4420137"/>
              <a:ext cx="8694174" cy="2646291"/>
              <a:chOff x="1405423" y="4222128"/>
              <a:chExt cx="6449944" cy="1994958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1766170" y="5812077"/>
                <a:ext cx="5853830" cy="405009"/>
                <a:chOff x="1528175" y="4471792"/>
                <a:chExt cx="5853830" cy="405009"/>
              </a:xfrm>
            </p:grpSpPr>
            <p:sp>
              <p:nvSpPr>
                <p:cNvPr id="36" name="圆角矩形 35"/>
                <p:cNvSpPr/>
                <p:nvPr/>
              </p:nvSpPr>
              <p:spPr>
                <a:xfrm>
                  <a:off x="1528175" y="4471792"/>
                  <a:ext cx="1315233" cy="400833"/>
                </a:xfrm>
                <a:prstGeom prst="roundRect">
                  <a:avLst>
                    <a:gd name="adj" fmla="val 7292"/>
                  </a:avLst>
                </a:prstGeom>
                <a:solidFill>
                  <a:srgbClr val="DE0302"/>
                </a:solidFill>
                <a:ln w="19050" cap="flat" cmpd="sng" algn="ctr">
                  <a:solidFill>
                    <a:srgbClr val="DE0302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微软雅黑" pitchFamily="34" charset="-122"/>
                      <a:ea typeface="微软雅黑" pitchFamily="34" charset="-122"/>
                    </a:rPr>
                    <a:t>辨识</a:t>
                  </a:r>
                </a:p>
              </p:txBody>
            </p:sp>
            <p:sp>
              <p:nvSpPr>
                <p:cNvPr id="37" name="圆角矩形 36"/>
                <p:cNvSpPr/>
                <p:nvPr/>
              </p:nvSpPr>
              <p:spPr>
                <a:xfrm>
                  <a:off x="3810000" y="4473880"/>
                  <a:ext cx="1315233" cy="400833"/>
                </a:xfrm>
                <a:prstGeom prst="roundRect">
                  <a:avLst>
                    <a:gd name="adj" fmla="val 7292"/>
                  </a:avLst>
                </a:prstGeom>
                <a:solidFill>
                  <a:srgbClr val="DE0302"/>
                </a:solidFill>
                <a:ln w="19050" cap="flat" cmpd="sng" algn="ctr">
                  <a:solidFill>
                    <a:srgbClr val="DE0302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微软雅黑" pitchFamily="34" charset="-122"/>
                      <a:ea typeface="微软雅黑" pitchFamily="34" charset="-122"/>
                    </a:rPr>
                    <a:t>评价</a:t>
                  </a:r>
                </a:p>
              </p:txBody>
            </p:sp>
            <p:sp>
              <p:nvSpPr>
                <p:cNvPr id="38" name="圆角矩形 37"/>
                <p:cNvSpPr/>
                <p:nvPr/>
              </p:nvSpPr>
              <p:spPr>
                <a:xfrm>
                  <a:off x="6066772" y="4475968"/>
                  <a:ext cx="1315233" cy="400833"/>
                </a:xfrm>
                <a:prstGeom prst="roundRect">
                  <a:avLst>
                    <a:gd name="adj" fmla="val 7292"/>
                  </a:avLst>
                </a:prstGeom>
                <a:solidFill>
                  <a:srgbClr val="DE0302"/>
                </a:solidFill>
                <a:ln w="19050" cap="flat" cmpd="sng" algn="ctr">
                  <a:solidFill>
                    <a:srgbClr val="DE0302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微软雅黑" pitchFamily="34" charset="-122"/>
                      <a:ea typeface="微软雅黑" pitchFamily="34" charset="-122"/>
                    </a:rPr>
                    <a:t>措施</a:t>
                  </a:r>
                </a:p>
              </p:txBody>
            </p:sp>
            <p:cxnSp>
              <p:nvCxnSpPr>
                <p:cNvPr id="39" name="直接箭头连接符 38"/>
                <p:cNvCxnSpPr>
                  <a:stCxn id="36" idx="3"/>
                  <a:endCxn id="37" idx="1"/>
                </p:cNvCxnSpPr>
                <p:nvPr/>
              </p:nvCxnSpPr>
              <p:spPr>
                <a:xfrm>
                  <a:off x="2843408" y="4672209"/>
                  <a:ext cx="966592" cy="2088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DE0302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40" name="直接箭头连接符 39"/>
                <p:cNvCxnSpPr>
                  <a:stCxn id="37" idx="3"/>
                  <a:endCxn id="38" idx="1"/>
                </p:cNvCxnSpPr>
                <p:nvPr/>
              </p:nvCxnSpPr>
              <p:spPr>
                <a:xfrm>
                  <a:off x="5125233" y="4674297"/>
                  <a:ext cx="941539" cy="2088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DE0302"/>
                  </a:solidFill>
                  <a:prstDash val="solid"/>
                  <a:headEnd type="none" w="med" len="med"/>
                  <a:tailEnd type="triangle" w="med" len="lg"/>
                </a:ln>
                <a:effectLst/>
              </p:spPr>
            </p:cxnSp>
          </p:grpSp>
          <p:cxnSp>
            <p:nvCxnSpPr>
              <p:cNvPr id="41" name="直接连接符 40"/>
              <p:cNvCxnSpPr>
                <a:stCxn id="36" idx="0"/>
              </p:cNvCxnSpPr>
              <p:nvPr/>
            </p:nvCxnSpPr>
            <p:spPr>
              <a:xfrm flipH="1" flipV="1">
                <a:off x="1405423" y="5008969"/>
                <a:ext cx="1018363" cy="803108"/>
              </a:xfrm>
              <a:prstGeom prst="line">
                <a:avLst/>
              </a:prstGeom>
              <a:noFill/>
              <a:ln w="9525" cap="flat" cmpd="sng" algn="ctr">
                <a:solidFill>
                  <a:srgbClr val="DE0302"/>
                </a:solidFill>
                <a:prstDash val="solid"/>
              </a:ln>
              <a:effectLst/>
            </p:spPr>
          </p:cxnSp>
          <p:cxnSp>
            <p:nvCxnSpPr>
              <p:cNvPr id="42" name="直接连接符 41"/>
              <p:cNvCxnSpPr>
                <a:stCxn id="37" idx="0"/>
              </p:cNvCxnSpPr>
              <p:nvPr/>
            </p:nvCxnSpPr>
            <p:spPr>
              <a:xfrm flipV="1">
                <a:off x="4705612" y="4841561"/>
                <a:ext cx="3149755" cy="972604"/>
              </a:xfrm>
              <a:prstGeom prst="line">
                <a:avLst/>
              </a:prstGeom>
              <a:noFill/>
              <a:ln w="9525" cap="flat" cmpd="sng" algn="ctr">
                <a:solidFill>
                  <a:srgbClr val="DE0302"/>
                </a:solidFill>
                <a:prstDash val="solid"/>
              </a:ln>
              <a:effectLst/>
            </p:spPr>
          </p:cxnSp>
          <p:cxnSp>
            <p:nvCxnSpPr>
              <p:cNvPr id="43" name="直接连接符 42"/>
              <p:cNvCxnSpPr>
                <a:stCxn id="38" idx="0"/>
                <a:endCxn id="23" idx="2"/>
              </p:cNvCxnSpPr>
              <p:nvPr/>
            </p:nvCxnSpPr>
            <p:spPr>
              <a:xfrm flipH="1" flipV="1">
                <a:off x="3269794" y="4222128"/>
                <a:ext cx="3692590" cy="1594124"/>
              </a:xfrm>
              <a:prstGeom prst="line">
                <a:avLst/>
              </a:prstGeom>
              <a:noFill/>
              <a:ln w="9525" cap="flat" cmpd="sng" algn="ctr">
                <a:solidFill>
                  <a:srgbClr val="DE0302"/>
                </a:solidFill>
                <a:prstDash val="solid"/>
              </a:ln>
              <a:effectLst/>
            </p:spPr>
          </p:cxnSp>
          <p:cxnSp>
            <p:nvCxnSpPr>
              <p:cNvPr id="44" name="直接连接符 43"/>
              <p:cNvCxnSpPr>
                <a:stCxn id="38" idx="0"/>
                <a:endCxn id="30" idx="2"/>
              </p:cNvCxnSpPr>
              <p:nvPr/>
            </p:nvCxnSpPr>
            <p:spPr>
              <a:xfrm flipH="1" flipV="1">
                <a:off x="6611574" y="4640662"/>
                <a:ext cx="350810" cy="1175591"/>
              </a:xfrm>
              <a:prstGeom prst="line">
                <a:avLst/>
              </a:prstGeom>
              <a:noFill/>
              <a:ln w="9525" cap="flat" cmpd="sng" algn="ctr">
                <a:solidFill>
                  <a:srgbClr val="DE0302"/>
                </a:solidFill>
                <a:prstDash val="solid"/>
              </a:ln>
              <a:effectLst/>
            </p:spPr>
          </p:cxnSp>
          <p:cxnSp>
            <p:nvCxnSpPr>
              <p:cNvPr id="45" name="直接连接符 44"/>
              <p:cNvCxnSpPr>
                <a:stCxn id="36" idx="0"/>
              </p:cNvCxnSpPr>
              <p:nvPr/>
            </p:nvCxnSpPr>
            <p:spPr>
              <a:xfrm flipH="1" flipV="1">
                <a:off x="1838320" y="4701445"/>
                <a:ext cx="585467" cy="1110632"/>
              </a:xfrm>
              <a:prstGeom prst="line">
                <a:avLst/>
              </a:prstGeom>
              <a:noFill/>
              <a:ln w="9525" cap="flat" cmpd="sng" algn="ctr">
                <a:solidFill>
                  <a:srgbClr val="DE0302"/>
                </a:solidFill>
                <a:prstDash val="solid"/>
              </a:ln>
              <a:effectLst/>
            </p:spPr>
          </p:cxn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588964" y="357894"/>
            <a:ext cx="5521954" cy="378111"/>
          </a:xfrm>
          <a:prstGeom prst="rect">
            <a:avLst/>
          </a:prstGeom>
        </p:spPr>
        <p:txBody>
          <a:bodyPr vert="horz" lIns="96435" tIns="48218" rIns="96435" bIns="48218" rtlCol="0" anchor="ctr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344F2B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风险管理的程序 </a:t>
            </a:r>
            <a:endParaRPr lang="en-US" altLang="zh-CN" sz="3200" b="1" dirty="0">
              <a:solidFill>
                <a:srgbClr val="344F2B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28775" y="1384077"/>
            <a:ext cx="10688028" cy="4484416"/>
            <a:chOff x="521917" y="1841326"/>
            <a:chExt cx="8183672" cy="3569918"/>
          </a:xfrm>
        </p:grpSpPr>
        <p:graphicFrame>
          <p:nvGraphicFramePr>
            <p:cNvPr id="3" name="图示 2"/>
            <p:cNvGraphicFramePr/>
            <p:nvPr/>
          </p:nvGraphicFramePr>
          <p:xfrm>
            <a:off x="521917" y="1841326"/>
            <a:ext cx="8171146" cy="56367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" name="矩形 3"/>
            <p:cNvSpPr/>
            <p:nvPr/>
          </p:nvSpPr>
          <p:spPr>
            <a:xfrm>
              <a:off x="538619" y="2517732"/>
              <a:ext cx="1916482" cy="2141950"/>
            </a:xfrm>
            <a:prstGeom prst="rect">
              <a:avLst/>
            </a:prstGeom>
            <a:solidFill>
              <a:srgbClr val="D9D9D9">
                <a:alpha val="40000"/>
              </a:srgbClr>
            </a:solidFill>
            <a:ln w="12700" cap="flat" cmpd="sng" algn="ctr">
              <a:solidFill>
                <a:srgbClr val="3370B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127000" marR="0" lvl="0" indent="-34290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charset="2"/>
                <a:buChar char="l"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44F2B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组织</a:t>
              </a: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344F2B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127000" marR="0" lvl="0" indent="-34290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charset="2"/>
                <a:buChar char="l"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44F2B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目的</a:t>
              </a: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344F2B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127000" marR="0" lvl="0" indent="-34290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charset="2"/>
                <a:buChar char="l"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44F2B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范围</a:t>
              </a: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344F2B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127000" marR="0" lvl="0" indent="-34290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charset="2"/>
                <a:buChar char="l"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44F2B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准则</a:t>
              </a: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344F2B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127000" marR="0" lvl="0" indent="-34290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charset="2"/>
                <a:buChar char="l"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44F2B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时机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2594975" y="2519819"/>
              <a:ext cx="1916482" cy="2141950"/>
            </a:xfrm>
            <a:prstGeom prst="rect">
              <a:avLst/>
            </a:prstGeom>
            <a:solidFill>
              <a:srgbClr val="D9D9D9">
                <a:alpha val="40000"/>
              </a:srgbClr>
            </a:solidFill>
            <a:ln w="12700" cap="flat" cmpd="sng" algn="ctr">
              <a:solidFill>
                <a:srgbClr val="3370B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127000" marR="0" lvl="0" indent="-34290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charset="2"/>
                <a:buChar char="l"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44F2B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风险辨识</a:t>
              </a: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344F2B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127000" marR="0" lvl="0" indent="-34290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charset="2"/>
                <a:buChar char="l"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44F2B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风险分析</a:t>
              </a: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344F2B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127000" marR="0" lvl="0" indent="-34290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charset="2"/>
                <a:buChar char="l"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44F2B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评价工具</a:t>
              </a: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344F2B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-21590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44F2B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663857" y="2509381"/>
              <a:ext cx="1916482" cy="2141950"/>
            </a:xfrm>
            <a:prstGeom prst="rect">
              <a:avLst/>
            </a:prstGeom>
            <a:solidFill>
              <a:srgbClr val="D9D9D9">
                <a:alpha val="40000"/>
              </a:srgbClr>
            </a:solidFill>
            <a:ln w="12700" cap="flat" cmpd="sng" algn="ctr">
              <a:solidFill>
                <a:srgbClr val="3370B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127000" marR="0" lvl="0" indent="-34290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charset="2"/>
                <a:buChar char="l"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44F2B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风险控制措施</a:t>
              </a: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344F2B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127000" marR="0" lvl="0" indent="-34290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charset="2"/>
                <a:buChar char="l"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44F2B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培训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6757792" y="2498943"/>
              <a:ext cx="1916482" cy="2141950"/>
            </a:xfrm>
            <a:prstGeom prst="rect">
              <a:avLst/>
            </a:prstGeom>
            <a:solidFill>
              <a:srgbClr val="D9D9D9">
                <a:alpha val="40000"/>
              </a:srgbClr>
            </a:solidFill>
            <a:ln w="12700" cap="flat" cmpd="sng" algn="ctr">
              <a:solidFill>
                <a:srgbClr val="3370B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127000" marR="0" lvl="0" indent="-34290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charset="2"/>
                <a:buChar char="l"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44F2B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监测与监控</a:t>
              </a:r>
            </a:p>
          </p:txBody>
        </p:sp>
        <p:sp>
          <p:nvSpPr>
            <p:cNvPr id="8" name="左右箭头 7"/>
            <p:cNvSpPr/>
            <p:nvPr/>
          </p:nvSpPr>
          <p:spPr>
            <a:xfrm>
              <a:off x="613775" y="4872625"/>
              <a:ext cx="8091814" cy="538619"/>
            </a:xfrm>
            <a:prstGeom prst="leftRightArrow">
              <a:avLst>
                <a:gd name="adj1" fmla="val 71621"/>
                <a:gd name="adj2" fmla="val 70930"/>
              </a:avLst>
            </a:prstGeom>
            <a:solidFill>
              <a:srgbClr val="344F2B"/>
            </a:solidFill>
            <a:ln w="12700" cap="flat" cmpd="sng" algn="ctr">
              <a:solidFill>
                <a:srgbClr val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信息管理及更新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rgbClr val="DE0302"/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2011</Words>
  <Application>Microsoft Office PowerPoint</Application>
  <PresentationFormat>自定义</PresentationFormat>
  <Paragraphs>655</Paragraphs>
  <Slides>52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52</vt:i4>
      </vt:variant>
    </vt:vector>
  </HeadingPairs>
  <TitlesOfParts>
    <vt:vector size="65" baseType="lpstr">
      <vt:lpstr>等线</vt:lpstr>
      <vt:lpstr>等线 Light</vt:lpstr>
      <vt:lpstr>黑体</vt:lpstr>
      <vt:lpstr>微软雅黑</vt:lpstr>
      <vt:lpstr>Agency FB</vt:lpstr>
      <vt:lpstr>Arial</vt:lpstr>
      <vt:lpstr>Calibri</vt:lpstr>
      <vt:lpstr>Franklin Gothic Book</vt:lpstr>
      <vt:lpstr>Times New Roman</vt:lpstr>
      <vt:lpstr>Wingdings</vt:lpstr>
      <vt:lpstr>自定义设计方案</vt:lpstr>
      <vt:lpstr>1_自定义设计方案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安应vs安全人联盟</dc:title>
  <dc:subject>获取资料咨询微信：ansyingcysafety</dc:subject>
  <dc:creator/>
  <cp:keywords>安应</cp:keywords>
  <dc:description>获取资料咨询微信：ansyingcysafety</dc:description>
  <cp:lastModifiedBy/>
  <cp:revision>1</cp:revision>
  <dcterms:created xsi:type="dcterms:W3CDTF">1900-01-01T00:00:00Z</dcterms:created>
  <dcterms:modified xsi:type="dcterms:W3CDTF">2019-03-21T13:18:48Z</dcterms:modified>
  <cp:category>EHS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2052-9.3.1</vt:lpwstr>
  </property>
</Properties>
</file>