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2"/>
  </p:notesMasterIdLst>
  <p:sldIdLst>
    <p:sldId id="256" r:id="rId4"/>
    <p:sldId id="300" r:id="rId5"/>
    <p:sldId id="301" r:id="rId6"/>
    <p:sldId id="303" r:id="rId7"/>
    <p:sldId id="302" r:id="rId8"/>
    <p:sldId id="304" r:id="rId9"/>
    <p:sldId id="305" r:id="rId10"/>
    <p:sldId id="306" r:id="rId11"/>
    <p:sldId id="308" r:id="rId12"/>
    <p:sldId id="307" r:id="rId13"/>
    <p:sldId id="312" r:id="rId14"/>
    <p:sldId id="295" r:id="rId15"/>
    <p:sldId id="313" r:id="rId16"/>
    <p:sldId id="296" r:id="rId17"/>
    <p:sldId id="314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16" r:id="rId29"/>
    <p:sldId id="317" r:id="rId30"/>
    <p:sldId id="260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D92F-FD8C-47B8-BD62-C394008380DC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DAD9-E2C7-43C5-A6B6-EBDE9D8146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DAD9-E2C7-43C5-A6B6-EBDE9D8146C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332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64"/>
            <a:ext cx="8229600" cy="114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351"/>
            <a:ext cx="8229600" cy="452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939"/>
            <a:ext cx="2133600" cy="365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2020/5/19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939"/>
            <a:ext cx="2895600" cy="365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939"/>
            <a:ext cx="2133600" cy="365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706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13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131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67" indent="-213985" algn="l" defTabSz="685131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73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55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38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86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69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52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36" indent="-171442" algn="l" defTabSz="685131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1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13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97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9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28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10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92" algn="l" defTabSz="6851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71679"/>
            <a:ext cx="9144000" cy="20673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3" y="2593908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塔吊相关</a:t>
            </a:r>
            <a:r>
              <a:rPr lang="zh-CN" altLang="en-US" sz="4000" b="1">
                <a:solidFill>
                  <a:schemeClr val="bg1"/>
                </a:solidFill>
              </a:rPr>
              <a:t>知识学习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Picture 2" descr="QTZ40—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1" cy="508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二、常见原因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000" y="1470649"/>
            <a:ext cx="34441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800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b="1" dirty="0">
                <a:latin typeface="+mn-ea"/>
              </a:rPr>
              <a:t>违章操作造成事故</a:t>
            </a:r>
            <a:endParaRPr lang="en-US" altLang="zh-CN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70649"/>
            <a:ext cx="42862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、超负荷使用；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、违规安装、拆卸； 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、基础不符合要求；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、塔机附着不当。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 flipH="1">
            <a:off x="4214810" y="1428736"/>
            <a:ext cx="36000" cy="3024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二、常见原因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000" y="1470649"/>
            <a:ext cx="344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800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b="1" dirty="0">
                <a:latin typeface="+mn-ea"/>
              </a:rPr>
              <a:t>违章操作造成事故</a:t>
            </a:r>
            <a:endParaRPr lang="en-US" altLang="zh-CN" b="1" dirty="0">
              <a:latin typeface="+mn-ea"/>
            </a:endParaRPr>
          </a:p>
          <a:p>
            <a:pPr indent="46800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b="1" dirty="0">
                <a:latin typeface="+mn-ea"/>
              </a:rPr>
              <a:t>塔机疲劳、使用保养不当造成事故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470649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、钢结构疲劳造成关键部位母材产生裂纹或关键焊缝产生裂纹； 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、连接螺栓疲劳、松动引发事故； 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、钢丝绳断裂引发事故； 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、其他安全装置损坏。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 flipH="1">
            <a:off x="4214810" y="1428736"/>
            <a:ext cx="36000" cy="3024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二、常见原因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000" y="1470649"/>
            <a:ext cx="34441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800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b="1" dirty="0">
                <a:latin typeface="+mn-ea"/>
              </a:rPr>
              <a:t>违章操作造成事故</a:t>
            </a:r>
            <a:endParaRPr lang="en-US" altLang="zh-CN" b="1" dirty="0">
              <a:latin typeface="+mn-ea"/>
            </a:endParaRPr>
          </a:p>
          <a:p>
            <a:pPr indent="46800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b="1" dirty="0">
                <a:latin typeface="+mn-ea"/>
              </a:rPr>
              <a:t>塔机疲劳、使用保养不当造成事故 </a:t>
            </a:r>
            <a:endParaRPr lang="en-US" altLang="zh-CN" b="1" dirty="0">
              <a:latin typeface="+mn-ea"/>
            </a:endParaRPr>
          </a:p>
          <a:p>
            <a:pPr indent="46800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b="1" dirty="0">
                <a:latin typeface="+mn-ea"/>
              </a:rPr>
              <a:t>设计、制造缺陷引发事故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470649"/>
            <a:ext cx="428628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、设计方面的缺陷，如稳定性不足、片面追求臂长，塔身钢度或强度不足 ；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、制造方面的缺陷，随意代用材料或主材不符合标准；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、不遵守焊接工艺标准，存在夹渣、裂纹，关键焊缝不够尺寸或存在虚焊等缺陷；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、安全装置不合格，保护装置不健全等。 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 flipH="1">
            <a:off x="4214810" y="1428736"/>
            <a:ext cx="36000" cy="3024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grpSp>
        <p:nvGrpSpPr>
          <p:cNvPr id="69" name="Group 2"/>
          <p:cNvGrpSpPr>
            <a:grpSpLocks/>
          </p:cNvGrpSpPr>
          <p:nvPr/>
        </p:nvGrpSpPr>
        <p:grpSpPr bwMode="auto">
          <a:xfrm>
            <a:off x="2627313" y="2581286"/>
            <a:ext cx="3924300" cy="2347912"/>
            <a:chOff x="0" y="0"/>
            <a:chExt cx="2472" cy="1479"/>
          </a:xfrm>
        </p:grpSpPr>
        <p:pic>
          <p:nvPicPr>
            <p:cNvPr id="70" name="上箭头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472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458" y="466"/>
              <a:ext cx="1556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800">
                <a:ea typeface="宋体" pitchFamily="2" charset="-122"/>
              </a:endParaRPr>
            </a:p>
          </p:txBody>
        </p:sp>
      </p:grpSp>
      <p:sp>
        <p:nvSpPr>
          <p:cNvPr id="72" name="椭圆 4"/>
          <p:cNvSpPr>
            <a:spLocks noChangeArrowheads="1"/>
          </p:cNvSpPr>
          <p:nvPr/>
        </p:nvSpPr>
        <p:spPr bwMode="auto">
          <a:xfrm>
            <a:off x="3708400" y="3408383"/>
            <a:ext cx="1676400" cy="1676400"/>
          </a:xfrm>
          <a:prstGeom prst="ellipse">
            <a:avLst/>
          </a:prstGeom>
          <a:solidFill>
            <a:srgbClr val="9BBB59"/>
          </a:solidFill>
          <a:ln w="57150" cmpd="sng">
            <a:solidFill>
              <a:srgbClr val="FFFFFF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塔吊</a:t>
            </a:r>
          </a:p>
        </p:txBody>
      </p:sp>
      <p:grpSp>
        <p:nvGrpSpPr>
          <p:cNvPr id="73" name="Group 6"/>
          <p:cNvGrpSpPr>
            <a:grpSpLocks/>
          </p:cNvGrpSpPr>
          <p:nvPr/>
        </p:nvGrpSpPr>
        <p:grpSpPr bwMode="auto">
          <a:xfrm>
            <a:off x="3428992" y="1743053"/>
            <a:ext cx="2357454" cy="614377"/>
            <a:chOff x="0" y="0"/>
            <a:chExt cx="3379" cy="261"/>
          </a:xfrm>
        </p:grpSpPr>
        <p:pic>
          <p:nvPicPr>
            <p:cNvPr id="74" name="圆角矩形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7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44" y="45"/>
              <a:ext cx="329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塔吊安全管理</a:t>
              </a:r>
            </a:p>
          </p:txBody>
        </p:sp>
      </p:grpSp>
      <p:sp>
        <p:nvSpPr>
          <p:cNvPr id="76" name="椭圆​​ 8"/>
          <p:cNvSpPr>
            <a:spLocks noChangeArrowheads="1"/>
          </p:cNvSpPr>
          <p:nvPr/>
        </p:nvSpPr>
        <p:spPr bwMode="auto">
          <a:xfrm>
            <a:off x="1258888" y="3695721"/>
            <a:ext cx="1152525" cy="1152525"/>
          </a:xfrm>
          <a:prstGeom prst="ellipse">
            <a:avLst/>
          </a:prstGeom>
          <a:solidFill>
            <a:srgbClr val="F79646"/>
          </a:solidFill>
          <a:ln w="76200" cmpd="sng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司机管理</a:t>
            </a:r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 rot="5340000">
            <a:off x="2700337" y="3983059"/>
            <a:ext cx="358775" cy="647700"/>
          </a:xfrm>
          <a:prstGeom prst="upArrow">
            <a:avLst>
              <a:gd name="adj1" fmla="val 50000"/>
              <a:gd name="adj2" fmla="val 45133"/>
            </a:avLst>
          </a:prstGeom>
          <a:solidFill>
            <a:srgbClr val="CCFFFF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8" name="椭圆​​ 8"/>
          <p:cNvSpPr>
            <a:spLocks noChangeArrowheads="1"/>
          </p:cNvSpPr>
          <p:nvPr/>
        </p:nvSpPr>
        <p:spPr bwMode="auto">
          <a:xfrm>
            <a:off x="2195513" y="5135583"/>
            <a:ext cx="1152525" cy="1150938"/>
          </a:xfrm>
          <a:prstGeom prst="ellipse">
            <a:avLst/>
          </a:prstGeom>
          <a:solidFill>
            <a:srgbClr val="F79646"/>
          </a:solidFill>
          <a:ln w="76200" cmpd="sng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塔吊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管理</a:t>
            </a:r>
          </a:p>
        </p:txBody>
      </p:sp>
      <p:sp>
        <p:nvSpPr>
          <p:cNvPr id="79" name="AutoShape 12"/>
          <p:cNvSpPr>
            <a:spLocks noChangeArrowheads="1"/>
          </p:cNvSpPr>
          <p:nvPr/>
        </p:nvSpPr>
        <p:spPr bwMode="auto">
          <a:xfrm rot="3360000">
            <a:off x="3458369" y="4880790"/>
            <a:ext cx="427037" cy="647700"/>
          </a:xfrm>
          <a:prstGeom prst="upArrow">
            <a:avLst>
              <a:gd name="adj1" fmla="val 50000"/>
              <a:gd name="adj2" fmla="val 37918"/>
            </a:avLst>
          </a:prstGeom>
          <a:solidFill>
            <a:srgbClr val="CCFFFF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0" name="椭圆​​ 8"/>
          <p:cNvSpPr>
            <a:spLocks noChangeArrowheads="1"/>
          </p:cNvSpPr>
          <p:nvPr/>
        </p:nvSpPr>
        <p:spPr bwMode="auto">
          <a:xfrm>
            <a:off x="5580063" y="5278458"/>
            <a:ext cx="1152525" cy="1150938"/>
          </a:xfrm>
          <a:prstGeom prst="ellipse">
            <a:avLst/>
          </a:prstGeom>
          <a:solidFill>
            <a:srgbClr val="F79646"/>
          </a:solidFill>
          <a:ln w="76200" cmpd="sng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信号工</a:t>
            </a:r>
          </a:p>
        </p:txBody>
      </p:sp>
      <p:sp>
        <p:nvSpPr>
          <p:cNvPr id="81" name="AutoShape 14"/>
          <p:cNvSpPr>
            <a:spLocks noChangeArrowheads="1"/>
          </p:cNvSpPr>
          <p:nvPr/>
        </p:nvSpPr>
        <p:spPr bwMode="auto">
          <a:xfrm rot="18600000">
            <a:off x="5187156" y="4952227"/>
            <a:ext cx="427038" cy="647700"/>
          </a:xfrm>
          <a:prstGeom prst="upArrow">
            <a:avLst>
              <a:gd name="adj1" fmla="val 50000"/>
              <a:gd name="adj2" fmla="val 37918"/>
            </a:avLst>
          </a:prstGeom>
          <a:solidFill>
            <a:srgbClr val="CCFFFF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2" name="椭圆​​ 8"/>
          <p:cNvSpPr>
            <a:spLocks noChangeArrowheads="1"/>
          </p:cNvSpPr>
          <p:nvPr/>
        </p:nvSpPr>
        <p:spPr bwMode="auto">
          <a:xfrm>
            <a:off x="6804025" y="3695721"/>
            <a:ext cx="1150938" cy="1150937"/>
          </a:xfrm>
          <a:prstGeom prst="ellipse">
            <a:avLst/>
          </a:prstGeom>
          <a:solidFill>
            <a:srgbClr val="F79646"/>
          </a:solidFill>
          <a:ln w="76200" cmpd="sng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日常维护</a:t>
            </a:r>
          </a:p>
        </p:txBody>
      </p:sp>
      <p:sp>
        <p:nvSpPr>
          <p:cNvPr id="83" name="AutoShape 16"/>
          <p:cNvSpPr>
            <a:spLocks noChangeArrowheads="1"/>
          </p:cNvSpPr>
          <p:nvPr/>
        </p:nvSpPr>
        <p:spPr bwMode="auto">
          <a:xfrm rot="16140000">
            <a:off x="6122194" y="4017190"/>
            <a:ext cx="427037" cy="647700"/>
          </a:xfrm>
          <a:prstGeom prst="upArrow">
            <a:avLst>
              <a:gd name="adj1" fmla="val 50000"/>
              <a:gd name="adj2" fmla="val 37918"/>
            </a:avLst>
          </a:prstGeom>
          <a:solidFill>
            <a:srgbClr val="CCFFFF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857224" y="2168542"/>
            <a:ext cx="2770188" cy="3617912"/>
            <a:chOff x="0" y="0"/>
            <a:chExt cx="2770495" cy="3616657"/>
          </a:xfrm>
        </p:grpSpPr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0" y="272956"/>
              <a:ext cx="2770495" cy="3343701"/>
            </a:xfrm>
            <a:prstGeom prst="rect">
              <a:avLst/>
            </a:prstGeom>
            <a:solidFill>
              <a:srgbClr val="4BACC6"/>
            </a:solidFill>
            <a:ln w="76200" cmpd="sng">
              <a:solidFill>
                <a:srgbClr val="4BACC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7" name="矩形 4"/>
            <p:cNvSpPr>
              <a:spLocks noChangeArrowheads="1"/>
            </p:cNvSpPr>
            <p:nvPr/>
          </p:nvSpPr>
          <p:spPr bwMode="auto">
            <a:xfrm>
              <a:off x="40417" y="0"/>
              <a:ext cx="2689661" cy="259308"/>
            </a:xfrm>
            <a:prstGeom prst="rect">
              <a:avLst/>
            </a:prstGeom>
            <a:solidFill>
              <a:srgbClr val="4BACC6"/>
            </a:solidFill>
            <a:ln w="76200" cmpd="sng">
              <a:solidFill>
                <a:srgbClr val="4BACC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8" name="矩形 5"/>
            <p:cNvSpPr>
              <a:spLocks noChangeArrowheads="1"/>
            </p:cNvSpPr>
            <p:nvPr/>
          </p:nvSpPr>
          <p:spPr bwMode="auto">
            <a:xfrm>
              <a:off x="81887" y="382138"/>
              <a:ext cx="2572603" cy="955343"/>
            </a:xfrm>
            <a:prstGeom prst="rect">
              <a:avLst/>
            </a:prstGeom>
            <a:solidFill>
              <a:srgbClr val="FFFFFF">
                <a:alpha val="84999"/>
              </a:srgbClr>
            </a:solidFill>
            <a:ln w="57150" cmpd="sng">
              <a:solidFill>
                <a:srgbClr val="93CDD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rgbClr val="3122FA"/>
                  </a:solidFill>
                  <a:effectLst/>
                  <a:uLnTx/>
                  <a:uFillTx/>
                  <a:latin typeface="+mn-ea"/>
                </a:rPr>
                <a:t>必须遵守项目部的规章制度</a:t>
              </a:r>
            </a:p>
          </p:txBody>
        </p:sp>
        <p:sp>
          <p:nvSpPr>
            <p:cNvPr id="39" name="矩形 8"/>
            <p:cNvSpPr>
              <a:spLocks noChangeArrowheads="1"/>
            </p:cNvSpPr>
            <p:nvPr/>
          </p:nvSpPr>
          <p:spPr bwMode="auto">
            <a:xfrm>
              <a:off x="84162" y="1489881"/>
              <a:ext cx="2572603" cy="955343"/>
            </a:xfrm>
            <a:prstGeom prst="rect">
              <a:avLst/>
            </a:prstGeom>
            <a:solidFill>
              <a:srgbClr val="FFFFFF">
                <a:alpha val="84999"/>
              </a:srgbClr>
            </a:solidFill>
            <a:ln w="57150" cmpd="sng">
              <a:solidFill>
                <a:srgbClr val="93CDD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rgbClr val="3122FA"/>
                  </a:solidFill>
                  <a:effectLst/>
                  <a:uLnTx/>
                  <a:uFillTx/>
                  <a:latin typeface="+mn-ea"/>
                </a:rPr>
                <a:t>在工作中必须听从信号工的指挥</a:t>
              </a:r>
            </a:p>
          </p:txBody>
        </p:sp>
        <p:sp>
          <p:nvSpPr>
            <p:cNvPr id="40" name="矩形 9"/>
            <p:cNvSpPr>
              <a:spLocks noChangeArrowheads="1"/>
            </p:cNvSpPr>
            <p:nvPr/>
          </p:nvSpPr>
          <p:spPr bwMode="auto">
            <a:xfrm>
              <a:off x="111457" y="2581702"/>
              <a:ext cx="2572603" cy="955343"/>
            </a:xfrm>
            <a:prstGeom prst="rect">
              <a:avLst/>
            </a:prstGeom>
            <a:solidFill>
              <a:srgbClr val="FFFFFF">
                <a:alpha val="84999"/>
              </a:srgbClr>
            </a:solidFill>
            <a:ln w="57150" cmpd="sng">
              <a:solidFill>
                <a:srgbClr val="93CDD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122FA"/>
                  </a:solidFill>
                  <a:effectLst/>
                  <a:uLnTx/>
                  <a:uFillTx/>
                  <a:latin typeface="+mn-ea"/>
                </a:rPr>
                <a:t>严禁酒后作业</a:t>
              </a:r>
            </a:p>
          </p:txBody>
        </p:sp>
      </p:grpSp>
      <p:grpSp>
        <p:nvGrpSpPr>
          <p:cNvPr id="41" name="Group 8"/>
          <p:cNvGrpSpPr>
            <a:grpSpLocks/>
          </p:cNvGrpSpPr>
          <p:nvPr/>
        </p:nvGrpSpPr>
        <p:grpSpPr bwMode="auto">
          <a:xfrm>
            <a:off x="5543551" y="2168542"/>
            <a:ext cx="2770188" cy="3616325"/>
            <a:chOff x="0" y="0"/>
            <a:chExt cx="2770495" cy="3616657"/>
          </a:xfrm>
        </p:grpSpPr>
        <p:sp>
          <p:nvSpPr>
            <p:cNvPr id="42" name="矩形 12"/>
            <p:cNvSpPr>
              <a:spLocks noChangeArrowheads="1"/>
            </p:cNvSpPr>
            <p:nvPr/>
          </p:nvSpPr>
          <p:spPr bwMode="auto">
            <a:xfrm>
              <a:off x="0" y="272956"/>
              <a:ext cx="2770495" cy="3343701"/>
            </a:xfrm>
            <a:prstGeom prst="rect">
              <a:avLst/>
            </a:prstGeom>
            <a:solidFill>
              <a:srgbClr val="8064A2"/>
            </a:solidFill>
            <a:ln w="76200" cmpd="sng">
              <a:solidFill>
                <a:srgbClr val="8064A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40417" y="0"/>
              <a:ext cx="2689661" cy="259308"/>
            </a:xfrm>
            <a:prstGeom prst="rect">
              <a:avLst/>
            </a:prstGeom>
            <a:solidFill>
              <a:srgbClr val="8064A2"/>
            </a:solidFill>
            <a:ln w="76200" cmpd="sng">
              <a:solidFill>
                <a:srgbClr val="8064A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矩形 14"/>
            <p:cNvSpPr>
              <a:spLocks noChangeArrowheads="1"/>
            </p:cNvSpPr>
            <p:nvPr/>
          </p:nvSpPr>
          <p:spPr bwMode="auto">
            <a:xfrm>
              <a:off x="95535" y="382138"/>
              <a:ext cx="2572603" cy="955343"/>
            </a:xfrm>
            <a:prstGeom prst="rect">
              <a:avLst/>
            </a:prstGeom>
            <a:solidFill>
              <a:srgbClr val="FFFFFF">
                <a:alpha val="84999"/>
              </a:srgbClr>
            </a:solidFill>
            <a:ln w="57150" cmpd="sng">
              <a:solidFill>
                <a:srgbClr val="B3A2C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3122FA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5" name="矩形 15"/>
            <p:cNvSpPr>
              <a:spLocks noChangeArrowheads="1"/>
            </p:cNvSpPr>
            <p:nvPr/>
          </p:nvSpPr>
          <p:spPr bwMode="auto">
            <a:xfrm>
              <a:off x="84162" y="1489881"/>
              <a:ext cx="2572603" cy="955343"/>
            </a:xfrm>
            <a:prstGeom prst="rect">
              <a:avLst/>
            </a:prstGeom>
            <a:solidFill>
              <a:srgbClr val="FFFFFF">
                <a:alpha val="84999"/>
              </a:srgbClr>
            </a:solidFill>
            <a:ln w="57150" cmpd="sng">
              <a:solidFill>
                <a:srgbClr val="B3A2C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122FA"/>
                  </a:solidFill>
                  <a:effectLst/>
                  <a:uLnTx/>
                  <a:uFillTx/>
                  <a:latin typeface="+mn-ea"/>
                  <a:sym typeface="Arial" pitchFamily="34" charset="0"/>
                </a:rPr>
                <a:t>按塔吊的安全操作规程作业</a:t>
              </a:r>
            </a:p>
          </p:txBody>
        </p:sp>
        <p:sp>
          <p:nvSpPr>
            <p:cNvPr id="46" name="矩形 16"/>
            <p:cNvSpPr>
              <a:spLocks noChangeArrowheads="1"/>
            </p:cNvSpPr>
            <p:nvPr/>
          </p:nvSpPr>
          <p:spPr bwMode="auto">
            <a:xfrm>
              <a:off x="111457" y="2581702"/>
              <a:ext cx="2572603" cy="955343"/>
            </a:xfrm>
            <a:prstGeom prst="rect">
              <a:avLst/>
            </a:prstGeom>
            <a:solidFill>
              <a:srgbClr val="FFFFFF">
                <a:alpha val="84999"/>
              </a:srgbClr>
            </a:solidFill>
            <a:ln w="57150" cmpd="sng">
              <a:solidFill>
                <a:srgbClr val="B3A2C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rgbClr val="3122FA"/>
                  </a:solidFill>
                  <a:latin typeface="+mn-ea"/>
                </a:rPr>
                <a:t>严格遵守“十不吊”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3122FA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7" name="左右箭头 14"/>
          <p:cNvSpPr>
            <a:spLocks noChangeArrowheads="1"/>
          </p:cNvSpPr>
          <p:nvPr/>
        </p:nvSpPr>
        <p:spPr bwMode="auto">
          <a:xfrm>
            <a:off x="3808387" y="3032142"/>
            <a:ext cx="1581150" cy="1870075"/>
          </a:xfrm>
          <a:prstGeom prst="leftRightArrow">
            <a:avLst>
              <a:gd name="adj1" fmla="val 66056"/>
              <a:gd name="adj2" fmla="val 26644"/>
            </a:avLst>
          </a:prstGeom>
          <a:solidFill>
            <a:srgbClr val="4BACC6"/>
          </a:solidFill>
          <a:ln w="25400" cmpd="sng">
            <a:solidFill>
              <a:srgbClr val="4BACC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司机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管理</a:t>
            </a:r>
          </a:p>
        </p:txBody>
      </p:sp>
      <p:sp>
        <p:nvSpPr>
          <p:cNvPr id="19" name="矩形 18"/>
          <p:cNvSpPr/>
          <p:nvPr/>
        </p:nvSpPr>
        <p:spPr>
          <a:xfrm>
            <a:off x="5715009" y="2571744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rgbClr val="3122FA"/>
                </a:solidFill>
                <a:latin typeface="+mn-ea"/>
              </a:rPr>
              <a:t>每台塔吊配2名司机、不得擅自更换司机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71612"/>
            <a:ext cx="4179058" cy="49286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5786" y="2928934"/>
            <a:ext cx="2643206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超载</a:t>
            </a:r>
            <a:r>
              <a:rPr lang="zh-CN" altLang="zh-CN" sz="2400" dirty="0">
                <a:latin typeface="+mn-ea"/>
              </a:rPr>
              <a:t>或被吊物</a:t>
            </a:r>
            <a:r>
              <a:rPr lang="en-US" altLang="zh-CN" sz="2400" dirty="0">
                <a:latin typeface="+mn-ea"/>
              </a:rPr>
              <a:t> </a:t>
            </a:r>
            <a:r>
              <a:rPr lang="zh-CN" altLang="zh-CN" sz="2400" dirty="0">
                <a:latin typeface="+mn-ea"/>
              </a:rPr>
              <a:t>重量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不清</a:t>
            </a:r>
            <a:r>
              <a:rPr lang="zh-CN" altLang="zh-CN" sz="2400" dirty="0">
                <a:latin typeface="+mn-ea"/>
              </a:rPr>
              <a:t>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6" y="2446174"/>
            <a:ext cx="7954252" cy="39117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15616" y="1681451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</a:rPr>
              <a:t>2</a:t>
            </a:r>
            <a:r>
              <a:rPr lang="zh-CN" altLang="zh-CN" sz="2400" dirty="0">
                <a:latin typeface="+mn-ea"/>
              </a:rPr>
              <a:t>、指挥信号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不明确</a:t>
            </a:r>
            <a:r>
              <a:rPr lang="zh-CN" altLang="zh-CN" sz="2400" dirty="0">
                <a:latin typeface="+mn-ea"/>
              </a:rPr>
              <a:t>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1643050"/>
            <a:ext cx="4622055" cy="47863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2422" y="2954832"/>
            <a:ext cx="323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3</a:t>
            </a:r>
            <a:r>
              <a:rPr lang="zh-CN" altLang="zh-CN" sz="2400" dirty="0">
                <a:latin typeface="+mn-ea"/>
              </a:rPr>
              <a:t>、钢丝绳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不合格</a:t>
            </a:r>
            <a:r>
              <a:rPr lang="zh-CN" altLang="zh-CN" sz="2400" dirty="0">
                <a:latin typeface="+mn-ea"/>
              </a:rPr>
              <a:t>、捆绑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不牢</a:t>
            </a:r>
            <a:r>
              <a:rPr lang="zh-CN" altLang="en-US" sz="2400" dirty="0">
                <a:latin typeface="+mn-ea"/>
              </a:rPr>
              <a:t>不吊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37" y="2038030"/>
            <a:ext cx="5514305" cy="38913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1520" y="266709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4</a:t>
            </a:r>
            <a:r>
              <a:rPr lang="zh-CN" altLang="zh-CN" sz="2400" dirty="0">
                <a:latin typeface="+mn-ea"/>
              </a:rPr>
              <a:t>、结构或零部件有影响安全工作的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缺陷</a:t>
            </a:r>
            <a:r>
              <a:rPr lang="zh-CN" altLang="zh-CN" sz="2400" dirty="0">
                <a:latin typeface="+mn-ea"/>
              </a:rPr>
              <a:t>或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损伤</a:t>
            </a:r>
            <a:r>
              <a:rPr lang="zh-CN" altLang="zh-CN" sz="2400" dirty="0">
                <a:latin typeface="+mn-ea"/>
              </a:rPr>
              <a:t>时不吊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0"/>
          <p:cNvGrpSpPr>
            <a:grpSpLocks/>
          </p:cNvGrpSpPr>
          <p:nvPr/>
        </p:nvGrpSpPr>
        <p:grpSpPr bwMode="auto">
          <a:xfrm>
            <a:off x="4176687" y="1989000"/>
            <a:ext cx="45719" cy="2880000"/>
            <a:chOff x="6966170" y="1570048"/>
            <a:chExt cx="63500" cy="1224792"/>
          </a:xfrm>
        </p:grpSpPr>
        <p:cxnSp>
          <p:nvCxnSpPr>
            <p:cNvPr id="3" name="直接连接符 2"/>
            <p:cNvCxnSpPr/>
            <p:nvPr/>
          </p:nvCxnSpPr>
          <p:spPr bwMode="auto">
            <a:xfrm>
              <a:off x="6966170" y="1570048"/>
              <a:ext cx="0" cy="122476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 bwMode="auto">
            <a:xfrm>
              <a:off x="7029670" y="1570073"/>
              <a:ext cx="0" cy="1224767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组合 25"/>
          <p:cNvGrpSpPr>
            <a:grpSpLocks/>
          </p:cNvGrpSpPr>
          <p:nvPr/>
        </p:nvGrpSpPr>
        <p:grpSpPr bwMode="auto">
          <a:xfrm>
            <a:off x="1014414" y="2643982"/>
            <a:ext cx="2857501" cy="1570037"/>
            <a:chOff x="920387" y="1157048"/>
            <a:chExt cx="2857404" cy="1569660"/>
          </a:xfrm>
        </p:grpSpPr>
        <p:grpSp>
          <p:nvGrpSpPr>
            <p:cNvPr id="10" name="组合 18"/>
            <p:cNvGrpSpPr>
              <a:grpSpLocks/>
            </p:cNvGrpSpPr>
            <p:nvPr/>
          </p:nvGrpSpPr>
          <p:grpSpPr bwMode="auto">
            <a:xfrm>
              <a:off x="920387" y="1358612"/>
              <a:ext cx="2857404" cy="1161419"/>
              <a:chOff x="977537" y="1358612"/>
              <a:chExt cx="2857404" cy="116141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977537" y="1493517"/>
                <a:ext cx="1112800" cy="923703"/>
              </a:xfrm>
              <a:prstGeom prst="rect">
                <a:avLst/>
              </a:prstGeom>
              <a:solidFill>
                <a:srgbClr val="C0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" pitchFamily="34" charset="-122"/>
                    <a:ea typeface="微软雅黑" pitchFamily="34" charset="-122"/>
                  </a:rPr>
                  <a:t>目  录</a:t>
                </a:r>
              </a:p>
            </p:txBody>
          </p:sp>
          <p:sp>
            <p:nvSpPr>
              <p:cNvPr id="14" name="TextBox 5"/>
              <p:cNvSpPr txBox="1">
                <a:spLocks noChangeArrowheads="1"/>
              </p:cNvSpPr>
              <p:nvPr/>
            </p:nvSpPr>
            <p:spPr bwMode="auto">
              <a:xfrm>
                <a:off x="2056890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808080">
                        <a:lumMod val="50000"/>
                      </a:srgbClr>
                    </a:solidFill>
                    <a:cs typeface="Arial" charset="0"/>
                  </a:rPr>
                  <a:t>ONTENTS</a:t>
                </a:r>
                <a:endParaRPr lang="zh-CN" altLang="en-US" sz="2500" b="1" dirty="0">
                  <a:solidFill>
                    <a:srgbClr val="808080">
                      <a:lumMod val="50000"/>
                    </a:srgbClr>
                  </a:solidFill>
                  <a:cs typeface="Arial" charset="0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958486" y="1157048"/>
              <a:ext cx="107433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rgbClr val="FFFF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ea typeface="新細明體"/>
                  <a:cs typeface="Arial" pitchFamily="34" charset="0"/>
                </a:rPr>
                <a:t>C</a:t>
              </a:r>
              <a:endParaRPr lang="zh-CN" altLang="en-US" sz="9600" dirty="0">
                <a:solidFill>
                  <a:srgbClr val="FFFF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新細明體"/>
                <a:cs typeface="Arial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43437" y="2031333"/>
            <a:ext cx="3286149" cy="2795334"/>
            <a:chOff x="4214810" y="2133864"/>
            <a:chExt cx="3286149" cy="2795334"/>
          </a:xfrm>
        </p:grpSpPr>
        <p:grpSp>
          <p:nvGrpSpPr>
            <p:cNvPr id="17" name="组合 16"/>
            <p:cNvGrpSpPr/>
            <p:nvPr/>
          </p:nvGrpSpPr>
          <p:grpSpPr>
            <a:xfrm>
              <a:off x="4215239" y="2133864"/>
              <a:ext cx="3285720" cy="600545"/>
              <a:chOff x="4215239" y="2133864"/>
              <a:chExt cx="3285720" cy="600545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4215239" y="2133864"/>
                <a:ext cx="3285720" cy="600545"/>
              </a:xfrm>
              <a:prstGeom prst="rect">
                <a:avLst/>
              </a:prstGeom>
              <a:solidFill>
                <a:srgbClr val="C00000">
                  <a:alpha val="80000"/>
                </a:srgbClr>
              </a:solidFill>
              <a:ln w="6350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 bwMode="auto">
              <a:xfrm>
                <a:off x="4381500" y="2225351"/>
                <a:ext cx="2967658" cy="40011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一、塔吊事故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215238" y="3231259"/>
              <a:ext cx="3285721" cy="600544"/>
              <a:chOff x="4215238" y="3507714"/>
              <a:chExt cx="3285721" cy="600544"/>
            </a:xfrm>
          </p:grpSpPr>
          <p:sp>
            <p:nvSpPr>
              <p:cNvPr id="7" name="矩形 6"/>
              <p:cNvSpPr/>
              <p:nvPr/>
            </p:nvSpPr>
            <p:spPr bwMode="auto">
              <a:xfrm>
                <a:off x="4215238" y="3507714"/>
                <a:ext cx="3285721" cy="600544"/>
              </a:xfrm>
              <a:prstGeom prst="rect">
                <a:avLst/>
              </a:prstGeom>
              <a:solidFill>
                <a:srgbClr val="C00000">
                  <a:alpha val="80000"/>
                </a:srgbClr>
              </a:solidFill>
              <a:ln w="6350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 bwMode="auto">
              <a:xfrm>
                <a:off x="4381500" y="3616980"/>
                <a:ext cx="29676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二、常见原因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214810" y="4328654"/>
              <a:ext cx="3285721" cy="600544"/>
              <a:chOff x="4214810" y="4328654"/>
              <a:chExt cx="3285721" cy="600544"/>
            </a:xfrm>
          </p:grpSpPr>
          <p:sp>
            <p:nvSpPr>
              <p:cNvPr id="15" name="矩形 14"/>
              <p:cNvSpPr/>
              <p:nvPr/>
            </p:nvSpPr>
            <p:spPr bwMode="auto">
              <a:xfrm>
                <a:off x="4214810" y="4328654"/>
                <a:ext cx="3285721" cy="600544"/>
              </a:xfrm>
              <a:prstGeom prst="rect">
                <a:avLst/>
              </a:prstGeom>
              <a:solidFill>
                <a:srgbClr val="C00000">
                  <a:alpha val="80000"/>
                </a:srgbClr>
              </a:solidFill>
              <a:ln w="6350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4381072" y="4437920"/>
                <a:ext cx="29676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二、管理措施</a:t>
                </a: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43050"/>
            <a:ext cx="4243418" cy="47149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5536" y="3333327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n-ea"/>
              </a:rPr>
              <a:t>5</a:t>
            </a:r>
            <a:r>
              <a:rPr lang="zh-CN" altLang="zh-CN" sz="2400" dirty="0">
                <a:latin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歪拉斜吊</a:t>
            </a:r>
            <a:r>
              <a:rPr lang="zh-CN" altLang="zh-CN" sz="2400" dirty="0">
                <a:latin typeface="+mn-ea"/>
              </a:rPr>
              <a:t>重物时不吊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85926"/>
            <a:ext cx="4182585" cy="43577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1560" y="300352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6</a:t>
            </a:r>
            <a:r>
              <a:rPr lang="zh-CN" altLang="zh-CN" sz="2400" dirty="0">
                <a:latin typeface="+mn-ea"/>
              </a:rPr>
              <a:t>、被吊物上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有人</a:t>
            </a:r>
            <a:r>
              <a:rPr lang="zh-CN" altLang="zh-CN" sz="2400" dirty="0">
                <a:latin typeface="+mn-ea"/>
              </a:rPr>
              <a:t>或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浮置物</a:t>
            </a:r>
            <a:r>
              <a:rPr lang="zh-CN" altLang="zh-CN" sz="2400" dirty="0">
                <a:latin typeface="+mn-ea"/>
              </a:rPr>
              <a:t>时不吊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96" y="1652019"/>
            <a:ext cx="4506294" cy="48488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3568" y="3038770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7</a:t>
            </a:r>
            <a:r>
              <a:rPr lang="zh-CN" altLang="zh-CN" sz="2400" dirty="0">
                <a:latin typeface="+mn-ea"/>
              </a:rPr>
              <a:t>、容器内装的物品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过满</a:t>
            </a:r>
            <a:r>
              <a:rPr lang="zh-CN" altLang="zh-CN" sz="2400" dirty="0">
                <a:latin typeface="+mn-ea"/>
              </a:rPr>
              <a:t>时不吊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07464"/>
            <a:ext cx="6264696" cy="42647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4714" y="2571683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8</a:t>
            </a:r>
            <a:r>
              <a:rPr lang="zh-CN" altLang="zh-CN" sz="2400" dirty="0">
                <a:latin typeface="+mn-ea"/>
              </a:rPr>
              <a:t>、重物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棱角</a:t>
            </a:r>
            <a:r>
              <a:rPr lang="zh-CN" altLang="zh-CN" sz="2400" dirty="0">
                <a:latin typeface="+mn-ea"/>
              </a:rPr>
              <a:t>处与捆绑钢丝绳之间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未加衬垫</a:t>
            </a:r>
            <a:r>
              <a:rPr lang="zh-CN" altLang="zh-CN" sz="2400" dirty="0">
                <a:latin typeface="+mn-ea"/>
              </a:rPr>
              <a:t>时（防止钢丝绳磨损或割断）不吊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24" y="1652988"/>
            <a:ext cx="4186065" cy="47764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9553" y="3152076"/>
            <a:ext cx="317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9</a:t>
            </a:r>
            <a:r>
              <a:rPr lang="zh-CN" altLang="zh-CN" sz="2400" dirty="0">
                <a:latin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埋在地下</a:t>
            </a:r>
            <a:r>
              <a:rPr lang="zh-CN" altLang="zh-CN" sz="2400" dirty="0">
                <a:latin typeface="+mn-ea"/>
              </a:rPr>
              <a:t>或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凝固</a:t>
            </a:r>
            <a:r>
              <a:rPr lang="zh-CN" altLang="zh-CN" sz="2400" dirty="0">
                <a:latin typeface="+mn-ea"/>
              </a:rPr>
              <a:t>在地面的物体不吊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667495"/>
            <a:ext cx="7715304" cy="38333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3367" y="1571612"/>
            <a:ext cx="7037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10</a:t>
            </a:r>
            <a:r>
              <a:rPr lang="zh-CN" altLang="zh-CN" sz="2400" dirty="0">
                <a:latin typeface="+mn-ea"/>
              </a:rPr>
              <a:t>、工作场地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昏暗</a:t>
            </a:r>
            <a:r>
              <a:rPr lang="zh-CN" altLang="zh-CN" sz="2400" dirty="0">
                <a:latin typeface="+mn-ea"/>
              </a:rPr>
              <a:t>，无法看清场地或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暴雨</a:t>
            </a:r>
            <a:r>
              <a:rPr lang="zh-CN" altLang="zh-CN" sz="2400" dirty="0">
                <a:latin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暴雪</a:t>
            </a:r>
            <a:r>
              <a:rPr lang="zh-CN" altLang="zh-CN" sz="2400" dirty="0">
                <a:latin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大雾</a:t>
            </a:r>
            <a:r>
              <a:rPr lang="zh-CN" altLang="zh-CN" sz="2400" dirty="0">
                <a:latin typeface="+mn-ea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六级</a:t>
            </a:r>
            <a:r>
              <a:rPr lang="zh-CN" altLang="zh-CN" sz="2400" dirty="0">
                <a:latin typeface="+mn-ea"/>
              </a:rPr>
              <a:t>以上大风等恶劣天气不吊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184915" y="3178184"/>
            <a:ext cx="2774170" cy="2643206"/>
            <a:chOff x="0" y="0"/>
            <a:chExt cx="3528392" cy="3528392"/>
          </a:xfrm>
        </p:grpSpPr>
        <p:sp>
          <p:nvSpPr>
            <p:cNvPr id="9" name="椭圆​​ 3"/>
            <p:cNvSpPr>
              <a:spLocks noChangeArrowheads="1"/>
            </p:cNvSpPr>
            <p:nvPr/>
          </p:nvSpPr>
          <p:spPr bwMode="auto">
            <a:xfrm>
              <a:off x="0" y="0"/>
              <a:ext cx="3528392" cy="3528392"/>
            </a:xfrm>
            <a:prstGeom prst="ellipse">
              <a:avLst/>
            </a:pr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ea typeface="宋体" pitchFamily="2" charset="-122"/>
              </a:endParaRPr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441364" y="427088"/>
              <a:ext cx="2676144" cy="2676144"/>
              <a:chOff x="0" y="0"/>
              <a:chExt cx="2676144" cy="2676144"/>
            </a:xfrm>
          </p:grpSpPr>
          <p:pic>
            <p:nvPicPr>
              <p:cNvPr id="11" name="椭圆​​ 4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676144" cy="267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89728" y="390658"/>
                <a:ext cx="1892900" cy="189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zh-CN" altLang="en-US" sz="2800" dirty="0"/>
                  <a:t>信号工</a:t>
                </a:r>
              </a:p>
              <a:p>
                <a:pPr algn="ctr"/>
                <a:r>
                  <a:rPr lang="zh-CN" altLang="en-US" sz="2800" dirty="0"/>
                  <a:t>管理</a:t>
                </a:r>
              </a:p>
            </p:txBody>
          </p:sp>
        </p:grpSp>
      </p:grpSp>
      <p:sp>
        <p:nvSpPr>
          <p:cNvPr id="13" name="椭圆​​ 6"/>
          <p:cNvSpPr>
            <a:spLocks noChangeArrowheads="1"/>
          </p:cNvSpPr>
          <p:nvPr/>
        </p:nvSpPr>
        <p:spPr bwMode="auto">
          <a:xfrm>
            <a:off x="1928794" y="4892696"/>
            <a:ext cx="1536700" cy="1536700"/>
          </a:xfrm>
          <a:prstGeom prst="ellipse">
            <a:avLst/>
          </a:prstGeom>
          <a:solidFill>
            <a:srgbClr val="8064A2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语言准确清晰</a:t>
            </a:r>
          </a:p>
        </p:txBody>
      </p:sp>
      <p:sp>
        <p:nvSpPr>
          <p:cNvPr id="14" name="椭圆​​ 7"/>
          <p:cNvSpPr>
            <a:spLocks noChangeArrowheads="1"/>
          </p:cNvSpPr>
          <p:nvPr/>
        </p:nvSpPr>
        <p:spPr bwMode="auto">
          <a:xfrm>
            <a:off x="3779838" y="1535110"/>
            <a:ext cx="1536700" cy="1535113"/>
          </a:xfrm>
          <a:prstGeom prst="ellipse">
            <a:avLst/>
          </a:prstGeom>
          <a:solidFill>
            <a:srgbClr val="9BBB59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持证</a:t>
            </a: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上岗</a:t>
            </a:r>
          </a:p>
        </p:txBody>
      </p:sp>
      <p:sp>
        <p:nvSpPr>
          <p:cNvPr id="15" name="椭圆​​ 8"/>
          <p:cNvSpPr>
            <a:spLocks noChangeArrowheads="1"/>
          </p:cNvSpPr>
          <p:nvPr/>
        </p:nvSpPr>
        <p:spPr bwMode="auto">
          <a:xfrm>
            <a:off x="5678506" y="4892696"/>
            <a:ext cx="1536700" cy="1536700"/>
          </a:xfrm>
          <a:prstGeom prst="ellipse">
            <a:avLst/>
          </a:prstGeom>
          <a:solidFill>
            <a:srgbClr val="F7964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指挥站位必须在作业点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三、管理措施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6035675" y="1968488"/>
            <a:ext cx="2579688" cy="3048000"/>
            <a:chOff x="0" y="0"/>
            <a:chExt cx="2579427" cy="3045725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0" y="0"/>
              <a:ext cx="342865" cy="3045725"/>
              <a:chOff x="0" y="0"/>
              <a:chExt cx="342865" cy="3045725"/>
            </a:xfrm>
          </p:grpSpPr>
          <p:cxnSp>
            <p:nvCxnSpPr>
              <p:cNvPr id="32" name="直接连接符 4"/>
              <p:cNvCxnSpPr>
                <a:cxnSpLocks noChangeShapeType="1"/>
              </p:cNvCxnSpPr>
              <p:nvPr/>
            </p:nvCxnSpPr>
            <p:spPr bwMode="auto">
              <a:xfrm rot="16200000" flipH="1">
                <a:off x="-1156211" y="1535560"/>
                <a:ext cx="2667984" cy="0"/>
              </a:xfrm>
              <a:prstGeom prst="line">
                <a:avLst/>
              </a:prstGeom>
              <a:noFill/>
              <a:ln w="76200" cmpd="sng">
                <a:solidFill>
                  <a:srgbClr val="7F7F7F"/>
                </a:solidFill>
                <a:round/>
                <a:headEnd/>
                <a:tailEnd/>
              </a:ln>
            </p:spPr>
          </p:cxnSp>
          <p:sp>
            <p:nvSpPr>
              <p:cNvPr id="33" name="菱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278" cy="341236"/>
              </a:xfrm>
              <a:prstGeom prst="diamond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34" name="菱形 7"/>
              <p:cNvSpPr>
                <a:spLocks noChangeArrowheads="1"/>
              </p:cNvSpPr>
              <p:nvPr/>
            </p:nvSpPr>
            <p:spPr bwMode="auto">
              <a:xfrm>
                <a:off x="1588" y="2704489"/>
                <a:ext cx="341277" cy="341236"/>
              </a:xfrm>
              <a:prstGeom prst="diamond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31" name="五边形 9"/>
            <p:cNvSpPr>
              <a:spLocks noChangeArrowheads="1"/>
            </p:cNvSpPr>
            <p:nvPr/>
          </p:nvSpPr>
          <p:spPr bwMode="auto">
            <a:xfrm>
              <a:off x="190481" y="357107"/>
              <a:ext cx="2388946" cy="420592"/>
            </a:xfrm>
            <a:prstGeom prst="homePlate">
              <a:avLst>
                <a:gd name="adj" fmla="val 67765"/>
              </a:avLst>
            </a:prstGeom>
            <a:solidFill>
              <a:srgbClr val="4BACC6"/>
            </a:solidFill>
            <a:ln w="5715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每月</a:t>
              </a:r>
              <a:endParaRPr lang="zh-CN" altLang="en-US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35" name="Group 8"/>
          <p:cNvGrpSpPr>
            <a:grpSpLocks/>
          </p:cNvGrpSpPr>
          <p:nvPr/>
        </p:nvGrpSpPr>
        <p:grpSpPr bwMode="auto">
          <a:xfrm>
            <a:off x="827088" y="3194038"/>
            <a:ext cx="2579687" cy="3044825"/>
            <a:chOff x="0" y="0"/>
            <a:chExt cx="2579427" cy="3045725"/>
          </a:xfrm>
        </p:grpSpPr>
        <p:grpSp>
          <p:nvGrpSpPr>
            <p:cNvPr id="36" name="Group 9"/>
            <p:cNvGrpSpPr>
              <a:grpSpLocks/>
            </p:cNvGrpSpPr>
            <p:nvPr/>
          </p:nvGrpSpPr>
          <p:grpSpPr bwMode="auto">
            <a:xfrm>
              <a:off x="0" y="0"/>
              <a:ext cx="342865" cy="3045725"/>
              <a:chOff x="0" y="0"/>
              <a:chExt cx="342865" cy="3045725"/>
            </a:xfrm>
          </p:grpSpPr>
          <p:cxnSp>
            <p:nvCxnSpPr>
              <p:cNvPr id="38" name="直接连接符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-1156112" y="1535566"/>
                <a:ext cx="2667788" cy="0"/>
              </a:xfrm>
              <a:prstGeom prst="line">
                <a:avLst/>
              </a:prstGeom>
              <a:noFill/>
              <a:ln w="76200" cmpd="sng">
                <a:solidFill>
                  <a:srgbClr val="7F7F7F"/>
                </a:solidFill>
                <a:round/>
                <a:headEnd/>
                <a:tailEnd/>
              </a:ln>
            </p:spPr>
          </p:cxnSp>
          <p:sp>
            <p:nvSpPr>
              <p:cNvPr id="39" name="菱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278" cy="341413"/>
              </a:xfrm>
              <a:prstGeom prst="diamond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40" name="菱形 16"/>
              <p:cNvSpPr>
                <a:spLocks noChangeArrowheads="1"/>
              </p:cNvSpPr>
              <p:nvPr/>
            </p:nvSpPr>
            <p:spPr bwMode="auto">
              <a:xfrm>
                <a:off x="1588" y="2704311"/>
                <a:ext cx="341277" cy="341414"/>
              </a:xfrm>
              <a:prstGeom prst="diamond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37" name="五边形 13"/>
            <p:cNvSpPr>
              <a:spLocks noChangeArrowheads="1"/>
            </p:cNvSpPr>
            <p:nvPr/>
          </p:nvSpPr>
          <p:spPr bwMode="auto">
            <a:xfrm>
              <a:off x="190481" y="381113"/>
              <a:ext cx="2388946" cy="420811"/>
            </a:xfrm>
            <a:prstGeom prst="homePlate">
              <a:avLst>
                <a:gd name="adj" fmla="val 67782"/>
              </a:avLst>
            </a:prstGeom>
            <a:solidFill>
              <a:srgbClr val="8064A2"/>
            </a:solidFill>
            <a:ln w="5715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每天</a:t>
              </a:r>
              <a:endParaRPr lang="zh-CN" altLang="en-US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3535363" y="2536813"/>
            <a:ext cx="2552700" cy="3044825"/>
            <a:chOff x="0" y="0"/>
            <a:chExt cx="2552133" cy="3045725"/>
          </a:xfrm>
        </p:grpSpPr>
        <p:sp>
          <p:nvSpPr>
            <p:cNvPr id="42" name="五边形 20"/>
            <p:cNvSpPr>
              <a:spLocks noChangeArrowheads="1"/>
            </p:cNvSpPr>
            <p:nvPr/>
          </p:nvSpPr>
          <p:spPr bwMode="auto">
            <a:xfrm>
              <a:off x="163476" y="357106"/>
              <a:ext cx="2388657" cy="420593"/>
            </a:xfrm>
            <a:prstGeom prst="homePlate">
              <a:avLst>
                <a:gd name="adj" fmla="val 67783"/>
              </a:avLst>
            </a:prstGeom>
            <a:solidFill>
              <a:srgbClr val="9BBB59"/>
            </a:solidFill>
            <a:ln w="5715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每周</a:t>
              </a:r>
              <a:endParaRPr lang="zh-CN" altLang="en-US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43" name="Group 16"/>
            <p:cNvGrpSpPr>
              <a:grpSpLocks/>
            </p:cNvGrpSpPr>
            <p:nvPr/>
          </p:nvGrpSpPr>
          <p:grpSpPr bwMode="auto">
            <a:xfrm>
              <a:off x="0" y="0"/>
              <a:ext cx="342824" cy="3045725"/>
              <a:chOff x="0" y="0"/>
              <a:chExt cx="342824" cy="3045725"/>
            </a:xfrm>
          </p:grpSpPr>
          <p:cxnSp>
            <p:nvCxnSpPr>
              <p:cNvPr id="44" name="直接连接符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-1156232" y="1535560"/>
                <a:ext cx="2667986" cy="0"/>
              </a:xfrm>
              <a:prstGeom prst="line">
                <a:avLst/>
              </a:prstGeom>
              <a:noFill/>
              <a:ln w="76200" cmpd="sng">
                <a:solidFill>
                  <a:srgbClr val="7F7F7F"/>
                </a:solidFill>
                <a:round/>
                <a:headEnd/>
                <a:tailEnd/>
              </a:ln>
            </p:spPr>
          </p:cxnSp>
          <p:sp>
            <p:nvSpPr>
              <p:cNvPr id="45" name="菱形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236" cy="341235"/>
              </a:xfrm>
              <a:prstGeom prst="diamond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46" name="菱形 23"/>
              <p:cNvSpPr>
                <a:spLocks noChangeArrowheads="1"/>
              </p:cNvSpPr>
              <p:nvPr/>
            </p:nvSpPr>
            <p:spPr bwMode="auto">
              <a:xfrm>
                <a:off x="1587" y="2704490"/>
                <a:ext cx="341237" cy="341235"/>
              </a:xfrm>
              <a:prstGeom prst="diamond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+mn-ea"/>
                </a:endParaRPr>
              </a:p>
            </p:txBody>
          </p:sp>
        </p:grpSp>
      </p:grp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1116013" y="4200513"/>
            <a:ext cx="203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100000"/>
              <a:buFont typeface="Wingdings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交接班记录表</a:t>
            </a:r>
            <a:endParaRPr lang="en-US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dirty="0">
              <a:solidFill>
                <a:schemeClr val="tx1"/>
              </a:solidFill>
              <a:latin typeface="+mn-ea"/>
            </a:endParaRPr>
          </a:p>
          <a:p>
            <a:pPr algn="l">
              <a:buSzPct val="100000"/>
              <a:buFont typeface="Wingdings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运转记录表</a:t>
            </a:r>
          </a:p>
          <a:p>
            <a:pPr algn="l"/>
            <a:endParaRPr lang="en-US" dirty="0">
              <a:solidFill>
                <a:schemeClr val="tx1"/>
              </a:solidFill>
              <a:latin typeface="+mn-ea"/>
            </a:endParaRPr>
          </a:p>
          <a:p>
            <a:pPr algn="l">
              <a:buSzPct val="100000"/>
              <a:buFont typeface="Wingdings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班前检查记录表</a:t>
            </a:r>
          </a:p>
        </p:txBody>
      </p:sp>
      <p:sp>
        <p:nvSpPr>
          <p:cNvPr id="48" name="TextBox 29"/>
          <p:cNvSpPr txBox="1">
            <a:spLocks noChangeArrowheads="1"/>
          </p:cNvSpPr>
          <p:nvPr/>
        </p:nvSpPr>
        <p:spPr bwMode="auto">
          <a:xfrm>
            <a:off x="3708400" y="3552813"/>
            <a:ext cx="2030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ct val="100000"/>
              <a:buFont typeface="Wingdings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周期检查记录表</a:t>
            </a:r>
          </a:p>
          <a:p>
            <a:pPr algn="l">
              <a:buSzPct val="100000"/>
              <a:buFont typeface="Wingdings" pitchFamily="2" charset="2"/>
              <a:buChar char="v"/>
            </a:pPr>
            <a:endParaRPr lang="zh-CN" altLang="en-US" dirty="0">
              <a:solidFill>
                <a:schemeClr val="tx1"/>
              </a:solidFill>
              <a:latin typeface="+mn-ea"/>
            </a:endParaRPr>
          </a:p>
          <a:p>
            <a:pPr algn="l">
              <a:buSzPct val="100000"/>
              <a:buFont typeface="Wingdings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保养记录表</a:t>
            </a:r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>
            <a:off x="6372225" y="2976551"/>
            <a:ext cx="2032000" cy="12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zh-CN" altLang="en-US" dirty="0">
                <a:latin typeface="+mn-ea"/>
              </a:rPr>
              <a:t>对塔吊进行一次全面仔细的检查，并做好记录。</a:t>
            </a: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752475" y="1714488"/>
            <a:ext cx="371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3122FA"/>
                </a:solidFill>
                <a:latin typeface="+mn-ea"/>
              </a:rPr>
              <a:t>塔吊的日常维护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71679"/>
            <a:ext cx="9144000" cy="20673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3" y="271462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谢 谢</a:t>
            </a:r>
            <a:endParaRPr lang="en-US" altLang="zh-CN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9" name="Picture 2" descr="2058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Picture 2" descr="1366770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Picture 2" descr="lij59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9" name="Picture 2" descr="杭州滨江塔吊倒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Picture 2" descr="1845542"/>
          <p:cNvPicPr>
            <a:picLocks noChangeAspect="1" noChangeArrowheads="1"/>
          </p:cNvPicPr>
          <p:nvPr/>
        </p:nvPicPr>
        <p:blipFill>
          <a:blip r:embed="rId2"/>
          <a:srcRect b="5291"/>
          <a:stretch>
            <a:fillRect/>
          </a:stretch>
        </p:blipFill>
        <p:spPr>
          <a:xfrm>
            <a:off x="214283" y="1457325"/>
            <a:ext cx="4212813" cy="507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1845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11738" y="1457325"/>
            <a:ext cx="4017980" cy="507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Picture 2" descr="QTZ160—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914400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342000" y="357166"/>
            <a:ext cx="2372612" cy="540000"/>
            <a:chOff x="366776" y="357166"/>
            <a:chExt cx="4205224" cy="540000"/>
          </a:xfrm>
        </p:grpSpPr>
        <p:sp>
          <p:nvSpPr>
            <p:cNvPr id="5" name="矩形 4"/>
            <p:cNvSpPr/>
            <p:nvPr/>
          </p:nvSpPr>
          <p:spPr bwMode="auto">
            <a:xfrm>
              <a:off x="366776" y="357166"/>
              <a:ext cx="4133785" cy="540000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33038" y="428604"/>
              <a:ext cx="4038962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+mn-ea"/>
                </a:rPr>
                <a:t>一、塔吊事故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42000" y="1177910"/>
            <a:ext cx="8460000" cy="7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7" name="Picture 2" descr="QT20—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3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549</Words>
  <Application>Microsoft Office PowerPoint</Application>
  <PresentationFormat>全屏显示(4:3)</PresentationFormat>
  <Paragraphs>96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微软雅黑</vt:lpstr>
      <vt:lpstr>Arial</vt:lpstr>
      <vt:lpstr>Calibri</vt:lpstr>
      <vt:lpstr>Times New Roman</vt:lpstr>
      <vt:lpstr>Wingdings</vt:lpstr>
      <vt:lpstr>Office 主题</vt:lpstr>
      <vt:lpstr>1_Office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安应vs安全人星盟</dc:title>
  <dc:subject>更多免费资料，请添加“安小应”微信号：ansyingcysafety</dc:subject>
  <dc:creator>安应ansying.com</dc:creator>
  <cp:keywords>安应</cp:keywords>
  <dc:description>更多免费资料，请添加“安小应”微信号：ansyingcysafety</dc:description>
  <cp:lastModifiedBy>Administrator</cp:lastModifiedBy>
  <cp:revision>1</cp:revision>
  <dcterms:created xsi:type="dcterms:W3CDTF">2015-01-05T15:31:34Z</dcterms:created>
  <dcterms:modified xsi:type="dcterms:W3CDTF">2020-05-19T13:02:22Z</dcterms:modified>
  <cp:category>EHS</cp:category>
</cp:coreProperties>
</file>