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2.xml" ContentType="application/vnd.openxmlformats-officedocument.themeOverr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1" r:id="rId2"/>
    <p:sldMasterId id="2147483653" r:id="rId3"/>
  </p:sldMasterIdLst>
  <p:notesMasterIdLst>
    <p:notesMasterId r:id="rId36"/>
  </p:notesMasterIdLst>
  <p:handoutMasterIdLst>
    <p:handoutMasterId r:id="rId37"/>
  </p:handoutMasterIdLst>
  <p:sldIdLst>
    <p:sldId id="1546" r:id="rId4"/>
    <p:sldId id="1544" r:id="rId5"/>
    <p:sldId id="1407" r:id="rId6"/>
    <p:sldId id="1409" r:id="rId7"/>
    <p:sldId id="1411" r:id="rId8"/>
    <p:sldId id="1397" r:id="rId9"/>
    <p:sldId id="1398" r:id="rId10"/>
    <p:sldId id="1399" r:id="rId11"/>
    <p:sldId id="1500" r:id="rId12"/>
    <p:sldId id="1401" r:id="rId13"/>
    <p:sldId id="1404" r:id="rId14"/>
    <p:sldId id="1442" r:id="rId15"/>
    <p:sldId id="1412" r:id="rId16"/>
    <p:sldId id="1413" r:id="rId17"/>
    <p:sldId id="1414" r:id="rId18"/>
    <p:sldId id="1415" r:id="rId19"/>
    <p:sldId id="1426" r:id="rId20"/>
    <p:sldId id="1529" r:id="rId21"/>
    <p:sldId id="1429" r:id="rId22"/>
    <p:sldId id="1430" r:id="rId23"/>
    <p:sldId id="1527" r:id="rId24"/>
    <p:sldId id="1530" r:id="rId25"/>
    <p:sldId id="1432" r:id="rId26"/>
    <p:sldId id="1434" r:id="rId27"/>
    <p:sldId id="1435" r:id="rId28"/>
    <p:sldId id="1436" r:id="rId29"/>
    <p:sldId id="1531" r:id="rId30"/>
    <p:sldId id="1438" r:id="rId31"/>
    <p:sldId id="1533" r:id="rId32"/>
    <p:sldId id="1374" r:id="rId33"/>
    <p:sldId id="1532" r:id="rId34"/>
    <p:sldId id="1547" r:id="rId35"/>
  </p:sldIdLst>
  <p:sldSz cx="12192000" cy="6858000"/>
  <p:notesSz cx="6735763" cy="9866313"/>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1972">
          <p15:clr>
            <a:srgbClr val="A4A3A4"/>
          </p15:clr>
        </p15:guide>
        <p15:guide id="2" pos="37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2F5EB0"/>
    <a:srgbClr val="E60012"/>
    <a:srgbClr val="B3B3B3"/>
    <a:srgbClr val="9BBB59"/>
    <a:srgbClr val="FF6600"/>
    <a:srgbClr val="82B000"/>
    <a:srgbClr val="FF9D0D"/>
    <a:srgbClr val="0923E7"/>
    <a:srgbClr val="06A8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娣辫壊鏍峰紡 1 - 寮鸿皟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2393" autoAdjust="0"/>
  </p:normalViewPr>
  <p:slideViewPr>
    <p:cSldViewPr>
      <p:cViewPr varScale="1">
        <p:scale>
          <a:sx n="63" d="100"/>
          <a:sy n="63" d="100"/>
        </p:scale>
        <p:origin x="930" y="72"/>
      </p:cViewPr>
      <p:guideLst>
        <p:guide orient="horz" pos="1972"/>
        <p:guide pos="37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19565" cy="493790"/>
          </a:xfrm>
          <a:prstGeom prst="rect">
            <a:avLst/>
          </a:prstGeom>
        </p:spPr>
        <p:txBody>
          <a:bodyPr vert="horz" lIns="90711" tIns="45355" rIns="90711" bIns="45355" rtlCol="0"/>
          <a:lstStyle>
            <a:lvl1pPr algn="l">
              <a:defRPr sz="1200">
                <a:latin typeface="Arial" charset="0"/>
                <a:ea typeface="宋体" charset="-122"/>
              </a:defRPr>
            </a:lvl1pPr>
          </a:lstStyle>
          <a:p>
            <a:pPr>
              <a:defRPr/>
            </a:pPr>
            <a:endParaRPr lang="zh-CN" altLang="en-US"/>
          </a:p>
        </p:txBody>
      </p:sp>
      <p:sp>
        <p:nvSpPr>
          <p:cNvPr id="3" name="日期占位符 2"/>
          <p:cNvSpPr>
            <a:spLocks noGrp="1"/>
          </p:cNvSpPr>
          <p:nvPr>
            <p:ph type="dt" sz="quarter" idx="1"/>
          </p:nvPr>
        </p:nvSpPr>
        <p:spPr>
          <a:xfrm>
            <a:off x="3814627" y="0"/>
            <a:ext cx="2919565" cy="493790"/>
          </a:xfrm>
          <a:prstGeom prst="rect">
            <a:avLst/>
          </a:prstGeom>
        </p:spPr>
        <p:txBody>
          <a:bodyPr vert="horz" lIns="90711" tIns="45355" rIns="90711" bIns="45355" rtlCol="0"/>
          <a:lstStyle>
            <a:lvl1pPr algn="r">
              <a:defRPr sz="1200">
                <a:latin typeface="Arial" charset="0"/>
                <a:ea typeface="宋体" charset="-122"/>
              </a:defRPr>
            </a:lvl1pPr>
          </a:lstStyle>
          <a:p>
            <a:pPr>
              <a:defRPr/>
            </a:pPr>
            <a:fld id="{4B3463C7-F750-4271-B7F2-A075E1F7E3CE}" type="datetimeFigureOut">
              <a:rPr lang="zh-CN" altLang="en-US"/>
              <a:t>2019/6/13 Thursday</a:t>
            </a:fld>
            <a:endParaRPr lang="zh-CN" altLang="en-US"/>
          </a:p>
        </p:txBody>
      </p:sp>
      <p:sp>
        <p:nvSpPr>
          <p:cNvPr id="4" name="页脚占位符 3"/>
          <p:cNvSpPr>
            <a:spLocks noGrp="1"/>
          </p:cNvSpPr>
          <p:nvPr>
            <p:ph type="ftr" sz="quarter" idx="2"/>
          </p:nvPr>
        </p:nvSpPr>
        <p:spPr>
          <a:xfrm>
            <a:off x="1" y="9370946"/>
            <a:ext cx="2919565" cy="493790"/>
          </a:xfrm>
          <a:prstGeom prst="rect">
            <a:avLst/>
          </a:prstGeom>
        </p:spPr>
        <p:txBody>
          <a:bodyPr vert="horz" lIns="90711" tIns="45355" rIns="90711" bIns="45355" rtlCol="0" anchor="b"/>
          <a:lstStyle>
            <a:lvl1pPr algn="l">
              <a:defRPr sz="1200">
                <a:latin typeface="Arial" charset="0"/>
                <a:ea typeface="宋体" charset="-122"/>
              </a:defRPr>
            </a:lvl1pPr>
          </a:lstStyle>
          <a:p>
            <a:pPr>
              <a:defRPr/>
            </a:pPr>
            <a:endParaRPr lang="zh-CN" altLang="en-US"/>
          </a:p>
        </p:txBody>
      </p:sp>
      <p:sp>
        <p:nvSpPr>
          <p:cNvPr id="5" name="灯片编号占位符 4"/>
          <p:cNvSpPr>
            <a:spLocks noGrp="1"/>
          </p:cNvSpPr>
          <p:nvPr>
            <p:ph type="sldNum" sz="quarter" idx="3"/>
          </p:nvPr>
        </p:nvSpPr>
        <p:spPr>
          <a:xfrm>
            <a:off x="3814627" y="9370946"/>
            <a:ext cx="2919565" cy="493790"/>
          </a:xfrm>
          <a:prstGeom prst="rect">
            <a:avLst/>
          </a:prstGeom>
        </p:spPr>
        <p:txBody>
          <a:bodyPr vert="horz" lIns="90711" tIns="45355" rIns="90711" bIns="45355" rtlCol="0" anchor="b"/>
          <a:lstStyle>
            <a:lvl1pPr algn="r">
              <a:defRPr sz="1200">
                <a:latin typeface="Arial" charset="0"/>
                <a:ea typeface="宋体" charset="-122"/>
              </a:defRPr>
            </a:lvl1pPr>
          </a:lstStyle>
          <a:p>
            <a:pPr>
              <a:defRPr/>
            </a:pPr>
            <a:fld id="{BF729830-45FE-4189-94E7-EDA1B2E21F28}"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19565" cy="493790"/>
          </a:xfrm>
          <a:prstGeom prst="rect">
            <a:avLst/>
          </a:prstGeom>
          <a:noFill/>
          <a:ln w="9525">
            <a:noFill/>
            <a:miter lim="800000"/>
          </a:ln>
          <a:effectLst/>
        </p:spPr>
        <p:txBody>
          <a:bodyPr vert="horz" wrap="square" lIns="90708" tIns="45354" rIns="90708" bIns="45354" numCol="1" anchor="t" anchorCtr="0" compatLnSpc="1"/>
          <a:lstStyle>
            <a:lvl1pPr>
              <a:defRPr sz="1200">
                <a:latin typeface="微软雅黑" pitchFamily="34" charset="-122"/>
                <a:ea typeface="微软雅黑" pitchFamily="34" charset="-122"/>
                <a:cs typeface="微软雅黑" pitchFamily="34" charset="-122"/>
              </a:defRPr>
            </a:lvl1pPr>
          </a:lstStyle>
          <a:p>
            <a:pPr>
              <a:defRPr/>
            </a:pPr>
            <a:endParaRPr lang="en-US" altLang="zh-CN"/>
          </a:p>
        </p:txBody>
      </p:sp>
      <p:sp>
        <p:nvSpPr>
          <p:cNvPr id="4099" name="Rectangle 3"/>
          <p:cNvSpPr>
            <a:spLocks noGrp="1" noChangeArrowheads="1"/>
          </p:cNvSpPr>
          <p:nvPr>
            <p:ph type="dt" idx="1"/>
          </p:nvPr>
        </p:nvSpPr>
        <p:spPr bwMode="auto">
          <a:xfrm>
            <a:off x="3814627" y="0"/>
            <a:ext cx="2919565" cy="493790"/>
          </a:xfrm>
          <a:prstGeom prst="rect">
            <a:avLst/>
          </a:prstGeom>
          <a:noFill/>
          <a:ln w="9525">
            <a:noFill/>
            <a:miter lim="800000"/>
          </a:ln>
          <a:effectLst/>
        </p:spPr>
        <p:txBody>
          <a:bodyPr vert="horz" wrap="square" lIns="90708" tIns="45354" rIns="90708" bIns="45354" numCol="1" anchor="t" anchorCtr="0" compatLnSpc="1"/>
          <a:lstStyle>
            <a:lvl1pPr algn="r">
              <a:defRPr sz="1200">
                <a:latin typeface="微软雅黑" pitchFamily="34" charset="-122"/>
                <a:ea typeface="微软雅黑" pitchFamily="34" charset="-122"/>
                <a:cs typeface="微软雅黑" pitchFamily="34" charset="-122"/>
              </a:defRPr>
            </a:lvl1pPr>
          </a:lstStyle>
          <a:p>
            <a:pPr>
              <a:defRPr/>
            </a:pPr>
            <a:endParaRPr lang="en-US" altLang="zh-CN"/>
          </a:p>
        </p:txBody>
      </p:sp>
      <p:sp>
        <p:nvSpPr>
          <p:cNvPr id="70660" name="Rectangle 4"/>
          <p:cNvSpPr>
            <a:spLocks noGrp="1" noRot="1" noChangeAspect="1" noChangeArrowheads="1" noTextEdit="1"/>
          </p:cNvSpPr>
          <p:nvPr>
            <p:ph type="sldImg" idx="2"/>
          </p:nvPr>
        </p:nvSpPr>
        <p:spPr bwMode="auto">
          <a:xfrm>
            <a:off x="79993" y="739775"/>
            <a:ext cx="6575778" cy="3698875"/>
          </a:xfrm>
          <a:prstGeom prst="rect">
            <a:avLst/>
          </a:prstGeom>
          <a:noFill/>
          <a:ln w="9525">
            <a:solidFill>
              <a:srgbClr val="000000"/>
            </a:solidFill>
            <a:miter lim="800000"/>
          </a:ln>
        </p:spPr>
      </p:sp>
      <p:sp>
        <p:nvSpPr>
          <p:cNvPr id="4101" name="Rectangle 5"/>
          <p:cNvSpPr>
            <a:spLocks noGrp="1" noChangeArrowheads="1"/>
          </p:cNvSpPr>
          <p:nvPr>
            <p:ph type="body" sz="quarter" idx="3"/>
          </p:nvPr>
        </p:nvSpPr>
        <p:spPr bwMode="auto">
          <a:xfrm>
            <a:off x="673265" y="4687054"/>
            <a:ext cx="5389240" cy="4439368"/>
          </a:xfrm>
          <a:prstGeom prst="rect">
            <a:avLst/>
          </a:prstGeom>
          <a:noFill/>
          <a:ln w="9525">
            <a:noFill/>
            <a:miter lim="800000"/>
          </a:ln>
          <a:effectLst/>
        </p:spPr>
        <p:txBody>
          <a:bodyPr vert="horz" wrap="square" lIns="90708" tIns="45354" rIns="90708" bIns="45354"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102" name="Rectangle 6"/>
          <p:cNvSpPr>
            <a:spLocks noGrp="1" noChangeArrowheads="1"/>
          </p:cNvSpPr>
          <p:nvPr>
            <p:ph type="ftr" sz="quarter" idx="4"/>
          </p:nvPr>
        </p:nvSpPr>
        <p:spPr bwMode="auto">
          <a:xfrm>
            <a:off x="1" y="9370946"/>
            <a:ext cx="2919565" cy="493790"/>
          </a:xfrm>
          <a:prstGeom prst="rect">
            <a:avLst/>
          </a:prstGeom>
          <a:noFill/>
          <a:ln w="9525">
            <a:noFill/>
            <a:miter lim="800000"/>
          </a:ln>
          <a:effectLst/>
        </p:spPr>
        <p:txBody>
          <a:bodyPr vert="horz" wrap="square" lIns="90708" tIns="45354" rIns="90708" bIns="45354" numCol="1" anchor="b" anchorCtr="0" compatLnSpc="1"/>
          <a:lstStyle>
            <a:lvl1pPr>
              <a:defRPr sz="1200">
                <a:latin typeface="微软雅黑" pitchFamily="34" charset="-122"/>
                <a:ea typeface="微软雅黑" pitchFamily="34" charset="-122"/>
                <a:cs typeface="微软雅黑" pitchFamily="34" charset="-122"/>
              </a:defRPr>
            </a:lvl1pPr>
          </a:lstStyle>
          <a:p>
            <a:pPr>
              <a:defRPr/>
            </a:pPr>
            <a:endParaRPr lang="en-US" altLang="zh-CN"/>
          </a:p>
        </p:txBody>
      </p:sp>
      <p:sp>
        <p:nvSpPr>
          <p:cNvPr id="4103" name="Rectangle 7"/>
          <p:cNvSpPr>
            <a:spLocks noGrp="1" noChangeArrowheads="1"/>
          </p:cNvSpPr>
          <p:nvPr>
            <p:ph type="sldNum" sz="quarter" idx="5"/>
          </p:nvPr>
        </p:nvSpPr>
        <p:spPr bwMode="auto">
          <a:xfrm>
            <a:off x="3814627" y="9370946"/>
            <a:ext cx="2919565" cy="493790"/>
          </a:xfrm>
          <a:prstGeom prst="rect">
            <a:avLst/>
          </a:prstGeom>
          <a:noFill/>
          <a:ln w="9525">
            <a:noFill/>
            <a:miter lim="800000"/>
          </a:ln>
          <a:effectLst/>
        </p:spPr>
        <p:txBody>
          <a:bodyPr vert="horz" wrap="square" lIns="90708" tIns="45354" rIns="90708" bIns="45354" numCol="1" anchor="b" anchorCtr="0" compatLnSpc="1"/>
          <a:lstStyle>
            <a:lvl1pPr algn="r">
              <a:defRPr sz="1200">
                <a:latin typeface="微软雅黑" pitchFamily="34" charset="-122"/>
                <a:ea typeface="微软雅黑" pitchFamily="34" charset="-122"/>
                <a:cs typeface="微软雅黑" pitchFamily="34" charset="-122"/>
              </a:defRPr>
            </a:lvl1pPr>
          </a:lstStyle>
          <a:p>
            <a:pPr>
              <a:defRPr/>
            </a:pPr>
            <a:fld id="{E7DC32F0-EAC8-4079-BAE4-9016EC08454A}"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itchFamily="34" charset="-122"/>
        <a:ea typeface="微软雅黑" pitchFamily="34" charset="-122"/>
        <a:cs typeface="微软雅黑" pitchFamily="34" charset="-122"/>
      </a:defRPr>
    </a:lvl1pPr>
    <a:lvl2pPr marL="457200" algn="l" rtl="0" eaLnBrk="0" fontAlgn="base" hangingPunct="0">
      <a:spcBef>
        <a:spcPct val="30000"/>
      </a:spcBef>
      <a:spcAft>
        <a:spcPct val="0"/>
      </a:spcAft>
      <a:defRPr sz="1200" kern="1200">
        <a:solidFill>
          <a:schemeClr val="tx1"/>
        </a:solidFill>
        <a:latin typeface="微软雅黑" pitchFamily="34" charset="-122"/>
        <a:ea typeface="微软雅黑" pitchFamily="34" charset="-122"/>
        <a:cs typeface="微软雅黑" pitchFamily="34" charset="-122"/>
      </a:defRPr>
    </a:lvl2pPr>
    <a:lvl3pPr marL="914400" algn="l" rtl="0" eaLnBrk="0" fontAlgn="base" hangingPunct="0">
      <a:spcBef>
        <a:spcPct val="30000"/>
      </a:spcBef>
      <a:spcAft>
        <a:spcPct val="0"/>
      </a:spcAft>
      <a:defRPr sz="1200" kern="1200">
        <a:solidFill>
          <a:schemeClr val="tx1"/>
        </a:solidFill>
        <a:latin typeface="微软雅黑" pitchFamily="34" charset="-122"/>
        <a:ea typeface="微软雅黑" pitchFamily="34" charset="-122"/>
        <a:cs typeface="微软雅黑" pitchFamily="34" charset="-122"/>
      </a:defRPr>
    </a:lvl3pPr>
    <a:lvl4pPr marL="1371600" algn="l" rtl="0" eaLnBrk="0" fontAlgn="base" hangingPunct="0">
      <a:spcBef>
        <a:spcPct val="30000"/>
      </a:spcBef>
      <a:spcAft>
        <a:spcPct val="0"/>
      </a:spcAft>
      <a:defRPr sz="1200" kern="1200">
        <a:solidFill>
          <a:schemeClr val="tx1"/>
        </a:solidFill>
        <a:latin typeface="微软雅黑" pitchFamily="34" charset="-122"/>
        <a:ea typeface="微软雅黑" pitchFamily="34" charset="-122"/>
        <a:cs typeface="微软雅黑" pitchFamily="34" charset="-122"/>
      </a:defRPr>
    </a:lvl4pPr>
    <a:lvl5pPr marL="1828800" algn="l" rtl="0" eaLnBrk="0" fontAlgn="base" hangingPunct="0">
      <a:spcBef>
        <a:spcPct val="30000"/>
      </a:spcBef>
      <a:spcAft>
        <a:spcPct val="0"/>
      </a:spcAft>
      <a:defRPr sz="1200" kern="1200">
        <a:solidFill>
          <a:schemeClr val="tx1"/>
        </a:solidFill>
        <a:latin typeface="微软雅黑" pitchFamily="34" charset="-122"/>
        <a:ea typeface="微软雅黑" pitchFamily="34" charset="-122"/>
        <a:cs typeface="微软雅黑"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30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32</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r>
              <a:rPr lang="en-US" altLang="zh-CN"/>
              <a:t>	</a:t>
            </a:r>
            <a:fld id="{E49E852D-F2CB-4E85-911F-7C98D0ACB888}"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30A856E-C2C4-44BD-912C-40B8E02E7C9D}" type="datetimeFigureOut">
              <a:rPr lang="zh-CN" altLang="en-US" smtClean="0"/>
              <a:t>2019/6/13 Thursday</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C7C1CE5F-3A33-4E57-A459-2C95C3D0BDA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sp>
        <p:nvSpPr>
          <p:cNvPr id="29" name="矩形 28"/>
          <p:cNvSpPr>
            <a:spLocks noChangeAspect="1"/>
          </p:cNvSpPr>
          <p:nvPr userDrawn="1"/>
        </p:nvSpPr>
        <p:spPr>
          <a:xfrm>
            <a:off x="0" y="0"/>
            <a:ext cx="12192000" cy="6858000"/>
          </a:xfrm>
          <a:prstGeom prst="rect">
            <a:avLst/>
          </a:prstGeom>
          <a:blipFill dpi="0" rotWithShape="1">
            <a:blip r:embed="rId2"/>
            <a:srcRect/>
            <a:stretch>
              <a:fillRect l="-5835" t="-2916" r="2" b="-2916"/>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30" name="任意多边形: 形状 29"/>
          <p:cNvSpPr/>
          <p:nvPr userDrawn="1"/>
        </p:nvSpPr>
        <p:spPr>
          <a:xfrm>
            <a:off x="-3" y="0"/>
            <a:ext cx="12192003" cy="6858000"/>
          </a:xfrm>
          <a:custGeom>
            <a:avLst/>
            <a:gdLst>
              <a:gd name="connsiteX0" fmla="*/ 0 w 12192003"/>
              <a:gd name="connsiteY0" fmla="*/ 0 h 6858000"/>
              <a:gd name="connsiteX1" fmla="*/ 1 w 12192003"/>
              <a:gd name="connsiteY1" fmla="*/ 0 h 6858000"/>
              <a:gd name="connsiteX2" fmla="*/ 1 w 12192003"/>
              <a:gd name="connsiteY2" fmla="*/ 2459855 h 6858000"/>
              <a:gd name="connsiteX3" fmla="*/ 3234232 w 12192003"/>
              <a:gd name="connsiteY3" fmla="*/ 5686629 h 6858000"/>
              <a:gd name="connsiteX4" fmla="*/ 4038439 w 12192003"/>
              <a:gd name="connsiteY4" fmla="*/ 5686629 h 6858000"/>
              <a:gd name="connsiteX5" fmla="*/ 9738740 w 12192003"/>
              <a:gd name="connsiteY5" fmla="*/ 0 h 6858000"/>
              <a:gd name="connsiteX6" fmla="*/ 12192003 w 12192003"/>
              <a:gd name="connsiteY6" fmla="*/ 0 h 6858000"/>
              <a:gd name="connsiteX7" fmla="*/ 12192003 w 12192003"/>
              <a:gd name="connsiteY7" fmla="*/ 6858000 h 6858000"/>
              <a:gd name="connsiteX8" fmla="*/ 0 w 1219200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3" h="6858000">
                <a:moveTo>
                  <a:pt x="0" y="0"/>
                </a:moveTo>
                <a:lnTo>
                  <a:pt x="1" y="0"/>
                </a:lnTo>
                <a:lnTo>
                  <a:pt x="1" y="2459855"/>
                </a:lnTo>
                <a:lnTo>
                  <a:pt x="3234232" y="5686629"/>
                </a:lnTo>
                <a:cubicBezTo>
                  <a:pt x="3455483" y="5906636"/>
                  <a:pt x="3817189" y="5906636"/>
                  <a:pt x="4038439" y="5686629"/>
                </a:cubicBezTo>
                <a:lnTo>
                  <a:pt x="9738740" y="0"/>
                </a:lnTo>
                <a:lnTo>
                  <a:pt x="12192003" y="0"/>
                </a:lnTo>
                <a:lnTo>
                  <a:pt x="12192003" y="6858000"/>
                </a:lnTo>
                <a:lnTo>
                  <a:pt x="0" y="685800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pitchFamily="34" charset="-122"/>
              <a:cs typeface="+mn-cs"/>
            </a:endParaRPr>
          </a:p>
        </p:txBody>
      </p:sp>
      <p:sp>
        <p:nvSpPr>
          <p:cNvPr id="9801" name="副标题 2"/>
          <p:cNvSpPr>
            <a:spLocks noGrp="1"/>
          </p:cNvSpPr>
          <p:nvPr userDrawn="1">
            <p:ph type="subTitle" idx="1"/>
          </p:nvPr>
        </p:nvSpPr>
        <p:spPr>
          <a:xfrm>
            <a:off x="8013697" y="5252477"/>
            <a:ext cx="3505201" cy="595561"/>
          </a:xfrm>
        </p:spPr>
        <p:txBody>
          <a:bodyPr anchor="t">
            <a:normAutofit/>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802" name="标题 1"/>
          <p:cNvSpPr>
            <a:spLocks noGrp="1"/>
          </p:cNvSpPr>
          <p:nvPr userDrawn="1">
            <p:ph type="ctrTitle"/>
          </p:nvPr>
        </p:nvSpPr>
        <p:spPr>
          <a:xfrm>
            <a:off x="8013697" y="1739493"/>
            <a:ext cx="3505201" cy="3333845"/>
          </a:xfrm>
        </p:spPr>
        <p:txBody>
          <a:bodyPr anchor="b">
            <a:normAutofit/>
          </a:bodyPr>
          <a:lstStyle>
            <a:lvl1pPr algn="l">
              <a:defRPr sz="4000">
                <a:solidFill>
                  <a:schemeClr val="accent1"/>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673099" y="5252477"/>
            <a:ext cx="7340597" cy="296271"/>
          </a:xfrm>
        </p:spPr>
        <p:txBody>
          <a:bodyPr vert="horz" anchor="ctr">
            <a:noAutofit/>
          </a:bodyPr>
          <a:lstStyle>
            <a:lvl1pPr marL="0" indent="0" algn="l">
              <a:buNone/>
              <a:defRPr sz="14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673099" y="5548748"/>
            <a:ext cx="7340597" cy="296271"/>
          </a:xfrm>
        </p:spPr>
        <p:txBody>
          <a:bodyPr vert="horz" anchor="ctr">
            <a:noAutofit/>
          </a:bodyPr>
          <a:lstStyle>
            <a:lvl1pPr marL="0" indent="0" algn="l">
              <a:buNone/>
              <a:defRPr sz="14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14" name="任意多边形: 形状 13"/>
          <p:cNvSpPr/>
          <p:nvPr/>
        </p:nvSpPr>
        <p:spPr>
          <a:xfrm>
            <a:off x="0" y="-1"/>
            <a:ext cx="9901236" cy="5955991"/>
          </a:xfrm>
          <a:custGeom>
            <a:avLst/>
            <a:gdLst>
              <a:gd name="connsiteX0" fmla="*/ 8588368 w 9901236"/>
              <a:gd name="connsiteY0" fmla="*/ 0 h 5955991"/>
              <a:gd name="connsiteX1" fmla="*/ 9901236 w 9901236"/>
              <a:gd name="connsiteY1" fmla="*/ 0 h 5955991"/>
              <a:gd name="connsiteX2" fmla="*/ 4096325 w 9901236"/>
              <a:gd name="connsiteY2" fmla="*/ 5787539 h 5955991"/>
              <a:gd name="connsiteX3" fmla="*/ 3274852 w 9901236"/>
              <a:gd name="connsiteY3" fmla="*/ 5787539 h 5955991"/>
              <a:gd name="connsiteX4" fmla="*/ 0 w 9901236"/>
              <a:gd name="connsiteY4" fmla="*/ 2489351 h 5955991"/>
              <a:gd name="connsiteX5" fmla="*/ 0 w 9901236"/>
              <a:gd name="connsiteY5" fmla="*/ 1855013 h 5955991"/>
              <a:gd name="connsiteX6" fmla="*/ 3026672 w 9901236"/>
              <a:gd name="connsiteY6" fmla="*/ 4881685 h 5955991"/>
              <a:gd name="connsiteX7" fmla="*/ 3706683 w 9901236"/>
              <a:gd name="connsiteY7" fmla="*/ 4881685 h 595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1236" h="5955991">
                <a:moveTo>
                  <a:pt x="8588368" y="0"/>
                </a:moveTo>
                <a:lnTo>
                  <a:pt x="9901236" y="0"/>
                </a:lnTo>
                <a:lnTo>
                  <a:pt x="4096325" y="5787539"/>
                </a:lnTo>
                <a:cubicBezTo>
                  <a:pt x="3870482" y="6012142"/>
                  <a:pt x="3500694" y="6012142"/>
                  <a:pt x="3274852" y="5787539"/>
                </a:cubicBezTo>
                <a:lnTo>
                  <a:pt x="0" y="2489351"/>
                </a:lnTo>
                <a:lnTo>
                  <a:pt x="0" y="1855013"/>
                </a:lnTo>
                <a:lnTo>
                  <a:pt x="3026672" y="4881685"/>
                </a:lnTo>
                <a:cubicBezTo>
                  <a:pt x="3214048" y="5069061"/>
                  <a:pt x="3519308" y="5069061"/>
                  <a:pt x="3706683" y="4881685"/>
                </a:cubicBezTo>
                <a:close/>
              </a:path>
            </a:pathLst>
          </a:custGeom>
          <a:solidFill>
            <a:srgbClr val="E60012"/>
          </a:solidFill>
          <a:ln w="124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6" name="任意多边形: 形状 15"/>
          <p:cNvSpPr/>
          <p:nvPr userDrawn="1"/>
        </p:nvSpPr>
        <p:spPr>
          <a:xfrm>
            <a:off x="0" y="0"/>
            <a:ext cx="12192000" cy="6858000"/>
          </a:xfrm>
          <a:custGeom>
            <a:avLst/>
            <a:gdLst>
              <a:gd name="connsiteX0" fmla="*/ 1 w 12192000"/>
              <a:gd name="connsiteY0" fmla="*/ 0 h 6858000"/>
              <a:gd name="connsiteX1" fmla="*/ 2 w 12192000"/>
              <a:gd name="connsiteY1" fmla="*/ 0 h 6858000"/>
              <a:gd name="connsiteX2" fmla="*/ 2 w 12192000"/>
              <a:gd name="connsiteY2" fmla="*/ 2624742 h 6858000"/>
              <a:gd name="connsiteX3" fmla="*/ 3451028 w 12192000"/>
              <a:gd name="connsiteY3" fmla="*/ 6067811 h 6858000"/>
              <a:gd name="connsiteX4" fmla="*/ 4309142 w 12192000"/>
              <a:gd name="connsiteY4" fmla="*/ 6067811 h 6858000"/>
              <a:gd name="connsiteX5" fmla="*/ 10391538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6574971 h 6858000"/>
              <a:gd name="connsiteX10" fmla="*/ 1 w 12192000"/>
              <a:gd name="connsiteY10" fmla="*/ 65749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1" y="0"/>
                </a:moveTo>
                <a:lnTo>
                  <a:pt x="2" y="0"/>
                </a:lnTo>
                <a:lnTo>
                  <a:pt x="2" y="2624742"/>
                </a:lnTo>
                <a:lnTo>
                  <a:pt x="3451028" y="6067811"/>
                </a:lnTo>
                <a:cubicBezTo>
                  <a:pt x="3687109" y="6302564"/>
                  <a:pt x="4073061" y="6302564"/>
                  <a:pt x="4309142" y="6067811"/>
                </a:cubicBezTo>
                <a:lnTo>
                  <a:pt x="10391538" y="0"/>
                </a:lnTo>
                <a:lnTo>
                  <a:pt x="12192000" y="0"/>
                </a:lnTo>
                <a:lnTo>
                  <a:pt x="12192000" y="6858000"/>
                </a:lnTo>
                <a:lnTo>
                  <a:pt x="0" y="6858000"/>
                </a:lnTo>
                <a:lnTo>
                  <a:pt x="0" y="6574971"/>
                </a:lnTo>
                <a:lnTo>
                  <a:pt x="1" y="6574971"/>
                </a:lnTo>
                <a:close/>
              </a:path>
            </a:pathLst>
          </a:cu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pitchFamily="34" charset="-122"/>
              <a:cs typeface="+mn-cs"/>
            </a:endParaRPr>
          </a:p>
        </p:txBody>
      </p:sp>
      <p:sp>
        <p:nvSpPr>
          <p:cNvPr id="13" name="标题 1"/>
          <p:cNvSpPr>
            <a:spLocks noGrp="1"/>
          </p:cNvSpPr>
          <p:nvPr userDrawn="1">
            <p:ph type="ctrTitle"/>
          </p:nvPr>
        </p:nvSpPr>
        <p:spPr>
          <a:xfrm>
            <a:off x="673100" y="1130301"/>
            <a:ext cx="6409872" cy="2334350"/>
          </a:xfrm>
        </p:spPr>
        <p:txBody>
          <a:bodyPr anchor="b">
            <a:normAutofit/>
          </a:bodyPr>
          <a:lstStyle>
            <a:lvl1pPr marL="0" indent="0" algn="ctr">
              <a:buFont typeface="Arial" charset="0"/>
              <a:buNone/>
              <a:defRPr sz="3200">
                <a:solidFill>
                  <a:schemeClr val="accent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673100" y="4071792"/>
            <a:ext cx="6409872" cy="310871"/>
          </a:xfrm>
        </p:spPr>
        <p:txBody>
          <a:bodyPr vert="horz" lIns="91440" tIns="45720" rIns="91440" bIns="45720" rtlCol="0">
            <a:normAutofit/>
          </a:bodyPr>
          <a:lstStyle>
            <a:lvl1pPr marL="0" indent="0" algn="ctr">
              <a:buNone/>
              <a:defRPr lang="zh-CN" altLang="en-US" sz="1400" smtClean="0">
                <a:solidFill>
                  <a:schemeClr val="accent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defTabSz="-635" fontAlgn="auto">
              <a:spcAft>
                <a:spcPts val="0"/>
              </a:spcAft>
              <a:buClrTx/>
              <a:buSzTx/>
            </a:pPr>
            <a:r>
              <a:rPr lang="en-US" altLang="zh-CN" dirty="0"/>
              <a:t>Data</a:t>
            </a:r>
          </a:p>
        </p:txBody>
      </p:sp>
      <p:sp>
        <p:nvSpPr>
          <p:cNvPr id="6" name="文本占位符 13"/>
          <p:cNvSpPr>
            <a:spLocks noGrp="1"/>
          </p:cNvSpPr>
          <p:nvPr>
            <p:ph type="body" sz="quarter" idx="10" hasCustomPrompt="1"/>
          </p:nvPr>
        </p:nvSpPr>
        <p:spPr>
          <a:xfrm>
            <a:off x="673102" y="3775521"/>
            <a:ext cx="6409872" cy="296271"/>
          </a:xfrm>
        </p:spPr>
        <p:txBody>
          <a:bodyPr vert="horz" anchor="ctr">
            <a:noAutofit/>
          </a:bodyPr>
          <a:lstStyle>
            <a:lvl1pPr marL="0" indent="0" algn="ctr">
              <a:buNone/>
              <a:defRPr sz="14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39738"/>
            <a:ext cx="6868584" cy="677862"/>
          </a:xfrm>
          <a:prstGeom prst="rect">
            <a:avLst/>
          </a:prstGeom>
          <a:noFill/>
          <a:ln w="9525">
            <a:noFill/>
            <a:miter lim="800000"/>
          </a:ln>
        </p:spPr>
        <p:txBody>
          <a:bodyPr vert="horz" wrap="square" lIns="62758" tIns="31379" rIns="62758" bIns="31379" numCol="1" anchor="ctr" anchorCtr="0" compatLnSpc="1"/>
          <a:lstStyle/>
          <a:p>
            <a:pPr lvl="0"/>
            <a:r>
              <a:rPr lang="zh-CN" altLang="en-US"/>
              <a:t>单击此处编辑母版标题样式</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62758" tIns="31379" rIns="62758" bIns="31379"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2532"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62758" tIns="31379" rIns="62758" bIns="31379" numCol="1" anchor="t" anchorCtr="0" compatLnSpc="1"/>
          <a:lstStyle>
            <a:lvl1pPr>
              <a:defRPr kumimoji="1" sz="1000">
                <a:latin typeface="微软雅黑" pitchFamily="34" charset="-122"/>
                <a:ea typeface="微软雅黑" pitchFamily="34" charset="-122"/>
                <a:cs typeface="微软雅黑" pitchFamily="34" charset="-122"/>
              </a:defRPr>
            </a:lvl1pPr>
          </a:lstStyle>
          <a:p>
            <a:pPr>
              <a:defRPr/>
            </a:pPr>
            <a:endParaRPr lang="en-US" altLang="zh-CN"/>
          </a:p>
        </p:txBody>
      </p:sp>
      <p:sp>
        <p:nvSpPr>
          <p:cNvPr id="22533"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62758" tIns="31379" rIns="62758" bIns="31379" numCol="1" anchor="t" anchorCtr="0" compatLnSpc="1"/>
          <a:lstStyle>
            <a:lvl1pPr algn="ctr">
              <a:defRPr kumimoji="1" sz="1000">
                <a:latin typeface="微软雅黑" pitchFamily="34" charset="-122"/>
                <a:ea typeface="微软雅黑" pitchFamily="34" charset="-122"/>
                <a:cs typeface="微软雅黑" pitchFamily="34" charset="-122"/>
              </a:defRPr>
            </a:lvl1pPr>
          </a:lstStyle>
          <a:p>
            <a:pPr>
              <a:defRPr/>
            </a:pPr>
            <a:endParaRPr lang="en-US" altLang="zh-CN"/>
          </a:p>
        </p:txBody>
      </p:sp>
      <p:sp>
        <p:nvSpPr>
          <p:cNvPr id="22534"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62758" tIns="31379" rIns="62758" bIns="31379" numCol="1" anchor="t" anchorCtr="0" compatLnSpc="1"/>
          <a:lstStyle>
            <a:lvl1pPr algn="r">
              <a:defRPr kumimoji="1" sz="1000">
                <a:latin typeface="微软雅黑" pitchFamily="34" charset="-122"/>
                <a:ea typeface="微软雅黑" pitchFamily="34" charset="-122"/>
                <a:cs typeface="微软雅黑" pitchFamily="34" charset="-122"/>
              </a:defRPr>
            </a:lvl1pPr>
          </a:lstStyle>
          <a:p>
            <a:pPr>
              <a:defRPr/>
            </a:pPr>
            <a:r>
              <a:rPr lang="en-US" altLang="zh-CN"/>
              <a:t>	</a:t>
            </a:r>
            <a:fld id="{03DBA250-DDFA-4E4E-8BB1-54C2F05E36E0}" type="slidenum">
              <a:rPr lang="en-US" altLang="zh-CN"/>
              <a:t>‹#›</a:t>
            </a:fld>
            <a:endParaRPr lang="en-US" altLang="zh-CN"/>
          </a:p>
        </p:txBody>
      </p:sp>
      <p:sp>
        <p:nvSpPr>
          <p:cNvPr id="14" name="Rectangle 5"/>
          <p:cNvSpPr>
            <a:spLocks noChangeArrowheads="1"/>
          </p:cNvSpPr>
          <p:nvPr userDrawn="1"/>
        </p:nvSpPr>
        <p:spPr bwMode="auto">
          <a:xfrm>
            <a:off x="0" y="-24356"/>
            <a:ext cx="12192000" cy="305026"/>
          </a:xfrm>
          <a:prstGeom prst="rect">
            <a:avLst/>
          </a:prstGeom>
          <a:solidFill>
            <a:srgbClr val="2F5EB0"/>
          </a:solidFill>
          <a:ln w="9525">
            <a:noFill/>
            <a:miter lim="800000"/>
          </a:ln>
        </p:spPr>
        <p:txBody>
          <a:bodyPr wrap="none" anchor="ctr"/>
          <a:lstStyle/>
          <a:p>
            <a:pPr>
              <a:defRPr/>
            </a:pPr>
            <a:endParaRPr lang="zh-CN" altLang="en-US" sz="3285">
              <a:latin typeface="微软雅黑" pitchFamily="34" charset="-122"/>
              <a:ea typeface="微软雅黑" pitchFamily="34" charset="-122"/>
              <a:cs typeface="微软雅黑" pitchFamily="34" charset="-122"/>
            </a:endParaRPr>
          </a:p>
        </p:txBody>
      </p:sp>
      <p:sp>
        <p:nvSpPr>
          <p:cNvPr id="11" name="Rectangle 5"/>
          <p:cNvSpPr>
            <a:spLocks noChangeArrowheads="1"/>
          </p:cNvSpPr>
          <p:nvPr userDrawn="1"/>
        </p:nvSpPr>
        <p:spPr bwMode="auto">
          <a:xfrm>
            <a:off x="0" y="231684"/>
            <a:ext cx="12192000" cy="48759"/>
          </a:xfrm>
          <a:prstGeom prst="rect">
            <a:avLst/>
          </a:prstGeom>
          <a:solidFill>
            <a:srgbClr val="B1ACAB"/>
          </a:solidFill>
          <a:ln w="9525">
            <a:noFill/>
            <a:miter lim="800000"/>
          </a:ln>
        </p:spPr>
        <p:txBody>
          <a:bodyPr wrap="none" anchor="ctr"/>
          <a:lstStyle/>
          <a:p>
            <a:pPr>
              <a:defRPr/>
            </a:pPr>
            <a:endParaRPr lang="zh-CN" altLang="en-US" sz="3285">
              <a:latin typeface="微软雅黑" pitchFamily="34" charset="-122"/>
              <a:ea typeface="微软雅黑" pitchFamily="34" charset="-122"/>
              <a:cs typeface="微软雅黑" pitchFamily="34" charset="-122"/>
            </a:endParaRPr>
          </a:p>
        </p:txBody>
      </p:sp>
      <p:sp>
        <p:nvSpPr>
          <p:cNvPr id="2" name="Rectangle 5"/>
          <p:cNvSpPr>
            <a:spLocks noChangeArrowheads="1"/>
          </p:cNvSpPr>
          <p:nvPr userDrawn="1"/>
        </p:nvSpPr>
        <p:spPr bwMode="auto">
          <a:xfrm>
            <a:off x="0" y="6551069"/>
            <a:ext cx="8184232" cy="305026"/>
          </a:xfrm>
          <a:prstGeom prst="rect">
            <a:avLst/>
          </a:prstGeom>
          <a:solidFill>
            <a:srgbClr val="E60012"/>
          </a:solidFill>
          <a:ln w="9525">
            <a:noFill/>
            <a:miter lim="800000"/>
          </a:ln>
        </p:spPr>
        <p:txBody>
          <a:bodyPr wrap="none" anchor="ctr"/>
          <a:lstStyle/>
          <a:p>
            <a:pPr>
              <a:defRPr/>
            </a:pPr>
            <a:endParaRPr lang="zh-CN" altLang="en-US" sz="3285">
              <a:latin typeface="微软雅黑" pitchFamily="34" charset="-122"/>
              <a:ea typeface="微软雅黑" pitchFamily="34" charset="-122"/>
              <a:cs typeface="微软雅黑" pitchFamily="34" charset="-122"/>
            </a:endParaRPr>
          </a:p>
        </p:txBody>
      </p:sp>
      <p:sp>
        <p:nvSpPr>
          <p:cNvPr id="15" name="文本占位符 5"/>
          <p:cNvSpPr txBox="1"/>
          <p:nvPr userDrawn="1"/>
        </p:nvSpPr>
        <p:spPr>
          <a:xfrm>
            <a:off x="0" y="3795880"/>
            <a:ext cx="12192000" cy="553998"/>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lgn="ctr">
              <a:buNone/>
            </a:pPr>
            <a:r>
              <a:rPr lang="zh-CN" altLang="en-US" sz="3000" b="1">
                <a:solidFill>
                  <a:srgbClr val="ECECEC"/>
                </a:solidFill>
                <a:latin typeface="微软雅黑" pitchFamily="34" charset="-122"/>
                <a:ea typeface="微软雅黑" pitchFamily="34" charset="-122"/>
                <a:cs typeface="+mn-ea"/>
                <a:sym typeface="+mn-lt"/>
              </a:rPr>
              <a:t>更多</a:t>
            </a:r>
            <a:r>
              <a:rPr lang="en-US" altLang="zh-CN" sz="3000" b="1">
                <a:solidFill>
                  <a:srgbClr val="ECECEC"/>
                </a:solidFill>
                <a:latin typeface="微软雅黑" pitchFamily="34" charset="-122"/>
                <a:ea typeface="微软雅黑" pitchFamily="34" charset="-122"/>
                <a:cs typeface="+mn-ea"/>
                <a:sym typeface="+mn-lt"/>
              </a:rPr>
              <a:t>EHS</a:t>
            </a:r>
            <a:r>
              <a:rPr lang="zh-CN" altLang="en-US" sz="3000" b="1">
                <a:solidFill>
                  <a:srgbClr val="ECECEC"/>
                </a:solidFill>
                <a:latin typeface="微软雅黑" pitchFamily="34" charset="-122"/>
                <a:ea typeface="微软雅黑" pitchFamily="34" charset="-122"/>
                <a:cs typeface="+mn-ea"/>
                <a:sym typeface="+mn-lt"/>
              </a:rPr>
              <a:t>独家精品资料，请咨询“安应管家”微信号：</a:t>
            </a:r>
            <a:r>
              <a:rPr lang="en-US" altLang="zh-CN" sz="3000" b="1">
                <a:solidFill>
                  <a:srgbClr val="ECECEC"/>
                </a:solidFill>
                <a:latin typeface="微软雅黑" pitchFamily="34" charset="-122"/>
                <a:ea typeface="微软雅黑" pitchFamily="34" charset="-122"/>
                <a:cs typeface="+mn-ea"/>
                <a:sym typeface="+mn-lt"/>
              </a:rPr>
              <a:t>ansyingsj1</a:t>
            </a:r>
            <a:endParaRPr lang="en-US" altLang="en-US" sz="3000" b="1" dirty="0">
              <a:solidFill>
                <a:srgbClr val="ECECEC"/>
              </a:solidFill>
              <a:latin typeface="微软雅黑" pitchFamily="34" charset="-122"/>
              <a:ea typeface="微软雅黑" pitchFamily="34" charset="-122"/>
              <a:cs typeface="+mn-ea"/>
              <a:sym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626745" rtl="0" eaLnBrk="0" fontAlgn="base" hangingPunct="0">
        <a:spcBef>
          <a:spcPct val="0"/>
        </a:spcBef>
        <a:spcAft>
          <a:spcPct val="0"/>
        </a:spcAft>
        <a:defRPr sz="3300">
          <a:solidFill>
            <a:srgbClr val="5B161B"/>
          </a:solidFill>
          <a:latin typeface="微软雅黑" pitchFamily="34" charset="-122"/>
          <a:ea typeface="微软雅黑" pitchFamily="34" charset="-122"/>
          <a:cs typeface="微软雅黑" pitchFamily="34" charset="-122"/>
        </a:defRPr>
      </a:lvl1pPr>
      <a:lvl2pPr algn="l" defTabSz="626745" rtl="0" eaLnBrk="0" fontAlgn="base" hangingPunct="0">
        <a:spcBef>
          <a:spcPct val="0"/>
        </a:spcBef>
        <a:spcAft>
          <a:spcPct val="0"/>
        </a:spcAft>
        <a:defRPr sz="3300">
          <a:solidFill>
            <a:srgbClr val="5B161B"/>
          </a:solidFill>
          <a:latin typeface="Arial" charset="0"/>
          <a:ea typeface="宋体" charset="-122"/>
        </a:defRPr>
      </a:lvl2pPr>
      <a:lvl3pPr algn="l" defTabSz="626745" rtl="0" eaLnBrk="0" fontAlgn="base" hangingPunct="0">
        <a:spcBef>
          <a:spcPct val="0"/>
        </a:spcBef>
        <a:spcAft>
          <a:spcPct val="0"/>
        </a:spcAft>
        <a:defRPr sz="3300">
          <a:solidFill>
            <a:srgbClr val="5B161B"/>
          </a:solidFill>
          <a:latin typeface="Arial" charset="0"/>
          <a:ea typeface="宋体" charset="-122"/>
        </a:defRPr>
      </a:lvl3pPr>
      <a:lvl4pPr algn="l" defTabSz="626745" rtl="0" eaLnBrk="0" fontAlgn="base" hangingPunct="0">
        <a:spcBef>
          <a:spcPct val="0"/>
        </a:spcBef>
        <a:spcAft>
          <a:spcPct val="0"/>
        </a:spcAft>
        <a:defRPr sz="3300">
          <a:solidFill>
            <a:srgbClr val="5B161B"/>
          </a:solidFill>
          <a:latin typeface="Arial" charset="0"/>
          <a:ea typeface="宋体" charset="-122"/>
        </a:defRPr>
      </a:lvl4pPr>
      <a:lvl5pPr algn="l" defTabSz="626745" rtl="0" eaLnBrk="0" fontAlgn="base" hangingPunct="0">
        <a:spcBef>
          <a:spcPct val="0"/>
        </a:spcBef>
        <a:spcAft>
          <a:spcPct val="0"/>
        </a:spcAft>
        <a:defRPr sz="3300">
          <a:solidFill>
            <a:srgbClr val="5B161B"/>
          </a:solidFill>
          <a:latin typeface="Arial" charset="0"/>
          <a:ea typeface="宋体" charset="-122"/>
        </a:defRPr>
      </a:lvl5pPr>
      <a:lvl6pPr marL="457200" algn="l" defTabSz="626745" rtl="0" fontAlgn="base">
        <a:spcBef>
          <a:spcPct val="0"/>
        </a:spcBef>
        <a:spcAft>
          <a:spcPct val="0"/>
        </a:spcAft>
        <a:defRPr sz="3300">
          <a:solidFill>
            <a:srgbClr val="5B161B"/>
          </a:solidFill>
          <a:latin typeface="Arial" charset="0"/>
          <a:ea typeface="宋体" charset="-122"/>
        </a:defRPr>
      </a:lvl6pPr>
      <a:lvl7pPr marL="914400" algn="l" defTabSz="626745" rtl="0" fontAlgn="base">
        <a:spcBef>
          <a:spcPct val="0"/>
        </a:spcBef>
        <a:spcAft>
          <a:spcPct val="0"/>
        </a:spcAft>
        <a:defRPr sz="3300">
          <a:solidFill>
            <a:srgbClr val="5B161B"/>
          </a:solidFill>
          <a:latin typeface="Arial" charset="0"/>
          <a:ea typeface="宋体" charset="-122"/>
        </a:defRPr>
      </a:lvl7pPr>
      <a:lvl8pPr marL="1371600" algn="l" defTabSz="626745" rtl="0" fontAlgn="base">
        <a:spcBef>
          <a:spcPct val="0"/>
        </a:spcBef>
        <a:spcAft>
          <a:spcPct val="0"/>
        </a:spcAft>
        <a:defRPr sz="3300">
          <a:solidFill>
            <a:srgbClr val="5B161B"/>
          </a:solidFill>
          <a:latin typeface="Arial" charset="0"/>
          <a:ea typeface="宋体" charset="-122"/>
        </a:defRPr>
      </a:lvl8pPr>
      <a:lvl9pPr marL="1828800" algn="l" defTabSz="626745" rtl="0" fontAlgn="base">
        <a:spcBef>
          <a:spcPct val="0"/>
        </a:spcBef>
        <a:spcAft>
          <a:spcPct val="0"/>
        </a:spcAft>
        <a:defRPr sz="3300">
          <a:solidFill>
            <a:srgbClr val="5B161B"/>
          </a:solidFill>
          <a:latin typeface="Arial" charset="0"/>
          <a:ea typeface="宋体" charset="-122"/>
        </a:defRPr>
      </a:lvl9pPr>
    </p:titleStyle>
    <p:bodyStyle>
      <a:lvl1pPr marL="236855" indent="-236855" algn="l" defTabSz="626745" rtl="0" eaLnBrk="0" fontAlgn="base" hangingPunct="0">
        <a:spcBef>
          <a:spcPct val="20000"/>
        </a:spcBef>
        <a:spcAft>
          <a:spcPct val="0"/>
        </a:spcAft>
        <a:buClr>
          <a:srgbClr val="0595D4"/>
        </a:buClr>
        <a:buChar char="•"/>
        <a:defRPr sz="2200">
          <a:solidFill>
            <a:srgbClr val="5B161B"/>
          </a:solidFill>
          <a:latin typeface="微软雅黑" pitchFamily="34" charset="-122"/>
          <a:ea typeface="微软雅黑" pitchFamily="34" charset="-122"/>
          <a:cs typeface="微软雅黑" pitchFamily="34" charset="-122"/>
        </a:defRPr>
      </a:lvl1pPr>
      <a:lvl2pPr marL="511175" indent="-196850" algn="l" defTabSz="626745" rtl="0" eaLnBrk="0" fontAlgn="base" hangingPunct="0">
        <a:spcBef>
          <a:spcPct val="20000"/>
        </a:spcBef>
        <a:spcAft>
          <a:spcPct val="0"/>
        </a:spcAft>
        <a:buClr>
          <a:srgbClr val="0595D4"/>
        </a:buClr>
        <a:buChar char="–"/>
        <a:defRPr sz="1600">
          <a:solidFill>
            <a:srgbClr val="5B161B"/>
          </a:solidFill>
          <a:latin typeface="微软雅黑" pitchFamily="34" charset="-122"/>
          <a:ea typeface="微软雅黑" pitchFamily="34" charset="-122"/>
        </a:defRPr>
      </a:lvl2pPr>
      <a:lvl3pPr marL="784225" indent="-157480" algn="l" defTabSz="626745" rtl="0" eaLnBrk="0" fontAlgn="base" hangingPunct="0">
        <a:spcBef>
          <a:spcPct val="20000"/>
        </a:spcBef>
        <a:spcAft>
          <a:spcPct val="0"/>
        </a:spcAft>
        <a:buClr>
          <a:srgbClr val="0595D4"/>
        </a:buClr>
        <a:buChar char="•"/>
        <a:defRPr sz="1600">
          <a:solidFill>
            <a:srgbClr val="5B161B"/>
          </a:solidFill>
          <a:latin typeface="微软雅黑" pitchFamily="34" charset="-122"/>
          <a:ea typeface="微软雅黑" pitchFamily="34" charset="-122"/>
        </a:defRPr>
      </a:lvl3pPr>
      <a:lvl4pPr marL="1097280" indent="-155575" algn="l" defTabSz="626745" rtl="0" eaLnBrk="0" fontAlgn="base" hangingPunct="0">
        <a:spcBef>
          <a:spcPct val="20000"/>
        </a:spcBef>
        <a:spcAft>
          <a:spcPct val="0"/>
        </a:spcAft>
        <a:buClr>
          <a:srgbClr val="0595D4"/>
        </a:buClr>
        <a:buChar char="–"/>
        <a:defRPr sz="1600">
          <a:solidFill>
            <a:srgbClr val="5B161B"/>
          </a:solidFill>
          <a:latin typeface="微软雅黑" pitchFamily="34" charset="-122"/>
          <a:ea typeface="微软雅黑" pitchFamily="34" charset="-122"/>
        </a:defRPr>
      </a:lvl4pPr>
      <a:lvl5pPr marL="1412875" indent="-157480" algn="l" defTabSz="626745" rtl="0" eaLnBrk="0" fontAlgn="base" hangingPunct="0">
        <a:spcBef>
          <a:spcPct val="20000"/>
        </a:spcBef>
        <a:spcAft>
          <a:spcPct val="0"/>
        </a:spcAft>
        <a:buClr>
          <a:srgbClr val="0595D4"/>
        </a:buClr>
        <a:buChar char="»"/>
        <a:defRPr sz="1600">
          <a:solidFill>
            <a:srgbClr val="5B161B"/>
          </a:solidFill>
          <a:latin typeface="微软雅黑" pitchFamily="34" charset="-122"/>
          <a:ea typeface="微软雅黑" pitchFamily="34" charset="-122"/>
        </a:defRPr>
      </a:lvl5pPr>
      <a:lvl6pPr marL="1870075" indent="-157480" algn="l" defTabSz="626745"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6745"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6745"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6745" rtl="0" fontAlgn="base">
        <a:spcBef>
          <a:spcPct val="20000"/>
        </a:spcBef>
        <a:spcAft>
          <a:spcPct val="0"/>
        </a:spcAft>
        <a:buClr>
          <a:srgbClr val="0595D4"/>
        </a:buClr>
        <a:buChar char="»"/>
        <a:defRPr sz="1600">
          <a:solidFill>
            <a:srgbClr val="5B161B"/>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pitchFamily="34" charset="-122"/>
              <a:cs typeface="+mn-cs"/>
            </a:endParaRPr>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pitchFamily="34" charset="-122"/>
                <a:cs typeface="+mn-cs"/>
              </a:rPr>
              <a:t>请在插入菜单</a:t>
            </a:r>
            <a:r>
              <a:rPr kumimoji="0" lang="en-US" altLang="zh-CN" sz="1000" b="0" i="0" u="none" strike="noStrike" kern="1200" cap="none" spc="0" normalizeH="0" baseline="0" noProof="0">
                <a:ln>
                  <a:noFill/>
                </a:ln>
                <a:solidFill>
                  <a:srgbClr val="000000">
                    <a:lumMod val="50000"/>
                    <a:lumOff val="50000"/>
                  </a:srgbClr>
                </a:solidFill>
                <a:effectLst/>
                <a:uLnTx/>
                <a:uFillTx/>
                <a:latin typeface="Arial" charset="0"/>
                <a:ea typeface="微软雅黑" pitchFamily="34" charset="-122"/>
                <a:cs typeface="+mn-cs"/>
              </a:rPr>
              <a:t>—</a:t>
            </a:r>
            <a:r>
              <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pitchFamily="34" charset="-122"/>
                <a:cs typeface="+mn-cs"/>
              </a:rPr>
              <a:t>页眉和页脚中修改此文本</a:t>
            </a:r>
            <a:endParaRPr kumimoji="0" lang="zh-CN" altLang="en-US" sz="1000" b="0" i="0" u="none" strike="noStrike" kern="1200" cap="none" spc="0" normalizeH="0" baseline="0" noProof="0" dirty="0">
              <a:ln>
                <a:noFill/>
              </a:ln>
              <a:solidFill>
                <a:srgbClr val="000000">
                  <a:lumMod val="50000"/>
                  <a:lumOff val="50000"/>
                </a:srgbClr>
              </a:solidFill>
              <a:effectLst/>
              <a:uLnTx/>
              <a:uFillTx/>
              <a:latin typeface="Arial" charset="0"/>
              <a:ea typeface="微软雅黑" pitchFamily="34" charset="-122"/>
              <a:cs typeface="+mn-cs"/>
            </a:endParaRPr>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charset="0"/>
                <a:ea typeface="微软雅黑" pitchFamily="34" charset="-122"/>
                <a:cs typeface="+mn-cs"/>
              </a:rPr>
              <a:t>‹#›</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pitchFamily="34" charset="-122"/>
              <a:cs typeface="+mn-cs"/>
            </a:endParaRPr>
          </a:p>
        </p:txBody>
      </p:sp>
    </p:spTree>
  </p:cSld>
  <p:clrMap bg1="lt1" tx1="dk1" bg2="lt2" tx2="dk2" accent1="accent1" accent2="accent2" accent3="accent3" accent4="accent4" accent5="accent5" accent6="accent6" hlink="hlink" folHlink="folHlink"/>
  <p:sldLayoutIdLst>
    <p:sldLayoutId id="2147483652" r:id="rId1"/>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charset="0"/>
        <a:buChar char="•"/>
        <a:defRPr sz="1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charset="0"/>
        <a:buChar char="•"/>
        <a:defRPr sz="16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charset="0"/>
        <a:buChar char="•"/>
        <a:defRPr sz="14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charset="0"/>
        <a:buChar char="•"/>
        <a:defRPr sz="12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charset="0"/>
        <a:buChar char="•"/>
        <a:defRPr sz="12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pitchFamily="34" charset="-122"/>
              <a:cs typeface="+mn-cs"/>
            </a:endParaRPr>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pitchFamily="34" charset="-122"/>
                <a:cs typeface="+mn-cs"/>
              </a:rPr>
              <a:t>请在插入菜单</a:t>
            </a:r>
            <a:r>
              <a:rPr kumimoji="0" lang="en-US" altLang="zh-CN" sz="1000" b="0" i="0" u="none" strike="noStrike" kern="1200" cap="none" spc="0" normalizeH="0" baseline="0" noProof="0">
                <a:ln>
                  <a:noFill/>
                </a:ln>
                <a:solidFill>
                  <a:srgbClr val="000000">
                    <a:lumMod val="50000"/>
                    <a:lumOff val="50000"/>
                  </a:srgbClr>
                </a:solidFill>
                <a:effectLst/>
                <a:uLnTx/>
                <a:uFillTx/>
                <a:latin typeface="Arial" charset="0"/>
                <a:ea typeface="微软雅黑" pitchFamily="34" charset="-122"/>
                <a:cs typeface="+mn-cs"/>
              </a:rPr>
              <a:t>—</a:t>
            </a:r>
            <a:r>
              <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pitchFamily="34" charset="-122"/>
                <a:cs typeface="+mn-cs"/>
              </a:rPr>
              <a:t>页眉和页脚中修改此文本</a:t>
            </a:r>
            <a:endParaRPr kumimoji="0" lang="zh-CN" altLang="en-US" sz="1000" b="0" i="0" u="none" strike="noStrike" kern="1200" cap="none" spc="0" normalizeH="0" baseline="0" noProof="0" dirty="0">
              <a:ln>
                <a:noFill/>
              </a:ln>
              <a:solidFill>
                <a:srgbClr val="000000">
                  <a:lumMod val="50000"/>
                  <a:lumOff val="50000"/>
                </a:srgbClr>
              </a:solidFill>
              <a:effectLst/>
              <a:uLnTx/>
              <a:uFillTx/>
              <a:latin typeface="Arial" charset="0"/>
              <a:ea typeface="微软雅黑" pitchFamily="34" charset="-122"/>
              <a:cs typeface="+mn-cs"/>
            </a:endParaRPr>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charset="0"/>
                <a:ea typeface="微软雅黑" pitchFamily="34" charset="-122"/>
                <a:cs typeface="+mn-cs"/>
              </a:rPr>
              <a:t>‹#›</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pitchFamily="34" charset="-122"/>
              <a:cs typeface="+mn-cs"/>
            </a:endParaRPr>
          </a:p>
        </p:txBody>
      </p:sp>
    </p:spTree>
  </p:cSld>
  <p:clrMap bg1="lt1" tx1="dk1" bg2="lt2" tx2="dk2" accent1="accent1" accent2="accent2" accent3="accent3" accent4="accent4" accent5="accent5" accent6="accent6" hlink="hlink" folHlink="folHlink"/>
  <p:sldLayoutIdLst>
    <p:sldLayoutId id="2147483654" r:id="rId1"/>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charset="0"/>
        <a:buChar char="•"/>
        <a:defRPr sz="1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charset="0"/>
        <a:buChar char="•"/>
        <a:defRPr sz="16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charset="0"/>
        <a:buChar char="•"/>
        <a:defRPr sz="14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charset="0"/>
        <a:buChar char="•"/>
        <a:defRPr sz="12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charset="0"/>
        <a:buChar char="•"/>
        <a:defRPr sz="12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3.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5.png"/><Relationship Id="rId5" Type="http://schemas.openxmlformats.org/officeDocument/2006/relationships/image" Target="../media/image22.wmf"/><Relationship Id="rId4" Type="http://schemas.openxmlformats.org/officeDocument/2006/relationships/oleObject"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3.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9.wmf"/><Relationship Id="rId5" Type="http://schemas.openxmlformats.org/officeDocument/2006/relationships/oleObject" Target="NUL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wmf"/><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oleObject" Target="NUL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NUL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5.xml"/><Relationship Id="rId7" Type="http://schemas.openxmlformats.org/officeDocument/2006/relationships/oleObject" Target="NUL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NUL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NUL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7824192" y="2420888"/>
            <a:ext cx="3111501" cy="3228755"/>
            <a:chOff x="6100907" y="3943928"/>
            <a:chExt cx="1785580" cy="2017568"/>
          </a:xfrm>
        </p:grpSpPr>
        <p:sp>
          <p:nvSpPr>
            <p:cNvPr id="34" name="文本框 33"/>
            <p:cNvSpPr txBox="1"/>
            <p:nvPr/>
          </p:nvSpPr>
          <p:spPr>
            <a:xfrm>
              <a:off x="6100907" y="3943928"/>
              <a:ext cx="1523554" cy="538569"/>
            </a:xfrm>
            <a:prstGeom prst="rect">
              <a:avLst/>
            </a:prstGeom>
            <a:noFill/>
            <a:ln>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spc="100">
                  <a:solidFill>
                    <a:srgbClr val="2F5EB0"/>
                  </a:solidFill>
                  <a:latin typeface="Impact" pitchFamily="34" charset="0"/>
                  <a:ea typeface="微软雅黑" pitchFamily="34" charset="-122"/>
                  <a:cs typeface="Arial" charset="0"/>
                </a:rPr>
                <a:t>应急预案</a:t>
              </a:r>
              <a:endParaRPr kumimoji="0" lang="zh-CN" altLang="en-US" sz="1800" b="1" i="0" u="none" strike="noStrike" kern="1200" cap="none" spc="100" normalizeH="0" baseline="0" noProof="0" dirty="0">
                <a:ln>
                  <a:noFill/>
                </a:ln>
                <a:solidFill>
                  <a:srgbClr val="2F5EB0"/>
                </a:solidFill>
                <a:effectLst/>
                <a:uLnTx/>
                <a:uFillTx/>
                <a:latin typeface="Impact" pitchFamily="34" charset="0"/>
                <a:ea typeface="微软雅黑" pitchFamily="34" charset="-122"/>
                <a:cs typeface="Arial" charset="0"/>
              </a:endParaRPr>
            </a:p>
          </p:txBody>
        </p:sp>
        <p:sp>
          <p:nvSpPr>
            <p:cNvPr id="35" name="文本框 34"/>
            <p:cNvSpPr txBox="1"/>
            <p:nvPr/>
          </p:nvSpPr>
          <p:spPr>
            <a:xfrm>
              <a:off x="6100907" y="4643243"/>
              <a:ext cx="1785580" cy="538569"/>
            </a:xfrm>
            <a:prstGeom prst="rect">
              <a:avLst/>
            </a:prstGeom>
            <a:noFill/>
            <a:ln>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100" normalizeH="0" baseline="0" noProof="0">
                  <a:ln>
                    <a:noFill/>
                  </a:ln>
                  <a:solidFill>
                    <a:srgbClr val="E60012"/>
                  </a:solidFill>
                  <a:effectLst/>
                  <a:uLnTx/>
                  <a:uFillTx/>
                  <a:latin typeface="Impact" pitchFamily="34" charset="0"/>
                  <a:ea typeface="微软雅黑" pitchFamily="34" charset="-122"/>
                  <a:cs typeface="Arial" charset="0"/>
                </a:rPr>
                <a:t>全过程管理</a:t>
              </a:r>
              <a:endParaRPr kumimoji="0" lang="zh-CN" altLang="en-US" sz="1800" b="1" i="0" u="none" strike="noStrike" kern="1200" cap="none" spc="100" normalizeH="0" baseline="0" noProof="0" dirty="0">
                <a:ln>
                  <a:noFill/>
                </a:ln>
                <a:solidFill>
                  <a:srgbClr val="E60012"/>
                </a:solidFill>
                <a:effectLst/>
                <a:uLnTx/>
                <a:uFillTx/>
                <a:latin typeface="Impact" pitchFamily="34" charset="0"/>
                <a:ea typeface="微软雅黑" pitchFamily="34" charset="-122"/>
                <a:cs typeface="Arial" charset="0"/>
              </a:endParaRPr>
            </a:p>
          </p:txBody>
        </p:sp>
        <p:sp>
          <p:nvSpPr>
            <p:cNvPr id="36" name="文本框 35"/>
            <p:cNvSpPr txBox="1"/>
            <p:nvPr/>
          </p:nvSpPr>
          <p:spPr>
            <a:xfrm>
              <a:off x="6100907" y="5342555"/>
              <a:ext cx="1160099" cy="538570"/>
            </a:xfrm>
            <a:prstGeom prst="rect">
              <a:avLst/>
            </a:prstGeom>
            <a:noFill/>
            <a:ln>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100" normalizeH="0" baseline="0" noProof="0" dirty="0">
                  <a:ln>
                    <a:noFill/>
                  </a:ln>
                  <a:solidFill>
                    <a:srgbClr val="2F5EB0"/>
                  </a:solidFill>
                  <a:effectLst/>
                  <a:uLnTx/>
                  <a:uFillTx/>
                  <a:latin typeface="Impact" pitchFamily="34" charset="0"/>
                  <a:ea typeface="微软雅黑" pitchFamily="34" charset="-122"/>
                  <a:cs typeface="Arial" charset="0"/>
                </a:rPr>
                <a:t>20XX</a:t>
              </a:r>
              <a:endParaRPr kumimoji="0" lang="zh-CN" altLang="en-US" sz="1800" b="0" i="0" u="none" strike="noStrike" kern="1200" cap="none" spc="100" normalizeH="0" baseline="0" noProof="0" dirty="0">
                <a:ln>
                  <a:noFill/>
                </a:ln>
                <a:solidFill>
                  <a:srgbClr val="2F5EB0"/>
                </a:solidFill>
                <a:effectLst/>
                <a:uLnTx/>
                <a:uFillTx/>
                <a:latin typeface="Impact" pitchFamily="34" charset="0"/>
                <a:ea typeface="微软雅黑" pitchFamily="34" charset="-122"/>
                <a:cs typeface="Arial" charset="0"/>
              </a:endParaRPr>
            </a:p>
          </p:txBody>
        </p:sp>
        <p:cxnSp>
          <p:nvCxnSpPr>
            <p:cNvPr id="37" name="直接连接符 36"/>
            <p:cNvCxnSpPr/>
            <p:nvPr/>
          </p:nvCxnSpPr>
          <p:spPr>
            <a:xfrm flipH="1">
              <a:off x="6100907" y="4562870"/>
              <a:ext cx="1526917"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6100907" y="5262183"/>
              <a:ext cx="178558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6100907" y="5961496"/>
              <a:ext cx="1138924"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normAutofit/>
          </a:bodyPr>
          <a:lstStyle/>
          <a:p>
            <a:r>
              <a:rPr lang="zh-CN" altLang="en-US">
                <a:ea typeface="微软雅黑" pitchFamily="34" charset="-122"/>
                <a:sym typeface="+mn-ea"/>
              </a:rPr>
              <a:t>第一章 应急预案的编制要求</a:t>
            </a: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10</a:t>
            </a:fld>
            <a:endParaRPr lang="zh-CN" altLang="en-US">
              <a:solidFill>
                <a:prstClr val="black"/>
              </a:solidFill>
            </a:endParaRPr>
          </a:p>
        </p:txBody>
      </p:sp>
      <p:sp>
        <p:nvSpPr>
          <p:cNvPr id="3" name="文本框 2"/>
          <p:cNvSpPr txBox="1"/>
          <p:nvPr/>
        </p:nvSpPr>
        <p:spPr>
          <a:xfrm>
            <a:off x="1737995" y="1064895"/>
            <a:ext cx="3390672" cy="461665"/>
          </a:xfrm>
          <a:prstGeom prst="rect">
            <a:avLst/>
          </a:prstGeom>
          <a:noFill/>
        </p:spPr>
        <p:txBody>
          <a:bodyPr wrap="none" rtlCol="0" anchor="t">
            <a:spAutoFit/>
          </a:bodyPr>
          <a:lstStyle/>
          <a:p>
            <a:r>
              <a:rPr lang="en-US" altLang="zh-CN" sz="2400">
                <a:solidFill>
                  <a:srgbClr val="0070C0"/>
                </a:solidFill>
                <a:latin typeface="微软雅黑" pitchFamily="34" charset="-122"/>
                <a:ea typeface="微软雅黑" pitchFamily="34" charset="-122"/>
                <a:cs typeface="微软雅黑" pitchFamily="34" charset="-122"/>
                <a:sym typeface="+mn-ea"/>
              </a:rPr>
              <a:t>1.2</a:t>
            </a:r>
            <a:r>
              <a:rPr lang="zh-CN" altLang="en-US" sz="2400" b="1">
                <a:latin typeface="微软雅黑" pitchFamily="34" charset="-122"/>
                <a:ea typeface="微软雅黑" pitchFamily="34" charset="-122"/>
                <a:cs typeface="微软雅黑" pitchFamily="34" charset="-122"/>
                <a:sym typeface="+mn-ea"/>
              </a:rPr>
              <a:t>应急预案的</a:t>
            </a:r>
            <a:r>
              <a:rPr lang="zh-CN" altLang="en-US" sz="2400" b="1">
                <a:solidFill>
                  <a:srgbClr val="FF0000"/>
                </a:solidFill>
                <a:latin typeface="微软雅黑" pitchFamily="34" charset="-122"/>
                <a:ea typeface="微软雅黑" pitchFamily="34" charset="-122"/>
                <a:cs typeface="微软雅黑" pitchFamily="34" charset="-122"/>
                <a:sym typeface="+mn-ea"/>
              </a:rPr>
              <a:t>体系构成</a:t>
            </a:r>
            <a:endParaRPr lang="zh-CN" altLang="en-US" sz="2400" b="1">
              <a:latin typeface="微软雅黑" pitchFamily="34" charset="-122"/>
              <a:ea typeface="微软雅黑" pitchFamily="34" charset="-122"/>
              <a:cs typeface="微软雅黑" pitchFamily="34" charset="-122"/>
            </a:endParaRPr>
          </a:p>
        </p:txBody>
      </p:sp>
      <p:graphicFrame>
        <p:nvGraphicFramePr>
          <p:cNvPr id="123910" name="对象 16390"/>
          <p:cNvGraphicFramePr>
            <a:graphicFrameLocks noChangeAspect="1"/>
          </p:cNvGraphicFramePr>
          <p:nvPr/>
        </p:nvGraphicFramePr>
        <p:xfrm>
          <a:off x="1645920" y="3618865"/>
          <a:ext cx="2038350" cy="2863215"/>
        </p:xfrm>
        <a:graphic>
          <a:graphicData uri="http://schemas.openxmlformats.org/presentationml/2006/ole">
            <mc:AlternateContent xmlns:mc="http://schemas.openxmlformats.org/markup-compatibility/2006">
              <mc:Choice xmlns:v="urn:schemas-microsoft-com:vml" Requires="v">
                <p:oleObj spid="_x0000_s8203" r:id="rId4" imgW="0" imgH="0" progId="MS_ClipArt_Gallery.2">
                  <p:embed/>
                </p:oleObj>
              </mc:Choice>
              <mc:Fallback>
                <p:oleObj r:id="rId4" imgW="0" imgH="0" progId="MS_ClipArt_Gallery.2">
                  <p:embed/>
                  <p:pic>
                    <p:nvPicPr>
                      <p:cNvPr id="0" name="图片 3090"/>
                      <p:cNvPicPr/>
                      <p:nvPr/>
                    </p:nvPicPr>
                    <p:blipFill>
                      <a:blip r:embed="rId5"/>
                      <a:stretch>
                        <a:fillRect/>
                      </a:stretch>
                    </p:blipFill>
                    <p:spPr>
                      <a:xfrm>
                        <a:off x="1645920" y="3618865"/>
                        <a:ext cx="2038350" cy="2863215"/>
                      </a:xfrm>
                      <a:prstGeom prst="rect">
                        <a:avLst/>
                      </a:prstGeom>
                      <a:noFill/>
                      <a:ln w="38100">
                        <a:noFill/>
                        <a:miter/>
                      </a:ln>
                    </p:spPr>
                  </p:pic>
                </p:oleObj>
              </mc:Fallback>
            </mc:AlternateContent>
          </a:graphicData>
        </a:graphic>
      </p:graphicFrame>
      <p:sp>
        <p:nvSpPr>
          <p:cNvPr id="5" name="同心圆 4"/>
          <p:cNvSpPr/>
          <p:nvPr/>
        </p:nvSpPr>
        <p:spPr>
          <a:xfrm>
            <a:off x="3254375" y="2280920"/>
            <a:ext cx="942340" cy="51308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cs typeface="微软雅黑" pitchFamily="34" charset="-122"/>
            </a:endParaRPr>
          </a:p>
        </p:txBody>
      </p:sp>
      <p:sp>
        <p:nvSpPr>
          <p:cNvPr id="6" name="文本框 5"/>
          <p:cNvSpPr txBox="1"/>
          <p:nvPr/>
        </p:nvSpPr>
        <p:spPr>
          <a:xfrm>
            <a:off x="1910080" y="1579880"/>
            <a:ext cx="2849245" cy="706755"/>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t">
            <a:spAutoFit/>
          </a:bodyPr>
          <a:lstStyle/>
          <a:p>
            <a:pPr marL="0" indent="304800" algn="l" eaLnBrk="1" latinLnBrk="0" hangingPunct="1">
              <a:lnSpc>
                <a:spcPts val="4800"/>
              </a:lnSpc>
            </a:pPr>
            <a:r>
              <a:rPr lang="zh-CN" altLang="en-US" sz="2000" b="1">
                <a:latin typeface="微软雅黑" pitchFamily="34" charset="-122"/>
                <a:ea typeface="微软雅黑" pitchFamily="34" charset="-122"/>
                <a:cs typeface="微软雅黑" pitchFamily="34" charset="-122"/>
                <a:sym typeface="+mn-ea"/>
              </a:rPr>
              <a:t>（三）</a:t>
            </a:r>
            <a:r>
              <a:rPr lang="en-US" altLang="zh-CN" sz="2000" b="1">
                <a:latin typeface="微软雅黑" pitchFamily="34" charset="-122"/>
                <a:ea typeface="微软雅黑" pitchFamily="34" charset="-122"/>
                <a:cs typeface="微软雅黑" pitchFamily="34" charset="-122"/>
                <a:sym typeface="+mn-ea"/>
              </a:rPr>
              <a:t> </a:t>
            </a:r>
            <a:r>
              <a:rPr lang="zh-CN" altLang="en-US" sz="2000" b="1">
                <a:latin typeface="微软雅黑" pitchFamily="34" charset="-122"/>
                <a:ea typeface="微软雅黑" pitchFamily="34" charset="-122"/>
                <a:cs typeface="微软雅黑" pitchFamily="34" charset="-122"/>
                <a:sym typeface="+mn-ea"/>
              </a:rPr>
              <a:t>现场处置方案</a:t>
            </a:r>
            <a:endParaRPr lang="zh-CN" altLang="en-US" sz="2000">
              <a:latin typeface="微软雅黑" pitchFamily="34" charset="-122"/>
              <a:ea typeface="微软雅黑" pitchFamily="34" charset="-122"/>
              <a:cs typeface="微软雅黑" pitchFamily="34" charset="-122"/>
            </a:endParaRPr>
          </a:p>
        </p:txBody>
      </p:sp>
      <p:sp>
        <p:nvSpPr>
          <p:cNvPr id="7" name="文本框 6"/>
          <p:cNvSpPr txBox="1"/>
          <p:nvPr/>
        </p:nvSpPr>
        <p:spPr>
          <a:xfrm>
            <a:off x="2503805" y="2794000"/>
            <a:ext cx="7094855" cy="70675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t">
            <a:spAutoFit/>
          </a:bodyPr>
          <a:lstStyle/>
          <a:p>
            <a:pPr marL="0" indent="304800" algn="l" eaLnBrk="1" latinLnBrk="0" hangingPunct="1">
              <a:lnSpc>
                <a:spcPts val="4800"/>
              </a:lnSpc>
            </a:pPr>
            <a:r>
              <a:rPr lang="zh-CN" altLang="en-US">
                <a:latin typeface="微软雅黑" pitchFamily="34" charset="-122"/>
                <a:ea typeface="微软雅黑" pitchFamily="34" charset="-122"/>
                <a:cs typeface="微软雅黑" pitchFamily="34" charset="-122"/>
                <a:sym typeface="+mn-ea"/>
              </a:rPr>
              <a:t> </a:t>
            </a:r>
            <a:r>
              <a:rPr lang="zh-CN" altLang="en-US" b="1">
                <a:latin typeface="微软雅黑" pitchFamily="34" charset="-122"/>
                <a:ea typeface="微软雅黑" pitchFamily="34" charset="-122"/>
                <a:cs typeface="微软雅黑" pitchFamily="34" charset="-122"/>
                <a:sym typeface="+mn-ea"/>
              </a:rPr>
              <a:t>在专项预案基础上，结合实际自行编制并实施现场应急处置方案。</a:t>
            </a:r>
            <a:endParaRPr lang="zh-CN" altLang="en-US">
              <a:latin typeface="微软雅黑" pitchFamily="34" charset="-122"/>
              <a:ea typeface="微软雅黑" pitchFamily="34" charset="-122"/>
              <a:cs typeface="微软雅黑" pitchFamily="34" charset="-122"/>
            </a:endParaRPr>
          </a:p>
        </p:txBody>
      </p:sp>
      <p:sp>
        <p:nvSpPr>
          <p:cNvPr id="8" name="同心圆 7"/>
          <p:cNvSpPr/>
          <p:nvPr/>
        </p:nvSpPr>
        <p:spPr>
          <a:xfrm>
            <a:off x="5045075" y="3495040"/>
            <a:ext cx="942340" cy="513080"/>
          </a:xfrm>
          <a:prstGeom prst="don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cs typeface="微软雅黑" pitchFamily="34" charset="-122"/>
            </a:endParaRPr>
          </a:p>
        </p:txBody>
      </p:sp>
      <p:sp>
        <p:nvSpPr>
          <p:cNvPr id="9" name="文本框 8"/>
          <p:cNvSpPr txBox="1"/>
          <p:nvPr/>
        </p:nvSpPr>
        <p:spPr>
          <a:xfrm>
            <a:off x="3397885" y="4008120"/>
            <a:ext cx="6670675" cy="9220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t">
            <a:spAutoFit/>
          </a:bodyPr>
          <a:lstStyle/>
          <a:p>
            <a:r>
              <a:rPr lang="zh-CN" altLang="en-US" b="1">
                <a:latin typeface="微软雅黑" pitchFamily="34" charset="-122"/>
                <a:ea typeface="微软雅黑" pitchFamily="34" charset="-122"/>
                <a:cs typeface="微软雅黑" pitchFamily="34" charset="-122"/>
                <a:sym typeface="+mn-ea"/>
              </a:rPr>
              <a:t>现场处置方案是生产经营单位根据不同事故类别，针对具体的</a:t>
            </a:r>
            <a:r>
              <a:rPr lang="zh-CN" altLang="en-US" b="1">
                <a:solidFill>
                  <a:srgbClr val="FF0000"/>
                </a:solidFill>
                <a:latin typeface="微软雅黑" pitchFamily="34" charset="-122"/>
                <a:ea typeface="微软雅黑" pitchFamily="34" charset="-122"/>
                <a:cs typeface="微软雅黑" pitchFamily="34" charset="-122"/>
                <a:sym typeface="+mn-ea"/>
              </a:rPr>
              <a:t>场所</a:t>
            </a:r>
            <a:r>
              <a:rPr lang="zh-CN" altLang="en-US" b="1">
                <a:latin typeface="微软雅黑" pitchFamily="34" charset="-122"/>
                <a:ea typeface="微软雅黑" pitchFamily="34" charset="-122"/>
                <a:cs typeface="微软雅黑" pitchFamily="34" charset="-122"/>
                <a:sym typeface="+mn-ea"/>
              </a:rPr>
              <a:t>、</a:t>
            </a:r>
            <a:r>
              <a:rPr lang="zh-CN" altLang="en-US" b="1">
                <a:solidFill>
                  <a:srgbClr val="FF0000"/>
                </a:solidFill>
                <a:latin typeface="微软雅黑" pitchFamily="34" charset="-122"/>
                <a:ea typeface="微软雅黑" pitchFamily="34" charset="-122"/>
                <a:cs typeface="微软雅黑" pitchFamily="34" charset="-122"/>
                <a:sym typeface="+mn-ea"/>
              </a:rPr>
              <a:t>装置或设施</a:t>
            </a:r>
            <a:r>
              <a:rPr lang="zh-CN" altLang="en-US" b="1">
                <a:latin typeface="微软雅黑" pitchFamily="34" charset="-122"/>
                <a:ea typeface="微软雅黑" pitchFamily="34" charset="-122"/>
                <a:cs typeface="微软雅黑" pitchFamily="34" charset="-122"/>
                <a:sym typeface="+mn-ea"/>
              </a:rPr>
              <a:t>所制定的应急处置措施，主要包括</a:t>
            </a:r>
            <a:r>
              <a:rPr lang="zh-CN" altLang="en-US" b="1">
                <a:solidFill>
                  <a:srgbClr val="FF0000"/>
                </a:solidFill>
                <a:latin typeface="微软雅黑" pitchFamily="34" charset="-122"/>
                <a:ea typeface="微软雅黑" pitchFamily="34" charset="-122"/>
                <a:cs typeface="微软雅黑" pitchFamily="34" charset="-122"/>
                <a:sym typeface="+mn-ea"/>
              </a:rPr>
              <a:t>事故风险分析、应急工作职责、应急处置和注意事项</a:t>
            </a:r>
            <a:r>
              <a:rPr lang="zh-CN" altLang="en-US" b="1">
                <a:latin typeface="微软雅黑" pitchFamily="34" charset="-122"/>
                <a:ea typeface="微软雅黑" pitchFamily="34" charset="-122"/>
                <a:cs typeface="微软雅黑" pitchFamily="34" charset="-122"/>
                <a:sym typeface="+mn-ea"/>
              </a:rPr>
              <a:t>等内容。</a:t>
            </a:r>
            <a:endParaRPr lang="zh-CN" altLang="en-US">
              <a:latin typeface="微软雅黑" pitchFamily="34" charset="-122"/>
              <a:ea typeface="微软雅黑" pitchFamily="34" charset="-122"/>
              <a:cs typeface="微软雅黑" pitchFamily="34" charset="-122"/>
            </a:endParaRPr>
          </a:p>
        </p:txBody>
      </p:sp>
      <p:sp>
        <p:nvSpPr>
          <p:cNvPr id="10" name="同心圆 9"/>
          <p:cNvSpPr/>
          <p:nvPr/>
        </p:nvSpPr>
        <p:spPr>
          <a:xfrm>
            <a:off x="5624830" y="4941570"/>
            <a:ext cx="942340" cy="51308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cs typeface="微软雅黑" pitchFamily="34" charset="-122"/>
            </a:endParaRPr>
          </a:p>
        </p:txBody>
      </p:sp>
      <p:sp>
        <p:nvSpPr>
          <p:cNvPr id="13" name="同心圆 12"/>
          <p:cNvSpPr/>
          <p:nvPr/>
        </p:nvSpPr>
        <p:spPr>
          <a:xfrm>
            <a:off x="6842125" y="3495040"/>
            <a:ext cx="942340" cy="51308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cs typeface="微软雅黑" pitchFamily="34" charset="-122"/>
            </a:endParaRPr>
          </a:p>
        </p:txBody>
      </p:sp>
      <p:sp>
        <p:nvSpPr>
          <p:cNvPr id="14" name="同心圆 13"/>
          <p:cNvSpPr/>
          <p:nvPr/>
        </p:nvSpPr>
        <p:spPr>
          <a:xfrm>
            <a:off x="7509510" y="4941570"/>
            <a:ext cx="942340" cy="513080"/>
          </a:xfrm>
          <a:prstGeom prst="don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cs typeface="微软雅黑" pitchFamily="34" charset="-122"/>
            </a:endParaRPr>
          </a:p>
        </p:txBody>
      </p:sp>
      <p:sp>
        <p:nvSpPr>
          <p:cNvPr id="15" name="同心圆 14"/>
          <p:cNvSpPr/>
          <p:nvPr/>
        </p:nvSpPr>
        <p:spPr>
          <a:xfrm>
            <a:off x="9271635" y="4941570"/>
            <a:ext cx="942340" cy="513080"/>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cs typeface="微软雅黑" pitchFamily="34" charset="-122"/>
            </a:endParaRPr>
          </a:p>
        </p:txBody>
      </p:sp>
      <p:sp>
        <p:nvSpPr>
          <p:cNvPr id="16" name="文本框 15"/>
          <p:cNvSpPr txBox="1"/>
          <p:nvPr/>
        </p:nvSpPr>
        <p:spPr>
          <a:xfrm>
            <a:off x="4334510" y="5454650"/>
            <a:ext cx="6085205" cy="1014730"/>
          </a:xfrm>
          <a:prstGeom prst="rect">
            <a:avLst/>
          </a:prstGeom>
          <a:blipFill>
            <a:blip r:embed="rId6"/>
          </a:blipFill>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zh-CN" altLang="en-US" sz="2000" b="1">
                <a:latin typeface="微软雅黑" pitchFamily="34" charset="-122"/>
                <a:ea typeface="微软雅黑" pitchFamily="34" charset="-122"/>
                <a:cs typeface="微软雅黑" pitchFamily="34" charset="-122"/>
                <a:sym typeface="+mn-ea"/>
              </a:rPr>
              <a:t>生产经营单位应根据风险评估、岗位操作规程以及危险性控制措施，组织本单位</a:t>
            </a:r>
            <a:r>
              <a:rPr lang="zh-CN" altLang="en-US" sz="2000" b="1">
                <a:solidFill>
                  <a:srgbClr val="FF0000"/>
                </a:solidFill>
                <a:latin typeface="微软雅黑" pitchFamily="34" charset="-122"/>
                <a:ea typeface="微软雅黑" pitchFamily="34" charset="-122"/>
                <a:cs typeface="微软雅黑" pitchFamily="34" charset="-122"/>
                <a:sym typeface="+mn-ea"/>
              </a:rPr>
              <a:t>现场作业人员及相关专业人员</a:t>
            </a:r>
            <a:r>
              <a:rPr lang="zh-CN" altLang="en-US" sz="2000" b="1">
                <a:latin typeface="微软雅黑" pitchFamily="34" charset="-122"/>
                <a:ea typeface="微软雅黑" pitchFamily="34" charset="-122"/>
                <a:cs typeface="微软雅黑" pitchFamily="34" charset="-122"/>
                <a:sym typeface="+mn-ea"/>
              </a:rPr>
              <a:t>共同进行编制现场处置方案。</a:t>
            </a:r>
            <a:endParaRPr lang="zh-CN" altLang="en-US" sz="2000">
              <a:latin typeface="微软雅黑" pitchFamily="34" charset="-122"/>
              <a:ea typeface="微软雅黑" pitchFamily="34" charset="-122"/>
              <a:cs typeface="微软雅黑" pitchFamily="34" charset="-122"/>
            </a:endParaRPr>
          </a:p>
        </p:txBody>
      </p:sp>
      <p:graphicFrame>
        <p:nvGraphicFramePr>
          <p:cNvPr id="19464" name="对象 19463"/>
          <p:cNvGraphicFramePr>
            <a:graphicFrameLocks noChangeAspect="1"/>
          </p:cNvGraphicFramePr>
          <p:nvPr/>
        </p:nvGraphicFramePr>
        <p:xfrm>
          <a:off x="6358890" y="1174115"/>
          <a:ext cx="3709670" cy="1510665"/>
        </p:xfrm>
        <a:graphic>
          <a:graphicData uri="http://schemas.openxmlformats.org/presentationml/2006/ole">
            <mc:AlternateContent xmlns:mc="http://schemas.openxmlformats.org/markup-compatibility/2006">
              <mc:Choice xmlns:v="urn:schemas-microsoft-com:vml" Requires="v">
                <p:oleObj spid="_x0000_s8204" r:id="rId4" imgW="0" imgH="0" progId="MS_ClipArt_Gallery.2">
                  <p:embed/>
                </p:oleObj>
              </mc:Choice>
              <mc:Fallback>
                <p:oleObj r:id="rId4" imgW="0" imgH="0" progId="MS_ClipArt_Gallery.2">
                  <p:embed/>
                  <p:pic>
                    <p:nvPicPr>
                      <p:cNvPr id="0" name="图片 3095"/>
                      <p:cNvPicPr/>
                      <p:nvPr/>
                    </p:nvPicPr>
                    <p:blipFill>
                      <a:blip r:embed="rId7"/>
                      <a:stretch>
                        <a:fillRect/>
                      </a:stretch>
                    </p:blipFill>
                    <p:spPr>
                      <a:xfrm>
                        <a:off x="6358890" y="1174115"/>
                        <a:ext cx="3709670" cy="1510665"/>
                      </a:xfrm>
                      <a:prstGeom prst="rect">
                        <a:avLst/>
                      </a:prstGeom>
                      <a:noFill/>
                      <a:ln w="38100">
                        <a:noFill/>
                        <a:miter/>
                      </a:ln>
                    </p:spPr>
                  </p:pic>
                </p:oleObj>
              </mc:Fallback>
            </mc:AlternateContent>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lstStyle/>
          <a:p>
            <a:r>
              <a:rPr lang="zh-CN" altLang="en-US">
                <a:ea typeface="微软雅黑" pitchFamily="34" charset="-122"/>
                <a:sym typeface="+mn-ea"/>
              </a:rPr>
              <a:t>第一章 应急预案的编制要求</a:t>
            </a:r>
            <a:endParaRPr lang="zh-CN" altLang="en-US" dirty="0">
              <a:ln w="0"/>
              <a:effectLst>
                <a:outerShdw blurRad="38100" dist="19050" dir="2700000" algn="tl" rotWithShape="0">
                  <a:schemeClr val="dk1">
                    <a:alpha val="40000"/>
                  </a:schemeClr>
                </a:outerShdw>
              </a:effectLst>
              <a:ea typeface="微软雅黑" pitchFamily="34" charset="-122"/>
              <a:sym typeface="+mn-ea"/>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11</a:t>
            </a:fld>
            <a:endParaRPr lang="zh-CN" altLang="en-US">
              <a:solidFill>
                <a:prstClr val="black"/>
              </a:solidFill>
            </a:endParaRPr>
          </a:p>
        </p:txBody>
      </p:sp>
      <p:grpSp>
        <p:nvGrpSpPr>
          <p:cNvPr id="8" name="组合 7"/>
          <p:cNvGrpSpPr/>
          <p:nvPr/>
        </p:nvGrpSpPr>
        <p:grpSpPr>
          <a:xfrm>
            <a:off x="3727450" y="2131695"/>
            <a:ext cx="6574155" cy="4368165"/>
            <a:chOff x="2550" y="3432"/>
            <a:chExt cx="10353" cy="5938"/>
          </a:xfrm>
        </p:grpSpPr>
        <p:sp>
          <p:nvSpPr>
            <p:cNvPr id="69649" name="Text Box 17"/>
            <p:cNvSpPr txBox="1">
              <a:spLocks noChangeArrowheads="1"/>
            </p:cNvSpPr>
            <p:nvPr/>
          </p:nvSpPr>
          <p:spPr bwMode="auto">
            <a:xfrm>
              <a:off x="8593" y="4650"/>
              <a:ext cx="4310" cy="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marL="482600" indent="-482600">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200150" indent="-28575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543050" indent="-17145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00250" indent="-17145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4574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146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3718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290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nSpc>
                  <a:spcPct val="165000"/>
                </a:lnSpc>
                <a:spcBef>
                  <a:spcPct val="50000"/>
                </a:spcBef>
                <a:spcAft>
                  <a:spcPct val="0"/>
                </a:spcAft>
                <a:buClrTx/>
                <a:buSzPct val="80000"/>
                <a:buFontTx/>
                <a:buNone/>
              </a:pPr>
              <a:r>
                <a:rPr kumimoji="0" lang="en-US" altLang="zh-CN" sz="2000" b="1">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6</a:t>
              </a:r>
              <a:r>
                <a:rPr kumimoji="0" lang="en-US" altLang="zh-CN" b="1">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a:t>
              </a:r>
              <a:r>
                <a:rPr kumimoji="0" lang="zh-CN" altLang="en-US" b="1">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应急预案评审</a:t>
              </a:r>
            </a:p>
          </p:txBody>
        </p:sp>
        <p:cxnSp>
          <p:nvCxnSpPr>
            <p:cNvPr id="18" name="直接连接符 17"/>
            <p:cNvCxnSpPr/>
            <p:nvPr/>
          </p:nvCxnSpPr>
          <p:spPr>
            <a:xfrm>
              <a:off x="3573" y="3432"/>
              <a:ext cx="5415"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9" name="组合 649"/>
            <p:cNvGrpSpPr/>
            <p:nvPr/>
          </p:nvGrpSpPr>
          <p:grpSpPr bwMode="auto">
            <a:xfrm>
              <a:off x="4453" y="3870"/>
              <a:ext cx="4535" cy="5445"/>
              <a:chOff x="1412838" y="1857364"/>
              <a:chExt cx="3349625" cy="4343401"/>
            </a:xfrm>
          </p:grpSpPr>
          <p:sp>
            <p:nvSpPr>
              <p:cNvPr id="10" name="Freeform 22"/>
              <p:cNvSpPr/>
              <p:nvPr/>
            </p:nvSpPr>
            <p:spPr bwMode="gray">
              <a:xfrm>
                <a:off x="2295488" y="4838689"/>
                <a:ext cx="2466975" cy="771525"/>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D2CD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endParaRPr>
              </a:p>
            </p:txBody>
          </p:sp>
          <p:sp>
            <p:nvSpPr>
              <p:cNvPr id="11" name="Freeform 23"/>
              <p:cNvSpPr/>
              <p:nvPr/>
            </p:nvSpPr>
            <p:spPr bwMode="gray">
              <a:xfrm rot="3600000">
                <a:off x="1117563" y="4583102"/>
                <a:ext cx="2465388"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CC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endParaRPr>
              </a:p>
            </p:txBody>
          </p:sp>
          <p:sp>
            <p:nvSpPr>
              <p:cNvPr id="12" name="Freeform 24"/>
              <p:cNvSpPr/>
              <p:nvPr/>
            </p:nvSpPr>
            <p:spPr bwMode="gray">
              <a:xfrm rot="7200000">
                <a:off x="788950" y="3282939"/>
                <a:ext cx="2465388"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1A13D"/>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endParaRPr>
              </a:p>
            </p:txBody>
          </p:sp>
          <p:sp>
            <p:nvSpPr>
              <p:cNvPr id="13" name="Freeform 25"/>
              <p:cNvSpPr/>
              <p:nvPr/>
            </p:nvSpPr>
            <p:spPr bwMode="gray">
              <a:xfrm rot="10800000">
                <a:off x="1412838" y="2409814"/>
                <a:ext cx="2466975"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8080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endParaRPr>
              </a:p>
            </p:txBody>
          </p:sp>
          <p:sp>
            <p:nvSpPr>
              <p:cNvPr id="14" name="Freeform 26"/>
              <p:cNvSpPr/>
              <p:nvPr/>
            </p:nvSpPr>
            <p:spPr bwMode="gray">
              <a:xfrm rot="14400000">
                <a:off x="2663788" y="2705089"/>
                <a:ext cx="2465388"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gradFill>
                <a:gsLst>
                  <a:gs pos="0">
                    <a:srgbClr val="C89800"/>
                  </a:gs>
                  <a:gs pos="54000">
                    <a:srgbClr val="C89800"/>
                  </a:gs>
                  <a:gs pos="100000">
                    <a:srgbClr val="C89800"/>
                  </a:gs>
                </a:gsLst>
                <a:lin ang="0" scaled="1"/>
              </a:gra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endParaRPr>
              </a:p>
            </p:txBody>
          </p:sp>
          <p:sp>
            <p:nvSpPr>
              <p:cNvPr id="15" name="Freeform 27"/>
              <p:cNvSpPr/>
              <p:nvPr/>
            </p:nvSpPr>
            <p:spPr bwMode="gray">
              <a:xfrm rot="18000000">
                <a:off x="2993988" y="3919527"/>
                <a:ext cx="2466975" cy="771525"/>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FFC0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endParaRPr>
              </a:p>
            </p:txBody>
          </p:sp>
        </p:grpSp>
        <p:sp>
          <p:nvSpPr>
            <p:cNvPr id="16" name="Text Box 12"/>
            <p:cNvSpPr txBox="1">
              <a:spLocks noChangeArrowheads="1"/>
            </p:cNvSpPr>
            <p:nvPr/>
          </p:nvSpPr>
          <p:spPr bwMode="auto">
            <a:xfrm>
              <a:off x="4250" y="3707"/>
              <a:ext cx="3743" cy="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marL="482600" indent="-482600">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200150" indent="-28575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543050" indent="-17145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00250" indent="-17145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4574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146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3718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290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nSpc>
                  <a:spcPct val="165000"/>
                </a:lnSpc>
                <a:spcBef>
                  <a:spcPct val="50000"/>
                </a:spcBef>
                <a:spcAft>
                  <a:spcPct val="0"/>
                </a:spcAft>
                <a:buClrTx/>
                <a:buSzPct val="80000"/>
                <a:buFontTx/>
                <a:buNone/>
              </a:pPr>
              <a:r>
                <a:rPr lang="en-US" altLang="zh-CN"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1.</a:t>
              </a:r>
              <a:r>
                <a:rPr lang="zh-CN" altLang="en-US"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成立工作组</a:t>
              </a:r>
            </a:p>
          </p:txBody>
        </p:sp>
        <p:sp>
          <p:nvSpPr>
            <p:cNvPr id="17" name="Text Box 13"/>
            <p:cNvSpPr txBox="1">
              <a:spLocks noChangeArrowheads="1"/>
            </p:cNvSpPr>
            <p:nvPr/>
          </p:nvSpPr>
          <p:spPr bwMode="auto">
            <a:xfrm>
              <a:off x="2550" y="5122"/>
              <a:ext cx="3403" cy="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marL="482600" indent="-482600">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200150" indent="-28575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543050" indent="-17145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00250" indent="-17145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4574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146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3718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290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nSpc>
                  <a:spcPct val="165000"/>
                </a:lnSpc>
                <a:spcBef>
                  <a:spcPct val="50000"/>
                </a:spcBef>
                <a:spcAft>
                  <a:spcPct val="0"/>
                </a:spcAft>
                <a:buClrTx/>
                <a:buSzPct val="80000"/>
                <a:buFontTx/>
                <a:buNone/>
              </a:pPr>
              <a:r>
                <a:rPr kumimoji="0" lang="en-US" altLang="zh-CN" sz="2000" b="1">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2</a:t>
              </a:r>
              <a:r>
                <a:rPr kumimoji="0" lang="en-US" altLang="zh-CN" b="1">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a:t>
              </a:r>
              <a:r>
                <a:rPr kumimoji="0" lang="zh-CN" altLang="en-US" b="1">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资料收集</a:t>
              </a:r>
            </a:p>
          </p:txBody>
        </p:sp>
        <p:sp>
          <p:nvSpPr>
            <p:cNvPr id="19" name="Text Box 14"/>
            <p:cNvSpPr txBox="1">
              <a:spLocks noChangeArrowheads="1"/>
            </p:cNvSpPr>
            <p:nvPr/>
          </p:nvSpPr>
          <p:spPr bwMode="auto">
            <a:xfrm>
              <a:off x="2955" y="7575"/>
              <a:ext cx="4138" cy="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marL="482600" indent="-482600">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200150" indent="-28575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543050" indent="-17145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00250" indent="-17145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4574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146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3718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290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nSpc>
                  <a:spcPct val="165000"/>
                </a:lnSpc>
                <a:spcBef>
                  <a:spcPct val="50000"/>
                </a:spcBef>
                <a:spcAft>
                  <a:spcPct val="0"/>
                </a:spcAft>
                <a:buClrTx/>
                <a:buSzPct val="80000"/>
                <a:buFontTx/>
                <a:buNone/>
              </a:pPr>
              <a:r>
                <a:rPr kumimoji="0" lang="en-US" altLang="zh-CN" sz="20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3</a:t>
              </a:r>
              <a:r>
                <a:rPr kumimoji="0" lang="en-US" altLang="zh-CN"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a:t>
              </a:r>
              <a:r>
                <a:rPr kumimoji="0" lang="zh-CN" altLang="en-US"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风险评估</a:t>
              </a:r>
            </a:p>
          </p:txBody>
        </p:sp>
        <p:sp>
          <p:nvSpPr>
            <p:cNvPr id="20" name="Text Box 15"/>
            <p:cNvSpPr txBox="1">
              <a:spLocks noChangeArrowheads="1"/>
            </p:cNvSpPr>
            <p:nvPr/>
          </p:nvSpPr>
          <p:spPr bwMode="auto">
            <a:xfrm>
              <a:off x="6975" y="8542"/>
              <a:ext cx="4990" cy="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marL="482600" indent="-482600">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200150" indent="-28575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543050" indent="-17145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00250" indent="-17145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4574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146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3718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290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nSpc>
                  <a:spcPct val="165000"/>
                </a:lnSpc>
                <a:spcBef>
                  <a:spcPct val="50000"/>
                </a:spcBef>
                <a:spcAft>
                  <a:spcPct val="0"/>
                </a:spcAft>
                <a:buClrTx/>
                <a:buSzPct val="80000"/>
                <a:buFontTx/>
                <a:buNone/>
              </a:pPr>
              <a:r>
                <a:rPr kumimoji="0" lang="en-US" altLang="zh-CN" b="1">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4.</a:t>
              </a:r>
              <a:r>
                <a:rPr kumimoji="0" lang="zh-CN" altLang="en-US" b="1">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应急能力评估</a:t>
              </a:r>
            </a:p>
          </p:txBody>
        </p:sp>
        <p:sp>
          <p:nvSpPr>
            <p:cNvPr id="21" name="矩形 20"/>
            <p:cNvSpPr/>
            <p:nvPr/>
          </p:nvSpPr>
          <p:spPr>
            <a:xfrm>
              <a:off x="5556" y="6049"/>
              <a:ext cx="2528" cy="710"/>
            </a:xfrm>
            <a:prstGeom prst="rect">
              <a:avLst/>
            </a:prstGeom>
          </p:spPr>
          <p:txBody>
            <a:bodyPr wrap="square">
              <a:spAutoFit/>
            </a:bodyPr>
            <a:lstStyle/>
            <a:p>
              <a:pPr algn="ctr" eaLnBrk="1" hangingPunct="1">
                <a:buClr>
                  <a:srgbClr val="FFFF00"/>
                </a:buClr>
                <a:buFont typeface="Wingdings" charset="2"/>
                <a:buNone/>
              </a:pPr>
              <a:r>
                <a:rPr kumimoji="0" lang="zh-CN" altLang="en-US" sz="2800" b="1" dirty="0">
                  <a:ln w="0"/>
                  <a:latin typeface="微软雅黑" pitchFamily="34" charset="-122"/>
                  <a:ea typeface="微软雅黑" pitchFamily="34" charset="-122"/>
                  <a:cs typeface="微软雅黑" pitchFamily="34" charset="-122"/>
                </a:rPr>
                <a:t>编制程序</a:t>
              </a:r>
            </a:p>
          </p:txBody>
        </p:sp>
      </p:grpSp>
      <p:sp>
        <p:nvSpPr>
          <p:cNvPr id="69636" name="Rectangle 4"/>
          <p:cNvSpPr>
            <a:spLocks noChangeArrowheads="1"/>
          </p:cNvSpPr>
          <p:nvPr/>
        </p:nvSpPr>
        <p:spPr bwMode="auto">
          <a:xfrm>
            <a:off x="2240280" y="1548130"/>
            <a:ext cx="8061325" cy="497205"/>
          </a:xfrm>
          <a:prstGeom prst="rect">
            <a:avLst/>
          </a:prstGeom>
          <a:pattFill prst="openDmnd">
            <a:fgClr>
              <a:srgbClr val="4F81BD"/>
            </a:fgClr>
            <a:bgClr>
              <a:srgbClr val="FFFFFF"/>
            </a:bgClr>
          </a:pattFill>
          <a:ln>
            <a:noFill/>
          </a:ln>
          <a:effectLst/>
          <a:extLs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10000"/>
              </a:lnSpc>
              <a:buClr>
                <a:srgbClr val="FFFF00"/>
              </a:buClr>
              <a:buFont typeface="Wingdings" charset="2"/>
              <a:buChar char="Ø"/>
            </a:pPr>
            <a:r>
              <a:rPr lang="zh-CN" altLang="en-US" b="1" dirty="0">
                <a:latin typeface="微软雅黑" pitchFamily="34" charset="-122"/>
                <a:ea typeface="微软雅黑" pitchFamily="34" charset="-122"/>
                <a:cs typeface="微软雅黑" pitchFamily="34" charset="-122"/>
              </a:rPr>
              <a:t>应急预案编制应包括</a:t>
            </a:r>
            <a:r>
              <a:rPr lang="en-US" altLang="zh-CN" b="1" dirty="0">
                <a:latin typeface="微软雅黑" pitchFamily="34" charset="-122"/>
                <a:ea typeface="微软雅黑" pitchFamily="34" charset="-122"/>
                <a:cs typeface="微软雅黑" pitchFamily="34" charset="-122"/>
              </a:rPr>
              <a:t>6</a:t>
            </a:r>
            <a:r>
              <a:rPr lang="zh-CN" altLang="en-US" b="1" dirty="0">
                <a:latin typeface="微软雅黑" pitchFamily="34" charset="-122"/>
                <a:ea typeface="微软雅黑" pitchFamily="34" charset="-122"/>
                <a:cs typeface="微软雅黑" pitchFamily="34" charset="-122"/>
              </a:rPr>
              <a:t>个过程，并符合编制导则要求。</a:t>
            </a:r>
          </a:p>
        </p:txBody>
      </p:sp>
      <p:sp>
        <p:nvSpPr>
          <p:cNvPr id="69648" name="Text Box 16"/>
          <p:cNvSpPr txBox="1">
            <a:spLocks noChangeArrowheads="1"/>
          </p:cNvSpPr>
          <p:nvPr/>
        </p:nvSpPr>
        <p:spPr bwMode="auto">
          <a:xfrm>
            <a:off x="7246938" y="4724083"/>
            <a:ext cx="2627312" cy="70993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482600" indent="-482600">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200150" indent="-28575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543050" indent="-17145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00250" indent="-17145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4574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146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3718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29050" indent="-17145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nSpc>
                <a:spcPct val="165000"/>
              </a:lnSpc>
              <a:spcBef>
                <a:spcPct val="50000"/>
              </a:spcBef>
              <a:spcAft>
                <a:spcPct val="0"/>
              </a:spcAft>
              <a:buClrTx/>
              <a:buSzPct val="80000"/>
              <a:buFontTx/>
              <a:buNone/>
            </a:pPr>
            <a:r>
              <a:rPr kumimoji="0" lang="en-US" altLang="zh-CN" sz="28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5.</a:t>
            </a:r>
            <a:r>
              <a:rPr kumimoji="0" lang="zh-CN" altLang="en-US" sz="28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编制应急预案</a:t>
            </a:r>
          </a:p>
        </p:txBody>
      </p:sp>
      <p:pic>
        <p:nvPicPr>
          <p:cNvPr id="3" name="图片 2" descr="office6\wpsassist\cache\A000220150908A40PPIC"/>
          <p:cNvPicPr>
            <a:picLocks noChangeAspect="1"/>
          </p:cNvPicPr>
          <p:nvPr/>
        </p:nvPicPr>
        <p:blipFill>
          <a:blip r:embed="rId3"/>
          <a:stretch>
            <a:fillRect/>
          </a:stretch>
        </p:blipFill>
        <p:spPr>
          <a:xfrm>
            <a:off x="1646555" y="2847975"/>
            <a:ext cx="2094230" cy="3651885"/>
          </a:xfrm>
          <a:prstGeom prst="rect">
            <a:avLst/>
          </a:prstGeom>
        </p:spPr>
      </p:pic>
      <p:sp>
        <p:nvSpPr>
          <p:cNvPr id="5" name="文本框 4"/>
          <p:cNvSpPr txBox="1"/>
          <p:nvPr/>
        </p:nvSpPr>
        <p:spPr>
          <a:xfrm>
            <a:off x="1646555" y="1064895"/>
            <a:ext cx="3390672" cy="461665"/>
          </a:xfrm>
          <a:prstGeom prst="rect">
            <a:avLst/>
          </a:prstGeom>
          <a:noFill/>
        </p:spPr>
        <p:txBody>
          <a:bodyPr wrap="none" rtlCol="0" anchor="t">
            <a:spAutoFit/>
          </a:bodyPr>
          <a:lstStyle/>
          <a:p>
            <a:r>
              <a:rPr lang="en-US" altLang="zh-CN" sz="2400">
                <a:solidFill>
                  <a:srgbClr val="0070C0"/>
                </a:solidFill>
                <a:latin typeface="微软雅黑" pitchFamily="34" charset="-122"/>
                <a:ea typeface="微软雅黑" pitchFamily="34" charset="-122"/>
                <a:cs typeface="微软雅黑" pitchFamily="34" charset="-122"/>
                <a:sym typeface="+mn-ea"/>
              </a:rPr>
              <a:t>1.3</a:t>
            </a:r>
            <a:r>
              <a:rPr lang="zh-CN" altLang="en-US" sz="2400">
                <a:latin typeface="微软雅黑" pitchFamily="34" charset="-122"/>
                <a:ea typeface="微软雅黑" pitchFamily="34" charset="-122"/>
                <a:cs typeface="微软雅黑" pitchFamily="34" charset="-122"/>
                <a:sym typeface="+mn-ea"/>
              </a:rPr>
              <a:t>应急预案的</a:t>
            </a:r>
            <a:r>
              <a:rPr lang="zh-CN" altLang="en-US" sz="2400">
                <a:solidFill>
                  <a:srgbClr val="FF0000"/>
                </a:solidFill>
                <a:latin typeface="微软雅黑" pitchFamily="34" charset="-122"/>
                <a:ea typeface="微软雅黑" pitchFamily="34" charset="-122"/>
                <a:cs typeface="微软雅黑" pitchFamily="34" charset="-122"/>
                <a:sym typeface="+mn-ea"/>
              </a:rPr>
              <a:t>编写程序</a:t>
            </a:r>
            <a:endParaRPr lang="zh-CN" altLang="en-US" sz="2400">
              <a:latin typeface="微软雅黑" pitchFamily="34" charset="-122"/>
              <a:ea typeface="微软雅黑" pitchFamily="34" charset="-122"/>
              <a:cs typeface="微软雅黑" pitchFamily="3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52718"/>
            <a:ext cx="6868584" cy="677862"/>
          </a:xfrm>
        </p:spPr>
        <p:txBody>
          <a:bodyPr>
            <a:normAutofit/>
          </a:bodyPr>
          <a:lstStyle/>
          <a:p>
            <a:r>
              <a:rPr lang="zh-CN" altLang="en-US">
                <a:ea typeface="微软雅黑" pitchFamily="34" charset="-122"/>
                <a:sym typeface="+mn-ea"/>
              </a:rPr>
              <a:t>第一章 应急预案的编制要求</a:t>
            </a:r>
            <a:endParaRPr lang="zh-CN" altLang="en-US">
              <a:ea typeface="微软雅黑" pitchFamily="34" charset="-122"/>
            </a:endParaRPr>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t>12</a:t>
            </a:fld>
            <a:endParaRPr lang="zh-CN" altLang="en-US">
              <a:solidFill>
                <a:prstClr val="black"/>
              </a:solidFill>
            </a:endParaRPr>
          </a:p>
        </p:txBody>
      </p:sp>
      <p:sp>
        <p:nvSpPr>
          <p:cNvPr id="5" name="文本框 4"/>
          <p:cNvSpPr txBox="1"/>
          <p:nvPr/>
        </p:nvSpPr>
        <p:spPr>
          <a:xfrm>
            <a:off x="4894580" y="777875"/>
            <a:ext cx="2316480" cy="521970"/>
          </a:xfrm>
          <a:prstGeom prst="rect">
            <a:avLst/>
          </a:prstGeom>
          <a:noFill/>
        </p:spPr>
        <p:txBody>
          <a:bodyPr wrap="none" rtlCol="0" anchor="t">
            <a:spAutoFit/>
          </a:bodyPr>
          <a:lstStyle/>
          <a:p>
            <a:r>
              <a:rPr lang="zh-CN" altLang="en-US" sz="28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sym typeface="+mn-ea"/>
              </a:rPr>
              <a:t>应急能力评估</a:t>
            </a:r>
            <a:endParaRPr lang="zh-CN" altLang="en-US" sz="2800">
              <a:latin typeface="微软雅黑" pitchFamily="34" charset="-122"/>
              <a:ea typeface="微软雅黑" pitchFamily="34" charset="-122"/>
              <a:cs typeface="微软雅黑" pitchFamily="34" charset="-122"/>
            </a:endParaRPr>
          </a:p>
        </p:txBody>
      </p:sp>
      <p:sp>
        <p:nvSpPr>
          <p:cNvPr id="6" name="文本框 5"/>
          <p:cNvSpPr txBox="1"/>
          <p:nvPr/>
        </p:nvSpPr>
        <p:spPr>
          <a:xfrm>
            <a:off x="1321276" y="1282085"/>
            <a:ext cx="8649970" cy="7067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t">
            <a:spAutoFit/>
          </a:bodyPr>
          <a:lstStyle/>
          <a:p>
            <a:r>
              <a:rPr lang="zh-CN" altLang="en-US" sz="2000" b="1" dirty="0">
                <a:solidFill>
                  <a:srgbClr val="FF0000"/>
                </a:solidFill>
                <a:latin typeface="微软雅黑" pitchFamily="34" charset="-122"/>
                <a:ea typeface="微软雅黑" pitchFamily="34" charset="-122"/>
                <a:cs typeface="微软雅黑" pitchFamily="34" charset="-122"/>
                <a:sym typeface="+mn-ea"/>
              </a:rPr>
              <a:t>在全面调查和客观分析生产经营单位应急资源状况基础上开展应急能力评估，并依据评估结果，完善应急保障措施。</a:t>
            </a:r>
          </a:p>
        </p:txBody>
      </p:sp>
      <p:sp>
        <p:nvSpPr>
          <p:cNvPr id="7" name="AutoShape 3"/>
          <p:cNvSpPr>
            <a:spLocks noChangeArrowheads="1"/>
          </p:cNvSpPr>
          <p:nvPr/>
        </p:nvSpPr>
        <p:spPr bwMode="gray">
          <a:xfrm rot="-5400000">
            <a:off x="2749074" y="2413477"/>
            <a:ext cx="3067050" cy="299561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450 w 21600"/>
              <a:gd name="T13" fmla="*/ 0 h 21600"/>
              <a:gd name="T14" fmla="*/ 21150 w 21600"/>
              <a:gd name="T15" fmla="*/ 13064 h 21600"/>
            </a:gdLst>
            <a:ahLst/>
            <a:cxnLst>
              <a:cxn ang="T8">
                <a:pos x="T0" y="T1"/>
              </a:cxn>
              <a:cxn ang="T9">
                <a:pos x="T2" y="T3"/>
              </a:cxn>
              <a:cxn ang="T10">
                <a:pos x="T4" y="T5"/>
              </a:cxn>
              <a:cxn ang="T11">
                <a:pos x="T6" y="T7"/>
              </a:cxn>
            </a:cxnLst>
            <a:rect l="T12" t="T13" r="T14" b="T15"/>
            <a:pathLst>
              <a:path w="21600" h="21600">
                <a:moveTo>
                  <a:pt x="2875" y="10799"/>
                </a:moveTo>
                <a:cubicBezTo>
                  <a:pt x="2875" y="6422"/>
                  <a:pt x="6423" y="2874"/>
                  <a:pt x="10800" y="2875"/>
                </a:cubicBezTo>
                <a:cubicBezTo>
                  <a:pt x="15176" y="2875"/>
                  <a:pt x="18724" y="6422"/>
                  <a:pt x="18724" y="10799"/>
                </a:cubicBezTo>
                <a:lnTo>
                  <a:pt x="21599" y="10798"/>
                </a:lnTo>
                <a:cubicBezTo>
                  <a:pt x="21599" y="4834"/>
                  <a:pt x="16764" y="-1"/>
                  <a:pt x="10799" y="0"/>
                </a:cubicBezTo>
                <a:cubicBezTo>
                  <a:pt x="4835" y="0"/>
                  <a:pt x="0" y="4834"/>
                  <a:pt x="0" y="10798"/>
                </a:cubicBezTo>
                <a:lnTo>
                  <a:pt x="2875" y="10799"/>
                </a:lnTo>
                <a:close/>
              </a:path>
            </a:pathLst>
          </a:custGeom>
          <a:gradFill rotWithShape="1">
            <a:gsLst>
              <a:gs pos="0">
                <a:srgbClr val="CBD852"/>
              </a:gs>
              <a:gs pos="50000">
                <a:srgbClr val="EBF0BB"/>
              </a:gs>
              <a:gs pos="100000">
                <a:srgbClr val="CBD852"/>
              </a:gs>
            </a:gsLst>
            <a:lin ang="0" scaled="1"/>
          </a:gradFill>
          <a:ln w="38100" algn="ctr">
            <a:solidFill>
              <a:srgbClr val="FFFFFF"/>
            </a:solidFill>
            <a:miter lim="800000"/>
          </a:ln>
          <a:effectLst>
            <a:outerShdw dist="107763" dir="2700000" algn="ctr" rotWithShape="0">
              <a:srgbClr val="003366">
                <a:alpha val="50000"/>
              </a:srgbClr>
            </a:outerShdw>
          </a:effectLst>
        </p:spPr>
        <p:txBody>
          <a:bodyPr vert="eaVert" wrap="none" anchor="ctr"/>
          <a:lstStyle/>
          <a:p>
            <a:endParaRPr lang="zh-CN" altLang="en-US">
              <a:latin typeface="微软雅黑" pitchFamily="34" charset="-122"/>
              <a:ea typeface="微软雅黑" pitchFamily="34" charset="-122"/>
              <a:cs typeface="微软雅黑" pitchFamily="34" charset="-122"/>
            </a:endParaRPr>
          </a:p>
        </p:txBody>
      </p:sp>
      <p:sp>
        <p:nvSpPr>
          <p:cNvPr id="8" name="AutoShape 4"/>
          <p:cNvSpPr>
            <a:spLocks noChangeArrowheads="1"/>
          </p:cNvSpPr>
          <p:nvPr/>
        </p:nvSpPr>
        <p:spPr bwMode="gray">
          <a:xfrm rot="-5400000">
            <a:off x="2712562" y="2818289"/>
            <a:ext cx="2654300" cy="240188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03 w 21600"/>
              <a:gd name="T13" fmla="*/ 0 h 21600"/>
              <a:gd name="T14" fmla="*/ 21497 w 21600"/>
              <a:gd name="T15" fmla="*/ 12153 h 21600"/>
            </a:gdLst>
            <a:ahLst/>
            <a:cxnLst>
              <a:cxn ang="T8">
                <a:pos x="T0" y="T1"/>
              </a:cxn>
              <a:cxn ang="T9">
                <a:pos x="T2" y="T3"/>
              </a:cxn>
              <a:cxn ang="T10">
                <a:pos x="T4" y="T5"/>
              </a:cxn>
              <a:cxn ang="T11">
                <a:pos x="T6" y="T7"/>
              </a:cxn>
            </a:cxnLst>
            <a:rect l="T12" t="T13" r="T14" b="T15"/>
            <a:pathLst>
              <a:path w="21600" h="21600">
                <a:moveTo>
                  <a:pt x="1072" y="9440"/>
                </a:moveTo>
                <a:cubicBezTo>
                  <a:pt x="1750" y="4588"/>
                  <a:pt x="5900" y="977"/>
                  <a:pt x="10800" y="978"/>
                </a:cubicBezTo>
                <a:cubicBezTo>
                  <a:pt x="15699" y="978"/>
                  <a:pt x="19849" y="4588"/>
                  <a:pt x="20527" y="9440"/>
                </a:cubicBezTo>
                <a:lnTo>
                  <a:pt x="21495" y="9304"/>
                </a:lnTo>
                <a:cubicBezTo>
                  <a:pt x="20750" y="3969"/>
                  <a:pt x="16186" y="-1"/>
                  <a:pt x="10799" y="0"/>
                </a:cubicBezTo>
                <a:cubicBezTo>
                  <a:pt x="5413" y="0"/>
                  <a:pt x="849" y="3969"/>
                  <a:pt x="104" y="9304"/>
                </a:cubicBezTo>
                <a:lnTo>
                  <a:pt x="1072" y="9440"/>
                </a:lnTo>
                <a:close/>
              </a:path>
            </a:pathLst>
          </a:custGeom>
          <a:gradFill rotWithShape="1">
            <a:gsLst>
              <a:gs pos="0">
                <a:srgbClr val="808000"/>
              </a:gs>
              <a:gs pos="50000">
                <a:srgbClr val="B6B66C"/>
              </a:gs>
              <a:gs pos="100000">
                <a:srgbClr val="808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zh-CN" altLang="en-US">
              <a:latin typeface="微软雅黑" pitchFamily="34" charset="-122"/>
              <a:ea typeface="微软雅黑" pitchFamily="34" charset="-122"/>
              <a:cs typeface="微软雅黑" pitchFamily="34" charset="-122"/>
            </a:endParaRPr>
          </a:p>
        </p:txBody>
      </p:sp>
      <p:sp>
        <p:nvSpPr>
          <p:cNvPr id="9" name="Line 39"/>
          <p:cNvSpPr>
            <a:spLocks noChangeShapeType="1"/>
          </p:cNvSpPr>
          <p:nvPr/>
        </p:nvSpPr>
        <p:spPr bwMode="auto">
          <a:xfrm flipH="1" flipV="1">
            <a:off x="4894580" y="3136583"/>
            <a:ext cx="1503363" cy="407987"/>
          </a:xfrm>
          <a:prstGeom prst="line">
            <a:avLst/>
          </a:prstGeom>
          <a:noFill/>
          <a:ln w="7620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itchFamily="34" charset="-122"/>
              <a:ea typeface="微软雅黑" pitchFamily="34" charset="-122"/>
              <a:cs typeface="微软雅黑" pitchFamily="34" charset="-122"/>
            </a:endParaRPr>
          </a:p>
        </p:txBody>
      </p:sp>
      <p:sp>
        <p:nvSpPr>
          <p:cNvPr id="10" name="Line 40"/>
          <p:cNvSpPr>
            <a:spLocks noChangeShapeType="1"/>
          </p:cNvSpPr>
          <p:nvPr/>
        </p:nvSpPr>
        <p:spPr bwMode="auto">
          <a:xfrm flipH="1" flipV="1">
            <a:off x="3742055" y="4279583"/>
            <a:ext cx="2254250" cy="7937"/>
          </a:xfrm>
          <a:prstGeom prst="line">
            <a:avLst/>
          </a:prstGeom>
          <a:noFill/>
          <a:ln w="7620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itchFamily="34" charset="-122"/>
              <a:ea typeface="微软雅黑" pitchFamily="34" charset="-122"/>
              <a:cs typeface="微软雅黑" pitchFamily="34" charset="-122"/>
            </a:endParaRPr>
          </a:p>
        </p:txBody>
      </p:sp>
      <p:sp>
        <p:nvSpPr>
          <p:cNvPr id="11" name="Line 41"/>
          <p:cNvSpPr>
            <a:spLocks noChangeShapeType="1"/>
          </p:cNvSpPr>
          <p:nvPr/>
        </p:nvSpPr>
        <p:spPr bwMode="auto">
          <a:xfrm flipH="1">
            <a:off x="5974080" y="5224145"/>
            <a:ext cx="461963" cy="349250"/>
          </a:xfrm>
          <a:prstGeom prst="line">
            <a:avLst/>
          </a:prstGeom>
          <a:noFill/>
          <a:ln w="7620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itchFamily="34" charset="-122"/>
              <a:ea typeface="微软雅黑" pitchFamily="34" charset="-122"/>
              <a:cs typeface="微软雅黑" pitchFamily="34" charset="-122"/>
            </a:endParaRPr>
          </a:p>
        </p:txBody>
      </p:sp>
      <p:sp>
        <p:nvSpPr>
          <p:cNvPr id="12" name="Line 42"/>
          <p:cNvSpPr>
            <a:spLocks noChangeShapeType="1"/>
          </p:cNvSpPr>
          <p:nvPr/>
        </p:nvSpPr>
        <p:spPr bwMode="gray">
          <a:xfrm>
            <a:off x="7794943" y="4438333"/>
            <a:ext cx="882650" cy="1587"/>
          </a:xfrm>
          <a:prstGeom prst="line">
            <a:avLst/>
          </a:prstGeom>
          <a:noFill/>
          <a:ln w="9525">
            <a:solidFill>
              <a:srgbClr val="C0C0C0"/>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latin typeface="微软雅黑" pitchFamily="34" charset="-122"/>
              <a:ea typeface="微软雅黑" pitchFamily="34" charset="-122"/>
              <a:cs typeface="微软雅黑" pitchFamily="34" charset="-122"/>
            </a:endParaRPr>
          </a:p>
        </p:txBody>
      </p:sp>
      <p:sp>
        <p:nvSpPr>
          <p:cNvPr id="13" name="AutoShape 44"/>
          <p:cNvSpPr>
            <a:spLocks noChangeArrowheads="1"/>
          </p:cNvSpPr>
          <p:nvPr/>
        </p:nvSpPr>
        <p:spPr bwMode="gray">
          <a:xfrm>
            <a:off x="6407468" y="3279458"/>
            <a:ext cx="2076450" cy="19954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816" y="10800"/>
                </a:moveTo>
                <a:cubicBezTo>
                  <a:pt x="2816" y="15209"/>
                  <a:pt x="6391" y="18784"/>
                  <a:pt x="10800" y="18784"/>
                </a:cubicBezTo>
                <a:cubicBezTo>
                  <a:pt x="15209" y="18784"/>
                  <a:pt x="18784" y="15209"/>
                  <a:pt x="18784" y="10800"/>
                </a:cubicBezTo>
                <a:cubicBezTo>
                  <a:pt x="18784" y="6391"/>
                  <a:pt x="15209" y="2816"/>
                  <a:pt x="10800" y="2816"/>
                </a:cubicBezTo>
                <a:cubicBezTo>
                  <a:pt x="6391" y="2816"/>
                  <a:pt x="2816" y="6391"/>
                  <a:pt x="2816" y="10800"/>
                </a:cubicBezTo>
                <a:close/>
              </a:path>
            </a:pathLst>
          </a:custGeom>
          <a:gradFill rotWithShape="0">
            <a:gsLst>
              <a:gs pos="0">
                <a:srgbClr val="FFFFFF"/>
              </a:gs>
              <a:gs pos="50000">
                <a:srgbClr val="6D82A9"/>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微软雅黑" pitchFamily="34" charset="-122"/>
              <a:ea typeface="微软雅黑" pitchFamily="34" charset="-122"/>
              <a:cs typeface="微软雅黑" pitchFamily="34" charset="-122"/>
            </a:endParaRPr>
          </a:p>
        </p:txBody>
      </p:sp>
      <p:sp>
        <p:nvSpPr>
          <p:cNvPr id="14" name="Oval 45"/>
          <p:cNvSpPr>
            <a:spLocks noChangeArrowheads="1"/>
          </p:cNvSpPr>
          <p:nvPr/>
        </p:nvSpPr>
        <p:spPr bwMode="gray">
          <a:xfrm>
            <a:off x="6623368" y="3496945"/>
            <a:ext cx="1682750" cy="1695450"/>
          </a:xfrm>
          <a:prstGeom prst="ellipse">
            <a:avLst/>
          </a:prstGeom>
          <a:gradFill rotWithShape="1">
            <a:gsLst>
              <a:gs pos="0">
                <a:srgbClr val="CC3300"/>
              </a:gs>
              <a:gs pos="100000">
                <a:srgbClr val="5E18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15" name="Text Box 46"/>
          <p:cNvSpPr txBox="1">
            <a:spLocks noChangeArrowheads="1"/>
          </p:cNvSpPr>
          <p:nvPr/>
        </p:nvSpPr>
        <p:spPr bwMode="auto">
          <a:xfrm>
            <a:off x="3561080" y="2323783"/>
            <a:ext cx="1158875" cy="1082040"/>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ctr" eaLnBrk="1" hangingPunct="1">
              <a:lnSpc>
                <a:spcPct val="60000"/>
              </a:lnSpc>
              <a:spcBef>
                <a:spcPct val="50000"/>
              </a:spcBef>
            </a:pPr>
            <a:r>
              <a:rPr kumimoji="0" lang="en-US" altLang="zh-CN" sz="2800" b="1">
                <a:latin typeface="微软雅黑" pitchFamily="34" charset="-122"/>
                <a:ea typeface="微软雅黑" pitchFamily="34" charset="-122"/>
                <a:cs typeface="微软雅黑" pitchFamily="34" charset="-122"/>
              </a:rPr>
              <a:t>Text </a:t>
            </a:r>
          </a:p>
          <a:p>
            <a:pPr algn="ctr" eaLnBrk="1" hangingPunct="1">
              <a:lnSpc>
                <a:spcPct val="60000"/>
              </a:lnSpc>
              <a:spcBef>
                <a:spcPct val="50000"/>
              </a:spcBef>
            </a:pPr>
            <a:r>
              <a:rPr kumimoji="0" lang="en-US" altLang="zh-CN" sz="2800" b="1">
                <a:latin typeface="微软雅黑" pitchFamily="34" charset="-122"/>
                <a:ea typeface="微软雅黑" pitchFamily="34" charset="-122"/>
                <a:cs typeface="微软雅黑" pitchFamily="34" charset="-122"/>
              </a:rPr>
              <a:t>in here</a:t>
            </a:r>
          </a:p>
        </p:txBody>
      </p:sp>
      <p:sp>
        <p:nvSpPr>
          <p:cNvPr id="16" name="Oval 52"/>
          <p:cNvSpPr>
            <a:spLocks noChangeArrowheads="1"/>
          </p:cNvSpPr>
          <p:nvPr/>
        </p:nvSpPr>
        <p:spPr bwMode="gray">
          <a:xfrm>
            <a:off x="3526155" y="1912620"/>
            <a:ext cx="1209675" cy="1219200"/>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pic>
        <p:nvPicPr>
          <p:cNvPr id="17" name="Picture 53" descr="circuler_1"/>
          <p:cNvPicPr>
            <a:picLocks noChangeAspect="1" noChangeArrowheads="1"/>
          </p:cNvPicPr>
          <p:nvPr/>
        </p:nvPicPr>
        <p:blipFill>
          <a:blip r:embed="rId3"/>
          <a:srcRect/>
          <a:stretch>
            <a:fillRect/>
          </a:stretch>
        </p:blipFill>
        <p:spPr bwMode="gray">
          <a:xfrm>
            <a:off x="3589655" y="1917383"/>
            <a:ext cx="113188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54"/>
          <p:cNvSpPr>
            <a:spLocks noChangeArrowheads="1"/>
          </p:cNvSpPr>
          <p:nvPr/>
        </p:nvSpPr>
        <p:spPr bwMode="gray">
          <a:xfrm>
            <a:off x="3598048" y="1958360"/>
            <a:ext cx="1137694" cy="1088321"/>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9525" algn="ctr">
            <a:noFill/>
            <a:round/>
          </a:ln>
          <a:effectLst/>
        </p:spPr>
        <p:txBody>
          <a:bodyPr wrap="none" anchor="ctr"/>
          <a:lstStyle/>
          <a:p>
            <a:pPr algn="ctr" eaLnBrk="1" hangingPunct="1">
              <a:defRPr/>
            </a:pPr>
            <a:endParaRPr kumimoji="0" lang="zh-CN" altLang="en-US" sz="2000">
              <a:latin typeface="微软雅黑" pitchFamily="34" charset="-122"/>
              <a:ea typeface="微软雅黑" pitchFamily="34" charset="-122"/>
              <a:cs typeface="微软雅黑" pitchFamily="34" charset="-122"/>
            </a:endParaRPr>
          </a:p>
        </p:txBody>
      </p:sp>
      <p:sp>
        <p:nvSpPr>
          <p:cNvPr id="19" name="Freeform 55"/>
          <p:cNvSpPr/>
          <p:nvPr/>
        </p:nvSpPr>
        <p:spPr bwMode="gray">
          <a:xfrm>
            <a:off x="3694430" y="1957070"/>
            <a:ext cx="882650" cy="392113"/>
          </a:xfrm>
          <a:custGeom>
            <a:avLst/>
            <a:gdLst>
              <a:gd name="T0" fmla="*/ 14995392 w 1321"/>
              <a:gd name="T1" fmla="*/ 1121633 h 712"/>
              <a:gd name="T2" fmla="*/ 14995392 w 1321"/>
              <a:gd name="T3" fmla="*/ 1121633 h 712"/>
              <a:gd name="T4" fmla="*/ 14995392 w 1321"/>
              <a:gd name="T5" fmla="*/ 1121633 h 712"/>
              <a:gd name="T6" fmla="*/ 14995392 w 1321"/>
              <a:gd name="T7" fmla="*/ 1121633 h 712"/>
              <a:gd name="T8" fmla="*/ 14995392 w 1321"/>
              <a:gd name="T9" fmla="*/ 1121633 h 712"/>
              <a:gd name="T10" fmla="*/ 14440402 w 1321"/>
              <a:gd name="T11" fmla="*/ 1121633 h 712"/>
              <a:gd name="T12" fmla="*/ 14440402 w 1321"/>
              <a:gd name="T13" fmla="*/ 1495511 h 712"/>
              <a:gd name="T14" fmla="*/ 13884746 w 1321"/>
              <a:gd name="T15" fmla="*/ 1495511 h 712"/>
              <a:gd name="T16" fmla="*/ 13329756 w 1321"/>
              <a:gd name="T17" fmla="*/ 1495511 h 712"/>
              <a:gd name="T18" fmla="*/ 12774099 w 1321"/>
              <a:gd name="T19" fmla="*/ 1495511 h 712"/>
              <a:gd name="T20" fmla="*/ 11663453 w 1321"/>
              <a:gd name="T21" fmla="*/ 1495511 h 712"/>
              <a:gd name="T22" fmla="*/ 11107796 w 1321"/>
              <a:gd name="T23" fmla="*/ 1495511 h 712"/>
              <a:gd name="T24" fmla="*/ 10552139 w 1321"/>
              <a:gd name="T25" fmla="*/ 1495511 h 712"/>
              <a:gd name="T26" fmla="*/ 9441493 w 1321"/>
              <a:gd name="T27" fmla="*/ 1495511 h 712"/>
              <a:gd name="T28" fmla="*/ 8886504 w 1321"/>
              <a:gd name="T29" fmla="*/ 1495511 h 712"/>
              <a:gd name="T30" fmla="*/ 5553898 w 1321"/>
              <a:gd name="T31" fmla="*/ 1495511 h 712"/>
              <a:gd name="T32" fmla="*/ 5553898 w 1321"/>
              <a:gd name="T33" fmla="*/ 1495511 h 712"/>
              <a:gd name="T34" fmla="*/ 4443252 w 1321"/>
              <a:gd name="T35" fmla="*/ 1495511 h 712"/>
              <a:gd name="T36" fmla="*/ 3887595 w 1321"/>
              <a:gd name="T37" fmla="*/ 1495511 h 712"/>
              <a:gd name="T38" fmla="*/ 3332606 w 1321"/>
              <a:gd name="T39" fmla="*/ 1495511 h 712"/>
              <a:gd name="T40" fmla="*/ 2776949 w 1321"/>
              <a:gd name="T41" fmla="*/ 1495511 h 712"/>
              <a:gd name="T42" fmla="*/ 2221292 w 1321"/>
              <a:gd name="T43" fmla="*/ 1495511 h 712"/>
              <a:gd name="T44" fmla="*/ 1666303 w 1321"/>
              <a:gd name="T45" fmla="*/ 1495511 h 712"/>
              <a:gd name="T46" fmla="*/ 1110646 w 1321"/>
              <a:gd name="T47" fmla="*/ 1495511 h 712"/>
              <a:gd name="T48" fmla="*/ 1110646 w 1321"/>
              <a:gd name="T49" fmla="*/ 1495511 h 712"/>
              <a:gd name="T50" fmla="*/ 555657 w 1321"/>
              <a:gd name="T51" fmla="*/ 1495511 h 712"/>
              <a:gd name="T52" fmla="*/ 555657 w 1321"/>
              <a:gd name="T53" fmla="*/ 1495511 h 712"/>
              <a:gd name="T54" fmla="*/ 555657 w 1321"/>
              <a:gd name="T55" fmla="*/ 1121633 h 712"/>
              <a:gd name="T56" fmla="*/ 0 w 1321"/>
              <a:gd name="T57" fmla="*/ 1121633 h 712"/>
              <a:gd name="T58" fmla="*/ 0 w 1321"/>
              <a:gd name="T59" fmla="*/ 1121633 h 712"/>
              <a:gd name="T60" fmla="*/ 555657 w 1321"/>
              <a:gd name="T61" fmla="*/ 1121633 h 712"/>
              <a:gd name="T62" fmla="*/ 555657 w 1321"/>
              <a:gd name="T63" fmla="*/ 1121633 h 712"/>
              <a:gd name="T64" fmla="*/ 555657 w 1321"/>
              <a:gd name="T65" fmla="*/ 747756 h 712"/>
              <a:gd name="T66" fmla="*/ 1110646 w 1321"/>
              <a:gd name="T67" fmla="*/ 747756 h 712"/>
              <a:gd name="T68" fmla="*/ 1666303 w 1321"/>
              <a:gd name="T69" fmla="*/ 373878 h 712"/>
              <a:gd name="T70" fmla="*/ 2221292 w 1321"/>
              <a:gd name="T71" fmla="*/ 373878 h 712"/>
              <a:gd name="T72" fmla="*/ 2776949 w 1321"/>
              <a:gd name="T73" fmla="*/ 373878 h 712"/>
              <a:gd name="T74" fmla="*/ 3887595 w 1321"/>
              <a:gd name="T75" fmla="*/ 0 h 712"/>
              <a:gd name="T76" fmla="*/ 4443252 w 1321"/>
              <a:gd name="T77" fmla="*/ 0 h 712"/>
              <a:gd name="T78" fmla="*/ 5553898 w 1321"/>
              <a:gd name="T79" fmla="*/ 0 h 712"/>
              <a:gd name="T80" fmla="*/ 6664544 w 1321"/>
              <a:gd name="T81" fmla="*/ 0 h 712"/>
              <a:gd name="T82" fmla="*/ 7775190 w 1321"/>
              <a:gd name="T83" fmla="*/ 0 h 712"/>
              <a:gd name="T84" fmla="*/ 7775190 w 1321"/>
              <a:gd name="T85" fmla="*/ 0 h 712"/>
              <a:gd name="T86" fmla="*/ 8886504 w 1321"/>
              <a:gd name="T87" fmla="*/ 0 h 712"/>
              <a:gd name="T88" fmla="*/ 9997150 w 1321"/>
              <a:gd name="T89" fmla="*/ 0 h 712"/>
              <a:gd name="T90" fmla="*/ 10552139 w 1321"/>
              <a:gd name="T91" fmla="*/ 0 h 712"/>
              <a:gd name="T92" fmla="*/ 11663453 w 1321"/>
              <a:gd name="T93" fmla="*/ 0 h 712"/>
              <a:gd name="T94" fmla="*/ 12774099 w 1321"/>
              <a:gd name="T95" fmla="*/ 373878 h 712"/>
              <a:gd name="T96" fmla="*/ 13329756 w 1321"/>
              <a:gd name="T97" fmla="*/ 373878 h 712"/>
              <a:gd name="T98" fmla="*/ 13884746 w 1321"/>
              <a:gd name="T99" fmla="*/ 747756 h 712"/>
              <a:gd name="T100" fmla="*/ 14440402 w 1321"/>
              <a:gd name="T101" fmla="*/ 747756 h 712"/>
              <a:gd name="T102" fmla="*/ 14995392 w 1321"/>
              <a:gd name="T103" fmla="*/ 1121633 h 712"/>
              <a:gd name="T104" fmla="*/ 14995392 w 1321"/>
              <a:gd name="T105" fmla="*/ 112163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99">
                  <a:alpha val="17998"/>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latin typeface="微软雅黑" pitchFamily="34" charset="-122"/>
              <a:ea typeface="微软雅黑" pitchFamily="34" charset="-122"/>
              <a:cs typeface="微软雅黑" pitchFamily="34" charset="-122"/>
            </a:endParaRPr>
          </a:p>
        </p:txBody>
      </p:sp>
      <p:grpSp>
        <p:nvGrpSpPr>
          <p:cNvPr id="20" name="Group 57"/>
          <p:cNvGrpSpPr/>
          <p:nvPr/>
        </p:nvGrpSpPr>
        <p:grpSpPr bwMode="auto">
          <a:xfrm rot="-1297425" flipH="1" flipV="1">
            <a:off x="3676968" y="3044508"/>
            <a:ext cx="981075" cy="247650"/>
            <a:chOff x="2532" y="1051"/>
            <a:chExt cx="893" cy="246"/>
          </a:xfrm>
        </p:grpSpPr>
        <p:grpSp>
          <p:nvGrpSpPr>
            <p:cNvPr id="21" name="Group 58"/>
            <p:cNvGrpSpPr/>
            <p:nvPr/>
          </p:nvGrpSpPr>
          <p:grpSpPr bwMode="auto">
            <a:xfrm>
              <a:off x="2532" y="1051"/>
              <a:ext cx="743" cy="185"/>
              <a:chOff x="1565" y="2568"/>
              <a:chExt cx="1118" cy="279"/>
            </a:xfrm>
          </p:grpSpPr>
          <p:sp>
            <p:nvSpPr>
              <p:cNvPr id="22" name="AutoShape 5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23" name="AutoShape 6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24" name="AutoShape 6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25" name="AutoShape 6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grpSp>
        <p:grpSp>
          <p:nvGrpSpPr>
            <p:cNvPr id="26" name="Group 63"/>
            <p:cNvGrpSpPr/>
            <p:nvPr/>
          </p:nvGrpSpPr>
          <p:grpSpPr bwMode="auto">
            <a:xfrm rot="1353540">
              <a:off x="2682" y="1111"/>
              <a:ext cx="743" cy="186"/>
              <a:chOff x="1565" y="2568"/>
              <a:chExt cx="1118" cy="279"/>
            </a:xfrm>
          </p:grpSpPr>
          <p:sp>
            <p:nvSpPr>
              <p:cNvPr id="27" name="AutoShape 6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28" name="AutoShape 6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29" name="AutoShape 6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30" name="AutoShape 6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grpSp>
      </p:grpSp>
      <p:sp>
        <p:nvSpPr>
          <p:cNvPr id="31" name="Rectangle 68"/>
          <p:cNvSpPr>
            <a:spLocks noChangeArrowheads="1"/>
          </p:cNvSpPr>
          <p:nvPr/>
        </p:nvSpPr>
        <p:spPr bwMode="auto">
          <a:xfrm>
            <a:off x="6794818" y="3987483"/>
            <a:ext cx="1382811"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ctr" eaLnBrk="1" hangingPunct="1">
              <a:lnSpc>
                <a:spcPct val="110000"/>
              </a:lnSpc>
              <a:buClr>
                <a:srgbClr val="FFFF00"/>
              </a:buClr>
              <a:buFont typeface="Wingdings" charset="2"/>
              <a:buNone/>
            </a:pPr>
            <a:r>
              <a:rPr lang="zh-CN" altLang="en-US" sz="2000" b="1" dirty="0">
                <a:latin typeface="微软雅黑" pitchFamily="34" charset="-122"/>
                <a:ea typeface="微软雅黑" pitchFamily="34" charset="-122"/>
                <a:cs typeface="微软雅黑" pitchFamily="34" charset="-122"/>
              </a:rPr>
              <a:t>应急能力</a:t>
            </a:r>
          </a:p>
          <a:p>
            <a:pPr eaLnBrk="1" hangingPunct="1">
              <a:lnSpc>
                <a:spcPct val="110000"/>
              </a:lnSpc>
              <a:buClr>
                <a:srgbClr val="FFFF00"/>
              </a:buClr>
              <a:buFont typeface="Wingdings" charset="2"/>
              <a:buNone/>
            </a:pPr>
            <a:r>
              <a:rPr lang="zh-CN" altLang="en-US" sz="2000" b="1" dirty="0">
                <a:latin typeface="微软雅黑" pitchFamily="34" charset="-122"/>
                <a:ea typeface="微软雅黑" pitchFamily="34" charset="-122"/>
                <a:cs typeface="微软雅黑" pitchFamily="34" charset="-122"/>
              </a:rPr>
              <a:t>  评估</a:t>
            </a:r>
          </a:p>
        </p:txBody>
      </p:sp>
      <p:sp>
        <p:nvSpPr>
          <p:cNvPr id="32" name="Rectangle 69"/>
          <p:cNvSpPr>
            <a:spLocks noChangeArrowheads="1"/>
          </p:cNvSpPr>
          <p:nvPr/>
        </p:nvSpPr>
        <p:spPr bwMode="auto">
          <a:xfrm>
            <a:off x="3800793" y="2126933"/>
            <a:ext cx="13303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0000"/>
              </a:lnSpc>
              <a:buClr>
                <a:srgbClr val="FFFF00"/>
              </a:buClr>
              <a:buFont typeface="Wingdings" charset="2"/>
              <a:buNone/>
              <a:defRPr/>
            </a:pPr>
            <a:r>
              <a:rPr kumimoji="0" lang="zh-CN" altLang="en-US" sz="2000" b="1" dirty="0">
                <a:effectLst>
                  <a:outerShdw blurRad="38100" dist="38100" dir="2700000" algn="tl">
                    <a:srgbClr val="FFFFFF"/>
                  </a:outerShdw>
                </a:effectLst>
                <a:latin typeface="微软雅黑" pitchFamily="34" charset="-122"/>
                <a:ea typeface="微软雅黑" pitchFamily="34" charset="-122"/>
                <a:cs typeface="微软雅黑" pitchFamily="34" charset="-122"/>
              </a:rPr>
              <a:t>应急</a:t>
            </a:r>
            <a:endParaRPr kumimoji="0" lang="en-US" altLang="zh-CN" sz="2000" b="1" dirty="0">
              <a:effectLst>
                <a:outerShdw blurRad="38100" dist="38100" dir="2700000" algn="tl">
                  <a:srgbClr val="FFFFFF"/>
                </a:outerShdw>
              </a:effectLst>
              <a:latin typeface="微软雅黑" pitchFamily="34" charset="-122"/>
              <a:ea typeface="微软雅黑" pitchFamily="34" charset="-122"/>
              <a:cs typeface="微软雅黑" pitchFamily="34" charset="-122"/>
            </a:endParaRPr>
          </a:p>
          <a:p>
            <a:pPr eaLnBrk="1" hangingPunct="1">
              <a:lnSpc>
                <a:spcPct val="110000"/>
              </a:lnSpc>
              <a:buClr>
                <a:srgbClr val="FFFF00"/>
              </a:buClr>
              <a:buFont typeface="Wingdings" charset="2"/>
              <a:buNone/>
              <a:defRPr/>
            </a:pPr>
            <a:r>
              <a:rPr kumimoji="0" lang="zh-CN" altLang="en-US" sz="2000" b="1" dirty="0">
                <a:effectLst>
                  <a:outerShdw blurRad="38100" dist="38100" dir="2700000" algn="tl">
                    <a:srgbClr val="FFFFFF"/>
                  </a:outerShdw>
                </a:effectLst>
                <a:latin typeface="微软雅黑" pitchFamily="34" charset="-122"/>
                <a:ea typeface="微软雅黑" pitchFamily="34" charset="-122"/>
                <a:cs typeface="微软雅黑" pitchFamily="34" charset="-122"/>
              </a:rPr>
              <a:t>队伍</a:t>
            </a:r>
          </a:p>
        </p:txBody>
      </p:sp>
      <p:sp>
        <p:nvSpPr>
          <p:cNvPr id="33" name="Rectangle 73"/>
          <p:cNvSpPr>
            <a:spLocks noChangeArrowheads="1"/>
          </p:cNvSpPr>
          <p:nvPr/>
        </p:nvSpPr>
        <p:spPr bwMode="auto">
          <a:xfrm>
            <a:off x="4824730" y="1958340"/>
            <a:ext cx="54705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10000"/>
              </a:lnSpc>
              <a:buClr>
                <a:srgbClr val="FFFF00"/>
              </a:buClr>
              <a:buFont typeface="Wingdings" charset="2"/>
              <a:buChar char="Ø"/>
            </a:pPr>
            <a:r>
              <a:rPr lang="zh-CN" altLang="en-US" sz="2000" b="1" dirty="0">
                <a:latin typeface="微软雅黑" pitchFamily="34" charset="-122"/>
                <a:ea typeface="微软雅黑" pitchFamily="34" charset="-122"/>
                <a:cs typeface="微软雅黑" pitchFamily="34" charset="-122"/>
              </a:rPr>
              <a:t>应急预案是立足现有资源的应对方案，主要是使应急资源</a:t>
            </a:r>
            <a:r>
              <a:rPr lang="zh-CN" altLang="en-US" sz="2000" b="1" dirty="0">
                <a:solidFill>
                  <a:srgbClr val="FF0000"/>
                </a:solidFill>
                <a:latin typeface="微软雅黑" pitchFamily="34" charset="-122"/>
                <a:ea typeface="微软雅黑" pitchFamily="34" charset="-122"/>
                <a:cs typeface="微软雅黑" pitchFamily="34" charset="-122"/>
              </a:rPr>
              <a:t>找得到、调得动、用得好</a:t>
            </a:r>
            <a:r>
              <a:rPr lang="zh-CN" altLang="en-US" sz="2000" b="1" dirty="0">
                <a:latin typeface="微软雅黑" pitchFamily="34" charset="-122"/>
                <a:ea typeface="微软雅黑" pitchFamily="34" charset="-122"/>
                <a:cs typeface="微软雅黑" pitchFamily="34" charset="-122"/>
              </a:rPr>
              <a:t>。 </a:t>
            </a:r>
          </a:p>
        </p:txBody>
      </p:sp>
      <p:cxnSp>
        <p:nvCxnSpPr>
          <p:cNvPr id="34" name="直接连接符 33"/>
          <p:cNvCxnSpPr/>
          <p:nvPr/>
        </p:nvCxnSpPr>
        <p:spPr>
          <a:xfrm>
            <a:off x="5010215" y="2377758"/>
            <a:ext cx="429761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直接连接符 34"/>
          <p:cNvCxnSpPr/>
          <p:nvPr/>
        </p:nvCxnSpPr>
        <p:spPr>
          <a:xfrm>
            <a:off x="6704925" y="6006048"/>
            <a:ext cx="306374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6" name="直接连接符 35"/>
          <p:cNvCxnSpPr/>
          <p:nvPr/>
        </p:nvCxnSpPr>
        <p:spPr>
          <a:xfrm>
            <a:off x="4964658" y="2692082"/>
            <a:ext cx="3933051"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78871" name="Group 22"/>
          <p:cNvGrpSpPr>
            <a:grpSpLocks noChangeAspect="1"/>
          </p:cNvGrpSpPr>
          <p:nvPr/>
        </p:nvGrpSpPr>
        <p:grpSpPr bwMode="auto">
          <a:xfrm>
            <a:off x="1589088" y="2952115"/>
            <a:ext cx="1771650" cy="1855788"/>
            <a:chOff x="432" y="1872"/>
            <a:chExt cx="1200" cy="1248"/>
          </a:xfrm>
        </p:grpSpPr>
        <p:sp>
          <p:nvSpPr>
            <p:cNvPr id="34856" name="Oval 23"/>
            <p:cNvSpPr>
              <a:spLocks noChangeAspect="1" noChangeArrowheads="1"/>
            </p:cNvSpPr>
            <p:nvPr/>
          </p:nvSpPr>
          <p:spPr bwMode="gray">
            <a:xfrm>
              <a:off x="432" y="1872"/>
              <a:ext cx="1200" cy="1248"/>
            </a:xfrm>
            <a:prstGeom prst="ellipse">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34857" name="Oval 24"/>
            <p:cNvSpPr>
              <a:spLocks noChangeAspect="1" noChangeArrowheads="1"/>
            </p:cNvSpPr>
            <p:nvPr/>
          </p:nvSpPr>
          <p:spPr bwMode="gray">
            <a:xfrm>
              <a:off x="482" y="1929"/>
              <a:ext cx="1097" cy="1140"/>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pic>
          <p:nvPicPr>
            <p:cNvPr id="34858" name="Picture 25" descr="circuler_1"/>
            <p:cNvPicPr>
              <a:picLocks noChangeAspect="1" noChangeArrowheads="1"/>
            </p:cNvPicPr>
            <p:nvPr/>
          </p:nvPicPr>
          <p:blipFill>
            <a:blip r:embed="rId4"/>
            <a:srcRect/>
            <a:stretch>
              <a:fillRect/>
            </a:stretch>
          </p:blipFill>
          <p:spPr bwMode="gray">
            <a:xfrm>
              <a:off x="522" y="1970"/>
              <a:ext cx="1024" cy="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98" name="Oval 26"/>
            <p:cNvSpPr>
              <a:spLocks noChangeArrowheads="1"/>
            </p:cNvSpPr>
            <p:nvPr/>
          </p:nvSpPr>
          <p:spPr bwMode="gray">
            <a:xfrm>
              <a:off x="522" y="1970"/>
              <a:ext cx="1017" cy="1052"/>
            </a:xfrm>
            <a:prstGeom prst="ellipse">
              <a:avLst/>
            </a:prstGeom>
            <a:gradFill rotWithShape="1">
              <a:gsLst>
                <a:gs pos="0">
                  <a:srgbClr val="99FFCC">
                    <a:gamma/>
                    <a:shade val="26275"/>
                    <a:invGamma/>
                    <a:alpha val="89999"/>
                  </a:srgbClr>
                </a:gs>
                <a:gs pos="50000">
                  <a:srgbClr val="99FFCC">
                    <a:alpha val="45000"/>
                  </a:srgbClr>
                </a:gs>
                <a:gs pos="100000">
                  <a:srgbClr val="99FFCC">
                    <a:gamma/>
                    <a:shade val="26275"/>
                    <a:invGamma/>
                    <a:alpha val="89999"/>
                  </a:srgbClr>
                </a:gs>
              </a:gsLst>
              <a:lin ang="5400000" scaled="1"/>
            </a:gradFill>
            <a:ln w="9525" algn="ctr">
              <a:noFill/>
              <a:round/>
            </a:ln>
            <a:effectLst/>
          </p:spPr>
          <p:txBody>
            <a:bodyPr wrap="none" anchor="ctr"/>
            <a:lstStyle/>
            <a:p>
              <a:pPr algn="ctr" eaLnBrk="1" hangingPunct="1">
                <a:defRPr/>
              </a:pPr>
              <a:endParaRPr kumimoji="0" lang="zh-CN" altLang="en-US" sz="2000">
                <a:latin typeface="微软雅黑" pitchFamily="34" charset="-122"/>
                <a:ea typeface="微软雅黑" pitchFamily="34" charset="-122"/>
                <a:cs typeface="微软雅黑" pitchFamily="34" charset="-122"/>
              </a:endParaRPr>
            </a:p>
          </p:txBody>
        </p:sp>
        <p:sp>
          <p:nvSpPr>
            <p:cNvPr id="34862" name="Freeform 27"/>
            <p:cNvSpPr>
              <a:spLocks noChangeAspect="1"/>
            </p:cNvSpPr>
            <p:nvPr/>
          </p:nvSpPr>
          <p:spPr bwMode="gray">
            <a:xfrm>
              <a:off x="627" y="1991"/>
              <a:ext cx="799" cy="366"/>
            </a:xfrm>
            <a:custGeom>
              <a:avLst/>
              <a:gdLst>
                <a:gd name="T0" fmla="*/ 24 w 1321"/>
                <a:gd name="T1" fmla="*/ 2 h 712"/>
                <a:gd name="T2" fmla="*/ 24 w 1321"/>
                <a:gd name="T3" fmla="*/ 2 h 712"/>
                <a:gd name="T4" fmla="*/ 24 w 1321"/>
                <a:gd name="T5" fmla="*/ 3 h 712"/>
                <a:gd name="T6" fmla="*/ 24 w 1321"/>
                <a:gd name="T7" fmla="*/ 3 h 712"/>
                <a:gd name="T8" fmla="*/ 24 w 1321"/>
                <a:gd name="T9" fmla="*/ 3 h 712"/>
                <a:gd name="T10" fmla="*/ 23 w 1321"/>
                <a:gd name="T11" fmla="*/ 3 h 712"/>
                <a:gd name="T12" fmla="*/ 22 w 1321"/>
                <a:gd name="T13" fmla="*/ 3 h 712"/>
                <a:gd name="T14" fmla="*/ 22 w 1321"/>
                <a:gd name="T15" fmla="*/ 3 h 712"/>
                <a:gd name="T16" fmla="*/ 21 w 1321"/>
                <a:gd name="T17" fmla="*/ 3 h 712"/>
                <a:gd name="T18" fmla="*/ 19 w 1321"/>
                <a:gd name="T19" fmla="*/ 3 h 712"/>
                <a:gd name="T20" fmla="*/ 18 w 1321"/>
                <a:gd name="T21" fmla="*/ 4 h 712"/>
                <a:gd name="T22" fmla="*/ 17 w 1321"/>
                <a:gd name="T23" fmla="*/ 4 h 712"/>
                <a:gd name="T24" fmla="*/ 16 w 1321"/>
                <a:gd name="T25" fmla="*/ 4 h 712"/>
                <a:gd name="T26" fmla="*/ 15 w 1321"/>
                <a:gd name="T27" fmla="*/ 4 h 712"/>
                <a:gd name="T28" fmla="*/ 15 w 1321"/>
                <a:gd name="T29" fmla="*/ 4 h 712"/>
                <a:gd name="T30" fmla="*/ 9 w 1321"/>
                <a:gd name="T31" fmla="*/ 4 h 712"/>
                <a:gd name="T32" fmla="*/ 8 w 1321"/>
                <a:gd name="T33" fmla="*/ 4 h 712"/>
                <a:gd name="T34" fmla="*/ 7 w 1321"/>
                <a:gd name="T35" fmla="*/ 4 h 712"/>
                <a:gd name="T36" fmla="*/ 6 w 1321"/>
                <a:gd name="T37" fmla="*/ 4 h 712"/>
                <a:gd name="T38" fmla="*/ 5 w 1321"/>
                <a:gd name="T39" fmla="*/ 4 h 712"/>
                <a:gd name="T40" fmla="*/ 4 w 1321"/>
                <a:gd name="T41" fmla="*/ 4 h 712"/>
                <a:gd name="T42" fmla="*/ 3 w 1321"/>
                <a:gd name="T43" fmla="*/ 3 h 712"/>
                <a:gd name="T44" fmla="*/ 2 w 1321"/>
                <a:gd name="T45" fmla="*/ 3 h 712"/>
                <a:gd name="T46" fmla="*/ 2 w 1321"/>
                <a:gd name="T47" fmla="*/ 3 h 712"/>
                <a:gd name="T48" fmla="*/ 1 w 1321"/>
                <a:gd name="T49" fmla="*/ 3 h 712"/>
                <a:gd name="T50" fmla="*/ 1 w 1321"/>
                <a:gd name="T51" fmla="*/ 3 h 712"/>
                <a:gd name="T52" fmla="*/ 1 w 1321"/>
                <a:gd name="T53" fmla="*/ 3 h 712"/>
                <a:gd name="T54" fmla="*/ 1 w 1321"/>
                <a:gd name="T55" fmla="*/ 3 h 712"/>
                <a:gd name="T56" fmla="*/ 0 w 1321"/>
                <a:gd name="T57" fmla="*/ 3 h 712"/>
                <a:gd name="T58" fmla="*/ 0 w 1321"/>
                <a:gd name="T59" fmla="*/ 3 h 712"/>
                <a:gd name="T60" fmla="*/ 1 w 1321"/>
                <a:gd name="T61" fmla="*/ 3 h 712"/>
                <a:gd name="T62" fmla="*/ 1 w 1321"/>
                <a:gd name="T63" fmla="*/ 2 h 712"/>
                <a:gd name="T64" fmla="*/ 1 w 1321"/>
                <a:gd name="T65" fmla="*/ 2 h 712"/>
                <a:gd name="T66" fmla="*/ 2 w 1321"/>
                <a:gd name="T67" fmla="*/ 2 h 712"/>
                <a:gd name="T68" fmla="*/ 2 w 1321"/>
                <a:gd name="T69" fmla="*/ 1 h 712"/>
                <a:gd name="T70" fmla="*/ 4 w 1321"/>
                <a:gd name="T71" fmla="*/ 1 h 712"/>
                <a:gd name="T72" fmla="*/ 5 w 1321"/>
                <a:gd name="T73" fmla="*/ 1 h 712"/>
                <a:gd name="T74" fmla="*/ 6 w 1321"/>
                <a:gd name="T75" fmla="*/ 1 h 712"/>
                <a:gd name="T76" fmla="*/ 8 w 1321"/>
                <a:gd name="T77" fmla="*/ 1 h 712"/>
                <a:gd name="T78" fmla="*/ 9 w 1321"/>
                <a:gd name="T79" fmla="*/ 1 h 712"/>
                <a:gd name="T80" fmla="*/ 10 w 1321"/>
                <a:gd name="T81" fmla="*/ 1 h 712"/>
                <a:gd name="T82" fmla="*/ 12 w 1321"/>
                <a:gd name="T83" fmla="*/ 0 h 712"/>
                <a:gd name="T84" fmla="*/ 12 w 1321"/>
                <a:gd name="T85" fmla="*/ 0 h 712"/>
                <a:gd name="T86" fmla="*/ 14 w 1321"/>
                <a:gd name="T87" fmla="*/ 1 h 712"/>
                <a:gd name="T88" fmla="*/ 15 w 1321"/>
                <a:gd name="T89" fmla="*/ 1 h 712"/>
                <a:gd name="T90" fmla="*/ 17 w 1321"/>
                <a:gd name="T91" fmla="*/ 1 h 712"/>
                <a:gd name="T92" fmla="*/ 18 w 1321"/>
                <a:gd name="T93" fmla="*/ 1 h 712"/>
                <a:gd name="T94" fmla="*/ 19 w 1321"/>
                <a:gd name="T95" fmla="*/ 1 h 712"/>
                <a:gd name="T96" fmla="*/ 21 w 1321"/>
                <a:gd name="T97" fmla="*/ 1 h 712"/>
                <a:gd name="T98" fmla="*/ 22 w 1321"/>
                <a:gd name="T99" fmla="*/ 2 h 712"/>
                <a:gd name="T100" fmla="*/ 23 w 1321"/>
                <a:gd name="T101" fmla="*/ 2 h 712"/>
                <a:gd name="T102" fmla="*/ 24 w 1321"/>
                <a:gd name="T103" fmla="*/ 2 h 712"/>
                <a:gd name="T104" fmla="*/ 24 w 1321"/>
                <a:gd name="T105" fmla="*/ 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FFCC">
                    <a:alpha val="17998"/>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eaLnBrk="1" hangingPunct="1">
                <a:lnSpc>
                  <a:spcPct val="110000"/>
                </a:lnSpc>
                <a:buClr>
                  <a:srgbClr val="FFFF00"/>
                </a:buClr>
                <a:buFont typeface="Wingdings" charset="2"/>
                <a:buNone/>
                <a:defRPr/>
              </a:pPr>
              <a:r>
                <a:rPr lang="zh-CN" altLang="en-US" b="1" dirty="0">
                  <a:effectLst>
                    <a:outerShdw blurRad="38100" dist="38100" dir="2700000" algn="tl">
                      <a:srgbClr val="FFFFFF"/>
                    </a:outerShdw>
                  </a:effectLst>
                  <a:latin typeface="微软雅黑" pitchFamily="34" charset="-122"/>
                  <a:ea typeface="微软雅黑" pitchFamily="34" charset="-122"/>
                  <a:cs typeface="微软雅黑" pitchFamily="34" charset="-122"/>
                  <a:sym typeface="+mn-ea"/>
                </a:rPr>
                <a:t>各种重要应急装备、物资的准备情况</a:t>
              </a:r>
            </a:p>
          </p:txBody>
        </p:sp>
        <p:grpSp>
          <p:nvGrpSpPr>
            <p:cNvPr id="34863" name="Group 28"/>
            <p:cNvGrpSpPr>
              <a:grpSpLocks noChangeAspect="1"/>
            </p:cNvGrpSpPr>
            <p:nvPr/>
          </p:nvGrpSpPr>
          <p:grpSpPr bwMode="auto">
            <a:xfrm rot="-1297425" flipH="1" flipV="1">
              <a:off x="600" y="2791"/>
              <a:ext cx="888" cy="223"/>
              <a:chOff x="2532" y="1051"/>
              <a:chExt cx="893" cy="246"/>
            </a:xfrm>
          </p:grpSpPr>
          <p:grpSp>
            <p:nvGrpSpPr>
              <p:cNvPr id="34864" name="Group 29"/>
              <p:cNvGrpSpPr>
                <a:grpSpLocks noChangeAspect="1"/>
              </p:cNvGrpSpPr>
              <p:nvPr/>
            </p:nvGrpSpPr>
            <p:grpSpPr bwMode="auto">
              <a:xfrm>
                <a:off x="2532" y="1051"/>
                <a:ext cx="743" cy="185"/>
                <a:chOff x="1565" y="2568"/>
                <a:chExt cx="1118" cy="279"/>
              </a:xfrm>
            </p:grpSpPr>
            <p:sp>
              <p:nvSpPr>
                <p:cNvPr id="34870" name="AutoShape 30"/>
                <p:cNvSpPr>
                  <a:spLocks noChangeAspect="1"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34871" name="AutoShape 31"/>
                <p:cNvSpPr>
                  <a:spLocks noChangeAspect="1"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34872" name="AutoShape 32"/>
                <p:cNvSpPr>
                  <a:spLocks noChangeAspect="1"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34873" name="AutoShape 33"/>
                <p:cNvSpPr>
                  <a:spLocks noChangeAspect="1"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grpSp>
          <p:grpSp>
            <p:nvGrpSpPr>
              <p:cNvPr id="34865" name="Group 34"/>
              <p:cNvGrpSpPr>
                <a:grpSpLocks noChangeAspect="1"/>
              </p:cNvGrpSpPr>
              <p:nvPr/>
            </p:nvGrpSpPr>
            <p:grpSpPr bwMode="auto">
              <a:xfrm rot="1353540">
                <a:off x="2682" y="1111"/>
                <a:ext cx="743" cy="186"/>
                <a:chOff x="1565" y="2568"/>
                <a:chExt cx="1118" cy="279"/>
              </a:xfrm>
            </p:grpSpPr>
            <p:sp>
              <p:nvSpPr>
                <p:cNvPr id="34866" name="AutoShape 35"/>
                <p:cNvSpPr>
                  <a:spLocks noChangeAspect="1"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34867" name="AutoShape 36"/>
                <p:cNvSpPr>
                  <a:spLocks noChangeAspect="1"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34868" name="AutoShape 37"/>
                <p:cNvSpPr>
                  <a:spLocks noChangeAspect="1"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34869" name="AutoShape 38"/>
                <p:cNvSpPr>
                  <a:spLocks noChangeAspect="1"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grpSp>
        </p:grpSp>
      </p:grpSp>
      <p:grpSp>
        <p:nvGrpSpPr>
          <p:cNvPr id="78852" name="Group 5"/>
          <p:cNvGrpSpPr>
            <a:grpSpLocks noChangeAspect="1"/>
          </p:cNvGrpSpPr>
          <p:nvPr/>
        </p:nvGrpSpPr>
        <p:grpSpPr bwMode="auto">
          <a:xfrm>
            <a:off x="3617913" y="4657090"/>
            <a:ext cx="1958975" cy="1914525"/>
            <a:chOff x="1488" y="3122"/>
            <a:chExt cx="1235" cy="1198"/>
          </a:xfrm>
        </p:grpSpPr>
        <p:sp>
          <p:nvSpPr>
            <p:cNvPr id="34874" name="Oval 6"/>
            <p:cNvSpPr>
              <a:spLocks noChangeAspect="1" noChangeArrowheads="1"/>
            </p:cNvSpPr>
            <p:nvPr/>
          </p:nvSpPr>
          <p:spPr bwMode="gray">
            <a:xfrm>
              <a:off x="1488" y="3122"/>
              <a:ext cx="1235" cy="1198"/>
            </a:xfrm>
            <a:prstGeom prst="ellipse">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34875" name="Oval 7"/>
            <p:cNvSpPr>
              <a:spLocks noChangeAspect="1" noChangeArrowheads="1"/>
            </p:cNvSpPr>
            <p:nvPr/>
          </p:nvSpPr>
          <p:spPr bwMode="gray">
            <a:xfrm>
              <a:off x="1540" y="3177"/>
              <a:ext cx="1128" cy="1094"/>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pic>
          <p:nvPicPr>
            <p:cNvPr id="34876" name="Picture 8" descr="circuler_1"/>
            <p:cNvPicPr>
              <a:picLocks noChangeAspect="1" noChangeArrowheads="1"/>
            </p:cNvPicPr>
            <p:nvPr/>
          </p:nvPicPr>
          <p:blipFill>
            <a:blip r:embed="rId5"/>
            <a:srcRect/>
            <a:stretch>
              <a:fillRect/>
            </a:stretch>
          </p:blipFill>
          <p:spPr bwMode="gray">
            <a:xfrm>
              <a:off x="1581" y="3216"/>
              <a:ext cx="1053"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81" name="Oval 9"/>
            <p:cNvSpPr>
              <a:spLocks noChangeArrowheads="1"/>
            </p:cNvSpPr>
            <p:nvPr/>
          </p:nvSpPr>
          <p:spPr bwMode="gray">
            <a:xfrm>
              <a:off x="1581" y="3216"/>
              <a:ext cx="1047" cy="1010"/>
            </a:xfrm>
            <a:prstGeom prst="ellipse">
              <a:avLst/>
            </a:prstGeom>
            <a:gradFill rotWithShape="1">
              <a:gsLst>
                <a:gs pos="0">
                  <a:srgbClr val="CCCCFF">
                    <a:gamma/>
                    <a:shade val="26275"/>
                    <a:invGamma/>
                    <a:alpha val="89999"/>
                  </a:srgbClr>
                </a:gs>
                <a:gs pos="50000">
                  <a:srgbClr val="CCCCFF">
                    <a:alpha val="45000"/>
                  </a:srgbClr>
                </a:gs>
                <a:gs pos="100000">
                  <a:srgbClr val="CCCCFF">
                    <a:gamma/>
                    <a:shade val="26275"/>
                    <a:invGamma/>
                    <a:alpha val="89999"/>
                  </a:srgbClr>
                </a:gs>
              </a:gsLst>
              <a:lin ang="5400000" scaled="1"/>
            </a:gradFill>
            <a:ln w="9525" algn="ctr">
              <a:noFill/>
              <a:round/>
            </a:ln>
            <a:effectLst/>
          </p:spPr>
          <p:txBody>
            <a:bodyPr wrap="none" anchor="ctr"/>
            <a:lstStyle/>
            <a:p>
              <a:pPr algn="ctr" eaLnBrk="1" hangingPunct="1">
                <a:defRPr/>
              </a:pPr>
              <a:endParaRPr kumimoji="0" lang="zh-CN" altLang="en-US" sz="2000">
                <a:latin typeface="微软雅黑" pitchFamily="34" charset="-122"/>
                <a:ea typeface="微软雅黑" pitchFamily="34" charset="-122"/>
                <a:cs typeface="微软雅黑" pitchFamily="34" charset="-122"/>
              </a:endParaRPr>
            </a:p>
          </p:txBody>
        </p:sp>
        <p:sp>
          <p:nvSpPr>
            <p:cNvPr id="34880" name="Freeform 10"/>
            <p:cNvSpPr>
              <a:spLocks noChangeAspect="1"/>
            </p:cNvSpPr>
            <p:nvPr/>
          </p:nvSpPr>
          <p:spPr bwMode="gray">
            <a:xfrm>
              <a:off x="1689" y="3236"/>
              <a:ext cx="822" cy="351"/>
            </a:xfrm>
            <a:custGeom>
              <a:avLst/>
              <a:gdLst>
                <a:gd name="T0" fmla="*/ 29 w 1321"/>
                <a:gd name="T1" fmla="*/ 1 h 712"/>
                <a:gd name="T2" fmla="*/ 30 w 1321"/>
                <a:gd name="T3" fmla="*/ 1 h 712"/>
                <a:gd name="T4" fmla="*/ 30 w 1321"/>
                <a:gd name="T5" fmla="*/ 1 h 712"/>
                <a:gd name="T6" fmla="*/ 30 w 1321"/>
                <a:gd name="T7" fmla="*/ 1 h 712"/>
                <a:gd name="T8" fmla="*/ 29 w 1321"/>
                <a:gd name="T9" fmla="*/ 2 h 712"/>
                <a:gd name="T10" fmla="*/ 29 w 1321"/>
                <a:gd name="T11" fmla="*/ 2 h 712"/>
                <a:gd name="T12" fmla="*/ 28 w 1321"/>
                <a:gd name="T13" fmla="*/ 2 h 712"/>
                <a:gd name="T14" fmla="*/ 27 w 1321"/>
                <a:gd name="T15" fmla="*/ 2 h 712"/>
                <a:gd name="T16" fmla="*/ 26 w 1321"/>
                <a:gd name="T17" fmla="*/ 2 h 712"/>
                <a:gd name="T18" fmla="*/ 24 w 1321"/>
                <a:gd name="T19" fmla="*/ 2 h 712"/>
                <a:gd name="T20" fmla="*/ 23 w 1321"/>
                <a:gd name="T21" fmla="*/ 2 h 712"/>
                <a:gd name="T22" fmla="*/ 22 w 1321"/>
                <a:gd name="T23" fmla="*/ 2 h 712"/>
                <a:gd name="T24" fmla="*/ 20 w 1321"/>
                <a:gd name="T25" fmla="*/ 2 h 712"/>
                <a:gd name="T26" fmla="*/ 19 w 1321"/>
                <a:gd name="T27" fmla="*/ 2 h 712"/>
                <a:gd name="T28" fmla="*/ 18 w 1321"/>
                <a:gd name="T29" fmla="*/ 2 h 712"/>
                <a:gd name="T30" fmla="*/ 11 w 1321"/>
                <a:gd name="T31" fmla="*/ 2 h 712"/>
                <a:gd name="T32" fmla="*/ 11 w 1321"/>
                <a:gd name="T33" fmla="*/ 2 h 712"/>
                <a:gd name="T34" fmla="*/ 9 w 1321"/>
                <a:gd name="T35" fmla="*/ 2 h 712"/>
                <a:gd name="T36" fmla="*/ 7 w 1321"/>
                <a:gd name="T37" fmla="*/ 2 h 712"/>
                <a:gd name="T38" fmla="*/ 7 w 1321"/>
                <a:gd name="T39" fmla="*/ 2 h 712"/>
                <a:gd name="T40" fmla="*/ 6 w 1321"/>
                <a:gd name="T41" fmla="*/ 2 h 712"/>
                <a:gd name="T42" fmla="*/ 4 w 1321"/>
                <a:gd name="T43" fmla="*/ 2 h 712"/>
                <a:gd name="T44" fmla="*/ 3 w 1321"/>
                <a:gd name="T45" fmla="*/ 2 h 712"/>
                <a:gd name="T46" fmla="*/ 2 w 1321"/>
                <a:gd name="T47" fmla="*/ 2 h 712"/>
                <a:gd name="T48" fmla="*/ 1 w 1321"/>
                <a:gd name="T49" fmla="*/ 2 h 712"/>
                <a:gd name="T50" fmla="*/ 1 w 1321"/>
                <a:gd name="T51" fmla="*/ 2 h 712"/>
                <a:gd name="T52" fmla="*/ 1 w 1321"/>
                <a:gd name="T53" fmla="*/ 2 h 712"/>
                <a:gd name="T54" fmla="*/ 1 w 1321"/>
                <a:gd name="T55" fmla="*/ 2 h 712"/>
                <a:gd name="T56" fmla="*/ 0 w 1321"/>
                <a:gd name="T57" fmla="*/ 1 h 712"/>
                <a:gd name="T58" fmla="*/ 0 w 1321"/>
                <a:gd name="T59" fmla="*/ 1 h 712"/>
                <a:gd name="T60" fmla="*/ 1 w 1321"/>
                <a:gd name="T61" fmla="*/ 1 h 712"/>
                <a:gd name="T62" fmla="*/ 1 w 1321"/>
                <a:gd name="T63" fmla="*/ 1 h 712"/>
                <a:gd name="T64" fmla="*/ 1 w 1321"/>
                <a:gd name="T65" fmla="*/ 1 h 712"/>
                <a:gd name="T66" fmla="*/ 2 w 1321"/>
                <a:gd name="T67" fmla="*/ 1 h 712"/>
                <a:gd name="T68" fmla="*/ 4 w 1321"/>
                <a:gd name="T69" fmla="*/ 0 h 712"/>
                <a:gd name="T70" fmla="*/ 4 w 1321"/>
                <a:gd name="T71" fmla="*/ 0 h 712"/>
                <a:gd name="T72" fmla="*/ 6 w 1321"/>
                <a:gd name="T73" fmla="*/ 0 h 712"/>
                <a:gd name="T74" fmla="*/ 7 w 1321"/>
                <a:gd name="T75" fmla="*/ 0 h 712"/>
                <a:gd name="T76" fmla="*/ 9 w 1321"/>
                <a:gd name="T77" fmla="*/ 0 h 712"/>
                <a:gd name="T78" fmla="*/ 11 w 1321"/>
                <a:gd name="T79" fmla="*/ 0 h 712"/>
                <a:gd name="T80" fmla="*/ 13 w 1321"/>
                <a:gd name="T81" fmla="*/ 0 h 712"/>
                <a:gd name="T82" fmla="*/ 15 w 1321"/>
                <a:gd name="T83" fmla="*/ 0 h 712"/>
                <a:gd name="T84" fmla="*/ 15 w 1321"/>
                <a:gd name="T85" fmla="*/ 0 h 712"/>
                <a:gd name="T86" fmla="*/ 17 w 1321"/>
                <a:gd name="T87" fmla="*/ 0 h 712"/>
                <a:gd name="T88" fmla="*/ 19 w 1321"/>
                <a:gd name="T89" fmla="*/ 0 h 712"/>
                <a:gd name="T90" fmla="*/ 21 w 1321"/>
                <a:gd name="T91" fmla="*/ 0 h 712"/>
                <a:gd name="T92" fmla="*/ 22 w 1321"/>
                <a:gd name="T93" fmla="*/ 0 h 712"/>
                <a:gd name="T94" fmla="*/ 24 w 1321"/>
                <a:gd name="T95" fmla="*/ 0 h 712"/>
                <a:gd name="T96" fmla="*/ 26 w 1321"/>
                <a:gd name="T97" fmla="*/ 0 h 712"/>
                <a:gd name="T98" fmla="*/ 27 w 1321"/>
                <a:gd name="T99" fmla="*/ 0 h 712"/>
                <a:gd name="T100" fmla="*/ 28 w 1321"/>
                <a:gd name="T101" fmla="*/ 1 h 712"/>
                <a:gd name="T102" fmla="*/ 29 w 1321"/>
                <a:gd name="T103" fmla="*/ 1 h 712"/>
                <a:gd name="T104" fmla="*/ 29 w 1321"/>
                <a:gd name="T105" fmla="*/ 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CCCFF">
                    <a:alpha val="17998"/>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latin typeface="微软雅黑" pitchFamily="34" charset="-122"/>
                <a:ea typeface="微软雅黑" pitchFamily="34" charset="-122"/>
                <a:cs typeface="微软雅黑" pitchFamily="34" charset="-122"/>
              </a:endParaRPr>
            </a:p>
          </p:txBody>
        </p:sp>
        <p:grpSp>
          <p:nvGrpSpPr>
            <p:cNvPr id="34881" name="Group 11"/>
            <p:cNvGrpSpPr>
              <a:grpSpLocks noChangeAspect="1"/>
            </p:cNvGrpSpPr>
            <p:nvPr/>
          </p:nvGrpSpPr>
          <p:grpSpPr bwMode="auto">
            <a:xfrm rot="-1297425" flipH="1" flipV="1">
              <a:off x="1661" y="4004"/>
              <a:ext cx="914" cy="214"/>
              <a:chOff x="2532" y="1051"/>
              <a:chExt cx="893" cy="246"/>
            </a:xfrm>
          </p:grpSpPr>
          <p:grpSp>
            <p:nvGrpSpPr>
              <p:cNvPr id="34882" name="Group 12"/>
              <p:cNvGrpSpPr>
                <a:grpSpLocks noChangeAspect="1"/>
              </p:cNvGrpSpPr>
              <p:nvPr/>
            </p:nvGrpSpPr>
            <p:grpSpPr bwMode="auto">
              <a:xfrm>
                <a:off x="2532" y="1051"/>
                <a:ext cx="743" cy="185"/>
                <a:chOff x="1565" y="2568"/>
                <a:chExt cx="1118" cy="279"/>
              </a:xfrm>
            </p:grpSpPr>
            <p:sp>
              <p:nvSpPr>
                <p:cNvPr id="34888" name="AutoShape 13"/>
                <p:cNvSpPr>
                  <a:spLocks noChangeAspect="1"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34889" name="AutoShape 14"/>
                <p:cNvSpPr>
                  <a:spLocks noChangeAspect="1"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34890" name="AutoShape 15"/>
                <p:cNvSpPr>
                  <a:spLocks noChangeAspect="1"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34891" name="AutoShape 16"/>
                <p:cNvSpPr>
                  <a:spLocks noChangeAspect="1"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grpSp>
          <p:grpSp>
            <p:nvGrpSpPr>
              <p:cNvPr id="34883" name="Group 17"/>
              <p:cNvGrpSpPr>
                <a:grpSpLocks noChangeAspect="1"/>
              </p:cNvGrpSpPr>
              <p:nvPr/>
            </p:nvGrpSpPr>
            <p:grpSpPr bwMode="auto">
              <a:xfrm rot="1353540">
                <a:off x="2682" y="1111"/>
                <a:ext cx="743" cy="186"/>
                <a:chOff x="1565" y="2568"/>
                <a:chExt cx="1118" cy="279"/>
              </a:xfrm>
            </p:grpSpPr>
            <p:sp>
              <p:nvSpPr>
                <p:cNvPr id="34884" name="AutoShape 18"/>
                <p:cNvSpPr>
                  <a:spLocks noChangeAspect="1"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34885" name="AutoShape 19"/>
                <p:cNvSpPr>
                  <a:spLocks noChangeAspect="1"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34886" name="AutoShape 20"/>
                <p:cNvSpPr>
                  <a:spLocks noChangeAspect="1"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sp>
              <p:nvSpPr>
                <p:cNvPr id="34887" name="AutoShape 21"/>
                <p:cNvSpPr>
                  <a:spLocks noChangeAspect="1"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ea typeface="方正舒体" pitchFamily="2" charset="-122"/>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ea typeface="方正舒体" pitchFamily="2" charset="-122"/>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ea typeface="方正舒体" pitchFamily="2" charset="-122"/>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ea typeface="方正舒体" pitchFamily="2" charset="-122"/>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5pPr>
                  <a:lvl6pPr marL="25146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6pPr>
                  <a:lvl7pPr marL="29718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7pPr>
                  <a:lvl8pPr marL="34290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8pPr>
                  <a:lvl9pPr marL="3886200" indent="-2286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ea typeface="方正舒体"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itchFamily="34" charset="-122"/>
                    <a:ea typeface="微软雅黑" pitchFamily="34" charset="-122"/>
                    <a:cs typeface="微软雅黑" pitchFamily="34" charset="-122"/>
                  </a:endParaRPr>
                </a:p>
              </p:txBody>
            </p:sp>
          </p:grpSp>
        </p:grpSp>
      </p:grpSp>
      <p:sp>
        <p:nvSpPr>
          <p:cNvPr id="78919" name="Rectangle 71"/>
          <p:cNvSpPr>
            <a:spLocks noChangeArrowheads="1"/>
          </p:cNvSpPr>
          <p:nvPr/>
        </p:nvSpPr>
        <p:spPr bwMode="auto">
          <a:xfrm>
            <a:off x="3821113" y="4882515"/>
            <a:ext cx="1601787" cy="100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0000"/>
              </a:lnSpc>
              <a:buClr>
                <a:srgbClr val="FFFF00"/>
              </a:buClr>
              <a:buFont typeface="Wingdings" charset="2"/>
              <a:buNone/>
              <a:defRPr/>
            </a:pPr>
            <a:r>
              <a:rPr kumimoji="0" lang="zh-CN" altLang="en-US" sz="1800" b="1" dirty="0">
                <a:effectLst>
                  <a:outerShdw blurRad="38100" dist="38100" dir="2700000" algn="tl">
                    <a:srgbClr val="FFFFFF"/>
                  </a:outerShdw>
                </a:effectLst>
                <a:latin typeface="微软雅黑" pitchFamily="34" charset="-122"/>
                <a:ea typeface="微软雅黑" pitchFamily="34" charset="-122"/>
                <a:cs typeface="微软雅黑" pitchFamily="34" charset="-122"/>
              </a:rPr>
              <a:t>上级救援机构或周边可用的应急资源</a:t>
            </a:r>
          </a:p>
        </p:txBody>
      </p:sp>
      <p:sp>
        <p:nvSpPr>
          <p:cNvPr id="39" name="文本框 38"/>
          <p:cNvSpPr txBox="1"/>
          <p:nvPr/>
        </p:nvSpPr>
        <p:spPr>
          <a:xfrm>
            <a:off x="6623685" y="5704205"/>
            <a:ext cx="3616325" cy="368300"/>
          </a:xfrm>
          <a:prstGeom prst="rect">
            <a:avLst/>
          </a:prstGeom>
          <a:noFill/>
        </p:spPr>
        <p:txBody>
          <a:bodyPr wrap="square" rtlCol="0" anchor="t">
            <a:spAutoFit/>
          </a:bodyPr>
          <a:lstStyle/>
          <a:p>
            <a:r>
              <a:rPr lang="zh-CN" altLang="en-US" sz="1800" b="1">
                <a:gradFill>
                  <a:gsLst>
                    <a:gs pos="21000">
                      <a:srgbClr val="53575C"/>
                    </a:gs>
                    <a:gs pos="88000">
                      <a:srgbClr val="C5C7CA"/>
                    </a:gs>
                  </a:gsLst>
                  <a:lin ang="5400000"/>
                </a:gradFill>
                <a:effectLst/>
                <a:latin typeface="微软雅黑" pitchFamily="34" charset="-122"/>
                <a:ea typeface="微软雅黑" pitchFamily="34" charset="-122"/>
                <a:cs typeface="微软雅黑" pitchFamily="34" charset="-122"/>
                <a:sym typeface="+mn-ea"/>
              </a:rPr>
              <a:t>实施方案应急预案不是能力建设</a:t>
            </a:r>
            <a:r>
              <a:rPr lang="zh-CN" altLang="en-US" sz="1800" b="1">
                <a:latin typeface="微软雅黑" pitchFamily="34" charset="-122"/>
                <a:ea typeface="微软雅黑" pitchFamily="34" charset="-122"/>
                <a:cs typeface="微软雅黑" pitchFamily="34" charset="-122"/>
                <a:sym typeface="+mn-ea"/>
              </a:rPr>
              <a:t>。</a:t>
            </a:r>
            <a:endParaRPr lang="zh-CN" altLang="en-US" sz="1800">
              <a:latin typeface="微软雅黑" pitchFamily="34" charset="-122"/>
              <a:ea typeface="微软雅黑" pitchFamily="34" charset="-122"/>
              <a:cs typeface="微软雅黑" pitchFamily="34" charset="-122"/>
            </a:endParaRPr>
          </a:p>
        </p:txBody>
      </p:sp>
      <p:pic>
        <p:nvPicPr>
          <p:cNvPr id="3" name="图片 2" descr="office6\wpsassist\cache\A000220150824A97PPIC"/>
          <p:cNvPicPr>
            <a:picLocks noChangeAspect="1"/>
          </p:cNvPicPr>
          <p:nvPr/>
        </p:nvPicPr>
        <p:blipFill>
          <a:blip r:embed="rId6"/>
          <a:stretch>
            <a:fillRect/>
          </a:stretch>
        </p:blipFill>
        <p:spPr>
          <a:xfrm rot="20880000">
            <a:off x="8788400" y="2821940"/>
            <a:ext cx="1617980" cy="2614295"/>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lstStyle/>
          <a:p>
            <a:r>
              <a:rPr lang="zh-CN" altLang="en-US">
                <a:ea typeface="微软雅黑" pitchFamily="34" charset="-122"/>
                <a:sym typeface="+mn-ea"/>
              </a:rPr>
              <a:t>第一章 应急预案的编制要求</a:t>
            </a:r>
            <a:endParaRPr lang="zh-CN" altLang="en-US">
              <a:ea typeface="微软雅黑" pitchFamily="34" charset="-122"/>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13</a:t>
            </a:fld>
            <a:endParaRPr lang="zh-CN" altLang="en-US">
              <a:solidFill>
                <a:prstClr val="black"/>
              </a:solidFill>
            </a:endParaRPr>
          </a:p>
        </p:txBody>
      </p:sp>
      <p:sp>
        <p:nvSpPr>
          <p:cNvPr id="17" name="AutoShape 78"/>
          <p:cNvSpPr>
            <a:spLocks noChangeArrowheads="1"/>
          </p:cNvSpPr>
          <p:nvPr/>
        </p:nvSpPr>
        <p:spPr bwMode="auto">
          <a:xfrm flipH="1">
            <a:off x="6600190" y="4805045"/>
            <a:ext cx="2102485" cy="445134"/>
          </a:xfrm>
          <a:prstGeom prst="wedgeRectCallout">
            <a:avLst>
              <a:gd name="adj1" fmla="val 78748"/>
              <a:gd name="adj2" fmla="val 153252"/>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eaLnBrk="1" hangingPunct="1">
              <a:lnSpc>
                <a:spcPct val="115000"/>
              </a:lnSpc>
              <a:buClr>
                <a:srgbClr val="FFFF00"/>
              </a:buClr>
              <a:buFont typeface="Wingdings" charset="2"/>
              <a:buChar char="Ø"/>
              <a:defRPr/>
            </a:pPr>
            <a:r>
              <a:rPr lang="zh-CN" altLang="en-US" sz="2000" b="1" dirty="0">
                <a:effectLst>
                  <a:outerShdw blurRad="38100" dist="38100" dir="2700000" algn="tl">
                    <a:srgbClr val="5F5F5F"/>
                  </a:outerShdw>
                </a:effectLst>
                <a:latin typeface="微软雅黑" pitchFamily="34" charset="-122"/>
                <a:ea typeface="微软雅黑" pitchFamily="34" charset="-122"/>
                <a:cs typeface="微软雅黑" pitchFamily="34" charset="-122"/>
              </a:rPr>
              <a:t>事故风险分析</a:t>
            </a:r>
          </a:p>
        </p:txBody>
      </p:sp>
      <p:sp>
        <p:nvSpPr>
          <p:cNvPr id="11" name="AutoShape 78"/>
          <p:cNvSpPr>
            <a:spLocks noChangeArrowheads="1"/>
          </p:cNvSpPr>
          <p:nvPr/>
        </p:nvSpPr>
        <p:spPr bwMode="auto">
          <a:xfrm flipH="1">
            <a:off x="6850697" y="2793623"/>
            <a:ext cx="1766217" cy="798829"/>
          </a:xfrm>
          <a:prstGeom prst="wedgeRectCallout">
            <a:avLst>
              <a:gd name="adj1" fmla="val 94958"/>
              <a:gd name="adj2" fmla="val 120480"/>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eaLnBrk="1" hangingPunct="1">
              <a:lnSpc>
                <a:spcPct val="115000"/>
              </a:lnSpc>
              <a:buClr>
                <a:srgbClr val="FFFF00"/>
              </a:buClr>
              <a:buFont typeface="Wingdings" charset="2"/>
              <a:buChar char="Ø"/>
              <a:defRPr/>
            </a:pPr>
            <a:r>
              <a:rPr lang="zh-CN" altLang="en-US" sz="2000" b="1" dirty="0">
                <a:effectLst>
                  <a:outerShdw blurRad="38100" dist="38100" dir="2700000" algn="tl">
                    <a:srgbClr val="5F5F5F"/>
                  </a:outerShdw>
                </a:effectLst>
                <a:latin typeface="微软雅黑" pitchFamily="34" charset="-122"/>
                <a:ea typeface="微软雅黑" pitchFamily="34" charset="-122"/>
                <a:cs typeface="微软雅黑" pitchFamily="34" charset="-122"/>
              </a:rPr>
              <a:t>事故风险分析</a:t>
            </a:r>
          </a:p>
        </p:txBody>
      </p:sp>
      <p:sp>
        <p:nvSpPr>
          <p:cNvPr id="12" name="AutoShape 79"/>
          <p:cNvSpPr>
            <a:spLocks noChangeArrowheads="1"/>
          </p:cNvSpPr>
          <p:nvPr/>
        </p:nvSpPr>
        <p:spPr bwMode="auto">
          <a:xfrm flipH="1">
            <a:off x="6850063" y="3235067"/>
            <a:ext cx="1766216" cy="398779"/>
          </a:xfrm>
          <a:prstGeom prst="wedgeRectCallout">
            <a:avLst>
              <a:gd name="adj1" fmla="val 94814"/>
              <a:gd name="adj2" fmla="val 163588"/>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eaLnBrk="1" hangingPunct="1">
              <a:buClr>
                <a:srgbClr val="FFFF00"/>
              </a:buClr>
              <a:buFont typeface="Wingdings" charset="2"/>
              <a:buChar char="Ø"/>
              <a:defRPr/>
            </a:pPr>
            <a:r>
              <a:rPr lang="zh-CN" altLang="en-US"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指挥机构</a:t>
            </a:r>
          </a:p>
        </p:txBody>
      </p:sp>
      <p:sp>
        <p:nvSpPr>
          <p:cNvPr id="84995" name="Rectangle 3"/>
          <p:cNvSpPr>
            <a:spLocks noChangeArrowheads="1"/>
          </p:cNvSpPr>
          <p:nvPr/>
        </p:nvSpPr>
        <p:spPr bwMode="auto">
          <a:xfrm>
            <a:off x="2313940" y="1669892"/>
            <a:ext cx="3562586" cy="426085"/>
          </a:xfrm>
          <a:prstGeom prst="rect">
            <a:avLst/>
          </a:prstGeom>
          <a:blipFill>
            <a:blip r:embed="rId4"/>
          </a:blipFill>
          <a:ln>
            <a:noFill/>
          </a:ln>
          <a:effectLst/>
          <a:extLs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18800" bIns="0" anchor="ctr">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2000" b="1" dirty="0">
                <a:latin typeface="微软雅黑" pitchFamily="34" charset="-122"/>
                <a:ea typeface="微软雅黑" pitchFamily="34" charset="-122"/>
                <a:cs typeface="微软雅黑" pitchFamily="34" charset="-122"/>
              </a:rPr>
              <a:t>一</a:t>
            </a:r>
            <a:r>
              <a:rPr kumimoji="0" lang="zh-CN" altLang="en-US" sz="2000" b="1" dirty="0">
                <a:latin typeface="微软雅黑" pitchFamily="34" charset="-122"/>
                <a:ea typeface="微软雅黑" pitchFamily="34" charset="-122"/>
                <a:cs typeface="微软雅黑" pitchFamily="34" charset="-122"/>
              </a:rPr>
              <a:t>、</a:t>
            </a:r>
            <a:r>
              <a:rPr lang="zh-CN" altLang="en-US" sz="2000" b="1" dirty="0">
                <a:latin typeface="微软雅黑" pitchFamily="34" charset="-122"/>
                <a:ea typeface="微软雅黑" pitchFamily="34" charset="-122"/>
                <a:cs typeface="微软雅黑" pitchFamily="34" charset="-122"/>
              </a:rPr>
              <a:t>综合应急预案主要内容</a:t>
            </a:r>
          </a:p>
        </p:txBody>
      </p:sp>
      <p:sp>
        <p:nvSpPr>
          <p:cNvPr id="84996" name="Rectangle 4"/>
          <p:cNvSpPr>
            <a:spLocks noChangeArrowheads="1"/>
          </p:cNvSpPr>
          <p:nvPr/>
        </p:nvSpPr>
        <p:spPr bwMode="auto">
          <a:xfrm>
            <a:off x="2281555" y="3217228"/>
            <a:ext cx="3826540" cy="42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18800" bIns="0" anchor="ctr">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2000" b="1">
                <a:latin typeface="微软雅黑" pitchFamily="34" charset="-122"/>
                <a:ea typeface="微软雅黑" pitchFamily="34" charset="-122"/>
                <a:cs typeface="微软雅黑" pitchFamily="34" charset="-122"/>
              </a:rPr>
              <a:t>二</a:t>
            </a:r>
            <a:r>
              <a:rPr kumimoji="0" lang="zh-CN" altLang="en-US" sz="2000" b="1">
                <a:latin typeface="微软雅黑" pitchFamily="34" charset="-122"/>
                <a:ea typeface="微软雅黑" pitchFamily="34" charset="-122"/>
                <a:cs typeface="微软雅黑" pitchFamily="34" charset="-122"/>
              </a:rPr>
              <a:t>、</a:t>
            </a:r>
            <a:r>
              <a:rPr lang="zh-CN" altLang="en-US" sz="2000" b="1">
                <a:latin typeface="微软雅黑" pitchFamily="34" charset="-122"/>
                <a:ea typeface="微软雅黑" pitchFamily="34" charset="-122"/>
                <a:cs typeface="微软雅黑" pitchFamily="34" charset="-122"/>
              </a:rPr>
              <a:t>专项应急预案主要内容</a:t>
            </a:r>
          </a:p>
        </p:txBody>
      </p:sp>
      <p:sp>
        <p:nvSpPr>
          <p:cNvPr id="84997" name="Rectangle 5"/>
          <p:cNvSpPr>
            <a:spLocks noChangeArrowheads="1"/>
          </p:cNvSpPr>
          <p:nvPr/>
        </p:nvSpPr>
        <p:spPr bwMode="auto">
          <a:xfrm>
            <a:off x="2203133" y="4756944"/>
            <a:ext cx="3782484" cy="42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18800" bIns="0" anchor="ctr">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2000" b="1" dirty="0">
                <a:latin typeface="微软雅黑" pitchFamily="34" charset="-122"/>
                <a:ea typeface="微软雅黑" pitchFamily="34" charset="-122"/>
                <a:cs typeface="微软雅黑" pitchFamily="34" charset="-122"/>
              </a:rPr>
              <a:t>三</a:t>
            </a:r>
            <a:r>
              <a:rPr kumimoji="0" lang="zh-CN" altLang="en-US" sz="2000" b="1" dirty="0">
                <a:latin typeface="微软雅黑" pitchFamily="34" charset="-122"/>
                <a:ea typeface="微软雅黑" pitchFamily="34" charset="-122"/>
                <a:cs typeface="微软雅黑" pitchFamily="34" charset="-122"/>
              </a:rPr>
              <a:t>、</a:t>
            </a:r>
            <a:r>
              <a:rPr lang="zh-CN" altLang="en-US" sz="2000" b="1" dirty="0">
                <a:latin typeface="微软雅黑" pitchFamily="34" charset="-122"/>
                <a:ea typeface="微软雅黑" pitchFamily="34" charset="-122"/>
                <a:cs typeface="微软雅黑" pitchFamily="34" charset="-122"/>
              </a:rPr>
              <a:t>现场处置方案主要内容</a:t>
            </a:r>
          </a:p>
        </p:txBody>
      </p:sp>
      <p:sp>
        <p:nvSpPr>
          <p:cNvPr id="7" name="AutoShape 75"/>
          <p:cNvSpPr>
            <a:spLocks noChangeArrowheads="1"/>
          </p:cNvSpPr>
          <p:nvPr/>
        </p:nvSpPr>
        <p:spPr bwMode="auto">
          <a:xfrm flipH="1">
            <a:off x="6847840" y="3653155"/>
            <a:ext cx="1767804" cy="398779"/>
          </a:xfrm>
          <a:prstGeom prst="wedgeRectCallout">
            <a:avLst>
              <a:gd name="adj1" fmla="val 92493"/>
              <a:gd name="adj2" fmla="val 62918"/>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eaLnBrk="1" hangingPunct="1">
              <a:buClr>
                <a:srgbClr val="FFFF00"/>
              </a:buClr>
              <a:buFont typeface="Wingdings" charset="2"/>
              <a:buChar char="Ø"/>
              <a:defRPr/>
            </a:pPr>
            <a:r>
              <a:rPr lang="zh-CN" altLang="en-US"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处置程序</a:t>
            </a:r>
          </a:p>
        </p:txBody>
      </p:sp>
      <p:sp>
        <p:nvSpPr>
          <p:cNvPr id="9" name="AutoShape 76"/>
          <p:cNvSpPr>
            <a:spLocks noChangeArrowheads="1"/>
          </p:cNvSpPr>
          <p:nvPr/>
        </p:nvSpPr>
        <p:spPr bwMode="auto">
          <a:xfrm flipH="1">
            <a:off x="6614795" y="6028055"/>
            <a:ext cx="2087880" cy="398779"/>
          </a:xfrm>
          <a:prstGeom prst="wedgeRectCallout">
            <a:avLst>
              <a:gd name="adj1" fmla="val 82365"/>
              <a:gd name="adj2" fmla="val -138653"/>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buClr>
                <a:srgbClr val="FFFF00"/>
              </a:buClr>
              <a:buFont typeface="Wingdings" charset="2"/>
              <a:buChar char="Ø"/>
              <a:defRPr/>
            </a:pPr>
            <a:r>
              <a:rPr lang="zh-CN" altLang="zh-CN"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注意事项</a:t>
            </a:r>
            <a:endParaRPr lang="zh-CN" altLang="en-US" sz="2000" b="1" dirty="0">
              <a:effectLst>
                <a:outerShdw blurRad="38100" dist="38100" dir="2700000" algn="tl">
                  <a:srgbClr val="000000"/>
                </a:outerShdw>
              </a:effectLst>
              <a:latin typeface="微软雅黑" pitchFamily="34" charset="-122"/>
              <a:ea typeface="微软雅黑" pitchFamily="34" charset="-122"/>
              <a:cs typeface="微软雅黑" pitchFamily="34" charset="-122"/>
            </a:endParaRPr>
          </a:p>
        </p:txBody>
      </p:sp>
      <p:sp>
        <p:nvSpPr>
          <p:cNvPr id="10" name="AutoShape 77"/>
          <p:cNvSpPr>
            <a:spLocks noChangeArrowheads="1"/>
          </p:cNvSpPr>
          <p:nvPr/>
        </p:nvSpPr>
        <p:spPr bwMode="auto">
          <a:xfrm flipH="1">
            <a:off x="6578600" y="5610225"/>
            <a:ext cx="2124710" cy="398779"/>
          </a:xfrm>
          <a:prstGeom prst="wedgeRectCallout">
            <a:avLst>
              <a:gd name="adj1" fmla="val 78539"/>
              <a:gd name="adj2" fmla="val -27499"/>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buClr>
                <a:srgbClr val="FFFF00"/>
              </a:buClr>
              <a:buFont typeface="Wingdings" charset="2"/>
              <a:buChar char="Ø"/>
              <a:defRPr/>
            </a:pPr>
            <a:r>
              <a:rPr lang="zh-CN" altLang="zh-CN"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应急处置</a:t>
            </a:r>
          </a:p>
        </p:txBody>
      </p:sp>
      <p:sp>
        <p:nvSpPr>
          <p:cNvPr id="13" name="AutoShape 80"/>
          <p:cNvSpPr>
            <a:spLocks noChangeArrowheads="1"/>
          </p:cNvSpPr>
          <p:nvPr/>
        </p:nvSpPr>
        <p:spPr bwMode="auto">
          <a:xfrm flipH="1">
            <a:off x="6587490" y="5192395"/>
            <a:ext cx="2115185" cy="398779"/>
          </a:xfrm>
          <a:prstGeom prst="wedgeRectCallout">
            <a:avLst>
              <a:gd name="adj1" fmla="val 78894"/>
              <a:gd name="adj2" fmla="val 77119"/>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eaLnBrk="1" hangingPunct="1">
              <a:buClr>
                <a:srgbClr val="FFFF00"/>
              </a:buClr>
              <a:buFont typeface="Wingdings" charset="2"/>
              <a:buChar char="Ø"/>
              <a:defRPr/>
            </a:pPr>
            <a:r>
              <a:rPr lang="zh-CN" altLang="en-US"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应急工作</a:t>
            </a:r>
            <a:r>
              <a:rPr lang="zh-CN" altLang="en-US" sz="2000" b="1" dirty="0">
                <a:effectLst>
                  <a:outerShdw blurRad="38100" dist="38100" dir="2700000" algn="tl">
                    <a:srgbClr val="5F5F5F"/>
                  </a:outerShdw>
                </a:effectLst>
                <a:latin typeface="微软雅黑" pitchFamily="34" charset="-122"/>
                <a:ea typeface="微软雅黑" pitchFamily="34" charset="-122"/>
                <a:cs typeface="微软雅黑" pitchFamily="34" charset="-122"/>
              </a:rPr>
              <a:t>职责</a:t>
            </a:r>
          </a:p>
        </p:txBody>
      </p:sp>
      <p:sp>
        <p:nvSpPr>
          <p:cNvPr id="14" name="AutoShape 82"/>
          <p:cNvSpPr>
            <a:spLocks noChangeArrowheads="1"/>
          </p:cNvSpPr>
          <p:nvPr/>
        </p:nvSpPr>
        <p:spPr bwMode="auto">
          <a:xfrm flipH="1">
            <a:off x="2281705" y="2548034"/>
            <a:ext cx="4429981" cy="398779"/>
          </a:xfrm>
          <a:prstGeom prst="wedgeRectCallout">
            <a:avLst>
              <a:gd name="adj1" fmla="val 42178"/>
              <a:gd name="adj2" fmla="val -2211"/>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eaLnBrk="1" hangingPunct="1">
              <a:buClr>
                <a:srgbClr val="FFFF00"/>
              </a:buClr>
              <a:buFont typeface="Wingdings" charset="2"/>
              <a:buChar char="Ø"/>
              <a:defRPr/>
            </a:pPr>
            <a:r>
              <a:rPr lang="zh-CN" altLang="en-US"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综合应急预案包含</a:t>
            </a:r>
            <a:r>
              <a:rPr lang="en-US" altLang="zh-CN"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9</a:t>
            </a:r>
            <a:r>
              <a:rPr lang="zh-CN" altLang="en-US"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大项</a:t>
            </a:r>
            <a:r>
              <a:rPr lang="en-US" altLang="zh-CN"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20</a:t>
            </a:r>
            <a:r>
              <a:rPr lang="zh-CN" altLang="en-US"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小项内容</a:t>
            </a:r>
          </a:p>
        </p:txBody>
      </p:sp>
      <p:sp>
        <p:nvSpPr>
          <p:cNvPr id="15" name="AutoShape 83"/>
          <p:cNvSpPr>
            <a:spLocks noChangeArrowheads="1"/>
          </p:cNvSpPr>
          <p:nvPr/>
        </p:nvSpPr>
        <p:spPr bwMode="auto">
          <a:xfrm flipH="1">
            <a:off x="2301782" y="3965952"/>
            <a:ext cx="3785993" cy="398779"/>
          </a:xfrm>
          <a:prstGeom prst="wedgeRectCallout">
            <a:avLst>
              <a:gd name="adj1" fmla="val 19226"/>
              <a:gd name="adj2" fmla="val 34275"/>
            </a:avLst>
          </a:prstGeom>
        </p:spPr>
        <p:style>
          <a:lnRef idx="1">
            <a:schemeClr val="accent4"/>
          </a:lnRef>
          <a:fillRef idx="3">
            <a:schemeClr val="accent4"/>
          </a:fillRef>
          <a:effectRef idx="2">
            <a:schemeClr val="accent4"/>
          </a:effectRef>
          <a:fontRef idx="minor">
            <a:schemeClr val="lt1"/>
          </a:fontRef>
        </p:style>
        <p:txBody>
          <a:bodyPr>
            <a:spAutoFit/>
          </a:bodyPr>
          <a:lstStyle/>
          <a:p>
            <a:pPr eaLnBrk="1" hangingPunct="1">
              <a:buClr>
                <a:srgbClr val="FFFF00"/>
              </a:buClr>
              <a:buFont typeface="Wingdings" charset="2"/>
              <a:buChar char="Ø"/>
              <a:defRPr/>
            </a:pPr>
            <a:r>
              <a:rPr lang="zh-CN" altLang="en-US"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专项应急预案包含</a:t>
            </a:r>
            <a:r>
              <a:rPr lang="en-US" altLang="zh-CN"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4</a:t>
            </a:r>
            <a:r>
              <a:rPr lang="zh-CN" altLang="en-US"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大项内容</a:t>
            </a:r>
          </a:p>
        </p:txBody>
      </p:sp>
      <p:sp>
        <p:nvSpPr>
          <p:cNvPr id="16" name="AutoShape 84"/>
          <p:cNvSpPr>
            <a:spLocks noChangeArrowheads="1"/>
          </p:cNvSpPr>
          <p:nvPr/>
        </p:nvSpPr>
        <p:spPr bwMode="auto">
          <a:xfrm flipH="1">
            <a:off x="2275275" y="5488034"/>
            <a:ext cx="3786542" cy="398779"/>
          </a:xfrm>
          <a:prstGeom prst="wedgeRectCallout">
            <a:avLst>
              <a:gd name="adj1" fmla="val 4977"/>
              <a:gd name="adj2" fmla="val -23875"/>
            </a:avLst>
          </a:prstGeom>
        </p:spPr>
        <p:style>
          <a:lnRef idx="1">
            <a:schemeClr val="accent4"/>
          </a:lnRef>
          <a:fillRef idx="3">
            <a:schemeClr val="accent4"/>
          </a:fillRef>
          <a:effectRef idx="2">
            <a:schemeClr val="accent4"/>
          </a:effectRef>
          <a:fontRef idx="minor">
            <a:schemeClr val="lt1"/>
          </a:fontRef>
        </p:style>
        <p:txBody>
          <a:bodyPr>
            <a:spAutoFit/>
          </a:bodyPr>
          <a:lstStyle/>
          <a:p>
            <a:pPr eaLnBrk="1" hangingPunct="1">
              <a:buClr>
                <a:srgbClr val="FFFF00"/>
              </a:buClr>
              <a:buFont typeface="Wingdings" charset="2"/>
              <a:buChar char="Ø"/>
              <a:defRPr/>
            </a:pPr>
            <a:r>
              <a:rPr lang="zh-CN" altLang="en-US"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现场处置方案包含</a:t>
            </a:r>
            <a:r>
              <a:rPr lang="en-US" altLang="zh-CN"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4</a:t>
            </a:r>
            <a:r>
              <a:rPr lang="zh-CN" altLang="en-US"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大项内容</a:t>
            </a:r>
          </a:p>
        </p:txBody>
      </p:sp>
      <p:sp>
        <p:nvSpPr>
          <p:cNvPr id="18" name="AutoShape 75"/>
          <p:cNvSpPr>
            <a:spLocks noChangeArrowheads="1"/>
          </p:cNvSpPr>
          <p:nvPr/>
        </p:nvSpPr>
        <p:spPr bwMode="auto">
          <a:xfrm flipH="1">
            <a:off x="6848474" y="4070985"/>
            <a:ext cx="1767803" cy="398779"/>
          </a:xfrm>
          <a:prstGeom prst="wedgeRectCallout">
            <a:avLst>
              <a:gd name="adj1" fmla="val 94289"/>
              <a:gd name="adj2" fmla="val -31306"/>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eaLnBrk="1" hangingPunct="1">
              <a:buClr>
                <a:srgbClr val="FFFF00"/>
              </a:buClr>
              <a:buFont typeface="Wingdings" charset="2"/>
              <a:buChar char="Ø"/>
              <a:defRPr/>
            </a:pPr>
            <a:r>
              <a:rPr lang="zh-CN" altLang="en-US" sz="2000" b="1" dirty="0">
                <a:effectLst>
                  <a:outerShdw blurRad="38100" dist="38100" dir="2700000" algn="tl">
                    <a:srgbClr val="000000"/>
                  </a:outerShdw>
                </a:effectLst>
                <a:latin typeface="微软雅黑" pitchFamily="34" charset="-122"/>
                <a:ea typeface="微软雅黑" pitchFamily="34" charset="-122"/>
                <a:cs typeface="微软雅黑" pitchFamily="34" charset="-122"/>
              </a:rPr>
              <a:t>处置措施</a:t>
            </a:r>
          </a:p>
        </p:txBody>
      </p:sp>
      <p:graphicFrame>
        <p:nvGraphicFramePr>
          <p:cNvPr id="126982" name="对象 19462"/>
          <p:cNvGraphicFramePr>
            <a:graphicFrameLocks noChangeAspect="1"/>
          </p:cNvGraphicFramePr>
          <p:nvPr/>
        </p:nvGraphicFramePr>
        <p:xfrm>
          <a:off x="8967470" y="1240790"/>
          <a:ext cx="1609090" cy="2412365"/>
        </p:xfrm>
        <a:graphic>
          <a:graphicData uri="http://schemas.openxmlformats.org/presentationml/2006/ole">
            <mc:AlternateContent xmlns:mc="http://schemas.openxmlformats.org/markup-compatibility/2006">
              <mc:Choice xmlns:v="urn:schemas-microsoft-com:vml" Requires="v">
                <p:oleObj spid="_x0000_s9227" r:id="rId5" imgW="0" imgH="0" progId="MS_ClipArt_Gallery.2">
                  <p:embed/>
                </p:oleObj>
              </mc:Choice>
              <mc:Fallback>
                <p:oleObj r:id="rId5" imgW="0" imgH="0" progId="MS_ClipArt_Gallery.2">
                  <p:embed/>
                  <p:pic>
                    <p:nvPicPr>
                      <p:cNvPr id="0" name="图片 3094"/>
                      <p:cNvPicPr/>
                      <p:nvPr/>
                    </p:nvPicPr>
                    <p:blipFill>
                      <a:blip r:embed="rId6"/>
                      <a:stretch>
                        <a:fillRect/>
                      </a:stretch>
                    </p:blipFill>
                    <p:spPr>
                      <a:xfrm>
                        <a:off x="8967470" y="1240790"/>
                        <a:ext cx="1609090" cy="2412365"/>
                      </a:xfrm>
                      <a:prstGeom prst="rect">
                        <a:avLst/>
                      </a:prstGeom>
                      <a:noFill/>
                      <a:ln w="38100">
                        <a:noFill/>
                        <a:miter/>
                      </a:ln>
                    </p:spPr>
                  </p:pic>
                </p:oleObj>
              </mc:Fallback>
            </mc:AlternateContent>
          </a:graphicData>
        </a:graphic>
      </p:graphicFrame>
      <p:graphicFrame>
        <p:nvGraphicFramePr>
          <p:cNvPr id="129028" name="对象 21508">
            <a:hlinkClick r:id="" action="ppaction://ole?verb=0"/>
          </p:cNvPr>
          <p:cNvGraphicFramePr/>
          <p:nvPr/>
        </p:nvGraphicFramePr>
        <p:xfrm>
          <a:off x="8702675" y="4431665"/>
          <a:ext cx="1873885" cy="1938655"/>
        </p:xfrm>
        <a:graphic>
          <a:graphicData uri="http://schemas.openxmlformats.org/presentationml/2006/ole">
            <mc:AlternateContent xmlns:mc="http://schemas.openxmlformats.org/markup-compatibility/2006">
              <mc:Choice xmlns:v="urn:schemas-microsoft-com:vml" Requires="v">
                <p:oleObj spid="_x0000_s9228" r:id="rId5" imgW="429895" imgH="443230" progId="WPDraw30.Drawing">
                  <p:embed/>
                </p:oleObj>
              </mc:Choice>
              <mc:Fallback>
                <p:oleObj r:id="rId5" imgW="429895" imgH="443230" progId="WPDraw30.Drawing">
                  <p:embed/>
                  <p:pic>
                    <p:nvPicPr>
                      <p:cNvPr id="0" name="图片 3096"/>
                      <p:cNvPicPr/>
                      <p:nvPr/>
                    </p:nvPicPr>
                    <p:blipFill>
                      <a:blip r:embed="rId7"/>
                      <a:stretch>
                        <a:fillRect/>
                      </a:stretch>
                    </p:blipFill>
                    <p:spPr>
                      <a:xfrm>
                        <a:off x="8702675" y="4431665"/>
                        <a:ext cx="1873885" cy="1938655"/>
                      </a:xfrm>
                      <a:prstGeom prst="rect">
                        <a:avLst/>
                      </a:prstGeom>
                      <a:noFill/>
                      <a:ln w="38100">
                        <a:noFill/>
                        <a:miter/>
                      </a:ln>
                    </p:spPr>
                  </p:pic>
                </p:oleObj>
              </mc:Fallback>
            </mc:AlternateContent>
          </a:graphicData>
        </a:graphic>
      </p:graphicFrame>
      <p:sp>
        <p:nvSpPr>
          <p:cNvPr id="3" name="文本框 2"/>
          <p:cNvSpPr txBox="1"/>
          <p:nvPr/>
        </p:nvSpPr>
        <p:spPr>
          <a:xfrm>
            <a:off x="1541780" y="1064895"/>
            <a:ext cx="3388995" cy="460375"/>
          </a:xfrm>
          <a:prstGeom prst="rect">
            <a:avLst/>
          </a:prstGeom>
          <a:noFill/>
        </p:spPr>
        <p:txBody>
          <a:bodyPr wrap="none" rtlCol="0" anchor="t">
            <a:spAutoFit/>
          </a:bodyPr>
          <a:lstStyle/>
          <a:p>
            <a:r>
              <a:rPr lang="en-US" altLang="zh-CN" sz="2400" b="1">
                <a:solidFill>
                  <a:srgbClr val="0070C0"/>
                </a:solidFill>
                <a:latin typeface="微软雅黑" pitchFamily="34" charset="-122"/>
                <a:ea typeface="微软雅黑" pitchFamily="34" charset="-122"/>
                <a:cs typeface="微软雅黑" pitchFamily="34" charset="-122"/>
                <a:sym typeface="+mn-ea"/>
              </a:rPr>
              <a:t>1.4</a:t>
            </a:r>
            <a:r>
              <a:rPr lang="zh-CN" altLang="en-US" sz="2400" b="1">
                <a:latin typeface="微软雅黑" pitchFamily="34" charset="-122"/>
                <a:ea typeface="微软雅黑" pitchFamily="34" charset="-122"/>
                <a:cs typeface="微软雅黑" pitchFamily="34" charset="-122"/>
                <a:sym typeface="+mn-ea"/>
              </a:rPr>
              <a:t>应急预案的</a:t>
            </a:r>
            <a:r>
              <a:rPr lang="zh-CN" altLang="en-US" sz="2400" b="1">
                <a:solidFill>
                  <a:srgbClr val="FF0000"/>
                </a:solidFill>
                <a:latin typeface="微软雅黑" pitchFamily="34" charset="-122"/>
                <a:ea typeface="微软雅黑" pitchFamily="34" charset="-122"/>
                <a:cs typeface="微软雅黑" pitchFamily="34" charset="-122"/>
                <a:sym typeface="+mn-ea"/>
              </a:rPr>
              <a:t>编制内容</a:t>
            </a:r>
            <a:endParaRPr lang="zh-CN" altLang="en-US" sz="2400" b="1">
              <a:latin typeface="微软雅黑" pitchFamily="34" charset="-122"/>
              <a:ea typeface="微软雅黑" pitchFamily="34" charset="-122"/>
              <a:cs typeface="微软雅黑" pitchFamily="34" charset="-122"/>
            </a:endParaRPr>
          </a:p>
        </p:txBody>
      </p:sp>
      <p:pic>
        <p:nvPicPr>
          <p:cNvPr id="5" name="图片 4" descr="office6\wpsassist\cache\A000220150119A12PPIC"/>
          <p:cNvPicPr>
            <a:picLocks noChangeAspect="1"/>
          </p:cNvPicPr>
          <p:nvPr/>
        </p:nvPicPr>
        <p:blipFill>
          <a:blip r:embed="rId8"/>
          <a:stretch>
            <a:fillRect/>
          </a:stretch>
        </p:blipFill>
        <p:spPr>
          <a:xfrm rot="19440000">
            <a:off x="7005955" y="960120"/>
            <a:ext cx="1553210" cy="1988185"/>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normAutofit/>
          </a:bodyPr>
          <a:lstStyle/>
          <a:p>
            <a:r>
              <a:rPr lang="zh-CN" altLang="en-US">
                <a:ea typeface="微软雅黑" pitchFamily="34" charset="-122"/>
                <a:sym typeface="+mn-ea"/>
              </a:rPr>
              <a:t>第一章 应急预案的编制要求</a:t>
            </a: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14</a:t>
            </a:fld>
            <a:endParaRPr lang="zh-CN" altLang="en-US">
              <a:solidFill>
                <a:prstClr val="black"/>
              </a:solidFill>
            </a:endParaRPr>
          </a:p>
        </p:txBody>
      </p:sp>
      <p:sp>
        <p:nvSpPr>
          <p:cNvPr id="6" name="Line 3"/>
          <p:cNvSpPr>
            <a:spLocks noChangeShapeType="1"/>
          </p:cNvSpPr>
          <p:nvPr/>
        </p:nvSpPr>
        <p:spPr bwMode="auto">
          <a:xfrm>
            <a:off x="2440305" y="1242377"/>
            <a:ext cx="234950" cy="1"/>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7" name="Line 4"/>
          <p:cNvSpPr>
            <a:spLocks noChangeShapeType="1"/>
          </p:cNvSpPr>
          <p:nvPr/>
        </p:nvSpPr>
        <p:spPr bwMode="auto">
          <a:xfrm flipH="1">
            <a:off x="2530793" y="1242379"/>
            <a:ext cx="0" cy="4824758"/>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8" name="Line 5"/>
          <p:cNvSpPr>
            <a:spLocks noChangeShapeType="1"/>
          </p:cNvSpPr>
          <p:nvPr/>
        </p:nvSpPr>
        <p:spPr bwMode="auto">
          <a:xfrm flipV="1">
            <a:off x="2530793" y="1242377"/>
            <a:ext cx="288925" cy="1"/>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9" name="Text Box 6"/>
          <p:cNvSpPr txBox="1">
            <a:spLocks noChangeArrowheads="1"/>
          </p:cNvSpPr>
          <p:nvPr/>
        </p:nvSpPr>
        <p:spPr bwMode="auto">
          <a:xfrm>
            <a:off x="2819719" y="1026577"/>
            <a:ext cx="1511298"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dirty="0">
                <a:latin typeface="微软雅黑" pitchFamily="34" charset="-122"/>
                <a:ea typeface="微软雅黑" pitchFamily="34" charset="-122"/>
                <a:cs typeface="微软雅黑" pitchFamily="34" charset="-122"/>
              </a:rPr>
              <a:t>1.</a:t>
            </a:r>
            <a:r>
              <a:rPr kumimoji="0" lang="zh-CN" altLang="en-US" sz="1800" b="1" dirty="0">
                <a:latin typeface="微软雅黑" pitchFamily="34" charset="-122"/>
                <a:ea typeface="微软雅黑" pitchFamily="34" charset="-122"/>
                <a:cs typeface="微软雅黑" pitchFamily="34" charset="-122"/>
              </a:rPr>
              <a:t>总则</a:t>
            </a:r>
          </a:p>
        </p:txBody>
      </p:sp>
      <p:sp>
        <p:nvSpPr>
          <p:cNvPr id="10" name="Line 7"/>
          <p:cNvSpPr>
            <a:spLocks noChangeShapeType="1"/>
          </p:cNvSpPr>
          <p:nvPr/>
        </p:nvSpPr>
        <p:spPr bwMode="auto">
          <a:xfrm>
            <a:off x="2530793" y="1746657"/>
            <a:ext cx="288925"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11" name="Text Box 8"/>
          <p:cNvSpPr txBox="1">
            <a:spLocks noChangeArrowheads="1"/>
          </p:cNvSpPr>
          <p:nvPr/>
        </p:nvSpPr>
        <p:spPr bwMode="auto">
          <a:xfrm>
            <a:off x="2819718" y="1530633"/>
            <a:ext cx="2806700"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dirty="0">
                <a:latin typeface="微软雅黑" pitchFamily="34" charset="-122"/>
                <a:ea typeface="微软雅黑" pitchFamily="34" charset="-122"/>
                <a:cs typeface="微软雅黑" pitchFamily="34" charset="-122"/>
              </a:rPr>
              <a:t>2.</a:t>
            </a:r>
            <a:r>
              <a:rPr kumimoji="0" lang="zh-CN" altLang="zh-CN" sz="1800" b="1" dirty="0">
                <a:latin typeface="微软雅黑" pitchFamily="34" charset="-122"/>
                <a:ea typeface="微软雅黑" pitchFamily="34" charset="-122"/>
                <a:cs typeface="微软雅黑" pitchFamily="34" charset="-122"/>
              </a:rPr>
              <a:t>事故风险描述</a:t>
            </a:r>
            <a:endParaRPr kumimoji="0" lang="zh-CN" altLang="en-US" sz="1800" b="1" dirty="0">
              <a:latin typeface="微软雅黑" pitchFamily="34" charset="-122"/>
              <a:ea typeface="微软雅黑" pitchFamily="34" charset="-122"/>
              <a:cs typeface="微软雅黑" pitchFamily="34" charset="-122"/>
            </a:endParaRPr>
          </a:p>
        </p:txBody>
      </p:sp>
      <p:sp>
        <p:nvSpPr>
          <p:cNvPr id="12" name="Line 9"/>
          <p:cNvSpPr>
            <a:spLocks noChangeShapeType="1"/>
          </p:cNvSpPr>
          <p:nvPr/>
        </p:nvSpPr>
        <p:spPr bwMode="auto">
          <a:xfrm>
            <a:off x="2530793" y="2250440"/>
            <a:ext cx="288925"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13" name="Text Box 10"/>
          <p:cNvSpPr txBox="1">
            <a:spLocks noChangeArrowheads="1"/>
          </p:cNvSpPr>
          <p:nvPr/>
        </p:nvSpPr>
        <p:spPr bwMode="auto">
          <a:xfrm>
            <a:off x="2819718" y="2034689"/>
            <a:ext cx="2806700"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dirty="0">
                <a:latin typeface="微软雅黑" pitchFamily="34" charset="-122"/>
                <a:ea typeface="微软雅黑" pitchFamily="34" charset="-122"/>
                <a:cs typeface="微软雅黑" pitchFamily="34" charset="-122"/>
              </a:rPr>
              <a:t>3.</a:t>
            </a:r>
            <a:r>
              <a:rPr kumimoji="0" lang="zh-CN" altLang="zh-CN" sz="1800" b="1" dirty="0">
                <a:latin typeface="微软雅黑" pitchFamily="34" charset="-122"/>
                <a:ea typeface="微软雅黑" pitchFamily="34" charset="-122"/>
                <a:cs typeface="微软雅黑" pitchFamily="34" charset="-122"/>
              </a:rPr>
              <a:t>应急组织机构及职责</a:t>
            </a:r>
            <a:endParaRPr kumimoji="0" lang="zh-CN" altLang="en-US" sz="1800" b="1" dirty="0">
              <a:latin typeface="微软雅黑" pitchFamily="34" charset="-122"/>
              <a:ea typeface="微软雅黑" pitchFamily="34" charset="-122"/>
              <a:cs typeface="微软雅黑" pitchFamily="34" charset="-122"/>
            </a:endParaRPr>
          </a:p>
        </p:txBody>
      </p:sp>
      <p:sp>
        <p:nvSpPr>
          <p:cNvPr id="14" name="Line 11"/>
          <p:cNvSpPr>
            <a:spLocks noChangeShapeType="1"/>
          </p:cNvSpPr>
          <p:nvPr/>
        </p:nvSpPr>
        <p:spPr bwMode="auto">
          <a:xfrm>
            <a:off x="2549578" y="2815061"/>
            <a:ext cx="269345"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15" name="Text Box 12"/>
          <p:cNvSpPr txBox="1">
            <a:spLocks noChangeArrowheads="1"/>
          </p:cNvSpPr>
          <p:nvPr/>
        </p:nvSpPr>
        <p:spPr bwMode="auto">
          <a:xfrm>
            <a:off x="2818924" y="2615036"/>
            <a:ext cx="2790275"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dirty="0">
                <a:latin typeface="微软雅黑" pitchFamily="34" charset="-122"/>
                <a:ea typeface="微软雅黑" pitchFamily="34" charset="-122"/>
                <a:cs typeface="微软雅黑" pitchFamily="34" charset="-122"/>
              </a:rPr>
              <a:t>4.</a:t>
            </a:r>
            <a:r>
              <a:rPr kumimoji="0" lang="zh-CN" altLang="zh-CN" sz="1800" b="1" dirty="0">
                <a:latin typeface="微软雅黑" pitchFamily="34" charset="-122"/>
                <a:ea typeface="微软雅黑" pitchFamily="34" charset="-122"/>
                <a:cs typeface="微软雅黑" pitchFamily="34" charset="-122"/>
              </a:rPr>
              <a:t>预警及信息报告</a:t>
            </a:r>
            <a:endParaRPr kumimoji="0" lang="zh-CN" altLang="en-US" sz="1800" b="1" dirty="0">
              <a:latin typeface="微软雅黑" pitchFamily="34" charset="-122"/>
              <a:ea typeface="微软雅黑" pitchFamily="34" charset="-122"/>
              <a:cs typeface="微软雅黑" pitchFamily="34" charset="-122"/>
            </a:endParaRPr>
          </a:p>
        </p:txBody>
      </p:sp>
      <p:sp>
        <p:nvSpPr>
          <p:cNvPr id="16" name="Line 13"/>
          <p:cNvSpPr>
            <a:spLocks noChangeShapeType="1"/>
          </p:cNvSpPr>
          <p:nvPr/>
        </p:nvSpPr>
        <p:spPr bwMode="auto">
          <a:xfrm>
            <a:off x="2530793" y="3618865"/>
            <a:ext cx="431800"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17" name="Text Box 14"/>
          <p:cNvSpPr txBox="1">
            <a:spLocks noChangeArrowheads="1"/>
          </p:cNvSpPr>
          <p:nvPr/>
        </p:nvSpPr>
        <p:spPr bwMode="auto">
          <a:xfrm>
            <a:off x="2962594" y="3402965"/>
            <a:ext cx="1495424" cy="33718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600" b="1">
                <a:latin typeface="微软雅黑" pitchFamily="34" charset="-122"/>
                <a:ea typeface="微软雅黑" pitchFamily="34" charset="-122"/>
                <a:cs typeface="微软雅黑" pitchFamily="34" charset="-122"/>
              </a:rPr>
              <a:t>5.</a:t>
            </a:r>
            <a:r>
              <a:rPr kumimoji="0" lang="zh-CN" altLang="zh-CN" sz="1600" b="1">
                <a:latin typeface="微软雅黑" pitchFamily="34" charset="-122"/>
                <a:ea typeface="微软雅黑" pitchFamily="34" charset="-122"/>
                <a:cs typeface="微软雅黑" pitchFamily="34" charset="-122"/>
              </a:rPr>
              <a:t>应急响应</a:t>
            </a:r>
            <a:endParaRPr kumimoji="0" lang="zh-CN" altLang="en-US" sz="1600" b="1">
              <a:latin typeface="微软雅黑" pitchFamily="34" charset="-122"/>
              <a:ea typeface="微软雅黑" pitchFamily="34" charset="-122"/>
              <a:cs typeface="微软雅黑" pitchFamily="34" charset="-122"/>
            </a:endParaRPr>
          </a:p>
        </p:txBody>
      </p:sp>
      <p:sp>
        <p:nvSpPr>
          <p:cNvPr id="18" name="Line 15"/>
          <p:cNvSpPr>
            <a:spLocks noChangeShapeType="1"/>
          </p:cNvSpPr>
          <p:nvPr/>
        </p:nvSpPr>
        <p:spPr bwMode="auto">
          <a:xfrm>
            <a:off x="2530793" y="4266937"/>
            <a:ext cx="431800"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19" name="Text Box 16"/>
          <p:cNvSpPr txBox="1">
            <a:spLocks noChangeArrowheads="1"/>
          </p:cNvSpPr>
          <p:nvPr/>
        </p:nvSpPr>
        <p:spPr bwMode="auto">
          <a:xfrm>
            <a:off x="2962593" y="4050913"/>
            <a:ext cx="1495425" cy="33718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600" b="1">
                <a:latin typeface="微软雅黑" pitchFamily="34" charset="-122"/>
                <a:ea typeface="微软雅黑" pitchFamily="34" charset="-122"/>
                <a:cs typeface="微软雅黑" pitchFamily="34" charset="-122"/>
              </a:rPr>
              <a:t>6.</a:t>
            </a:r>
            <a:r>
              <a:rPr kumimoji="0" lang="zh-CN" altLang="zh-CN" sz="1600" b="1">
                <a:latin typeface="微软雅黑" pitchFamily="34" charset="-122"/>
                <a:ea typeface="微软雅黑" pitchFamily="34" charset="-122"/>
                <a:cs typeface="微软雅黑" pitchFamily="34" charset="-122"/>
              </a:rPr>
              <a:t>信息公开</a:t>
            </a:r>
            <a:endParaRPr kumimoji="0" lang="zh-CN" altLang="en-US" sz="1600" b="1">
              <a:latin typeface="微软雅黑" pitchFamily="34" charset="-122"/>
              <a:ea typeface="微软雅黑" pitchFamily="34" charset="-122"/>
              <a:cs typeface="微软雅黑" pitchFamily="34" charset="-122"/>
            </a:endParaRPr>
          </a:p>
        </p:txBody>
      </p:sp>
      <p:sp>
        <p:nvSpPr>
          <p:cNvPr id="20" name="Line 17"/>
          <p:cNvSpPr>
            <a:spLocks noChangeShapeType="1"/>
          </p:cNvSpPr>
          <p:nvPr/>
        </p:nvSpPr>
        <p:spPr bwMode="auto">
          <a:xfrm>
            <a:off x="2530793" y="4843001"/>
            <a:ext cx="431800"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21" name="Text Box 18"/>
          <p:cNvSpPr txBox="1">
            <a:spLocks noChangeArrowheads="1"/>
          </p:cNvSpPr>
          <p:nvPr/>
        </p:nvSpPr>
        <p:spPr bwMode="auto">
          <a:xfrm>
            <a:off x="2962593" y="4658975"/>
            <a:ext cx="1495425"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600" b="1">
                <a:latin typeface="微软雅黑" pitchFamily="34" charset="-122"/>
                <a:ea typeface="微软雅黑" pitchFamily="34" charset="-122"/>
                <a:cs typeface="微软雅黑" pitchFamily="34" charset="-122"/>
              </a:rPr>
              <a:t>7.</a:t>
            </a:r>
            <a:r>
              <a:rPr kumimoji="0" lang="zh-CN" altLang="zh-CN" sz="1600" b="1">
                <a:latin typeface="微软雅黑" pitchFamily="34" charset="-122"/>
                <a:ea typeface="微软雅黑" pitchFamily="34" charset="-122"/>
                <a:cs typeface="微软雅黑" pitchFamily="34" charset="-122"/>
              </a:rPr>
              <a:t>后期</a:t>
            </a:r>
            <a:r>
              <a:rPr kumimoji="0" lang="zh-CN" altLang="zh-CN" sz="1800" b="1">
                <a:latin typeface="微软雅黑" pitchFamily="34" charset="-122"/>
                <a:ea typeface="微软雅黑" pitchFamily="34" charset="-122"/>
                <a:cs typeface="微软雅黑" pitchFamily="34" charset="-122"/>
              </a:rPr>
              <a:t>处置</a:t>
            </a:r>
          </a:p>
        </p:txBody>
      </p:sp>
      <p:sp>
        <p:nvSpPr>
          <p:cNvPr id="22" name="Line 19"/>
          <p:cNvSpPr>
            <a:spLocks noChangeShapeType="1"/>
          </p:cNvSpPr>
          <p:nvPr/>
        </p:nvSpPr>
        <p:spPr bwMode="auto">
          <a:xfrm>
            <a:off x="2530792" y="5428258"/>
            <a:ext cx="430037"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23" name="Text Box 20"/>
          <p:cNvSpPr txBox="1">
            <a:spLocks noChangeArrowheads="1"/>
          </p:cNvSpPr>
          <p:nvPr/>
        </p:nvSpPr>
        <p:spPr bwMode="auto">
          <a:xfrm>
            <a:off x="2960831" y="5200188"/>
            <a:ext cx="1497188"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a:latin typeface="微软雅黑" pitchFamily="34" charset="-122"/>
                <a:ea typeface="微软雅黑" pitchFamily="34" charset="-122"/>
                <a:cs typeface="微软雅黑" pitchFamily="34" charset="-122"/>
              </a:rPr>
              <a:t>8.</a:t>
            </a:r>
            <a:r>
              <a:rPr kumimoji="0" lang="zh-CN" altLang="zh-CN" sz="1800" b="1">
                <a:latin typeface="微软雅黑" pitchFamily="34" charset="-122"/>
                <a:ea typeface="微软雅黑" pitchFamily="34" charset="-122"/>
                <a:cs typeface="微软雅黑" pitchFamily="34" charset="-122"/>
              </a:rPr>
              <a:t>保障措施</a:t>
            </a:r>
            <a:endParaRPr kumimoji="0" lang="zh-CN" altLang="en-US" sz="1800" b="1">
              <a:latin typeface="微软雅黑" pitchFamily="34" charset="-122"/>
              <a:ea typeface="微软雅黑" pitchFamily="34" charset="-122"/>
              <a:cs typeface="微软雅黑" pitchFamily="34" charset="-122"/>
            </a:endParaRPr>
          </a:p>
        </p:txBody>
      </p:sp>
      <p:sp>
        <p:nvSpPr>
          <p:cNvPr id="24" name="Line 21"/>
          <p:cNvSpPr>
            <a:spLocks noChangeShapeType="1"/>
          </p:cNvSpPr>
          <p:nvPr/>
        </p:nvSpPr>
        <p:spPr bwMode="auto">
          <a:xfrm>
            <a:off x="2530793" y="6067137"/>
            <a:ext cx="430036"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25" name="Text Box 22"/>
          <p:cNvSpPr txBox="1">
            <a:spLocks noChangeArrowheads="1"/>
          </p:cNvSpPr>
          <p:nvPr/>
        </p:nvSpPr>
        <p:spPr bwMode="auto">
          <a:xfrm>
            <a:off x="2960830" y="5851113"/>
            <a:ext cx="2019476"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a:latin typeface="微软雅黑" pitchFamily="34" charset="-122"/>
                <a:ea typeface="微软雅黑" pitchFamily="34" charset="-122"/>
                <a:cs typeface="微软雅黑" pitchFamily="34" charset="-122"/>
              </a:rPr>
              <a:t>9.</a:t>
            </a:r>
            <a:r>
              <a:rPr kumimoji="0" lang="zh-CN" altLang="zh-CN" sz="1800" b="1">
                <a:latin typeface="微软雅黑" pitchFamily="34" charset="-122"/>
                <a:ea typeface="微软雅黑" pitchFamily="34" charset="-122"/>
                <a:cs typeface="微软雅黑" pitchFamily="34" charset="-122"/>
              </a:rPr>
              <a:t>应急预案管理</a:t>
            </a:r>
            <a:endParaRPr kumimoji="0" lang="zh-CN" altLang="en-US" sz="1800" b="1">
              <a:latin typeface="微软雅黑" pitchFamily="34" charset="-122"/>
              <a:ea typeface="微软雅黑" pitchFamily="34" charset="-122"/>
              <a:cs typeface="微软雅黑" pitchFamily="34" charset="-122"/>
            </a:endParaRPr>
          </a:p>
        </p:txBody>
      </p:sp>
      <p:sp>
        <p:nvSpPr>
          <p:cNvPr id="26" name="Line 23"/>
          <p:cNvSpPr>
            <a:spLocks noChangeShapeType="1"/>
          </p:cNvSpPr>
          <p:nvPr/>
        </p:nvSpPr>
        <p:spPr bwMode="auto">
          <a:xfrm>
            <a:off x="4331018" y="1242378"/>
            <a:ext cx="3529012"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27" name="Line 24"/>
          <p:cNvSpPr>
            <a:spLocks noChangeShapeType="1"/>
          </p:cNvSpPr>
          <p:nvPr/>
        </p:nvSpPr>
        <p:spPr bwMode="auto">
          <a:xfrm>
            <a:off x="7860030" y="1018540"/>
            <a:ext cx="0" cy="1592263"/>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28" name="Line 25"/>
          <p:cNvSpPr>
            <a:spLocks noChangeShapeType="1"/>
          </p:cNvSpPr>
          <p:nvPr/>
        </p:nvSpPr>
        <p:spPr bwMode="auto">
          <a:xfrm>
            <a:off x="7860031" y="1018540"/>
            <a:ext cx="287338"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29" name="Text Box 26"/>
          <p:cNvSpPr txBox="1">
            <a:spLocks noChangeArrowheads="1"/>
          </p:cNvSpPr>
          <p:nvPr/>
        </p:nvSpPr>
        <p:spPr bwMode="auto">
          <a:xfrm>
            <a:off x="8147913" y="802640"/>
            <a:ext cx="1657350" cy="3683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a:latin typeface="微软雅黑" pitchFamily="34" charset="-122"/>
                <a:ea typeface="微软雅黑" pitchFamily="34" charset="-122"/>
                <a:cs typeface="微软雅黑" pitchFamily="34" charset="-122"/>
              </a:rPr>
              <a:t>1.1</a:t>
            </a:r>
            <a:r>
              <a:rPr kumimoji="0" lang="zh-CN" altLang="zh-CN" sz="1800" b="1">
                <a:latin typeface="微软雅黑" pitchFamily="34" charset="-122"/>
                <a:ea typeface="微软雅黑" pitchFamily="34" charset="-122"/>
                <a:cs typeface="微软雅黑" pitchFamily="34" charset="-122"/>
              </a:rPr>
              <a:t>编制目的</a:t>
            </a:r>
            <a:endParaRPr kumimoji="0" lang="zh-CN" altLang="en-US" sz="1800" b="1">
              <a:latin typeface="微软雅黑" pitchFamily="34" charset="-122"/>
              <a:ea typeface="微软雅黑" pitchFamily="34" charset="-122"/>
              <a:cs typeface="微软雅黑" pitchFamily="34" charset="-122"/>
            </a:endParaRPr>
          </a:p>
        </p:txBody>
      </p:sp>
      <p:sp>
        <p:nvSpPr>
          <p:cNvPr id="30" name="Line 27"/>
          <p:cNvSpPr>
            <a:spLocks noChangeShapeType="1"/>
          </p:cNvSpPr>
          <p:nvPr/>
        </p:nvSpPr>
        <p:spPr bwMode="auto">
          <a:xfrm>
            <a:off x="7860031" y="1378903"/>
            <a:ext cx="287338"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31" name="Text Box 28"/>
          <p:cNvSpPr txBox="1">
            <a:spLocks noChangeArrowheads="1"/>
          </p:cNvSpPr>
          <p:nvPr/>
        </p:nvSpPr>
        <p:spPr bwMode="auto">
          <a:xfrm>
            <a:off x="8147913" y="1163003"/>
            <a:ext cx="1657350" cy="3683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a:latin typeface="微软雅黑" pitchFamily="34" charset="-122"/>
                <a:ea typeface="微软雅黑" pitchFamily="34" charset="-122"/>
                <a:cs typeface="微软雅黑" pitchFamily="34" charset="-122"/>
              </a:rPr>
              <a:t>1.2</a:t>
            </a:r>
            <a:r>
              <a:rPr kumimoji="0" lang="zh-CN" altLang="zh-CN" sz="1800" b="1">
                <a:latin typeface="微软雅黑" pitchFamily="34" charset="-122"/>
                <a:ea typeface="微软雅黑" pitchFamily="34" charset="-122"/>
                <a:cs typeface="微软雅黑" pitchFamily="34" charset="-122"/>
              </a:rPr>
              <a:t>编制依据</a:t>
            </a:r>
            <a:endParaRPr kumimoji="0" lang="zh-CN" altLang="en-US" sz="1800" b="1">
              <a:latin typeface="微软雅黑" pitchFamily="34" charset="-122"/>
              <a:ea typeface="微软雅黑" pitchFamily="34" charset="-122"/>
              <a:cs typeface="微软雅黑" pitchFamily="34" charset="-122"/>
            </a:endParaRPr>
          </a:p>
        </p:txBody>
      </p:sp>
      <p:sp>
        <p:nvSpPr>
          <p:cNvPr id="32" name="Line 29"/>
          <p:cNvSpPr>
            <a:spLocks noChangeShapeType="1"/>
          </p:cNvSpPr>
          <p:nvPr/>
        </p:nvSpPr>
        <p:spPr bwMode="auto">
          <a:xfrm>
            <a:off x="7860030" y="1747203"/>
            <a:ext cx="287337"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33" name="Text Box 30"/>
          <p:cNvSpPr txBox="1">
            <a:spLocks noChangeArrowheads="1"/>
          </p:cNvSpPr>
          <p:nvPr/>
        </p:nvSpPr>
        <p:spPr bwMode="auto">
          <a:xfrm>
            <a:off x="8147913" y="1564640"/>
            <a:ext cx="1657350" cy="3683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a:latin typeface="微软雅黑" pitchFamily="34" charset="-122"/>
                <a:ea typeface="微软雅黑" pitchFamily="34" charset="-122"/>
                <a:cs typeface="微软雅黑" pitchFamily="34" charset="-122"/>
              </a:rPr>
              <a:t>1.3</a:t>
            </a:r>
            <a:r>
              <a:rPr kumimoji="0" lang="zh-CN" altLang="zh-CN" sz="1800" b="1">
                <a:latin typeface="微软雅黑" pitchFamily="34" charset="-122"/>
                <a:ea typeface="微软雅黑" pitchFamily="34" charset="-122"/>
                <a:cs typeface="微软雅黑" pitchFamily="34" charset="-122"/>
              </a:rPr>
              <a:t>适用范围</a:t>
            </a:r>
            <a:endParaRPr kumimoji="0" lang="zh-CN" altLang="en-US" sz="1800" b="1">
              <a:latin typeface="微软雅黑" pitchFamily="34" charset="-122"/>
              <a:ea typeface="微软雅黑" pitchFamily="34" charset="-122"/>
              <a:cs typeface="微软雅黑" pitchFamily="34" charset="-122"/>
            </a:endParaRPr>
          </a:p>
        </p:txBody>
      </p:sp>
      <p:sp>
        <p:nvSpPr>
          <p:cNvPr id="34" name="Line 31"/>
          <p:cNvSpPr>
            <a:spLocks noChangeShapeType="1"/>
          </p:cNvSpPr>
          <p:nvPr/>
        </p:nvSpPr>
        <p:spPr bwMode="auto">
          <a:xfrm>
            <a:off x="7860030" y="2179003"/>
            <a:ext cx="287338"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35" name="Text Box 32"/>
          <p:cNvSpPr txBox="1">
            <a:spLocks noChangeArrowheads="1"/>
          </p:cNvSpPr>
          <p:nvPr/>
        </p:nvSpPr>
        <p:spPr bwMode="auto">
          <a:xfrm>
            <a:off x="8147913" y="1963103"/>
            <a:ext cx="1943100" cy="36830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dirty="0">
                <a:latin typeface="微软雅黑" pitchFamily="34" charset="-122"/>
                <a:ea typeface="微软雅黑" pitchFamily="34" charset="-122"/>
                <a:cs typeface="微软雅黑" pitchFamily="34" charset="-122"/>
              </a:rPr>
              <a:t>1.4</a:t>
            </a:r>
            <a:r>
              <a:rPr kumimoji="0" lang="zh-CN" altLang="zh-CN" sz="1800" b="1" dirty="0">
                <a:latin typeface="微软雅黑" pitchFamily="34" charset="-122"/>
                <a:ea typeface="微软雅黑" pitchFamily="34" charset="-122"/>
                <a:cs typeface="微软雅黑" pitchFamily="34" charset="-122"/>
              </a:rPr>
              <a:t>应急预案体系</a:t>
            </a:r>
            <a:endParaRPr kumimoji="0" lang="zh-CN" altLang="en-US" sz="1800" b="1" dirty="0">
              <a:latin typeface="微软雅黑" pitchFamily="34" charset="-122"/>
              <a:ea typeface="微软雅黑" pitchFamily="34" charset="-122"/>
              <a:cs typeface="微软雅黑" pitchFamily="34" charset="-122"/>
            </a:endParaRPr>
          </a:p>
        </p:txBody>
      </p:sp>
      <p:sp>
        <p:nvSpPr>
          <p:cNvPr id="36" name="Line 33"/>
          <p:cNvSpPr>
            <a:spLocks noChangeShapeType="1"/>
          </p:cNvSpPr>
          <p:nvPr/>
        </p:nvSpPr>
        <p:spPr bwMode="auto">
          <a:xfrm>
            <a:off x="7860029" y="2610803"/>
            <a:ext cx="287337"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37" name="Text Box 34"/>
          <p:cNvSpPr txBox="1">
            <a:spLocks noChangeArrowheads="1"/>
          </p:cNvSpPr>
          <p:nvPr/>
        </p:nvSpPr>
        <p:spPr bwMode="auto">
          <a:xfrm>
            <a:off x="8147913" y="2394903"/>
            <a:ext cx="1943100" cy="36830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dirty="0">
                <a:latin typeface="微软雅黑" pitchFamily="34" charset="-122"/>
                <a:ea typeface="微软雅黑" pitchFamily="34" charset="-122"/>
                <a:cs typeface="微软雅黑" pitchFamily="34" charset="-122"/>
              </a:rPr>
              <a:t>1.5</a:t>
            </a:r>
            <a:r>
              <a:rPr kumimoji="0" lang="zh-CN" altLang="zh-CN" sz="1800" b="1" dirty="0">
                <a:latin typeface="微软雅黑" pitchFamily="34" charset="-122"/>
                <a:ea typeface="微软雅黑" pitchFamily="34" charset="-122"/>
                <a:cs typeface="微软雅黑" pitchFamily="34" charset="-122"/>
              </a:rPr>
              <a:t>应急工作原则</a:t>
            </a:r>
            <a:endParaRPr kumimoji="0" lang="zh-CN" altLang="en-US" sz="1800" b="1" dirty="0">
              <a:latin typeface="微软雅黑" pitchFamily="34" charset="-122"/>
              <a:ea typeface="微软雅黑" pitchFamily="34" charset="-122"/>
              <a:cs typeface="微软雅黑" pitchFamily="34" charset="-122"/>
            </a:endParaRPr>
          </a:p>
        </p:txBody>
      </p:sp>
      <p:sp>
        <p:nvSpPr>
          <p:cNvPr id="38" name="Line 35"/>
          <p:cNvSpPr>
            <a:spLocks noChangeShapeType="1"/>
          </p:cNvSpPr>
          <p:nvPr/>
        </p:nvSpPr>
        <p:spPr bwMode="auto">
          <a:xfrm flipV="1">
            <a:off x="5626419" y="2898785"/>
            <a:ext cx="504130" cy="0"/>
          </a:xfrm>
          <a:prstGeom prst="line">
            <a:avLst/>
          </a:prstGeom>
        </p:spPr>
        <p:style>
          <a:lnRef idx="1">
            <a:schemeClr val="accent5"/>
          </a:lnRef>
          <a:fillRef idx="2">
            <a:schemeClr val="accent5"/>
          </a:fillRef>
          <a:effectRef idx="1">
            <a:schemeClr val="accent5"/>
          </a:effectRef>
          <a:fontRef idx="minor">
            <a:schemeClr val="dk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39" name="Line 36"/>
          <p:cNvSpPr>
            <a:spLocks noChangeShapeType="1"/>
          </p:cNvSpPr>
          <p:nvPr/>
        </p:nvSpPr>
        <p:spPr bwMode="auto">
          <a:xfrm flipH="1">
            <a:off x="6131689" y="2755265"/>
            <a:ext cx="0" cy="503759"/>
          </a:xfrm>
          <a:prstGeom prst="line">
            <a:avLst/>
          </a:prstGeom>
        </p:spPr>
        <p:style>
          <a:lnRef idx="1">
            <a:schemeClr val="accent5"/>
          </a:lnRef>
          <a:fillRef idx="2">
            <a:schemeClr val="accent5"/>
          </a:fillRef>
          <a:effectRef idx="1">
            <a:schemeClr val="accent5"/>
          </a:effectRef>
          <a:fontRef idx="minor">
            <a:schemeClr val="dk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40" name="Line 37"/>
          <p:cNvSpPr>
            <a:spLocks noChangeShapeType="1"/>
          </p:cNvSpPr>
          <p:nvPr/>
        </p:nvSpPr>
        <p:spPr bwMode="auto">
          <a:xfrm>
            <a:off x="6131689" y="2755265"/>
            <a:ext cx="145603" cy="0"/>
          </a:xfrm>
          <a:prstGeom prst="line">
            <a:avLst/>
          </a:prstGeom>
        </p:spPr>
        <p:style>
          <a:lnRef idx="1">
            <a:schemeClr val="accent5"/>
          </a:lnRef>
          <a:fillRef idx="2">
            <a:schemeClr val="accent5"/>
          </a:fillRef>
          <a:effectRef idx="1">
            <a:schemeClr val="accent5"/>
          </a:effectRef>
          <a:fontRef idx="minor">
            <a:schemeClr val="dk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41" name="Text Box 38"/>
          <p:cNvSpPr txBox="1">
            <a:spLocks noChangeArrowheads="1"/>
          </p:cNvSpPr>
          <p:nvPr/>
        </p:nvSpPr>
        <p:spPr bwMode="auto">
          <a:xfrm>
            <a:off x="6275704" y="2539365"/>
            <a:ext cx="1493835" cy="36830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dirty="0">
                <a:latin typeface="微软雅黑" pitchFamily="34" charset="-122"/>
                <a:ea typeface="微软雅黑" pitchFamily="34" charset="-122"/>
                <a:cs typeface="微软雅黑" pitchFamily="34" charset="-122"/>
              </a:rPr>
              <a:t>4.1</a:t>
            </a:r>
            <a:r>
              <a:rPr kumimoji="0" lang="zh-CN" altLang="zh-CN" sz="1800" b="1" dirty="0">
                <a:latin typeface="微软雅黑" pitchFamily="34" charset="-122"/>
                <a:ea typeface="微软雅黑" pitchFamily="34" charset="-122"/>
                <a:cs typeface="微软雅黑" pitchFamily="34" charset="-122"/>
              </a:rPr>
              <a:t>预警</a:t>
            </a:r>
            <a:endParaRPr kumimoji="0" lang="zh-CN" altLang="en-US" sz="1800" b="1" dirty="0">
              <a:latin typeface="微软雅黑" pitchFamily="34" charset="-122"/>
              <a:ea typeface="微软雅黑" pitchFamily="34" charset="-122"/>
              <a:cs typeface="微软雅黑" pitchFamily="34" charset="-122"/>
            </a:endParaRPr>
          </a:p>
        </p:txBody>
      </p:sp>
      <p:sp>
        <p:nvSpPr>
          <p:cNvPr id="42" name="Line 39"/>
          <p:cNvSpPr>
            <a:spLocks noChangeShapeType="1"/>
          </p:cNvSpPr>
          <p:nvPr/>
        </p:nvSpPr>
        <p:spPr bwMode="auto">
          <a:xfrm>
            <a:off x="6132830" y="3258825"/>
            <a:ext cx="142875" cy="0"/>
          </a:xfrm>
          <a:prstGeom prst="line">
            <a:avLst/>
          </a:prstGeom>
        </p:spPr>
        <p:style>
          <a:lnRef idx="1">
            <a:schemeClr val="accent5"/>
          </a:lnRef>
          <a:fillRef idx="2">
            <a:schemeClr val="accent5"/>
          </a:fillRef>
          <a:effectRef idx="1">
            <a:schemeClr val="accent5"/>
          </a:effectRef>
          <a:fontRef idx="minor">
            <a:schemeClr val="dk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43" name="Text Box 40"/>
          <p:cNvSpPr txBox="1">
            <a:spLocks noChangeArrowheads="1"/>
          </p:cNvSpPr>
          <p:nvPr/>
        </p:nvSpPr>
        <p:spPr bwMode="auto">
          <a:xfrm>
            <a:off x="6275705" y="3030933"/>
            <a:ext cx="1495425" cy="36830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a:latin typeface="微软雅黑" pitchFamily="34" charset="-122"/>
                <a:ea typeface="微软雅黑" pitchFamily="34" charset="-122"/>
                <a:cs typeface="微软雅黑" pitchFamily="34" charset="-122"/>
              </a:rPr>
              <a:t>4.2</a:t>
            </a:r>
            <a:r>
              <a:rPr kumimoji="0" lang="zh-CN" altLang="zh-CN" sz="1800" b="1">
                <a:latin typeface="微软雅黑" pitchFamily="34" charset="-122"/>
                <a:ea typeface="微软雅黑" pitchFamily="34" charset="-122"/>
                <a:cs typeface="微软雅黑" pitchFamily="34" charset="-122"/>
              </a:rPr>
              <a:t>信息报告</a:t>
            </a:r>
          </a:p>
        </p:txBody>
      </p:sp>
      <p:sp>
        <p:nvSpPr>
          <p:cNvPr id="44" name="Line 41"/>
          <p:cNvSpPr>
            <a:spLocks noChangeShapeType="1"/>
          </p:cNvSpPr>
          <p:nvPr/>
        </p:nvSpPr>
        <p:spPr bwMode="auto">
          <a:xfrm>
            <a:off x="4458018" y="3618865"/>
            <a:ext cx="3978275" cy="0"/>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45" name="Line 42"/>
          <p:cNvSpPr>
            <a:spLocks noChangeShapeType="1"/>
          </p:cNvSpPr>
          <p:nvPr/>
        </p:nvSpPr>
        <p:spPr bwMode="auto">
          <a:xfrm>
            <a:off x="8436293" y="3187065"/>
            <a:ext cx="0" cy="1439863"/>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46" name="Line 43"/>
          <p:cNvSpPr>
            <a:spLocks noChangeShapeType="1"/>
          </p:cNvSpPr>
          <p:nvPr/>
        </p:nvSpPr>
        <p:spPr bwMode="auto">
          <a:xfrm flipV="1">
            <a:off x="8436293" y="3187065"/>
            <a:ext cx="144462" cy="0"/>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47" name="Text Box 44"/>
          <p:cNvSpPr txBox="1">
            <a:spLocks noChangeArrowheads="1"/>
          </p:cNvSpPr>
          <p:nvPr/>
        </p:nvSpPr>
        <p:spPr bwMode="auto">
          <a:xfrm>
            <a:off x="8580755" y="2971165"/>
            <a:ext cx="1638300"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a:latin typeface="微软雅黑" pitchFamily="34" charset="-122"/>
                <a:ea typeface="微软雅黑" pitchFamily="34" charset="-122"/>
                <a:cs typeface="微软雅黑" pitchFamily="34" charset="-122"/>
              </a:rPr>
              <a:t>5.1</a:t>
            </a:r>
            <a:r>
              <a:rPr kumimoji="0" lang="zh-CN" altLang="zh-CN" sz="1800" b="1">
                <a:latin typeface="微软雅黑" pitchFamily="34" charset="-122"/>
                <a:ea typeface="微软雅黑" pitchFamily="34" charset="-122"/>
                <a:cs typeface="微软雅黑" pitchFamily="34" charset="-122"/>
              </a:rPr>
              <a:t>响应分级</a:t>
            </a:r>
            <a:endParaRPr kumimoji="0" lang="zh-CN" altLang="en-US" sz="1800" b="1">
              <a:latin typeface="微软雅黑" pitchFamily="34" charset="-122"/>
              <a:ea typeface="微软雅黑" pitchFamily="34" charset="-122"/>
              <a:cs typeface="微软雅黑" pitchFamily="34" charset="-122"/>
            </a:endParaRPr>
          </a:p>
        </p:txBody>
      </p:sp>
      <p:sp>
        <p:nvSpPr>
          <p:cNvPr id="48" name="Line 45"/>
          <p:cNvSpPr>
            <a:spLocks noChangeShapeType="1"/>
          </p:cNvSpPr>
          <p:nvPr/>
        </p:nvSpPr>
        <p:spPr bwMode="auto">
          <a:xfrm flipV="1">
            <a:off x="8436293" y="3763328"/>
            <a:ext cx="144462" cy="0"/>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49" name="Text Box 46"/>
          <p:cNvSpPr txBox="1">
            <a:spLocks noChangeArrowheads="1"/>
          </p:cNvSpPr>
          <p:nvPr/>
        </p:nvSpPr>
        <p:spPr bwMode="auto">
          <a:xfrm>
            <a:off x="8580755" y="3474403"/>
            <a:ext cx="1620838"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a:latin typeface="微软雅黑" pitchFamily="34" charset="-122"/>
                <a:ea typeface="微软雅黑" pitchFamily="34" charset="-122"/>
                <a:cs typeface="微软雅黑" pitchFamily="34" charset="-122"/>
              </a:rPr>
              <a:t>5.2</a:t>
            </a:r>
            <a:r>
              <a:rPr kumimoji="0" lang="zh-CN" altLang="zh-CN" sz="1800" b="1">
                <a:latin typeface="微软雅黑" pitchFamily="34" charset="-122"/>
                <a:ea typeface="微软雅黑" pitchFamily="34" charset="-122"/>
                <a:cs typeface="微软雅黑" pitchFamily="34" charset="-122"/>
              </a:rPr>
              <a:t>响应程序</a:t>
            </a:r>
            <a:endParaRPr kumimoji="0" lang="zh-CN" altLang="en-US" sz="1800" b="1">
              <a:latin typeface="微软雅黑" pitchFamily="34" charset="-122"/>
              <a:ea typeface="微软雅黑" pitchFamily="34" charset="-122"/>
              <a:cs typeface="微软雅黑" pitchFamily="34" charset="-122"/>
            </a:endParaRPr>
          </a:p>
        </p:txBody>
      </p:sp>
      <p:sp>
        <p:nvSpPr>
          <p:cNvPr id="50" name="Line 47"/>
          <p:cNvSpPr>
            <a:spLocks noChangeShapeType="1"/>
          </p:cNvSpPr>
          <p:nvPr/>
        </p:nvSpPr>
        <p:spPr bwMode="auto">
          <a:xfrm flipV="1">
            <a:off x="8436293" y="4123690"/>
            <a:ext cx="144462" cy="0"/>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51" name="Text Box 48"/>
          <p:cNvSpPr txBox="1">
            <a:spLocks noChangeArrowheads="1"/>
          </p:cNvSpPr>
          <p:nvPr/>
        </p:nvSpPr>
        <p:spPr bwMode="auto">
          <a:xfrm>
            <a:off x="8580755" y="3979228"/>
            <a:ext cx="1638300"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a:latin typeface="微软雅黑" pitchFamily="34" charset="-122"/>
                <a:ea typeface="微软雅黑" pitchFamily="34" charset="-122"/>
                <a:cs typeface="微软雅黑" pitchFamily="34" charset="-122"/>
              </a:rPr>
              <a:t>5.3</a:t>
            </a:r>
            <a:r>
              <a:rPr kumimoji="0" lang="zh-CN" altLang="zh-CN" sz="1800" b="1">
                <a:latin typeface="微软雅黑" pitchFamily="34" charset="-122"/>
                <a:ea typeface="微软雅黑" pitchFamily="34" charset="-122"/>
                <a:cs typeface="微软雅黑" pitchFamily="34" charset="-122"/>
              </a:rPr>
              <a:t>处置措施</a:t>
            </a:r>
            <a:endParaRPr kumimoji="0" lang="zh-CN" altLang="en-US" sz="1800" b="1">
              <a:latin typeface="微软雅黑" pitchFamily="34" charset="-122"/>
              <a:ea typeface="微软雅黑" pitchFamily="34" charset="-122"/>
              <a:cs typeface="微软雅黑" pitchFamily="34" charset="-122"/>
            </a:endParaRPr>
          </a:p>
        </p:txBody>
      </p:sp>
      <p:sp>
        <p:nvSpPr>
          <p:cNvPr id="52" name="Line 49"/>
          <p:cNvSpPr>
            <a:spLocks noChangeShapeType="1"/>
          </p:cNvSpPr>
          <p:nvPr/>
        </p:nvSpPr>
        <p:spPr bwMode="auto">
          <a:xfrm flipV="1">
            <a:off x="8436293" y="4626928"/>
            <a:ext cx="144462" cy="0"/>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53" name="Text Box 50"/>
          <p:cNvSpPr txBox="1">
            <a:spLocks noChangeArrowheads="1"/>
          </p:cNvSpPr>
          <p:nvPr/>
        </p:nvSpPr>
        <p:spPr bwMode="auto">
          <a:xfrm>
            <a:off x="8580755" y="4482465"/>
            <a:ext cx="1638300"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a:latin typeface="微软雅黑" pitchFamily="34" charset="-122"/>
                <a:ea typeface="微软雅黑" pitchFamily="34" charset="-122"/>
                <a:cs typeface="微软雅黑" pitchFamily="34" charset="-122"/>
              </a:rPr>
              <a:t>5.4</a:t>
            </a:r>
            <a:r>
              <a:rPr kumimoji="0" lang="zh-CN" altLang="zh-CN" sz="1800" b="1">
                <a:latin typeface="微软雅黑" pitchFamily="34" charset="-122"/>
                <a:ea typeface="微软雅黑" pitchFamily="34" charset="-122"/>
                <a:cs typeface="微软雅黑" pitchFamily="34" charset="-122"/>
              </a:rPr>
              <a:t>应急结束</a:t>
            </a:r>
            <a:endParaRPr kumimoji="0" lang="zh-CN" altLang="en-US" sz="1800" b="1">
              <a:latin typeface="微软雅黑" pitchFamily="34" charset="-122"/>
              <a:ea typeface="微软雅黑" pitchFamily="34" charset="-122"/>
              <a:cs typeface="微软雅黑" pitchFamily="34" charset="-122"/>
            </a:endParaRPr>
          </a:p>
        </p:txBody>
      </p:sp>
      <p:sp>
        <p:nvSpPr>
          <p:cNvPr id="54" name="Line 51"/>
          <p:cNvSpPr>
            <a:spLocks noChangeShapeType="1"/>
          </p:cNvSpPr>
          <p:nvPr/>
        </p:nvSpPr>
        <p:spPr bwMode="auto">
          <a:xfrm flipV="1">
            <a:off x="4458018" y="5428258"/>
            <a:ext cx="665162" cy="0"/>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a:latin typeface="微软雅黑" pitchFamily="34" charset="-122"/>
              <a:ea typeface="微软雅黑" pitchFamily="34" charset="-122"/>
              <a:cs typeface="微软雅黑" pitchFamily="34" charset="-122"/>
            </a:endParaRPr>
          </a:p>
        </p:txBody>
      </p:sp>
      <p:sp>
        <p:nvSpPr>
          <p:cNvPr id="55" name="Line 52"/>
          <p:cNvSpPr>
            <a:spLocks noChangeShapeType="1"/>
          </p:cNvSpPr>
          <p:nvPr/>
        </p:nvSpPr>
        <p:spPr bwMode="auto">
          <a:xfrm>
            <a:off x="5123180" y="3988396"/>
            <a:ext cx="0" cy="1439862"/>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56" name="Line 53"/>
          <p:cNvSpPr>
            <a:spLocks noChangeShapeType="1"/>
          </p:cNvSpPr>
          <p:nvPr/>
        </p:nvSpPr>
        <p:spPr bwMode="auto">
          <a:xfrm>
            <a:off x="5123180" y="3988396"/>
            <a:ext cx="144463" cy="0"/>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57" name="Text Box 54"/>
          <p:cNvSpPr txBox="1">
            <a:spLocks noChangeArrowheads="1"/>
          </p:cNvSpPr>
          <p:nvPr/>
        </p:nvSpPr>
        <p:spPr bwMode="auto">
          <a:xfrm>
            <a:off x="5267643" y="3762881"/>
            <a:ext cx="2160587" cy="3683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dirty="0">
                <a:latin typeface="微软雅黑" pitchFamily="34" charset="-122"/>
                <a:ea typeface="微软雅黑" pitchFamily="34" charset="-122"/>
                <a:cs typeface="微软雅黑" pitchFamily="34" charset="-122"/>
              </a:rPr>
              <a:t>8.1</a:t>
            </a:r>
            <a:r>
              <a:rPr kumimoji="0" lang="zh-CN" altLang="zh-CN" sz="1800" b="1" dirty="0">
                <a:latin typeface="微软雅黑" pitchFamily="34" charset="-122"/>
                <a:ea typeface="微软雅黑" pitchFamily="34" charset="-122"/>
                <a:cs typeface="微软雅黑" pitchFamily="34" charset="-122"/>
              </a:rPr>
              <a:t>通信与信息保障</a:t>
            </a:r>
            <a:endParaRPr kumimoji="0" lang="zh-CN" altLang="en-US" sz="1800" b="1" dirty="0">
              <a:latin typeface="微软雅黑" pitchFamily="34" charset="-122"/>
              <a:ea typeface="微软雅黑" pitchFamily="34" charset="-122"/>
              <a:cs typeface="微软雅黑" pitchFamily="34" charset="-122"/>
            </a:endParaRPr>
          </a:p>
        </p:txBody>
      </p:sp>
      <p:sp>
        <p:nvSpPr>
          <p:cNvPr id="58" name="Line 55"/>
          <p:cNvSpPr>
            <a:spLocks noChangeShapeType="1"/>
          </p:cNvSpPr>
          <p:nvPr/>
        </p:nvSpPr>
        <p:spPr bwMode="auto">
          <a:xfrm>
            <a:off x="5123180" y="4420196"/>
            <a:ext cx="144463" cy="0"/>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59" name="Text Box 56"/>
          <p:cNvSpPr txBox="1">
            <a:spLocks noChangeArrowheads="1"/>
          </p:cNvSpPr>
          <p:nvPr/>
        </p:nvSpPr>
        <p:spPr bwMode="auto">
          <a:xfrm>
            <a:off x="5267643" y="4194929"/>
            <a:ext cx="2160587" cy="3683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dirty="0">
                <a:latin typeface="微软雅黑" pitchFamily="34" charset="-122"/>
                <a:ea typeface="微软雅黑" pitchFamily="34" charset="-122"/>
                <a:cs typeface="微软雅黑" pitchFamily="34" charset="-122"/>
              </a:rPr>
              <a:t>8.2</a:t>
            </a:r>
            <a:r>
              <a:rPr kumimoji="0" lang="zh-CN" altLang="zh-CN" sz="1800" b="1" dirty="0">
                <a:latin typeface="微软雅黑" pitchFamily="34" charset="-122"/>
                <a:ea typeface="微软雅黑" pitchFamily="34" charset="-122"/>
                <a:cs typeface="微软雅黑" pitchFamily="34" charset="-122"/>
              </a:rPr>
              <a:t>应急队伍保障</a:t>
            </a:r>
            <a:endParaRPr kumimoji="0" lang="zh-CN" altLang="en-US" sz="1800" b="1" dirty="0">
              <a:latin typeface="微软雅黑" pitchFamily="34" charset="-122"/>
              <a:ea typeface="微软雅黑" pitchFamily="34" charset="-122"/>
              <a:cs typeface="微软雅黑" pitchFamily="34" charset="-122"/>
            </a:endParaRPr>
          </a:p>
        </p:txBody>
      </p:sp>
      <p:sp>
        <p:nvSpPr>
          <p:cNvPr id="60" name="Line 57"/>
          <p:cNvSpPr>
            <a:spLocks noChangeShapeType="1"/>
          </p:cNvSpPr>
          <p:nvPr/>
        </p:nvSpPr>
        <p:spPr bwMode="auto">
          <a:xfrm>
            <a:off x="5123180" y="4925021"/>
            <a:ext cx="144463" cy="0"/>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61" name="Text Box 58"/>
          <p:cNvSpPr txBox="1">
            <a:spLocks noChangeArrowheads="1"/>
          </p:cNvSpPr>
          <p:nvPr/>
        </p:nvSpPr>
        <p:spPr bwMode="auto">
          <a:xfrm>
            <a:off x="5267643" y="4636096"/>
            <a:ext cx="2160587" cy="3683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dirty="0">
                <a:latin typeface="微软雅黑" pitchFamily="34" charset="-122"/>
                <a:ea typeface="微软雅黑" pitchFamily="34" charset="-122"/>
                <a:cs typeface="微软雅黑" pitchFamily="34" charset="-122"/>
              </a:rPr>
              <a:t>8.3</a:t>
            </a:r>
            <a:r>
              <a:rPr kumimoji="0" lang="zh-CN" altLang="zh-CN" sz="1800" b="1" dirty="0">
                <a:latin typeface="微软雅黑" pitchFamily="34" charset="-122"/>
                <a:ea typeface="微软雅黑" pitchFamily="34" charset="-122"/>
                <a:cs typeface="微软雅黑" pitchFamily="34" charset="-122"/>
              </a:rPr>
              <a:t>物资装备保障</a:t>
            </a:r>
            <a:endParaRPr kumimoji="0" lang="zh-CN" altLang="en-US" sz="1800" b="1" dirty="0">
              <a:latin typeface="微软雅黑" pitchFamily="34" charset="-122"/>
              <a:ea typeface="微软雅黑" pitchFamily="34" charset="-122"/>
              <a:cs typeface="微软雅黑" pitchFamily="34" charset="-122"/>
            </a:endParaRPr>
          </a:p>
        </p:txBody>
      </p:sp>
      <p:sp>
        <p:nvSpPr>
          <p:cNvPr id="62" name="Line 59"/>
          <p:cNvSpPr>
            <a:spLocks noChangeShapeType="1"/>
          </p:cNvSpPr>
          <p:nvPr/>
        </p:nvSpPr>
        <p:spPr bwMode="auto">
          <a:xfrm>
            <a:off x="5123577" y="5284341"/>
            <a:ext cx="180975" cy="0"/>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63" name="Text Box 60"/>
          <p:cNvSpPr txBox="1">
            <a:spLocks noChangeArrowheads="1"/>
          </p:cNvSpPr>
          <p:nvPr/>
        </p:nvSpPr>
        <p:spPr bwMode="auto">
          <a:xfrm>
            <a:off x="5286605" y="5068317"/>
            <a:ext cx="2141625" cy="3683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a:latin typeface="微软雅黑" pitchFamily="34" charset="-122"/>
                <a:ea typeface="微软雅黑" pitchFamily="34" charset="-122"/>
                <a:cs typeface="微软雅黑" pitchFamily="34" charset="-122"/>
              </a:rPr>
              <a:t>8.4</a:t>
            </a:r>
            <a:r>
              <a:rPr kumimoji="0" lang="zh-CN" altLang="zh-CN" sz="1800" b="1">
                <a:latin typeface="微软雅黑" pitchFamily="34" charset="-122"/>
                <a:ea typeface="微软雅黑" pitchFamily="34" charset="-122"/>
                <a:cs typeface="微软雅黑" pitchFamily="34" charset="-122"/>
              </a:rPr>
              <a:t>其他保障</a:t>
            </a:r>
            <a:endParaRPr kumimoji="0" lang="zh-CN" altLang="en-US" sz="1800" b="1">
              <a:latin typeface="微软雅黑" pitchFamily="34" charset="-122"/>
              <a:ea typeface="微软雅黑" pitchFamily="34" charset="-122"/>
              <a:cs typeface="微软雅黑" pitchFamily="34" charset="-122"/>
            </a:endParaRPr>
          </a:p>
        </p:txBody>
      </p:sp>
      <p:sp>
        <p:nvSpPr>
          <p:cNvPr id="64" name="Line 61"/>
          <p:cNvSpPr>
            <a:spLocks noChangeShapeType="1"/>
          </p:cNvSpPr>
          <p:nvPr/>
        </p:nvSpPr>
        <p:spPr bwMode="auto">
          <a:xfrm flipV="1">
            <a:off x="4980306" y="6067137"/>
            <a:ext cx="2571745"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67" name="Text Box 64"/>
          <p:cNvSpPr txBox="1">
            <a:spLocks noChangeArrowheads="1"/>
          </p:cNvSpPr>
          <p:nvPr/>
        </p:nvSpPr>
        <p:spPr bwMode="auto">
          <a:xfrm>
            <a:off x="7765994" y="6067137"/>
            <a:ext cx="1029653"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dirty="0">
                <a:latin typeface="微软雅黑" pitchFamily="34" charset="-122"/>
                <a:ea typeface="微软雅黑" pitchFamily="34" charset="-122"/>
                <a:cs typeface="微软雅黑" pitchFamily="34" charset="-122"/>
              </a:rPr>
              <a:t>9.4</a:t>
            </a:r>
            <a:r>
              <a:rPr kumimoji="0" lang="zh-CN" altLang="zh-CN" sz="1800" b="1" dirty="0">
                <a:latin typeface="微软雅黑" pitchFamily="34" charset="-122"/>
                <a:ea typeface="微软雅黑" pitchFamily="34" charset="-122"/>
                <a:cs typeface="微软雅黑" pitchFamily="34" charset="-122"/>
              </a:rPr>
              <a:t>备案</a:t>
            </a:r>
            <a:endParaRPr kumimoji="0" lang="zh-CN" altLang="en-US" sz="1800" b="1" dirty="0">
              <a:latin typeface="微软雅黑" pitchFamily="34" charset="-122"/>
              <a:ea typeface="微软雅黑" pitchFamily="34" charset="-122"/>
              <a:cs typeface="微软雅黑" pitchFamily="34" charset="-122"/>
            </a:endParaRPr>
          </a:p>
        </p:txBody>
      </p:sp>
      <p:sp>
        <p:nvSpPr>
          <p:cNvPr id="68" name="Text Box 65"/>
          <p:cNvSpPr txBox="1">
            <a:spLocks noChangeArrowheads="1"/>
          </p:cNvSpPr>
          <p:nvPr/>
        </p:nvSpPr>
        <p:spPr bwMode="auto">
          <a:xfrm>
            <a:off x="7766332" y="6427177"/>
            <a:ext cx="1029653"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dirty="0">
                <a:latin typeface="微软雅黑" pitchFamily="34" charset="-122"/>
                <a:ea typeface="微软雅黑" pitchFamily="34" charset="-122"/>
                <a:cs typeface="微软雅黑" pitchFamily="34" charset="-122"/>
              </a:rPr>
              <a:t>9.5</a:t>
            </a:r>
            <a:r>
              <a:rPr kumimoji="0" lang="zh-CN" altLang="zh-CN" sz="1800" b="1" dirty="0">
                <a:latin typeface="微软雅黑" pitchFamily="34" charset="-122"/>
                <a:ea typeface="微软雅黑" pitchFamily="34" charset="-122"/>
                <a:cs typeface="微软雅黑" pitchFamily="34" charset="-122"/>
              </a:rPr>
              <a:t>实施</a:t>
            </a:r>
            <a:endParaRPr kumimoji="0" lang="zh-CN" altLang="en-US" sz="1800" b="1" dirty="0">
              <a:latin typeface="微软雅黑" pitchFamily="34" charset="-122"/>
              <a:ea typeface="微软雅黑" pitchFamily="34" charset="-122"/>
              <a:cs typeface="微软雅黑" pitchFamily="34" charset="-122"/>
            </a:endParaRPr>
          </a:p>
        </p:txBody>
      </p:sp>
      <p:sp>
        <p:nvSpPr>
          <p:cNvPr id="71" name="Line 68"/>
          <p:cNvSpPr>
            <a:spLocks noChangeShapeType="1"/>
          </p:cNvSpPr>
          <p:nvPr/>
        </p:nvSpPr>
        <p:spPr bwMode="auto">
          <a:xfrm flipH="1">
            <a:off x="7553487" y="5129051"/>
            <a:ext cx="0" cy="1510186"/>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72" name="Text Box 69"/>
          <p:cNvSpPr txBox="1">
            <a:spLocks noChangeArrowheads="1"/>
          </p:cNvSpPr>
          <p:nvPr/>
        </p:nvSpPr>
        <p:spPr bwMode="auto">
          <a:xfrm>
            <a:off x="7771444" y="4986615"/>
            <a:ext cx="1026446"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a:latin typeface="微软雅黑" pitchFamily="34" charset="-122"/>
                <a:ea typeface="微软雅黑" pitchFamily="34" charset="-122"/>
                <a:cs typeface="微软雅黑" pitchFamily="34" charset="-122"/>
              </a:rPr>
              <a:t>9.1</a:t>
            </a:r>
            <a:r>
              <a:rPr kumimoji="0" lang="zh-CN" altLang="en-US" sz="1800" b="1">
                <a:latin typeface="微软雅黑" pitchFamily="34" charset="-122"/>
                <a:ea typeface="微软雅黑" pitchFamily="34" charset="-122"/>
                <a:cs typeface="微软雅黑" pitchFamily="34" charset="-122"/>
              </a:rPr>
              <a:t>培训</a:t>
            </a:r>
          </a:p>
        </p:txBody>
      </p:sp>
      <p:sp>
        <p:nvSpPr>
          <p:cNvPr id="73" name="Text Box 70"/>
          <p:cNvSpPr txBox="1">
            <a:spLocks noChangeArrowheads="1"/>
          </p:cNvSpPr>
          <p:nvPr/>
        </p:nvSpPr>
        <p:spPr bwMode="auto">
          <a:xfrm>
            <a:off x="7769539" y="5347057"/>
            <a:ext cx="1026446"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dirty="0">
                <a:latin typeface="微软雅黑" pitchFamily="34" charset="-122"/>
                <a:ea typeface="微软雅黑" pitchFamily="34" charset="-122"/>
                <a:cs typeface="微软雅黑" pitchFamily="34" charset="-122"/>
              </a:rPr>
              <a:t>9.2</a:t>
            </a:r>
            <a:r>
              <a:rPr kumimoji="0" lang="zh-CN" altLang="zh-CN" sz="1800" b="1" dirty="0">
                <a:latin typeface="微软雅黑" pitchFamily="34" charset="-122"/>
                <a:ea typeface="微软雅黑" pitchFamily="34" charset="-122"/>
                <a:cs typeface="微软雅黑" pitchFamily="34" charset="-122"/>
              </a:rPr>
              <a:t>演练</a:t>
            </a:r>
            <a:endParaRPr kumimoji="0" lang="zh-CN" altLang="en-US" sz="1800" b="1" dirty="0">
              <a:latin typeface="微软雅黑" pitchFamily="34" charset="-122"/>
              <a:ea typeface="微软雅黑" pitchFamily="34" charset="-122"/>
              <a:cs typeface="微软雅黑" pitchFamily="34" charset="-122"/>
            </a:endParaRPr>
          </a:p>
        </p:txBody>
      </p:sp>
      <p:sp>
        <p:nvSpPr>
          <p:cNvPr id="74" name="Text Box 71"/>
          <p:cNvSpPr txBox="1">
            <a:spLocks noChangeArrowheads="1"/>
          </p:cNvSpPr>
          <p:nvPr/>
        </p:nvSpPr>
        <p:spPr bwMode="auto">
          <a:xfrm>
            <a:off x="7769539" y="5707097"/>
            <a:ext cx="1026446"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kumimoji="0" lang="en-US" altLang="zh-CN" sz="1800" b="1">
                <a:latin typeface="微软雅黑" pitchFamily="34" charset="-122"/>
                <a:ea typeface="微软雅黑" pitchFamily="34" charset="-122"/>
                <a:cs typeface="微软雅黑" pitchFamily="34" charset="-122"/>
              </a:rPr>
              <a:t>9.3</a:t>
            </a:r>
            <a:r>
              <a:rPr kumimoji="0" lang="zh-CN" altLang="zh-CN" sz="1800" b="1">
                <a:latin typeface="微软雅黑" pitchFamily="34" charset="-122"/>
                <a:ea typeface="微软雅黑" pitchFamily="34" charset="-122"/>
                <a:cs typeface="微软雅黑" pitchFamily="34" charset="-122"/>
              </a:rPr>
              <a:t>修订</a:t>
            </a:r>
            <a:endParaRPr kumimoji="0" lang="zh-CN" altLang="en-US" sz="1800" b="1">
              <a:latin typeface="微软雅黑" pitchFamily="34" charset="-122"/>
              <a:ea typeface="微软雅黑" pitchFamily="34" charset="-122"/>
              <a:cs typeface="微软雅黑" pitchFamily="34" charset="-122"/>
            </a:endParaRPr>
          </a:p>
        </p:txBody>
      </p:sp>
      <p:sp>
        <p:nvSpPr>
          <p:cNvPr id="75" name="Line 72"/>
          <p:cNvSpPr>
            <a:spLocks noChangeShapeType="1"/>
          </p:cNvSpPr>
          <p:nvPr/>
        </p:nvSpPr>
        <p:spPr bwMode="auto">
          <a:xfrm>
            <a:off x="7553639" y="5129051"/>
            <a:ext cx="195240"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76" name="Line 73"/>
          <p:cNvSpPr>
            <a:spLocks noChangeShapeType="1"/>
          </p:cNvSpPr>
          <p:nvPr/>
        </p:nvSpPr>
        <p:spPr bwMode="auto">
          <a:xfrm>
            <a:off x="7553639" y="5563081"/>
            <a:ext cx="195240"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77" name="Line 74"/>
          <p:cNvSpPr>
            <a:spLocks noChangeShapeType="1"/>
          </p:cNvSpPr>
          <p:nvPr/>
        </p:nvSpPr>
        <p:spPr bwMode="auto">
          <a:xfrm>
            <a:off x="7553638" y="5923121"/>
            <a:ext cx="212355"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79" name="Line 74"/>
          <p:cNvSpPr>
            <a:spLocks noChangeShapeType="1"/>
          </p:cNvSpPr>
          <p:nvPr/>
        </p:nvSpPr>
        <p:spPr bwMode="auto">
          <a:xfrm>
            <a:off x="7571849" y="6355169"/>
            <a:ext cx="193807"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80" name="Line 74"/>
          <p:cNvSpPr>
            <a:spLocks noChangeShapeType="1"/>
          </p:cNvSpPr>
          <p:nvPr/>
        </p:nvSpPr>
        <p:spPr bwMode="auto">
          <a:xfrm>
            <a:off x="7575519" y="6643201"/>
            <a:ext cx="190138"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itchFamily="34" charset="-122"/>
              <a:ea typeface="微软雅黑" pitchFamily="34" charset="-122"/>
              <a:cs typeface="微软雅黑" pitchFamily="34" charset="-122"/>
            </a:endParaRPr>
          </a:p>
        </p:txBody>
      </p:sp>
      <p:sp>
        <p:nvSpPr>
          <p:cNvPr id="65" name="Text Box 2"/>
          <p:cNvSpPr txBox="1">
            <a:spLocks noChangeArrowheads="1"/>
          </p:cNvSpPr>
          <p:nvPr/>
        </p:nvSpPr>
        <p:spPr bwMode="auto">
          <a:xfrm>
            <a:off x="1737678" y="2011680"/>
            <a:ext cx="611187" cy="396938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spcBef>
                <a:spcPct val="50000"/>
              </a:spcBef>
              <a:defRPr/>
            </a:pPr>
            <a:r>
              <a:rPr kumimoji="0" lang="en-US" altLang="zh-CN" sz="2800" b="1" dirty="0">
                <a:latin typeface="微软雅黑" pitchFamily="34" charset="-122"/>
                <a:ea typeface="微软雅黑" pitchFamily="34" charset="-122"/>
                <a:cs typeface="微软雅黑" pitchFamily="34" charset="-122"/>
              </a:rPr>
              <a:t>     </a:t>
            </a:r>
          </a:p>
          <a:p>
            <a:pPr algn="ctr" eaLnBrk="1" hangingPunct="1">
              <a:spcBef>
                <a:spcPct val="50000"/>
              </a:spcBef>
              <a:defRPr/>
            </a:pPr>
            <a:r>
              <a:rPr kumimoji="0" lang="zh-CN" altLang="en-US" sz="2800" b="1" dirty="0">
                <a:latin typeface="微软雅黑" pitchFamily="34" charset="-122"/>
                <a:ea typeface="微软雅黑" pitchFamily="34" charset="-122"/>
                <a:cs typeface="微软雅黑" pitchFamily="34" charset="-122"/>
              </a:rPr>
              <a:t>综合应急预案</a:t>
            </a:r>
          </a:p>
          <a:p>
            <a:pPr algn="ctr" eaLnBrk="1" hangingPunct="1">
              <a:spcBef>
                <a:spcPct val="50000"/>
              </a:spcBef>
              <a:defRPr/>
            </a:pPr>
            <a:endParaRPr lang="en-US" altLang="zh-CN" sz="2800" b="1" dirty="0">
              <a:effectLst>
                <a:outerShdw blurRad="38100" dist="38100" dir="2700000" algn="tl">
                  <a:srgbClr val="5F5F5F"/>
                </a:outerShdw>
              </a:effectLst>
              <a:latin typeface="微软雅黑" pitchFamily="34" charset="-122"/>
              <a:ea typeface="微软雅黑" pitchFamily="34" charset="-122"/>
              <a:cs typeface="微软雅黑"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367983"/>
            <a:ext cx="6868584" cy="677862"/>
          </a:xfrm>
        </p:spPr>
        <p:txBody>
          <a:bodyPr>
            <a:normAutofit/>
          </a:bodyPr>
          <a:lstStyle/>
          <a:p>
            <a:r>
              <a:rPr lang="zh-CN" altLang="en-US">
                <a:ea typeface="微软雅黑" pitchFamily="34" charset="-122"/>
                <a:sym typeface="+mn-ea"/>
              </a:rPr>
              <a:t>第一章 应急预案的编制要求</a:t>
            </a:r>
          </a:p>
        </p:txBody>
      </p:sp>
      <p:sp>
        <p:nvSpPr>
          <p:cNvPr id="4" name="灯片编号占位符 3"/>
          <p:cNvSpPr>
            <a:spLocks noGrp="1"/>
          </p:cNvSpPr>
          <p:nvPr>
            <p:ph type="sldNum" sz="quarter" idx="10"/>
          </p:nvPr>
        </p:nvSpPr>
        <p:spPr>
          <a:xfrm>
            <a:off x="609600" y="6173470"/>
            <a:ext cx="2844800" cy="476250"/>
          </a:xfrm>
        </p:spPr>
        <p:txBody>
          <a:bodyPr/>
          <a:lstStyle/>
          <a:p>
            <a:pPr>
              <a:defRPr/>
            </a:pPr>
            <a:fld id="{02E63A91-6013-4EDC-8EEE-44F8E746356C}" type="slidenum">
              <a:rPr lang="zh-CN" altLang="en-US">
                <a:solidFill>
                  <a:prstClr val="black"/>
                </a:solidFill>
              </a:rPr>
              <a:t>15</a:t>
            </a:fld>
            <a:endParaRPr lang="zh-CN" altLang="en-US">
              <a:solidFill>
                <a:prstClr val="black"/>
              </a:solidFill>
            </a:endParaRPr>
          </a:p>
        </p:txBody>
      </p:sp>
      <p:sp>
        <p:nvSpPr>
          <p:cNvPr id="93186" name="Rectangle 2"/>
          <p:cNvSpPr>
            <a:spLocks noChangeArrowheads="1"/>
          </p:cNvSpPr>
          <p:nvPr/>
        </p:nvSpPr>
        <p:spPr bwMode="auto">
          <a:xfrm>
            <a:off x="2538730" y="1699895"/>
            <a:ext cx="4427538" cy="275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5000"/>
              </a:lnSpc>
              <a:buClr>
                <a:srgbClr val="FFFF00"/>
              </a:buClr>
              <a:defRPr/>
            </a:pPr>
            <a:r>
              <a:rPr lang="en-US" altLang="zh-CN" sz="2000" b="1" dirty="0">
                <a:effectLst>
                  <a:outerShdw blurRad="38100" dist="38100" dir="2700000" algn="tl">
                    <a:srgbClr val="5F5F5F"/>
                  </a:outerShdw>
                </a:effectLst>
                <a:latin typeface="微软雅黑" pitchFamily="34" charset="-122"/>
                <a:ea typeface="微软雅黑" pitchFamily="34" charset="-122"/>
                <a:cs typeface="微软雅黑" pitchFamily="34" charset="-122"/>
              </a:rPr>
              <a:t>1.</a:t>
            </a:r>
            <a:r>
              <a:rPr lang="zh-CN" altLang="en-US" sz="2000" b="1" dirty="0">
                <a:effectLst>
                  <a:outerShdw blurRad="38100" dist="38100" dir="2700000" algn="tl">
                    <a:srgbClr val="5F5F5F"/>
                  </a:outerShdw>
                </a:effectLst>
                <a:latin typeface="微软雅黑" pitchFamily="34" charset="-122"/>
                <a:ea typeface="微软雅黑" pitchFamily="34" charset="-122"/>
                <a:cs typeface="微软雅黑" pitchFamily="34" charset="-122"/>
              </a:rPr>
              <a:t>事故风险分析</a:t>
            </a:r>
          </a:p>
          <a:p>
            <a:pPr eaLnBrk="1" hangingPunct="1">
              <a:lnSpc>
                <a:spcPct val="115000"/>
              </a:lnSpc>
              <a:buClr>
                <a:srgbClr val="FFFF00"/>
              </a:buClr>
              <a:defRPr/>
            </a:pPr>
            <a:endParaRPr lang="en-US" altLang="zh-CN" sz="2000" b="1" dirty="0">
              <a:effectLst>
                <a:outerShdw blurRad="38100" dist="38100" dir="2700000" algn="tl">
                  <a:srgbClr val="5F5F5F"/>
                </a:outerShdw>
              </a:effectLst>
              <a:latin typeface="微软雅黑" pitchFamily="34" charset="-122"/>
              <a:ea typeface="微软雅黑" pitchFamily="34" charset="-122"/>
              <a:cs typeface="微软雅黑" pitchFamily="34" charset="-122"/>
            </a:endParaRPr>
          </a:p>
          <a:p>
            <a:pPr eaLnBrk="1" hangingPunct="1">
              <a:lnSpc>
                <a:spcPct val="115000"/>
              </a:lnSpc>
              <a:buClr>
                <a:srgbClr val="FFFF00"/>
              </a:buClr>
              <a:defRPr/>
            </a:pPr>
            <a:r>
              <a:rPr lang="en-US" altLang="zh-CN" sz="2000" b="1" dirty="0">
                <a:effectLst>
                  <a:outerShdw blurRad="38100" dist="38100" dir="2700000" algn="tl">
                    <a:srgbClr val="5F5F5F"/>
                  </a:outerShdw>
                </a:effectLst>
                <a:latin typeface="微软雅黑" pitchFamily="34" charset="-122"/>
                <a:ea typeface="微软雅黑" pitchFamily="34" charset="-122"/>
                <a:cs typeface="微软雅黑" pitchFamily="34" charset="-122"/>
              </a:rPr>
              <a:t>2.</a:t>
            </a:r>
            <a:r>
              <a:rPr lang="zh-CN" altLang="en-US" sz="2000" b="1" dirty="0">
                <a:effectLst>
                  <a:outerShdw blurRad="38100" dist="38100" dir="2700000" algn="tl">
                    <a:srgbClr val="5F5F5F"/>
                  </a:outerShdw>
                </a:effectLst>
                <a:latin typeface="微软雅黑" pitchFamily="34" charset="-122"/>
                <a:ea typeface="微软雅黑" pitchFamily="34" charset="-122"/>
                <a:cs typeface="微软雅黑" pitchFamily="34" charset="-122"/>
              </a:rPr>
              <a:t>应急指挥机构及职责</a:t>
            </a:r>
          </a:p>
          <a:p>
            <a:pPr eaLnBrk="1" hangingPunct="1">
              <a:lnSpc>
                <a:spcPct val="115000"/>
              </a:lnSpc>
              <a:buClr>
                <a:srgbClr val="FFFF00"/>
              </a:buClr>
              <a:defRPr/>
            </a:pPr>
            <a:endParaRPr lang="en-US" altLang="zh-CN" sz="2000" b="1" dirty="0">
              <a:effectLst>
                <a:outerShdw blurRad="38100" dist="38100" dir="2700000" algn="tl">
                  <a:srgbClr val="5F5F5F"/>
                </a:outerShdw>
              </a:effectLst>
              <a:latin typeface="微软雅黑" pitchFamily="34" charset="-122"/>
              <a:ea typeface="微软雅黑" pitchFamily="34" charset="-122"/>
              <a:cs typeface="微软雅黑" pitchFamily="34" charset="-122"/>
            </a:endParaRPr>
          </a:p>
          <a:p>
            <a:pPr eaLnBrk="1" hangingPunct="1">
              <a:lnSpc>
                <a:spcPct val="115000"/>
              </a:lnSpc>
              <a:buClr>
                <a:srgbClr val="FFFF00"/>
              </a:buClr>
              <a:defRPr/>
            </a:pPr>
            <a:r>
              <a:rPr lang="en-US" altLang="zh-CN" sz="2000" b="1" dirty="0">
                <a:effectLst>
                  <a:outerShdw blurRad="38100" dist="38100" dir="2700000" algn="tl">
                    <a:srgbClr val="5F5F5F"/>
                  </a:outerShdw>
                </a:effectLst>
                <a:latin typeface="微软雅黑" pitchFamily="34" charset="-122"/>
                <a:ea typeface="微软雅黑" pitchFamily="34" charset="-122"/>
                <a:cs typeface="微软雅黑" pitchFamily="34" charset="-122"/>
              </a:rPr>
              <a:t>3.</a:t>
            </a:r>
            <a:r>
              <a:rPr lang="zh-CN" altLang="en-US" sz="2000" b="1" dirty="0">
                <a:effectLst>
                  <a:outerShdw blurRad="38100" dist="38100" dir="2700000" algn="tl">
                    <a:srgbClr val="5F5F5F"/>
                  </a:outerShdw>
                </a:effectLst>
                <a:latin typeface="微软雅黑" pitchFamily="34" charset="-122"/>
                <a:ea typeface="微软雅黑" pitchFamily="34" charset="-122"/>
                <a:cs typeface="微软雅黑" pitchFamily="34" charset="-122"/>
              </a:rPr>
              <a:t>处置程序</a:t>
            </a:r>
          </a:p>
          <a:p>
            <a:pPr eaLnBrk="1" hangingPunct="1">
              <a:lnSpc>
                <a:spcPct val="115000"/>
              </a:lnSpc>
              <a:spcAft>
                <a:spcPct val="45000"/>
              </a:spcAft>
              <a:buClr>
                <a:srgbClr val="FFFF00"/>
              </a:buClr>
              <a:defRPr/>
            </a:pPr>
            <a:endParaRPr lang="en-US" altLang="zh-CN" sz="2000" b="1" dirty="0">
              <a:effectLst>
                <a:outerShdw blurRad="38100" dist="38100" dir="2700000" algn="tl">
                  <a:srgbClr val="5F5F5F"/>
                </a:outerShdw>
              </a:effectLst>
              <a:latin typeface="微软雅黑" pitchFamily="34" charset="-122"/>
              <a:ea typeface="微软雅黑" pitchFamily="34" charset="-122"/>
              <a:cs typeface="微软雅黑" pitchFamily="34" charset="-122"/>
            </a:endParaRPr>
          </a:p>
          <a:p>
            <a:pPr eaLnBrk="1" hangingPunct="1">
              <a:lnSpc>
                <a:spcPct val="115000"/>
              </a:lnSpc>
              <a:spcAft>
                <a:spcPct val="45000"/>
              </a:spcAft>
              <a:buClr>
                <a:srgbClr val="FFFF00"/>
              </a:buClr>
              <a:defRPr/>
            </a:pPr>
            <a:r>
              <a:rPr lang="en-US" altLang="zh-CN" sz="2000" b="1" dirty="0">
                <a:effectLst>
                  <a:outerShdw blurRad="38100" dist="38100" dir="2700000" algn="tl">
                    <a:srgbClr val="5F5F5F"/>
                  </a:outerShdw>
                </a:effectLst>
                <a:latin typeface="微软雅黑" pitchFamily="34" charset="-122"/>
                <a:ea typeface="微软雅黑" pitchFamily="34" charset="-122"/>
                <a:cs typeface="微软雅黑" pitchFamily="34" charset="-122"/>
              </a:rPr>
              <a:t>4.</a:t>
            </a:r>
            <a:r>
              <a:rPr lang="zh-CN" altLang="en-US" sz="2000" b="1" dirty="0">
                <a:effectLst>
                  <a:outerShdw blurRad="38100" dist="38100" dir="2700000" algn="tl">
                    <a:srgbClr val="5F5F5F"/>
                  </a:outerShdw>
                </a:effectLst>
                <a:latin typeface="微软雅黑" pitchFamily="34" charset="-122"/>
                <a:ea typeface="微软雅黑" pitchFamily="34" charset="-122"/>
                <a:cs typeface="微软雅黑" pitchFamily="34" charset="-122"/>
              </a:rPr>
              <a:t>处置措施</a:t>
            </a:r>
          </a:p>
        </p:txBody>
      </p:sp>
      <p:sp>
        <p:nvSpPr>
          <p:cNvPr id="93188" name="AutoShape 4"/>
          <p:cNvSpPr>
            <a:spLocks noChangeArrowheads="1"/>
          </p:cNvSpPr>
          <p:nvPr/>
        </p:nvSpPr>
        <p:spPr bwMode="auto">
          <a:xfrm flipH="1">
            <a:off x="5383530" y="1461770"/>
            <a:ext cx="4864100" cy="645159"/>
          </a:xfrm>
          <a:prstGeom prst="wedgeRectCallout">
            <a:avLst>
              <a:gd name="adj1" fmla="val 66926"/>
              <a:gd name="adj2" fmla="val 45603"/>
            </a:avLst>
          </a:prstGeom>
          <a:effectLst>
            <a:outerShdw blurRad="50800" dist="50800" dir="5400000" algn="ctr" rotWithShape="0">
              <a:srgbClr val="FF0000">
                <a:alpha val="100000"/>
              </a:srgbClr>
            </a:outerShdw>
          </a:effectLst>
        </p:spPr>
        <p:style>
          <a:lnRef idx="2">
            <a:schemeClr val="accent1"/>
          </a:lnRef>
          <a:fillRef idx="1">
            <a:schemeClr val="lt1"/>
          </a:fillRef>
          <a:effectRef idx="0">
            <a:schemeClr val="accent1"/>
          </a:effectRef>
          <a:fontRef idx="minor">
            <a:schemeClr val="dk1"/>
          </a:fontRef>
        </p:style>
        <p:txBody>
          <a:bodyPr>
            <a:spAutoFit/>
          </a:bodyPr>
          <a:lstStyle/>
          <a:p>
            <a:pPr eaLnBrk="1" hangingPunct="1">
              <a:buClr>
                <a:srgbClr val="FFFF00"/>
              </a:buClr>
              <a:buFont typeface="Wingdings" charset="2"/>
              <a:buChar char="Ø"/>
              <a:defRPr/>
            </a:pPr>
            <a:r>
              <a:rPr lang="zh-CN" altLang="en-US" sz="1800" b="1" dirty="0">
                <a:latin typeface="微软雅黑" pitchFamily="34" charset="-122"/>
                <a:ea typeface="微软雅黑" pitchFamily="34" charset="-122"/>
                <a:cs typeface="微软雅黑" pitchFamily="34" charset="-122"/>
              </a:rPr>
              <a:t>针对可能发生的事故风险，</a:t>
            </a:r>
            <a:r>
              <a:rPr lang="zh-CN" altLang="en-US" sz="1800" b="1" dirty="0">
                <a:solidFill>
                  <a:srgbClr val="FF0000"/>
                </a:solidFill>
                <a:latin typeface="微软雅黑" pitchFamily="34" charset="-122"/>
                <a:ea typeface="微软雅黑" pitchFamily="34" charset="-122"/>
                <a:cs typeface="微软雅黑" pitchFamily="34" charset="-122"/>
              </a:rPr>
              <a:t>分析事故发生的可能性以及严重程度、影响范围</a:t>
            </a:r>
            <a:r>
              <a:rPr lang="zh-CN" altLang="en-US" sz="1800" b="1" dirty="0">
                <a:latin typeface="微软雅黑" pitchFamily="34" charset="-122"/>
                <a:ea typeface="微软雅黑" pitchFamily="34" charset="-122"/>
                <a:cs typeface="微软雅黑" pitchFamily="34" charset="-122"/>
              </a:rPr>
              <a:t>等。</a:t>
            </a:r>
          </a:p>
        </p:txBody>
      </p:sp>
      <p:sp>
        <p:nvSpPr>
          <p:cNvPr id="93189" name="AutoShape 5"/>
          <p:cNvSpPr>
            <a:spLocks noChangeArrowheads="1"/>
          </p:cNvSpPr>
          <p:nvPr/>
        </p:nvSpPr>
        <p:spPr bwMode="auto">
          <a:xfrm flipH="1">
            <a:off x="5383530" y="2307337"/>
            <a:ext cx="4864100" cy="1198879"/>
          </a:xfrm>
          <a:prstGeom prst="wedgeRectCallout">
            <a:avLst>
              <a:gd name="adj1" fmla="val 54389"/>
              <a:gd name="adj2" fmla="val 1847"/>
            </a:avLst>
          </a:prstGeom>
          <a:pattFill prst="dotDmnd">
            <a:fgClr>
              <a:schemeClr val="accent1"/>
            </a:fgClr>
            <a:bgClr>
              <a:schemeClr val="bg1"/>
            </a:bgClr>
          </a:pattFill>
        </p:spPr>
        <p:style>
          <a:lnRef idx="1">
            <a:schemeClr val="accent3"/>
          </a:lnRef>
          <a:fillRef idx="2">
            <a:schemeClr val="accent3"/>
          </a:fillRef>
          <a:effectRef idx="1">
            <a:schemeClr val="accent3"/>
          </a:effectRef>
          <a:fontRef idx="minor">
            <a:schemeClr val="dk1"/>
          </a:fontRef>
        </p:style>
        <p:txBody>
          <a:bodyPr>
            <a:spAutoFit/>
          </a:bodyPr>
          <a:lstStyle/>
          <a:p>
            <a:pPr eaLnBrk="1" hangingPunct="1">
              <a:buClr>
                <a:srgbClr val="FFFF00"/>
              </a:buClr>
              <a:buFont typeface="Wingdings" charset="2"/>
              <a:buChar char="Ø"/>
              <a:defRPr/>
            </a:pPr>
            <a:r>
              <a:rPr lang="zh-CN" altLang="en-US" sz="1800" b="1" dirty="0">
                <a:latin typeface="微软雅黑" pitchFamily="34" charset="-122"/>
                <a:ea typeface="微软雅黑" pitchFamily="34" charset="-122"/>
                <a:cs typeface="微软雅黑" pitchFamily="34" charset="-122"/>
              </a:rPr>
              <a:t>根据事故类型，</a:t>
            </a:r>
            <a:r>
              <a:rPr lang="zh-CN" altLang="en-US" sz="1800" b="1" dirty="0">
                <a:solidFill>
                  <a:srgbClr val="FF0000"/>
                </a:solidFill>
                <a:latin typeface="微软雅黑" pitchFamily="34" charset="-122"/>
                <a:ea typeface="微软雅黑" pitchFamily="34" charset="-122"/>
                <a:cs typeface="微软雅黑" pitchFamily="34" charset="-122"/>
              </a:rPr>
              <a:t>明确应急指挥机构总指挥、副总指挥以及各成员单位或人员的具体职责</a:t>
            </a:r>
            <a:r>
              <a:rPr lang="zh-CN" altLang="en-US" sz="1800" b="1" dirty="0">
                <a:latin typeface="微软雅黑" pitchFamily="34" charset="-122"/>
                <a:ea typeface="微软雅黑" pitchFamily="34" charset="-122"/>
                <a:cs typeface="微软雅黑" pitchFamily="34" charset="-122"/>
              </a:rPr>
              <a:t>。应急指挥机构可以设置相应的应急救援工作小组，明确各小组的工作任务及主要负责人职责。</a:t>
            </a:r>
          </a:p>
        </p:txBody>
      </p:sp>
      <p:sp>
        <p:nvSpPr>
          <p:cNvPr id="93190" name="AutoShape 6"/>
          <p:cNvSpPr>
            <a:spLocks noChangeArrowheads="1"/>
          </p:cNvSpPr>
          <p:nvPr/>
        </p:nvSpPr>
        <p:spPr bwMode="auto">
          <a:xfrm flipH="1">
            <a:off x="5383530" y="3706902"/>
            <a:ext cx="4864100" cy="1476374"/>
          </a:xfrm>
          <a:prstGeom prst="wedgeRectCallout">
            <a:avLst>
              <a:gd name="adj1" fmla="val 76597"/>
              <a:gd name="adj2" fmla="val -56259"/>
            </a:avLst>
          </a:prstGeom>
          <a:blipFill rotWithShape="1">
            <a:blip r:embed="rId3"/>
            <a:stretch>
              <a:fillRect/>
            </a:stretch>
          </a:blipFill>
        </p:spPr>
        <p:style>
          <a:lnRef idx="1">
            <a:schemeClr val="accent5"/>
          </a:lnRef>
          <a:fillRef idx="2">
            <a:schemeClr val="accent5"/>
          </a:fillRef>
          <a:effectRef idx="1">
            <a:schemeClr val="accent5"/>
          </a:effectRef>
          <a:fontRef idx="minor">
            <a:schemeClr val="dk1"/>
          </a:fontRef>
        </p:style>
        <p:txBody>
          <a:bodyPr>
            <a:spAutoFit/>
          </a:bodyPr>
          <a:lstStyle/>
          <a:p>
            <a:pPr eaLnBrk="1" hangingPunct="1">
              <a:buClr>
                <a:srgbClr val="FFFF00"/>
              </a:buClr>
              <a:buFont typeface="Wingdings" charset="2"/>
              <a:buChar char="Ø"/>
              <a:defRPr/>
            </a:pPr>
            <a:r>
              <a:rPr lang="zh-CN" altLang="en-US" sz="1800" b="1" dirty="0">
                <a:solidFill>
                  <a:srgbClr val="FF0000"/>
                </a:solidFill>
                <a:latin typeface="微软雅黑" pitchFamily="34" charset="-122"/>
                <a:ea typeface="微软雅黑" pitchFamily="34" charset="-122"/>
                <a:cs typeface="微软雅黑" pitchFamily="34" charset="-122"/>
              </a:rPr>
              <a:t>明确事故及事故险情信息报告程序和内容，报告方式和责任人等内容</a:t>
            </a:r>
            <a:r>
              <a:rPr lang="zh-CN" altLang="en-US" sz="1800" b="1" dirty="0">
                <a:latin typeface="微软雅黑" pitchFamily="34" charset="-122"/>
                <a:ea typeface="微软雅黑" pitchFamily="34" charset="-122"/>
                <a:cs typeface="微软雅黑" pitchFamily="34" charset="-122"/>
              </a:rPr>
              <a:t>。根据事故响应级别，具体描述事故接警报告和记录、应急指挥机构启动、应急指挥、资源调配、应急救援、扩大应急等应急响应程序。</a:t>
            </a:r>
          </a:p>
        </p:txBody>
      </p:sp>
      <p:sp>
        <p:nvSpPr>
          <p:cNvPr id="93191" name="AutoShape 7"/>
          <p:cNvSpPr>
            <a:spLocks noChangeArrowheads="1"/>
          </p:cNvSpPr>
          <p:nvPr/>
        </p:nvSpPr>
        <p:spPr bwMode="auto">
          <a:xfrm flipH="1">
            <a:off x="3367405" y="5503545"/>
            <a:ext cx="4864100" cy="922019"/>
          </a:xfrm>
          <a:prstGeom prst="wedgeRectCallout">
            <a:avLst>
              <a:gd name="adj1" fmla="val 37635"/>
              <a:gd name="adj2" fmla="val -170465"/>
            </a:avLst>
          </a:prstGeom>
          <a:blipFill>
            <a:blip r:embed="rId4"/>
          </a:blipFill>
        </p:spPr>
        <p:style>
          <a:lnRef idx="1">
            <a:schemeClr val="accent3"/>
          </a:lnRef>
          <a:fillRef idx="2">
            <a:schemeClr val="accent3"/>
          </a:fillRef>
          <a:effectRef idx="1">
            <a:schemeClr val="accent3"/>
          </a:effectRef>
          <a:fontRef idx="minor">
            <a:schemeClr val="dk1"/>
          </a:fontRef>
        </p:style>
        <p:txBody>
          <a:bodyPr>
            <a:spAutoFit/>
          </a:bodyPr>
          <a:lstStyle/>
          <a:p>
            <a:pPr eaLnBrk="1" hangingPunct="1">
              <a:buClr>
                <a:srgbClr val="FFFF00"/>
              </a:buClr>
              <a:buFont typeface="Wingdings" charset="2"/>
              <a:buChar char="Ø"/>
              <a:defRPr/>
            </a:pPr>
            <a:r>
              <a:rPr lang="zh-CN" altLang="en-US" sz="1800" b="1" dirty="0">
                <a:latin typeface="微软雅黑" pitchFamily="34" charset="-122"/>
                <a:ea typeface="微软雅黑" pitchFamily="34" charset="-122"/>
                <a:cs typeface="微软雅黑" pitchFamily="34" charset="-122"/>
              </a:rPr>
              <a:t>针对可能发生的事故风险、事故危害程度和影响范围，制定相应的应急处置措施，</a:t>
            </a:r>
            <a:r>
              <a:rPr lang="zh-CN" altLang="en-US" sz="1800" b="1" dirty="0">
                <a:solidFill>
                  <a:srgbClr val="FF0000"/>
                </a:solidFill>
                <a:latin typeface="微软雅黑" pitchFamily="34" charset="-122"/>
                <a:ea typeface="微软雅黑" pitchFamily="34" charset="-122"/>
                <a:cs typeface="微软雅黑" pitchFamily="34" charset="-122"/>
              </a:rPr>
              <a:t>明确处置原则和具体要求</a:t>
            </a:r>
            <a:r>
              <a:rPr lang="zh-CN" altLang="en-US" sz="1800" b="1" dirty="0">
                <a:latin typeface="微软雅黑" pitchFamily="34" charset="-122"/>
                <a:ea typeface="微软雅黑" pitchFamily="34" charset="-122"/>
                <a:cs typeface="微软雅黑" pitchFamily="34" charset="-122"/>
              </a:rPr>
              <a:t>。</a:t>
            </a:r>
          </a:p>
        </p:txBody>
      </p:sp>
      <p:cxnSp>
        <p:nvCxnSpPr>
          <p:cNvPr id="9" name="直接连接符 8"/>
          <p:cNvCxnSpPr/>
          <p:nvPr/>
        </p:nvCxnSpPr>
        <p:spPr>
          <a:xfrm flipV="1">
            <a:off x="2790622" y="2108101"/>
            <a:ext cx="1656184" cy="20638"/>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直接连接符 10"/>
          <p:cNvCxnSpPr/>
          <p:nvPr/>
        </p:nvCxnSpPr>
        <p:spPr>
          <a:xfrm>
            <a:off x="2790622" y="2912249"/>
            <a:ext cx="223224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3" name="直接连接符 12"/>
          <p:cNvCxnSpPr/>
          <p:nvPr/>
        </p:nvCxnSpPr>
        <p:spPr>
          <a:xfrm>
            <a:off x="2790622" y="3632329"/>
            <a:ext cx="115212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5" name="直接连接符 14"/>
          <p:cNvCxnSpPr/>
          <p:nvPr/>
        </p:nvCxnSpPr>
        <p:spPr>
          <a:xfrm>
            <a:off x="2790622" y="4408170"/>
            <a:ext cx="1152128" cy="0"/>
          </a:xfrm>
          <a:prstGeom prst="line">
            <a:avLst/>
          </a:prstGeom>
        </p:spPr>
        <p:style>
          <a:lnRef idx="3">
            <a:schemeClr val="accent4"/>
          </a:lnRef>
          <a:fillRef idx="0">
            <a:schemeClr val="accent4"/>
          </a:fillRef>
          <a:effectRef idx="2">
            <a:schemeClr val="accent4"/>
          </a:effectRef>
          <a:fontRef idx="minor">
            <a:schemeClr val="tx1"/>
          </a:fontRef>
        </p:style>
      </p:cxnSp>
      <p:sp>
        <p:nvSpPr>
          <p:cNvPr id="65" name="Text Box 2"/>
          <p:cNvSpPr txBox="1">
            <a:spLocks noChangeArrowheads="1"/>
          </p:cNvSpPr>
          <p:nvPr/>
        </p:nvSpPr>
        <p:spPr bwMode="auto">
          <a:xfrm>
            <a:off x="1927543" y="1571625"/>
            <a:ext cx="611187" cy="396938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spcBef>
                <a:spcPct val="50000"/>
              </a:spcBef>
              <a:defRPr/>
            </a:pPr>
            <a:r>
              <a:rPr kumimoji="0" lang="en-US" altLang="zh-CN" sz="2800" b="1" dirty="0">
                <a:latin typeface="微软雅黑" pitchFamily="34" charset="-122"/>
                <a:ea typeface="微软雅黑" pitchFamily="34" charset="-122"/>
                <a:cs typeface="微软雅黑" pitchFamily="34" charset="-122"/>
              </a:rPr>
              <a:t>     </a:t>
            </a:r>
          </a:p>
          <a:p>
            <a:pPr algn="ctr" eaLnBrk="1" hangingPunct="1">
              <a:spcBef>
                <a:spcPct val="50000"/>
              </a:spcBef>
              <a:defRPr/>
            </a:pPr>
            <a:r>
              <a:rPr kumimoji="0" lang="zh-CN" altLang="en-US" sz="2800" b="1" dirty="0">
                <a:latin typeface="微软雅黑" pitchFamily="34" charset="-122"/>
                <a:ea typeface="微软雅黑" pitchFamily="34" charset="-122"/>
                <a:cs typeface="微软雅黑" pitchFamily="34" charset="-122"/>
              </a:rPr>
              <a:t>专项应急预案</a:t>
            </a:r>
          </a:p>
          <a:p>
            <a:pPr algn="ctr" eaLnBrk="1" hangingPunct="1">
              <a:spcBef>
                <a:spcPct val="50000"/>
              </a:spcBef>
              <a:defRPr/>
            </a:pPr>
            <a:endParaRPr lang="en-US" altLang="zh-CN" sz="2800" b="1" dirty="0">
              <a:effectLst>
                <a:outerShdw blurRad="38100" dist="38100" dir="2700000" algn="tl">
                  <a:srgbClr val="5F5F5F"/>
                </a:outerShdw>
              </a:effectLst>
              <a:latin typeface="微软雅黑" pitchFamily="34" charset="-122"/>
              <a:ea typeface="微软雅黑" pitchFamily="34" charset="-122"/>
              <a:cs typeface="微软雅黑" pitchFamily="3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lstStyle/>
          <a:p>
            <a:r>
              <a:rPr lang="zh-CN" altLang="en-US">
                <a:ea typeface="微软雅黑" pitchFamily="34" charset="-122"/>
                <a:sym typeface="+mn-ea"/>
              </a:rPr>
              <a:t>第一章 应急预案的编制要求</a:t>
            </a: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16</a:t>
            </a:fld>
            <a:endParaRPr lang="zh-CN" altLang="en-US">
              <a:solidFill>
                <a:prstClr val="black"/>
              </a:solidFill>
            </a:endParaRPr>
          </a:p>
        </p:txBody>
      </p:sp>
      <p:sp>
        <p:nvSpPr>
          <p:cNvPr id="5" name="文本框 4"/>
          <p:cNvSpPr txBox="1"/>
          <p:nvPr/>
        </p:nvSpPr>
        <p:spPr>
          <a:xfrm>
            <a:off x="1737995" y="1064895"/>
            <a:ext cx="3456940" cy="460375"/>
          </a:xfrm>
          <a:prstGeom prst="rect">
            <a:avLst/>
          </a:prstGeom>
          <a:noFill/>
        </p:spPr>
        <p:txBody>
          <a:bodyPr wrap="none" rtlCol="0" anchor="t">
            <a:spAutoFit/>
          </a:bodyPr>
          <a:lstStyle/>
          <a:p>
            <a:r>
              <a:rPr lang="en-US" altLang="zh-CN">
                <a:solidFill>
                  <a:srgbClr val="0070C0"/>
                </a:solidFill>
                <a:latin typeface="微软雅黑" pitchFamily="34" charset="-122"/>
                <a:ea typeface="微软雅黑" pitchFamily="34" charset="-122"/>
                <a:cs typeface="微软雅黑" pitchFamily="34" charset="-122"/>
                <a:sym typeface="+mn-ea"/>
              </a:rPr>
              <a:t> </a:t>
            </a:r>
            <a:r>
              <a:rPr lang="en-US" altLang="zh-CN" sz="2400" b="1">
                <a:solidFill>
                  <a:srgbClr val="0070C0"/>
                </a:solidFill>
                <a:latin typeface="微软雅黑" pitchFamily="34" charset="-122"/>
                <a:ea typeface="微软雅黑" pitchFamily="34" charset="-122"/>
                <a:cs typeface="微软雅黑" pitchFamily="34" charset="-122"/>
                <a:sym typeface="+mn-ea"/>
              </a:rPr>
              <a:t>1.4</a:t>
            </a:r>
            <a:r>
              <a:rPr lang="zh-CN" altLang="en-US" sz="2400" b="1">
                <a:latin typeface="微软雅黑" pitchFamily="34" charset="-122"/>
                <a:ea typeface="微软雅黑" pitchFamily="34" charset="-122"/>
                <a:cs typeface="微软雅黑" pitchFamily="34" charset="-122"/>
                <a:sym typeface="+mn-ea"/>
              </a:rPr>
              <a:t>应急预案的</a:t>
            </a:r>
            <a:r>
              <a:rPr lang="zh-CN" altLang="en-US" sz="2400" b="1">
                <a:solidFill>
                  <a:srgbClr val="FF0000"/>
                </a:solidFill>
                <a:latin typeface="微软雅黑" pitchFamily="34" charset="-122"/>
                <a:ea typeface="微软雅黑" pitchFamily="34" charset="-122"/>
                <a:cs typeface="微软雅黑" pitchFamily="34" charset="-122"/>
                <a:sym typeface="+mn-ea"/>
              </a:rPr>
              <a:t>编制内容</a:t>
            </a:r>
            <a:endParaRPr lang="zh-CN" altLang="en-US" sz="2400" b="1">
              <a:latin typeface="微软雅黑" pitchFamily="34" charset="-122"/>
              <a:ea typeface="微软雅黑" pitchFamily="34" charset="-122"/>
              <a:cs typeface="微软雅黑" pitchFamily="34" charset="-122"/>
            </a:endParaRPr>
          </a:p>
        </p:txBody>
      </p:sp>
      <p:sp>
        <p:nvSpPr>
          <p:cNvPr id="8" name="圆角矩形 7"/>
          <p:cNvSpPr/>
          <p:nvPr/>
        </p:nvSpPr>
        <p:spPr>
          <a:xfrm>
            <a:off x="6703060" y="2566670"/>
            <a:ext cx="3633470" cy="3987165"/>
          </a:xfrm>
          <a:prstGeom prst="roundRect">
            <a:avLst/>
          </a:prstGeom>
          <a:noFill/>
          <a:ln w="762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spcBef>
                <a:spcPts val="0"/>
              </a:spcBef>
            </a:pPr>
            <a:r>
              <a:rPr sz="2000" b="1" dirty="0">
                <a:solidFill>
                  <a:srgbClr val="00B050"/>
                </a:solidFill>
                <a:latin typeface="微软雅黑" pitchFamily="34" charset="-122"/>
                <a:ea typeface="微软雅黑" pitchFamily="34" charset="-122"/>
                <a:cs typeface="微软雅黑" pitchFamily="34" charset="-122"/>
              </a:rPr>
              <a:t>2.应急工作职责</a:t>
            </a:r>
          </a:p>
          <a:p>
            <a:pPr>
              <a:spcBef>
                <a:spcPts val="0"/>
              </a:spcBef>
            </a:pPr>
            <a:r>
              <a:rPr sz="2000" b="1" dirty="0">
                <a:solidFill>
                  <a:srgbClr val="00B050"/>
                </a:solidFill>
                <a:latin typeface="微软雅黑" pitchFamily="34" charset="-122"/>
                <a:ea typeface="微软雅黑" pitchFamily="34" charset="-122"/>
                <a:cs typeface="微软雅黑" pitchFamily="34" charset="-122"/>
              </a:rPr>
              <a:t>3.</a:t>
            </a:r>
            <a:r>
              <a:rPr sz="2000" b="1" dirty="0">
                <a:solidFill>
                  <a:srgbClr val="FF0000"/>
                </a:solidFill>
                <a:latin typeface="微软雅黑" pitchFamily="34" charset="-122"/>
                <a:ea typeface="微软雅黑" pitchFamily="34" charset="-122"/>
                <a:cs typeface="微软雅黑" pitchFamily="34" charset="-122"/>
              </a:rPr>
              <a:t>应急处置</a:t>
            </a:r>
          </a:p>
          <a:p>
            <a:pPr>
              <a:spcBef>
                <a:spcPts val="0"/>
              </a:spcBef>
            </a:pPr>
            <a:r>
              <a:rPr sz="2000" b="1" dirty="0">
                <a:solidFill>
                  <a:schemeClr val="tx1"/>
                </a:solidFill>
                <a:latin typeface="微软雅黑" pitchFamily="34" charset="-122"/>
                <a:ea typeface="微软雅黑" pitchFamily="34" charset="-122"/>
                <a:cs typeface="微软雅黑" pitchFamily="34" charset="-122"/>
              </a:rPr>
              <a:t>a)事故应急处置程序</a:t>
            </a:r>
          </a:p>
          <a:p>
            <a:pPr>
              <a:spcBef>
                <a:spcPts val="0"/>
              </a:spcBef>
            </a:pPr>
            <a:r>
              <a:rPr sz="2000" b="1" dirty="0">
                <a:solidFill>
                  <a:schemeClr val="tx1"/>
                </a:solidFill>
                <a:latin typeface="微软雅黑" pitchFamily="34" charset="-122"/>
                <a:ea typeface="微软雅黑" pitchFamily="34" charset="-122"/>
                <a:cs typeface="微软雅黑" pitchFamily="34" charset="-122"/>
              </a:rPr>
              <a:t>b)现场应急处置措施。</a:t>
            </a:r>
          </a:p>
          <a:p>
            <a:pPr>
              <a:spcBef>
                <a:spcPts val="0"/>
              </a:spcBef>
            </a:pPr>
            <a:r>
              <a:rPr sz="2000" b="1" dirty="0">
                <a:solidFill>
                  <a:schemeClr val="tx1"/>
                </a:solidFill>
                <a:latin typeface="微软雅黑" pitchFamily="34" charset="-122"/>
                <a:ea typeface="微软雅黑" pitchFamily="34" charset="-122"/>
                <a:cs typeface="微软雅黑" pitchFamily="34" charset="-122"/>
              </a:rPr>
              <a:t>c)明确报警负责人以及报警电话及上级管理部门、相关应急救援单位联络方式和联系人员，事故报告基本要求和内容。</a:t>
            </a:r>
          </a:p>
          <a:p>
            <a:pPr>
              <a:lnSpc>
                <a:spcPct val="150000"/>
              </a:lnSpc>
              <a:spcBef>
                <a:spcPts val="0"/>
              </a:spcBef>
              <a:spcAft>
                <a:spcPts val="0"/>
              </a:spcAft>
            </a:pPr>
            <a:r>
              <a:rPr sz="2000" b="1" dirty="0">
                <a:solidFill>
                  <a:srgbClr val="00B050"/>
                </a:solidFill>
                <a:latin typeface="微软雅黑" pitchFamily="34" charset="-122"/>
                <a:ea typeface="微软雅黑" pitchFamily="34" charset="-122"/>
                <a:cs typeface="微软雅黑" pitchFamily="34" charset="-122"/>
              </a:rPr>
              <a:t>4.</a:t>
            </a:r>
            <a:r>
              <a:rPr sz="2000" b="1" dirty="0">
                <a:solidFill>
                  <a:srgbClr val="FF0000"/>
                </a:solidFill>
                <a:latin typeface="微软雅黑" pitchFamily="34" charset="-122"/>
                <a:ea typeface="微软雅黑" pitchFamily="34" charset="-122"/>
                <a:cs typeface="微软雅黑" pitchFamily="34" charset="-122"/>
              </a:rPr>
              <a:t>注意事项</a:t>
            </a:r>
          </a:p>
          <a:p>
            <a:pPr>
              <a:lnSpc>
                <a:spcPct val="150000"/>
              </a:lnSpc>
              <a:spcBef>
                <a:spcPts val="0"/>
              </a:spcBef>
              <a:spcAft>
                <a:spcPts val="0"/>
              </a:spcAft>
            </a:pPr>
            <a:r>
              <a:rPr sz="2000" b="1" dirty="0">
                <a:solidFill>
                  <a:srgbClr val="00B050"/>
                </a:solidFill>
                <a:latin typeface="微软雅黑" pitchFamily="34" charset="-122"/>
                <a:ea typeface="微软雅黑" pitchFamily="34" charset="-122"/>
                <a:cs typeface="微软雅黑" pitchFamily="34" charset="-122"/>
              </a:rPr>
              <a:t>5.附件</a:t>
            </a:r>
            <a:endParaRPr lang="zh-CN" altLang="en-US" sz="2000" b="1" dirty="0">
              <a:solidFill>
                <a:srgbClr val="00B050"/>
              </a:solidFill>
              <a:latin typeface="微软雅黑" pitchFamily="34" charset="-122"/>
              <a:ea typeface="微软雅黑" pitchFamily="34" charset="-122"/>
              <a:cs typeface="微软雅黑" pitchFamily="34" charset="-122"/>
            </a:endParaRPr>
          </a:p>
        </p:txBody>
      </p:sp>
      <p:sp>
        <p:nvSpPr>
          <p:cNvPr id="7" name="圆角矩形 6"/>
          <p:cNvSpPr/>
          <p:nvPr/>
        </p:nvSpPr>
        <p:spPr>
          <a:xfrm>
            <a:off x="1737995" y="1663065"/>
            <a:ext cx="3236595" cy="474535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r>
              <a:rPr sz="2000" b="1" dirty="0">
                <a:solidFill>
                  <a:schemeClr val="tx1"/>
                </a:solidFill>
                <a:latin typeface="微软雅黑" pitchFamily="34" charset="-122"/>
                <a:ea typeface="微软雅黑" pitchFamily="34" charset="-122"/>
                <a:cs typeface="微软雅黑" pitchFamily="34" charset="-122"/>
              </a:rPr>
              <a:t>1.</a:t>
            </a:r>
            <a:r>
              <a:rPr sz="2000" b="1" dirty="0">
                <a:solidFill>
                  <a:srgbClr val="FF0000"/>
                </a:solidFill>
                <a:latin typeface="微软雅黑" pitchFamily="34" charset="-122"/>
                <a:ea typeface="微软雅黑" pitchFamily="34" charset="-122"/>
                <a:cs typeface="微软雅黑" pitchFamily="34" charset="-122"/>
              </a:rPr>
              <a:t>事故风险分析</a:t>
            </a:r>
          </a:p>
          <a:p>
            <a:pPr>
              <a:lnSpc>
                <a:spcPct val="150000"/>
              </a:lnSpc>
              <a:spcBef>
                <a:spcPts val="0"/>
              </a:spcBef>
            </a:pPr>
            <a:r>
              <a:rPr sz="1800" b="1" dirty="0">
                <a:solidFill>
                  <a:schemeClr val="tx1"/>
                </a:solidFill>
                <a:latin typeface="微软雅黑" pitchFamily="34" charset="-122"/>
                <a:ea typeface="微软雅黑" pitchFamily="34" charset="-122"/>
                <a:cs typeface="微软雅黑" pitchFamily="34" charset="-122"/>
              </a:rPr>
              <a:t>a)事故类型；</a:t>
            </a:r>
          </a:p>
          <a:p>
            <a:pPr>
              <a:lnSpc>
                <a:spcPct val="150000"/>
              </a:lnSpc>
              <a:spcBef>
                <a:spcPts val="0"/>
              </a:spcBef>
            </a:pPr>
            <a:r>
              <a:rPr sz="1800" b="1" dirty="0">
                <a:solidFill>
                  <a:schemeClr val="tx1"/>
                </a:solidFill>
                <a:latin typeface="微软雅黑" pitchFamily="34" charset="-122"/>
                <a:ea typeface="微软雅黑" pitchFamily="34" charset="-122"/>
                <a:cs typeface="微软雅黑" pitchFamily="34" charset="-122"/>
              </a:rPr>
              <a:t>b)事故发生的区域、地点或装置的名称；</a:t>
            </a:r>
          </a:p>
          <a:p>
            <a:pPr>
              <a:lnSpc>
                <a:spcPct val="150000"/>
              </a:lnSpc>
              <a:spcBef>
                <a:spcPts val="0"/>
              </a:spcBef>
            </a:pPr>
            <a:r>
              <a:rPr sz="1800" b="1" dirty="0">
                <a:solidFill>
                  <a:schemeClr val="tx1"/>
                </a:solidFill>
                <a:latin typeface="微软雅黑" pitchFamily="34" charset="-122"/>
                <a:ea typeface="微软雅黑" pitchFamily="34" charset="-122"/>
                <a:cs typeface="微软雅黑" pitchFamily="34" charset="-122"/>
              </a:rPr>
              <a:t>c)事故发生的可能时间、事故的危害严重程度及其影响范围；</a:t>
            </a:r>
          </a:p>
          <a:p>
            <a:pPr>
              <a:lnSpc>
                <a:spcPct val="150000"/>
              </a:lnSpc>
              <a:spcBef>
                <a:spcPts val="0"/>
              </a:spcBef>
            </a:pPr>
            <a:r>
              <a:rPr sz="1800" b="1" dirty="0">
                <a:solidFill>
                  <a:schemeClr val="tx1"/>
                </a:solidFill>
                <a:latin typeface="微软雅黑" pitchFamily="34" charset="-122"/>
                <a:ea typeface="微软雅黑" pitchFamily="34" charset="-122"/>
                <a:cs typeface="微软雅黑" pitchFamily="34" charset="-122"/>
              </a:rPr>
              <a:t>d)事故前可能出现的征兆；</a:t>
            </a:r>
          </a:p>
          <a:p>
            <a:pPr>
              <a:lnSpc>
                <a:spcPct val="150000"/>
              </a:lnSpc>
              <a:spcBef>
                <a:spcPts val="0"/>
              </a:spcBef>
            </a:pPr>
            <a:r>
              <a:rPr sz="1800" b="1" dirty="0">
                <a:solidFill>
                  <a:schemeClr val="tx1"/>
                </a:solidFill>
                <a:latin typeface="微软雅黑" pitchFamily="34" charset="-122"/>
                <a:ea typeface="微软雅黑" pitchFamily="34" charset="-122"/>
                <a:cs typeface="微软雅黑" pitchFamily="34" charset="-122"/>
              </a:rPr>
              <a:t>e)事故可能引发的次生、衍生事故。</a:t>
            </a:r>
            <a:endParaRPr lang="zh-CN" altLang="en-US" sz="1800" b="1" dirty="0">
              <a:solidFill>
                <a:srgbClr val="FF0000"/>
              </a:solidFill>
              <a:latin typeface="微软雅黑" pitchFamily="34" charset="-122"/>
              <a:ea typeface="微软雅黑" pitchFamily="34" charset="-122"/>
              <a:cs typeface="微软雅黑" pitchFamily="34" charset="-122"/>
            </a:endParaRPr>
          </a:p>
        </p:txBody>
      </p:sp>
      <p:pic>
        <p:nvPicPr>
          <p:cNvPr id="90" name="图片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00000">
            <a:off x="4747895" y="2093595"/>
            <a:ext cx="2328545" cy="2964815"/>
          </a:xfrm>
          <a:prstGeom prst="rect">
            <a:avLst/>
          </a:prstGeom>
          <a:effectLst>
            <a:reflection blurRad="12700" stA="34000" endPos="42000" dir="5400000" sy="-100000" algn="bl" rotWithShape="0"/>
          </a:effectLst>
        </p:spPr>
      </p:pic>
      <p:sp>
        <p:nvSpPr>
          <p:cNvPr id="68" name="双波形 67"/>
          <p:cNvSpPr/>
          <p:nvPr/>
        </p:nvSpPr>
        <p:spPr bwMode="auto">
          <a:xfrm>
            <a:off x="5471795" y="1183640"/>
            <a:ext cx="5073650" cy="103187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spcBef>
                <a:spcPts val="0"/>
              </a:spcBef>
              <a:spcAft>
                <a:spcPts val="0"/>
              </a:spcAft>
              <a:buClr>
                <a:srgbClr val="FF0000"/>
              </a:buClr>
              <a:buSzPct val="70000"/>
              <a:buFont typeface="Wingdings" charset="2"/>
              <a:buChar char="u"/>
              <a:tabLst>
                <a:tab pos="136525" algn="l"/>
              </a:tabLst>
              <a:defRPr/>
            </a:pPr>
            <a:endParaRPr lang="zh-CN" altLang="en-US" sz="1500" b="1" dirty="0">
              <a:solidFill>
                <a:schemeClr val="bg1"/>
              </a:solidFill>
              <a:latin typeface="微软雅黑" pitchFamily="34" charset="-122"/>
              <a:ea typeface="微软雅黑" pitchFamily="34" charset="-122"/>
              <a:cs typeface="微软雅黑" pitchFamily="34" charset="-122"/>
            </a:endParaRPr>
          </a:p>
        </p:txBody>
      </p:sp>
      <p:sp>
        <p:nvSpPr>
          <p:cNvPr id="3" name="文本框 2"/>
          <p:cNvSpPr txBox="1"/>
          <p:nvPr/>
        </p:nvSpPr>
        <p:spPr>
          <a:xfrm>
            <a:off x="6510020" y="1384935"/>
            <a:ext cx="3455670" cy="515620"/>
          </a:xfrm>
          <a:prstGeom prst="rect">
            <a:avLst/>
          </a:prstGeom>
          <a:blipFill>
            <a:blip r:embed="rId4"/>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eaLnBrk="1" hangingPunct="1">
              <a:lnSpc>
                <a:spcPct val="115000"/>
              </a:lnSpc>
              <a:buClr>
                <a:srgbClr val="FFFF00"/>
              </a:buClr>
              <a:defRPr/>
            </a:pPr>
            <a:r>
              <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sym typeface="+mn-ea"/>
              </a:rPr>
              <a:t>现场处置方案主要内容</a:t>
            </a:r>
            <a:endParaRPr lang="zh-CN" altLang="en-US" sz="1800">
              <a:latin typeface="微软雅黑" pitchFamily="34" charset="-122"/>
              <a:ea typeface="微软雅黑" pitchFamily="34" charset="-122"/>
              <a:cs typeface="微软雅黑" pitchFamily="3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10037" y="239133"/>
            <a:ext cx="8136000" cy="720000"/>
          </a:xfrm>
        </p:spPr>
        <p:txBody>
          <a:bodyPr/>
          <a:lstStyle/>
          <a:p>
            <a:r>
              <a:rPr lang="zh-CN" altLang="en-US">
                <a:ea typeface="微软雅黑" pitchFamily="34" charset="-122"/>
                <a:sym typeface="+mn-ea"/>
              </a:rPr>
              <a:t>第一章 应急预案的编制要求</a:t>
            </a: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17</a:t>
            </a:fld>
            <a:endParaRPr lang="zh-CN" altLang="en-US">
              <a:solidFill>
                <a:prstClr val="black"/>
              </a:solidFill>
            </a:endParaRPr>
          </a:p>
        </p:txBody>
      </p:sp>
      <p:sp>
        <p:nvSpPr>
          <p:cNvPr id="68" name="双波形 67"/>
          <p:cNvSpPr/>
          <p:nvPr/>
        </p:nvSpPr>
        <p:spPr bwMode="auto">
          <a:xfrm>
            <a:off x="1809750" y="5578475"/>
            <a:ext cx="8295005" cy="71183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indent="0" eaLnBrk="1" latinLnBrk="0" hangingPunct="1">
              <a:lnSpc>
                <a:spcPts val="3200"/>
              </a:lnSpc>
              <a:spcBef>
                <a:spcPts val="0"/>
              </a:spcBef>
              <a:buFont typeface="Wingdings" charset="2"/>
              <a:buNone/>
            </a:pPr>
            <a:endParaRPr lang="zh-CN" altLang="zh-CN" sz="1800" b="1" dirty="0">
              <a:solidFill>
                <a:schemeClr val="accent1"/>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sym typeface="+mn-ea"/>
            </a:endParaRPr>
          </a:p>
        </p:txBody>
      </p:sp>
      <p:sp>
        <p:nvSpPr>
          <p:cNvPr id="5" name="文本框 4"/>
          <p:cNvSpPr txBox="1"/>
          <p:nvPr/>
        </p:nvSpPr>
        <p:spPr>
          <a:xfrm>
            <a:off x="3639185" y="5781675"/>
            <a:ext cx="4477385" cy="445135"/>
          </a:xfrm>
          <a:prstGeom prst="rect">
            <a:avLst/>
          </a:prstGeom>
          <a:blipFill>
            <a:blip r:embed="rId3"/>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eaLnBrk="1" hangingPunct="1">
              <a:lnSpc>
                <a:spcPct val="115000"/>
              </a:lnSpc>
              <a:buClr>
                <a:srgbClr val="FFFF00"/>
              </a:buClr>
              <a:defRPr/>
            </a:pPr>
            <a:r>
              <a:rPr lang="zh-CN" altLang="zh-CN" sz="2000" dirty="0">
                <a:solidFill>
                  <a:schemeClr val="accent1"/>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sym typeface="+mn-ea"/>
              </a:rPr>
              <a:t>综合应急预案与现场处置方案的区别</a:t>
            </a:r>
            <a:endParaRPr lang="zh-CN" altLang="en-US" sz="2000">
              <a:latin typeface="微软雅黑" pitchFamily="34" charset="-122"/>
              <a:ea typeface="微软雅黑" pitchFamily="34" charset="-122"/>
              <a:cs typeface="微软雅黑" pitchFamily="34" charset="-122"/>
            </a:endParaRPr>
          </a:p>
        </p:txBody>
      </p:sp>
      <p:sp>
        <p:nvSpPr>
          <p:cNvPr id="7" name="圆角矩形 6"/>
          <p:cNvSpPr/>
          <p:nvPr/>
        </p:nvSpPr>
        <p:spPr>
          <a:xfrm>
            <a:off x="1810385" y="1039495"/>
            <a:ext cx="2797810"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itchFamily="34" charset="-122"/>
              <a:ea typeface="微软雅黑" pitchFamily="34" charset="-122"/>
              <a:cs typeface="微软雅黑" pitchFamily="34" charset="-122"/>
            </a:endParaRPr>
          </a:p>
        </p:txBody>
      </p:sp>
      <p:sp>
        <p:nvSpPr>
          <p:cNvPr id="6" name="文本框 5"/>
          <p:cNvSpPr txBox="1"/>
          <p:nvPr/>
        </p:nvSpPr>
        <p:spPr>
          <a:xfrm>
            <a:off x="1809750" y="1038860"/>
            <a:ext cx="2798445" cy="3784600"/>
          </a:xfrm>
          <a:prstGeom prst="rect">
            <a:avLst/>
          </a:prstGeom>
          <a:noFill/>
        </p:spPr>
        <p:txBody>
          <a:bodyPr wrap="square" rtlCol="0" anchor="t">
            <a:spAutoFit/>
          </a:bodyPr>
          <a:lstStyle/>
          <a:p>
            <a:pPr eaLnBrk="1" latinLnBrk="0" hangingPunct="1">
              <a:lnSpc>
                <a:spcPts val="3200"/>
              </a:lnSpc>
              <a:spcBef>
                <a:spcPts val="0"/>
              </a:spcBef>
              <a:buFont typeface="Wingdings" charset="2"/>
              <a:buChar char="Ø"/>
            </a:pPr>
            <a:r>
              <a:rPr lang="en-US" altLang="zh-CN" b="1" dirty="0">
                <a:solidFill>
                  <a:srgbClr val="FF0000"/>
                </a:solidFill>
                <a:latin typeface="微软雅黑" pitchFamily="34" charset="-122"/>
                <a:ea typeface="微软雅黑" pitchFamily="34" charset="-122"/>
                <a:cs typeface="微软雅黑" pitchFamily="34" charset="-122"/>
                <a:sym typeface="+mn-ea"/>
              </a:rPr>
              <a:t>(1)</a:t>
            </a:r>
            <a:r>
              <a:rPr lang="zh-CN" altLang="en-US" b="1" dirty="0">
                <a:solidFill>
                  <a:srgbClr val="FF0000"/>
                </a:solidFill>
                <a:latin typeface="微软雅黑" pitchFamily="34" charset="-122"/>
                <a:ea typeface="微软雅黑" pitchFamily="34" charset="-122"/>
                <a:cs typeface="微软雅黑" pitchFamily="34" charset="-122"/>
                <a:sym typeface="+mn-ea"/>
              </a:rPr>
              <a:t>制定部门不同。</a:t>
            </a:r>
          </a:p>
          <a:p>
            <a:pPr eaLnBrk="1" latinLnBrk="0" hangingPunct="1">
              <a:lnSpc>
                <a:spcPts val="3200"/>
              </a:lnSpc>
              <a:spcBef>
                <a:spcPts val="0"/>
              </a:spcBef>
              <a:buClr>
                <a:srgbClr val="FFFF00"/>
              </a:buClr>
              <a:buFont typeface="Wingdings" charset="2"/>
              <a:buChar char="Ø"/>
            </a:pPr>
            <a:r>
              <a:rPr lang="zh-CN" altLang="en-US" b="1" dirty="0">
                <a:latin typeface="微软雅黑" pitchFamily="34" charset="-122"/>
                <a:ea typeface="微软雅黑" pitchFamily="34" charset="-122"/>
                <a:cs typeface="微软雅黑" pitchFamily="34" charset="-122"/>
                <a:sym typeface="+mn-ea"/>
              </a:rPr>
              <a:t>现场处置方案是生产经营单位应根据风险评估、岗位操作规程以及危险性控制措施，组织本单位</a:t>
            </a:r>
            <a:r>
              <a:rPr lang="zh-CN" altLang="en-US" b="1" dirty="0">
                <a:solidFill>
                  <a:srgbClr val="FF0000"/>
                </a:solidFill>
                <a:latin typeface="微软雅黑" pitchFamily="34" charset="-122"/>
                <a:ea typeface="微软雅黑" pitchFamily="34" charset="-122"/>
                <a:cs typeface="微软雅黑" pitchFamily="34" charset="-122"/>
                <a:sym typeface="+mn-ea"/>
              </a:rPr>
              <a:t>现场作业人员及相关专业人员</a:t>
            </a:r>
            <a:r>
              <a:rPr lang="zh-CN" altLang="en-US" b="1" dirty="0">
                <a:latin typeface="微软雅黑" pitchFamily="34" charset="-122"/>
                <a:ea typeface="微软雅黑" pitchFamily="34" charset="-122"/>
                <a:cs typeface="微软雅黑" pitchFamily="34" charset="-122"/>
                <a:sym typeface="+mn-ea"/>
              </a:rPr>
              <a:t>共同进行编制。</a:t>
            </a:r>
            <a:r>
              <a:rPr lang="zh-CN" altLang="en-US"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sym typeface="+mn-ea"/>
              </a:rPr>
              <a:t>企业应急救援预案由企业单位主要负责人组织制定。</a:t>
            </a:r>
            <a:endParaRPr lang="zh-CN" altLang="en-US" b="1">
              <a:latin typeface="微软雅黑" pitchFamily="34" charset="-122"/>
              <a:ea typeface="微软雅黑" pitchFamily="34" charset="-122"/>
              <a:cs typeface="微软雅黑" pitchFamily="34" charset="-122"/>
            </a:endParaRPr>
          </a:p>
        </p:txBody>
      </p:sp>
      <p:sp>
        <p:nvSpPr>
          <p:cNvPr id="8" name="圆角矩形 7"/>
          <p:cNvSpPr/>
          <p:nvPr/>
        </p:nvSpPr>
        <p:spPr>
          <a:xfrm>
            <a:off x="5022850" y="1301750"/>
            <a:ext cx="2505710" cy="409448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itchFamily="34" charset="-122"/>
              <a:ea typeface="微软雅黑" pitchFamily="34" charset="-122"/>
              <a:cs typeface="微软雅黑" pitchFamily="34" charset="-122"/>
            </a:endParaRPr>
          </a:p>
        </p:txBody>
      </p:sp>
      <p:sp>
        <p:nvSpPr>
          <p:cNvPr id="9" name="文本框 8"/>
          <p:cNvSpPr txBox="1"/>
          <p:nvPr/>
        </p:nvSpPr>
        <p:spPr>
          <a:xfrm>
            <a:off x="5150485" y="1301750"/>
            <a:ext cx="2249805" cy="3784600"/>
          </a:xfrm>
          <a:prstGeom prst="rect">
            <a:avLst/>
          </a:prstGeom>
          <a:noFill/>
        </p:spPr>
        <p:txBody>
          <a:bodyPr wrap="square" rtlCol="0" anchor="t">
            <a:spAutoFit/>
          </a:bodyPr>
          <a:lstStyle/>
          <a:p>
            <a:pPr eaLnBrk="1" latinLnBrk="0" hangingPunct="1">
              <a:lnSpc>
                <a:spcPts val="3200"/>
              </a:lnSpc>
              <a:spcBef>
                <a:spcPts val="0"/>
              </a:spcBef>
              <a:buClr>
                <a:srgbClr val="FFFF00"/>
              </a:buClr>
              <a:buFont typeface="Wingdings" charset="2"/>
              <a:buChar char="Ø"/>
            </a:pPr>
            <a:r>
              <a:rPr lang="en-US" altLang="zh-CN" b="1">
                <a:solidFill>
                  <a:srgbClr val="FF0000"/>
                </a:solidFill>
                <a:latin typeface="微软雅黑" pitchFamily="34" charset="-122"/>
                <a:ea typeface="微软雅黑" pitchFamily="34" charset="-122"/>
                <a:cs typeface="微软雅黑" pitchFamily="34" charset="-122"/>
                <a:sym typeface="+mn-ea"/>
              </a:rPr>
              <a:t>(2)</a:t>
            </a:r>
            <a:r>
              <a:rPr lang="zh-CN" altLang="en-US" b="1">
                <a:solidFill>
                  <a:srgbClr val="FF0000"/>
                </a:solidFill>
                <a:latin typeface="微软雅黑" pitchFamily="34" charset="-122"/>
                <a:ea typeface="微软雅黑" pitchFamily="34" charset="-122"/>
                <a:cs typeface="微软雅黑" pitchFamily="34" charset="-122"/>
                <a:sym typeface="+mn-ea"/>
              </a:rPr>
              <a:t>启动机制不同。</a:t>
            </a:r>
          </a:p>
          <a:p>
            <a:pPr eaLnBrk="1" latinLnBrk="0" hangingPunct="1">
              <a:lnSpc>
                <a:spcPts val="3200"/>
              </a:lnSpc>
              <a:spcBef>
                <a:spcPts val="0"/>
              </a:spcBef>
              <a:buClr>
                <a:srgbClr val="FFFF00"/>
              </a:buClr>
              <a:buFont typeface="Wingdings" charset="2"/>
              <a:buChar char="Ø"/>
            </a:pPr>
            <a:r>
              <a:rPr lang="zh-CN" altLang="en-US" dirty="0">
                <a:latin typeface="微软雅黑" pitchFamily="34" charset="-122"/>
                <a:ea typeface="微软雅黑" pitchFamily="34" charset="-122"/>
                <a:cs typeface="微软雅黑" pitchFamily="34" charset="-122"/>
                <a:sym typeface="+mn-ea"/>
              </a:rPr>
              <a:t>小事故发生时，由车间或班组成员根据事故发展自行启动应急处置措施，企业应急预案由企业管理者根据事故发展启动，</a:t>
            </a:r>
            <a:r>
              <a:rPr lang="zh-CN" altLang="en-US" dirty="0">
                <a:solidFill>
                  <a:srgbClr val="FF0000"/>
                </a:solidFill>
                <a:latin typeface="微软雅黑" pitchFamily="34" charset="-122"/>
                <a:ea typeface="微软雅黑" pitchFamily="34" charset="-122"/>
                <a:cs typeface="微软雅黑" pitchFamily="34" charset="-122"/>
                <a:sym typeface="+mn-ea"/>
              </a:rPr>
              <a:t>必要时还要报告请求政府的抢险救援。</a:t>
            </a:r>
            <a:endParaRPr lang="zh-CN" altLang="en-US">
              <a:latin typeface="微软雅黑" pitchFamily="34" charset="-122"/>
              <a:ea typeface="微软雅黑" pitchFamily="34" charset="-122"/>
              <a:cs typeface="微软雅黑" pitchFamily="34" charset="-122"/>
            </a:endParaRPr>
          </a:p>
        </p:txBody>
      </p:sp>
      <p:sp>
        <p:nvSpPr>
          <p:cNvPr id="10" name="圆角矩形 9"/>
          <p:cNvSpPr/>
          <p:nvPr/>
        </p:nvSpPr>
        <p:spPr>
          <a:xfrm>
            <a:off x="7912100" y="1695450"/>
            <a:ext cx="2493010" cy="374904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itchFamily="34" charset="-122"/>
              <a:ea typeface="微软雅黑" pitchFamily="34" charset="-122"/>
              <a:cs typeface="微软雅黑" pitchFamily="34" charset="-122"/>
            </a:endParaRPr>
          </a:p>
        </p:txBody>
      </p:sp>
      <p:sp>
        <p:nvSpPr>
          <p:cNvPr id="12" name="内容占位符 11"/>
          <p:cNvSpPr>
            <a:spLocks noGrp="1"/>
          </p:cNvSpPr>
          <p:nvPr>
            <p:ph idx="1"/>
          </p:nvPr>
        </p:nvSpPr>
        <p:spPr>
          <a:xfrm>
            <a:off x="8100060" y="2433955"/>
            <a:ext cx="2117725" cy="2961640"/>
          </a:xfrm>
        </p:spPr>
        <p:txBody>
          <a:bodyPr/>
          <a:lstStyle/>
          <a:p>
            <a:pPr marL="0" indent="0" eaLnBrk="1" latinLnBrk="0" hangingPunct="1">
              <a:lnSpc>
                <a:spcPts val="3200"/>
              </a:lnSpc>
              <a:spcBef>
                <a:spcPts val="0"/>
              </a:spcBef>
              <a:buClr>
                <a:srgbClr val="FFFF00"/>
              </a:buClr>
              <a:buFont typeface="Wingdings" charset="2"/>
              <a:buNone/>
            </a:pPr>
            <a:r>
              <a:rPr lang="en-US" altLang="zh-CN">
                <a:solidFill>
                  <a:srgbClr val="FF0000"/>
                </a:solidFill>
                <a:ea typeface="微软雅黑" pitchFamily="34" charset="-122"/>
                <a:sym typeface="+mn-ea"/>
              </a:rPr>
              <a:t>(3)</a:t>
            </a:r>
            <a:r>
              <a:rPr lang="zh-CN" altLang="en-US" dirty="0">
                <a:solidFill>
                  <a:srgbClr val="FF0000"/>
                </a:solidFill>
                <a:ea typeface="微软雅黑" pitchFamily="34" charset="-122"/>
                <a:sym typeface="+mn-ea"/>
              </a:rPr>
              <a:t>针对的事故程度不同。</a:t>
            </a:r>
            <a:endParaRPr lang="zh-CN" altLang="en-US" b="1" dirty="0">
              <a:solidFill>
                <a:srgbClr val="FF0000"/>
              </a:solidFill>
              <a:ea typeface="微软雅黑" pitchFamily="34" charset="-122"/>
              <a:sym typeface="+mn-ea"/>
            </a:endParaRPr>
          </a:p>
          <a:p>
            <a:pPr marL="0" indent="0" eaLnBrk="1" latinLnBrk="0" hangingPunct="1">
              <a:lnSpc>
                <a:spcPts val="3200"/>
              </a:lnSpc>
              <a:spcBef>
                <a:spcPts val="0"/>
              </a:spcBef>
              <a:buClr>
                <a:srgbClr val="FFFF00"/>
              </a:buClr>
              <a:buFont typeface="Wingdings" charset="2"/>
              <a:buNone/>
            </a:pPr>
            <a:r>
              <a:rPr lang="zh-CN" altLang="en-US" dirty="0">
                <a:ea typeface="微软雅黑" pitchFamily="34" charset="-122"/>
                <a:sym typeface="+mn-ea"/>
              </a:rPr>
              <a:t>小事故发生时，采取措施后不能有效控制事态发展，就</a:t>
            </a:r>
            <a:r>
              <a:rPr lang="zh-CN" altLang="en-US" dirty="0">
                <a:solidFill>
                  <a:srgbClr val="FF0000"/>
                </a:solidFill>
                <a:ea typeface="微软雅黑" pitchFamily="34" charset="-122"/>
                <a:sym typeface="+mn-ea"/>
              </a:rPr>
              <a:t>应该启动事故救援预案。</a:t>
            </a:r>
            <a:endParaRPr lang="zh-CN" altLang="en-US" b="1" dirty="0">
              <a:solidFill>
                <a:srgbClr val="FF0000"/>
              </a:solidFill>
              <a:ea typeface="微软雅黑" pitchFamily="34" charset="-122"/>
              <a:sym typeface="+mn-ea"/>
            </a:endParaRPr>
          </a:p>
          <a:p>
            <a:endParaRPr lang="zh-CN" altLang="en-US"/>
          </a:p>
        </p:txBody>
      </p:sp>
      <p:pic>
        <p:nvPicPr>
          <p:cNvPr id="13" name="图片 12" descr="office6\wpsassist\cache\A000320150525A77PPIC"/>
          <p:cNvPicPr>
            <a:picLocks noChangeAspect="1"/>
          </p:cNvPicPr>
          <p:nvPr/>
        </p:nvPicPr>
        <p:blipFill>
          <a:blip r:embed="rId4"/>
          <a:stretch>
            <a:fillRect/>
          </a:stretch>
        </p:blipFill>
        <p:spPr>
          <a:xfrm>
            <a:off x="7912100" y="873760"/>
            <a:ext cx="2651125" cy="1560195"/>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10037" y="239133"/>
            <a:ext cx="8136000" cy="720000"/>
          </a:xfrm>
        </p:spPr>
        <p:txBody>
          <a:bodyPr/>
          <a:lstStyle/>
          <a:p>
            <a:r>
              <a:rPr lang="zh-CN" altLang="en-US">
                <a:ea typeface="微软雅黑" pitchFamily="34" charset="-122"/>
                <a:sym typeface="+mn-ea"/>
              </a:rPr>
              <a:t>第一章 应急预案的编制要求</a:t>
            </a: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18</a:t>
            </a:fld>
            <a:endParaRPr lang="zh-CN" altLang="en-US">
              <a:solidFill>
                <a:prstClr val="black"/>
              </a:solidFill>
            </a:endParaRPr>
          </a:p>
        </p:txBody>
      </p:sp>
      <p:sp>
        <p:nvSpPr>
          <p:cNvPr id="68" name="双波形 67"/>
          <p:cNvSpPr/>
          <p:nvPr/>
        </p:nvSpPr>
        <p:spPr bwMode="auto">
          <a:xfrm>
            <a:off x="1809750" y="5578475"/>
            <a:ext cx="8408035" cy="84899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indent="0" eaLnBrk="1" latinLnBrk="0" hangingPunct="1">
              <a:lnSpc>
                <a:spcPts val="3200"/>
              </a:lnSpc>
              <a:spcBef>
                <a:spcPts val="0"/>
              </a:spcBef>
              <a:buFont typeface="Wingdings" charset="2"/>
              <a:buNone/>
            </a:pPr>
            <a:endParaRPr lang="zh-CN" altLang="zh-CN" sz="1800" b="1" dirty="0">
              <a:solidFill>
                <a:schemeClr val="accent1"/>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sym typeface="+mn-ea"/>
            </a:endParaRPr>
          </a:p>
        </p:txBody>
      </p:sp>
      <p:sp>
        <p:nvSpPr>
          <p:cNvPr id="5" name="文本框 4"/>
          <p:cNvSpPr txBox="1"/>
          <p:nvPr/>
        </p:nvSpPr>
        <p:spPr>
          <a:xfrm>
            <a:off x="3342640" y="5781675"/>
            <a:ext cx="5342255" cy="445135"/>
          </a:xfrm>
          <a:prstGeom prst="rect">
            <a:avLst/>
          </a:prstGeom>
          <a:blipFill>
            <a:blip r:embed="rId3"/>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eaLnBrk="1" hangingPunct="1">
              <a:lnSpc>
                <a:spcPct val="115000"/>
              </a:lnSpc>
              <a:buClr>
                <a:srgbClr val="FFFF00"/>
              </a:buClr>
              <a:defRPr/>
            </a:pPr>
            <a:r>
              <a:rPr lang="zh-CN" altLang="zh-CN" sz="2000" dirty="0">
                <a:solidFill>
                  <a:schemeClr val="accent1"/>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sym typeface="+mn-ea"/>
              </a:rPr>
              <a:t>《生产安全事故应急预案管理办法》第</a:t>
            </a:r>
            <a:r>
              <a:rPr lang="en-US" altLang="zh-CN" sz="1800" b="1" dirty="0">
                <a:solidFill>
                  <a:srgbClr val="FF0000"/>
                </a:solidFill>
                <a:latin typeface="微软雅黑" pitchFamily="34" charset="-122"/>
                <a:ea typeface="微软雅黑" pitchFamily="34" charset="-122"/>
                <a:cs typeface="微软雅黑" pitchFamily="34" charset="-122"/>
                <a:sym typeface="+mn-ea"/>
              </a:rPr>
              <a:t>88</a:t>
            </a:r>
            <a:r>
              <a:rPr lang="zh-CN" altLang="zh-CN" sz="2000" dirty="0">
                <a:solidFill>
                  <a:schemeClr val="accent1"/>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sym typeface="+mn-ea"/>
              </a:rPr>
              <a:t>号令</a:t>
            </a:r>
          </a:p>
        </p:txBody>
      </p:sp>
      <p:sp>
        <p:nvSpPr>
          <p:cNvPr id="7" name="圆角矩形 6"/>
          <p:cNvSpPr/>
          <p:nvPr/>
        </p:nvSpPr>
        <p:spPr>
          <a:xfrm>
            <a:off x="1810385" y="1039495"/>
            <a:ext cx="2797810"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itchFamily="34" charset="-122"/>
              <a:ea typeface="微软雅黑" pitchFamily="34" charset="-122"/>
              <a:cs typeface="微软雅黑" pitchFamily="34" charset="-122"/>
            </a:endParaRPr>
          </a:p>
        </p:txBody>
      </p:sp>
      <p:sp>
        <p:nvSpPr>
          <p:cNvPr id="6" name="文本框 5"/>
          <p:cNvSpPr txBox="1"/>
          <p:nvPr/>
        </p:nvSpPr>
        <p:spPr>
          <a:xfrm>
            <a:off x="1809750" y="1038860"/>
            <a:ext cx="2798445" cy="4184650"/>
          </a:xfrm>
          <a:prstGeom prst="rect">
            <a:avLst/>
          </a:prstGeom>
          <a:noFill/>
        </p:spPr>
        <p:txBody>
          <a:bodyPr wrap="square" rtlCol="0" anchor="t">
            <a:spAutoFit/>
          </a:bodyPr>
          <a:lstStyle/>
          <a:p>
            <a:pPr indent="0" eaLnBrk="1" latinLnBrk="0" hangingPunct="1">
              <a:lnSpc>
                <a:spcPct val="100000"/>
              </a:lnSpc>
              <a:spcBef>
                <a:spcPts val="0"/>
              </a:spcBef>
              <a:buFont typeface="Wingdings" charset="2"/>
              <a:buNone/>
            </a:pPr>
            <a:r>
              <a:rPr lang="zh-CN" altLang="en-US" sz="1900" b="1">
                <a:latin typeface="微软雅黑" pitchFamily="34" charset="-122"/>
                <a:ea typeface="微软雅黑" pitchFamily="34" charset="-122"/>
                <a:cs typeface="微软雅黑" pitchFamily="34" charset="-122"/>
              </a:rPr>
              <a:t>第七条  应急预案的编制应当遵循以人为本、依法依规、符合实际、注重实效的原则，以应急处置为核心，明确应急职责、规范应急程序、细化保障措施。</a:t>
            </a:r>
          </a:p>
          <a:p>
            <a:pPr indent="0" eaLnBrk="1" latinLnBrk="0" hangingPunct="1">
              <a:lnSpc>
                <a:spcPct val="100000"/>
              </a:lnSpc>
              <a:spcBef>
                <a:spcPts val="0"/>
              </a:spcBef>
              <a:buFont typeface="Wingdings" charset="2"/>
              <a:buNone/>
            </a:pPr>
            <a:r>
              <a:rPr lang="zh-CN" altLang="en-US" sz="1900" b="1">
                <a:latin typeface="微软雅黑" pitchFamily="34" charset="-122"/>
                <a:ea typeface="微软雅黑" pitchFamily="34" charset="-122"/>
                <a:cs typeface="微软雅黑" pitchFamily="34" charset="-122"/>
              </a:rPr>
              <a:t>第八条  应急预案的编制应当符合下列基本要求：</a:t>
            </a:r>
          </a:p>
          <a:p>
            <a:pPr indent="0" eaLnBrk="1" latinLnBrk="0" hangingPunct="1">
              <a:lnSpc>
                <a:spcPct val="100000"/>
              </a:lnSpc>
              <a:spcBef>
                <a:spcPts val="0"/>
              </a:spcBef>
              <a:buFont typeface="Wingdings" charset="2"/>
              <a:buNone/>
            </a:pPr>
            <a:r>
              <a:rPr lang="zh-CN" altLang="en-US" sz="1900" b="1">
                <a:latin typeface="微软雅黑" pitchFamily="34" charset="-122"/>
                <a:ea typeface="微软雅黑" pitchFamily="34" charset="-122"/>
                <a:cs typeface="微软雅黑" pitchFamily="34" charset="-122"/>
              </a:rPr>
              <a:t>（一）有关法律、法规、规章和标准的规定；</a:t>
            </a:r>
          </a:p>
          <a:p>
            <a:pPr indent="0" eaLnBrk="1" latinLnBrk="0" hangingPunct="1">
              <a:lnSpc>
                <a:spcPct val="100000"/>
              </a:lnSpc>
              <a:spcBef>
                <a:spcPts val="0"/>
              </a:spcBef>
              <a:buFont typeface="Wingdings" charset="2"/>
              <a:buNone/>
            </a:pPr>
            <a:r>
              <a:rPr lang="zh-CN" altLang="en-US" sz="1900" b="1">
                <a:latin typeface="微软雅黑" pitchFamily="34" charset="-122"/>
                <a:ea typeface="微软雅黑" pitchFamily="34" charset="-122"/>
                <a:cs typeface="微软雅黑" pitchFamily="34" charset="-122"/>
              </a:rPr>
              <a:t>（二）本地区、本部门、本单位的安全生产实际情况；</a:t>
            </a:r>
          </a:p>
        </p:txBody>
      </p:sp>
      <p:sp>
        <p:nvSpPr>
          <p:cNvPr id="8" name="圆角矩形 7"/>
          <p:cNvSpPr/>
          <p:nvPr/>
        </p:nvSpPr>
        <p:spPr>
          <a:xfrm>
            <a:off x="5022850" y="1301750"/>
            <a:ext cx="2505710" cy="409448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itchFamily="34" charset="-122"/>
              <a:ea typeface="微软雅黑" pitchFamily="34" charset="-122"/>
              <a:cs typeface="微软雅黑" pitchFamily="34" charset="-122"/>
            </a:endParaRPr>
          </a:p>
        </p:txBody>
      </p:sp>
      <p:sp>
        <p:nvSpPr>
          <p:cNvPr id="10" name="圆角矩形 9"/>
          <p:cNvSpPr/>
          <p:nvPr/>
        </p:nvSpPr>
        <p:spPr>
          <a:xfrm>
            <a:off x="7912100" y="1695450"/>
            <a:ext cx="2493010" cy="374904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itchFamily="34" charset="-122"/>
              <a:ea typeface="微软雅黑" pitchFamily="34" charset="-122"/>
              <a:cs typeface="微软雅黑" pitchFamily="34" charset="-122"/>
            </a:endParaRPr>
          </a:p>
        </p:txBody>
      </p:sp>
      <p:sp>
        <p:nvSpPr>
          <p:cNvPr id="12" name="内容占位符 11"/>
          <p:cNvSpPr>
            <a:spLocks noGrp="1"/>
          </p:cNvSpPr>
          <p:nvPr>
            <p:ph idx="1"/>
          </p:nvPr>
        </p:nvSpPr>
        <p:spPr>
          <a:xfrm>
            <a:off x="8100060" y="2304415"/>
            <a:ext cx="2117725" cy="2961640"/>
          </a:xfrm>
        </p:spPr>
        <p:txBody>
          <a:bodyPr/>
          <a:lstStyle/>
          <a:p>
            <a:pPr marL="0" indent="0" eaLnBrk="1" latinLnBrk="0" hangingPunct="1">
              <a:lnSpc>
                <a:spcPts val="3200"/>
              </a:lnSpc>
              <a:spcBef>
                <a:spcPts val="0"/>
              </a:spcBef>
              <a:buClr>
                <a:srgbClr val="FFFF00"/>
              </a:buClr>
              <a:buFont typeface="Wingdings" charset="2"/>
              <a:buNone/>
            </a:pPr>
            <a:r>
              <a:rPr lang="zh-CN" altLang="en-US" sz="1800">
                <a:latin typeface="微软雅黑" pitchFamily="34" charset="-122"/>
                <a:ea typeface="微软雅黑" pitchFamily="34" charset="-122"/>
                <a:sym typeface="+mn-ea"/>
              </a:rPr>
              <a:t>（七）应急预案基本要素齐全、完整，应急预案附件提供的信息准确；</a:t>
            </a:r>
            <a:endParaRPr lang="zh-CN" altLang="en-US" sz="1800" b="1">
              <a:latin typeface="微软雅黑" pitchFamily="34" charset="-122"/>
              <a:ea typeface="微软雅黑" pitchFamily="34" charset="-122"/>
            </a:endParaRPr>
          </a:p>
          <a:p>
            <a:pPr marL="0" indent="0" eaLnBrk="1" latinLnBrk="0" hangingPunct="1">
              <a:lnSpc>
                <a:spcPts val="3200"/>
              </a:lnSpc>
              <a:spcBef>
                <a:spcPts val="0"/>
              </a:spcBef>
              <a:buClr>
                <a:srgbClr val="FFFF00"/>
              </a:buClr>
              <a:buFont typeface="Wingdings" charset="2"/>
              <a:buNone/>
            </a:pPr>
            <a:r>
              <a:rPr lang="zh-CN" altLang="en-US" sz="1800">
                <a:latin typeface="微软雅黑" pitchFamily="34" charset="-122"/>
                <a:ea typeface="微软雅黑" pitchFamily="34" charset="-122"/>
                <a:sym typeface="+mn-ea"/>
              </a:rPr>
              <a:t>（八）应急预案内容与相关应急预案相互衔接。</a:t>
            </a:r>
            <a:endParaRPr lang="zh-CN" altLang="en-US" sz="1800" b="1" dirty="0">
              <a:solidFill>
                <a:srgbClr val="FF0000"/>
              </a:solidFill>
              <a:ea typeface="微软雅黑" pitchFamily="34" charset="-122"/>
              <a:sym typeface="+mn-ea"/>
            </a:endParaRPr>
          </a:p>
          <a:p>
            <a:endParaRPr lang="zh-CN" altLang="en-US"/>
          </a:p>
        </p:txBody>
      </p:sp>
      <p:pic>
        <p:nvPicPr>
          <p:cNvPr id="13" name="图片 12" descr="office6\wpsassist\cache\A000320150525A77PPIC"/>
          <p:cNvPicPr>
            <a:picLocks noChangeAspect="1"/>
          </p:cNvPicPr>
          <p:nvPr/>
        </p:nvPicPr>
        <p:blipFill>
          <a:blip r:embed="rId4"/>
          <a:stretch>
            <a:fillRect/>
          </a:stretch>
        </p:blipFill>
        <p:spPr>
          <a:xfrm>
            <a:off x="7753985" y="744220"/>
            <a:ext cx="2651125" cy="1560195"/>
          </a:xfrm>
          <a:prstGeom prst="rect">
            <a:avLst/>
          </a:prstGeom>
        </p:spPr>
      </p:pic>
      <p:sp>
        <p:nvSpPr>
          <p:cNvPr id="3" name="文本框 2"/>
          <p:cNvSpPr txBox="1"/>
          <p:nvPr/>
        </p:nvSpPr>
        <p:spPr>
          <a:xfrm>
            <a:off x="5185410" y="1457325"/>
            <a:ext cx="2343150" cy="4246245"/>
          </a:xfrm>
          <a:prstGeom prst="rect">
            <a:avLst/>
          </a:prstGeom>
          <a:noFill/>
        </p:spPr>
        <p:txBody>
          <a:bodyPr wrap="square" rtlCol="0" anchor="t">
            <a:spAutoFit/>
          </a:bodyPr>
          <a:lstStyle/>
          <a:p>
            <a:r>
              <a:rPr lang="zh-CN" altLang="en-US" sz="1800" b="1">
                <a:latin typeface="微软雅黑" pitchFamily="34" charset="-122"/>
                <a:ea typeface="微软雅黑" pitchFamily="34" charset="-122"/>
                <a:cs typeface="微软雅黑" pitchFamily="34" charset="-122"/>
              </a:rPr>
              <a:t>（三）本地区、本部门、本单位的危险性分析情况；</a:t>
            </a:r>
          </a:p>
          <a:p>
            <a:r>
              <a:rPr lang="zh-CN" altLang="en-US" sz="1800" b="1">
                <a:latin typeface="微软雅黑" pitchFamily="34" charset="-122"/>
                <a:ea typeface="微软雅黑" pitchFamily="34" charset="-122"/>
                <a:cs typeface="微软雅黑" pitchFamily="34" charset="-122"/>
              </a:rPr>
              <a:t>（四）应急组织和人员的职责分工明确，并有具体的落实措施；</a:t>
            </a:r>
          </a:p>
          <a:p>
            <a:r>
              <a:rPr lang="zh-CN" altLang="en-US" sz="1800" b="1">
                <a:latin typeface="微软雅黑" pitchFamily="34" charset="-122"/>
                <a:ea typeface="微软雅黑" pitchFamily="34" charset="-122"/>
                <a:cs typeface="微软雅黑" pitchFamily="34" charset="-122"/>
              </a:rPr>
              <a:t>（五）有明确、具体的应急程序和处置措施，并与其应急能力相适应；</a:t>
            </a:r>
          </a:p>
          <a:p>
            <a:r>
              <a:rPr lang="zh-CN" altLang="en-US" sz="1800" b="1">
                <a:latin typeface="微软雅黑" pitchFamily="34" charset="-122"/>
                <a:ea typeface="微软雅黑" pitchFamily="34" charset="-122"/>
                <a:cs typeface="微软雅黑" pitchFamily="34" charset="-122"/>
              </a:rPr>
              <a:t>（六）有明确的应急保障措施，满足本地区、本部门、本单位的应急工作需要；</a:t>
            </a:r>
          </a:p>
          <a:p>
            <a:endParaRPr lang="zh-CN" altLang="en-US" sz="1800">
              <a:latin typeface="微软雅黑" pitchFamily="34" charset="-122"/>
              <a:ea typeface="微软雅黑" pitchFamily="34" charset="-122"/>
              <a:cs typeface="微软雅黑" pitchFamily="3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52718"/>
            <a:ext cx="6868584" cy="677862"/>
          </a:xfrm>
        </p:spPr>
        <p:txBody>
          <a:bodyPr/>
          <a:lstStyle/>
          <a:p>
            <a:r>
              <a:rPr lang="zh-CN" altLang="en-US">
                <a:ea typeface="微软雅黑" pitchFamily="34" charset="-122"/>
                <a:sym typeface="+mn-ea"/>
              </a:rPr>
              <a:t>第二章 应急预案的管理要求</a:t>
            </a:r>
            <a:endParaRPr lang="zh-CN" altLang="en-US">
              <a:ea typeface="微软雅黑" pitchFamily="34" charset="-122"/>
            </a:endParaRPr>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t>19</a:t>
            </a:fld>
            <a:endParaRPr lang="zh-CN" altLang="en-US">
              <a:solidFill>
                <a:prstClr val="black"/>
              </a:solidFill>
            </a:endParaRPr>
          </a:p>
        </p:txBody>
      </p:sp>
      <p:sp>
        <p:nvSpPr>
          <p:cNvPr id="7" name="圆角矩形 6"/>
          <p:cNvSpPr/>
          <p:nvPr/>
        </p:nvSpPr>
        <p:spPr>
          <a:xfrm>
            <a:off x="1810385" y="967740"/>
            <a:ext cx="2621915"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itchFamily="34" charset="-122"/>
              <a:ea typeface="微软雅黑" pitchFamily="34" charset="-122"/>
              <a:cs typeface="微软雅黑" pitchFamily="34" charset="-122"/>
            </a:endParaRPr>
          </a:p>
        </p:txBody>
      </p:sp>
      <p:sp>
        <p:nvSpPr>
          <p:cNvPr id="5" name="文本框 4"/>
          <p:cNvSpPr txBox="1"/>
          <p:nvPr/>
        </p:nvSpPr>
        <p:spPr>
          <a:xfrm>
            <a:off x="1905635" y="1006475"/>
            <a:ext cx="2526665" cy="4338320"/>
          </a:xfrm>
          <a:prstGeom prst="rect">
            <a:avLst/>
          </a:prstGeom>
          <a:noFill/>
        </p:spPr>
        <p:txBody>
          <a:bodyPr wrap="square" rtlCol="0" anchor="t">
            <a:spAutoFit/>
          </a:bodyPr>
          <a:lstStyle/>
          <a:p>
            <a:pPr marL="0" indent="304800" algn="l">
              <a:lnSpc>
                <a:spcPct val="150000"/>
              </a:lnSpc>
            </a:pPr>
            <a:r>
              <a:rPr lang="en-US" altLang="zh-CN" sz="2400" b="1">
                <a:latin typeface="微软雅黑" pitchFamily="34" charset="-122"/>
                <a:ea typeface="微软雅黑" pitchFamily="34" charset="-122"/>
                <a:cs typeface="微软雅黑" pitchFamily="34" charset="-122"/>
                <a:sym typeface="+mn-ea"/>
              </a:rPr>
              <a:t>1</a:t>
            </a:r>
            <a:r>
              <a:rPr lang="zh-CN" altLang="en-US" sz="2400" b="1">
                <a:latin typeface="微软雅黑" pitchFamily="34" charset="-122"/>
                <a:ea typeface="微软雅黑" pitchFamily="34" charset="-122"/>
                <a:cs typeface="微软雅黑" pitchFamily="34" charset="-122"/>
                <a:sym typeface="+mn-ea"/>
              </a:rPr>
              <a:t>、</a:t>
            </a:r>
            <a:r>
              <a:rPr lang="zh-CN" altLang="en-US" sz="2400" b="1">
                <a:solidFill>
                  <a:srgbClr val="00B050"/>
                </a:solidFill>
                <a:latin typeface="微软雅黑" pitchFamily="34" charset="-122"/>
                <a:ea typeface="微软雅黑" pitchFamily="34" charset="-122"/>
                <a:cs typeface="微软雅黑" pitchFamily="34" charset="-122"/>
                <a:sym typeface="+mn-ea"/>
              </a:rPr>
              <a:t>评审方法</a:t>
            </a:r>
            <a:endParaRPr lang="zh-CN" altLang="en-US" sz="2400" b="1" u="none">
              <a:solidFill>
                <a:srgbClr val="00B050"/>
              </a:solidFill>
              <a:latin typeface="微软雅黑" pitchFamily="34" charset="-122"/>
              <a:ea typeface="微软雅黑" pitchFamily="34" charset="-122"/>
              <a:cs typeface="微软雅黑" pitchFamily="34" charset="-122"/>
              <a:sym typeface="+mn-ea"/>
            </a:endParaRPr>
          </a:p>
          <a:p>
            <a:pPr marL="0" indent="304800" algn="l">
              <a:lnSpc>
                <a:spcPct val="150000"/>
              </a:lnSpc>
            </a:pPr>
            <a:r>
              <a:rPr lang="zh-CN" altLang="en-US" sz="2000" b="1">
                <a:latin typeface="微软雅黑" pitchFamily="34" charset="-122"/>
                <a:ea typeface="微软雅黑" pitchFamily="34" charset="-122"/>
                <a:cs typeface="微软雅黑" pitchFamily="34" charset="-122"/>
                <a:sym typeface="+mn-ea"/>
              </a:rPr>
              <a:t>应急预案评审采取</a:t>
            </a:r>
            <a:r>
              <a:rPr lang="zh-CN" altLang="en-US" sz="2000" b="1">
                <a:solidFill>
                  <a:srgbClr val="FF0000"/>
                </a:solidFill>
                <a:latin typeface="微软雅黑" pitchFamily="34" charset="-122"/>
                <a:ea typeface="微软雅黑" pitchFamily="34" charset="-122"/>
                <a:cs typeface="微软雅黑" pitchFamily="34" charset="-122"/>
                <a:sym typeface="+mn-ea"/>
              </a:rPr>
              <a:t>形式评审</a:t>
            </a:r>
            <a:r>
              <a:rPr lang="zh-CN" altLang="en-US" sz="2000" b="1">
                <a:latin typeface="微软雅黑" pitchFamily="34" charset="-122"/>
                <a:ea typeface="微软雅黑" pitchFamily="34" charset="-122"/>
                <a:cs typeface="微软雅黑" pitchFamily="34" charset="-122"/>
                <a:sym typeface="+mn-ea"/>
              </a:rPr>
              <a:t>和</a:t>
            </a:r>
            <a:r>
              <a:rPr lang="zh-CN" altLang="en-US" sz="2000" b="1">
                <a:solidFill>
                  <a:srgbClr val="FF0000"/>
                </a:solidFill>
                <a:latin typeface="微软雅黑" pitchFamily="34" charset="-122"/>
                <a:ea typeface="微软雅黑" pitchFamily="34" charset="-122"/>
                <a:cs typeface="微软雅黑" pitchFamily="34" charset="-122"/>
                <a:sym typeface="+mn-ea"/>
              </a:rPr>
              <a:t>要素评审</a:t>
            </a:r>
            <a:r>
              <a:rPr lang="zh-CN" altLang="en-US" sz="2000" b="1">
                <a:latin typeface="微软雅黑" pitchFamily="34" charset="-122"/>
                <a:ea typeface="微软雅黑" pitchFamily="34" charset="-122"/>
                <a:cs typeface="微软雅黑" pitchFamily="34" charset="-122"/>
                <a:sym typeface="+mn-ea"/>
              </a:rPr>
              <a:t>两种方法。形式评审主要用于应急预案备案时的评审，要素评审用于生产经营单位组织的应急预案评审工作。</a:t>
            </a:r>
            <a:endParaRPr lang="zh-CN" altLang="en-US" sz="2000" b="1">
              <a:latin typeface="微软雅黑" pitchFamily="34" charset="-122"/>
              <a:ea typeface="微软雅黑" pitchFamily="34" charset="-122"/>
              <a:cs typeface="微软雅黑" pitchFamily="34" charset="-122"/>
            </a:endParaRPr>
          </a:p>
        </p:txBody>
      </p:sp>
      <p:sp>
        <p:nvSpPr>
          <p:cNvPr id="8" name="文本框 7"/>
          <p:cNvSpPr txBox="1"/>
          <p:nvPr/>
        </p:nvSpPr>
        <p:spPr>
          <a:xfrm>
            <a:off x="4832350" y="1303655"/>
            <a:ext cx="2526665" cy="3738245"/>
          </a:xfrm>
          <a:prstGeom prst="rect">
            <a:avLst/>
          </a:prstGeom>
          <a:noFill/>
        </p:spPr>
        <p:txBody>
          <a:bodyPr wrap="square" rtlCol="0" anchor="t">
            <a:spAutoFit/>
          </a:bodyPr>
          <a:lstStyle/>
          <a:p>
            <a:pPr marL="0" indent="304800" algn="l">
              <a:lnSpc>
                <a:spcPct val="150000"/>
              </a:lnSpc>
            </a:pPr>
            <a:r>
              <a:rPr lang="zh-CN" altLang="en-US" sz="2000" b="1">
                <a:latin typeface="微软雅黑" pitchFamily="34" charset="-122"/>
                <a:ea typeface="微软雅黑" pitchFamily="34" charset="-122"/>
                <a:cs typeface="微软雅黑" pitchFamily="34" charset="-122"/>
                <a:sym typeface="+mn-ea"/>
              </a:rPr>
              <a:t>应急预案评审采用</a:t>
            </a:r>
            <a:r>
              <a:rPr lang="zh-CN" altLang="en-US" sz="2000" b="1">
                <a:solidFill>
                  <a:srgbClr val="FF0000"/>
                </a:solidFill>
                <a:latin typeface="微软雅黑" pitchFamily="34" charset="-122"/>
                <a:ea typeface="微软雅黑" pitchFamily="34" charset="-122"/>
                <a:cs typeface="微软雅黑" pitchFamily="34" charset="-122"/>
                <a:sym typeface="+mn-ea"/>
              </a:rPr>
              <a:t>符合、基本符合、不符合</a:t>
            </a:r>
            <a:r>
              <a:rPr lang="zh-CN" altLang="en-US" sz="2000" b="1">
                <a:latin typeface="微软雅黑" pitchFamily="34" charset="-122"/>
                <a:ea typeface="微软雅黑" pitchFamily="34" charset="-122"/>
                <a:cs typeface="微软雅黑" pitchFamily="34" charset="-122"/>
                <a:sym typeface="+mn-ea"/>
              </a:rPr>
              <a:t>三种意见进行判定。对于基本符合和不符合的项目，应给出具体修改意见或建议。</a:t>
            </a:r>
            <a:endParaRPr lang="zh-CN" altLang="en-US" sz="2000" b="1">
              <a:latin typeface="微软雅黑" pitchFamily="34" charset="-122"/>
              <a:ea typeface="微软雅黑" pitchFamily="34" charset="-122"/>
              <a:cs typeface="微软雅黑" pitchFamily="34" charset="-122"/>
            </a:endParaRPr>
          </a:p>
          <a:p>
            <a:pPr marL="0" indent="304800" algn="l">
              <a:lnSpc>
                <a:spcPct val="150000"/>
              </a:lnSpc>
            </a:pPr>
            <a:endParaRPr lang="zh-CN" altLang="en-US" b="1">
              <a:latin typeface="微软雅黑" pitchFamily="34" charset="-122"/>
              <a:ea typeface="微软雅黑" pitchFamily="34" charset="-122"/>
              <a:cs typeface="微软雅黑" pitchFamily="34" charset="-122"/>
            </a:endParaRPr>
          </a:p>
        </p:txBody>
      </p:sp>
      <p:sp>
        <p:nvSpPr>
          <p:cNvPr id="10" name="圆角矩形 9"/>
          <p:cNvSpPr/>
          <p:nvPr/>
        </p:nvSpPr>
        <p:spPr>
          <a:xfrm>
            <a:off x="4669155" y="1006475"/>
            <a:ext cx="2621915"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itchFamily="34" charset="-122"/>
              <a:ea typeface="微软雅黑" pitchFamily="34" charset="-122"/>
              <a:cs typeface="微软雅黑" pitchFamily="34" charset="-122"/>
            </a:endParaRPr>
          </a:p>
        </p:txBody>
      </p:sp>
      <p:sp>
        <p:nvSpPr>
          <p:cNvPr id="11" name="圆角矩形 10"/>
          <p:cNvSpPr/>
          <p:nvPr/>
        </p:nvSpPr>
        <p:spPr>
          <a:xfrm>
            <a:off x="7670165" y="967740"/>
            <a:ext cx="2621915"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itchFamily="34" charset="-122"/>
              <a:ea typeface="微软雅黑" pitchFamily="34" charset="-122"/>
              <a:cs typeface="微软雅黑" pitchFamily="34" charset="-122"/>
            </a:endParaRPr>
          </a:p>
        </p:txBody>
      </p:sp>
      <p:sp>
        <p:nvSpPr>
          <p:cNvPr id="12" name="文本框 11"/>
          <p:cNvSpPr txBox="1"/>
          <p:nvPr/>
        </p:nvSpPr>
        <p:spPr>
          <a:xfrm>
            <a:off x="7765415" y="1092200"/>
            <a:ext cx="2526665" cy="4707890"/>
          </a:xfrm>
          <a:prstGeom prst="rect">
            <a:avLst/>
          </a:prstGeom>
          <a:noFill/>
        </p:spPr>
        <p:txBody>
          <a:bodyPr wrap="square" rtlCol="0" anchor="t">
            <a:spAutoFit/>
          </a:bodyPr>
          <a:lstStyle/>
          <a:p>
            <a:pPr marL="0" indent="304800" algn="l">
              <a:lnSpc>
                <a:spcPct val="150000"/>
              </a:lnSpc>
            </a:pPr>
            <a:r>
              <a:rPr lang="zh-CN" altLang="en-US" sz="2000" b="1">
                <a:latin typeface="微软雅黑" pitchFamily="34" charset="-122"/>
                <a:ea typeface="微软雅黑" pitchFamily="34" charset="-122"/>
                <a:cs typeface="微软雅黑" pitchFamily="34" charset="-122"/>
                <a:sym typeface="+mn-ea"/>
              </a:rPr>
              <a:t>（一）形式评审。依据《导则》和有关行业规范，对应急预案的层次结构、内容格式、语言文字、附件项目以及编制程序等内容进行审查，</a:t>
            </a:r>
            <a:r>
              <a:rPr lang="zh-CN" altLang="en-US" sz="2000" b="1">
                <a:solidFill>
                  <a:srgbClr val="FF0000"/>
                </a:solidFill>
                <a:latin typeface="微软雅黑" pitchFamily="34" charset="-122"/>
                <a:ea typeface="微软雅黑" pitchFamily="34" charset="-122"/>
                <a:cs typeface="微软雅黑" pitchFamily="34" charset="-122"/>
                <a:sym typeface="+mn-ea"/>
              </a:rPr>
              <a:t>重点审查应急预案的规范性和编制程序。</a:t>
            </a:r>
          </a:p>
          <a:p>
            <a:pPr marL="0" indent="304800" algn="l">
              <a:lnSpc>
                <a:spcPct val="150000"/>
              </a:lnSpc>
            </a:pPr>
            <a:endParaRPr lang="zh-CN" altLang="en-US" sz="2000" b="1">
              <a:solidFill>
                <a:srgbClr val="FF0000"/>
              </a:solidFill>
              <a:latin typeface="微软雅黑" pitchFamily="34" charset="-122"/>
              <a:ea typeface="微软雅黑" pitchFamily="34" charset="-122"/>
              <a:cs typeface="微软雅黑" pitchFamily="34" charset="-122"/>
              <a:sym typeface="+mn-ea"/>
            </a:endParaRPr>
          </a:p>
        </p:txBody>
      </p:sp>
      <p:sp>
        <p:nvSpPr>
          <p:cNvPr id="68" name="双波形 67"/>
          <p:cNvSpPr/>
          <p:nvPr/>
        </p:nvSpPr>
        <p:spPr bwMode="auto">
          <a:xfrm>
            <a:off x="1652905" y="5506085"/>
            <a:ext cx="3631565" cy="84899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indent="0" eaLnBrk="1" latinLnBrk="0" hangingPunct="1">
              <a:lnSpc>
                <a:spcPts val="3200"/>
              </a:lnSpc>
              <a:spcBef>
                <a:spcPts val="0"/>
              </a:spcBef>
              <a:buFont typeface="Wingdings" charset="2"/>
              <a:buNone/>
            </a:pPr>
            <a:endParaRPr lang="zh-CN" altLang="zh-CN" sz="1800" b="1" dirty="0">
              <a:solidFill>
                <a:schemeClr val="accent1"/>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sym typeface="+mn-ea"/>
            </a:endParaRPr>
          </a:p>
        </p:txBody>
      </p:sp>
      <p:sp>
        <p:nvSpPr>
          <p:cNvPr id="13" name="文本框 12"/>
          <p:cNvSpPr txBox="1"/>
          <p:nvPr/>
        </p:nvSpPr>
        <p:spPr>
          <a:xfrm>
            <a:off x="2140585" y="5709920"/>
            <a:ext cx="2291715" cy="798830"/>
          </a:xfrm>
          <a:prstGeom prst="rect">
            <a:avLst/>
          </a:prstGeom>
          <a:blipFill>
            <a:blip r:embed="rId3"/>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l" eaLnBrk="1" hangingPunct="1">
              <a:lnSpc>
                <a:spcPct val="115000"/>
              </a:lnSpc>
              <a:buClr>
                <a:srgbClr val="FFFF00"/>
              </a:buClr>
              <a:defRPr/>
            </a:pPr>
            <a:r>
              <a:rPr lang="en-US" altLang="zh-CN" sz="2000" b="1" dirty="0">
                <a:solidFill>
                  <a:srgbClr val="0070C0"/>
                </a:solidFill>
                <a:latin typeface="微软雅黑" pitchFamily="34" charset="-122"/>
                <a:ea typeface="微软雅黑" pitchFamily="34" charset="-122"/>
                <a:cs typeface="微软雅黑" pitchFamily="34" charset="-122"/>
                <a:sym typeface="+mn-ea"/>
              </a:rPr>
              <a:t>2.1</a:t>
            </a:r>
            <a:r>
              <a:rPr lang="zh-CN" altLang="en-US" sz="2000" b="1">
                <a:latin typeface="微软雅黑" pitchFamily="34" charset="-122"/>
                <a:ea typeface="微软雅黑" pitchFamily="34" charset="-122"/>
                <a:cs typeface="微软雅黑" pitchFamily="34" charset="-122"/>
                <a:sym typeface="+mn-ea"/>
              </a:rPr>
              <a:t>应急预案的</a:t>
            </a:r>
            <a:r>
              <a:rPr lang="zh-CN" altLang="en-US" sz="2000" b="1">
                <a:solidFill>
                  <a:srgbClr val="FF0000"/>
                </a:solidFill>
                <a:latin typeface="微软雅黑" pitchFamily="34" charset="-122"/>
                <a:ea typeface="微软雅黑" pitchFamily="34" charset="-122"/>
                <a:cs typeface="微软雅黑" pitchFamily="34" charset="-122"/>
                <a:sym typeface="+mn-ea"/>
              </a:rPr>
              <a:t>评审</a:t>
            </a:r>
            <a:endParaRPr lang="zh-CN" altLang="en-US" sz="2000" b="1">
              <a:latin typeface="微软雅黑" pitchFamily="34" charset="-122"/>
              <a:ea typeface="微软雅黑" pitchFamily="34" charset="-122"/>
              <a:cs typeface="微软雅黑" pitchFamily="34" charset="-122"/>
            </a:endParaRPr>
          </a:p>
        </p:txBody>
      </p:sp>
      <p:pic>
        <p:nvPicPr>
          <p:cNvPr id="15" name="图片 14" descr="office6\wpsassist\cache\A000220150320I44PPIC"/>
          <p:cNvPicPr>
            <a:picLocks noChangeAspect="1"/>
          </p:cNvPicPr>
          <p:nvPr/>
        </p:nvPicPr>
        <p:blipFill>
          <a:blip r:embed="rId4"/>
          <a:stretch>
            <a:fillRect/>
          </a:stretch>
        </p:blipFill>
        <p:spPr>
          <a:xfrm>
            <a:off x="5284470" y="5411470"/>
            <a:ext cx="5292725" cy="91948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3375563" y="2169045"/>
            <a:ext cx="2597037" cy="3325625"/>
          </a:xfrm>
          <a:custGeom>
            <a:avLst/>
            <a:gdLst>
              <a:gd name="T0" fmla="*/ 915 w 1244"/>
              <a:gd name="T1" fmla="*/ 1278 h 1593"/>
              <a:gd name="T2" fmla="*/ 0 w 1244"/>
              <a:gd name="T3" fmla="*/ 1593 h 1593"/>
              <a:gd name="T4" fmla="*/ 1244 w 1244"/>
              <a:gd name="T5" fmla="*/ 0 h 1593"/>
              <a:gd name="T6" fmla="*/ 915 w 1244"/>
              <a:gd name="T7" fmla="*/ 1278 h 1593"/>
            </a:gdLst>
            <a:ahLst/>
            <a:cxnLst>
              <a:cxn ang="0">
                <a:pos x="T0" y="T1"/>
              </a:cxn>
              <a:cxn ang="0">
                <a:pos x="T2" y="T3"/>
              </a:cxn>
              <a:cxn ang="0">
                <a:pos x="T4" y="T5"/>
              </a:cxn>
              <a:cxn ang="0">
                <a:pos x="T6" y="T7"/>
              </a:cxn>
            </a:cxnLst>
            <a:rect l="0" t="0" r="r" b="b"/>
            <a:pathLst>
              <a:path w="1244" h="1593">
                <a:moveTo>
                  <a:pt x="915" y="1278"/>
                </a:moveTo>
                <a:lnTo>
                  <a:pt x="0" y="1593"/>
                </a:lnTo>
                <a:lnTo>
                  <a:pt x="1244" y="0"/>
                </a:lnTo>
                <a:lnTo>
                  <a:pt x="915" y="1278"/>
                </a:lnTo>
                <a:close/>
              </a:path>
            </a:pathLst>
          </a:custGeom>
          <a:solidFill>
            <a:schemeClr val="tx1"/>
          </a:solidFill>
          <a:ln>
            <a:noFill/>
          </a:ln>
        </p:spPr>
        <p:txBody>
          <a:bodyPr vert="horz" wrap="square" lIns="121881" tIns="60940" rIns="121881" bIns="60940" numCol="1" anchor="t" anchorCtr="0" compatLnSpc="1"/>
          <a:lstStyle/>
          <a:p>
            <a:endParaRPr lang="zh-CN" altLang="en-US" sz="1705">
              <a:latin typeface="微软雅黑" pitchFamily="34" charset="-122"/>
              <a:cs typeface="微软雅黑" pitchFamily="34" charset="-122"/>
            </a:endParaRPr>
          </a:p>
        </p:txBody>
      </p:sp>
      <p:sp>
        <p:nvSpPr>
          <p:cNvPr id="6" name="Rectangle 6"/>
          <p:cNvSpPr>
            <a:spLocks noChangeArrowheads="1"/>
          </p:cNvSpPr>
          <p:nvPr/>
        </p:nvSpPr>
        <p:spPr bwMode="auto">
          <a:xfrm>
            <a:off x="1923" y="1081"/>
            <a:ext cx="4677060" cy="6855839"/>
          </a:xfrm>
          <a:prstGeom prst="rect">
            <a:avLst/>
          </a:prstGeom>
          <a:solidFill>
            <a:srgbClr val="004898"/>
          </a:solidFill>
          <a:ln>
            <a:noFill/>
          </a:ln>
        </p:spPr>
        <p:txBody>
          <a:bodyPr vert="horz" wrap="square" lIns="121881" tIns="60940" rIns="121881" bIns="60940" numCol="1" anchor="t" anchorCtr="0" compatLnSpc="1"/>
          <a:lstStyle/>
          <a:p>
            <a:endParaRPr lang="zh-CN" altLang="en-US" sz="1705">
              <a:latin typeface="微软雅黑" pitchFamily="34" charset="-122"/>
              <a:cs typeface="微软雅黑" pitchFamily="34" charset="-122"/>
            </a:endParaRPr>
          </a:p>
        </p:txBody>
      </p:sp>
      <p:grpSp>
        <p:nvGrpSpPr>
          <p:cNvPr id="2" name="组合 1"/>
          <p:cNvGrpSpPr/>
          <p:nvPr/>
        </p:nvGrpSpPr>
        <p:grpSpPr>
          <a:xfrm>
            <a:off x="333858" y="1866335"/>
            <a:ext cx="5638741" cy="2970724"/>
            <a:chOff x="350533" y="1967772"/>
            <a:chExt cx="5948658" cy="3134002"/>
          </a:xfrm>
        </p:grpSpPr>
        <p:sp>
          <p:nvSpPr>
            <p:cNvPr id="7" name="Freeform 7"/>
            <p:cNvSpPr/>
            <p:nvPr/>
          </p:nvSpPr>
          <p:spPr bwMode="auto">
            <a:xfrm>
              <a:off x="500296" y="2287119"/>
              <a:ext cx="5798895" cy="2814655"/>
            </a:xfrm>
            <a:custGeom>
              <a:avLst/>
              <a:gdLst>
                <a:gd name="T0" fmla="*/ 2304 w 2633"/>
                <a:gd name="T1" fmla="*/ 1278 h 1278"/>
                <a:gd name="T2" fmla="*/ 343 w 2633"/>
                <a:gd name="T3" fmla="*/ 1276 h 1278"/>
                <a:gd name="T4" fmla="*/ 0 w 2633"/>
                <a:gd name="T5" fmla="*/ 13 h 1278"/>
                <a:gd name="T6" fmla="*/ 2633 w 2633"/>
                <a:gd name="T7" fmla="*/ 0 h 1278"/>
                <a:gd name="T8" fmla="*/ 2304 w 2633"/>
                <a:gd name="T9" fmla="*/ 1278 h 1278"/>
              </a:gdLst>
              <a:ahLst/>
              <a:cxnLst>
                <a:cxn ang="0">
                  <a:pos x="T0" y="T1"/>
                </a:cxn>
                <a:cxn ang="0">
                  <a:pos x="T2" y="T3"/>
                </a:cxn>
                <a:cxn ang="0">
                  <a:pos x="T4" y="T5"/>
                </a:cxn>
                <a:cxn ang="0">
                  <a:pos x="T6" y="T7"/>
                </a:cxn>
                <a:cxn ang="0">
                  <a:pos x="T8" y="T9"/>
                </a:cxn>
              </a:cxnLst>
              <a:rect l="0" t="0" r="r" b="b"/>
              <a:pathLst>
                <a:path w="2633" h="1278">
                  <a:moveTo>
                    <a:pt x="2304" y="1278"/>
                  </a:moveTo>
                  <a:lnTo>
                    <a:pt x="343" y="1276"/>
                  </a:lnTo>
                  <a:lnTo>
                    <a:pt x="0" y="13"/>
                  </a:lnTo>
                  <a:lnTo>
                    <a:pt x="2633" y="0"/>
                  </a:lnTo>
                  <a:lnTo>
                    <a:pt x="2304" y="1278"/>
                  </a:lnTo>
                  <a:close/>
                </a:path>
              </a:pathLst>
            </a:custGeom>
            <a:solidFill>
              <a:srgbClr val="E60012"/>
            </a:solidFill>
            <a:ln>
              <a:noFill/>
            </a:ln>
          </p:spPr>
          <p:txBody>
            <a:bodyPr vert="horz" wrap="square" lIns="121881" tIns="60940" rIns="121881" bIns="60940" numCol="1" anchor="t" anchorCtr="0" compatLnSpc="1"/>
            <a:lstStyle/>
            <a:p>
              <a:endParaRPr lang="zh-CN" altLang="en-US" sz="1705">
                <a:latin typeface="微软雅黑" pitchFamily="34" charset="-122"/>
                <a:cs typeface="微软雅黑" pitchFamily="34" charset="-122"/>
              </a:endParaRPr>
            </a:p>
          </p:txBody>
        </p:sp>
        <p:sp>
          <p:nvSpPr>
            <p:cNvPr id="8" name="Freeform 8"/>
            <p:cNvSpPr/>
            <p:nvPr/>
          </p:nvSpPr>
          <p:spPr bwMode="auto">
            <a:xfrm>
              <a:off x="535534" y="2313549"/>
              <a:ext cx="740003" cy="2783821"/>
            </a:xfrm>
            <a:custGeom>
              <a:avLst/>
              <a:gdLst>
                <a:gd name="T0" fmla="*/ 0 w 336"/>
                <a:gd name="T1" fmla="*/ 7 h 1264"/>
                <a:gd name="T2" fmla="*/ 336 w 336"/>
                <a:gd name="T3" fmla="*/ 0 h 1264"/>
                <a:gd name="T4" fmla="*/ 327 w 336"/>
                <a:gd name="T5" fmla="*/ 1264 h 1264"/>
                <a:gd name="T6" fmla="*/ 0 w 336"/>
                <a:gd name="T7" fmla="*/ 7 h 1264"/>
              </a:gdLst>
              <a:ahLst/>
              <a:cxnLst>
                <a:cxn ang="0">
                  <a:pos x="T0" y="T1"/>
                </a:cxn>
                <a:cxn ang="0">
                  <a:pos x="T2" y="T3"/>
                </a:cxn>
                <a:cxn ang="0">
                  <a:pos x="T4" y="T5"/>
                </a:cxn>
                <a:cxn ang="0">
                  <a:pos x="T6" y="T7"/>
                </a:cxn>
              </a:cxnLst>
              <a:rect l="0" t="0" r="r" b="b"/>
              <a:pathLst>
                <a:path w="336" h="1264">
                  <a:moveTo>
                    <a:pt x="0" y="7"/>
                  </a:moveTo>
                  <a:lnTo>
                    <a:pt x="336" y="0"/>
                  </a:lnTo>
                  <a:lnTo>
                    <a:pt x="327" y="1264"/>
                  </a:lnTo>
                  <a:lnTo>
                    <a:pt x="0" y="7"/>
                  </a:lnTo>
                  <a:close/>
                </a:path>
              </a:pathLst>
            </a:custGeom>
            <a:solidFill>
              <a:schemeClr val="tx1">
                <a:lumMod val="95000"/>
                <a:lumOff val="5000"/>
              </a:schemeClr>
            </a:solidFill>
            <a:ln>
              <a:noFill/>
            </a:ln>
          </p:spPr>
          <p:txBody>
            <a:bodyPr vert="horz" wrap="square" lIns="121881" tIns="60940" rIns="121881" bIns="60940" numCol="1" anchor="t" anchorCtr="0" compatLnSpc="1"/>
            <a:lstStyle/>
            <a:p>
              <a:endParaRPr lang="zh-CN" altLang="en-US" sz="1705" dirty="0">
                <a:latin typeface="微软雅黑" pitchFamily="34" charset="-122"/>
                <a:cs typeface="微软雅黑" pitchFamily="34" charset="-122"/>
              </a:endParaRPr>
            </a:p>
          </p:txBody>
        </p:sp>
        <p:sp>
          <p:nvSpPr>
            <p:cNvPr id="9" name="Freeform 9"/>
            <p:cNvSpPr/>
            <p:nvPr/>
          </p:nvSpPr>
          <p:spPr bwMode="auto">
            <a:xfrm>
              <a:off x="350533" y="1967772"/>
              <a:ext cx="905183" cy="3129598"/>
            </a:xfrm>
            <a:custGeom>
              <a:avLst/>
              <a:gdLst>
                <a:gd name="T0" fmla="*/ 0 w 411"/>
                <a:gd name="T1" fmla="*/ 197 h 1421"/>
                <a:gd name="T2" fmla="*/ 296 w 411"/>
                <a:gd name="T3" fmla="*/ 0 h 1421"/>
                <a:gd name="T4" fmla="*/ 411 w 411"/>
                <a:gd name="T5" fmla="*/ 1421 h 1421"/>
                <a:gd name="T6" fmla="*/ 0 w 411"/>
                <a:gd name="T7" fmla="*/ 197 h 1421"/>
              </a:gdLst>
              <a:ahLst/>
              <a:cxnLst>
                <a:cxn ang="0">
                  <a:pos x="T0" y="T1"/>
                </a:cxn>
                <a:cxn ang="0">
                  <a:pos x="T2" y="T3"/>
                </a:cxn>
                <a:cxn ang="0">
                  <a:pos x="T4" y="T5"/>
                </a:cxn>
                <a:cxn ang="0">
                  <a:pos x="T6" y="T7"/>
                </a:cxn>
              </a:cxnLst>
              <a:rect l="0" t="0" r="r" b="b"/>
              <a:pathLst>
                <a:path w="411" h="1421">
                  <a:moveTo>
                    <a:pt x="0" y="197"/>
                  </a:moveTo>
                  <a:lnTo>
                    <a:pt x="296" y="0"/>
                  </a:lnTo>
                  <a:lnTo>
                    <a:pt x="411" y="1421"/>
                  </a:lnTo>
                  <a:lnTo>
                    <a:pt x="0" y="197"/>
                  </a:lnTo>
                  <a:close/>
                </a:path>
              </a:pathLst>
            </a:custGeom>
            <a:solidFill>
              <a:srgbClr val="E60012"/>
            </a:solidFill>
            <a:ln>
              <a:noFill/>
            </a:ln>
          </p:spPr>
          <p:txBody>
            <a:bodyPr vert="horz" wrap="square" lIns="121881" tIns="60940" rIns="121881" bIns="60940" numCol="1" anchor="t" anchorCtr="0" compatLnSpc="1"/>
            <a:lstStyle/>
            <a:p>
              <a:endParaRPr lang="zh-CN" altLang="en-US" sz="1705">
                <a:latin typeface="微软雅黑" pitchFamily="34" charset="-122"/>
                <a:cs typeface="微软雅黑" pitchFamily="34" charset="-122"/>
              </a:endParaRPr>
            </a:p>
          </p:txBody>
        </p:sp>
      </p:grpSp>
      <p:sp>
        <p:nvSpPr>
          <p:cNvPr id="20" name="矩形 19"/>
          <p:cNvSpPr/>
          <p:nvPr/>
        </p:nvSpPr>
        <p:spPr>
          <a:xfrm>
            <a:off x="2244447" y="2724522"/>
            <a:ext cx="1925955" cy="1015365"/>
          </a:xfrm>
          <a:prstGeom prst="rect">
            <a:avLst/>
          </a:prstGeom>
        </p:spPr>
        <p:txBody>
          <a:bodyPr wrap="none" lIns="0" tIns="0" rIns="0" bIns="0">
            <a:spAutoFit/>
          </a:bodyPr>
          <a:lstStyle/>
          <a:p>
            <a:pPr algn="ctr"/>
            <a:r>
              <a:rPr lang="zh-CN" altLang="en-US" sz="6600" b="1" dirty="0">
                <a:solidFill>
                  <a:schemeClr val="bg1"/>
                </a:solidFill>
                <a:latin typeface="微软雅黑" pitchFamily="34" charset="-122"/>
                <a:ea typeface="微软雅黑" pitchFamily="34" charset="-122"/>
                <a:cs typeface="微软雅黑" pitchFamily="34" charset="-122"/>
                <a:sym typeface="Arial" charset="0"/>
              </a:rPr>
              <a:t>目 录</a:t>
            </a:r>
          </a:p>
        </p:txBody>
      </p:sp>
      <p:sp>
        <p:nvSpPr>
          <p:cNvPr id="21" name="矩形 20"/>
          <p:cNvSpPr/>
          <p:nvPr/>
        </p:nvSpPr>
        <p:spPr>
          <a:xfrm>
            <a:off x="2262224" y="3770043"/>
            <a:ext cx="1890395" cy="408940"/>
          </a:xfrm>
          <a:prstGeom prst="rect">
            <a:avLst/>
          </a:prstGeom>
        </p:spPr>
        <p:txBody>
          <a:bodyPr wrap="none" lIns="0" tIns="0" rIns="0" bIns="0">
            <a:spAutoFit/>
          </a:bodyPr>
          <a:lstStyle/>
          <a:p>
            <a:pPr algn="ctr"/>
            <a:r>
              <a:rPr lang="en-US" altLang="zh-CN" sz="2655" b="1" dirty="0">
                <a:solidFill>
                  <a:schemeClr val="bg1"/>
                </a:solidFill>
                <a:latin typeface="微软雅黑" pitchFamily="34" charset="-122"/>
                <a:ea typeface="微软雅黑" pitchFamily="34" charset="-122"/>
                <a:cs typeface="微软雅黑" pitchFamily="34" charset="-122"/>
                <a:sym typeface="Arial" charset="0"/>
              </a:rPr>
              <a:t>CONTENTS</a:t>
            </a:r>
          </a:p>
        </p:txBody>
      </p:sp>
      <p:grpSp>
        <p:nvGrpSpPr>
          <p:cNvPr id="3" name="组合 2"/>
          <p:cNvGrpSpPr/>
          <p:nvPr/>
        </p:nvGrpSpPr>
        <p:grpSpPr>
          <a:xfrm>
            <a:off x="6343268" y="1947296"/>
            <a:ext cx="5465927" cy="3110690"/>
            <a:chOff x="9933" y="3353"/>
            <a:chExt cx="8610" cy="4900"/>
          </a:xfrm>
        </p:grpSpPr>
        <p:sp>
          <p:nvSpPr>
            <p:cNvPr id="18" name="Rectangle 6"/>
            <p:cNvSpPr txBox="1">
              <a:spLocks noChangeArrowheads="1"/>
            </p:cNvSpPr>
            <p:nvPr/>
          </p:nvSpPr>
          <p:spPr>
            <a:xfrm>
              <a:off x="9933" y="3672"/>
              <a:ext cx="1394" cy="1009"/>
            </a:xfrm>
            <a:prstGeom prst="rect">
              <a:avLst/>
            </a:prstGeom>
            <a:solidFill>
              <a:srgbClr val="E60012"/>
            </a:solidFill>
          </p:spPr>
          <p:txBody>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lgn="ctr">
                <a:buNone/>
              </a:pPr>
              <a:r>
                <a:rPr lang="en-US" altLang="zh-CN" sz="4000" b="1" dirty="0">
                  <a:solidFill>
                    <a:schemeClr val="bg1"/>
                  </a:solidFill>
                  <a:latin typeface="微软雅黑" pitchFamily="34" charset="-122"/>
                  <a:ea typeface="微软雅黑" pitchFamily="34" charset="-122"/>
                  <a:cs typeface="+mn-ea"/>
                  <a:sym typeface="+mn-lt"/>
                </a:rPr>
                <a:t>01</a:t>
              </a:r>
            </a:p>
          </p:txBody>
        </p:sp>
        <p:sp>
          <p:nvSpPr>
            <p:cNvPr id="26" name="Rectangle 10"/>
            <p:cNvSpPr>
              <a:spLocks noChangeArrowheads="1"/>
            </p:cNvSpPr>
            <p:nvPr/>
          </p:nvSpPr>
          <p:spPr bwMode="auto">
            <a:xfrm>
              <a:off x="11875" y="3353"/>
              <a:ext cx="6668" cy="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Arial" charset="0"/>
                </a:defRPr>
              </a:lvl1pPr>
              <a:lvl2pPr>
                <a:spcBef>
                  <a:spcPct val="0"/>
                </a:spcBef>
                <a:defRPr sz="4400">
                  <a:solidFill>
                    <a:schemeClr val="tx2"/>
                  </a:solidFill>
                  <a:latin typeface="Arial" charset="0"/>
                </a:defRPr>
              </a:lvl2pPr>
              <a:lvl3pPr>
                <a:spcBef>
                  <a:spcPct val="0"/>
                </a:spcBef>
                <a:defRPr sz="4400">
                  <a:solidFill>
                    <a:schemeClr val="tx2"/>
                  </a:solidFill>
                  <a:latin typeface="Arial" charset="0"/>
                </a:defRPr>
              </a:lvl3pPr>
              <a:lvl4pPr>
                <a:spcBef>
                  <a:spcPct val="0"/>
                </a:spcBef>
                <a:defRPr sz="4400">
                  <a:solidFill>
                    <a:schemeClr val="tx2"/>
                  </a:solidFill>
                  <a:latin typeface="Arial" charset="0"/>
                </a:defRPr>
              </a:lvl4pPr>
              <a:lvl5pPr>
                <a:spcBef>
                  <a:spcPct val="0"/>
                </a:spcBef>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zh-CN" altLang="en-US" sz="2400" b="1" dirty="0">
                  <a:solidFill>
                    <a:schemeClr val="tx1"/>
                  </a:solidFill>
                  <a:latin typeface="微软雅黑" pitchFamily="34" charset="-122"/>
                  <a:ea typeface="微软雅黑" pitchFamily="34" charset="-122"/>
                  <a:cs typeface="+mn-ea"/>
                  <a:sym typeface="+mn-lt"/>
                </a:rPr>
                <a:t>应急预案编制要求</a:t>
              </a:r>
            </a:p>
          </p:txBody>
        </p:sp>
        <p:sp>
          <p:nvSpPr>
            <p:cNvPr id="27" name="Rectangle 13"/>
            <p:cNvSpPr>
              <a:spLocks noChangeArrowheads="1"/>
            </p:cNvSpPr>
            <p:nvPr/>
          </p:nvSpPr>
          <p:spPr bwMode="auto">
            <a:xfrm>
              <a:off x="11847" y="5000"/>
              <a:ext cx="6478" cy="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Arial" charset="0"/>
                </a:defRPr>
              </a:lvl1pPr>
              <a:lvl2pPr>
                <a:spcBef>
                  <a:spcPct val="0"/>
                </a:spcBef>
                <a:defRPr sz="4400">
                  <a:solidFill>
                    <a:schemeClr val="tx2"/>
                  </a:solidFill>
                  <a:latin typeface="Arial" charset="0"/>
                </a:defRPr>
              </a:lvl2pPr>
              <a:lvl3pPr>
                <a:spcBef>
                  <a:spcPct val="0"/>
                </a:spcBef>
                <a:defRPr sz="4400">
                  <a:solidFill>
                    <a:schemeClr val="tx2"/>
                  </a:solidFill>
                  <a:latin typeface="Arial" charset="0"/>
                </a:defRPr>
              </a:lvl3pPr>
              <a:lvl4pPr>
                <a:spcBef>
                  <a:spcPct val="0"/>
                </a:spcBef>
                <a:defRPr sz="4400">
                  <a:solidFill>
                    <a:schemeClr val="tx2"/>
                  </a:solidFill>
                  <a:latin typeface="Arial" charset="0"/>
                </a:defRPr>
              </a:lvl4pPr>
              <a:lvl5pPr>
                <a:spcBef>
                  <a:spcPct val="0"/>
                </a:spcBef>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zh-CN" altLang="en-US" sz="2400" b="1" dirty="0">
                  <a:solidFill>
                    <a:schemeClr val="tx1"/>
                  </a:solidFill>
                  <a:latin typeface="微软雅黑" pitchFamily="34" charset="-122"/>
                  <a:ea typeface="微软雅黑" pitchFamily="34" charset="-122"/>
                  <a:cs typeface="+mn-ea"/>
                  <a:sym typeface="+mn-lt"/>
                </a:rPr>
                <a:t>应急预案管理要求</a:t>
              </a:r>
            </a:p>
          </p:txBody>
        </p:sp>
        <p:sp>
          <p:nvSpPr>
            <p:cNvPr id="28" name="Rectangle 16"/>
            <p:cNvSpPr>
              <a:spLocks noChangeArrowheads="1"/>
            </p:cNvSpPr>
            <p:nvPr/>
          </p:nvSpPr>
          <p:spPr bwMode="auto">
            <a:xfrm>
              <a:off x="11808" y="6607"/>
              <a:ext cx="6516" cy="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Arial" charset="0"/>
                </a:defRPr>
              </a:lvl1pPr>
              <a:lvl2pPr>
                <a:spcBef>
                  <a:spcPct val="0"/>
                </a:spcBef>
                <a:defRPr sz="4400">
                  <a:solidFill>
                    <a:schemeClr val="tx2"/>
                  </a:solidFill>
                  <a:latin typeface="Arial" charset="0"/>
                </a:defRPr>
              </a:lvl2pPr>
              <a:lvl3pPr>
                <a:spcBef>
                  <a:spcPct val="0"/>
                </a:spcBef>
                <a:defRPr sz="4400">
                  <a:solidFill>
                    <a:schemeClr val="tx2"/>
                  </a:solidFill>
                  <a:latin typeface="Arial" charset="0"/>
                </a:defRPr>
              </a:lvl3pPr>
              <a:lvl4pPr>
                <a:spcBef>
                  <a:spcPct val="0"/>
                </a:spcBef>
                <a:defRPr sz="4400">
                  <a:solidFill>
                    <a:schemeClr val="tx2"/>
                  </a:solidFill>
                  <a:latin typeface="Arial" charset="0"/>
                </a:defRPr>
              </a:lvl4pPr>
              <a:lvl5pPr>
                <a:spcBef>
                  <a:spcPct val="0"/>
                </a:spcBef>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sz="2400" b="1" dirty="0">
                  <a:solidFill>
                    <a:schemeClr val="tx1"/>
                  </a:solidFill>
                  <a:latin typeface="微软雅黑" pitchFamily="34" charset="-122"/>
                  <a:ea typeface="微软雅黑" pitchFamily="34" charset="-122"/>
                  <a:cs typeface="+mn-ea"/>
                  <a:sym typeface="+mn-lt"/>
                </a:rPr>
                <a:t>相关案例（不成功案例）</a:t>
              </a:r>
            </a:p>
          </p:txBody>
        </p:sp>
        <p:sp>
          <p:nvSpPr>
            <p:cNvPr id="30" name="Rectangle 6"/>
            <p:cNvSpPr txBox="1">
              <a:spLocks noChangeArrowheads="1"/>
            </p:cNvSpPr>
            <p:nvPr/>
          </p:nvSpPr>
          <p:spPr>
            <a:xfrm>
              <a:off x="9933" y="5308"/>
              <a:ext cx="1394" cy="1009"/>
            </a:xfrm>
            <a:prstGeom prst="rect">
              <a:avLst/>
            </a:prstGeom>
            <a:solidFill>
              <a:srgbClr val="2F5EB0"/>
            </a:solidFill>
          </p:spPr>
          <p:txBody>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lgn="ctr">
                <a:buNone/>
              </a:pPr>
              <a:r>
                <a:rPr lang="en-US" altLang="zh-CN" sz="4000" b="1" dirty="0">
                  <a:solidFill>
                    <a:schemeClr val="bg1"/>
                  </a:solidFill>
                  <a:latin typeface="微软雅黑" pitchFamily="34" charset="-122"/>
                  <a:ea typeface="微软雅黑" pitchFamily="34" charset="-122"/>
                  <a:cs typeface="+mn-ea"/>
                  <a:sym typeface="+mn-lt"/>
                </a:rPr>
                <a:t>02</a:t>
              </a:r>
            </a:p>
          </p:txBody>
        </p:sp>
        <p:sp>
          <p:nvSpPr>
            <p:cNvPr id="31" name="Rectangle 6"/>
            <p:cNvSpPr txBox="1">
              <a:spLocks noChangeArrowheads="1"/>
            </p:cNvSpPr>
            <p:nvPr/>
          </p:nvSpPr>
          <p:spPr>
            <a:xfrm>
              <a:off x="9941" y="6944"/>
              <a:ext cx="1390" cy="1009"/>
            </a:xfrm>
            <a:prstGeom prst="rect">
              <a:avLst/>
            </a:prstGeom>
            <a:solidFill>
              <a:srgbClr val="E60012"/>
            </a:solidFill>
            <a:ln>
              <a:solidFill>
                <a:srgbClr val="E60012"/>
              </a:solidFill>
            </a:ln>
          </p:spPr>
          <p:txBody>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lgn="ctr">
                <a:buNone/>
              </a:pPr>
              <a:r>
                <a:rPr lang="en-US" altLang="zh-CN" sz="4000" b="1" dirty="0">
                  <a:solidFill>
                    <a:schemeClr val="bg1"/>
                  </a:solidFill>
                  <a:latin typeface="微软雅黑" pitchFamily="34" charset="-122"/>
                  <a:ea typeface="微软雅黑" pitchFamily="34" charset="-122"/>
                  <a:cs typeface="+mn-ea"/>
                  <a:sym typeface="+mn-lt"/>
                </a:rPr>
                <a:t>03</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ffice6\wpsassist\cache\A000220150322I97PPIC"/>
          <p:cNvPicPr>
            <a:picLocks noChangeAspect="1"/>
          </p:cNvPicPr>
          <p:nvPr/>
        </p:nvPicPr>
        <p:blipFill>
          <a:blip r:embed="rId3"/>
          <a:stretch>
            <a:fillRect/>
          </a:stretch>
        </p:blipFill>
        <p:spPr>
          <a:xfrm>
            <a:off x="8965565" y="1414780"/>
            <a:ext cx="1571625" cy="4901565"/>
          </a:xfrm>
          <a:prstGeom prst="rect">
            <a:avLst/>
          </a:prstGeom>
        </p:spPr>
      </p:pic>
      <p:sp>
        <p:nvSpPr>
          <p:cNvPr id="2" name="标题 1"/>
          <p:cNvSpPr>
            <a:spLocks noGrp="1"/>
          </p:cNvSpPr>
          <p:nvPr>
            <p:ph type="title"/>
          </p:nvPr>
        </p:nvSpPr>
        <p:spPr>
          <a:xfrm>
            <a:off x="1738282" y="318508"/>
            <a:ext cx="8136000" cy="720000"/>
          </a:xfrm>
        </p:spPr>
        <p:txBody>
          <a:bodyPr/>
          <a:lstStyle/>
          <a:p>
            <a:r>
              <a:rPr lang="zh-CN" altLang="en-US">
                <a:ea typeface="微软雅黑" pitchFamily="34" charset="-122"/>
                <a:sym typeface="+mn-ea"/>
              </a:rPr>
              <a:t>第二章 应急预案的管理要求</a:t>
            </a:r>
          </a:p>
        </p:txBody>
      </p:sp>
      <p:sp>
        <p:nvSpPr>
          <p:cNvPr id="4" name="灯片编号占位符 3"/>
          <p:cNvSpPr>
            <a:spLocks noGrp="1"/>
          </p:cNvSpPr>
          <p:nvPr>
            <p:ph type="sldNum" sz="quarter" idx="10"/>
          </p:nvPr>
        </p:nvSpPr>
        <p:spPr/>
        <p:txBody>
          <a:bodyPr/>
          <a:lstStyle/>
          <a:p>
            <a:pPr>
              <a:defRPr/>
            </a:pPr>
            <a:fld id="{02E63A91-6013-4EDC-8EEE-44F8E746356C}" type="slidenum">
              <a:rPr lang="zh-CN" altLang="en-US">
                <a:solidFill>
                  <a:prstClr val="black"/>
                </a:solidFill>
              </a:rPr>
              <a:t>20</a:t>
            </a:fld>
            <a:endParaRPr lang="zh-CN" altLang="en-US">
              <a:solidFill>
                <a:prstClr val="black"/>
              </a:solidFill>
            </a:endParaRPr>
          </a:p>
        </p:txBody>
      </p:sp>
      <p:graphicFrame>
        <p:nvGraphicFramePr>
          <p:cNvPr id="5" name="表格 -1"/>
          <p:cNvGraphicFramePr/>
          <p:nvPr/>
        </p:nvGraphicFramePr>
        <p:xfrm>
          <a:off x="1737995" y="1115695"/>
          <a:ext cx="8594090" cy="5273040"/>
        </p:xfrm>
        <a:graphic>
          <a:graphicData uri="http://schemas.openxmlformats.org/drawingml/2006/table">
            <a:tbl>
              <a:tblPr firstRow="1" bandRow="1">
                <a:tableStyleId>{5940675A-B579-460E-94D1-54222C63F5DA}</a:tableStyleId>
              </a:tblPr>
              <a:tblGrid>
                <a:gridCol w="1070610">
                  <a:extLst>
                    <a:ext uri="{9D8B030D-6E8A-4147-A177-3AD203B41FA5}">
                      <a16:colId xmlns:a16="http://schemas.microsoft.com/office/drawing/2014/main" val="20000"/>
                    </a:ext>
                  </a:extLst>
                </a:gridCol>
                <a:gridCol w="5973445">
                  <a:extLst>
                    <a:ext uri="{9D8B030D-6E8A-4147-A177-3AD203B41FA5}">
                      <a16:colId xmlns:a16="http://schemas.microsoft.com/office/drawing/2014/main" val="20001"/>
                    </a:ext>
                  </a:extLst>
                </a:gridCol>
                <a:gridCol w="1550035">
                  <a:extLst>
                    <a:ext uri="{9D8B030D-6E8A-4147-A177-3AD203B41FA5}">
                      <a16:colId xmlns:a16="http://schemas.microsoft.com/office/drawing/2014/main" val="20002"/>
                    </a:ext>
                  </a:extLst>
                </a:gridCol>
              </a:tblGrid>
              <a:tr h="257175">
                <a:tc>
                  <a:txBody>
                    <a:bodyPr/>
                    <a:lstStyle/>
                    <a:p>
                      <a:pPr marL="0" indent="0" algn="ctr">
                        <a:buNone/>
                      </a:pPr>
                      <a:r>
                        <a:rPr lang="zh-CN" altLang="en-US" sz="1400" b="0" u="none">
                          <a:latin typeface="微软雅黑" pitchFamily="34" charset="-122"/>
                          <a:ea typeface="微软雅黑" pitchFamily="34" charset="-122"/>
                          <a:cs typeface="微软雅黑" pitchFamily="34" charset="-122"/>
                        </a:rPr>
                        <a:t>评审项目</a:t>
                      </a: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0" u="none">
                          <a:latin typeface="微软雅黑" pitchFamily="34" charset="-122"/>
                          <a:ea typeface="微软雅黑" pitchFamily="34" charset="-122"/>
                          <a:cs typeface="微软雅黑" pitchFamily="34" charset="-122"/>
                        </a:rPr>
                        <a:t>评审内容及要求</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0" u="none">
                          <a:latin typeface="微软雅黑" pitchFamily="34" charset="-122"/>
                          <a:ea typeface="微软雅黑" pitchFamily="34" charset="-122"/>
                          <a:cs typeface="微软雅黑" pitchFamily="34" charset="-122"/>
                        </a:rPr>
                        <a:t>评审意见</a:t>
                      </a:r>
                    </a:p>
                  </a:txBody>
                  <a:tcPr marL="0" marR="0" marT="0" marB="1"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7670">
                <a:tc>
                  <a:txBody>
                    <a:bodyPr/>
                    <a:lstStyle/>
                    <a:p>
                      <a:pPr marL="0" indent="0" algn="ctr">
                        <a:buNone/>
                      </a:pPr>
                      <a:r>
                        <a:rPr lang="zh-CN" altLang="en-US" sz="1400" b="0" u="none">
                          <a:latin typeface="微软雅黑" pitchFamily="34" charset="-122"/>
                          <a:ea typeface="微软雅黑" pitchFamily="34" charset="-122"/>
                          <a:cs typeface="微软雅黑" pitchFamily="34" charset="-122"/>
                        </a:rPr>
                        <a:t>封  面</a:t>
                      </a: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 </a:t>
                      </a:r>
                      <a:r>
                        <a:rPr lang="zh-CN" altLang="en-US" sz="1400" b="0" u="none">
                          <a:solidFill>
                            <a:srgbClr val="000000"/>
                          </a:solidFill>
                          <a:latin typeface="微软雅黑" pitchFamily="34" charset="-122"/>
                          <a:ea typeface="微软雅黑" pitchFamily="34" charset="-122"/>
                          <a:cs typeface="微软雅黑" pitchFamily="34" charset="-122"/>
                        </a:rPr>
                        <a:t>应急预案版本号、应急预案名称、生产经营单位名称、发布日期等内容。</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itchFamily="34" charset="-122"/>
                          <a:ea typeface="微软雅黑" pitchFamily="34" charset="-122"/>
                          <a:cs typeface="微软雅黑" pitchFamily="34" charset="-122"/>
                        </a:rPr>
                        <a:t> </a:t>
                      </a: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2440">
                <a:tc>
                  <a:txBody>
                    <a:bodyPr/>
                    <a:lstStyle/>
                    <a:p>
                      <a:pPr marL="0" indent="0" algn="ctr">
                        <a:buNone/>
                      </a:pPr>
                      <a:r>
                        <a:rPr lang="zh-CN" altLang="en-US" sz="1400" b="0" u="none">
                          <a:solidFill>
                            <a:srgbClr val="000000"/>
                          </a:solidFill>
                          <a:latin typeface="微软雅黑" pitchFamily="34" charset="-122"/>
                          <a:ea typeface="微软雅黑" pitchFamily="34" charset="-122"/>
                          <a:cs typeface="微软雅黑" pitchFamily="34" charset="-122"/>
                        </a:rPr>
                        <a:t>批准页</a:t>
                      </a: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itchFamily="34" charset="-122"/>
                          <a:ea typeface="微软雅黑" pitchFamily="34" charset="-122"/>
                          <a:cs typeface="微软雅黑" pitchFamily="34" charset="-122"/>
                        </a:rPr>
                        <a:t>1.</a:t>
                      </a:r>
                      <a:r>
                        <a:rPr lang="zh-CN" altLang="en-US" sz="1400" b="0" u="none">
                          <a:latin typeface="微软雅黑" pitchFamily="34" charset="-122"/>
                          <a:ea typeface="微软雅黑" pitchFamily="34" charset="-122"/>
                          <a:cs typeface="微软雅黑" pitchFamily="34" charset="-122"/>
                        </a:rPr>
                        <a:t>对应急预案实施提出具体要求。</a:t>
                      </a:r>
                    </a:p>
                    <a:p>
                      <a:pPr marL="0" indent="0" algn="l">
                        <a:buNone/>
                      </a:pPr>
                      <a:r>
                        <a:rPr lang="en-US" altLang="zh-CN" sz="1400" b="0" u="none">
                          <a:latin typeface="微软雅黑" pitchFamily="34" charset="-122"/>
                          <a:ea typeface="微软雅黑" pitchFamily="34" charset="-122"/>
                          <a:cs typeface="微软雅黑" pitchFamily="34" charset="-122"/>
                        </a:rPr>
                        <a:t>2.</a:t>
                      </a:r>
                      <a:r>
                        <a:rPr lang="zh-CN" altLang="en-US" sz="1400" b="0" u="none">
                          <a:solidFill>
                            <a:srgbClr val="000000"/>
                          </a:solidFill>
                          <a:latin typeface="微软雅黑" pitchFamily="34" charset="-122"/>
                          <a:ea typeface="微软雅黑" pitchFamily="34" charset="-122"/>
                          <a:cs typeface="微软雅黑" pitchFamily="34" charset="-122"/>
                        </a:rPr>
                        <a:t>发布单位主要负责人签字或单位盖章。</a:t>
                      </a:r>
                      <a:endParaRPr lang="zh-CN" altLang="en-US" sz="1400" b="0" u="none">
                        <a:latin typeface="微软雅黑" pitchFamily="34" charset="-122"/>
                        <a:ea typeface="微软雅黑" pitchFamily="34" charset="-122"/>
                        <a:cs typeface="微软雅黑"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itchFamily="34" charset="-122"/>
                          <a:ea typeface="微软雅黑" pitchFamily="34" charset="-122"/>
                          <a:cs typeface="微软雅黑" pitchFamily="34" charset="-122"/>
                        </a:rPr>
                        <a:t> </a:t>
                      </a: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9105">
                <a:tc>
                  <a:txBody>
                    <a:bodyPr/>
                    <a:lstStyle/>
                    <a:p>
                      <a:pPr marL="0" indent="0" algn="ctr">
                        <a:buNone/>
                      </a:pPr>
                      <a:r>
                        <a:rPr lang="zh-CN" altLang="en-US" sz="1400" b="0" u="none">
                          <a:solidFill>
                            <a:srgbClr val="000000"/>
                          </a:solidFill>
                          <a:latin typeface="微软雅黑" pitchFamily="34" charset="-122"/>
                          <a:ea typeface="微软雅黑" pitchFamily="34" charset="-122"/>
                          <a:cs typeface="微软雅黑" pitchFamily="34" charset="-122"/>
                        </a:rPr>
                        <a:t>目  录</a:t>
                      </a: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1.</a:t>
                      </a:r>
                      <a:r>
                        <a:rPr lang="zh-CN" altLang="en-US" sz="1400" b="0" u="none">
                          <a:solidFill>
                            <a:srgbClr val="000000"/>
                          </a:solidFill>
                          <a:latin typeface="微软雅黑" pitchFamily="34" charset="-122"/>
                          <a:ea typeface="微软雅黑" pitchFamily="34" charset="-122"/>
                          <a:cs typeface="微软雅黑" pitchFamily="34" charset="-122"/>
                        </a:rPr>
                        <a:t>页码标注准确（预案简单时目录可省略）。</a:t>
                      </a:r>
                    </a:p>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2.</a:t>
                      </a:r>
                      <a:r>
                        <a:rPr lang="zh-CN" altLang="en-US" sz="1400" b="0" u="none">
                          <a:solidFill>
                            <a:srgbClr val="000000"/>
                          </a:solidFill>
                          <a:latin typeface="微软雅黑" pitchFamily="34" charset="-122"/>
                          <a:ea typeface="微软雅黑" pitchFamily="34" charset="-122"/>
                          <a:cs typeface="微软雅黑" pitchFamily="34" charset="-122"/>
                        </a:rPr>
                        <a:t>层次清晰，编号和标题编排合理。</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itchFamily="34" charset="-122"/>
                          <a:ea typeface="微软雅黑" pitchFamily="34" charset="-122"/>
                          <a:cs typeface="微软雅黑" pitchFamily="34" charset="-122"/>
                        </a:rPr>
                        <a:t> </a:t>
                      </a: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9480">
                <a:tc>
                  <a:txBody>
                    <a:bodyPr/>
                    <a:lstStyle/>
                    <a:p>
                      <a:pPr marL="0" indent="0" algn="ctr">
                        <a:buNone/>
                      </a:pPr>
                      <a:r>
                        <a:rPr lang="zh-CN" altLang="en-US" sz="1400" b="0" u="none">
                          <a:solidFill>
                            <a:srgbClr val="000000"/>
                          </a:solidFill>
                          <a:latin typeface="微软雅黑" pitchFamily="34" charset="-122"/>
                          <a:ea typeface="微软雅黑" pitchFamily="34" charset="-122"/>
                          <a:cs typeface="微软雅黑" pitchFamily="34" charset="-122"/>
                        </a:rPr>
                        <a:t>正  文</a:t>
                      </a: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1.</a:t>
                      </a:r>
                      <a:r>
                        <a:rPr lang="zh-CN" altLang="en-US" sz="1400" b="0" u="none">
                          <a:solidFill>
                            <a:srgbClr val="000000"/>
                          </a:solidFill>
                          <a:latin typeface="微软雅黑" pitchFamily="34" charset="-122"/>
                          <a:ea typeface="微软雅黑" pitchFamily="34" charset="-122"/>
                          <a:cs typeface="微软雅黑" pitchFamily="34" charset="-122"/>
                        </a:rPr>
                        <a:t>文字通顺、语言精炼、通俗易懂。</a:t>
                      </a:r>
                    </a:p>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2.</a:t>
                      </a:r>
                      <a:r>
                        <a:rPr lang="zh-CN" altLang="en-US" sz="1400" b="0" u="none">
                          <a:solidFill>
                            <a:srgbClr val="000000"/>
                          </a:solidFill>
                          <a:latin typeface="微软雅黑" pitchFamily="34" charset="-122"/>
                          <a:ea typeface="微软雅黑" pitchFamily="34" charset="-122"/>
                          <a:cs typeface="微软雅黑" pitchFamily="34" charset="-122"/>
                        </a:rPr>
                        <a:t>结构层次清晰，内容格式规范。</a:t>
                      </a:r>
                    </a:p>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3.</a:t>
                      </a:r>
                      <a:r>
                        <a:rPr lang="zh-CN" altLang="en-US" sz="1400" b="0" u="none">
                          <a:solidFill>
                            <a:srgbClr val="000000"/>
                          </a:solidFill>
                          <a:latin typeface="微软雅黑" pitchFamily="34" charset="-122"/>
                          <a:ea typeface="微软雅黑" pitchFamily="34" charset="-122"/>
                          <a:cs typeface="微软雅黑" pitchFamily="34" charset="-122"/>
                        </a:rPr>
                        <a:t>图表、文字清楚，编排合理（名称、顺序、大小等）。</a:t>
                      </a:r>
                    </a:p>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4.</a:t>
                      </a:r>
                      <a:r>
                        <a:rPr lang="zh-CN" altLang="en-US" sz="1400" b="0" u="none">
                          <a:solidFill>
                            <a:srgbClr val="000000"/>
                          </a:solidFill>
                          <a:latin typeface="微软雅黑" pitchFamily="34" charset="-122"/>
                          <a:ea typeface="微软雅黑" pitchFamily="34" charset="-122"/>
                          <a:cs typeface="微软雅黑" pitchFamily="34" charset="-122"/>
                        </a:rPr>
                        <a:t>无错别字，同类文字的字体、字号统一。</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itchFamily="34" charset="-122"/>
                          <a:ea typeface="微软雅黑" pitchFamily="34" charset="-122"/>
                          <a:cs typeface="微软雅黑" pitchFamily="34" charset="-122"/>
                        </a:rPr>
                        <a:t> </a:t>
                      </a: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8975">
                <a:tc>
                  <a:txBody>
                    <a:bodyPr/>
                    <a:lstStyle/>
                    <a:p>
                      <a:pPr marL="0" indent="0" algn="ctr">
                        <a:buNone/>
                      </a:pPr>
                      <a:r>
                        <a:rPr lang="zh-CN" altLang="en-US" sz="1400" b="0" u="none">
                          <a:solidFill>
                            <a:srgbClr val="000000"/>
                          </a:solidFill>
                          <a:latin typeface="微软雅黑" pitchFamily="34" charset="-122"/>
                          <a:ea typeface="微软雅黑" pitchFamily="34" charset="-122"/>
                          <a:cs typeface="微软雅黑" pitchFamily="34" charset="-122"/>
                        </a:rPr>
                        <a:t>附  件</a:t>
                      </a: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1.</a:t>
                      </a:r>
                      <a:r>
                        <a:rPr lang="zh-CN" altLang="en-US" sz="1400" b="0" u="none">
                          <a:solidFill>
                            <a:srgbClr val="000000"/>
                          </a:solidFill>
                          <a:latin typeface="微软雅黑" pitchFamily="34" charset="-122"/>
                          <a:ea typeface="微软雅黑" pitchFamily="34" charset="-122"/>
                          <a:cs typeface="微软雅黑" pitchFamily="34" charset="-122"/>
                        </a:rPr>
                        <a:t>附件项目齐全，编排有序合理。</a:t>
                      </a:r>
                    </a:p>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2.</a:t>
                      </a:r>
                      <a:r>
                        <a:rPr lang="zh-CN" altLang="en-US" sz="1400" b="0" u="none">
                          <a:solidFill>
                            <a:srgbClr val="000000"/>
                          </a:solidFill>
                          <a:latin typeface="微软雅黑" pitchFamily="34" charset="-122"/>
                          <a:ea typeface="微软雅黑" pitchFamily="34" charset="-122"/>
                          <a:cs typeface="微软雅黑" pitchFamily="34" charset="-122"/>
                        </a:rPr>
                        <a:t>多个附件应标明附件的对应序号。</a:t>
                      </a:r>
                    </a:p>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3.</a:t>
                      </a:r>
                      <a:r>
                        <a:rPr lang="zh-CN" altLang="en-US" sz="1400" b="0" u="none">
                          <a:solidFill>
                            <a:srgbClr val="000000"/>
                          </a:solidFill>
                          <a:latin typeface="微软雅黑" pitchFamily="34" charset="-122"/>
                          <a:ea typeface="微软雅黑" pitchFamily="34" charset="-122"/>
                          <a:cs typeface="微软雅黑" pitchFamily="34" charset="-122"/>
                        </a:rPr>
                        <a:t>需要时，附件可以独立装订。</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itchFamily="34" charset="-122"/>
                          <a:ea typeface="微软雅黑" pitchFamily="34" charset="-122"/>
                          <a:cs typeface="微软雅黑" pitchFamily="34" charset="-122"/>
                        </a:rPr>
                        <a:t> </a:t>
                      </a: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68195">
                <a:tc>
                  <a:txBody>
                    <a:bodyPr/>
                    <a:lstStyle/>
                    <a:p>
                      <a:pPr marL="0" indent="0" algn="ctr">
                        <a:buNone/>
                      </a:pPr>
                      <a:r>
                        <a:rPr lang="zh-CN" altLang="en-US" sz="1400" b="0" u="none">
                          <a:solidFill>
                            <a:srgbClr val="000000"/>
                          </a:solidFill>
                          <a:latin typeface="微软雅黑" pitchFamily="34" charset="-122"/>
                          <a:ea typeface="微软雅黑" pitchFamily="34" charset="-122"/>
                          <a:cs typeface="微软雅黑" pitchFamily="34" charset="-122"/>
                        </a:rPr>
                        <a:t>编制过程</a:t>
                      </a: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1.</a:t>
                      </a:r>
                      <a:r>
                        <a:rPr lang="zh-CN" altLang="en-US" sz="1400" b="0" u="none">
                          <a:solidFill>
                            <a:srgbClr val="000000"/>
                          </a:solidFill>
                          <a:latin typeface="微软雅黑" pitchFamily="34" charset="-122"/>
                          <a:ea typeface="微软雅黑" pitchFamily="34" charset="-122"/>
                          <a:cs typeface="微软雅黑" pitchFamily="34" charset="-122"/>
                        </a:rPr>
                        <a:t>成立应急预案编制工作组。</a:t>
                      </a:r>
                    </a:p>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2.</a:t>
                      </a:r>
                      <a:r>
                        <a:rPr lang="zh-CN" altLang="en-US" sz="1400" b="0" u="none">
                          <a:latin typeface="微软雅黑" pitchFamily="34" charset="-122"/>
                          <a:ea typeface="微软雅黑" pitchFamily="34" charset="-122"/>
                          <a:cs typeface="微软雅黑" pitchFamily="34" charset="-122"/>
                        </a:rPr>
                        <a:t>全面分析本单位危险因素，确定可能发生的事故类型及危害程度。</a:t>
                      </a:r>
                    </a:p>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3.</a:t>
                      </a:r>
                      <a:r>
                        <a:rPr lang="zh-CN" altLang="en-US" sz="1400" b="0" u="none">
                          <a:latin typeface="微软雅黑" pitchFamily="34" charset="-122"/>
                          <a:ea typeface="微软雅黑" pitchFamily="34" charset="-122"/>
                          <a:cs typeface="微软雅黑" pitchFamily="34" charset="-122"/>
                        </a:rPr>
                        <a:t>针对危险源和事故危害程度，制定相应的防范措施。</a:t>
                      </a:r>
                    </a:p>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4.</a:t>
                      </a:r>
                      <a:r>
                        <a:rPr lang="zh-CN" altLang="en-US" sz="1400" b="0" u="none">
                          <a:latin typeface="微软雅黑" pitchFamily="34" charset="-122"/>
                          <a:ea typeface="微软雅黑" pitchFamily="34" charset="-122"/>
                          <a:cs typeface="微软雅黑" pitchFamily="34" charset="-122"/>
                        </a:rPr>
                        <a:t>客观评价本单位应急能力，掌握可利用的社会应急资源情况。</a:t>
                      </a:r>
                    </a:p>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5.</a:t>
                      </a:r>
                      <a:r>
                        <a:rPr lang="zh-CN" altLang="en-US" sz="1400" b="0" u="none">
                          <a:solidFill>
                            <a:srgbClr val="000000"/>
                          </a:solidFill>
                          <a:latin typeface="微软雅黑" pitchFamily="34" charset="-122"/>
                          <a:ea typeface="微软雅黑" pitchFamily="34" charset="-122"/>
                          <a:cs typeface="微软雅黑" pitchFamily="34" charset="-122"/>
                        </a:rPr>
                        <a:t>制定相关专项预案和现场处置方案，建立应急预案体系。</a:t>
                      </a:r>
                    </a:p>
                    <a:p>
                      <a:pPr marL="0" indent="0" algn="l">
                        <a:buNone/>
                      </a:pPr>
                      <a:r>
                        <a:rPr lang="en-US" altLang="zh-CN" sz="1400" b="0" u="none">
                          <a:solidFill>
                            <a:srgbClr val="000000"/>
                          </a:solidFill>
                          <a:latin typeface="微软雅黑" pitchFamily="34" charset="-122"/>
                          <a:ea typeface="微软雅黑" pitchFamily="34" charset="-122"/>
                          <a:cs typeface="微软雅黑" pitchFamily="34" charset="-122"/>
                        </a:rPr>
                        <a:t>6.</a:t>
                      </a:r>
                      <a:r>
                        <a:rPr lang="zh-CN" altLang="en-US" sz="1400" b="0" u="none">
                          <a:solidFill>
                            <a:srgbClr val="000000"/>
                          </a:solidFill>
                          <a:latin typeface="微软雅黑" pitchFamily="34" charset="-122"/>
                          <a:ea typeface="微软雅黑" pitchFamily="34" charset="-122"/>
                          <a:cs typeface="微软雅黑" pitchFamily="34" charset="-122"/>
                        </a:rPr>
                        <a:t>充分征求相关部门和单位意见，并对意见及采纳情况进行记录。</a:t>
                      </a:r>
                    </a:p>
                    <a:p>
                      <a:pPr marL="0" indent="0" algn="l">
                        <a:buNone/>
                      </a:pPr>
                      <a:r>
                        <a:rPr lang="en-US" altLang="zh-CN" sz="1400" b="0" u="none">
                          <a:latin typeface="微软雅黑" pitchFamily="34" charset="-122"/>
                          <a:ea typeface="微软雅黑" pitchFamily="34" charset="-122"/>
                          <a:cs typeface="微软雅黑" pitchFamily="34" charset="-122"/>
                        </a:rPr>
                        <a:t>7.</a:t>
                      </a:r>
                      <a:r>
                        <a:rPr lang="zh-CN" altLang="en-US" sz="1400" b="0" u="none">
                          <a:latin typeface="微软雅黑" pitchFamily="34" charset="-122"/>
                          <a:ea typeface="微软雅黑" pitchFamily="34" charset="-122"/>
                          <a:cs typeface="微软雅黑" pitchFamily="34" charset="-122"/>
                        </a:rPr>
                        <a:t>必要时与相关专业应急救援单位签订应急救援协议。</a:t>
                      </a:r>
                    </a:p>
                    <a:p>
                      <a:pPr marL="0" indent="0" algn="l">
                        <a:buNone/>
                      </a:pPr>
                      <a:r>
                        <a:rPr lang="en-US" altLang="zh-CN" sz="1400" b="0" u="none">
                          <a:latin typeface="微软雅黑" pitchFamily="34" charset="-122"/>
                          <a:ea typeface="微软雅黑" pitchFamily="34" charset="-122"/>
                          <a:cs typeface="微软雅黑" pitchFamily="34" charset="-122"/>
                        </a:rPr>
                        <a:t>8.</a:t>
                      </a:r>
                      <a:r>
                        <a:rPr lang="zh-CN" altLang="en-US" sz="1400" b="0" u="none">
                          <a:latin typeface="微软雅黑" pitchFamily="34" charset="-122"/>
                          <a:ea typeface="微软雅黑" pitchFamily="34" charset="-122"/>
                          <a:cs typeface="微软雅黑" pitchFamily="34" charset="-122"/>
                        </a:rPr>
                        <a:t>应急预案经过评审或论证。</a:t>
                      </a:r>
                    </a:p>
                    <a:p>
                      <a:pPr marL="0" indent="0" algn="l">
                        <a:buNone/>
                      </a:pPr>
                      <a:r>
                        <a:rPr lang="en-US" altLang="zh-CN" sz="1400" b="0" u="none">
                          <a:latin typeface="微软雅黑" pitchFamily="34" charset="-122"/>
                          <a:ea typeface="微软雅黑" pitchFamily="34" charset="-122"/>
                          <a:cs typeface="微软雅黑" pitchFamily="34" charset="-122"/>
                        </a:rPr>
                        <a:t>9.</a:t>
                      </a:r>
                      <a:r>
                        <a:rPr lang="zh-CN" altLang="en-US" sz="1400" b="0" u="none">
                          <a:latin typeface="微软雅黑" pitchFamily="34" charset="-122"/>
                          <a:ea typeface="微软雅黑" pitchFamily="34" charset="-122"/>
                          <a:cs typeface="微软雅黑" pitchFamily="34" charset="-122"/>
                        </a:rPr>
                        <a:t>重新修订后评审的，一并注明。</a:t>
                      </a:r>
                      <a:endParaRPr lang="zh-CN" altLang="en-US" sz="1400" b="0" u="none">
                        <a:solidFill>
                          <a:srgbClr val="000000"/>
                        </a:solidFill>
                        <a:latin typeface="微软雅黑" pitchFamily="34" charset="-122"/>
                        <a:ea typeface="微软雅黑" pitchFamily="34" charset="-122"/>
                        <a:cs typeface="微软雅黑"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endParaRPr lang="zh-CN" altLang="en-US" sz="1400" b="0" u="none">
                        <a:latin typeface="微软雅黑" pitchFamily="34" charset="-122"/>
                        <a:ea typeface="微软雅黑" pitchFamily="34" charset="-122"/>
                        <a:cs typeface="微软雅黑" pitchFamily="34" charset="-122"/>
                      </a:endParaRP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52718"/>
            <a:ext cx="6868584" cy="677862"/>
          </a:xfrm>
        </p:spPr>
        <p:txBody>
          <a:bodyPr/>
          <a:lstStyle/>
          <a:p>
            <a:r>
              <a:rPr lang="zh-CN" altLang="en-US">
                <a:ea typeface="微软雅黑" pitchFamily="34" charset="-122"/>
                <a:sym typeface="+mn-ea"/>
              </a:rPr>
              <a:t>第二章 应急预案的管理要求</a:t>
            </a:r>
            <a:endParaRPr lang="zh-CN" altLang="en-US">
              <a:ea typeface="微软雅黑" pitchFamily="34" charset="-122"/>
            </a:endParaRPr>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t>21</a:t>
            </a:fld>
            <a:endParaRPr lang="zh-CN" altLang="en-US">
              <a:solidFill>
                <a:prstClr val="black"/>
              </a:solidFill>
            </a:endParaRPr>
          </a:p>
        </p:txBody>
      </p:sp>
      <p:sp>
        <p:nvSpPr>
          <p:cNvPr id="7" name="圆角矩形 6"/>
          <p:cNvSpPr/>
          <p:nvPr/>
        </p:nvSpPr>
        <p:spPr>
          <a:xfrm>
            <a:off x="1810385" y="1039495"/>
            <a:ext cx="2870200"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itchFamily="34" charset="-122"/>
              <a:ea typeface="微软雅黑" pitchFamily="34" charset="-122"/>
              <a:cs typeface="微软雅黑" pitchFamily="34" charset="-122"/>
            </a:endParaRPr>
          </a:p>
        </p:txBody>
      </p:sp>
      <p:sp>
        <p:nvSpPr>
          <p:cNvPr id="5" name="文本框 4"/>
          <p:cNvSpPr txBox="1"/>
          <p:nvPr/>
        </p:nvSpPr>
        <p:spPr>
          <a:xfrm>
            <a:off x="1905635" y="1078230"/>
            <a:ext cx="2766060" cy="4384675"/>
          </a:xfrm>
          <a:prstGeom prst="rect">
            <a:avLst/>
          </a:prstGeom>
          <a:noFill/>
        </p:spPr>
        <p:txBody>
          <a:bodyPr wrap="square" rtlCol="0" anchor="t">
            <a:spAutoFit/>
          </a:bodyPr>
          <a:lstStyle/>
          <a:p>
            <a:pPr marL="0" indent="304800" algn="l">
              <a:lnSpc>
                <a:spcPct val="150000"/>
              </a:lnSpc>
            </a:pPr>
            <a:r>
              <a:rPr lang="zh-CN" altLang="en-US" sz="1800" b="1">
                <a:latin typeface="微软雅黑" pitchFamily="34" charset="-122"/>
                <a:ea typeface="微软雅黑" pitchFamily="34" charset="-122"/>
                <a:cs typeface="微软雅黑" pitchFamily="34" charset="-122"/>
                <a:sym typeface="+mn-ea"/>
              </a:rPr>
              <a:t>（二）要素评审。依据国家有关法律法规、</a:t>
            </a:r>
            <a:r>
              <a:rPr lang="en-US" altLang="zh-CN" sz="1800" b="1">
                <a:latin typeface="微软雅黑" pitchFamily="34" charset="-122"/>
                <a:ea typeface="微软雅黑" pitchFamily="34" charset="-122"/>
                <a:cs typeface="微软雅黑" pitchFamily="34" charset="-122"/>
                <a:sym typeface="+mn-ea"/>
              </a:rPr>
              <a:t>《</a:t>
            </a:r>
            <a:r>
              <a:rPr lang="zh-CN" altLang="en-US" sz="1800" b="1">
                <a:latin typeface="微软雅黑" pitchFamily="34" charset="-122"/>
                <a:ea typeface="微软雅黑" pitchFamily="34" charset="-122"/>
                <a:cs typeface="微软雅黑" pitchFamily="34" charset="-122"/>
                <a:sym typeface="+mn-ea"/>
              </a:rPr>
              <a:t>导则</a:t>
            </a:r>
            <a:r>
              <a:rPr lang="en-US" altLang="zh-CN" sz="1800" b="1">
                <a:latin typeface="微软雅黑" pitchFamily="34" charset="-122"/>
                <a:ea typeface="微软雅黑" pitchFamily="34" charset="-122"/>
                <a:cs typeface="微软雅黑" pitchFamily="34" charset="-122"/>
                <a:sym typeface="+mn-ea"/>
              </a:rPr>
              <a:t>》</a:t>
            </a:r>
            <a:r>
              <a:rPr lang="zh-CN" altLang="en-US" sz="1800" b="1">
                <a:latin typeface="微软雅黑" pitchFamily="34" charset="-122"/>
                <a:ea typeface="微软雅黑" pitchFamily="34" charset="-122"/>
                <a:cs typeface="微软雅黑" pitchFamily="34" charset="-122"/>
                <a:sym typeface="+mn-ea"/>
              </a:rPr>
              <a:t>和有关行业规范，从</a:t>
            </a:r>
            <a:r>
              <a:rPr lang="zh-CN" altLang="en-US" sz="1800" b="1">
                <a:solidFill>
                  <a:srgbClr val="FF0000"/>
                </a:solidFill>
                <a:latin typeface="微软雅黑" pitchFamily="34" charset="-122"/>
                <a:ea typeface="微软雅黑" pitchFamily="34" charset="-122"/>
                <a:cs typeface="微软雅黑" pitchFamily="34" charset="-122"/>
                <a:sym typeface="+mn-ea"/>
              </a:rPr>
              <a:t>合法性、完整性、针对性、实用性、科学性、操作性和衔接性</a:t>
            </a:r>
            <a:r>
              <a:rPr lang="zh-CN" altLang="en-US" sz="1800" b="1">
                <a:latin typeface="微软雅黑" pitchFamily="34" charset="-122"/>
                <a:ea typeface="微软雅黑" pitchFamily="34" charset="-122"/>
                <a:cs typeface="微软雅黑" pitchFamily="34" charset="-122"/>
                <a:sym typeface="+mn-ea"/>
              </a:rPr>
              <a:t>等方面对应急预案进行评审。</a:t>
            </a:r>
            <a:r>
              <a:rPr lang="zh-CN" altLang="en-US" sz="2000" b="1">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cs typeface="微软雅黑" pitchFamily="34" charset="-122"/>
                <a:sym typeface="+mn-ea"/>
              </a:rPr>
              <a:t>应急预案要素分为关键要素和一般要素。</a:t>
            </a:r>
            <a:endParaRPr lang="zh-CN" altLang="en-US" sz="2000" b="1" u="none">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cs typeface="微软雅黑" pitchFamily="34" charset="-122"/>
              <a:sym typeface="+mn-ea"/>
            </a:endParaRPr>
          </a:p>
          <a:p>
            <a:pPr marL="0" indent="304800" algn="l">
              <a:lnSpc>
                <a:spcPct val="150000"/>
              </a:lnSpc>
            </a:pPr>
            <a:endParaRPr lang="zh-CN" altLang="en-US" sz="1800" b="1">
              <a:latin typeface="微软雅黑" pitchFamily="34" charset="-122"/>
              <a:ea typeface="微软雅黑" pitchFamily="34" charset="-122"/>
              <a:cs typeface="微软雅黑" pitchFamily="34" charset="-122"/>
            </a:endParaRPr>
          </a:p>
        </p:txBody>
      </p:sp>
      <p:sp>
        <p:nvSpPr>
          <p:cNvPr id="8" name="文本框 7"/>
          <p:cNvSpPr txBox="1"/>
          <p:nvPr/>
        </p:nvSpPr>
        <p:spPr>
          <a:xfrm>
            <a:off x="4832985" y="1177925"/>
            <a:ext cx="2766060" cy="3830955"/>
          </a:xfrm>
          <a:prstGeom prst="rect">
            <a:avLst/>
          </a:prstGeom>
          <a:noFill/>
        </p:spPr>
        <p:txBody>
          <a:bodyPr wrap="square" rtlCol="0" anchor="t">
            <a:spAutoFit/>
          </a:bodyPr>
          <a:lstStyle/>
          <a:p>
            <a:pPr marL="0" indent="304800" algn="l">
              <a:lnSpc>
                <a:spcPct val="150000"/>
              </a:lnSpc>
            </a:pPr>
            <a:r>
              <a:rPr lang="zh-CN" altLang="en-US" sz="1800" b="1">
                <a:solidFill>
                  <a:srgbClr val="FF0000"/>
                </a:solidFill>
                <a:latin typeface="微软雅黑" pitchFamily="34" charset="-122"/>
                <a:ea typeface="微软雅黑" pitchFamily="34" charset="-122"/>
                <a:cs typeface="微软雅黑" pitchFamily="34" charset="-122"/>
                <a:sym typeface="+mn-ea"/>
              </a:rPr>
              <a:t>关键要素</a:t>
            </a:r>
            <a:r>
              <a:rPr lang="zh-CN" altLang="en-US" sz="1800" b="1">
                <a:latin typeface="微软雅黑" pitchFamily="34" charset="-122"/>
                <a:ea typeface="微软雅黑" pitchFamily="34" charset="-122"/>
                <a:cs typeface="微软雅黑" pitchFamily="34" charset="-122"/>
                <a:sym typeface="+mn-ea"/>
              </a:rPr>
              <a:t>是指应急预案构成要素中必须规范的内容。这些要素涉及生产经营单位</a:t>
            </a:r>
            <a:r>
              <a:rPr lang="zh-CN" altLang="en-US" sz="1800" b="1">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cs typeface="微软雅黑" pitchFamily="34" charset="-122"/>
                <a:sym typeface="+mn-ea"/>
              </a:rPr>
              <a:t>日常应急管理及应急救援的关键环节</a:t>
            </a:r>
            <a:r>
              <a:rPr lang="zh-CN" altLang="en-US" sz="1800" b="1">
                <a:latin typeface="微软雅黑" pitchFamily="34" charset="-122"/>
                <a:ea typeface="微软雅黑" pitchFamily="34" charset="-122"/>
                <a:cs typeface="微软雅黑" pitchFamily="34" charset="-122"/>
                <a:sym typeface="+mn-ea"/>
              </a:rPr>
              <a:t>，具体包括</a:t>
            </a:r>
            <a:r>
              <a:rPr lang="zh-CN" altLang="en-US" sz="1800" b="1">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cs typeface="微软雅黑" pitchFamily="34" charset="-122"/>
                <a:sym typeface="+mn-ea"/>
              </a:rPr>
              <a:t>危险源辨识与风险分析、组织机构及职责、信息报告与处置和应急响应程序与处置技术等要素。</a:t>
            </a:r>
          </a:p>
        </p:txBody>
      </p:sp>
      <p:sp>
        <p:nvSpPr>
          <p:cNvPr id="10" name="圆角矩形 9"/>
          <p:cNvSpPr/>
          <p:nvPr/>
        </p:nvSpPr>
        <p:spPr>
          <a:xfrm>
            <a:off x="4669155" y="1078230"/>
            <a:ext cx="2870200"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itchFamily="34" charset="-122"/>
              <a:ea typeface="微软雅黑" pitchFamily="34" charset="-122"/>
              <a:cs typeface="微软雅黑" pitchFamily="34" charset="-122"/>
            </a:endParaRPr>
          </a:p>
        </p:txBody>
      </p:sp>
      <p:sp>
        <p:nvSpPr>
          <p:cNvPr id="11" name="圆角矩形 10"/>
          <p:cNvSpPr/>
          <p:nvPr/>
        </p:nvSpPr>
        <p:spPr>
          <a:xfrm>
            <a:off x="7670165" y="1039495"/>
            <a:ext cx="2870200"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itchFamily="34" charset="-122"/>
              <a:ea typeface="微软雅黑" pitchFamily="34" charset="-122"/>
              <a:cs typeface="微软雅黑" pitchFamily="34" charset="-122"/>
            </a:endParaRPr>
          </a:p>
        </p:txBody>
      </p:sp>
      <p:sp>
        <p:nvSpPr>
          <p:cNvPr id="12" name="文本框 11"/>
          <p:cNvSpPr txBox="1"/>
          <p:nvPr/>
        </p:nvSpPr>
        <p:spPr>
          <a:xfrm>
            <a:off x="7765415" y="1163955"/>
            <a:ext cx="2766060" cy="4661535"/>
          </a:xfrm>
          <a:prstGeom prst="rect">
            <a:avLst/>
          </a:prstGeom>
          <a:noFill/>
        </p:spPr>
        <p:txBody>
          <a:bodyPr wrap="square" rtlCol="0" anchor="t">
            <a:spAutoFit/>
          </a:bodyPr>
          <a:lstStyle/>
          <a:p>
            <a:pPr marL="0" indent="304800" algn="l">
              <a:lnSpc>
                <a:spcPct val="150000"/>
              </a:lnSpc>
            </a:pPr>
            <a:r>
              <a:rPr lang="zh-CN" altLang="en-US" sz="1800" b="1">
                <a:solidFill>
                  <a:srgbClr val="FF0000"/>
                </a:solidFill>
                <a:latin typeface="微软雅黑" pitchFamily="34" charset="-122"/>
                <a:ea typeface="微软雅黑" pitchFamily="34" charset="-122"/>
                <a:cs typeface="微软雅黑" pitchFamily="34" charset="-122"/>
                <a:sym typeface="+mn-ea"/>
              </a:rPr>
              <a:t>一般要素</a:t>
            </a:r>
            <a:r>
              <a:rPr lang="zh-CN" altLang="en-US" sz="1800" b="1">
                <a:latin typeface="微软雅黑" pitchFamily="34" charset="-122"/>
                <a:ea typeface="微软雅黑" pitchFamily="34" charset="-122"/>
                <a:cs typeface="微软雅黑" pitchFamily="34" charset="-122"/>
                <a:sym typeface="+mn-ea"/>
              </a:rPr>
              <a:t>是指应急预案构成要素中可简写或省略的内容。这些要素不涉及生产经营单位日常应急管理及应急救援的关键环节，具体包括应急预案中的</a:t>
            </a:r>
            <a:r>
              <a:rPr lang="zh-CN" altLang="en-US" sz="1800" b="1">
                <a:solidFill>
                  <a:srgbClr val="FF0000"/>
                </a:solidFill>
                <a:latin typeface="微软雅黑" pitchFamily="34" charset="-122"/>
                <a:ea typeface="微软雅黑" pitchFamily="34" charset="-122"/>
                <a:cs typeface="微软雅黑" pitchFamily="34" charset="-122"/>
                <a:sym typeface="+mn-ea"/>
              </a:rPr>
              <a:t>编制目的、编制依据、适用范围、工作原则、单位概况</a:t>
            </a:r>
            <a:r>
              <a:rPr lang="zh-CN" altLang="en-US" sz="1800" b="1">
                <a:latin typeface="微软雅黑" pitchFamily="34" charset="-122"/>
                <a:ea typeface="微软雅黑" pitchFamily="34" charset="-122"/>
                <a:cs typeface="微软雅黑" pitchFamily="34" charset="-122"/>
                <a:sym typeface="+mn-ea"/>
              </a:rPr>
              <a:t>等要素。</a:t>
            </a:r>
            <a:endParaRPr lang="zh-CN" altLang="en-US" sz="1800" b="1">
              <a:latin typeface="微软雅黑" pitchFamily="34" charset="-122"/>
              <a:ea typeface="微软雅黑" pitchFamily="34" charset="-122"/>
              <a:cs typeface="微软雅黑" pitchFamily="34" charset="-122"/>
            </a:endParaRPr>
          </a:p>
          <a:p>
            <a:pPr marL="0" indent="304800" algn="l">
              <a:lnSpc>
                <a:spcPct val="150000"/>
              </a:lnSpc>
            </a:pPr>
            <a:endParaRPr lang="zh-CN" altLang="en-US" sz="1800" b="1">
              <a:solidFill>
                <a:srgbClr val="FF0000"/>
              </a:solidFill>
              <a:latin typeface="微软雅黑" pitchFamily="34" charset="-122"/>
              <a:ea typeface="微软雅黑" pitchFamily="34" charset="-122"/>
              <a:cs typeface="微软雅黑" pitchFamily="34" charset="-122"/>
              <a:sym typeface="+mn-ea"/>
            </a:endParaRPr>
          </a:p>
          <a:p>
            <a:pPr marL="0" indent="304800" algn="l">
              <a:lnSpc>
                <a:spcPct val="150000"/>
              </a:lnSpc>
            </a:pPr>
            <a:endParaRPr lang="zh-CN" altLang="en-US" sz="1800" b="1">
              <a:solidFill>
                <a:srgbClr val="FF0000"/>
              </a:solidFill>
              <a:latin typeface="微软雅黑" pitchFamily="34" charset="-122"/>
              <a:ea typeface="微软雅黑" pitchFamily="34" charset="-122"/>
              <a:cs typeface="微软雅黑" pitchFamily="34" charset="-122"/>
              <a:sym typeface="+mn-ea"/>
            </a:endParaRPr>
          </a:p>
        </p:txBody>
      </p:sp>
      <p:sp>
        <p:nvSpPr>
          <p:cNvPr id="68" name="双波形 67"/>
          <p:cNvSpPr/>
          <p:nvPr/>
        </p:nvSpPr>
        <p:spPr bwMode="auto">
          <a:xfrm>
            <a:off x="1652905" y="5577840"/>
            <a:ext cx="3975100" cy="84899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indent="0" eaLnBrk="1" latinLnBrk="0" hangingPunct="1">
              <a:lnSpc>
                <a:spcPts val="3200"/>
              </a:lnSpc>
              <a:spcBef>
                <a:spcPts val="0"/>
              </a:spcBef>
              <a:buFont typeface="Wingdings" charset="2"/>
              <a:buNone/>
            </a:pPr>
            <a:endParaRPr lang="zh-CN" altLang="zh-CN" sz="1800" b="1" dirty="0">
              <a:solidFill>
                <a:schemeClr val="accent1"/>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sym typeface="+mn-ea"/>
            </a:endParaRPr>
          </a:p>
        </p:txBody>
      </p:sp>
      <p:sp>
        <p:nvSpPr>
          <p:cNvPr id="13" name="文本框 12"/>
          <p:cNvSpPr txBox="1"/>
          <p:nvPr/>
        </p:nvSpPr>
        <p:spPr>
          <a:xfrm>
            <a:off x="2140585" y="5781675"/>
            <a:ext cx="2508885" cy="445135"/>
          </a:xfrm>
          <a:prstGeom prst="rect">
            <a:avLst/>
          </a:prstGeom>
          <a:blipFill>
            <a:blip r:embed="rId3"/>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l" eaLnBrk="1" hangingPunct="1">
              <a:lnSpc>
                <a:spcPct val="115000"/>
              </a:lnSpc>
              <a:buClr>
                <a:srgbClr val="FFFF00"/>
              </a:buClr>
              <a:defRPr/>
            </a:pPr>
            <a:r>
              <a:rPr lang="en-US" altLang="zh-CN" sz="2000" b="1" dirty="0">
                <a:solidFill>
                  <a:srgbClr val="0070C0"/>
                </a:solidFill>
                <a:latin typeface="微软雅黑" pitchFamily="34" charset="-122"/>
                <a:ea typeface="微软雅黑" pitchFamily="34" charset="-122"/>
                <a:cs typeface="微软雅黑" pitchFamily="34" charset="-122"/>
                <a:sym typeface="+mn-ea"/>
              </a:rPr>
              <a:t>2.1</a:t>
            </a:r>
            <a:r>
              <a:rPr lang="zh-CN" altLang="en-US" sz="2000" b="1">
                <a:latin typeface="微软雅黑" pitchFamily="34" charset="-122"/>
                <a:ea typeface="微软雅黑" pitchFamily="34" charset="-122"/>
                <a:cs typeface="微软雅黑" pitchFamily="34" charset="-122"/>
                <a:sym typeface="+mn-ea"/>
              </a:rPr>
              <a:t>应急预案的</a:t>
            </a:r>
            <a:r>
              <a:rPr lang="zh-CN" altLang="en-US" sz="2000" b="1">
                <a:solidFill>
                  <a:srgbClr val="FF0000"/>
                </a:solidFill>
                <a:latin typeface="微软雅黑" pitchFamily="34" charset="-122"/>
                <a:ea typeface="微软雅黑" pitchFamily="34" charset="-122"/>
                <a:cs typeface="微软雅黑" pitchFamily="34" charset="-122"/>
                <a:sym typeface="+mn-ea"/>
              </a:rPr>
              <a:t>评审</a:t>
            </a:r>
            <a:endParaRPr lang="zh-CN" altLang="en-US" sz="2000" b="1">
              <a:latin typeface="微软雅黑" pitchFamily="34" charset="-122"/>
              <a:ea typeface="微软雅黑" pitchFamily="34" charset="-122"/>
              <a:cs typeface="微软雅黑" pitchFamily="34" charset="-122"/>
            </a:endParaRPr>
          </a:p>
        </p:txBody>
      </p:sp>
      <p:pic>
        <p:nvPicPr>
          <p:cNvPr id="15" name="图片 14" descr="office6\wpsassist\cache\A000220150320I44PPIC"/>
          <p:cNvPicPr>
            <a:picLocks noChangeAspect="1"/>
          </p:cNvPicPr>
          <p:nvPr/>
        </p:nvPicPr>
        <p:blipFill>
          <a:blip r:embed="rId4"/>
          <a:stretch>
            <a:fillRect/>
          </a:stretch>
        </p:blipFill>
        <p:spPr>
          <a:xfrm>
            <a:off x="5284470" y="5483225"/>
            <a:ext cx="5793740" cy="91948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38282" y="331208"/>
            <a:ext cx="8136000" cy="720000"/>
          </a:xfrm>
        </p:spPr>
        <p:txBody>
          <a:bodyPr/>
          <a:lstStyle/>
          <a:p>
            <a:r>
              <a:rPr lang="zh-CN" altLang="en-US">
                <a:ea typeface="微软雅黑" pitchFamily="34" charset="-122"/>
                <a:sym typeface="+mn-ea"/>
              </a:rPr>
              <a:t>第二章 应急预案的管理要求</a:t>
            </a:r>
            <a:endParaRPr lang="zh-CN" altLang="en-US"/>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22</a:t>
            </a:fld>
            <a:endParaRPr lang="zh-CN" altLang="en-US">
              <a:solidFill>
                <a:prstClr val="black"/>
              </a:solidFill>
            </a:endParaRPr>
          </a:p>
        </p:txBody>
      </p:sp>
      <p:sp>
        <p:nvSpPr>
          <p:cNvPr id="5" name="文本框 4"/>
          <p:cNvSpPr txBox="1"/>
          <p:nvPr/>
        </p:nvSpPr>
        <p:spPr>
          <a:xfrm>
            <a:off x="1737995" y="1149350"/>
            <a:ext cx="2474595" cy="460375"/>
          </a:xfrm>
          <a:prstGeom prst="rect">
            <a:avLst/>
          </a:prstGeom>
          <a:noFill/>
        </p:spPr>
        <p:txBody>
          <a:bodyPr wrap="none" rtlCol="0" anchor="t">
            <a:spAutoFit/>
          </a:bodyPr>
          <a:lstStyle/>
          <a:p>
            <a:r>
              <a:rPr lang="en-US" altLang="zh-CN" sz="2400" b="1" dirty="0">
                <a:solidFill>
                  <a:srgbClr val="0070C0"/>
                </a:solidFill>
                <a:latin typeface="微软雅黑" pitchFamily="34" charset="-122"/>
                <a:ea typeface="微软雅黑" pitchFamily="34" charset="-122"/>
                <a:cs typeface="微软雅黑" pitchFamily="34" charset="-122"/>
                <a:sym typeface="+mn-ea"/>
              </a:rPr>
              <a:t>2.2</a:t>
            </a:r>
            <a:r>
              <a:rPr lang="zh-CN" altLang="en-US" sz="2400" b="1">
                <a:latin typeface="微软雅黑" pitchFamily="34" charset="-122"/>
                <a:ea typeface="微软雅黑" pitchFamily="34" charset="-122"/>
                <a:cs typeface="微软雅黑" pitchFamily="34" charset="-122"/>
                <a:sym typeface="+mn-ea"/>
              </a:rPr>
              <a:t>应急预案</a:t>
            </a:r>
            <a:r>
              <a:rPr lang="zh-CN" altLang="en-US" sz="2400" b="1">
                <a:solidFill>
                  <a:srgbClr val="FF0000"/>
                </a:solidFill>
                <a:latin typeface="微软雅黑" pitchFamily="34" charset="-122"/>
                <a:ea typeface="微软雅黑" pitchFamily="34" charset="-122"/>
                <a:cs typeface="微软雅黑" pitchFamily="34" charset="-122"/>
                <a:sym typeface="+mn-ea"/>
              </a:rPr>
              <a:t>管理</a:t>
            </a:r>
            <a:endParaRPr lang="zh-CN" altLang="en-US" sz="2400" b="1">
              <a:latin typeface="微软雅黑" pitchFamily="34" charset="-122"/>
              <a:ea typeface="微软雅黑" pitchFamily="34" charset="-122"/>
              <a:cs typeface="微软雅黑" pitchFamily="34" charset="-122"/>
            </a:endParaRPr>
          </a:p>
        </p:txBody>
      </p:sp>
      <p:sp>
        <p:nvSpPr>
          <p:cNvPr id="6" name="TextBox 5"/>
          <p:cNvSpPr txBox="1"/>
          <p:nvPr/>
        </p:nvSpPr>
        <p:spPr>
          <a:xfrm>
            <a:off x="1847215" y="1629410"/>
            <a:ext cx="4712970" cy="4739005"/>
          </a:xfrm>
          <a:prstGeom prst="rect">
            <a:avLst/>
          </a:prstGeom>
          <a:blipFill rotWithShape="1">
            <a:blip r:embed="rId3"/>
          </a:blipFill>
          <a:ln w="57150"/>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105000"/>
              </a:lnSpc>
              <a:spcBef>
                <a:spcPts val="0"/>
              </a:spcBef>
              <a:spcAft>
                <a:spcPts val="0"/>
              </a:spcAft>
              <a:buClr>
                <a:srgbClr val="00B0F0"/>
              </a:buClr>
              <a:buFont typeface="Wingdings" charset="2"/>
              <a:buChar char="l"/>
            </a:pPr>
            <a:r>
              <a:rPr lang="zh-CN" altLang="en-US" b="1" u="none" dirty="0">
                <a:solidFill>
                  <a:srgbClr val="FF0000"/>
                </a:solidFill>
                <a:latin typeface="微软雅黑" pitchFamily="34" charset="-122"/>
                <a:ea typeface="微软雅黑" pitchFamily="34" charset="-122"/>
                <a:cs typeface="微软雅黑" pitchFamily="34" charset="-122"/>
              </a:rPr>
              <a:t>应急机构</a:t>
            </a:r>
            <a:r>
              <a:rPr lang="zh-CN" altLang="en-US" b="0" u="none" dirty="0">
                <a:latin typeface="微软雅黑" pitchFamily="34" charset="-122"/>
                <a:ea typeface="微软雅黑" pitchFamily="34" charset="-122"/>
                <a:cs typeface="微软雅黑" pitchFamily="34" charset="-122"/>
              </a:rPr>
              <a:t>：项目部建立应急救援领导小组，甲方、监理单位、承包方人员组成；承包方成立应急机构，确保应急队伍人员充足，明确分工和职责。</a:t>
            </a:r>
            <a:endParaRPr lang="en-US" altLang="zh-CN" b="0" u="none" dirty="0">
              <a:latin typeface="微软雅黑" pitchFamily="34" charset="-122"/>
              <a:ea typeface="微软雅黑" pitchFamily="34" charset="-122"/>
              <a:cs typeface="微软雅黑" pitchFamily="34" charset="-122"/>
            </a:endParaRPr>
          </a:p>
          <a:p>
            <a:pPr>
              <a:lnSpc>
                <a:spcPct val="105000"/>
              </a:lnSpc>
              <a:spcBef>
                <a:spcPts val="0"/>
              </a:spcBef>
              <a:spcAft>
                <a:spcPts val="0"/>
              </a:spcAft>
              <a:buClr>
                <a:srgbClr val="00B0F0"/>
              </a:buClr>
              <a:buFont typeface="Wingdings" charset="2"/>
              <a:buChar char="l"/>
            </a:pPr>
            <a:r>
              <a:rPr lang="zh-CN" altLang="en-US" b="1" dirty="0">
                <a:solidFill>
                  <a:srgbClr val="FF0000"/>
                </a:solidFill>
                <a:latin typeface="微软雅黑" pitchFamily="34" charset="-122"/>
                <a:ea typeface="微软雅黑" pitchFamily="34" charset="-122"/>
                <a:cs typeface="微软雅黑" pitchFamily="34" charset="-122"/>
              </a:rPr>
              <a:t>预案编制</a:t>
            </a:r>
            <a:r>
              <a:rPr lang="zh-CN" altLang="en-US" dirty="0">
                <a:latin typeface="微软雅黑" pitchFamily="34" charset="-122"/>
                <a:ea typeface="微软雅黑" pitchFamily="34" charset="-122"/>
                <a:cs typeface="微软雅黑" pitchFamily="34" charset="-122"/>
              </a:rPr>
              <a:t>：承包方针对项目施工特点，编制各类事故应急预案和现场处置方案，报监理单位审核，报项目备案；监理单位对承包方应急预案、现场处置方案和物资装备情况进行审查，并督促修订和完善。</a:t>
            </a:r>
            <a:endParaRPr lang="en-US" altLang="zh-CN" dirty="0">
              <a:latin typeface="微软雅黑" pitchFamily="34" charset="-122"/>
              <a:ea typeface="微软雅黑" pitchFamily="34" charset="-122"/>
              <a:cs typeface="微软雅黑" pitchFamily="34" charset="-122"/>
            </a:endParaRPr>
          </a:p>
          <a:p>
            <a:pPr>
              <a:lnSpc>
                <a:spcPct val="105000"/>
              </a:lnSpc>
              <a:spcBef>
                <a:spcPts val="0"/>
              </a:spcBef>
              <a:spcAft>
                <a:spcPts val="0"/>
              </a:spcAft>
              <a:buClr>
                <a:srgbClr val="00B0F0"/>
              </a:buClr>
              <a:buFont typeface="Wingdings" charset="2"/>
              <a:buChar char="l"/>
            </a:pPr>
            <a:r>
              <a:rPr lang="zh-CN" altLang="en-US" b="1" u="none" dirty="0">
                <a:solidFill>
                  <a:srgbClr val="FF0000"/>
                </a:solidFill>
                <a:latin typeface="微软雅黑" pitchFamily="34" charset="-122"/>
                <a:ea typeface="微软雅黑" pitchFamily="34" charset="-122"/>
                <a:cs typeface="微软雅黑" pitchFamily="34" charset="-122"/>
              </a:rPr>
              <a:t>物资保障</a:t>
            </a:r>
            <a:r>
              <a:rPr lang="zh-CN" altLang="en-US" b="0" u="none" dirty="0">
                <a:latin typeface="微软雅黑" pitchFamily="34" charset="-122"/>
                <a:ea typeface="微软雅黑" pitchFamily="34" charset="-122"/>
                <a:cs typeface="微软雅黑" pitchFamily="34" charset="-122"/>
              </a:rPr>
              <a:t>：项目部和承包方均应确保应急物资装备充足有效，定期维护和检查。</a:t>
            </a:r>
            <a:endParaRPr lang="en-US" altLang="zh-CN" b="0" u="none" dirty="0">
              <a:latin typeface="微软雅黑" pitchFamily="34" charset="-122"/>
              <a:ea typeface="微软雅黑" pitchFamily="34" charset="-122"/>
              <a:cs typeface="微软雅黑" pitchFamily="34" charset="-122"/>
            </a:endParaRPr>
          </a:p>
          <a:p>
            <a:pPr>
              <a:lnSpc>
                <a:spcPct val="105000"/>
              </a:lnSpc>
              <a:spcBef>
                <a:spcPts val="0"/>
              </a:spcBef>
              <a:spcAft>
                <a:spcPts val="0"/>
              </a:spcAft>
              <a:buClr>
                <a:srgbClr val="00B0F0"/>
              </a:buClr>
              <a:buFont typeface="Wingdings" charset="2"/>
              <a:buChar char="l"/>
            </a:pPr>
            <a:r>
              <a:rPr lang="zh-CN" altLang="en-US" b="1" dirty="0">
                <a:solidFill>
                  <a:srgbClr val="FF0000"/>
                </a:solidFill>
                <a:latin typeface="微软雅黑" pitchFamily="34" charset="-122"/>
                <a:ea typeface="微软雅黑" pitchFamily="34" charset="-122"/>
                <a:cs typeface="微软雅黑" pitchFamily="34" charset="-122"/>
              </a:rPr>
              <a:t>培训、演练</a:t>
            </a:r>
            <a:r>
              <a:rPr lang="zh-CN" altLang="en-US" dirty="0">
                <a:latin typeface="微软雅黑" pitchFamily="34" charset="-122"/>
                <a:ea typeface="微软雅黑" pitchFamily="34" charset="-122"/>
                <a:cs typeface="微软雅黑" pitchFamily="34" charset="-122"/>
              </a:rPr>
              <a:t>：项目部每年至少开展</a:t>
            </a:r>
            <a:r>
              <a:rPr lang="en-US" altLang="zh-CN" dirty="0">
                <a:solidFill>
                  <a:srgbClr val="FF0000"/>
                </a:solidFill>
                <a:latin typeface="微软雅黑" pitchFamily="34" charset="-122"/>
                <a:ea typeface="微软雅黑" pitchFamily="34" charset="-122"/>
                <a:cs typeface="微软雅黑" pitchFamily="34" charset="-122"/>
              </a:rPr>
              <a:t>1</a:t>
            </a:r>
            <a:r>
              <a:rPr lang="zh-CN" altLang="en-US" dirty="0">
                <a:latin typeface="微软雅黑" pitchFamily="34" charset="-122"/>
                <a:ea typeface="微软雅黑" pitchFamily="34" charset="-122"/>
                <a:cs typeface="微软雅黑" pitchFamily="34" charset="-122"/>
              </a:rPr>
              <a:t>次应急培训及演练；承包方和监理单位每年至少开展</a:t>
            </a:r>
            <a:r>
              <a:rPr lang="en-US" altLang="zh-CN" dirty="0">
                <a:solidFill>
                  <a:srgbClr val="FF0000"/>
                </a:solidFill>
                <a:latin typeface="微软雅黑" pitchFamily="34" charset="-122"/>
                <a:ea typeface="微软雅黑" pitchFamily="34" charset="-122"/>
                <a:cs typeface="微软雅黑" pitchFamily="34" charset="-122"/>
              </a:rPr>
              <a:t>2</a:t>
            </a:r>
            <a:r>
              <a:rPr lang="zh-CN" altLang="en-US" dirty="0">
                <a:latin typeface="微软雅黑" pitchFamily="34" charset="-122"/>
                <a:ea typeface="微软雅黑" pitchFamily="34" charset="-122"/>
                <a:cs typeface="微软雅黑" pitchFamily="34" charset="-122"/>
              </a:rPr>
              <a:t>次应急培训及演练；演练结束后应对演练效果进行评估，编写报告，针对 存在的问题对应急预案进行修订和完善。</a:t>
            </a:r>
            <a:endParaRPr lang="zh-CN" altLang="en-US" b="0" u="none" dirty="0">
              <a:latin typeface="微软雅黑" pitchFamily="34" charset="-122"/>
              <a:ea typeface="微软雅黑" pitchFamily="34" charset="-122"/>
              <a:cs typeface="微软雅黑" pitchFamily="34" charset="-122"/>
            </a:endParaRPr>
          </a:p>
        </p:txBody>
      </p:sp>
      <p:pic>
        <p:nvPicPr>
          <p:cNvPr id="7" name="Picture 2" descr="响应程序图"/>
          <p:cNvPicPr>
            <a:picLocks noChangeAspect="1" noChangeArrowheads="1"/>
          </p:cNvPicPr>
          <p:nvPr/>
        </p:nvPicPr>
        <p:blipFill>
          <a:blip r:embed="rId4"/>
          <a:srcRect/>
          <a:stretch>
            <a:fillRect/>
          </a:stretch>
        </p:blipFill>
        <p:spPr bwMode="auto">
          <a:xfrm>
            <a:off x="6663690" y="1149350"/>
            <a:ext cx="3832860" cy="5213985"/>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lstStyle/>
          <a:p>
            <a:r>
              <a:rPr lang="zh-CN" altLang="en-US">
                <a:ea typeface="微软雅黑" pitchFamily="34" charset="-122"/>
                <a:sym typeface="+mn-ea"/>
              </a:rPr>
              <a:t>第二章 应急预案的管理要求</a:t>
            </a:r>
            <a:endParaRPr lang="zh-CN" altLang="en-US">
              <a:solidFill>
                <a:schemeClr val="tx1"/>
              </a:solidFill>
              <a:ea typeface="微软雅黑" pitchFamily="34" charset="-122"/>
              <a:sym typeface="+mn-ea"/>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23</a:t>
            </a:fld>
            <a:endParaRPr lang="zh-CN" altLang="en-US">
              <a:solidFill>
                <a:prstClr val="black"/>
              </a:solidFill>
            </a:endParaRPr>
          </a:p>
        </p:txBody>
      </p:sp>
      <p:sp>
        <p:nvSpPr>
          <p:cNvPr id="6" name="文本框 5"/>
          <p:cNvSpPr txBox="1"/>
          <p:nvPr/>
        </p:nvSpPr>
        <p:spPr>
          <a:xfrm>
            <a:off x="1614170" y="1339215"/>
            <a:ext cx="8848090" cy="460375"/>
          </a:xfrm>
          <a:prstGeom prst="rect">
            <a:avLst/>
          </a:prstGeom>
          <a:blipFill>
            <a:blip r:embed="rId3"/>
          </a:blipFill>
        </p:spPr>
        <p:txBody>
          <a:bodyPr wrap="square" rtlCol="0" anchor="t">
            <a:spAutoFit/>
          </a:bodyPr>
          <a:lstStyle/>
          <a:p>
            <a:r>
              <a:rPr lang="en-US" altLang="zh-CN" sz="2400" b="1">
                <a:latin typeface="微软雅黑" pitchFamily="34" charset="-122"/>
                <a:ea typeface="微软雅黑" pitchFamily="34" charset="-122"/>
                <a:cs typeface="微软雅黑" pitchFamily="34" charset="-122"/>
              </a:rPr>
              <a:t>(1)</a:t>
            </a:r>
            <a:r>
              <a:rPr lang="zh-CN" altLang="en-US" sz="2400" b="1">
                <a:solidFill>
                  <a:srgbClr val="FF0000"/>
                </a:solidFill>
                <a:latin typeface="微软雅黑" pitchFamily="34" charset="-122"/>
                <a:ea typeface="微软雅黑" pitchFamily="34" charset="-122"/>
                <a:cs typeface="微软雅黑" pitchFamily="34" charset="-122"/>
              </a:rPr>
              <a:t>成立集团公司应急指挥中心</a:t>
            </a:r>
          </a:p>
        </p:txBody>
      </p:sp>
      <p:sp>
        <p:nvSpPr>
          <p:cNvPr id="8" name="文本框 7"/>
          <p:cNvSpPr txBox="1"/>
          <p:nvPr/>
        </p:nvSpPr>
        <p:spPr>
          <a:xfrm>
            <a:off x="1614170" y="4194175"/>
            <a:ext cx="2360295" cy="2030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zh-CN" altLang="en-US" sz="1800" b="1">
                <a:solidFill>
                  <a:srgbClr val="FF0000"/>
                </a:solidFill>
                <a:latin typeface="微软雅黑" pitchFamily="34" charset="-122"/>
                <a:ea typeface="微软雅黑" pitchFamily="34" charset="-122"/>
                <a:cs typeface="微软雅黑" pitchFamily="34" charset="-122"/>
              </a:rPr>
              <a:t>总 指 挥</a:t>
            </a:r>
            <a:r>
              <a:rPr lang="zh-CN" altLang="en-US" sz="1800" b="1">
                <a:latin typeface="微软雅黑" pitchFamily="34" charset="-122"/>
                <a:ea typeface="微软雅黑" pitchFamily="34" charset="-122"/>
                <a:cs typeface="微软雅黑" pitchFamily="34" charset="-122"/>
              </a:rPr>
              <a:t>：董事长、总经理 </a:t>
            </a:r>
          </a:p>
          <a:p>
            <a:r>
              <a:rPr lang="zh-CN" altLang="en-US" sz="1800" b="1">
                <a:solidFill>
                  <a:srgbClr val="FF0000"/>
                </a:solidFill>
                <a:latin typeface="微软雅黑" pitchFamily="34" charset="-122"/>
                <a:ea typeface="微软雅黑" pitchFamily="34" charset="-122"/>
                <a:cs typeface="微软雅黑" pitchFamily="34" charset="-122"/>
              </a:rPr>
              <a:t>副总指挥</a:t>
            </a:r>
            <a:r>
              <a:rPr lang="zh-CN" altLang="en-US" sz="1800" b="1">
                <a:latin typeface="微软雅黑" pitchFamily="34" charset="-122"/>
                <a:ea typeface="微软雅黑" pitchFamily="34" charset="-122"/>
                <a:cs typeface="微软雅黑" pitchFamily="34" charset="-122"/>
              </a:rPr>
              <a:t>：副总经理 、党委副书记 、纪委书记  、总工程师等    </a:t>
            </a:r>
          </a:p>
          <a:p>
            <a:r>
              <a:rPr lang="zh-CN" altLang="en-US" sz="1800" b="1">
                <a:solidFill>
                  <a:srgbClr val="FF0000"/>
                </a:solidFill>
                <a:latin typeface="微软雅黑" pitchFamily="34" charset="-122"/>
                <a:ea typeface="微软雅黑" pitchFamily="34" charset="-122"/>
                <a:cs typeface="微软雅黑" pitchFamily="34" charset="-122"/>
              </a:rPr>
              <a:t>指挥部成员</a:t>
            </a:r>
            <a:r>
              <a:rPr lang="zh-CN" altLang="en-US" sz="1800" b="1">
                <a:latin typeface="微软雅黑" pitchFamily="34" charset="-122"/>
                <a:ea typeface="微软雅黑" pitchFamily="34" charset="-122"/>
                <a:cs typeface="微软雅黑" pitchFamily="34" charset="-122"/>
              </a:rPr>
              <a:t>：</a:t>
            </a:r>
            <a:r>
              <a:rPr lang="en-US" altLang="zh-CN" sz="1800" b="1">
                <a:latin typeface="微软雅黑" pitchFamily="34" charset="-122"/>
                <a:ea typeface="微软雅黑" pitchFamily="34" charset="-122"/>
                <a:cs typeface="微软雅黑" pitchFamily="34" charset="-122"/>
              </a:rPr>
              <a:t>XXX</a:t>
            </a:r>
            <a:r>
              <a:rPr lang="zh-CN" altLang="en-US" sz="1800" b="1">
                <a:latin typeface="微软雅黑" pitchFamily="34" charset="-122"/>
                <a:ea typeface="微软雅黑" pitchFamily="34" charset="-122"/>
                <a:cs typeface="微软雅黑" pitchFamily="34" charset="-122"/>
              </a:rPr>
              <a:t>、</a:t>
            </a:r>
            <a:r>
              <a:rPr lang="en-US" altLang="zh-CN" sz="1800" b="1">
                <a:latin typeface="微软雅黑" pitchFamily="34" charset="-122"/>
                <a:ea typeface="微软雅黑" pitchFamily="34" charset="-122"/>
                <a:cs typeface="微软雅黑" pitchFamily="34" charset="-122"/>
              </a:rPr>
              <a:t>XXXX</a:t>
            </a:r>
            <a:r>
              <a:rPr lang="zh-CN" altLang="en-US" sz="1800" b="1">
                <a:latin typeface="微软雅黑" pitchFamily="34" charset="-122"/>
                <a:ea typeface="微软雅黑" pitchFamily="34" charset="-122"/>
                <a:cs typeface="微软雅黑" pitchFamily="34" charset="-122"/>
              </a:rPr>
              <a:t>等部门</a:t>
            </a:r>
          </a:p>
        </p:txBody>
      </p:sp>
      <p:sp>
        <p:nvSpPr>
          <p:cNvPr id="3" name="文本框 2"/>
          <p:cNvSpPr txBox="1"/>
          <p:nvPr/>
        </p:nvSpPr>
        <p:spPr>
          <a:xfrm>
            <a:off x="1737995" y="921385"/>
            <a:ext cx="2474595" cy="460375"/>
          </a:xfrm>
          <a:prstGeom prst="rect">
            <a:avLst/>
          </a:prstGeom>
          <a:noFill/>
        </p:spPr>
        <p:txBody>
          <a:bodyPr wrap="none" rtlCol="0" anchor="t">
            <a:spAutoFit/>
          </a:bodyPr>
          <a:lstStyle/>
          <a:p>
            <a:r>
              <a:rPr lang="en-US" altLang="zh-CN" sz="2400" b="1" dirty="0">
                <a:solidFill>
                  <a:srgbClr val="0070C0"/>
                </a:solidFill>
                <a:latin typeface="微软雅黑" pitchFamily="34" charset="-122"/>
                <a:ea typeface="微软雅黑" pitchFamily="34" charset="-122"/>
                <a:cs typeface="微软雅黑" pitchFamily="34" charset="-122"/>
                <a:sym typeface="+mn-ea"/>
              </a:rPr>
              <a:t>2.2</a:t>
            </a:r>
            <a:r>
              <a:rPr lang="zh-CN" altLang="en-US" sz="2400" b="1">
                <a:latin typeface="微软雅黑" pitchFamily="34" charset="-122"/>
                <a:ea typeface="微软雅黑" pitchFamily="34" charset="-122"/>
                <a:cs typeface="微软雅黑" pitchFamily="34" charset="-122"/>
                <a:sym typeface="+mn-ea"/>
              </a:rPr>
              <a:t>应急预案</a:t>
            </a:r>
            <a:r>
              <a:rPr lang="zh-CN" altLang="en-US" sz="2400" b="1">
                <a:solidFill>
                  <a:srgbClr val="FF0000"/>
                </a:solidFill>
                <a:latin typeface="微软雅黑" pitchFamily="34" charset="-122"/>
                <a:ea typeface="微软雅黑" pitchFamily="34" charset="-122"/>
                <a:cs typeface="微软雅黑" pitchFamily="34" charset="-122"/>
                <a:sym typeface="+mn-ea"/>
              </a:rPr>
              <a:t>管理</a:t>
            </a:r>
            <a:endParaRPr lang="zh-CN" altLang="en-US" sz="2400">
              <a:latin typeface="微软雅黑" pitchFamily="34" charset="-122"/>
              <a:ea typeface="微软雅黑" pitchFamily="34" charset="-122"/>
              <a:cs typeface="微软雅黑" pitchFamily="34" charset="-122"/>
            </a:endParaRPr>
          </a:p>
        </p:txBody>
      </p:sp>
      <p:sp>
        <p:nvSpPr>
          <p:cNvPr id="7" name="椭圆 6"/>
          <p:cNvSpPr/>
          <p:nvPr/>
        </p:nvSpPr>
        <p:spPr>
          <a:xfrm>
            <a:off x="6494780" y="3502025"/>
            <a:ext cx="1525270" cy="1413510"/>
          </a:xfrm>
          <a:prstGeom prst="ellipse">
            <a:avLst/>
          </a:prstGeom>
          <a:gradFill>
            <a:gsLst>
              <a:gs pos="0">
                <a:srgbClr val="CCECFF"/>
              </a:gs>
              <a:gs pos="100000">
                <a:srgbClr val="52762D"/>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FF0000"/>
                </a:solidFill>
                <a:latin typeface="微软雅黑" pitchFamily="34" charset="-122"/>
                <a:ea typeface="微软雅黑" pitchFamily="34" charset="-122"/>
                <a:cs typeface="微软雅黑" pitchFamily="34" charset="-122"/>
                <a:sym typeface="+mn-ea"/>
              </a:rPr>
              <a:t>应急指挥中心职责：</a:t>
            </a:r>
            <a:endParaRPr lang="zh-CN" altLang="en-US">
              <a:latin typeface="微软雅黑" pitchFamily="34" charset="-122"/>
              <a:ea typeface="微软雅黑" pitchFamily="34" charset="-122"/>
              <a:cs typeface="微软雅黑" pitchFamily="34" charset="-122"/>
            </a:endParaRPr>
          </a:p>
        </p:txBody>
      </p:sp>
      <p:sp>
        <p:nvSpPr>
          <p:cNvPr id="10" name="椭圆 9"/>
          <p:cNvSpPr/>
          <p:nvPr/>
        </p:nvSpPr>
        <p:spPr>
          <a:xfrm>
            <a:off x="7912100" y="2245995"/>
            <a:ext cx="2087880" cy="2040890"/>
          </a:xfrm>
          <a:prstGeom prst="ellipse">
            <a:avLst/>
          </a:prstGeom>
          <a:gradFill flip="none" rotWithShape="1">
            <a:gsLst>
              <a:gs pos="0">
                <a:srgbClr val="007BD3"/>
              </a:gs>
              <a:gs pos="100000">
                <a:srgbClr val="034373"/>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itchFamily="34" charset="-122"/>
                <a:ea typeface="微软雅黑" pitchFamily="34" charset="-122"/>
                <a:cs typeface="微软雅黑" pitchFamily="34" charset="-122"/>
                <a:sym typeface="+mn-ea"/>
              </a:rPr>
              <a:t>1</a:t>
            </a:r>
            <a:r>
              <a:rPr lang="en-US" altLang="zh-CN" sz="1600" b="1">
                <a:solidFill>
                  <a:srgbClr val="FF0000"/>
                </a:solidFill>
                <a:latin typeface="微软雅黑" pitchFamily="34" charset="-122"/>
                <a:ea typeface="微软雅黑" pitchFamily="34" charset="-122"/>
                <a:cs typeface="微软雅黑" pitchFamily="34" charset="-122"/>
                <a:sym typeface="+mn-ea"/>
              </a:rPr>
              <a:t>.</a:t>
            </a:r>
            <a:r>
              <a:rPr lang="zh-CN" altLang="en-US" sz="1600" b="1">
                <a:latin typeface="微软雅黑" pitchFamily="34" charset="-122"/>
                <a:ea typeface="微软雅黑" pitchFamily="34" charset="-122"/>
                <a:cs typeface="微软雅黑" pitchFamily="34" charset="-122"/>
                <a:sym typeface="+mn-ea"/>
              </a:rPr>
              <a:t>分析判断事故、事件或灾情的受影响区域、危害程度，确定相应警报级别、应急救援级别。</a:t>
            </a:r>
            <a:endParaRPr lang="zh-CN" altLang="en-US" sz="1600">
              <a:latin typeface="微软雅黑" pitchFamily="34" charset="-122"/>
              <a:ea typeface="微软雅黑" pitchFamily="34" charset="-122"/>
              <a:cs typeface="微软雅黑" pitchFamily="34" charset="-122"/>
            </a:endParaRPr>
          </a:p>
        </p:txBody>
      </p:sp>
      <p:sp>
        <p:nvSpPr>
          <p:cNvPr id="11" name="椭圆 10"/>
          <p:cNvSpPr/>
          <p:nvPr/>
        </p:nvSpPr>
        <p:spPr>
          <a:xfrm>
            <a:off x="7676515" y="4184015"/>
            <a:ext cx="2087880" cy="204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itchFamily="34" charset="-122"/>
                <a:ea typeface="微软雅黑" pitchFamily="34" charset="-122"/>
                <a:cs typeface="微软雅黑" pitchFamily="34" charset="-122"/>
                <a:sym typeface="+mn-ea"/>
              </a:rPr>
              <a:t>2</a:t>
            </a:r>
            <a:r>
              <a:rPr lang="en-US" altLang="zh-CN" sz="1600" b="1">
                <a:solidFill>
                  <a:srgbClr val="FF0000"/>
                </a:solidFill>
                <a:latin typeface="微软雅黑" pitchFamily="34" charset="-122"/>
                <a:ea typeface="微软雅黑" pitchFamily="34" charset="-122"/>
                <a:cs typeface="微软雅黑" pitchFamily="34" charset="-122"/>
                <a:sym typeface="+mn-ea"/>
              </a:rPr>
              <a:t>.</a:t>
            </a:r>
            <a:r>
              <a:rPr lang="zh-CN" altLang="en-US" sz="1600" b="1">
                <a:latin typeface="微软雅黑" pitchFamily="34" charset="-122"/>
                <a:ea typeface="微软雅黑" pitchFamily="34" charset="-122"/>
                <a:cs typeface="微软雅黑" pitchFamily="34" charset="-122"/>
                <a:sym typeface="+mn-ea"/>
              </a:rPr>
              <a:t>决定启动应急救援预案，组织、指挥、协调各应急反应组织进行应急救援行动。</a:t>
            </a:r>
            <a:endParaRPr lang="zh-CN" altLang="en-US" sz="1600">
              <a:latin typeface="微软雅黑" pitchFamily="34" charset="-122"/>
              <a:ea typeface="微软雅黑" pitchFamily="34" charset="-122"/>
              <a:cs typeface="微软雅黑" pitchFamily="34" charset="-122"/>
            </a:endParaRPr>
          </a:p>
        </p:txBody>
      </p:sp>
      <p:sp>
        <p:nvSpPr>
          <p:cNvPr id="12" name="椭圆 11"/>
          <p:cNvSpPr/>
          <p:nvPr/>
        </p:nvSpPr>
        <p:spPr>
          <a:xfrm>
            <a:off x="6024245" y="4692650"/>
            <a:ext cx="2087880" cy="1806575"/>
          </a:xfrm>
          <a:prstGeom prst="ellipse">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itchFamily="34" charset="-122"/>
                <a:ea typeface="微软雅黑" pitchFamily="34" charset="-122"/>
                <a:cs typeface="微软雅黑" pitchFamily="34" charset="-122"/>
                <a:sym typeface="+mn-ea"/>
              </a:rPr>
              <a:t>3</a:t>
            </a:r>
            <a:r>
              <a:rPr lang="en-US" altLang="zh-CN" sz="1600" b="1">
                <a:solidFill>
                  <a:srgbClr val="FF0000"/>
                </a:solidFill>
                <a:latin typeface="微软雅黑" pitchFamily="34" charset="-122"/>
                <a:ea typeface="微软雅黑" pitchFamily="34" charset="-122"/>
                <a:cs typeface="微软雅黑" pitchFamily="34" charset="-122"/>
                <a:sym typeface="+mn-ea"/>
              </a:rPr>
              <a:t>.</a:t>
            </a:r>
            <a:r>
              <a:rPr lang="zh-CN" altLang="en-US" sz="1600" b="1">
                <a:latin typeface="微软雅黑" pitchFamily="34" charset="-122"/>
                <a:ea typeface="微软雅黑" pitchFamily="34" charset="-122"/>
                <a:cs typeface="微软雅黑" pitchFamily="34" charset="-122"/>
                <a:sym typeface="+mn-ea"/>
              </a:rPr>
              <a:t>批准成立现场抢险指挥部，批准现场抢险方案（或现场预案）。</a:t>
            </a:r>
            <a:endParaRPr lang="zh-CN" altLang="en-US" sz="1600">
              <a:latin typeface="微软雅黑" pitchFamily="34" charset="-122"/>
              <a:ea typeface="微软雅黑" pitchFamily="34" charset="-122"/>
              <a:cs typeface="微软雅黑" pitchFamily="34" charset="-122"/>
            </a:endParaRPr>
          </a:p>
        </p:txBody>
      </p:sp>
      <p:sp>
        <p:nvSpPr>
          <p:cNvPr id="13" name="椭圆 12"/>
          <p:cNvSpPr/>
          <p:nvPr/>
        </p:nvSpPr>
        <p:spPr>
          <a:xfrm>
            <a:off x="4406900" y="3758565"/>
            <a:ext cx="2087880" cy="204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itchFamily="34" charset="-122"/>
                <a:ea typeface="微软雅黑" pitchFamily="34" charset="-122"/>
                <a:cs typeface="微软雅黑" pitchFamily="34" charset="-122"/>
                <a:sym typeface="+mn-ea"/>
              </a:rPr>
              <a:t>4</a:t>
            </a:r>
            <a:r>
              <a:rPr lang="en-US" altLang="zh-CN" sz="1600" b="1">
                <a:solidFill>
                  <a:srgbClr val="FF0000"/>
                </a:solidFill>
                <a:latin typeface="微软雅黑" pitchFamily="34" charset="-122"/>
                <a:ea typeface="微软雅黑" pitchFamily="34" charset="-122"/>
                <a:cs typeface="微软雅黑" pitchFamily="34" charset="-122"/>
                <a:sym typeface="+mn-ea"/>
              </a:rPr>
              <a:t>.</a:t>
            </a:r>
            <a:r>
              <a:rPr lang="zh-CN" altLang="en-US" sz="1600" b="1">
                <a:latin typeface="微软雅黑" pitchFamily="34" charset="-122"/>
                <a:ea typeface="微软雅黑" pitchFamily="34" charset="-122"/>
                <a:cs typeface="微软雅黑" pitchFamily="34" charset="-122"/>
                <a:sym typeface="+mn-ea"/>
              </a:rPr>
              <a:t>报告上级机关和地方政府，通报事故、事件或灾害情况。</a:t>
            </a:r>
            <a:endParaRPr lang="zh-CN" altLang="en-US" sz="1600">
              <a:latin typeface="微软雅黑" pitchFamily="34" charset="-122"/>
              <a:ea typeface="微软雅黑" pitchFamily="34" charset="-122"/>
              <a:cs typeface="微软雅黑" pitchFamily="34" charset="-122"/>
            </a:endParaRPr>
          </a:p>
        </p:txBody>
      </p:sp>
      <p:sp>
        <p:nvSpPr>
          <p:cNvPr id="14" name="椭圆 13"/>
          <p:cNvSpPr/>
          <p:nvPr/>
        </p:nvSpPr>
        <p:spPr>
          <a:xfrm>
            <a:off x="6261100" y="1717675"/>
            <a:ext cx="2087880" cy="204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itchFamily="34" charset="-122"/>
                <a:ea typeface="微软雅黑" pitchFamily="34" charset="-122"/>
                <a:cs typeface="微软雅黑" pitchFamily="34" charset="-122"/>
                <a:sym typeface="+mn-ea"/>
              </a:rPr>
              <a:t>6</a:t>
            </a:r>
            <a:r>
              <a:rPr lang="en-US" altLang="zh-CN" sz="1600" b="1">
                <a:solidFill>
                  <a:srgbClr val="FF0000"/>
                </a:solidFill>
                <a:latin typeface="微软雅黑" pitchFamily="34" charset="-122"/>
                <a:ea typeface="微软雅黑" pitchFamily="34" charset="-122"/>
                <a:cs typeface="微软雅黑" pitchFamily="34" charset="-122"/>
                <a:sym typeface="+mn-ea"/>
              </a:rPr>
              <a:t>.</a:t>
            </a:r>
            <a:r>
              <a:rPr lang="zh-CN" altLang="en-US" sz="1600" b="1">
                <a:latin typeface="微软雅黑" pitchFamily="34" charset="-122"/>
                <a:ea typeface="微软雅黑" pitchFamily="34" charset="-122"/>
                <a:cs typeface="微软雅黑" pitchFamily="34" charset="-122"/>
                <a:sym typeface="+mn-ea"/>
              </a:rPr>
              <a:t>根据事态发展，决定请求外部援助。</a:t>
            </a:r>
            <a:endParaRPr lang="zh-CN" altLang="en-US" sz="1600">
              <a:latin typeface="微软雅黑" pitchFamily="34" charset="-122"/>
              <a:ea typeface="微软雅黑" pitchFamily="34" charset="-122"/>
              <a:cs typeface="微软雅黑" pitchFamily="34" charset="-122"/>
            </a:endParaRPr>
          </a:p>
        </p:txBody>
      </p:sp>
      <p:sp>
        <p:nvSpPr>
          <p:cNvPr id="15" name="椭圆 14"/>
          <p:cNvSpPr/>
          <p:nvPr/>
        </p:nvSpPr>
        <p:spPr>
          <a:xfrm>
            <a:off x="4498975" y="2245995"/>
            <a:ext cx="2087880" cy="2040890"/>
          </a:xfrm>
          <a:prstGeom prst="ellipse">
            <a:avLst/>
          </a:prstGeom>
          <a:gradFill>
            <a:gsLst>
              <a:gs pos="0">
                <a:schemeClr val="accent4"/>
              </a:gs>
              <a:gs pos="35000">
                <a:schemeClr val="accent4"/>
              </a:gs>
              <a:gs pos="100000">
                <a:schemeClr val="accent4"/>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itchFamily="34" charset="-122"/>
                <a:ea typeface="微软雅黑" pitchFamily="34" charset="-122"/>
                <a:cs typeface="微软雅黑" pitchFamily="34" charset="-122"/>
                <a:sym typeface="+mn-ea"/>
              </a:rPr>
              <a:t>5</a:t>
            </a:r>
            <a:r>
              <a:rPr lang="en-US" altLang="zh-CN" sz="1600" b="1">
                <a:solidFill>
                  <a:srgbClr val="FF0000"/>
                </a:solidFill>
                <a:latin typeface="微软雅黑" pitchFamily="34" charset="-122"/>
                <a:ea typeface="微软雅黑" pitchFamily="34" charset="-122"/>
                <a:cs typeface="微软雅黑" pitchFamily="34" charset="-122"/>
                <a:sym typeface="+mn-ea"/>
              </a:rPr>
              <a:t>.</a:t>
            </a:r>
            <a:r>
              <a:rPr lang="zh-CN" altLang="en-US" sz="1600" b="1">
                <a:latin typeface="微软雅黑" pitchFamily="34" charset="-122"/>
                <a:ea typeface="微软雅黑" pitchFamily="34" charset="-122"/>
                <a:cs typeface="微软雅黑" pitchFamily="34" charset="-122"/>
                <a:sym typeface="+mn-ea"/>
              </a:rPr>
              <a:t>评估事态发展程度，决定升高或降低警报级别、应急救援级别。</a:t>
            </a:r>
            <a:endParaRPr lang="zh-CN" altLang="en-US" sz="1600">
              <a:latin typeface="微软雅黑" pitchFamily="34" charset="-122"/>
              <a:ea typeface="微软雅黑" pitchFamily="34" charset="-122"/>
              <a:cs typeface="微软雅黑" pitchFamily="34" charset="-122"/>
            </a:endParaRPr>
          </a:p>
        </p:txBody>
      </p:sp>
      <p:pic>
        <p:nvPicPr>
          <p:cNvPr id="164884" name="Picture 20" descr="C:\Users\ydp\Desktop\Redocn_2012063015451907.jpg"/>
          <p:cNvPicPr>
            <a:picLocks noChangeAspect="1" noChangeArrowheads="1"/>
          </p:cNvPicPr>
          <p:nvPr/>
        </p:nvPicPr>
        <p:blipFill rotWithShape="1">
          <a:blip r:embed="rId4"/>
          <a:srcRect/>
          <a:stretch>
            <a:fillRect/>
          </a:stretch>
        </p:blipFill>
        <p:spPr bwMode="auto">
          <a:xfrm>
            <a:off x="1737995" y="1934210"/>
            <a:ext cx="2392680" cy="21475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office6\wpsassist\cache\A000220150824A13PPIC"/>
          <p:cNvPicPr>
            <a:picLocks noChangeAspect="1"/>
          </p:cNvPicPr>
          <p:nvPr/>
        </p:nvPicPr>
        <p:blipFill>
          <a:blip r:embed="rId3"/>
          <a:stretch>
            <a:fillRect/>
          </a:stretch>
        </p:blipFill>
        <p:spPr>
          <a:xfrm>
            <a:off x="1737995" y="1130300"/>
            <a:ext cx="8715375" cy="5441315"/>
          </a:xfrm>
          <a:prstGeom prst="rect">
            <a:avLst/>
          </a:prstGeom>
        </p:spPr>
      </p:pic>
      <p:sp>
        <p:nvSpPr>
          <p:cNvPr id="2" name="标题 1"/>
          <p:cNvSpPr>
            <a:spLocks noGrp="1"/>
          </p:cNvSpPr>
          <p:nvPr>
            <p:ph type="title"/>
          </p:nvPr>
        </p:nvSpPr>
        <p:spPr>
          <a:xfrm>
            <a:off x="609600" y="296228"/>
            <a:ext cx="6868584" cy="677862"/>
          </a:xfrm>
        </p:spPr>
        <p:txBody>
          <a:bodyPr>
            <a:normAutofit/>
          </a:bodyPr>
          <a:lstStyle/>
          <a:p>
            <a:r>
              <a:rPr lang="zh-CN" altLang="en-US">
                <a:ea typeface="微软雅黑" pitchFamily="34" charset="-122"/>
                <a:sym typeface="+mn-ea"/>
              </a:rPr>
              <a:t>第二章 应急预案的管理要求</a:t>
            </a:r>
            <a:endParaRPr lang="zh-CN" altLang="en-US"/>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t>24</a:t>
            </a:fld>
            <a:endParaRPr lang="zh-CN" altLang="en-US">
              <a:solidFill>
                <a:prstClr val="black"/>
              </a:solidFill>
            </a:endParaRPr>
          </a:p>
        </p:txBody>
      </p:sp>
      <p:sp>
        <p:nvSpPr>
          <p:cNvPr id="5" name="文本框 4"/>
          <p:cNvSpPr txBox="1"/>
          <p:nvPr/>
        </p:nvSpPr>
        <p:spPr>
          <a:xfrm>
            <a:off x="7951470" y="3423285"/>
            <a:ext cx="2501900" cy="2306955"/>
          </a:xfrm>
          <a:prstGeom prst="rect">
            <a:avLst/>
          </a:prstGeom>
          <a:noFill/>
        </p:spPr>
        <p:txBody>
          <a:bodyPr wrap="square" rtlCol="0" anchor="t">
            <a:spAutoFit/>
          </a:bodyPr>
          <a:lstStyle/>
          <a:p>
            <a:r>
              <a:rPr lang="zh-CN" altLang="en-US" sz="2000">
                <a:latin typeface="微软雅黑" pitchFamily="34" charset="-122"/>
                <a:ea typeface="微软雅黑" pitchFamily="34" charset="-122"/>
                <a:cs typeface="微软雅黑" pitchFamily="34" charset="-122"/>
              </a:rPr>
              <a:t>5</a:t>
            </a:r>
            <a:r>
              <a:rPr lang="en-US" altLang="zh-CN" sz="2000">
                <a:latin typeface="微软雅黑" pitchFamily="34" charset="-122"/>
                <a:ea typeface="微软雅黑" pitchFamily="34" charset="-122"/>
                <a:cs typeface="微软雅黑" pitchFamily="34" charset="-122"/>
              </a:rPr>
              <a:t>.</a:t>
            </a:r>
            <a:r>
              <a:rPr lang="zh-CN" altLang="en-US" sz="2000">
                <a:solidFill>
                  <a:srgbClr val="FF0000"/>
                </a:solidFill>
                <a:latin typeface="微软雅黑" pitchFamily="34" charset="-122"/>
                <a:ea typeface="微软雅黑" pitchFamily="34" charset="-122"/>
                <a:cs typeface="微软雅黑" pitchFamily="34" charset="-122"/>
              </a:rPr>
              <a:t>组织、协调</a:t>
            </a:r>
            <a:r>
              <a:rPr lang="zh-CN" altLang="en-US" sz="2000">
                <a:latin typeface="微软雅黑" pitchFamily="34" charset="-122"/>
                <a:ea typeface="微软雅黑" pitchFamily="34" charset="-122"/>
                <a:cs typeface="微软雅黑" pitchFamily="34" charset="-122"/>
              </a:rPr>
              <a:t>对外求援等有关事宜，负责事故的上报。 </a:t>
            </a:r>
          </a:p>
          <a:p>
            <a:r>
              <a:rPr lang="zh-CN" altLang="en-US" sz="2000">
                <a:latin typeface="微软雅黑" pitchFamily="34" charset="-122"/>
                <a:ea typeface="微软雅黑" pitchFamily="34" charset="-122"/>
                <a:cs typeface="微软雅黑" pitchFamily="34" charset="-122"/>
              </a:rPr>
              <a:t>6</a:t>
            </a:r>
            <a:r>
              <a:rPr lang="en-US" altLang="zh-CN" sz="2000">
                <a:latin typeface="微软雅黑" pitchFamily="34" charset="-122"/>
                <a:ea typeface="微软雅黑" pitchFamily="34" charset="-122"/>
                <a:cs typeface="微软雅黑" pitchFamily="34" charset="-122"/>
              </a:rPr>
              <a:t>.</a:t>
            </a:r>
            <a:r>
              <a:rPr lang="zh-CN" altLang="en-US" sz="2000">
                <a:latin typeface="微软雅黑" pitchFamily="34" charset="-122"/>
                <a:ea typeface="微软雅黑" pitchFamily="34" charset="-122"/>
                <a:cs typeface="微软雅黑" pitchFamily="34" charset="-122"/>
              </a:rPr>
              <a:t>落实上级有关指示和批示，对内通报事故抢救进展情况，并做好相关</a:t>
            </a:r>
            <a:r>
              <a:rPr lang="zh-CN" altLang="en-US" sz="2000">
                <a:solidFill>
                  <a:srgbClr val="FF0000"/>
                </a:solidFill>
                <a:latin typeface="微软雅黑" pitchFamily="34" charset="-122"/>
                <a:ea typeface="微软雅黑" pitchFamily="34" charset="-122"/>
                <a:cs typeface="微软雅黑" pitchFamily="34" charset="-122"/>
              </a:rPr>
              <a:t>记录</a:t>
            </a:r>
            <a:r>
              <a:rPr lang="zh-CN" altLang="en-US" sz="2000">
                <a:latin typeface="微软雅黑" pitchFamily="34" charset="-122"/>
                <a:ea typeface="微软雅黑" pitchFamily="34" charset="-122"/>
                <a:cs typeface="微软雅黑" pitchFamily="34" charset="-122"/>
              </a:rPr>
              <a:t>。  </a:t>
            </a:r>
            <a:r>
              <a:rPr lang="zh-CN" altLang="en-US" sz="2400">
                <a:latin typeface="微软雅黑" pitchFamily="34" charset="-122"/>
                <a:ea typeface="微软雅黑" pitchFamily="34" charset="-122"/>
                <a:cs typeface="微软雅黑" pitchFamily="34" charset="-122"/>
              </a:rPr>
              <a:t> </a:t>
            </a:r>
          </a:p>
        </p:txBody>
      </p:sp>
      <p:sp>
        <p:nvSpPr>
          <p:cNvPr id="7" name="圆角矩形 6"/>
          <p:cNvSpPr/>
          <p:nvPr/>
        </p:nvSpPr>
        <p:spPr>
          <a:xfrm>
            <a:off x="1875155" y="1183005"/>
            <a:ext cx="2223770" cy="202311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itchFamily="34" charset="-122"/>
              <a:ea typeface="微软雅黑" pitchFamily="34" charset="-122"/>
              <a:cs typeface="微软雅黑" pitchFamily="34" charset="-122"/>
            </a:endParaRPr>
          </a:p>
        </p:txBody>
      </p:sp>
      <p:sp>
        <p:nvSpPr>
          <p:cNvPr id="3" name="文本框 2"/>
          <p:cNvSpPr txBox="1"/>
          <p:nvPr/>
        </p:nvSpPr>
        <p:spPr>
          <a:xfrm>
            <a:off x="2026285" y="1356995"/>
            <a:ext cx="2072640" cy="1630045"/>
          </a:xfrm>
          <a:prstGeom prst="rect">
            <a:avLst/>
          </a:prstGeom>
          <a:noFill/>
        </p:spPr>
        <p:txBody>
          <a:bodyPr wrap="square" rtlCol="0" anchor="t">
            <a:spAutoFit/>
          </a:bodyPr>
          <a:lstStyle/>
          <a:p>
            <a:r>
              <a:rPr lang="en-US" altLang="zh-CN" sz="2000" b="1">
                <a:latin typeface="微软雅黑" pitchFamily="34" charset="-122"/>
                <a:ea typeface="微软雅黑" pitchFamily="34" charset="-122"/>
                <a:cs typeface="微软雅黑" pitchFamily="34" charset="-122"/>
                <a:sym typeface="+mn-ea"/>
              </a:rPr>
              <a:t>(2)</a:t>
            </a:r>
            <a:r>
              <a:rPr lang="zh-CN" altLang="en-US" sz="2000" b="1">
                <a:solidFill>
                  <a:srgbClr val="FF0000"/>
                </a:solidFill>
                <a:latin typeface="微软雅黑" pitchFamily="34" charset="-122"/>
                <a:ea typeface="微软雅黑" pitchFamily="34" charset="-122"/>
                <a:cs typeface="微软雅黑" pitchFamily="34" charset="-122"/>
                <a:sym typeface="+mn-ea"/>
              </a:rPr>
              <a:t>应急救援指挥中心下设应急救援办公室</a:t>
            </a:r>
            <a:r>
              <a:rPr lang="zh-CN" altLang="en-US" sz="2000" b="1">
                <a:latin typeface="微软雅黑" pitchFamily="34" charset="-122"/>
                <a:ea typeface="微软雅黑" pitchFamily="34" charset="-122"/>
                <a:cs typeface="微软雅黑" pitchFamily="34" charset="-122"/>
                <a:sym typeface="+mn-ea"/>
              </a:rPr>
              <a:t>。</a:t>
            </a:r>
          </a:p>
          <a:p>
            <a:r>
              <a:rPr lang="zh-CN" altLang="en-US" sz="2000" b="1">
                <a:latin typeface="微软雅黑" pitchFamily="34" charset="-122"/>
                <a:ea typeface="微软雅黑" pitchFamily="34" charset="-122"/>
                <a:cs typeface="微软雅黑" pitchFamily="34" charset="-122"/>
                <a:sym typeface="+mn-ea"/>
              </a:rPr>
              <a:t>办公室设在集团公司总调度室。</a:t>
            </a:r>
            <a:endParaRPr lang="zh-CN" altLang="en-US" sz="2000" b="1">
              <a:latin typeface="微软雅黑" pitchFamily="34" charset="-122"/>
              <a:ea typeface="微软雅黑" pitchFamily="34" charset="-122"/>
              <a:cs typeface="微软雅黑" pitchFamily="34" charset="-122"/>
            </a:endParaRPr>
          </a:p>
        </p:txBody>
      </p:sp>
      <p:sp>
        <p:nvSpPr>
          <p:cNvPr id="6" name="圆角矩形 5"/>
          <p:cNvSpPr/>
          <p:nvPr/>
        </p:nvSpPr>
        <p:spPr>
          <a:xfrm>
            <a:off x="4596130" y="1130300"/>
            <a:ext cx="2621915" cy="4260850"/>
          </a:xfrm>
          <a:prstGeom prst="roundRect">
            <a:avLst/>
          </a:prstGeom>
          <a:blipFill>
            <a:blip r:embed="rId4"/>
          </a:bli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itchFamily="34" charset="-122"/>
              <a:ea typeface="微软雅黑" pitchFamily="34" charset="-122"/>
              <a:cs typeface="微软雅黑" pitchFamily="34" charset="-122"/>
            </a:endParaRPr>
          </a:p>
        </p:txBody>
      </p:sp>
      <p:sp>
        <p:nvSpPr>
          <p:cNvPr id="8" name="圆角矩形 7"/>
          <p:cNvSpPr/>
          <p:nvPr/>
        </p:nvSpPr>
        <p:spPr>
          <a:xfrm>
            <a:off x="7951470" y="1576705"/>
            <a:ext cx="2621915" cy="462915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itchFamily="34" charset="-122"/>
              <a:ea typeface="微软雅黑" pitchFamily="34" charset="-122"/>
              <a:cs typeface="微软雅黑" pitchFamily="34" charset="-122"/>
            </a:endParaRPr>
          </a:p>
        </p:txBody>
      </p:sp>
      <p:sp>
        <p:nvSpPr>
          <p:cNvPr id="9" name="文本框 8"/>
          <p:cNvSpPr txBox="1"/>
          <p:nvPr/>
        </p:nvSpPr>
        <p:spPr>
          <a:xfrm>
            <a:off x="4678045" y="1356995"/>
            <a:ext cx="2436495" cy="4092575"/>
          </a:xfrm>
          <a:prstGeom prst="rect">
            <a:avLst/>
          </a:prstGeom>
          <a:noFill/>
        </p:spPr>
        <p:txBody>
          <a:bodyPr wrap="square" rtlCol="0" anchor="t">
            <a:spAutoFit/>
          </a:bodyPr>
          <a:lstStyle/>
          <a:p>
            <a:r>
              <a:rPr lang="zh-CN" altLang="en-US" sz="2000">
                <a:latin typeface="微软雅黑" pitchFamily="34" charset="-122"/>
                <a:ea typeface="微软雅黑" pitchFamily="34" charset="-122"/>
                <a:cs typeface="微软雅黑" pitchFamily="34" charset="-122"/>
                <a:sym typeface="+mn-ea"/>
              </a:rPr>
              <a:t>应急救援办公室职责：  </a:t>
            </a:r>
            <a:endParaRPr lang="zh-CN" altLang="en-US" sz="2000">
              <a:latin typeface="微软雅黑" pitchFamily="34" charset="-122"/>
              <a:ea typeface="微软雅黑" pitchFamily="34" charset="-122"/>
              <a:cs typeface="微软雅黑" pitchFamily="34" charset="-122"/>
            </a:endParaRPr>
          </a:p>
          <a:p>
            <a:r>
              <a:rPr lang="zh-CN" altLang="en-US" sz="2000">
                <a:latin typeface="微软雅黑" pitchFamily="34" charset="-122"/>
                <a:ea typeface="微软雅黑" pitchFamily="34" charset="-122"/>
                <a:cs typeface="微软雅黑" pitchFamily="34" charset="-122"/>
                <a:sym typeface="+mn-ea"/>
              </a:rPr>
              <a:t>1</a:t>
            </a:r>
            <a:r>
              <a:rPr lang="en-US" altLang="zh-CN" sz="2000">
                <a:latin typeface="微软雅黑" pitchFamily="34" charset="-122"/>
                <a:ea typeface="微软雅黑" pitchFamily="34" charset="-122"/>
                <a:cs typeface="微软雅黑" pitchFamily="34" charset="-122"/>
                <a:sym typeface="+mn-ea"/>
              </a:rPr>
              <a:t>.</a:t>
            </a:r>
            <a:r>
              <a:rPr lang="zh-CN" altLang="en-US" sz="2000">
                <a:latin typeface="微软雅黑" pitchFamily="34" charset="-122"/>
                <a:ea typeface="微软雅黑" pitchFamily="34" charset="-122"/>
                <a:cs typeface="微软雅黑" pitchFamily="34" charset="-122"/>
                <a:sym typeface="+mn-ea"/>
              </a:rPr>
              <a:t>承接事故、事件或灾情报告，请示总指挥启动应急预案。 </a:t>
            </a:r>
            <a:endParaRPr lang="zh-CN" altLang="en-US" sz="2000">
              <a:latin typeface="微软雅黑" pitchFamily="34" charset="-122"/>
              <a:ea typeface="微软雅黑" pitchFamily="34" charset="-122"/>
              <a:cs typeface="微软雅黑" pitchFamily="34" charset="-122"/>
            </a:endParaRPr>
          </a:p>
          <a:p>
            <a:r>
              <a:rPr lang="zh-CN" altLang="en-US" sz="2000">
                <a:latin typeface="微软雅黑" pitchFamily="34" charset="-122"/>
                <a:ea typeface="微软雅黑" pitchFamily="34" charset="-122"/>
                <a:cs typeface="微软雅黑" pitchFamily="34" charset="-122"/>
                <a:sym typeface="+mn-ea"/>
              </a:rPr>
              <a:t>2</a:t>
            </a:r>
            <a:r>
              <a:rPr lang="en-US" altLang="zh-CN" sz="2000">
                <a:latin typeface="微软雅黑" pitchFamily="34" charset="-122"/>
                <a:ea typeface="微软雅黑" pitchFamily="34" charset="-122"/>
                <a:cs typeface="微软雅黑" pitchFamily="34" charset="-122"/>
                <a:sym typeface="+mn-ea"/>
              </a:rPr>
              <a:t>.</a:t>
            </a:r>
            <a:r>
              <a:rPr lang="zh-CN" altLang="en-US" sz="2000">
                <a:solidFill>
                  <a:srgbClr val="FF0000"/>
                </a:solidFill>
                <a:latin typeface="微软雅黑" pitchFamily="34" charset="-122"/>
                <a:ea typeface="微软雅黑" pitchFamily="34" charset="-122"/>
                <a:cs typeface="微软雅黑" pitchFamily="34" charset="-122"/>
                <a:sym typeface="+mn-ea"/>
              </a:rPr>
              <a:t>负责通知</a:t>
            </a:r>
            <a:r>
              <a:rPr lang="zh-CN" altLang="en-US" sz="2000">
                <a:latin typeface="微软雅黑" pitchFamily="34" charset="-122"/>
                <a:ea typeface="微软雅黑" pitchFamily="34" charset="-122"/>
                <a:cs typeface="微软雅黑" pitchFamily="34" charset="-122"/>
                <a:sym typeface="+mn-ea"/>
              </a:rPr>
              <a:t>总指挥部成员和各专业组人员到应急指挥中心集合。  </a:t>
            </a:r>
            <a:endParaRPr lang="zh-CN" altLang="en-US" sz="2000">
              <a:latin typeface="微软雅黑" pitchFamily="34" charset="-122"/>
              <a:ea typeface="微软雅黑" pitchFamily="34" charset="-122"/>
              <a:cs typeface="微软雅黑" pitchFamily="34" charset="-122"/>
            </a:endParaRPr>
          </a:p>
          <a:p>
            <a:r>
              <a:rPr lang="zh-CN" altLang="en-US" sz="2000">
                <a:latin typeface="微软雅黑" pitchFamily="34" charset="-122"/>
                <a:ea typeface="微软雅黑" pitchFamily="34" charset="-122"/>
                <a:cs typeface="微软雅黑" pitchFamily="34" charset="-122"/>
                <a:sym typeface="+mn-ea"/>
              </a:rPr>
              <a:t>3</a:t>
            </a:r>
            <a:r>
              <a:rPr lang="en-US" altLang="zh-CN" sz="2000">
                <a:latin typeface="微软雅黑" pitchFamily="34" charset="-122"/>
                <a:ea typeface="微软雅黑" pitchFamily="34" charset="-122"/>
                <a:cs typeface="微软雅黑" pitchFamily="34" charset="-122"/>
                <a:sym typeface="+mn-ea"/>
              </a:rPr>
              <a:t>.</a:t>
            </a:r>
            <a:r>
              <a:rPr lang="zh-CN" altLang="en-US" sz="2000">
                <a:solidFill>
                  <a:srgbClr val="FF0000"/>
                </a:solidFill>
                <a:latin typeface="微软雅黑" pitchFamily="34" charset="-122"/>
                <a:ea typeface="微软雅黑" pitchFamily="34" charset="-122"/>
                <a:cs typeface="微软雅黑" pitchFamily="34" charset="-122"/>
                <a:sym typeface="+mn-ea"/>
              </a:rPr>
              <a:t>传达指挥部</a:t>
            </a:r>
            <a:r>
              <a:rPr lang="zh-CN" altLang="en-US" sz="2000">
                <a:latin typeface="微软雅黑" pitchFamily="34" charset="-122"/>
                <a:ea typeface="微软雅黑" pitchFamily="34" charset="-122"/>
                <a:cs typeface="微软雅黑" pitchFamily="34" charset="-122"/>
                <a:sym typeface="+mn-ea"/>
              </a:rPr>
              <a:t>下达的各项命令，通知抢险救灾人员赶赴现场。  </a:t>
            </a:r>
            <a:endParaRPr lang="zh-CN" altLang="en-US" sz="2000">
              <a:latin typeface="微软雅黑" pitchFamily="34" charset="-122"/>
              <a:ea typeface="微软雅黑" pitchFamily="34" charset="-122"/>
              <a:cs typeface="微软雅黑" pitchFamily="34" charset="-122"/>
            </a:endParaRPr>
          </a:p>
        </p:txBody>
      </p:sp>
      <p:sp>
        <p:nvSpPr>
          <p:cNvPr id="11" name="文本框 10"/>
          <p:cNvSpPr txBox="1"/>
          <p:nvPr/>
        </p:nvSpPr>
        <p:spPr>
          <a:xfrm>
            <a:off x="7951470" y="1786255"/>
            <a:ext cx="2627630" cy="1630045"/>
          </a:xfrm>
          <a:prstGeom prst="rect">
            <a:avLst/>
          </a:prstGeom>
          <a:noFill/>
        </p:spPr>
        <p:txBody>
          <a:bodyPr wrap="square" rtlCol="0" anchor="t">
            <a:spAutoFit/>
          </a:bodyPr>
          <a:lstStyle/>
          <a:p>
            <a:r>
              <a:rPr lang="zh-CN" altLang="en-US" sz="2000">
                <a:latin typeface="微软雅黑" pitchFamily="34" charset="-122"/>
                <a:ea typeface="微软雅黑" pitchFamily="34" charset="-122"/>
                <a:cs typeface="微软雅黑" pitchFamily="34" charset="-122"/>
                <a:sym typeface="+mn-ea"/>
              </a:rPr>
              <a:t>4</a:t>
            </a:r>
            <a:r>
              <a:rPr lang="en-US" altLang="zh-CN" sz="2000">
                <a:latin typeface="微软雅黑" pitchFamily="34" charset="-122"/>
                <a:ea typeface="微软雅黑" pitchFamily="34" charset="-122"/>
                <a:cs typeface="微软雅黑" pitchFamily="34" charset="-122"/>
                <a:sym typeface="+mn-ea"/>
              </a:rPr>
              <a:t>.</a:t>
            </a:r>
            <a:r>
              <a:rPr lang="zh-CN" altLang="en-US" sz="2000">
                <a:latin typeface="微软雅黑" pitchFamily="34" charset="-122"/>
                <a:ea typeface="微软雅黑" pitchFamily="34" charset="-122"/>
                <a:cs typeface="微软雅黑" pitchFamily="34" charset="-122"/>
                <a:sym typeface="+mn-ea"/>
              </a:rPr>
              <a:t>在事故抢救过程中，负责各专业组的</a:t>
            </a:r>
            <a:r>
              <a:rPr lang="zh-CN" altLang="en-US" sz="2000">
                <a:solidFill>
                  <a:srgbClr val="FF0000"/>
                </a:solidFill>
                <a:latin typeface="微软雅黑" pitchFamily="34" charset="-122"/>
                <a:ea typeface="微软雅黑" pitchFamily="34" charset="-122"/>
                <a:cs typeface="微软雅黑" pitchFamily="34" charset="-122"/>
                <a:sym typeface="+mn-ea"/>
              </a:rPr>
              <a:t>碰头会</a:t>
            </a:r>
            <a:r>
              <a:rPr lang="zh-CN" altLang="en-US" sz="2000">
                <a:latin typeface="微软雅黑" pitchFamily="34" charset="-122"/>
                <a:ea typeface="微软雅黑" pitchFamily="34" charset="-122"/>
                <a:cs typeface="微软雅黑" pitchFamily="34" charset="-122"/>
                <a:sym typeface="+mn-ea"/>
              </a:rPr>
              <a:t>，协调各专业组、各成员单位的抢险救援工作。</a:t>
            </a:r>
            <a:endParaRPr lang="zh-CN" altLang="en-US" sz="2000">
              <a:latin typeface="微软雅黑" pitchFamily="34" charset="-122"/>
              <a:ea typeface="微软雅黑" pitchFamily="34" charset="-122"/>
              <a:cs typeface="微软雅黑"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normAutofit/>
          </a:bodyPr>
          <a:lstStyle/>
          <a:p>
            <a:r>
              <a:rPr lang="zh-CN" altLang="en-US">
                <a:ea typeface="微软雅黑" pitchFamily="34" charset="-122"/>
                <a:sym typeface="+mn-ea"/>
              </a:rPr>
              <a:t>第二章 应急预案的管理要求</a:t>
            </a:r>
            <a:endParaRPr lang="zh-CN" altLang="en-US"/>
          </a:p>
        </p:txBody>
      </p:sp>
      <p:sp>
        <p:nvSpPr>
          <p:cNvPr id="4" name="灯片编号占位符 3"/>
          <p:cNvSpPr>
            <a:spLocks noGrp="1"/>
          </p:cNvSpPr>
          <p:nvPr>
            <p:ph type="sldNum" sz="quarter" idx="10"/>
          </p:nvPr>
        </p:nvSpPr>
        <p:spPr>
          <a:xfrm>
            <a:off x="609600" y="5886450"/>
            <a:ext cx="2844800" cy="476250"/>
          </a:xfrm>
        </p:spPr>
        <p:txBody>
          <a:bodyPr/>
          <a:lstStyle/>
          <a:p>
            <a:pPr>
              <a:defRPr/>
            </a:pPr>
            <a:fld id="{02E63A91-6013-4EDC-8EEE-44F8E746356C}" type="slidenum">
              <a:rPr lang="zh-CN" altLang="en-US">
                <a:solidFill>
                  <a:prstClr val="black"/>
                </a:solidFill>
              </a:rPr>
              <a:t>25</a:t>
            </a:fld>
            <a:endParaRPr lang="zh-CN" altLang="en-US">
              <a:solidFill>
                <a:prstClr val="black"/>
              </a:solidFill>
            </a:endParaRPr>
          </a:p>
        </p:txBody>
      </p:sp>
      <p:sp>
        <p:nvSpPr>
          <p:cNvPr id="14" name="椭圆 13"/>
          <p:cNvSpPr/>
          <p:nvPr/>
        </p:nvSpPr>
        <p:spPr>
          <a:xfrm>
            <a:off x="3663315" y="1716405"/>
            <a:ext cx="215265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800" b="1">
                <a:latin typeface="微软雅黑" pitchFamily="34" charset="-122"/>
                <a:ea typeface="微软雅黑" pitchFamily="34" charset="-122"/>
                <a:cs typeface="微软雅黑" pitchFamily="34" charset="-122"/>
                <a:sym typeface="+mn-ea"/>
              </a:rPr>
              <a:t>应急预案管理办公室职责：</a:t>
            </a:r>
          </a:p>
          <a:p>
            <a:pPr>
              <a:lnSpc>
                <a:spcPct val="95000"/>
              </a:lnSpc>
              <a:spcBef>
                <a:spcPts val="0"/>
              </a:spcBef>
              <a:spcAft>
                <a:spcPts val="0"/>
              </a:spcAft>
            </a:pPr>
            <a:r>
              <a:rPr lang="zh-CN" altLang="en-US" sz="1800" b="1">
                <a:latin typeface="微软雅黑" pitchFamily="34" charset="-122"/>
                <a:ea typeface="微软雅黑" pitchFamily="34" charset="-122"/>
                <a:cs typeface="微软雅黑" pitchFamily="34" charset="-122"/>
                <a:sym typeface="+mn-ea"/>
              </a:rPr>
              <a:t>1</a:t>
            </a:r>
            <a:r>
              <a:rPr lang="en-US" altLang="zh-CN" sz="1800" b="1">
                <a:latin typeface="微软雅黑" pitchFamily="34" charset="-122"/>
                <a:ea typeface="微软雅黑" pitchFamily="34" charset="-122"/>
                <a:cs typeface="微软雅黑" pitchFamily="34" charset="-122"/>
                <a:sym typeface="+mn-ea"/>
              </a:rPr>
              <a:t>.</a:t>
            </a:r>
            <a:r>
              <a:rPr lang="zh-CN" altLang="en-US" sz="1800" b="1">
                <a:solidFill>
                  <a:srgbClr val="FF0000"/>
                </a:solidFill>
                <a:latin typeface="微软雅黑" pitchFamily="34" charset="-122"/>
                <a:ea typeface="微软雅黑" pitchFamily="34" charset="-122"/>
                <a:cs typeface="微软雅黑" pitchFamily="34" charset="-122"/>
                <a:sym typeface="+mn-ea"/>
              </a:rPr>
              <a:t>负责牵头组织编制、会审、修订应急预案。</a:t>
            </a:r>
          </a:p>
        </p:txBody>
      </p:sp>
      <p:sp>
        <p:nvSpPr>
          <p:cNvPr id="3" name="椭圆 2"/>
          <p:cNvSpPr/>
          <p:nvPr/>
        </p:nvSpPr>
        <p:spPr>
          <a:xfrm>
            <a:off x="1633220" y="1000125"/>
            <a:ext cx="2336165" cy="204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800" b="1">
                <a:latin typeface="微软雅黑" pitchFamily="34" charset="-122"/>
                <a:ea typeface="微软雅黑" pitchFamily="34" charset="-122"/>
                <a:cs typeface="微软雅黑" pitchFamily="34" charset="-122"/>
                <a:sym typeface="+mn-ea"/>
              </a:rPr>
              <a:t>应急救援指挥中心下设</a:t>
            </a:r>
            <a:r>
              <a:rPr lang="zh-CN" altLang="en-US" sz="1800" b="1">
                <a:solidFill>
                  <a:srgbClr val="FF0000"/>
                </a:solidFill>
                <a:latin typeface="微软雅黑" pitchFamily="34" charset="-122"/>
                <a:ea typeface="微软雅黑" pitchFamily="34" charset="-122"/>
                <a:cs typeface="微软雅黑" pitchFamily="34" charset="-122"/>
                <a:sym typeface="+mn-ea"/>
              </a:rPr>
              <a:t>应急预案管理办公室</a:t>
            </a:r>
            <a:r>
              <a:rPr lang="zh-CN" altLang="en-US" sz="1800" b="1">
                <a:latin typeface="微软雅黑" pitchFamily="34" charset="-122"/>
                <a:ea typeface="微软雅黑" pitchFamily="34" charset="-122"/>
                <a:cs typeface="微软雅黑" pitchFamily="34" charset="-122"/>
                <a:sym typeface="+mn-ea"/>
              </a:rPr>
              <a:t>。办公室设在集团公司安环处。 </a:t>
            </a:r>
          </a:p>
        </p:txBody>
      </p:sp>
      <p:sp>
        <p:nvSpPr>
          <p:cNvPr id="6" name="椭圆 5"/>
          <p:cNvSpPr/>
          <p:nvPr/>
        </p:nvSpPr>
        <p:spPr>
          <a:xfrm>
            <a:off x="5465445" y="2703195"/>
            <a:ext cx="2258060" cy="2171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latinLnBrk="0" hangingPunct="1">
              <a:lnSpc>
                <a:spcPct val="100000"/>
              </a:lnSpc>
            </a:pPr>
            <a:r>
              <a:rPr lang="zh-CN" altLang="en-US" sz="1800" b="1">
                <a:latin typeface="微软雅黑" pitchFamily="34" charset="-122"/>
                <a:ea typeface="微软雅黑" pitchFamily="34" charset="-122"/>
                <a:cs typeface="微软雅黑" pitchFamily="34" charset="-122"/>
                <a:sym typeface="+mn-ea"/>
              </a:rPr>
              <a:t>2</a:t>
            </a:r>
            <a:r>
              <a:rPr lang="en-US" altLang="zh-CN" sz="1800" b="1">
                <a:latin typeface="微软雅黑" pitchFamily="34" charset="-122"/>
                <a:ea typeface="微软雅黑" pitchFamily="34" charset="-122"/>
                <a:cs typeface="微软雅黑" pitchFamily="34" charset="-122"/>
                <a:sym typeface="+mn-ea"/>
              </a:rPr>
              <a:t>.</a:t>
            </a:r>
            <a:r>
              <a:rPr lang="zh-CN" altLang="en-US" sz="1800" b="1">
                <a:latin typeface="微软雅黑" pitchFamily="34" charset="-122"/>
                <a:ea typeface="微软雅黑" pitchFamily="34" charset="-122"/>
                <a:cs typeface="微软雅黑" pitchFamily="34" charset="-122"/>
                <a:sym typeface="+mn-ea"/>
              </a:rPr>
              <a:t>负责应急预案的备案工作。</a:t>
            </a:r>
            <a:endParaRPr lang="zh-CN" altLang="en-US" sz="1800" b="1">
              <a:latin typeface="微软雅黑" pitchFamily="34" charset="-122"/>
              <a:ea typeface="微软雅黑" pitchFamily="34" charset="-122"/>
              <a:cs typeface="微软雅黑" pitchFamily="34" charset="-122"/>
            </a:endParaRPr>
          </a:p>
          <a:p>
            <a:pPr eaLnBrk="1" latinLnBrk="0" hangingPunct="1">
              <a:lnSpc>
                <a:spcPct val="100000"/>
              </a:lnSpc>
            </a:pPr>
            <a:r>
              <a:rPr lang="zh-CN" altLang="en-US" sz="1800" b="1">
                <a:latin typeface="微软雅黑" pitchFamily="34" charset="-122"/>
                <a:ea typeface="微软雅黑" pitchFamily="34" charset="-122"/>
                <a:cs typeface="微软雅黑" pitchFamily="34" charset="-122"/>
                <a:sym typeface="+mn-ea"/>
              </a:rPr>
              <a:t>3</a:t>
            </a:r>
            <a:r>
              <a:rPr lang="en-US" altLang="zh-CN" sz="1800" b="1">
                <a:latin typeface="微软雅黑" pitchFamily="34" charset="-122"/>
                <a:ea typeface="微软雅黑" pitchFamily="34" charset="-122"/>
                <a:cs typeface="微软雅黑" pitchFamily="34" charset="-122"/>
                <a:sym typeface="+mn-ea"/>
              </a:rPr>
              <a:t>.</a:t>
            </a:r>
            <a:r>
              <a:rPr lang="zh-CN" altLang="en-US" sz="1800" b="1">
                <a:latin typeface="微软雅黑" pitchFamily="34" charset="-122"/>
                <a:ea typeface="微软雅黑" pitchFamily="34" charset="-122"/>
                <a:cs typeface="微软雅黑" pitchFamily="34" charset="-122"/>
                <a:sym typeface="+mn-ea"/>
              </a:rPr>
              <a:t>牵头培训中心对应急救援知识进行培训。</a:t>
            </a:r>
            <a:r>
              <a:rPr lang="zh-CN" altLang="en-US" sz="1600" b="1">
                <a:latin typeface="微软雅黑" pitchFamily="34" charset="-122"/>
                <a:ea typeface="微软雅黑" pitchFamily="34" charset="-122"/>
                <a:cs typeface="微软雅黑" pitchFamily="34" charset="-122"/>
                <a:sym typeface="+mn-ea"/>
              </a:rPr>
              <a:t> </a:t>
            </a:r>
          </a:p>
        </p:txBody>
      </p:sp>
      <p:sp>
        <p:nvSpPr>
          <p:cNvPr id="7" name="椭圆 6"/>
          <p:cNvSpPr/>
          <p:nvPr/>
        </p:nvSpPr>
        <p:spPr>
          <a:xfrm>
            <a:off x="7368540" y="3844290"/>
            <a:ext cx="2505710" cy="204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latinLnBrk="0" hangingPunct="1">
              <a:lnSpc>
                <a:spcPct val="100000"/>
              </a:lnSpc>
            </a:pPr>
            <a:r>
              <a:rPr lang="zh-CN" altLang="en-US" sz="1800" b="1">
                <a:latin typeface="微软雅黑" pitchFamily="34" charset="-122"/>
                <a:ea typeface="微软雅黑" pitchFamily="34" charset="-122"/>
                <a:cs typeface="微软雅黑" pitchFamily="34" charset="-122"/>
                <a:sym typeface="+mn-ea"/>
              </a:rPr>
              <a:t>4</a:t>
            </a:r>
            <a:r>
              <a:rPr lang="en-US" altLang="zh-CN" sz="1800" b="1">
                <a:latin typeface="微软雅黑" pitchFamily="34" charset="-122"/>
                <a:ea typeface="微软雅黑" pitchFamily="34" charset="-122"/>
                <a:cs typeface="微软雅黑" pitchFamily="34" charset="-122"/>
                <a:sym typeface="+mn-ea"/>
              </a:rPr>
              <a:t>.</a:t>
            </a:r>
            <a:r>
              <a:rPr lang="zh-CN" altLang="en-US" sz="1800" b="1">
                <a:solidFill>
                  <a:srgbClr val="FF0000"/>
                </a:solidFill>
                <a:latin typeface="微软雅黑" pitchFamily="34" charset="-122"/>
                <a:ea typeface="微软雅黑" pitchFamily="34" charset="-122"/>
                <a:cs typeface="微软雅黑" pitchFamily="34" charset="-122"/>
                <a:sym typeface="+mn-ea"/>
              </a:rPr>
              <a:t>检查、监督各单位应急演练、应急保障工作</a:t>
            </a:r>
            <a:r>
              <a:rPr lang="zh-CN" altLang="en-US" sz="1800" b="1">
                <a:latin typeface="微软雅黑" pitchFamily="34" charset="-122"/>
                <a:ea typeface="微软雅黑" pitchFamily="34" charset="-122"/>
                <a:cs typeface="微软雅黑" pitchFamily="34" charset="-122"/>
                <a:sym typeface="+mn-ea"/>
              </a:rPr>
              <a:t>。</a:t>
            </a:r>
            <a:endParaRPr lang="zh-CN" altLang="en-US" sz="1800" b="1">
              <a:latin typeface="微软雅黑" pitchFamily="34" charset="-122"/>
              <a:ea typeface="微软雅黑" pitchFamily="34" charset="-122"/>
              <a:cs typeface="微软雅黑" pitchFamily="34" charset="-122"/>
            </a:endParaRPr>
          </a:p>
          <a:p>
            <a:pPr eaLnBrk="1" latinLnBrk="0" hangingPunct="1">
              <a:lnSpc>
                <a:spcPct val="100000"/>
              </a:lnSpc>
            </a:pPr>
            <a:r>
              <a:rPr lang="zh-CN" altLang="en-US" sz="1800" b="1">
                <a:latin typeface="微软雅黑" pitchFamily="34" charset="-122"/>
                <a:ea typeface="微软雅黑" pitchFamily="34" charset="-122"/>
                <a:cs typeface="微软雅黑" pitchFamily="34" charset="-122"/>
                <a:sym typeface="+mn-ea"/>
              </a:rPr>
              <a:t> 5</a:t>
            </a:r>
            <a:r>
              <a:rPr lang="en-US" altLang="zh-CN" sz="1800" b="1">
                <a:latin typeface="微软雅黑" pitchFamily="34" charset="-122"/>
                <a:ea typeface="微软雅黑" pitchFamily="34" charset="-122"/>
                <a:cs typeface="微软雅黑" pitchFamily="34" charset="-122"/>
                <a:sym typeface="+mn-ea"/>
              </a:rPr>
              <a:t>.</a:t>
            </a:r>
            <a:r>
              <a:rPr lang="zh-CN" altLang="en-US" sz="1800" b="1">
                <a:latin typeface="微软雅黑" pitchFamily="34" charset="-122"/>
                <a:ea typeface="微软雅黑" pitchFamily="34" charset="-122"/>
                <a:cs typeface="微软雅黑" pitchFamily="34" charset="-122"/>
                <a:sym typeface="+mn-ea"/>
              </a:rPr>
              <a:t>负责应急管理工作考评。</a:t>
            </a:r>
            <a:r>
              <a:rPr lang="zh-CN" altLang="en-US" sz="1800">
                <a:latin typeface="微软雅黑" pitchFamily="34" charset="-122"/>
                <a:ea typeface="微软雅黑" pitchFamily="34" charset="-122"/>
                <a:cs typeface="微软雅黑" pitchFamily="34" charset="-122"/>
                <a:sym typeface="+mn-ea"/>
              </a:rPr>
              <a:t> </a:t>
            </a:r>
            <a:endParaRPr lang="zh-CN" altLang="en-US" sz="1800" b="1">
              <a:latin typeface="微软雅黑" pitchFamily="34" charset="-122"/>
              <a:ea typeface="微软雅黑" pitchFamily="34" charset="-122"/>
              <a:cs typeface="微软雅黑" pitchFamily="34" charset="-122"/>
              <a:sym typeface="+mn-ea"/>
            </a:endParaRPr>
          </a:p>
        </p:txBody>
      </p:sp>
      <p:pic>
        <p:nvPicPr>
          <p:cNvPr id="8" name="图片 7" descr="office6\wpsassist\cache\A000220150821C08PPIC"/>
          <p:cNvPicPr>
            <a:picLocks noChangeAspect="1"/>
          </p:cNvPicPr>
          <p:nvPr/>
        </p:nvPicPr>
        <p:blipFill>
          <a:blip r:embed="rId3"/>
          <a:srcRect/>
          <a:stretch>
            <a:fillRect/>
          </a:stretch>
        </p:blipFill>
        <p:spPr>
          <a:xfrm>
            <a:off x="7447915" y="921385"/>
            <a:ext cx="3220085" cy="2599690"/>
          </a:xfrm>
          <a:prstGeom prst="rect">
            <a:avLst/>
          </a:prstGeom>
        </p:spPr>
      </p:pic>
      <p:pic>
        <p:nvPicPr>
          <p:cNvPr id="90" name="图片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7005" y="3305810"/>
            <a:ext cx="4246245" cy="2282825"/>
          </a:xfrm>
          <a:prstGeom prst="rect">
            <a:avLst/>
          </a:prstGeom>
          <a:effectLst>
            <a:reflection blurRad="12700" stA="34000" endPos="42000" dir="5400000" sy="-100000" algn="bl" rotWithShape="0"/>
          </a:effectLst>
        </p:spPr>
      </p:pic>
      <p:sp>
        <p:nvSpPr>
          <p:cNvPr id="68" name="双波形 67"/>
          <p:cNvSpPr/>
          <p:nvPr/>
        </p:nvSpPr>
        <p:spPr bwMode="auto">
          <a:xfrm>
            <a:off x="1809750" y="5650230"/>
            <a:ext cx="8591550" cy="84899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indent="0" eaLnBrk="1" latinLnBrk="0" hangingPunct="1">
              <a:lnSpc>
                <a:spcPts val="3200"/>
              </a:lnSpc>
              <a:spcBef>
                <a:spcPts val="0"/>
              </a:spcBef>
              <a:buFont typeface="Wingdings" charset="2"/>
              <a:buNone/>
            </a:pPr>
            <a:endParaRPr lang="zh-CN" altLang="zh-CN" sz="1800" b="1" dirty="0">
              <a:solidFill>
                <a:schemeClr val="accent1"/>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sym typeface="+mn-ea"/>
            </a:endParaRPr>
          </a:p>
        </p:txBody>
      </p:sp>
      <p:sp>
        <p:nvSpPr>
          <p:cNvPr id="9" name="文本框 8"/>
          <p:cNvSpPr txBox="1"/>
          <p:nvPr/>
        </p:nvSpPr>
        <p:spPr>
          <a:xfrm>
            <a:off x="3454400" y="5852160"/>
            <a:ext cx="5342255" cy="445135"/>
          </a:xfrm>
          <a:prstGeom prst="rect">
            <a:avLst/>
          </a:prstGeom>
          <a:blipFill>
            <a:blip r:embed="rId5"/>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eaLnBrk="1" hangingPunct="1">
              <a:lnSpc>
                <a:spcPct val="115000"/>
              </a:lnSpc>
              <a:buClr>
                <a:srgbClr val="FFFF00"/>
              </a:buClr>
              <a:defRPr/>
            </a:pPr>
            <a:r>
              <a:rPr lang="zh-CN" altLang="zh-CN" sz="2000" dirty="0">
                <a:solidFill>
                  <a:schemeClr val="accent1"/>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sym typeface="+mn-ea"/>
              </a:rPr>
              <a:t>应急预案管理办公室职责要求</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ffice6\wpsassist\cache\A000220150322H33PPIC"/>
          <p:cNvPicPr>
            <a:picLocks noChangeAspect="1"/>
          </p:cNvPicPr>
          <p:nvPr/>
        </p:nvPicPr>
        <p:blipFill>
          <a:blip r:embed="rId3"/>
          <a:stretch>
            <a:fillRect/>
          </a:stretch>
        </p:blipFill>
        <p:spPr>
          <a:xfrm>
            <a:off x="1582420" y="2479040"/>
            <a:ext cx="3289935" cy="4163695"/>
          </a:xfrm>
          <a:prstGeom prst="rect">
            <a:avLst/>
          </a:prstGeom>
        </p:spPr>
      </p:pic>
      <p:sp>
        <p:nvSpPr>
          <p:cNvPr id="96" name="AutoShape 12"/>
          <p:cNvSpPr>
            <a:spLocks noChangeArrowheads="1"/>
          </p:cNvSpPr>
          <p:nvPr/>
        </p:nvSpPr>
        <p:spPr bwMode="ltGray">
          <a:xfrm rot="21120000">
            <a:off x="3282950" y="1746250"/>
            <a:ext cx="7451090" cy="2934970"/>
          </a:xfrm>
          <a:prstGeom prst="chevron">
            <a:avLst>
              <a:gd name="adj" fmla="val 92587"/>
            </a:avLst>
          </a:prstGeom>
          <a:solidFill>
            <a:schemeClr val="bg1"/>
          </a:solidFill>
          <a:ln w="9525" algn="ctr">
            <a:noFill/>
            <a:miter lim="800000"/>
          </a:ln>
          <a:effectLst/>
          <a:scene3d>
            <a:camera prst="legacyObliqueBottom"/>
            <a:lightRig rig="legacyFlat3" dir="b"/>
          </a:scene3d>
          <a:sp3d extrusionH="100000" prstMaterial="legacyMatte">
            <a:bevelT w="13500" h="13500" prst="angle"/>
            <a:bevelB w="13500" h="13500" prst="angle"/>
            <a:extrusionClr>
              <a:schemeClr val="accent2"/>
            </a:extrusionClr>
          </a:sp3d>
        </p:spPr>
        <p:txBody>
          <a:bodyPr wrap="none" anchor="ctr">
            <a:flatTx/>
          </a:bodyPr>
          <a:lstStyle/>
          <a:p>
            <a:endParaRPr lang="zh-CN" altLang="en-US">
              <a:latin typeface="微软雅黑" pitchFamily="34" charset="-122"/>
              <a:ea typeface="微软雅黑" pitchFamily="34" charset="-122"/>
              <a:cs typeface="微软雅黑" pitchFamily="34" charset="-122"/>
            </a:endParaRPr>
          </a:p>
        </p:txBody>
      </p:sp>
      <p:sp>
        <p:nvSpPr>
          <p:cNvPr id="2" name="标题 1"/>
          <p:cNvSpPr>
            <a:spLocks noGrp="1"/>
          </p:cNvSpPr>
          <p:nvPr>
            <p:ph type="title"/>
          </p:nvPr>
        </p:nvSpPr>
        <p:spPr>
          <a:xfrm>
            <a:off x="609600" y="224473"/>
            <a:ext cx="6868584" cy="677862"/>
          </a:xfrm>
        </p:spPr>
        <p:txBody>
          <a:bodyPr>
            <a:normAutofit/>
          </a:bodyPr>
          <a:lstStyle/>
          <a:p>
            <a:r>
              <a:rPr lang="zh-CN" altLang="en-US">
                <a:ea typeface="微软雅黑" pitchFamily="34" charset="-122"/>
                <a:sym typeface="+mn-ea"/>
              </a:rPr>
              <a:t>第二章 应急预案的管理要求</a:t>
            </a:r>
            <a:endParaRPr lang="zh-CN" altLang="en-US"/>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26</a:t>
            </a:fld>
            <a:endParaRPr lang="zh-CN" altLang="en-US">
              <a:solidFill>
                <a:prstClr val="black"/>
              </a:solidFill>
            </a:endParaRPr>
          </a:p>
        </p:txBody>
      </p:sp>
      <p:sp>
        <p:nvSpPr>
          <p:cNvPr id="6" name="文本框 5"/>
          <p:cNvSpPr txBox="1"/>
          <p:nvPr/>
        </p:nvSpPr>
        <p:spPr>
          <a:xfrm>
            <a:off x="5932170" y="1933575"/>
            <a:ext cx="3126105" cy="2584450"/>
          </a:xfrm>
          <a:prstGeom prst="rect">
            <a:avLst/>
          </a:prstGeom>
          <a:noFill/>
        </p:spPr>
        <p:txBody>
          <a:bodyPr wrap="square" rtlCol="0" anchor="t">
            <a:spAutoFit/>
          </a:bodyPr>
          <a:lstStyle/>
          <a:p>
            <a:pPr>
              <a:lnSpc>
                <a:spcPct val="150000"/>
              </a:lnSpc>
            </a:pPr>
            <a:r>
              <a:rPr lang="zh-CN" altLang="en-US" sz="2800" b="1">
                <a:solidFill>
                  <a:schemeClr val="tx1"/>
                </a:solidFill>
                <a:latin typeface="微软雅黑" pitchFamily="34" charset="-122"/>
                <a:ea typeface="微软雅黑" pitchFamily="34" charset="-122"/>
                <a:cs typeface="微软雅黑" pitchFamily="34" charset="-122"/>
                <a:sym typeface="+mn-ea"/>
              </a:rPr>
              <a:t> </a:t>
            </a:r>
            <a:r>
              <a:rPr lang="zh-CN" altLang="en-US" sz="2000" b="1">
                <a:solidFill>
                  <a:schemeClr val="tx1"/>
                </a:solidFill>
                <a:latin typeface="微软雅黑" pitchFamily="34" charset="-122"/>
                <a:ea typeface="微软雅黑" pitchFamily="34" charset="-122"/>
                <a:cs typeface="微软雅黑" pitchFamily="34" charset="-122"/>
                <a:sym typeface="+mn-ea"/>
              </a:rPr>
              <a:t>各二级单位、子公司成立相应的</a:t>
            </a:r>
            <a:r>
              <a:rPr lang="zh-CN" altLang="en-US" sz="2000" b="1">
                <a:solidFill>
                  <a:srgbClr val="FF0000"/>
                </a:solidFill>
                <a:latin typeface="微软雅黑" pitchFamily="34" charset="-122"/>
                <a:ea typeface="微软雅黑" pitchFamily="34" charset="-122"/>
                <a:cs typeface="微软雅黑" pitchFamily="34" charset="-122"/>
                <a:sym typeface="+mn-ea"/>
              </a:rPr>
              <a:t>应急救援指挥部</a:t>
            </a:r>
            <a:r>
              <a:rPr lang="zh-CN" altLang="en-US" sz="2000" b="1">
                <a:solidFill>
                  <a:schemeClr val="tx1"/>
                </a:solidFill>
                <a:latin typeface="微软雅黑" pitchFamily="34" charset="-122"/>
                <a:ea typeface="微软雅黑" pitchFamily="34" charset="-122"/>
                <a:cs typeface="微软雅黑" pitchFamily="34" charset="-122"/>
                <a:sym typeface="+mn-ea"/>
              </a:rPr>
              <a:t>，下设</a:t>
            </a:r>
            <a:r>
              <a:rPr lang="zh-CN" altLang="en-US" sz="2000" b="1">
                <a:solidFill>
                  <a:srgbClr val="FF0000"/>
                </a:solidFill>
                <a:latin typeface="微软雅黑" pitchFamily="34" charset="-122"/>
                <a:ea typeface="微软雅黑" pitchFamily="34" charset="-122"/>
                <a:cs typeface="微软雅黑" pitchFamily="34" charset="-122"/>
                <a:sym typeface="+mn-ea"/>
              </a:rPr>
              <a:t>应急救援办公室</a:t>
            </a:r>
            <a:r>
              <a:rPr lang="zh-CN" altLang="en-US" sz="2000" b="1">
                <a:solidFill>
                  <a:schemeClr val="tx1"/>
                </a:solidFill>
                <a:latin typeface="微软雅黑" pitchFamily="34" charset="-122"/>
                <a:ea typeface="微软雅黑" pitchFamily="34" charset="-122"/>
                <a:cs typeface="微软雅黑" pitchFamily="34" charset="-122"/>
                <a:sym typeface="+mn-ea"/>
              </a:rPr>
              <a:t>，明确指挥部、办公室成员和相应的职责。</a:t>
            </a:r>
          </a:p>
        </p:txBody>
      </p:sp>
      <p:sp>
        <p:nvSpPr>
          <p:cNvPr id="97" name="AutoShape 13"/>
          <p:cNvSpPr>
            <a:spLocks noChangeArrowheads="1"/>
          </p:cNvSpPr>
          <p:nvPr/>
        </p:nvSpPr>
        <p:spPr bwMode="gray">
          <a:xfrm>
            <a:off x="1582420" y="1064895"/>
            <a:ext cx="3289935" cy="742315"/>
          </a:xfrm>
          <a:prstGeom prst="chevron">
            <a:avLst>
              <a:gd name="adj" fmla="val 92587"/>
            </a:avLst>
          </a:prstGeom>
          <a:solidFill>
            <a:schemeClr val="bg1"/>
          </a:solidFill>
          <a:ln w="9525" algn="ctr">
            <a:noFill/>
            <a:miter lim="800000"/>
          </a:ln>
          <a:effectLst/>
          <a:scene3d>
            <a:camera prst="legacyObliqueBottom"/>
            <a:lightRig rig="legacyFlat3" dir="b"/>
          </a:scene3d>
          <a:sp3d extrusionH="100000" prstMaterial="legacyMatte">
            <a:bevelT w="13500" h="13500" prst="angle"/>
            <a:bevelB w="13500" h="13500" prst="angle"/>
            <a:extrusionClr>
              <a:schemeClr val="accent1"/>
            </a:extrusionClr>
          </a:sp3d>
        </p:spPr>
        <p:txBody>
          <a:bodyPr wrap="none" anchor="ctr">
            <a:flatTx/>
          </a:bodyPr>
          <a:lstStyle/>
          <a:p>
            <a:endParaRPr lang="zh-CN" altLang="en-US">
              <a:latin typeface="微软雅黑" pitchFamily="34" charset="-122"/>
              <a:ea typeface="微软雅黑" pitchFamily="34" charset="-122"/>
              <a:cs typeface="微软雅黑" pitchFamily="34" charset="-122"/>
            </a:endParaRPr>
          </a:p>
        </p:txBody>
      </p:sp>
      <p:sp>
        <p:nvSpPr>
          <p:cNvPr id="3" name="文本框 2"/>
          <p:cNvSpPr txBox="1"/>
          <p:nvPr/>
        </p:nvSpPr>
        <p:spPr>
          <a:xfrm>
            <a:off x="2228850" y="1204595"/>
            <a:ext cx="2468880" cy="368300"/>
          </a:xfrm>
          <a:prstGeom prst="rect">
            <a:avLst/>
          </a:prstGeom>
          <a:noFill/>
        </p:spPr>
        <p:txBody>
          <a:bodyPr wrap="square" rtlCol="0" anchor="t">
            <a:spAutoFit/>
          </a:bodyPr>
          <a:lstStyle/>
          <a:p>
            <a:r>
              <a:rPr lang="zh-CN" altLang="en-US" b="1">
                <a:latin typeface="微软雅黑" pitchFamily="34" charset="-122"/>
                <a:ea typeface="微软雅黑" pitchFamily="34" charset="-122"/>
                <a:cs typeface="微软雅黑" pitchFamily="34" charset="-122"/>
                <a:sym typeface="+mn-ea"/>
              </a:rPr>
              <a:t>（二）应急救援分队：</a:t>
            </a:r>
            <a:endParaRPr lang="zh-CN" altLang="en-US">
              <a:latin typeface="微软雅黑" pitchFamily="34" charset="-122"/>
              <a:ea typeface="微软雅黑" pitchFamily="34" charset="-122"/>
              <a:cs typeface="微软雅黑" pitchFamily="34" charset="-122"/>
            </a:endParaRPr>
          </a:p>
        </p:txBody>
      </p:sp>
      <p:pic>
        <p:nvPicPr>
          <p:cNvPr id="12" name="图片 11" descr="6347408_130026073336_2.jpg"/>
          <p:cNvPicPr>
            <a:picLocks noChangeAspect="1"/>
          </p:cNvPicPr>
          <p:nvPr/>
        </p:nvPicPr>
        <p:blipFill>
          <a:blip r:embed="rId4" cstate="print"/>
          <a:srcRect/>
          <a:stretch>
            <a:fillRect/>
          </a:stretch>
        </p:blipFill>
        <p:spPr>
          <a:xfrm>
            <a:off x="8499148" y="4842170"/>
            <a:ext cx="1928826" cy="1722143"/>
          </a:xfrm>
          <a:prstGeom prst="roundRect">
            <a:avLst/>
          </a:prstGeom>
          <a:blipFill>
            <a:blip r:embed="rId5" cstate="print">
              <a:extLst>
                <a:ext uri="{28A0092B-C50C-407E-A947-70E740481C1C}">
                  <a14:useLocalDpi xmlns:a14="http://schemas.microsoft.com/office/drawing/2010/main" val="0"/>
                </a:ext>
              </a:extLst>
            </a:blip>
            <a:srcRect/>
            <a:stretch>
              <a:fillRect l="-11000" r="-11000"/>
            </a:stretch>
          </a:blipFill>
          <a:scene3d>
            <a:camera prst="orthographicFront"/>
            <a:lightRig rig="threePt" dir="t">
              <a:rot lat="0" lon="0" rev="7500000"/>
            </a:lightRig>
          </a:scene3d>
          <a:sp3d z="-152400" extrusionH="63500" contourW="12700" prstMaterial="matte">
            <a:contourClr>
              <a:schemeClr val="lt1"/>
            </a:contourClr>
          </a:sp3d>
        </p:spPr>
      </p:pic>
      <p:pic>
        <p:nvPicPr>
          <p:cNvPr id="164884" name="Picture 20" descr="C:\Users\ydp\Desktop\Redocn_2012063015451907.jpg"/>
          <p:cNvPicPr>
            <a:picLocks noChangeAspect="1" noChangeArrowheads="1"/>
          </p:cNvPicPr>
          <p:nvPr/>
        </p:nvPicPr>
        <p:blipFill rotWithShape="1">
          <a:blip r:embed="rId6"/>
          <a:srcRect/>
          <a:stretch>
            <a:fillRect/>
          </a:stretch>
        </p:blipFill>
        <p:spPr bwMode="auto">
          <a:xfrm>
            <a:off x="5716905" y="5045710"/>
            <a:ext cx="1596390" cy="1518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38282" y="416298"/>
            <a:ext cx="8136000" cy="720000"/>
          </a:xfrm>
        </p:spPr>
        <p:txBody>
          <a:bodyPr>
            <a:normAutofit/>
          </a:bodyPr>
          <a:lstStyle/>
          <a:p>
            <a:r>
              <a:rPr lang="zh-CN" altLang="en-US">
                <a:ea typeface="微软雅黑" pitchFamily="34" charset="-122"/>
                <a:sym typeface="+mn-ea"/>
              </a:rPr>
              <a:t>第二章 应急预案的管理要求</a:t>
            </a:r>
            <a:endParaRPr lang="zh-CN" altLang="en-US"/>
          </a:p>
        </p:txBody>
      </p:sp>
      <p:sp>
        <p:nvSpPr>
          <p:cNvPr id="4" name="灯片编号占位符 3"/>
          <p:cNvSpPr>
            <a:spLocks noGrp="1"/>
          </p:cNvSpPr>
          <p:nvPr>
            <p:ph type="sldNum" sz="quarter" idx="10"/>
          </p:nvPr>
        </p:nvSpPr>
        <p:spPr/>
        <p:txBody>
          <a:bodyPr/>
          <a:lstStyle/>
          <a:p>
            <a:pPr>
              <a:defRPr/>
            </a:pPr>
            <a:fld id="{02E63A91-6013-4EDC-8EEE-44F8E746356C}" type="slidenum">
              <a:rPr lang="zh-CN" altLang="en-US">
                <a:solidFill>
                  <a:prstClr val="black"/>
                </a:solidFill>
              </a:rPr>
              <a:t>27</a:t>
            </a:fld>
            <a:endParaRPr lang="zh-CN" altLang="en-US">
              <a:solidFill>
                <a:prstClr val="black"/>
              </a:solidFill>
            </a:endParaRPr>
          </a:p>
        </p:txBody>
      </p:sp>
      <p:sp>
        <p:nvSpPr>
          <p:cNvPr id="6" name="圆角矩形 5"/>
          <p:cNvSpPr/>
          <p:nvPr/>
        </p:nvSpPr>
        <p:spPr>
          <a:xfrm>
            <a:off x="1737995" y="1781175"/>
            <a:ext cx="8738870" cy="2058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900" b="1">
                <a:latin typeface="微软雅黑" pitchFamily="34" charset="-122"/>
                <a:ea typeface="微软雅黑" pitchFamily="34" charset="-122"/>
                <a:cs typeface="微软雅黑" pitchFamily="34" charset="-122"/>
              </a:rPr>
              <a:t>第二十六条  生产经营单位应当在应急预案公布之日起</a:t>
            </a:r>
            <a:r>
              <a:rPr lang="zh-CN" altLang="en-US" sz="1900" b="1">
                <a:solidFill>
                  <a:srgbClr val="FF0000"/>
                </a:solidFill>
                <a:latin typeface="微软雅黑" pitchFamily="34" charset="-122"/>
                <a:ea typeface="微软雅黑" pitchFamily="34" charset="-122"/>
                <a:cs typeface="微软雅黑" pitchFamily="34" charset="-122"/>
              </a:rPr>
              <a:t>20</a:t>
            </a:r>
            <a:r>
              <a:rPr lang="zh-CN" altLang="en-US" sz="1900" b="1">
                <a:latin typeface="微软雅黑" pitchFamily="34" charset="-122"/>
                <a:ea typeface="微软雅黑" pitchFamily="34" charset="-122"/>
                <a:cs typeface="微软雅黑" pitchFamily="34" charset="-122"/>
              </a:rPr>
              <a:t>个工作日内，按照</a:t>
            </a:r>
            <a:r>
              <a:rPr lang="zh-CN" altLang="en-US" sz="1900" b="1">
                <a:solidFill>
                  <a:srgbClr val="FF6600"/>
                </a:solidFill>
                <a:latin typeface="微软雅黑" pitchFamily="34" charset="-122"/>
                <a:ea typeface="微软雅黑" pitchFamily="34" charset="-122"/>
                <a:cs typeface="微软雅黑" pitchFamily="34" charset="-122"/>
              </a:rPr>
              <a:t>分级属地</a:t>
            </a:r>
            <a:r>
              <a:rPr lang="zh-CN" altLang="en-US" sz="1900" b="1">
                <a:latin typeface="微软雅黑" pitchFamily="34" charset="-122"/>
                <a:ea typeface="微软雅黑" pitchFamily="34" charset="-122"/>
                <a:cs typeface="微软雅黑" pitchFamily="34" charset="-122"/>
              </a:rPr>
              <a:t>原则，向安全生产监督管理部门和有关部门进行告知性备案。</a:t>
            </a:r>
          </a:p>
          <a:p>
            <a:pPr algn="l"/>
            <a:r>
              <a:rPr lang="zh-CN" altLang="en-US" sz="1900" b="1" u="sng">
                <a:ln w="10160">
                  <a:solidFill>
                    <a:schemeClr val="accent5"/>
                  </a:solidFill>
                  <a:prstDash val="solid"/>
                </a:ln>
                <a:solidFill>
                  <a:schemeClr val="bg2"/>
                </a:solidFill>
                <a:effectLst>
                  <a:outerShdw blurRad="38100" dist="22860" dir="5400000" algn="tl" rotWithShape="0">
                    <a:srgbClr val="000000">
                      <a:alpha val="30000"/>
                    </a:srgbClr>
                  </a:outerShdw>
                </a:effectLst>
                <a:latin typeface="微软雅黑" pitchFamily="34" charset="-122"/>
                <a:ea typeface="微软雅黑" pitchFamily="34" charset="-122"/>
                <a:cs typeface="微软雅黑" pitchFamily="34" charset="-122"/>
              </a:rPr>
              <a:t>中央企业总部（上市公司）的应急预案，报国务院主管的负有安全生产监督管理职责的部门备案，并抄送国家安全生产监督管理总局</a:t>
            </a:r>
            <a:r>
              <a:rPr lang="zh-CN" altLang="en-US" sz="1900" b="1">
                <a:solidFill>
                  <a:srgbClr val="FF0000"/>
                </a:solidFill>
                <a:latin typeface="微软雅黑" pitchFamily="34" charset="-122"/>
                <a:ea typeface="微软雅黑" pitchFamily="34" charset="-122"/>
                <a:cs typeface="微软雅黑" pitchFamily="34" charset="-122"/>
              </a:rPr>
              <a:t>；</a:t>
            </a:r>
            <a:r>
              <a:rPr lang="zh-CN" altLang="en-US" sz="1900" b="1">
                <a:solidFill>
                  <a:srgbClr val="FF9D0D"/>
                </a:solidFill>
                <a:latin typeface="微软雅黑" pitchFamily="34" charset="-122"/>
                <a:ea typeface="微软雅黑" pitchFamily="34" charset="-122"/>
                <a:cs typeface="微软雅黑" pitchFamily="34" charset="-122"/>
              </a:rPr>
              <a:t>其所属单位的应急预案报所在地的省、自治区、直辖市或者设区的市级人民政府主管的负有安全生产监督管理职责的部门备案，并抄送同级安全生产监督管理部门。</a:t>
            </a:r>
          </a:p>
        </p:txBody>
      </p:sp>
      <p:sp>
        <p:nvSpPr>
          <p:cNvPr id="7" name="圆角矩形 6"/>
          <p:cNvSpPr/>
          <p:nvPr/>
        </p:nvSpPr>
        <p:spPr>
          <a:xfrm>
            <a:off x="1737995" y="3956685"/>
            <a:ext cx="8738870" cy="2392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b="1">
              <a:latin typeface="微软雅黑" pitchFamily="34" charset="-122"/>
              <a:ea typeface="微软雅黑" pitchFamily="34" charset="-122"/>
              <a:cs typeface="微软雅黑" pitchFamily="34" charset="-122"/>
            </a:endParaRPr>
          </a:p>
          <a:p>
            <a:pPr algn="l"/>
            <a:r>
              <a:rPr lang="zh-CN" altLang="en-US" b="1">
                <a:latin typeface="微软雅黑" pitchFamily="34" charset="-122"/>
                <a:ea typeface="微软雅黑" pitchFamily="34" charset="-122"/>
                <a:cs typeface="微软雅黑" pitchFamily="34" charset="-122"/>
              </a:rPr>
              <a:t>前款规定以外的非煤矿山、金属冶炼和危险化学品生产、经营、储存企业，以及使用危险化学品达到国家规定数量的化工企业、烟花爆竹生产、批发经营企业的应急预案，按照隶属关系报所在地</a:t>
            </a:r>
            <a:r>
              <a:rPr lang="zh-CN" altLang="en-US" b="1">
                <a:solidFill>
                  <a:srgbClr val="FF9D0D"/>
                </a:solidFill>
                <a:latin typeface="微软雅黑" pitchFamily="34" charset="-122"/>
                <a:ea typeface="微软雅黑" pitchFamily="34" charset="-122"/>
                <a:cs typeface="微软雅黑" pitchFamily="34" charset="-122"/>
              </a:rPr>
              <a:t>县级</a:t>
            </a:r>
            <a:r>
              <a:rPr lang="zh-CN" altLang="en-US" b="1">
                <a:latin typeface="微软雅黑" pitchFamily="34" charset="-122"/>
                <a:ea typeface="微软雅黑" pitchFamily="34" charset="-122"/>
                <a:cs typeface="微软雅黑" pitchFamily="34" charset="-122"/>
              </a:rPr>
              <a:t>以上地方人民政府安全生产监督管理部门备案；其他生产经营单位应急预案的备案，由省、自治区、直辖市人民政府负有安全生产监督管理职责的部门确定。油气输送管道运营单位的应急预案，除按照本条第一款、第二款的规定备案外，还应当抄送所跨行政区域的县级安全生产监督管理部门。煤矿企业的应急预案除按照本条第一款、第二款的规定备案外，还应当抄送所在地的煤矿安全监察机构。</a:t>
            </a:r>
          </a:p>
          <a:p>
            <a:pPr algn="ctr"/>
            <a:endParaRPr lang="zh-CN" altLang="en-US" b="1">
              <a:latin typeface="微软雅黑" pitchFamily="34" charset="-122"/>
              <a:ea typeface="微软雅黑" pitchFamily="34" charset="-122"/>
              <a:cs typeface="微软雅黑" pitchFamily="34" charset="-122"/>
            </a:endParaRPr>
          </a:p>
        </p:txBody>
      </p:sp>
      <p:sp>
        <p:nvSpPr>
          <p:cNvPr id="8" name="文本框 7"/>
          <p:cNvSpPr txBox="1"/>
          <p:nvPr/>
        </p:nvSpPr>
        <p:spPr>
          <a:xfrm>
            <a:off x="1737995" y="1180465"/>
            <a:ext cx="2359025" cy="460375"/>
          </a:xfrm>
          <a:prstGeom prst="rect">
            <a:avLst/>
          </a:prstGeom>
          <a:noFill/>
        </p:spPr>
        <p:txBody>
          <a:bodyPr wrap="none" rtlCol="0" anchor="t">
            <a:spAutoFit/>
          </a:bodyPr>
          <a:lstStyle/>
          <a:p>
            <a:r>
              <a:rPr lang="en-US" altLang="zh-CN" b="1" dirty="0">
                <a:solidFill>
                  <a:srgbClr val="0070C0"/>
                </a:solidFill>
                <a:latin typeface="微软雅黑" pitchFamily="34" charset="-122"/>
                <a:ea typeface="微软雅黑" pitchFamily="34" charset="-122"/>
                <a:cs typeface="微软雅黑" pitchFamily="34" charset="-122"/>
                <a:sym typeface="+mn-ea"/>
              </a:rPr>
              <a:t>2.3</a:t>
            </a:r>
            <a:r>
              <a:rPr lang="zh-CN" altLang="en-US" sz="2400" b="1">
                <a:latin typeface="微软雅黑" pitchFamily="34" charset="-122"/>
                <a:ea typeface="微软雅黑" pitchFamily="34" charset="-122"/>
                <a:cs typeface="微软雅黑" pitchFamily="34" charset="-122"/>
                <a:sym typeface="+mn-ea"/>
              </a:rPr>
              <a:t>应急预案备案</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37647" y="259453"/>
            <a:ext cx="8136000" cy="720000"/>
          </a:xfrm>
        </p:spPr>
        <p:txBody>
          <a:bodyPr/>
          <a:lstStyle/>
          <a:p>
            <a:r>
              <a:rPr lang="zh-CN" altLang="en-US">
                <a:ea typeface="微软雅黑" pitchFamily="34" charset="-122"/>
              </a:rPr>
              <a:t>第三章、相关案例</a:t>
            </a:r>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t>28</a:t>
            </a:fld>
            <a:endParaRPr lang="zh-CN" altLang="en-US">
              <a:solidFill>
                <a:prstClr val="black"/>
              </a:solidFill>
            </a:endParaRPr>
          </a:p>
        </p:txBody>
      </p:sp>
      <p:sp>
        <p:nvSpPr>
          <p:cNvPr id="5" name="文本框 4"/>
          <p:cNvSpPr txBox="1"/>
          <p:nvPr/>
        </p:nvSpPr>
        <p:spPr>
          <a:xfrm>
            <a:off x="1737360" y="1095375"/>
            <a:ext cx="4552950" cy="516953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nSpc>
                <a:spcPct val="150000"/>
              </a:lnSpc>
              <a:spcBef>
                <a:spcPts val="0"/>
              </a:spcBef>
              <a:spcAft>
                <a:spcPts val="0"/>
              </a:spcAft>
            </a:pPr>
            <a:r>
              <a:rPr lang="zh-CN" altLang="en-US" sz="1800">
                <a:latin typeface="微软雅黑" pitchFamily="34" charset="-122"/>
                <a:ea typeface="微软雅黑" pitchFamily="34" charset="-122"/>
                <a:cs typeface="微软雅黑" pitchFamily="34" charset="-122"/>
              </a:rPr>
              <a:t> </a:t>
            </a:r>
            <a:r>
              <a:rPr lang="zh-CN" altLang="en-US" sz="2000">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 </a:t>
            </a:r>
            <a:r>
              <a:rPr lang="en-US" altLang="zh-CN" sz="2200">
                <a:solidFill>
                  <a:srgbClr val="FF0000"/>
                </a:solidFill>
                <a:latin typeface="微软雅黑" pitchFamily="34" charset="-122"/>
                <a:ea typeface="微软雅黑" pitchFamily="34" charset="-122"/>
                <a:cs typeface="微软雅黑" pitchFamily="34" charset="-122"/>
              </a:rPr>
              <a:t>2003</a:t>
            </a:r>
            <a:r>
              <a:rPr lang="zh-CN" altLang="en-US" sz="2200" b="1">
                <a:effectLst/>
                <a:latin typeface="微软雅黑" pitchFamily="34" charset="-122"/>
                <a:ea typeface="微软雅黑" pitchFamily="34" charset="-122"/>
                <a:cs typeface="微软雅黑" pitchFamily="34" charset="-122"/>
              </a:rPr>
              <a:t>年，重庆开县</a:t>
            </a:r>
            <a:r>
              <a:rPr lang="en-US" altLang="zh-CN" sz="2200">
                <a:solidFill>
                  <a:srgbClr val="FF0000"/>
                </a:solidFill>
                <a:latin typeface="微软雅黑" pitchFamily="34" charset="-122"/>
                <a:ea typeface="微软雅黑" pitchFamily="34" charset="-122"/>
                <a:cs typeface="微软雅黑" pitchFamily="34" charset="-122"/>
              </a:rPr>
              <a:t>12.23</a:t>
            </a:r>
            <a:r>
              <a:rPr lang="zh-CN" altLang="en-US" sz="2200" b="1">
                <a:effectLst/>
                <a:latin typeface="微软雅黑" pitchFamily="34" charset="-122"/>
                <a:ea typeface="微软雅黑" pitchFamily="34" charset="-122"/>
                <a:cs typeface="微软雅黑" pitchFamily="34" charset="-122"/>
              </a:rPr>
              <a:t>特大井喷事故导致</a:t>
            </a:r>
            <a:r>
              <a:rPr lang="en-US" altLang="zh-CN" sz="2200">
                <a:solidFill>
                  <a:srgbClr val="FF0000"/>
                </a:solidFill>
                <a:latin typeface="微软雅黑" pitchFamily="34" charset="-122"/>
                <a:ea typeface="微软雅黑" pitchFamily="34" charset="-122"/>
                <a:cs typeface="微软雅黑" pitchFamily="34" charset="-122"/>
              </a:rPr>
              <a:t>243</a:t>
            </a:r>
            <a:r>
              <a:rPr lang="zh-CN" altLang="en-US" sz="2200" b="1">
                <a:effectLst/>
                <a:latin typeface="微软雅黑" pitchFamily="34" charset="-122"/>
                <a:ea typeface="微软雅黑" pitchFamily="34" charset="-122"/>
                <a:cs typeface="微软雅黑" pitchFamily="34" charset="-122"/>
              </a:rPr>
              <a:t>人死亡，上千人住院，</a:t>
            </a:r>
            <a:r>
              <a:rPr lang="en-US" altLang="zh-CN" sz="2200">
                <a:solidFill>
                  <a:srgbClr val="FF0000"/>
                </a:solidFill>
                <a:latin typeface="微软雅黑" pitchFamily="34" charset="-122"/>
                <a:ea typeface="微软雅黑" pitchFamily="34" charset="-122"/>
                <a:cs typeface="微软雅黑" pitchFamily="34" charset="-122"/>
              </a:rPr>
              <a:t>6</a:t>
            </a:r>
            <a:r>
              <a:rPr lang="zh-CN" altLang="en-US" sz="2200" b="1">
                <a:effectLst/>
                <a:latin typeface="微软雅黑" pitchFamily="34" charset="-122"/>
                <a:ea typeface="微软雅黑" pitchFamily="34" charset="-122"/>
                <a:cs typeface="微软雅黑" pitchFamily="34" charset="-122"/>
              </a:rPr>
              <a:t>万多人被迫紧急转移。主要原因：</a:t>
            </a:r>
          </a:p>
          <a:p>
            <a:pPr>
              <a:lnSpc>
                <a:spcPct val="150000"/>
              </a:lnSpc>
              <a:spcBef>
                <a:spcPts val="0"/>
              </a:spcBef>
              <a:spcAft>
                <a:spcPts val="0"/>
              </a:spcAft>
            </a:pPr>
            <a:r>
              <a:rPr lang="zh-CN" altLang="en-US" sz="2200" b="1">
                <a:solidFill>
                  <a:srgbClr val="FF0000"/>
                </a:solidFill>
                <a:effectLst/>
                <a:latin typeface="微软雅黑" pitchFamily="34" charset="-122"/>
                <a:ea typeface="微软雅黑" pitchFamily="34" charset="-122"/>
                <a:cs typeface="微软雅黑" pitchFamily="34" charset="-122"/>
              </a:rPr>
              <a:t>第一</a:t>
            </a:r>
            <a:r>
              <a:rPr lang="zh-CN" altLang="en-US" sz="2200" b="1">
                <a:effectLst/>
                <a:latin typeface="微软雅黑" pitchFamily="34" charset="-122"/>
                <a:ea typeface="微软雅黑" pitchFamily="34" charset="-122"/>
                <a:cs typeface="微软雅黑" pitchFamily="34" charset="-122"/>
              </a:rPr>
              <a:t>，直接原因是违章作业，回压阀给取掉了，井喷演变成井喷失控，大量有毒有害的硫化氢气体外泄；</a:t>
            </a:r>
          </a:p>
          <a:p>
            <a:pPr>
              <a:lnSpc>
                <a:spcPct val="150000"/>
              </a:lnSpc>
              <a:spcBef>
                <a:spcPts val="0"/>
              </a:spcBef>
              <a:spcAft>
                <a:spcPts val="0"/>
              </a:spcAft>
            </a:pPr>
            <a:r>
              <a:rPr lang="zh-CN" altLang="en-US" sz="2200" b="1">
                <a:solidFill>
                  <a:srgbClr val="FF0000"/>
                </a:solidFill>
                <a:effectLst/>
                <a:latin typeface="微软雅黑" pitchFamily="34" charset="-122"/>
                <a:ea typeface="微软雅黑" pitchFamily="34" charset="-122"/>
                <a:cs typeface="微软雅黑" pitchFamily="34" charset="-122"/>
              </a:rPr>
              <a:t>第二</a:t>
            </a:r>
            <a:r>
              <a:rPr lang="zh-CN" altLang="en-US" sz="2200" b="1">
                <a:effectLst/>
                <a:latin typeface="微软雅黑" pitchFamily="34" charset="-122"/>
                <a:ea typeface="微软雅黑" pitchFamily="34" charset="-122"/>
                <a:cs typeface="微软雅黑" pitchFamily="34" charset="-122"/>
              </a:rPr>
              <a:t>，在不能有效控制住的情况下，没有及时点火，导致硫化氢扩散；及时点火可能损失数百万元经济损失，但硫化氢气体不可能扩散；</a:t>
            </a:r>
            <a:endParaRPr lang="zh-CN" altLang="en-US" sz="2200" b="1">
              <a:solidFill>
                <a:srgbClr val="FF0000"/>
              </a:solidFill>
              <a:effectLst/>
              <a:latin typeface="微软雅黑" pitchFamily="34" charset="-122"/>
              <a:ea typeface="微软雅黑" pitchFamily="34" charset="-122"/>
              <a:cs typeface="微软雅黑" pitchFamily="34" charset="-122"/>
            </a:endParaRPr>
          </a:p>
        </p:txBody>
      </p:sp>
      <p:pic>
        <p:nvPicPr>
          <p:cNvPr id="3" name="图片 2"/>
          <p:cNvPicPr>
            <a:picLocks noChangeAspect="1"/>
          </p:cNvPicPr>
          <p:nvPr/>
        </p:nvPicPr>
        <p:blipFill>
          <a:blip r:embed="rId3"/>
          <a:stretch>
            <a:fillRect/>
          </a:stretch>
        </p:blipFill>
        <p:spPr>
          <a:xfrm>
            <a:off x="6468745" y="1095375"/>
            <a:ext cx="4199255" cy="2607945"/>
          </a:xfrm>
          <a:prstGeom prst="rect">
            <a:avLst/>
          </a:prstGeom>
        </p:spPr>
      </p:pic>
      <p:pic>
        <p:nvPicPr>
          <p:cNvPr id="6" name="图片 5"/>
          <p:cNvPicPr>
            <a:picLocks noChangeAspect="1"/>
          </p:cNvPicPr>
          <p:nvPr/>
        </p:nvPicPr>
        <p:blipFill>
          <a:blip r:embed="rId4"/>
          <a:stretch>
            <a:fillRect/>
          </a:stretch>
        </p:blipFill>
        <p:spPr>
          <a:xfrm>
            <a:off x="6419850" y="3703320"/>
            <a:ext cx="4248150" cy="2683510"/>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7255" y="783590"/>
            <a:ext cx="5217160" cy="5214620"/>
          </a:xfrm>
        </p:spPr>
        <p:txBody>
          <a:bodyPr/>
          <a:lstStyle/>
          <a:p>
            <a:pPr>
              <a:lnSpc>
                <a:spcPct val="150000"/>
              </a:lnSpc>
              <a:spcBef>
                <a:spcPts val="0"/>
              </a:spcBef>
              <a:spcAft>
                <a:spcPts val="0"/>
              </a:spcAft>
            </a:pPr>
            <a:r>
              <a:rPr lang="zh-CN" altLang="en-US">
                <a:solidFill>
                  <a:srgbClr val="FF0000"/>
                </a:solidFill>
                <a:effectLst/>
                <a:ea typeface="微软雅黑" pitchFamily="34" charset="-122"/>
                <a:sym typeface="+mn-ea"/>
              </a:rPr>
              <a:t>第三</a:t>
            </a:r>
            <a:r>
              <a:rPr lang="zh-CN" altLang="en-US">
                <a:effectLst/>
                <a:ea typeface="微软雅黑" pitchFamily="34" charset="-122"/>
                <a:sym typeface="+mn-ea"/>
              </a:rPr>
              <a:t>，中石油川东钻井队制定应急预案没有与当地政府重庆市和开县备案，导致不能及时疏散群众，才导致特别重大伤亡事故和数万名群众转移；</a:t>
            </a:r>
            <a:endParaRPr lang="zh-CN" altLang="en-US" b="1">
              <a:effectLst/>
              <a:ea typeface="微软雅黑" pitchFamily="34" charset="-122"/>
            </a:endParaRPr>
          </a:p>
          <a:p>
            <a:pPr>
              <a:lnSpc>
                <a:spcPct val="150000"/>
              </a:lnSpc>
              <a:spcBef>
                <a:spcPts val="0"/>
              </a:spcBef>
              <a:spcAft>
                <a:spcPts val="0"/>
              </a:spcAft>
            </a:pPr>
            <a:r>
              <a:rPr lang="zh-CN" altLang="en-US">
                <a:solidFill>
                  <a:srgbClr val="FF0000"/>
                </a:solidFill>
                <a:effectLst/>
                <a:ea typeface="微软雅黑" pitchFamily="34" charset="-122"/>
                <a:sym typeface="+mn-ea"/>
              </a:rPr>
              <a:t>第四</a:t>
            </a:r>
            <a:r>
              <a:rPr lang="zh-CN" altLang="en-US">
                <a:effectLst/>
                <a:ea typeface="微软雅黑" pitchFamily="34" charset="-122"/>
                <a:sym typeface="+mn-ea"/>
              </a:rPr>
              <a:t>，川东北矿未将应急措施报该部门备案，发生事故后，井场方面没有及时将有关情况通知当地政府，与当地政府联络、协调不够；</a:t>
            </a:r>
            <a:endParaRPr lang="zh-CN" altLang="en-US" b="1">
              <a:effectLst/>
              <a:ea typeface="微软雅黑" pitchFamily="34" charset="-122"/>
            </a:endParaRPr>
          </a:p>
          <a:p>
            <a:pPr>
              <a:lnSpc>
                <a:spcPct val="150000"/>
              </a:lnSpc>
              <a:spcBef>
                <a:spcPts val="0"/>
              </a:spcBef>
              <a:spcAft>
                <a:spcPts val="0"/>
              </a:spcAft>
            </a:pPr>
            <a:r>
              <a:rPr lang="zh-CN" altLang="en-US">
                <a:solidFill>
                  <a:srgbClr val="FF0000"/>
                </a:solidFill>
                <a:effectLst/>
                <a:ea typeface="微软雅黑" pitchFamily="34" charset="-122"/>
                <a:sym typeface="+mn-ea"/>
              </a:rPr>
              <a:t>第五</a:t>
            </a:r>
            <a:r>
              <a:rPr lang="zh-CN" altLang="en-US">
                <a:effectLst/>
                <a:ea typeface="微软雅黑" pitchFamily="34" charset="-122"/>
                <a:sym typeface="+mn-ea"/>
              </a:rPr>
              <a:t>，没有及时启动应急救援预案。</a:t>
            </a:r>
            <a:r>
              <a:rPr lang="zh-CN" altLang="en-US">
                <a:solidFill>
                  <a:srgbClr val="FF0000"/>
                </a:solidFill>
                <a:effectLst/>
                <a:ea typeface="微软雅黑" pitchFamily="34" charset="-122"/>
                <a:sym typeface="+mn-ea"/>
              </a:rPr>
              <a:t>（不成功案例）</a:t>
            </a:r>
            <a:endParaRPr lang="zh-CN" altLang="en-US" b="1">
              <a:solidFill>
                <a:srgbClr val="FF0000"/>
              </a:solidFill>
              <a:effectLst/>
              <a:ea typeface="微软雅黑" pitchFamily="34" charset="-122"/>
            </a:endParaRPr>
          </a:p>
          <a:p>
            <a:endParaRPr lang="zh-CN" altLang="en-US">
              <a:effectLst/>
            </a:endParaRPr>
          </a:p>
        </p:txBody>
      </p:sp>
      <p:sp>
        <p:nvSpPr>
          <p:cNvPr id="4" name="灯片编号占位符 3"/>
          <p:cNvSpPr>
            <a:spLocks noGrp="1"/>
          </p:cNvSpPr>
          <p:nvPr>
            <p:ph type="sldNum" sz="quarter" idx="10"/>
          </p:nvPr>
        </p:nvSpPr>
        <p:spPr/>
        <p:txBody>
          <a:bodyPr/>
          <a:lstStyle/>
          <a:p>
            <a:pPr>
              <a:defRPr/>
            </a:pPr>
            <a:fld id="{02E63A91-6013-4EDC-8EEE-44F8E746356C}" type="slidenum">
              <a:rPr lang="zh-CN" altLang="en-US">
                <a:solidFill>
                  <a:prstClr val="black"/>
                </a:solidFill>
              </a:rPr>
              <a:t>29</a:t>
            </a:fld>
            <a:endParaRPr lang="zh-CN" altLang="en-US">
              <a:solidFill>
                <a:prstClr val="black"/>
              </a:solidFill>
            </a:endParaRPr>
          </a:p>
        </p:txBody>
      </p:sp>
      <p:pic>
        <p:nvPicPr>
          <p:cNvPr id="5" name="图片 4"/>
          <p:cNvPicPr>
            <a:picLocks noChangeAspect="1"/>
          </p:cNvPicPr>
          <p:nvPr/>
        </p:nvPicPr>
        <p:blipFill>
          <a:blip r:embed="rId3"/>
          <a:stretch>
            <a:fillRect/>
          </a:stretch>
        </p:blipFill>
        <p:spPr>
          <a:xfrm>
            <a:off x="6170930" y="783590"/>
            <a:ext cx="4671060" cy="2818765"/>
          </a:xfrm>
          <a:prstGeom prst="rect">
            <a:avLst/>
          </a:prstGeom>
        </p:spPr>
      </p:pic>
      <p:pic>
        <p:nvPicPr>
          <p:cNvPr id="6" name="图片 5"/>
          <p:cNvPicPr>
            <a:picLocks noChangeAspect="1"/>
          </p:cNvPicPr>
          <p:nvPr/>
        </p:nvPicPr>
        <p:blipFill>
          <a:blip r:embed="rId4"/>
          <a:stretch>
            <a:fillRect/>
          </a:stretch>
        </p:blipFill>
        <p:spPr>
          <a:xfrm>
            <a:off x="6170930" y="3723640"/>
            <a:ext cx="4566285" cy="2397125"/>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ea typeface="微软雅黑" pitchFamily="34" charset="-122"/>
                <a:sym typeface="+mn-ea"/>
              </a:rPr>
              <a:t>第一章 应急预案的编制要求</a:t>
            </a:r>
            <a:endParaRPr lang="zh-CN" altLang="en-US">
              <a:ea typeface="微软雅黑" pitchFamily="34" charset="-122"/>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3</a:t>
            </a:fld>
            <a:endParaRPr lang="zh-CN" altLang="en-US">
              <a:solidFill>
                <a:prstClr val="black"/>
              </a:solidFill>
            </a:endParaRPr>
          </a:p>
        </p:txBody>
      </p:sp>
      <p:sp>
        <p:nvSpPr>
          <p:cNvPr id="6" name="文本框 5"/>
          <p:cNvSpPr txBox="1"/>
          <p:nvPr/>
        </p:nvSpPr>
        <p:spPr>
          <a:xfrm>
            <a:off x="3299460" y="4787265"/>
            <a:ext cx="2331085" cy="1383665"/>
          </a:xfrm>
          <a:prstGeom prst="rect">
            <a:avLst/>
          </a:prstGeom>
          <a:ln>
            <a:solidFill>
              <a:srgbClr val="9BBB59"/>
            </a:solidFill>
          </a:ln>
          <a:effectLst>
            <a:softEdge rad="31750"/>
          </a:effectLst>
        </p:spPr>
        <p:style>
          <a:lnRef idx="2">
            <a:schemeClr val="accent3">
              <a:shade val="50000"/>
            </a:schemeClr>
          </a:lnRef>
          <a:fillRef idx="1">
            <a:schemeClr val="accent3"/>
          </a:fillRef>
          <a:effectRef idx="0">
            <a:schemeClr val="accent3"/>
          </a:effectRef>
          <a:fontRef idx="minor">
            <a:schemeClr val="lt1"/>
          </a:fontRef>
        </p:style>
        <p:txBody>
          <a:bodyPr wrap="square" rtlCol="0" anchor="t">
            <a:spAutoFit/>
          </a:bodyPr>
          <a:lstStyle/>
          <a:p>
            <a:pPr algn="ctr"/>
            <a:r>
              <a:rPr lang="zh-CN" altLang="en-US" sz="2800" b="1" dirty="0">
                <a:solidFill>
                  <a:srgbClr val="FF0000"/>
                </a:solidFill>
                <a:latin typeface="微软雅黑" pitchFamily="34" charset="-122"/>
                <a:ea typeface="微软雅黑" pitchFamily="34" charset="-122"/>
                <a:cs typeface="微软雅黑" pitchFamily="34" charset="-122"/>
                <a:sym typeface="+mn-ea"/>
              </a:rPr>
              <a:t>应急预案</a:t>
            </a:r>
          </a:p>
          <a:p>
            <a:pPr algn="ctr"/>
            <a:r>
              <a:rPr lang="zh-CN" altLang="en-US" sz="2800" b="1" dirty="0">
                <a:solidFill>
                  <a:srgbClr val="FF0000"/>
                </a:solidFill>
                <a:latin typeface="微软雅黑" pitchFamily="34" charset="-122"/>
                <a:ea typeface="微软雅黑" pitchFamily="34" charset="-122"/>
                <a:cs typeface="微软雅黑" pitchFamily="34" charset="-122"/>
                <a:sym typeface="+mn-ea"/>
              </a:rPr>
              <a:t>体系建设 </a:t>
            </a:r>
          </a:p>
          <a:p>
            <a:pPr algn="ctr"/>
            <a:r>
              <a:rPr lang="zh-CN" altLang="en-US" sz="28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sym typeface="+mn-ea"/>
              </a:rPr>
              <a:t>“从有到优”。</a:t>
            </a:r>
          </a:p>
        </p:txBody>
      </p:sp>
      <p:sp>
        <p:nvSpPr>
          <p:cNvPr id="60421" name="Rectangle 5"/>
          <p:cNvSpPr>
            <a:spLocks noChangeArrowheads="1"/>
          </p:cNvSpPr>
          <p:nvPr/>
        </p:nvSpPr>
        <p:spPr bwMode="auto">
          <a:xfrm>
            <a:off x="1821815" y="1829435"/>
            <a:ext cx="3425825" cy="22231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innerShdw blurRad="63500" dist="50800">
                    <a:prstClr val="black">
                      <a:alpha val="50000"/>
                    </a:prstClr>
                  </a:innerShdw>
                </a:effectLst>
              </a14:hiddenEffects>
            </a:ext>
          </a:extLst>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marL="0" indent="0" eaLnBrk="1" hangingPunct="1">
              <a:lnSpc>
                <a:spcPct val="110000"/>
              </a:lnSpc>
              <a:buClr>
                <a:srgbClr val="FFFF00"/>
              </a:buClr>
              <a:buFont typeface="Wingdings" charset="2"/>
              <a:buNone/>
            </a:pPr>
            <a:r>
              <a:rPr lang="en-US" altLang="zh-CN" sz="1800" b="1" dirty="0">
                <a:latin typeface="微软雅黑" pitchFamily="34" charset="-122"/>
                <a:ea typeface="微软雅黑" pitchFamily="34" charset="-122"/>
                <a:cs typeface="微软雅黑" pitchFamily="34" charset="-122"/>
              </a:rPr>
              <a:t>  </a:t>
            </a:r>
            <a:r>
              <a:rPr lang="zh-CN" altLang="en-US" sz="1800" b="1" dirty="0">
                <a:latin typeface="微软雅黑" pitchFamily="34" charset="-122"/>
                <a:ea typeface="微软雅黑" pitchFamily="34" charset="-122"/>
                <a:cs typeface="微软雅黑" pitchFamily="34" charset="-122"/>
              </a:rPr>
              <a:t>为规范指导生产经营单位做好应急预案编制工作，国家安全监管总局在</a:t>
            </a:r>
            <a:r>
              <a:rPr lang="en-US" altLang="zh-CN" sz="1800" b="1" dirty="0">
                <a:latin typeface="微软雅黑" pitchFamily="34" charset="-122"/>
                <a:ea typeface="微软雅黑" pitchFamily="34" charset="-122"/>
                <a:cs typeface="微软雅黑" pitchFamily="34" charset="-122"/>
              </a:rPr>
              <a:t>《</a:t>
            </a:r>
            <a:r>
              <a:rPr lang="zh-CN" altLang="en-US" sz="1800" b="1" dirty="0">
                <a:latin typeface="微软雅黑" pitchFamily="34" charset="-122"/>
                <a:ea typeface="微软雅黑" pitchFamily="34" charset="-122"/>
                <a:cs typeface="微软雅黑" pitchFamily="34" charset="-122"/>
              </a:rPr>
              <a:t>危险化学品事故应急救援预案编制通则</a:t>
            </a:r>
            <a:r>
              <a:rPr lang="en-US" altLang="zh-CN" sz="1800" b="1" dirty="0">
                <a:latin typeface="微软雅黑" pitchFamily="34" charset="-122"/>
                <a:ea typeface="微软雅黑" pitchFamily="34" charset="-122"/>
                <a:cs typeface="微软雅黑" pitchFamily="34" charset="-122"/>
              </a:rPr>
              <a:t>》</a:t>
            </a:r>
            <a:r>
              <a:rPr lang="zh-CN" altLang="en-US" sz="1800" b="1" dirty="0">
                <a:latin typeface="微软雅黑" pitchFamily="34" charset="-122"/>
                <a:ea typeface="微软雅黑" pitchFamily="34" charset="-122"/>
                <a:cs typeface="微软雅黑" pitchFamily="34" charset="-122"/>
              </a:rPr>
              <a:t>基础上，于</a:t>
            </a:r>
            <a:r>
              <a:rPr lang="en-US" altLang="zh-CN" sz="18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2006</a:t>
            </a:r>
            <a:r>
              <a:rPr lang="zh-CN" altLang="en-US" sz="1800" b="1" dirty="0">
                <a:latin typeface="微软雅黑" pitchFamily="34" charset="-122"/>
                <a:ea typeface="微软雅黑" pitchFamily="34" charset="-122"/>
                <a:cs typeface="微软雅黑" pitchFamily="34" charset="-122"/>
              </a:rPr>
              <a:t>年颁布实施了</a:t>
            </a:r>
            <a:r>
              <a:rPr lang="en-US" altLang="zh-CN" sz="1800" b="1" dirty="0">
                <a:latin typeface="微软雅黑" pitchFamily="34" charset="-122"/>
                <a:ea typeface="微软雅黑" pitchFamily="34" charset="-122"/>
                <a:cs typeface="微软雅黑" pitchFamily="34" charset="-122"/>
              </a:rPr>
              <a:t>《</a:t>
            </a:r>
            <a:r>
              <a:rPr lang="zh-CN" altLang="en-US" sz="1800" b="1" dirty="0">
                <a:latin typeface="微软雅黑" pitchFamily="34" charset="-122"/>
                <a:ea typeface="微软雅黑" pitchFamily="34" charset="-122"/>
                <a:cs typeface="微软雅黑" pitchFamily="34" charset="-122"/>
              </a:rPr>
              <a:t>生产经营单位生产安全事故应急预案编制导则</a:t>
            </a:r>
            <a:r>
              <a:rPr lang="en-US" altLang="zh-CN" sz="1800" b="1" dirty="0">
                <a:latin typeface="微软雅黑" pitchFamily="34" charset="-122"/>
                <a:ea typeface="微软雅黑" pitchFamily="34" charset="-122"/>
                <a:cs typeface="微软雅黑" pitchFamily="34" charset="-122"/>
              </a:rPr>
              <a:t>》</a:t>
            </a:r>
            <a:r>
              <a:rPr lang="zh-CN" altLang="en-US" sz="1800" b="1" dirty="0">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a:t>
            </a:r>
            <a:r>
              <a:rPr lang="en-US" altLang="zh-CN" sz="18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AQ/T 9002—2006</a:t>
            </a:r>
            <a:r>
              <a:rPr lang="zh-CN" altLang="en-US" sz="1800" b="1" dirty="0">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a:t>
            </a:r>
            <a:r>
              <a:rPr lang="zh-CN" altLang="en-US" sz="1800" b="1" dirty="0">
                <a:latin typeface="微软雅黑" pitchFamily="34" charset="-122"/>
                <a:ea typeface="微软雅黑" pitchFamily="34" charset="-122"/>
                <a:cs typeface="微软雅黑" pitchFamily="34" charset="-122"/>
              </a:rPr>
              <a:t>。</a:t>
            </a:r>
          </a:p>
        </p:txBody>
      </p:sp>
      <p:sp>
        <p:nvSpPr>
          <p:cNvPr id="9" name="Rectangle 2"/>
          <p:cNvSpPr>
            <a:spLocks noChangeArrowheads="1"/>
          </p:cNvSpPr>
          <p:nvPr/>
        </p:nvSpPr>
        <p:spPr bwMode="auto">
          <a:xfrm>
            <a:off x="7478395" y="873125"/>
            <a:ext cx="3395980" cy="5297805"/>
          </a:xfrm>
          <a:prstGeom prst="rect">
            <a:avLst/>
          </a:prstGeom>
          <a:solidFill>
            <a:schemeClr val="bg1">
              <a:lumMod val="95000"/>
            </a:schemeClr>
          </a:solidFill>
          <a:extLs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innerShdw blurRad="114300">
                    <a:prstClr val="black"/>
                  </a:innerShdw>
                </a:effectLst>
              </a14:hiddenEffects>
            </a:ext>
          </a:extLst>
        </p:spPr>
        <p:style>
          <a:lnRef idx="1">
            <a:schemeClr val="accent6"/>
          </a:lnRef>
          <a:fillRef idx="3">
            <a:schemeClr val="accent6"/>
          </a:fillRef>
          <a:effectRef idx="2">
            <a:schemeClr val="accent6"/>
          </a:effectRef>
          <a:fontRef idx="minor">
            <a:schemeClr val="lt1"/>
          </a:fontRef>
        </p:style>
        <p:txBody>
          <a:bodyPr wrap="square">
            <a:spAutoFit/>
          </a:bodyPr>
          <a:lstStyle>
            <a:lvl1pPr>
              <a:defRPr kumimoji="1" sz="2400">
                <a:solidFill>
                  <a:schemeClr val="tx1"/>
                </a:solidFill>
                <a:latin typeface="Times New Roman" pitchFamily="18" charset="0"/>
                <a:ea typeface="宋体" charset="-122"/>
              </a:defRPr>
            </a:lvl1pPr>
            <a:lvl2pPr marL="742950" indent="-285750">
              <a:defRPr kumimoji="1" sz="2400">
                <a:solidFill>
                  <a:schemeClr val="tx1"/>
                </a:solidFill>
                <a:latin typeface="Times New Roman" pitchFamily="18" charset="0"/>
                <a:ea typeface="宋体" charset="-122"/>
              </a:defRPr>
            </a:lvl2pPr>
            <a:lvl3pPr marL="1143000" indent="-228600">
              <a:defRPr kumimoji="1" sz="2400">
                <a:solidFill>
                  <a:schemeClr val="tx1"/>
                </a:solidFill>
                <a:latin typeface="Times New Roman" pitchFamily="18" charset="0"/>
                <a:ea typeface="宋体" charset="-122"/>
              </a:defRPr>
            </a:lvl3pPr>
            <a:lvl4pPr marL="1600200" indent="-228600">
              <a:defRPr kumimoji="1" sz="2400">
                <a:solidFill>
                  <a:schemeClr val="tx1"/>
                </a:solidFill>
                <a:latin typeface="Times New Roman" pitchFamily="18" charset="0"/>
                <a:ea typeface="宋体" charset="-122"/>
              </a:defRPr>
            </a:lvl4pPr>
            <a:lvl5pPr marL="2057400" indent="-22860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10000"/>
              </a:lnSpc>
              <a:buClr>
                <a:srgbClr val="FFFF00"/>
              </a:buClr>
              <a:buFont typeface="Wingdings" charset="2"/>
              <a:buChar char="Ø"/>
            </a:pPr>
            <a:r>
              <a:rPr lang="zh-CN" altLang="en-US" sz="2200" b="1" dirty="0">
                <a:latin typeface="微软雅黑" pitchFamily="34" charset="-122"/>
                <a:ea typeface="微软雅黑" pitchFamily="34" charset="-122"/>
                <a:cs typeface="微软雅黑" pitchFamily="34" charset="-122"/>
              </a:rPr>
              <a:t>随着实践的进一步深入，预案</a:t>
            </a:r>
            <a:r>
              <a:rPr lang="zh-CN" altLang="en-US" sz="2200" b="1" dirty="0">
                <a:solidFill>
                  <a:srgbClr val="FF0000"/>
                </a:solidFill>
                <a:latin typeface="微软雅黑" pitchFamily="34" charset="-122"/>
                <a:ea typeface="微软雅黑" pitchFamily="34" charset="-122"/>
                <a:cs typeface="微软雅黑" pitchFamily="34" charset="-122"/>
              </a:rPr>
              <a:t>不实用、不管用、不好用</a:t>
            </a:r>
            <a:r>
              <a:rPr lang="zh-CN" altLang="en-US" sz="2200" b="1" dirty="0">
                <a:latin typeface="微软雅黑" pitchFamily="34" charset="-122"/>
                <a:ea typeface="微软雅黑" pitchFamily="34" charset="-122"/>
                <a:cs typeface="微软雅黑" pitchFamily="34" charset="-122"/>
              </a:rPr>
              <a:t>的问题日益凸显，针对暴露出的问题，国家安全生产应急救援指挥中心于</a:t>
            </a:r>
            <a:r>
              <a:rPr lang="en-US" altLang="zh-CN" sz="2200" b="1" dirty="0">
                <a:solidFill>
                  <a:srgbClr val="FF0000"/>
                </a:solidFill>
                <a:latin typeface="微软雅黑" pitchFamily="34" charset="-122"/>
                <a:ea typeface="微软雅黑" pitchFamily="34" charset="-122"/>
                <a:cs typeface="微软雅黑" pitchFamily="34" charset="-122"/>
              </a:rPr>
              <a:t>2011</a:t>
            </a:r>
            <a:r>
              <a:rPr lang="zh-CN" altLang="en-US" sz="2200" b="1" dirty="0">
                <a:latin typeface="微软雅黑" pitchFamily="34" charset="-122"/>
                <a:ea typeface="微软雅黑" pitchFamily="34" charset="-122"/>
                <a:cs typeface="微软雅黑" pitchFamily="34" charset="-122"/>
              </a:rPr>
              <a:t>年启动了安全生产行业标准</a:t>
            </a:r>
            <a:r>
              <a:rPr lang="en-US" altLang="zh-CN" sz="2200" b="1" dirty="0">
                <a:latin typeface="微软雅黑" pitchFamily="34" charset="-122"/>
                <a:ea typeface="微软雅黑" pitchFamily="34" charset="-122"/>
                <a:cs typeface="微软雅黑" pitchFamily="34" charset="-122"/>
              </a:rPr>
              <a:t>《</a:t>
            </a:r>
            <a:r>
              <a:rPr lang="zh-CN" altLang="en-US" sz="2200" b="1" dirty="0">
                <a:latin typeface="微软雅黑" pitchFamily="34" charset="-122"/>
                <a:ea typeface="微软雅黑" pitchFamily="34" charset="-122"/>
                <a:cs typeface="微软雅黑" pitchFamily="34" charset="-122"/>
              </a:rPr>
              <a:t>生产经营单位生产安全事故应急预案编制导则</a:t>
            </a:r>
            <a:r>
              <a:rPr lang="en-US" altLang="zh-CN" sz="2200" b="1" dirty="0">
                <a:latin typeface="微软雅黑" pitchFamily="34" charset="-122"/>
                <a:ea typeface="微软雅黑" pitchFamily="34" charset="-122"/>
                <a:cs typeface="微软雅黑" pitchFamily="34" charset="-122"/>
              </a:rPr>
              <a:t>》</a:t>
            </a:r>
            <a:r>
              <a:rPr lang="zh-CN" altLang="en-US" sz="2200" b="1" dirty="0">
                <a:solidFill>
                  <a:srgbClr val="FF0000"/>
                </a:solidFill>
                <a:latin typeface="微软雅黑" pitchFamily="34" charset="-122"/>
                <a:ea typeface="微软雅黑" pitchFamily="34" charset="-122"/>
                <a:cs typeface="微软雅黑" pitchFamily="34" charset="-122"/>
              </a:rPr>
              <a:t>（</a:t>
            </a:r>
            <a:r>
              <a:rPr lang="en-US" altLang="zh-CN" sz="2200" b="1" dirty="0">
                <a:solidFill>
                  <a:srgbClr val="FF0000"/>
                </a:solidFill>
                <a:latin typeface="微软雅黑" pitchFamily="34" charset="-122"/>
                <a:ea typeface="微软雅黑" pitchFamily="34" charset="-122"/>
                <a:cs typeface="微软雅黑" pitchFamily="34" charset="-122"/>
              </a:rPr>
              <a:t>GB/T29639-2013</a:t>
            </a:r>
            <a:r>
              <a:rPr lang="zh-CN" altLang="en-US" sz="2200" b="1" dirty="0">
                <a:solidFill>
                  <a:srgbClr val="FF0000"/>
                </a:solidFill>
                <a:latin typeface="微软雅黑" pitchFamily="34" charset="-122"/>
                <a:ea typeface="微软雅黑" pitchFamily="34" charset="-122"/>
                <a:cs typeface="微软雅黑" pitchFamily="34" charset="-122"/>
              </a:rPr>
              <a:t>）</a:t>
            </a:r>
            <a:r>
              <a:rPr lang="zh-CN" altLang="en-US" sz="2200" b="1" dirty="0">
                <a:latin typeface="微软雅黑" pitchFamily="34" charset="-122"/>
                <a:ea typeface="微软雅黑" pitchFamily="34" charset="-122"/>
                <a:cs typeface="微软雅黑" pitchFamily="34" charset="-122"/>
              </a:rPr>
              <a:t>的修订工作，并</a:t>
            </a:r>
            <a:r>
              <a:rPr lang="zh-CN" altLang="en-US" sz="2200" b="1" dirty="0">
                <a:solidFill>
                  <a:srgbClr val="FF0000"/>
                </a:solidFill>
                <a:effectLst/>
                <a:latin typeface="微软雅黑" pitchFamily="34" charset="-122"/>
                <a:ea typeface="微软雅黑" pitchFamily="34" charset="-122"/>
                <a:cs typeface="微软雅黑" pitchFamily="34" charset="-122"/>
              </a:rPr>
              <a:t>由安全生产行业推荐标准上升为国家推荐标准</a:t>
            </a:r>
            <a:r>
              <a:rPr lang="zh-CN" altLang="en-US" sz="2200" b="1" dirty="0">
                <a:latin typeface="微软雅黑" pitchFamily="34" charset="-122"/>
                <a:ea typeface="微软雅黑" pitchFamily="34" charset="-122"/>
                <a:cs typeface="微软雅黑" pitchFamily="34" charset="-122"/>
              </a:rPr>
              <a:t>，以指导生产经营单位做好应急预案</a:t>
            </a:r>
            <a:r>
              <a:rPr lang="zh-CN" altLang="en-US" sz="2200" b="1" dirty="0">
                <a:solidFill>
                  <a:srgbClr val="FF0000"/>
                </a:solidFill>
                <a:latin typeface="微软雅黑" pitchFamily="34" charset="-122"/>
                <a:ea typeface="微软雅黑" pitchFamily="34" charset="-122"/>
                <a:cs typeface="微软雅黑" pitchFamily="34" charset="-122"/>
              </a:rPr>
              <a:t>编制工作</a:t>
            </a:r>
            <a:r>
              <a:rPr lang="zh-CN" altLang="en-US" sz="2200" b="1" dirty="0">
                <a:latin typeface="微软雅黑" pitchFamily="34" charset="-122"/>
                <a:ea typeface="微软雅黑" pitchFamily="34" charset="-122"/>
                <a:cs typeface="微软雅黑" pitchFamily="34" charset="-122"/>
              </a:rPr>
              <a:t>。</a:t>
            </a:r>
          </a:p>
        </p:txBody>
      </p:sp>
      <p:graphicFrame>
        <p:nvGraphicFramePr>
          <p:cNvPr id="138245" name="对象 30725"/>
          <p:cNvGraphicFramePr>
            <a:graphicFrameLocks noChangeAspect="1"/>
          </p:cNvGraphicFramePr>
          <p:nvPr/>
        </p:nvGraphicFramePr>
        <p:xfrm>
          <a:off x="5342255" y="1943100"/>
          <a:ext cx="1638300" cy="3734435"/>
        </p:xfrm>
        <a:graphic>
          <a:graphicData uri="http://schemas.openxmlformats.org/presentationml/2006/ole">
            <mc:AlternateContent xmlns:mc="http://schemas.openxmlformats.org/markup-compatibility/2006">
              <mc:Choice xmlns:v="urn:schemas-microsoft-com:vml" Requires="v">
                <p:oleObj spid="_x0000_s3113" r:id="rId4" imgW="0" imgH="0" progId="MS_ClipArt_Gallery.2">
                  <p:embed/>
                </p:oleObj>
              </mc:Choice>
              <mc:Fallback>
                <p:oleObj r:id="rId4" imgW="0" imgH="0" progId="MS_ClipArt_Gallery.2">
                  <p:embed/>
                  <p:pic>
                    <p:nvPicPr>
                      <p:cNvPr id="0" name="图片 3101"/>
                      <p:cNvPicPr/>
                      <p:nvPr/>
                    </p:nvPicPr>
                    <p:blipFill>
                      <a:blip r:embed="rId5"/>
                      <a:stretch>
                        <a:fillRect/>
                      </a:stretch>
                    </p:blipFill>
                    <p:spPr>
                      <a:xfrm>
                        <a:off x="5342255" y="1943100"/>
                        <a:ext cx="1638300" cy="3734435"/>
                      </a:xfrm>
                      <a:prstGeom prst="rect">
                        <a:avLst/>
                      </a:prstGeom>
                      <a:noFill/>
                      <a:ln w="38100">
                        <a:noFill/>
                        <a:miter/>
                      </a:ln>
                    </p:spPr>
                  </p:pic>
                </p:oleObj>
              </mc:Fallback>
            </mc:AlternateContent>
          </a:graphicData>
        </a:graphic>
      </p:graphicFrame>
      <p:sp>
        <p:nvSpPr>
          <p:cNvPr id="3" name="文本框 2"/>
          <p:cNvSpPr txBox="1"/>
          <p:nvPr/>
        </p:nvSpPr>
        <p:spPr>
          <a:xfrm>
            <a:off x="1713865" y="1205865"/>
            <a:ext cx="3998595" cy="460375"/>
          </a:xfrm>
          <a:prstGeom prst="rect">
            <a:avLst/>
          </a:prstGeom>
          <a:noFill/>
        </p:spPr>
        <p:txBody>
          <a:bodyPr wrap="none" rtlCol="0" anchor="t">
            <a:spAutoFit/>
          </a:bodyPr>
          <a:lstStyle/>
          <a:p>
            <a:r>
              <a:rPr lang="en-US" altLang="zh-CN" sz="2400" b="1">
                <a:solidFill>
                  <a:srgbClr val="0070C0"/>
                </a:solidFill>
                <a:latin typeface="微软雅黑" pitchFamily="34" charset="-122"/>
                <a:ea typeface="微软雅黑" pitchFamily="34" charset="-122"/>
                <a:cs typeface="微软雅黑" pitchFamily="34" charset="-122"/>
                <a:sym typeface="+mn-ea"/>
              </a:rPr>
              <a:t>1.1</a:t>
            </a:r>
            <a:r>
              <a:rPr lang="zh-CN" altLang="en-US" sz="2400" b="1">
                <a:solidFill>
                  <a:srgbClr val="FF0000"/>
                </a:solidFill>
                <a:latin typeface="微软雅黑" pitchFamily="34" charset="-122"/>
                <a:ea typeface="微软雅黑" pitchFamily="34" charset="-122"/>
                <a:cs typeface="微软雅黑" pitchFamily="34" charset="-122"/>
                <a:sym typeface="+mn-ea"/>
              </a:rPr>
              <a:t>《编制导则》</a:t>
            </a:r>
            <a:r>
              <a:rPr lang="zh-CN" altLang="en-US" sz="2400" b="1">
                <a:latin typeface="微软雅黑" pitchFamily="34" charset="-122"/>
                <a:ea typeface="微软雅黑" pitchFamily="34" charset="-122"/>
                <a:cs typeface="微软雅黑" pitchFamily="34" charset="-122"/>
                <a:sym typeface="+mn-ea"/>
              </a:rPr>
              <a:t>的</a:t>
            </a:r>
            <a:r>
              <a:rPr lang="zh-CN" altLang="zh-CN" sz="2400" b="1">
                <a:latin typeface="微软雅黑" pitchFamily="34" charset="-122"/>
                <a:ea typeface="微软雅黑" pitchFamily="34" charset="-122"/>
                <a:cs typeface="微软雅黑" pitchFamily="34" charset="-122"/>
                <a:sym typeface="+mn-ea"/>
              </a:rPr>
              <a:t>出台背景</a:t>
            </a:r>
            <a:endParaRPr lang="zh-CN" altLang="en-US" sz="2400" b="1">
              <a:latin typeface="微软雅黑" pitchFamily="34" charset="-122"/>
              <a:ea typeface="微软雅黑" pitchFamily="34" charset="-122"/>
              <a:cs typeface="微软雅黑" pitchFamily="34" charset="-122"/>
            </a:endParaRPr>
          </a:p>
        </p:txBody>
      </p:sp>
      <p:graphicFrame>
        <p:nvGraphicFramePr>
          <p:cNvPr id="25606" name="对象 25605"/>
          <p:cNvGraphicFramePr>
            <a:graphicFrameLocks noChangeAspect="1"/>
          </p:cNvGraphicFramePr>
          <p:nvPr/>
        </p:nvGraphicFramePr>
        <p:xfrm>
          <a:off x="1713865" y="4462780"/>
          <a:ext cx="1677670" cy="2050415"/>
        </p:xfrm>
        <a:graphic>
          <a:graphicData uri="http://schemas.openxmlformats.org/presentationml/2006/ole">
            <mc:AlternateContent xmlns:mc="http://schemas.openxmlformats.org/markup-compatibility/2006">
              <mc:Choice xmlns:v="urn:schemas-microsoft-com:vml" Requires="v">
                <p:oleObj spid="_x0000_s3114" r:id="rId4" imgW="0" imgH="0" progId="MS_ClipArt_Gallery.2">
                  <p:embed/>
                </p:oleObj>
              </mc:Choice>
              <mc:Fallback>
                <p:oleObj r:id="rId4" imgW="0" imgH="0" progId="MS_ClipArt_Gallery.2">
                  <p:embed/>
                  <p:pic>
                    <p:nvPicPr>
                      <p:cNvPr id="0" name="图片 3098"/>
                      <p:cNvPicPr/>
                      <p:nvPr/>
                    </p:nvPicPr>
                    <p:blipFill>
                      <a:blip r:embed="rId6"/>
                      <a:stretch>
                        <a:fillRect/>
                      </a:stretch>
                    </p:blipFill>
                    <p:spPr>
                      <a:xfrm>
                        <a:off x="1713865" y="4462780"/>
                        <a:ext cx="1677670" cy="2050415"/>
                      </a:xfrm>
                      <a:prstGeom prst="rect">
                        <a:avLst/>
                      </a:prstGeom>
                      <a:noFill/>
                      <a:ln w="38100">
                        <a:noFill/>
                        <a:miter/>
                      </a:ln>
                    </p:spPr>
                  </p:pic>
                </p:oleObj>
              </mc:Fallback>
            </mc:AlternateContent>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609600" y="5886450"/>
            <a:ext cx="2844800" cy="476250"/>
          </a:xfrm>
        </p:spPr>
        <p:txBody>
          <a:bodyPr/>
          <a:lstStyle/>
          <a:p>
            <a:pPr>
              <a:defRPr/>
            </a:pPr>
            <a:fld id="{02E63A91-6013-4EDC-8EEE-44F8E746356C}" type="slidenum">
              <a:rPr lang="zh-CN" altLang="en-US" smtClean="0">
                <a:solidFill>
                  <a:prstClr val="black"/>
                </a:solidFill>
              </a:rPr>
              <a:t>30</a:t>
            </a:fld>
            <a:endParaRPr lang="zh-CN" altLang="en-US">
              <a:solidFill>
                <a:prstClr val="black"/>
              </a:solidFill>
            </a:endParaRPr>
          </a:p>
        </p:txBody>
      </p:sp>
      <p:sp>
        <p:nvSpPr>
          <p:cNvPr id="6" name="矩形 5"/>
          <p:cNvSpPr/>
          <p:nvPr/>
        </p:nvSpPr>
        <p:spPr>
          <a:xfrm>
            <a:off x="2054814" y="1198017"/>
            <a:ext cx="7929618" cy="645160"/>
          </a:xfrm>
          <a:prstGeom prst="rect">
            <a:avLst/>
          </a:prstGeom>
        </p:spPr>
        <p:txBody>
          <a:bodyPr wrap="square">
            <a:spAutoFit/>
          </a:bodyPr>
          <a:lstStyle/>
          <a:p>
            <a:pPr marL="285750">
              <a:lnSpc>
                <a:spcPct val="150000"/>
              </a:lnSpc>
              <a:buClr>
                <a:srgbClr val="3366CC"/>
              </a:buClr>
            </a:pPr>
            <a:r>
              <a:rPr lang="zh-CN" altLang="en-US" sz="2400" dirty="0">
                <a:latin typeface="微软雅黑" pitchFamily="34" charset="-122"/>
                <a:ea typeface="微软雅黑" pitchFamily="34" charset="-122"/>
                <a:cs typeface="微软雅黑" pitchFamily="34" charset="-122"/>
              </a:rPr>
              <a:t>       </a:t>
            </a:r>
            <a:endParaRPr lang="en-US" altLang="zh-CN" sz="2400" dirty="0">
              <a:latin typeface="微软雅黑" pitchFamily="34" charset="-122"/>
              <a:ea typeface="微软雅黑" pitchFamily="34" charset="-122"/>
              <a:cs typeface="微软雅黑" pitchFamily="34" charset="-122"/>
            </a:endParaRPr>
          </a:p>
        </p:txBody>
      </p:sp>
      <p:sp>
        <p:nvSpPr>
          <p:cNvPr id="10" name="标题 36"/>
          <p:cNvSpPr txBox="1">
            <a:spLocks noGrp="1"/>
          </p:cNvSpPr>
          <p:nvPr>
            <p:ph type="title"/>
          </p:nvPr>
        </p:nvSpPr>
        <p:spPr bwMode="auto">
          <a:xfrm>
            <a:off x="1659542" y="135628"/>
            <a:ext cx="8136000" cy="720000"/>
          </a:xfrm>
          <a:prstGeom prst="rect">
            <a:avLst/>
          </a:prstGeom>
          <a:noFill/>
          <a:ln w="9525">
            <a:noFill/>
            <a:miter lim="800000"/>
          </a:ln>
        </p:spPr>
        <p:txBody>
          <a:bodyPr vert="horz" wrap="square" lIns="91440" tIns="45720" rIns="91440" bIns="45720" numCol="1" anchor="ctr" anchorCtr="0" compatLnSpc="1">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dirty="0">
                <a:ea typeface="微软雅黑" pitchFamily="34" charset="-122"/>
              </a:rPr>
              <a:t>     结   语</a:t>
            </a:r>
            <a:endParaRPr kumimoji="0" lang="zh-CN" altLang="en-US" b="1" i="0" u="none" strike="noStrike" kern="1200" cap="none" spc="0" normalizeH="0" baseline="0" noProof="0" dirty="0">
              <a:ln>
                <a:noFill/>
              </a:ln>
              <a:solidFill>
                <a:schemeClr val="tx1"/>
              </a:solidFill>
              <a:effectLst/>
              <a:uLnTx/>
              <a:uFillTx/>
              <a:ea typeface="微软雅黑" pitchFamily="34" charset="-122"/>
            </a:endParaRPr>
          </a:p>
        </p:txBody>
      </p:sp>
      <p:sp>
        <p:nvSpPr>
          <p:cNvPr id="2" name="文本框 1"/>
          <p:cNvSpPr txBox="1"/>
          <p:nvPr/>
        </p:nvSpPr>
        <p:spPr>
          <a:xfrm>
            <a:off x="1659255" y="989330"/>
            <a:ext cx="5434965" cy="549275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lnSpc>
                <a:spcPct val="150000"/>
              </a:lnSpc>
            </a:pPr>
            <a:r>
              <a:rPr lang="zh-CN" altLang="en-US" sz="180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a:t>
            </a:r>
            <a:r>
              <a:rPr lang="zh-CN" altLang="en-US" sz="180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sym typeface="+mn-ea"/>
              </a:rPr>
              <a:t>生产安全事故应急预案管理办法</a:t>
            </a:r>
            <a:r>
              <a:rPr lang="zh-CN" altLang="en-US" sz="180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pitchFamily="34" charset="-122"/>
              </a:rPr>
              <a:t>》</a:t>
            </a:r>
          </a:p>
          <a:p>
            <a:pPr algn="ctr">
              <a:lnSpc>
                <a:spcPct val="150000"/>
              </a:lnSpc>
            </a:pPr>
            <a:r>
              <a:rPr lang="zh-CN" altLang="en-US" sz="1800">
                <a:latin typeface="微软雅黑" pitchFamily="34" charset="-122"/>
                <a:ea typeface="微软雅黑" pitchFamily="34" charset="-122"/>
                <a:cs typeface="微软雅黑" pitchFamily="34" charset="-122"/>
              </a:rPr>
              <a:t>（</a:t>
            </a:r>
            <a:r>
              <a:rPr lang="zh-CN" altLang="en-US" sz="1800">
                <a:latin typeface="微软雅黑" pitchFamily="34" charset="-122"/>
                <a:ea typeface="微软雅黑" pitchFamily="34" charset="-122"/>
                <a:cs typeface="微软雅黑" pitchFamily="34" charset="-122"/>
                <a:sym typeface="+mn-ea"/>
              </a:rPr>
              <a:t>国家安全生产监督管理总局令</a:t>
            </a:r>
            <a:r>
              <a:rPr lang="en-US" altLang="zh-CN" sz="1800">
                <a:solidFill>
                  <a:srgbClr val="FF0000"/>
                </a:solidFill>
                <a:latin typeface="微软雅黑" pitchFamily="34" charset="-122"/>
                <a:ea typeface="微软雅黑" pitchFamily="34" charset="-122"/>
                <a:cs typeface="微软雅黑" pitchFamily="34" charset="-122"/>
                <a:sym typeface="+mn-ea"/>
              </a:rPr>
              <a:t>88</a:t>
            </a:r>
            <a:r>
              <a:rPr lang="zh-CN" altLang="en-US" sz="1800">
                <a:latin typeface="微软雅黑" pitchFamily="34" charset="-122"/>
                <a:ea typeface="微软雅黑" pitchFamily="34" charset="-122"/>
                <a:cs typeface="微软雅黑" pitchFamily="34" charset="-122"/>
                <a:sym typeface="+mn-ea"/>
              </a:rPr>
              <a:t>号</a:t>
            </a:r>
            <a:r>
              <a:rPr lang="zh-CN" altLang="en-US" sz="1800">
                <a:latin typeface="微软雅黑" pitchFamily="34" charset="-122"/>
                <a:ea typeface="微软雅黑" pitchFamily="34" charset="-122"/>
                <a:cs typeface="微软雅黑" pitchFamily="34" charset="-122"/>
              </a:rPr>
              <a:t>）</a:t>
            </a:r>
          </a:p>
          <a:p>
            <a:pPr>
              <a:lnSpc>
                <a:spcPct val="150000"/>
              </a:lnSpc>
            </a:pPr>
            <a:r>
              <a:rPr lang="zh-CN" altLang="en-US" sz="1800">
                <a:latin typeface="微软雅黑" pitchFamily="34" charset="-122"/>
                <a:ea typeface="微软雅黑" pitchFamily="34" charset="-122"/>
                <a:cs typeface="微软雅黑" pitchFamily="34" charset="-122"/>
              </a:rPr>
              <a:t>企业应急预案方面存在哪些问题需要承担法律责任？承担何种法律责任？</a:t>
            </a:r>
          </a:p>
          <a:p>
            <a:pPr>
              <a:lnSpc>
                <a:spcPct val="150000"/>
              </a:lnSpc>
              <a:spcBef>
                <a:spcPts val="0"/>
              </a:spcBef>
              <a:spcAft>
                <a:spcPts val="0"/>
              </a:spcAft>
            </a:pPr>
            <a:r>
              <a:rPr lang="zh-CN" altLang="en-US" sz="1800">
                <a:latin typeface="微软雅黑" pitchFamily="34" charset="-122"/>
                <a:ea typeface="微软雅黑" pitchFamily="34" charset="-122"/>
                <a:cs typeface="微软雅黑" pitchFamily="34" charset="-122"/>
              </a:rPr>
              <a:t>第四十四条  生产经营单位有下列情形之一的，由</a:t>
            </a:r>
            <a:r>
              <a:rPr lang="zh-CN" altLang="en-US" sz="1800">
                <a:solidFill>
                  <a:srgbClr val="FF0000"/>
                </a:solidFill>
                <a:latin typeface="微软雅黑" pitchFamily="34" charset="-122"/>
                <a:ea typeface="微软雅黑" pitchFamily="34" charset="-122"/>
                <a:cs typeface="微软雅黑" pitchFamily="34" charset="-122"/>
              </a:rPr>
              <a:t>县级</a:t>
            </a:r>
            <a:r>
              <a:rPr lang="zh-CN" altLang="en-US" sz="1800">
                <a:latin typeface="微软雅黑" pitchFamily="34" charset="-122"/>
                <a:ea typeface="微软雅黑" pitchFamily="34" charset="-122"/>
                <a:cs typeface="微软雅黑" pitchFamily="34" charset="-122"/>
              </a:rPr>
              <a:t>以上安全生产监督管理部门依照《中华人民共和国安全生产法》第九十四条的规定，</a:t>
            </a:r>
            <a:r>
              <a:rPr lang="zh-CN" altLang="en-US" sz="1800">
                <a:solidFill>
                  <a:srgbClr val="FF0000"/>
                </a:solidFill>
                <a:latin typeface="微软雅黑" pitchFamily="34" charset="-122"/>
                <a:ea typeface="微软雅黑" pitchFamily="34" charset="-122"/>
                <a:cs typeface="微软雅黑" pitchFamily="34" charset="-122"/>
              </a:rPr>
              <a:t>责令限期改正</a:t>
            </a:r>
            <a:r>
              <a:rPr lang="zh-CN" altLang="en-US" sz="1800">
                <a:latin typeface="微软雅黑" pitchFamily="34" charset="-122"/>
                <a:ea typeface="微软雅黑" pitchFamily="34" charset="-122"/>
                <a:cs typeface="微软雅黑" pitchFamily="34" charset="-122"/>
              </a:rPr>
              <a:t>，可以处</a:t>
            </a:r>
            <a:r>
              <a:rPr lang="zh-CN" altLang="en-US" sz="1800">
                <a:solidFill>
                  <a:srgbClr val="FF0000"/>
                </a:solidFill>
                <a:latin typeface="微软雅黑" pitchFamily="34" charset="-122"/>
                <a:ea typeface="微软雅黑" pitchFamily="34" charset="-122"/>
                <a:cs typeface="微软雅黑" pitchFamily="34" charset="-122"/>
              </a:rPr>
              <a:t>5万元</a:t>
            </a:r>
            <a:r>
              <a:rPr lang="zh-CN" altLang="en-US" sz="1800">
                <a:latin typeface="微软雅黑" pitchFamily="34" charset="-122"/>
                <a:ea typeface="微软雅黑" pitchFamily="34" charset="-122"/>
                <a:cs typeface="微软雅黑" pitchFamily="34" charset="-122"/>
              </a:rPr>
              <a:t>以下罚款；逾期未改正的，责令</a:t>
            </a:r>
            <a:r>
              <a:rPr lang="zh-CN" altLang="en-US" sz="1800">
                <a:solidFill>
                  <a:srgbClr val="FF0000"/>
                </a:solidFill>
                <a:latin typeface="微软雅黑" pitchFamily="34" charset="-122"/>
                <a:ea typeface="微软雅黑" pitchFamily="34" charset="-122"/>
                <a:cs typeface="微软雅黑" pitchFamily="34" charset="-122"/>
              </a:rPr>
              <a:t>停产停业整顿</a:t>
            </a:r>
            <a:r>
              <a:rPr lang="zh-CN" altLang="en-US" sz="1800">
                <a:latin typeface="微软雅黑" pitchFamily="34" charset="-122"/>
                <a:ea typeface="微软雅黑" pitchFamily="34" charset="-122"/>
                <a:cs typeface="微软雅黑" pitchFamily="34" charset="-122"/>
              </a:rPr>
              <a:t>，</a:t>
            </a:r>
            <a:r>
              <a:rPr lang="zh-CN" altLang="en-US" sz="1800">
                <a:solidFill>
                  <a:srgbClr val="FF0000"/>
                </a:solidFill>
                <a:latin typeface="微软雅黑" pitchFamily="34" charset="-122"/>
                <a:ea typeface="微软雅黑" pitchFamily="34" charset="-122"/>
                <a:cs typeface="微软雅黑" pitchFamily="34" charset="-122"/>
              </a:rPr>
              <a:t>并处5万元以上10万元以下罚款</a:t>
            </a:r>
            <a:r>
              <a:rPr lang="zh-CN" altLang="en-US" sz="1800">
                <a:latin typeface="微软雅黑" pitchFamily="34" charset="-122"/>
                <a:ea typeface="微软雅黑" pitchFamily="34" charset="-122"/>
                <a:cs typeface="微软雅黑" pitchFamily="34" charset="-122"/>
              </a:rPr>
              <a:t>，对直接负责的主</a:t>
            </a:r>
            <a:r>
              <a:rPr lang="zh-CN" altLang="en-US" sz="1800">
                <a:solidFill>
                  <a:srgbClr val="FF0000"/>
                </a:solidFill>
                <a:latin typeface="微软雅黑" pitchFamily="34" charset="-122"/>
                <a:ea typeface="微软雅黑" pitchFamily="34" charset="-122"/>
                <a:cs typeface="微软雅黑" pitchFamily="34" charset="-122"/>
              </a:rPr>
              <a:t>管人员和其他直接责任人员处1万元以上2万元以下的罚款</a:t>
            </a:r>
            <a:r>
              <a:rPr lang="zh-CN" altLang="en-US" sz="1800">
                <a:latin typeface="微软雅黑" pitchFamily="34" charset="-122"/>
                <a:ea typeface="微软雅黑" pitchFamily="34" charset="-122"/>
                <a:cs typeface="微软雅黑" pitchFamily="34" charset="-122"/>
              </a:rPr>
              <a:t>：</a:t>
            </a:r>
          </a:p>
          <a:p>
            <a:pPr>
              <a:lnSpc>
                <a:spcPct val="150000"/>
              </a:lnSpc>
              <a:spcBef>
                <a:spcPts val="0"/>
              </a:spcBef>
              <a:spcAft>
                <a:spcPts val="0"/>
              </a:spcAft>
            </a:pPr>
            <a:r>
              <a:rPr lang="zh-CN" altLang="en-US" sz="1800">
                <a:latin typeface="微软雅黑" pitchFamily="34" charset="-122"/>
                <a:ea typeface="微软雅黑" pitchFamily="34" charset="-122"/>
                <a:cs typeface="微软雅黑" pitchFamily="34" charset="-122"/>
              </a:rPr>
              <a:t>（一）未按照规定</a:t>
            </a:r>
            <a:r>
              <a:rPr lang="zh-CN" altLang="en-US" sz="1800">
                <a:solidFill>
                  <a:srgbClr val="FF0000"/>
                </a:solidFill>
                <a:latin typeface="微软雅黑" pitchFamily="34" charset="-122"/>
                <a:ea typeface="微软雅黑" pitchFamily="34" charset="-122"/>
                <a:cs typeface="微软雅黑" pitchFamily="34" charset="-122"/>
              </a:rPr>
              <a:t>编制应急预案</a:t>
            </a:r>
            <a:r>
              <a:rPr lang="zh-CN" altLang="en-US" sz="1800">
                <a:latin typeface="微软雅黑" pitchFamily="34" charset="-122"/>
                <a:ea typeface="微软雅黑" pitchFamily="34" charset="-122"/>
                <a:cs typeface="微软雅黑" pitchFamily="34" charset="-122"/>
              </a:rPr>
              <a:t>的；</a:t>
            </a:r>
          </a:p>
          <a:p>
            <a:pPr>
              <a:lnSpc>
                <a:spcPct val="150000"/>
              </a:lnSpc>
              <a:spcBef>
                <a:spcPts val="0"/>
              </a:spcBef>
              <a:spcAft>
                <a:spcPts val="0"/>
              </a:spcAft>
            </a:pPr>
            <a:r>
              <a:rPr lang="zh-CN" altLang="en-US" sz="1800">
                <a:latin typeface="微软雅黑" pitchFamily="34" charset="-122"/>
                <a:ea typeface="微软雅黑" pitchFamily="34" charset="-122"/>
                <a:cs typeface="微软雅黑" pitchFamily="34" charset="-122"/>
              </a:rPr>
              <a:t>（二）未按照规定定期组织</a:t>
            </a:r>
            <a:r>
              <a:rPr lang="zh-CN" altLang="en-US" sz="1800">
                <a:solidFill>
                  <a:srgbClr val="FF0000"/>
                </a:solidFill>
                <a:latin typeface="微软雅黑" pitchFamily="34" charset="-122"/>
                <a:ea typeface="微软雅黑" pitchFamily="34" charset="-122"/>
                <a:cs typeface="微软雅黑" pitchFamily="34" charset="-122"/>
              </a:rPr>
              <a:t>应急预案演练</a:t>
            </a:r>
            <a:r>
              <a:rPr lang="zh-CN" altLang="en-US" sz="1800">
                <a:latin typeface="微软雅黑" pitchFamily="34" charset="-122"/>
                <a:ea typeface="微软雅黑" pitchFamily="34" charset="-122"/>
                <a:cs typeface="微软雅黑" pitchFamily="34" charset="-122"/>
              </a:rPr>
              <a:t>的。</a:t>
            </a:r>
          </a:p>
        </p:txBody>
      </p:sp>
      <p:pic>
        <p:nvPicPr>
          <p:cNvPr id="3" name="图片 2" descr="office6\wpsassist\cache\A000220150321A72PPIC"/>
          <p:cNvPicPr>
            <a:picLocks noChangeAspect="1"/>
          </p:cNvPicPr>
          <p:nvPr/>
        </p:nvPicPr>
        <p:blipFill>
          <a:blip r:embed="rId3"/>
          <a:stretch>
            <a:fillRect/>
          </a:stretch>
        </p:blipFill>
        <p:spPr>
          <a:xfrm>
            <a:off x="6924040" y="1198245"/>
            <a:ext cx="3469005" cy="5301615"/>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41618"/>
            <a:ext cx="6868584" cy="677862"/>
          </a:xfrm>
        </p:spPr>
        <p:txBody>
          <a:bodyPr>
            <a:normAutofit/>
          </a:bodyPr>
          <a:lstStyle/>
          <a:p>
            <a:r>
              <a:rPr lang="zh-CN" altLang="en-US" noProof="0" dirty="0">
                <a:ea typeface="微软雅黑" pitchFamily="34" charset="-122"/>
                <a:sym typeface="+mn-ea"/>
              </a:rPr>
              <a:t>结   语</a:t>
            </a:r>
            <a:endParaRPr lang="zh-CN" altLang="en-US"/>
          </a:p>
        </p:txBody>
      </p:sp>
      <p:sp>
        <p:nvSpPr>
          <p:cNvPr id="4" name="灯片编号占位符 3"/>
          <p:cNvSpPr>
            <a:spLocks noGrp="1"/>
          </p:cNvSpPr>
          <p:nvPr>
            <p:ph type="sldNum" sz="quarter" idx="10"/>
          </p:nvPr>
        </p:nvSpPr>
        <p:spPr>
          <a:xfrm>
            <a:off x="609600" y="5899785"/>
            <a:ext cx="2844800" cy="476250"/>
          </a:xfrm>
        </p:spPr>
        <p:txBody>
          <a:bodyPr/>
          <a:lstStyle/>
          <a:p>
            <a:pPr>
              <a:defRPr/>
            </a:pPr>
            <a:fld id="{02E63A91-6013-4EDC-8EEE-44F8E746356C}" type="slidenum">
              <a:rPr lang="zh-CN" altLang="en-US">
                <a:solidFill>
                  <a:prstClr val="black"/>
                </a:solidFill>
              </a:rPr>
              <a:t>31</a:t>
            </a:fld>
            <a:endParaRPr lang="zh-CN" altLang="en-US">
              <a:solidFill>
                <a:prstClr val="black"/>
              </a:solidFill>
            </a:endParaRPr>
          </a:p>
        </p:txBody>
      </p:sp>
      <p:sp>
        <p:nvSpPr>
          <p:cNvPr id="5" name="文本框 4"/>
          <p:cNvSpPr txBox="1"/>
          <p:nvPr/>
        </p:nvSpPr>
        <p:spPr>
          <a:xfrm>
            <a:off x="1841500" y="934720"/>
            <a:ext cx="5380355" cy="5526405"/>
          </a:xfrm>
          <a:prstGeom prst="rect">
            <a:avLst/>
          </a:prstGeom>
          <a:pattFill prst="dotDmnd">
            <a:fgClr>
              <a:schemeClr val="accent3"/>
            </a:fgClr>
            <a:bgClr>
              <a:schemeClr val="bg1"/>
            </a:bgClr>
          </a:pattFill>
        </p:spPr>
        <p:style>
          <a:lnRef idx="3">
            <a:schemeClr val="lt1"/>
          </a:lnRef>
          <a:fillRef idx="1">
            <a:schemeClr val="accent3"/>
          </a:fillRef>
          <a:effectRef idx="1">
            <a:schemeClr val="accent3"/>
          </a:effectRef>
          <a:fontRef idx="minor">
            <a:schemeClr val="lt1"/>
          </a:fontRef>
        </p:style>
        <p:txBody>
          <a:bodyPr wrap="square" rtlCol="0" anchor="t">
            <a:spAutoFit/>
          </a:bodyPr>
          <a:lstStyle/>
          <a:p>
            <a:pPr>
              <a:lnSpc>
                <a:spcPct val="170000"/>
              </a:lnSpc>
              <a:spcBef>
                <a:spcPts val="0"/>
              </a:spcBef>
              <a:spcAft>
                <a:spcPts val="0"/>
              </a:spcAft>
            </a:pPr>
            <a:r>
              <a:rPr lang="zh-CN" altLang="en-US" sz="1600" b="1">
                <a:solidFill>
                  <a:schemeClr val="tx1"/>
                </a:solidFill>
                <a:latin typeface="微软雅黑" pitchFamily="34" charset="-122"/>
                <a:ea typeface="微软雅黑" pitchFamily="34" charset="-122"/>
                <a:cs typeface="微软雅黑" pitchFamily="34" charset="-122"/>
              </a:rPr>
              <a:t>第四十五条  生产经营单位有下列情形之一的，由县级以上安全生产监督管理部门责令限期改正，可以处1万元以上3万元以下罚款：</a:t>
            </a:r>
          </a:p>
          <a:p>
            <a:pPr>
              <a:lnSpc>
                <a:spcPct val="170000"/>
              </a:lnSpc>
              <a:spcBef>
                <a:spcPts val="0"/>
              </a:spcBef>
              <a:spcAft>
                <a:spcPts val="0"/>
              </a:spcAft>
            </a:pPr>
            <a:r>
              <a:rPr lang="zh-CN" altLang="en-US" sz="1600" b="1">
                <a:solidFill>
                  <a:schemeClr val="tx1"/>
                </a:solidFill>
                <a:latin typeface="微软雅黑" pitchFamily="34" charset="-122"/>
                <a:ea typeface="微软雅黑" pitchFamily="34" charset="-122"/>
                <a:cs typeface="微软雅黑" pitchFamily="34" charset="-122"/>
              </a:rPr>
              <a:t>（一）在应急预案编制前未按照规定开展</a:t>
            </a:r>
            <a:r>
              <a:rPr lang="zh-CN" altLang="en-US" sz="1600" b="1">
                <a:solidFill>
                  <a:srgbClr val="FF0000"/>
                </a:solidFill>
                <a:latin typeface="微软雅黑" pitchFamily="34" charset="-122"/>
                <a:ea typeface="微软雅黑" pitchFamily="34" charset="-122"/>
                <a:cs typeface="微软雅黑" pitchFamily="34" charset="-122"/>
              </a:rPr>
              <a:t>风险评估</a:t>
            </a:r>
            <a:r>
              <a:rPr lang="zh-CN" altLang="en-US" sz="1600" b="1">
                <a:solidFill>
                  <a:schemeClr val="tx1"/>
                </a:solidFill>
                <a:latin typeface="微软雅黑" pitchFamily="34" charset="-122"/>
                <a:ea typeface="微软雅黑" pitchFamily="34" charset="-122"/>
                <a:cs typeface="微软雅黑" pitchFamily="34" charset="-122"/>
              </a:rPr>
              <a:t>和应急资源调查的；</a:t>
            </a:r>
          </a:p>
          <a:p>
            <a:pPr>
              <a:lnSpc>
                <a:spcPct val="170000"/>
              </a:lnSpc>
              <a:spcBef>
                <a:spcPts val="0"/>
              </a:spcBef>
              <a:spcAft>
                <a:spcPts val="0"/>
              </a:spcAft>
            </a:pPr>
            <a:r>
              <a:rPr lang="zh-CN" altLang="en-US" sz="1600" b="1">
                <a:solidFill>
                  <a:schemeClr val="tx1"/>
                </a:solidFill>
                <a:latin typeface="微软雅黑" pitchFamily="34" charset="-122"/>
                <a:ea typeface="微软雅黑" pitchFamily="34" charset="-122"/>
                <a:cs typeface="微软雅黑" pitchFamily="34" charset="-122"/>
              </a:rPr>
              <a:t>（二）未按照规定开展</a:t>
            </a:r>
            <a:r>
              <a:rPr lang="zh-CN" altLang="en-US" sz="1600" b="1">
                <a:solidFill>
                  <a:srgbClr val="FF0000"/>
                </a:solidFill>
                <a:latin typeface="微软雅黑" pitchFamily="34" charset="-122"/>
                <a:ea typeface="微软雅黑" pitchFamily="34" charset="-122"/>
                <a:cs typeface="微软雅黑" pitchFamily="34" charset="-122"/>
              </a:rPr>
              <a:t>应急预案评审</a:t>
            </a:r>
            <a:r>
              <a:rPr lang="zh-CN" altLang="en-US" sz="1600" b="1">
                <a:solidFill>
                  <a:schemeClr val="tx1"/>
                </a:solidFill>
                <a:latin typeface="微软雅黑" pitchFamily="34" charset="-122"/>
                <a:ea typeface="微软雅黑" pitchFamily="34" charset="-122"/>
                <a:cs typeface="微软雅黑" pitchFamily="34" charset="-122"/>
              </a:rPr>
              <a:t>或者论证的；</a:t>
            </a:r>
          </a:p>
          <a:p>
            <a:pPr>
              <a:lnSpc>
                <a:spcPct val="170000"/>
              </a:lnSpc>
              <a:spcBef>
                <a:spcPts val="0"/>
              </a:spcBef>
              <a:spcAft>
                <a:spcPts val="0"/>
              </a:spcAft>
            </a:pPr>
            <a:r>
              <a:rPr lang="zh-CN" altLang="en-US" sz="1600" b="1">
                <a:solidFill>
                  <a:schemeClr val="tx1"/>
                </a:solidFill>
                <a:latin typeface="微软雅黑" pitchFamily="34" charset="-122"/>
                <a:ea typeface="微软雅黑" pitchFamily="34" charset="-122"/>
                <a:cs typeface="微软雅黑" pitchFamily="34" charset="-122"/>
              </a:rPr>
              <a:t>（三）未按照规定进行应急预案</a:t>
            </a:r>
            <a:r>
              <a:rPr lang="zh-CN" altLang="en-US" sz="1600" b="1">
                <a:solidFill>
                  <a:srgbClr val="FF0000"/>
                </a:solidFill>
                <a:latin typeface="微软雅黑" pitchFamily="34" charset="-122"/>
                <a:ea typeface="微软雅黑" pitchFamily="34" charset="-122"/>
                <a:cs typeface="微软雅黑" pitchFamily="34" charset="-122"/>
              </a:rPr>
              <a:t>备案</a:t>
            </a:r>
            <a:r>
              <a:rPr lang="zh-CN" altLang="en-US" sz="1600" b="1">
                <a:solidFill>
                  <a:schemeClr val="tx1"/>
                </a:solidFill>
                <a:latin typeface="微软雅黑" pitchFamily="34" charset="-122"/>
                <a:ea typeface="微软雅黑" pitchFamily="34" charset="-122"/>
                <a:cs typeface="微软雅黑" pitchFamily="34" charset="-122"/>
              </a:rPr>
              <a:t>的；</a:t>
            </a:r>
          </a:p>
          <a:p>
            <a:pPr>
              <a:lnSpc>
                <a:spcPct val="170000"/>
              </a:lnSpc>
              <a:spcBef>
                <a:spcPts val="0"/>
              </a:spcBef>
              <a:spcAft>
                <a:spcPts val="0"/>
              </a:spcAft>
            </a:pPr>
            <a:r>
              <a:rPr lang="zh-CN" altLang="en-US" sz="1600" b="1">
                <a:solidFill>
                  <a:schemeClr val="tx1"/>
                </a:solidFill>
                <a:latin typeface="微软雅黑" pitchFamily="34" charset="-122"/>
                <a:ea typeface="微软雅黑" pitchFamily="34" charset="-122"/>
                <a:cs typeface="微软雅黑" pitchFamily="34" charset="-122"/>
              </a:rPr>
              <a:t>（四）事故风险可能影响周边单位、人员的，未将事故风险的性质、影响范围和应急防范措施告知周边单位和人员的；</a:t>
            </a:r>
          </a:p>
          <a:p>
            <a:pPr>
              <a:lnSpc>
                <a:spcPct val="170000"/>
              </a:lnSpc>
              <a:spcBef>
                <a:spcPts val="0"/>
              </a:spcBef>
              <a:spcAft>
                <a:spcPts val="0"/>
              </a:spcAft>
            </a:pPr>
            <a:r>
              <a:rPr lang="zh-CN" altLang="en-US" sz="1600" b="1">
                <a:solidFill>
                  <a:schemeClr val="tx1"/>
                </a:solidFill>
                <a:latin typeface="微软雅黑" pitchFamily="34" charset="-122"/>
                <a:ea typeface="微软雅黑" pitchFamily="34" charset="-122"/>
                <a:cs typeface="微软雅黑" pitchFamily="34" charset="-122"/>
              </a:rPr>
              <a:t>（五）未按照规定开展</a:t>
            </a:r>
            <a:r>
              <a:rPr lang="zh-CN" altLang="en-US" sz="1600" b="1">
                <a:solidFill>
                  <a:srgbClr val="FF0000"/>
                </a:solidFill>
                <a:latin typeface="微软雅黑" pitchFamily="34" charset="-122"/>
                <a:ea typeface="微软雅黑" pitchFamily="34" charset="-122"/>
                <a:cs typeface="微软雅黑" pitchFamily="34" charset="-122"/>
              </a:rPr>
              <a:t>应急预案评估</a:t>
            </a:r>
            <a:r>
              <a:rPr lang="zh-CN" altLang="en-US" sz="1600" b="1">
                <a:solidFill>
                  <a:schemeClr val="tx1"/>
                </a:solidFill>
                <a:latin typeface="微软雅黑" pitchFamily="34" charset="-122"/>
                <a:ea typeface="微软雅黑" pitchFamily="34" charset="-122"/>
                <a:cs typeface="微软雅黑" pitchFamily="34" charset="-122"/>
              </a:rPr>
              <a:t>的；</a:t>
            </a:r>
          </a:p>
          <a:p>
            <a:pPr>
              <a:lnSpc>
                <a:spcPct val="170000"/>
              </a:lnSpc>
              <a:spcBef>
                <a:spcPts val="0"/>
              </a:spcBef>
              <a:spcAft>
                <a:spcPts val="0"/>
              </a:spcAft>
            </a:pPr>
            <a:r>
              <a:rPr lang="zh-CN" altLang="en-US" sz="1600" b="1">
                <a:solidFill>
                  <a:schemeClr val="tx1"/>
                </a:solidFill>
                <a:latin typeface="微软雅黑" pitchFamily="34" charset="-122"/>
                <a:ea typeface="微软雅黑" pitchFamily="34" charset="-122"/>
                <a:cs typeface="微软雅黑" pitchFamily="34" charset="-122"/>
              </a:rPr>
              <a:t>（六）未按照规定进行应急</a:t>
            </a:r>
            <a:r>
              <a:rPr lang="zh-CN" altLang="en-US" sz="1600" b="1">
                <a:solidFill>
                  <a:srgbClr val="FF0000"/>
                </a:solidFill>
                <a:latin typeface="微软雅黑" pitchFamily="34" charset="-122"/>
                <a:ea typeface="微软雅黑" pitchFamily="34" charset="-122"/>
                <a:cs typeface="微软雅黑" pitchFamily="34" charset="-122"/>
              </a:rPr>
              <a:t>预案修订</a:t>
            </a:r>
            <a:r>
              <a:rPr lang="zh-CN" altLang="en-US" sz="1600" b="1">
                <a:solidFill>
                  <a:schemeClr val="tx1"/>
                </a:solidFill>
                <a:latin typeface="微软雅黑" pitchFamily="34" charset="-122"/>
                <a:ea typeface="微软雅黑" pitchFamily="34" charset="-122"/>
                <a:cs typeface="微软雅黑" pitchFamily="34" charset="-122"/>
              </a:rPr>
              <a:t>并重新备案的；</a:t>
            </a:r>
          </a:p>
          <a:p>
            <a:pPr>
              <a:lnSpc>
                <a:spcPct val="170000"/>
              </a:lnSpc>
              <a:spcBef>
                <a:spcPts val="0"/>
              </a:spcBef>
              <a:spcAft>
                <a:spcPts val="0"/>
              </a:spcAft>
            </a:pPr>
            <a:r>
              <a:rPr lang="zh-CN" altLang="en-US" sz="1600" b="1">
                <a:solidFill>
                  <a:schemeClr val="tx1"/>
                </a:solidFill>
                <a:latin typeface="微软雅黑" pitchFamily="34" charset="-122"/>
                <a:ea typeface="微软雅黑" pitchFamily="34" charset="-122"/>
                <a:cs typeface="微软雅黑" pitchFamily="34" charset="-122"/>
              </a:rPr>
              <a:t>（七）未落实应急预案规定的</a:t>
            </a:r>
            <a:r>
              <a:rPr lang="zh-CN" altLang="en-US" sz="1600" b="1">
                <a:solidFill>
                  <a:srgbClr val="FF0000"/>
                </a:solidFill>
                <a:latin typeface="微软雅黑" pitchFamily="34" charset="-122"/>
                <a:ea typeface="微软雅黑" pitchFamily="34" charset="-122"/>
                <a:cs typeface="微软雅黑" pitchFamily="34" charset="-122"/>
              </a:rPr>
              <a:t>应急物资及装备</a:t>
            </a:r>
            <a:r>
              <a:rPr lang="zh-CN" altLang="en-US" sz="1600" b="1">
                <a:solidFill>
                  <a:schemeClr val="tx1"/>
                </a:solidFill>
                <a:latin typeface="微软雅黑" pitchFamily="34" charset="-122"/>
                <a:ea typeface="微软雅黑" pitchFamily="34" charset="-122"/>
                <a:cs typeface="微软雅黑" pitchFamily="34" charset="-122"/>
              </a:rPr>
              <a:t>的。</a:t>
            </a:r>
          </a:p>
        </p:txBody>
      </p:sp>
      <p:pic>
        <p:nvPicPr>
          <p:cNvPr id="6" name="图片 5" descr="office6\wpsassist\cache\A000220150321F00PPIC"/>
          <p:cNvPicPr>
            <a:picLocks noChangeAspect="1"/>
          </p:cNvPicPr>
          <p:nvPr/>
        </p:nvPicPr>
        <p:blipFill>
          <a:blip r:embed="rId3"/>
          <a:stretch>
            <a:fillRect/>
          </a:stretch>
        </p:blipFill>
        <p:spPr>
          <a:xfrm>
            <a:off x="7222490" y="1035685"/>
            <a:ext cx="3300095" cy="5372100"/>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673100" y="1556792"/>
            <a:ext cx="6409872" cy="2334350"/>
          </a:xfrm>
        </p:spPr>
        <p:txBody>
          <a:bodyPr>
            <a:normAutofit/>
          </a:bodyPr>
          <a:lstStyle/>
          <a:p>
            <a:r>
              <a:rPr lang="en-US" altLang="zh-CN" sz="7200" b="0" dirty="0">
                <a:solidFill>
                  <a:srgbClr val="2F5EB0"/>
                </a:solidFill>
                <a:latin typeface="Impact" pitchFamily="34" charset="0"/>
              </a:rPr>
              <a:t>TH</a:t>
            </a:r>
            <a:r>
              <a:rPr lang="en-US" altLang="zh-CN" sz="7200" b="0" dirty="0">
                <a:solidFill>
                  <a:srgbClr val="E60012"/>
                </a:solidFill>
                <a:latin typeface="Impact" pitchFamily="34" charset="0"/>
              </a:rPr>
              <a:t>A</a:t>
            </a:r>
            <a:r>
              <a:rPr lang="en-US" altLang="zh-CN" sz="7200" b="0" dirty="0">
                <a:solidFill>
                  <a:srgbClr val="2F5EB0"/>
                </a:solidFill>
                <a:latin typeface="Impact" pitchFamily="34" charset="0"/>
              </a:rPr>
              <a:t>NKS</a:t>
            </a:r>
            <a:br>
              <a:rPr lang="en-US" altLang="zh-CN" sz="2800"/>
            </a:br>
            <a:endParaRPr lang="zh-CN"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96228"/>
            <a:ext cx="6868584" cy="677862"/>
          </a:xfrm>
        </p:spPr>
        <p:txBody>
          <a:bodyPr/>
          <a:lstStyle/>
          <a:p>
            <a:r>
              <a:rPr lang="zh-CN" altLang="en-US">
                <a:ea typeface="微软雅黑" pitchFamily="34" charset="-122"/>
                <a:sym typeface="+mn-ea"/>
              </a:rPr>
              <a:t>第一章 应急预案的编制要求</a:t>
            </a:r>
            <a:endParaRPr lang="zh-CN" altLang="en-US">
              <a:ea typeface="微软雅黑" pitchFamily="34" charset="-122"/>
            </a:endParaRPr>
          </a:p>
        </p:txBody>
      </p:sp>
      <p:sp>
        <p:nvSpPr>
          <p:cNvPr id="4" name="灯片编号占位符 3"/>
          <p:cNvSpPr>
            <a:spLocks noGrp="1"/>
          </p:cNvSpPr>
          <p:nvPr>
            <p:ph type="sldNum" sz="quarter" idx="10"/>
          </p:nvPr>
        </p:nvSpPr>
        <p:spPr>
          <a:xfrm>
            <a:off x="609600" y="6101715"/>
            <a:ext cx="2844800" cy="476250"/>
          </a:xfrm>
        </p:spPr>
        <p:txBody>
          <a:bodyPr/>
          <a:lstStyle/>
          <a:p>
            <a:pPr>
              <a:defRPr/>
            </a:pPr>
            <a:fld id="{02E63A91-6013-4EDC-8EEE-44F8E746356C}" type="slidenum">
              <a:rPr lang="zh-CN" altLang="en-US">
                <a:solidFill>
                  <a:prstClr val="black"/>
                </a:solidFill>
              </a:rPr>
              <a:t>4</a:t>
            </a:fld>
            <a:endParaRPr lang="zh-CN" altLang="en-US">
              <a:solidFill>
                <a:prstClr val="black"/>
              </a:solidFill>
            </a:endParaRPr>
          </a:p>
        </p:txBody>
      </p:sp>
      <p:sp>
        <p:nvSpPr>
          <p:cNvPr id="10" name="文本框 9"/>
          <p:cNvSpPr txBox="1"/>
          <p:nvPr/>
        </p:nvSpPr>
        <p:spPr>
          <a:xfrm>
            <a:off x="3572510" y="5362575"/>
            <a:ext cx="2451100" cy="875665"/>
          </a:xfrm>
          <a:prstGeom prst="rect">
            <a:avLst/>
          </a:prstGeom>
          <a:noFill/>
        </p:spPr>
        <p:txBody>
          <a:bodyPr wrap="square" rtlCol="0" anchor="t">
            <a:spAutoFit/>
          </a:bodyPr>
          <a:lstStyle/>
          <a:p>
            <a:r>
              <a:rPr lang="zh-CN" altLang="en-US" sz="1700" b="1">
                <a:solidFill>
                  <a:srgbClr val="FF0000"/>
                </a:solidFill>
                <a:effectLst/>
                <a:latin typeface="微软雅黑" pitchFamily="34" charset="-122"/>
                <a:ea typeface="微软雅黑" pitchFamily="34" charset="-122"/>
                <a:cs typeface="微软雅黑" pitchFamily="34" charset="-122"/>
              </a:rPr>
              <a:t>一个是</a:t>
            </a:r>
            <a:r>
              <a:rPr lang="zh-CN" altLang="en-US" sz="1700" b="1">
                <a:solidFill>
                  <a:schemeClr val="tx1"/>
                </a:solidFill>
                <a:effectLst>
                  <a:outerShdw blurRad="38100" dist="19050" dir="2700000" algn="tl" rotWithShape="0">
                    <a:schemeClr val="dk1">
                      <a:alpha val="40000"/>
                    </a:schemeClr>
                  </a:outerShdw>
                </a:effectLst>
                <a:latin typeface="微软雅黑" pitchFamily="34" charset="-122"/>
                <a:ea typeface="微软雅黑" pitchFamily="34" charset="-122"/>
                <a:cs typeface="微软雅黑" pitchFamily="34" charset="-122"/>
              </a:rPr>
              <a:t>国标</a:t>
            </a:r>
            <a:r>
              <a:rPr lang="en-US" altLang="zh-CN" sz="1700" b="1">
                <a:solidFill>
                  <a:srgbClr val="FF0000"/>
                </a:solidFill>
                <a:effectLst/>
                <a:latin typeface="微软雅黑" pitchFamily="34" charset="-122"/>
                <a:ea typeface="微软雅黑" pitchFamily="34" charset="-122"/>
                <a:cs typeface="微软雅黑" pitchFamily="34" charset="-122"/>
              </a:rPr>
              <a:t>,</a:t>
            </a:r>
            <a:r>
              <a:rPr lang="zh-CN" altLang="en-US" sz="1700" b="1">
                <a:solidFill>
                  <a:srgbClr val="FF0000"/>
                </a:solidFill>
                <a:effectLst/>
                <a:latin typeface="微软雅黑" pitchFamily="34" charset="-122"/>
                <a:ea typeface="微软雅黑" pitchFamily="34" charset="-122"/>
                <a:cs typeface="微软雅黑" pitchFamily="34" charset="-122"/>
              </a:rPr>
              <a:t>一个是</a:t>
            </a:r>
            <a:r>
              <a:rPr lang="zh-CN" altLang="en-US" sz="1700" b="1">
                <a:solidFill>
                  <a:schemeClr val="tx1"/>
                </a:solidFill>
                <a:effectLst>
                  <a:outerShdw blurRad="38100" dist="19050" dir="2700000" algn="tl" rotWithShape="0">
                    <a:schemeClr val="dk1">
                      <a:alpha val="40000"/>
                    </a:schemeClr>
                  </a:outerShdw>
                </a:effectLst>
                <a:latin typeface="微软雅黑" pitchFamily="34" charset="-122"/>
                <a:ea typeface="微软雅黑" pitchFamily="34" charset="-122"/>
                <a:cs typeface="微软雅黑" pitchFamily="34" charset="-122"/>
              </a:rPr>
              <a:t>行标</a:t>
            </a:r>
            <a:r>
              <a:rPr lang="en-US" altLang="zh-CN" sz="1700" b="1">
                <a:solidFill>
                  <a:srgbClr val="FF0000"/>
                </a:solidFill>
                <a:effectLst/>
                <a:latin typeface="微软雅黑" pitchFamily="34" charset="-122"/>
                <a:ea typeface="微软雅黑" pitchFamily="34" charset="-122"/>
                <a:cs typeface="微软雅黑" pitchFamily="34" charset="-122"/>
              </a:rPr>
              <a:t>.</a:t>
            </a:r>
            <a:r>
              <a:rPr lang="zh-CN" altLang="en-US" sz="1700" b="1">
                <a:solidFill>
                  <a:srgbClr val="FF0000"/>
                </a:solidFill>
                <a:effectLst/>
                <a:latin typeface="微软雅黑" pitchFamily="34" charset="-122"/>
                <a:ea typeface="微软雅黑" pitchFamily="34" charset="-122"/>
                <a:cs typeface="微软雅黑" pitchFamily="34" charset="-122"/>
              </a:rPr>
              <a:t>行标是从无到有的过程</a:t>
            </a:r>
            <a:r>
              <a:rPr lang="en-US" altLang="zh-CN" sz="1700" b="1">
                <a:solidFill>
                  <a:srgbClr val="FF0000"/>
                </a:solidFill>
                <a:effectLst/>
                <a:latin typeface="微软雅黑" pitchFamily="34" charset="-122"/>
                <a:ea typeface="微软雅黑" pitchFamily="34" charset="-122"/>
                <a:cs typeface="微软雅黑" pitchFamily="34" charset="-122"/>
              </a:rPr>
              <a:t>,</a:t>
            </a:r>
            <a:r>
              <a:rPr lang="zh-CN" altLang="en-US" sz="1700" b="1">
                <a:solidFill>
                  <a:srgbClr val="FF0000"/>
                </a:solidFill>
                <a:effectLst/>
                <a:latin typeface="微软雅黑" pitchFamily="34" charset="-122"/>
                <a:ea typeface="微软雅黑" pitchFamily="34" charset="-122"/>
                <a:cs typeface="微软雅黑" pitchFamily="34" charset="-122"/>
              </a:rPr>
              <a:t>国标是从有到优的过程</a:t>
            </a:r>
            <a:r>
              <a:rPr lang="en-US" altLang="zh-CN" sz="1700" b="1">
                <a:solidFill>
                  <a:srgbClr val="FF0000"/>
                </a:solidFill>
                <a:effectLst/>
                <a:latin typeface="微软雅黑" pitchFamily="34" charset="-122"/>
                <a:ea typeface="微软雅黑" pitchFamily="34" charset="-122"/>
                <a:cs typeface="微软雅黑" pitchFamily="34" charset="-122"/>
              </a:rPr>
              <a:t>.</a:t>
            </a:r>
          </a:p>
        </p:txBody>
      </p:sp>
      <p:pic>
        <p:nvPicPr>
          <p:cNvPr id="20485" name="Picture 5" descr="ws_78"/>
          <p:cNvPicPr>
            <a:picLocks noChangeAspect="1" noChangeArrowheads="1"/>
          </p:cNvPicPr>
          <p:nvPr/>
        </p:nvPicPr>
        <p:blipFill>
          <a:blip r:embed="rId4"/>
          <a:srcRect/>
          <a:stretch>
            <a:fillRect/>
          </a:stretch>
        </p:blipFill>
        <p:spPr bwMode="auto">
          <a:xfrm>
            <a:off x="1960245" y="1717675"/>
            <a:ext cx="2614930" cy="279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725" y="822325"/>
            <a:ext cx="4214495" cy="52127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4"/>
          <p:cNvSpPr txBox="1"/>
          <p:nvPr/>
        </p:nvSpPr>
        <p:spPr>
          <a:xfrm>
            <a:off x="1737995" y="1257300"/>
            <a:ext cx="3921266" cy="461665"/>
          </a:xfrm>
          <a:prstGeom prst="rect">
            <a:avLst/>
          </a:prstGeom>
          <a:noFill/>
        </p:spPr>
        <p:txBody>
          <a:bodyPr wrap="none" rtlCol="0" anchor="t">
            <a:spAutoFit/>
          </a:bodyPr>
          <a:lstStyle/>
          <a:p>
            <a:r>
              <a:rPr lang="en-US" altLang="zh-CN" b="1">
                <a:solidFill>
                  <a:srgbClr val="0070C0"/>
                </a:solidFill>
                <a:latin typeface="微软雅黑" pitchFamily="34" charset="-122"/>
                <a:ea typeface="微软雅黑" pitchFamily="34" charset="-122"/>
                <a:cs typeface="微软雅黑" pitchFamily="34" charset="-122"/>
                <a:sym typeface="+mn-ea"/>
              </a:rPr>
              <a:t>1.1</a:t>
            </a:r>
            <a:r>
              <a:rPr lang="zh-CN" altLang="en-US" sz="2400" b="1">
                <a:solidFill>
                  <a:srgbClr val="FF0000"/>
                </a:solidFill>
                <a:latin typeface="微软雅黑" pitchFamily="34" charset="-122"/>
                <a:ea typeface="微软雅黑" pitchFamily="34" charset="-122"/>
                <a:cs typeface="微软雅黑" pitchFamily="34" charset="-122"/>
                <a:sym typeface="+mn-ea"/>
              </a:rPr>
              <a:t>《编制导则》</a:t>
            </a:r>
            <a:r>
              <a:rPr lang="zh-CN" altLang="en-US" sz="2400" b="1">
                <a:latin typeface="微软雅黑" pitchFamily="34" charset="-122"/>
                <a:ea typeface="微软雅黑" pitchFamily="34" charset="-122"/>
                <a:cs typeface="微软雅黑" pitchFamily="34" charset="-122"/>
                <a:sym typeface="+mn-ea"/>
              </a:rPr>
              <a:t>的</a:t>
            </a:r>
            <a:r>
              <a:rPr lang="zh-CN" altLang="zh-CN" sz="2400" b="1">
                <a:latin typeface="微软雅黑" pitchFamily="34" charset="-122"/>
                <a:ea typeface="微软雅黑" pitchFamily="34" charset="-122"/>
                <a:cs typeface="微软雅黑" pitchFamily="34" charset="-122"/>
                <a:sym typeface="+mn-ea"/>
              </a:rPr>
              <a:t>出台背景</a:t>
            </a:r>
            <a:endParaRPr lang="zh-CN" altLang="en-US" sz="2400">
              <a:latin typeface="微软雅黑" pitchFamily="34" charset="-122"/>
              <a:ea typeface="微软雅黑" pitchFamily="34" charset="-122"/>
              <a:cs typeface="微软雅黑" pitchFamily="34" charset="-122"/>
            </a:endParaRPr>
          </a:p>
        </p:txBody>
      </p:sp>
      <p:graphicFrame>
        <p:nvGraphicFramePr>
          <p:cNvPr id="135172" name="对象 27652"/>
          <p:cNvGraphicFramePr>
            <a:graphicFrameLocks noChangeAspect="1"/>
          </p:cNvGraphicFramePr>
          <p:nvPr/>
        </p:nvGraphicFramePr>
        <p:xfrm>
          <a:off x="4993640" y="2107565"/>
          <a:ext cx="1289685" cy="2247265"/>
        </p:xfrm>
        <a:graphic>
          <a:graphicData uri="http://schemas.openxmlformats.org/presentationml/2006/ole">
            <mc:AlternateContent xmlns:mc="http://schemas.openxmlformats.org/markup-compatibility/2006">
              <mc:Choice xmlns:v="urn:schemas-microsoft-com:vml" Requires="v">
                <p:oleObj spid="_x0000_s4104" r:id="rId6" imgW="0" imgH="0" progId="MS_ClipArt_Gallery.2">
                  <p:embed/>
                </p:oleObj>
              </mc:Choice>
              <mc:Fallback>
                <p:oleObj r:id="rId6" imgW="0" imgH="0" progId="MS_ClipArt_Gallery.2">
                  <p:embed/>
                  <p:pic>
                    <p:nvPicPr>
                      <p:cNvPr id="0" name="图片 3099"/>
                      <p:cNvPicPr/>
                      <p:nvPr/>
                    </p:nvPicPr>
                    <p:blipFill>
                      <a:blip r:embed="rId7"/>
                      <a:stretch>
                        <a:fillRect/>
                      </a:stretch>
                    </p:blipFill>
                    <p:spPr>
                      <a:xfrm>
                        <a:off x="4993640" y="2107565"/>
                        <a:ext cx="1289685" cy="2247265"/>
                      </a:xfrm>
                      <a:prstGeom prst="rect">
                        <a:avLst/>
                      </a:prstGeom>
                      <a:noFill/>
                      <a:ln w="38100">
                        <a:noFill/>
                        <a:miter/>
                      </a:ln>
                    </p:spPr>
                  </p:pic>
                </p:oleObj>
              </mc:Fallback>
            </mc:AlternateContent>
          </a:graphicData>
        </a:graphic>
      </p:graphicFrame>
      <p:pic>
        <p:nvPicPr>
          <p:cNvPr id="6" name="图片 5" descr="office6\wpsassist\cache\A000220150824A99PPIC"/>
          <p:cNvPicPr>
            <a:picLocks noChangeAspect="1"/>
          </p:cNvPicPr>
          <p:nvPr/>
        </p:nvPicPr>
        <p:blipFill>
          <a:blip r:embed="rId8"/>
          <a:stretch>
            <a:fillRect/>
          </a:stretch>
        </p:blipFill>
        <p:spPr>
          <a:xfrm>
            <a:off x="2049145" y="4797425"/>
            <a:ext cx="840105" cy="1718310"/>
          </a:xfrm>
          <a:prstGeom prst="rect">
            <a:avLst/>
          </a:prstGeom>
        </p:spPr>
      </p:pic>
      <p:sp>
        <p:nvSpPr>
          <p:cNvPr id="25603" name="椭圆形标注 25602"/>
          <p:cNvSpPr/>
          <p:nvPr/>
        </p:nvSpPr>
        <p:spPr>
          <a:xfrm flipV="1">
            <a:off x="3311525" y="5085080"/>
            <a:ext cx="2972435" cy="1430655"/>
          </a:xfrm>
          <a:prstGeom prst="wedgeEllipseCallout">
            <a:avLst>
              <a:gd name="adj1" fmla="val -69888"/>
              <a:gd name="adj2" fmla="val 42720"/>
            </a:avLst>
          </a:prstGeom>
          <a:noFill/>
          <a:ln w="31750" cap="flat" cmpd="sng">
            <a:solidFill>
              <a:schemeClr val="tx1"/>
            </a:solidFill>
            <a:prstDash val="solid"/>
            <a:miter/>
            <a:headEnd type="none" w="med" len="med"/>
            <a:tailEnd type="none" w="med" len="med"/>
          </a:ln>
          <a:effectLst>
            <a:innerShdw blurRad="63500" dist="50800" dir="16200000">
              <a:srgbClr val="00B050">
                <a:alpha val="50000"/>
              </a:srgbClr>
            </a:innerShdw>
          </a:effectLst>
        </p:spPr>
        <p:txBody>
          <a:bodyPr rot="10800000" wrap="none" anchor="ctr"/>
          <a:lstStyle/>
          <a:p>
            <a:pPr lvl="0" algn="ctr" fontAlgn="base"/>
            <a:endParaRPr lang="zh-CN" altLang="en-US" sz="2585" strike="noStrike" noProof="1">
              <a:ln>
                <a:solidFill>
                  <a:srgbClr val="0070C0"/>
                </a:solidFill>
              </a:ln>
              <a:pattFill prst="pct10">
                <a:fgClr>
                  <a:schemeClr val="tx1"/>
                </a:fgClr>
                <a:bgClr>
                  <a:schemeClr val="bg1"/>
                </a:bgClr>
              </a:pattFill>
              <a:latin typeface="微软雅黑" pitchFamily="34" charset="-122"/>
              <a:ea typeface="微软雅黑" pitchFamily="34" charset="-122"/>
              <a:cs typeface="微软雅黑"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84" name="Picture 20" descr="C:\Users\ydp\Desktop\Redocn_2012063015451907.jpg"/>
          <p:cNvPicPr>
            <a:picLocks noChangeAspect="1" noChangeArrowheads="1"/>
          </p:cNvPicPr>
          <p:nvPr/>
        </p:nvPicPr>
        <p:blipFill rotWithShape="1">
          <a:blip r:embed="rId4"/>
          <a:srcRect/>
          <a:stretch>
            <a:fillRect/>
          </a:stretch>
        </p:blipFill>
        <p:spPr bwMode="auto">
          <a:xfrm>
            <a:off x="1861820" y="3382010"/>
            <a:ext cx="1011555" cy="898525"/>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4"/>
          <p:cNvSpPr>
            <a:spLocks noGrp="1"/>
          </p:cNvSpPr>
          <p:nvPr>
            <p:ph idx="1"/>
          </p:nvPr>
        </p:nvSpPr>
        <p:spPr>
          <a:xfrm>
            <a:off x="1663065" y="1197610"/>
            <a:ext cx="8866505" cy="5267325"/>
          </a:xfrm>
        </p:spPr>
        <p:style>
          <a:lnRef idx="2">
            <a:schemeClr val="accent6"/>
          </a:lnRef>
          <a:fillRef idx="1">
            <a:schemeClr val="lt1"/>
          </a:fillRef>
          <a:effectRef idx="0">
            <a:schemeClr val="accent6"/>
          </a:effectRef>
          <a:fontRef idx="minor">
            <a:schemeClr val="dk1"/>
          </a:fontRef>
        </p:style>
        <p:txBody>
          <a:bodyPr/>
          <a:lstStyle/>
          <a:p>
            <a:pPr marL="0" indent="0" algn="ctr">
              <a:buNone/>
            </a:pPr>
            <a:endParaRPr lang="en-US" altLang="zh-CN" sz="1800">
              <a:latin typeface="微软雅黑" pitchFamily="34" charset="-122"/>
              <a:ea typeface="微软雅黑" pitchFamily="34" charset="-122"/>
            </a:endParaRPr>
          </a:p>
          <a:p>
            <a:pPr lvl="3"/>
            <a:endParaRPr lang="en-US" altLang="zh-CN" sz="1400">
              <a:latin typeface="微软雅黑" pitchFamily="34" charset="-122"/>
              <a:ea typeface="微软雅黑" pitchFamily="34" charset="-122"/>
            </a:endParaRPr>
          </a:p>
          <a:p>
            <a:pPr marL="0" indent="0">
              <a:buNone/>
            </a:pPr>
            <a:endParaRPr lang="en-US" altLang="zh-CN" sz="2800">
              <a:latin typeface="微软雅黑" pitchFamily="34" charset="-122"/>
              <a:ea typeface="微软雅黑" pitchFamily="34" charset="-122"/>
            </a:endParaRPr>
          </a:p>
        </p:txBody>
      </p:sp>
      <p:sp>
        <p:nvSpPr>
          <p:cNvPr id="2" name="标题 1"/>
          <p:cNvSpPr>
            <a:spLocks noGrp="1"/>
          </p:cNvSpPr>
          <p:nvPr>
            <p:ph type="title"/>
          </p:nvPr>
        </p:nvSpPr>
        <p:spPr>
          <a:xfrm>
            <a:off x="609600" y="224473"/>
            <a:ext cx="6868584" cy="677862"/>
          </a:xfrm>
        </p:spPr>
        <p:txBody>
          <a:bodyPr/>
          <a:lstStyle/>
          <a:p>
            <a:r>
              <a:rPr lang="zh-CN" altLang="en-US">
                <a:ea typeface="微软雅黑" pitchFamily="34" charset="-122"/>
                <a:sym typeface="+mn-ea"/>
              </a:rPr>
              <a:t>第一章 应急预案的编制要求</a:t>
            </a:r>
            <a:endParaRPr lang="zh-CN" altLang="en-US">
              <a:ea typeface="微软雅黑" pitchFamily="34" charset="-122"/>
            </a:endParaRPr>
          </a:p>
        </p:txBody>
      </p:sp>
      <p:sp>
        <p:nvSpPr>
          <p:cNvPr id="3" name="文本框 2"/>
          <p:cNvSpPr txBox="1"/>
          <p:nvPr/>
        </p:nvSpPr>
        <p:spPr>
          <a:xfrm>
            <a:off x="1737995" y="1197610"/>
            <a:ext cx="5951220" cy="922020"/>
          </a:xfrm>
          <a:prstGeom prst="rect">
            <a:avLst/>
          </a:prstGeom>
          <a:blipFill rotWithShape="1">
            <a:blip r:embed="rId5"/>
            <a:tile tx="0" ty="0" sx="100000" sy="100000" flip="none" algn="tl"/>
          </a:blipFill>
          <a:ln w="28575"/>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b="1">
                <a:latin typeface="微软雅黑" pitchFamily="34" charset="-122"/>
                <a:ea typeface="微软雅黑" pitchFamily="34" charset="-122"/>
                <a:cs typeface="微软雅黑" pitchFamily="34" charset="-122"/>
              </a:rPr>
              <a:t>国家安全生产应急救援指挥中心关于做好《生产经营单位生产安全事故 应急预案编制导则》实施工作的通知</a:t>
            </a:r>
          </a:p>
          <a:p>
            <a:pPr algn="ctr"/>
            <a:r>
              <a:rPr lang="zh-CN" altLang="en-US" b="1">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cs typeface="微软雅黑" pitchFamily="34" charset="-122"/>
              </a:rPr>
              <a:t> 应指信息〔2013〕29号 </a:t>
            </a:r>
          </a:p>
        </p:txBody>
      </p:sp>
      <p:sp>
        <p:nvSpPr>
          <p:cNvPr id="6" name="燕尾形箭头 5"/>
          <p:cNvSpPr/>
          <p:nvPr/>
        </p:nvSpPr>
        <p:spPr>
          <a:xfrm rot="3180000">
            <a:off x="4056380" y="2204720"/>
            <a:ext cx="381635" cy="300355"/>
          </a:xfrm>
          <a:prstGeom prst="notchedRightArrow">
            <a:avLst>
              <a:gd name="adj1" fmla="val 62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cs typeface="微软雅黑" pitchFamily="34" charset="-122"/>
            </a:endParaRPr>
          </a:p>
        </p:txBody>
      </p:sp>
      <p:sp>
        <p:nvSpPr>
          <p:cNvPr id="8" name="文本框 7"/>
          <p:cNvSpPr txBox="1"/>
          <p:nvPr/>
        </p:nvSpPr>
        <p:spPr>
          <a:xfrm>
            <a:off x="1862455" y="2543175"/>
            <a:ext cx="6282055" cy="645160"/>
          </a:xfrm>
          <a:prstGeom prst="rect">
            <a:avLst/>
          </a:prstGeom>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b="1">
                <a:latin typeface="微软雅黑" pitchFamily="34" charset="-122"/>
                <a:ea typeface="微软雅黑" pitchFamily="34" charset="-122"/>
                <a:cs typeface="微软雅黑" pitchFamily="34" charset="-122"/>
              </a:rPr>
              <a:t>各省、自治区、直辖市及新疆生产建设兵团安全生产监督管理局，各省级煤矿安全监察局，各中央企业：</a:t>
            </a:r>
          </a:p>
        </p:txBody>
      </p:sp>
      <p:sp>
        <p:nvSpPr>
          <p:cNvPr id="9" name="燕尾形箭头 8"/>
          <p:cNvSpPr/>
          <p:nvPr/>
        </p:nvSpPr>
        <p:spPr>
          <a:xfrm rot="3180000">
            <a:off x="4880610" y="3275965"/>
            <a:ext cx="381635" cy="300355"/>
          </a:xfrm>
          <a:prstGeom prst="notchedRightArrow">
            <a:avLst>
              <a:gd name="adj1" fmla="val 62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cs typeface="微软雅黑" pitchFamily="34" charset="-122"/>
            </a:endParaRPr>
          </a:p>
        </p:txBody>
      </p:sp>
      <p:sp>
        <p:nvSpPr>
          <p:cNvPr id="12" name="文本框 11"/>
          <p:cNvSpPr txBox="1"/>
          <p:nvPr/>
        </p:nvSpPr>
        <p:spPr>
          <a:xfrm>
            <a:off x="2967990" y="3607435"/>
            <a:ext cx="7001510" cy="922020"/>
          </a:xfrm>
          <a:prstGeom prst="rect">
            <a:avLst/>
          </a:prstGeom>
          <a:effectLst>
            <a:outerShdw blurRad="76200" dist="12700" dir="8100000" sy="-23000" kx="800400" algn="br"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b="1">
                <a:latin typeface="微软雅黑" pitchFamily="34" charset="-122"/>
                <a:ea typeface="微软雅黑" pitchFamily="34" charset="-122"/>
                <a:cs typeface="微软雅黑" pitchFamily="34" charset="-122"/>
              </a:rPr>
              <a:t>《生产经营单位生产安全事故应急预案编制导则》（GB/T29639—2013，以下简称《导则》）经2013年第10号国家标准公告，</a:t>
            </a:r>
            <a:r>
              <a:rPr lang="zh-CN" altLang="en-US" b="1">
                <a:solidFill>
                  <a:srgbClr val="FF0000"/>
                </a:solidFill>
                <a:latin typeface="微软雅黑" pitchFamily="34" charset="-122"/>
                <a:ea typeface="微软雅黑" pitchFamily="34" charset="-122"/>
                <a:cs typeface="微软雅黑" pitchFamily="34" charset="-122"/>
              </a:rPr>
              <a:t>已于2013年10月1日起实施</a:t>
            </a:r>
            <a:r>
              <a:rPr lang="zh-CN" altLang="en-US" b="1">
                <a:latin typeface="微软雅黑" pitchFamily="34" charset="-122"/>
                <a:ea typeface="微软雅黑" pitchFamily="34" charset="-122"/>
                <a:cs typeface="微软雅黑" pitchFamily="34" charset="-122"/>
              </a:rPr>
              <a:t>。</a:t>
            </a:r>
          </a:p>
        </p:txBody>
      </p:sp>
      <p:sp>
        <p:nvSpPr>
          <p:cNvPr id="13" name="燕尾形箭头 12"/>
          <p:cNvSpPr/>
          <p:nvPr/>
        </p:nvSpPr>
        <p:spPr>
          <a:xfrm rot="3180000">
            <a:off x="5904865" y="4614545"/>
            <a:ext cx="381635" cy="300355"/>
          </a:xfrm>
          <a:prstGeom prst="notchedRightArrow">
            <a:avLst>
              <a:gd name="adj1" fmla="val 62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cs typeface="微软雅黑" pitchFamily="34" charset="-122"/>
            </a:endParaRPr>
          </a:p>
        </p:txBody>
      </p:sp>
      <p:sp>
        <p:nvSpPr>
          <p:cNvPr id="14" name="文本框 13"/>
          <p:cNvSpPr txBox="1"/>
          <p:nvPr/>
        </p:nvSpPr>
        <p:spPr>
          <a:xfrm>
            <a:off x="2873375" y="5007610"/>
            <a:ext cx="7561580" cy="1322070"/>
          </a:xfrm>
          <a:prstGeom prst="rect">
            <a:avLst/>
          </a:prstGeom>
          <a:effectLst>
            <a:outerShdw blurRad="76200" dist="12700" dir="2700000" sy="-23000" kx="-800400" algn="bl"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a:latin typeface="微软雅黑" pitchFamily="34" charset="-122"/>
                <a:ea typeface="微软雅黑" pitchFamily="34" charset="-122"/>
                <a:cs typeface="微软雅黑" pitchFamily="34" charset="-122"/>
              </a:rPr>
              <a:t> </a:t>
            </a:r>
            <a:r>
              <a:rPr lang="zh-CN" altLang="en-US" sz="2000" b="1">
                <a:latin typeface="微软雅黑" pitchFamily="34" charset="-122"/>
                <a:ea typeface="微软雅黑" pitchFamily="34" charset="-122"/>
                <a:cs typeface="微软雅黑" pitchFamily="34" charset="-122"/>
              </a:rPr>
              <a:t>请各单位以《导则》为基础,结合工作实际和贯彻落实《生产安全事故应急预案管理办法》，修订完善应急预案</a:t>
            </a:r>
            <a:r>
              <a:rPr lang="zh-CN" altLang="en-US" sz="2000" b="1">
                <a:solidFill>
                  <a:srgbClr val="FF0000"/>
                </a:solidFill>
                <a:latin typeface="微软雅黑" pitchFamily="34" charset="-122"/>
                <a:ea typeface="微软雅黑" pitchFamily="34" charset="-122"/>
                <a:cs typeface="微软雅黑" pitchFamily="34" charset="-122"/>
              </a:rPr>
              <a:t>编制、评审、备案、监督检查</a:t>
            </a:r>
            <a:r>
              <a:rPr lang="zh-CN" altLang="en-US" sz="2000" b="1">
                <a:latin typeface="微软雅黑" pitchFamily="34" charset="-122"/>
                <a:ea typeface="微软雅黑" pitchFamily="34" charset="-122"/>
                <a:cs typeface="微软雅黑" pitchFamily="34" charset="-122"/>
              </a:rPr>
              <a:t>等工作制度；严格应急预案备案时的形式审查，不得生搬硬套，禁止生产经营单位全权委托其他单位或个人编制应急预案。</a:t>
            </a:r>
          </a:p>
        </p:txBody>
      </p:sp>
      <p:pic>
        <p:nvPicPr>
          <p:cNvPr id="15" name="图片 14" descr="office6\wpsassist\cache\A000220150824A96PPIC"/>
          <p:cNvPicPr>
            <a:picLocks noChangeAspect="1"/>
          </p:cNvPicPr>
          <p:nvPr/>
        </p:nvPicPr>
        <p:blipFill>
          <a:blip r:embed="rId6"/>
          <a:stretch>
            <a:fillRect/>
          </a:stretch>
        </p:blipFill>
        <p:spPr>
          <a:xfrm>
            <a:off x="8695055" y="1076325"/>
            <a:ext cx="1834515" cy="2306320"/>
          </a:xfrm>
          <a:prstGeom prst="rect">
            <a:avLst/>
          </a:prstGeom>
        </p:spPr>
      </p:pic>
      <p:graphicFrame>
        <p:nvGraphicFramePr>
          <p:cNvPr id="138245" name="对象 30725"/>
          <p:cNvGraphicFramePr>
            <a:graphicFrameLocks noChangeAspect="1"/>
          </p:cNvGraphicFramePr>
          <p:nvPr/>
        </p:nvGraphicFramePr>
        <p:xfrm>
          <a:off x="1973580" y="4669155"/>
          <a:ext cx="787400" cy="1795145"/>
        </p:xfrm>
        <a:graphic>
          <a:graphicData uri="http://schemas.openxmlformats.org/presentationml/2006/ole">
            <mc:AlternateContent xmlns:mc="http://schemas.openxmlformats.org/markup-compatibility/2006">
              <mc:Choice xmlns:v="urn:schemas-microsoft-com:vml" Requires="v">
                <p:oleObj spid="_x0000_s5128" r:id="rId7" imgW="0" imgH="0" progId="MS_ClipArt_Gallery.2">
                  <p:embed/>
                </p:oleObj>
              </mc:Choice>
              <mc:Fallback>
                <p:oleObj r:id="rId7" imgW="0" imgH="0" progId="MS_ClipArt_Gallery.2">
                  <p:embed/>
                  <p:pic>
                    <p:nvPicPr>
                      <p:cNvPr id="0" name="图片 3101"/>
                      <p:cNvPicPr/>
                      <p:nvPr/>
                    </p:nvPicPr>
                    <p:blipFill>
                      <a:blip r:embed="rId8"/>
                      <a:stretch>
                        <a:fillRect/>
                      </a:stretch>
                    </p:blipFill>
                    <p:spPr>
                      <a:xfrm>
                        <a:off x="1973580" y="4669155"/>
                        <a:ext cx="787400" cy="1795145"/>
                      </a:xfrm>
                      <a:prstGeom prst="rect">
                        <a:avLst/>
                      </a:prstGeom>
                      <a:noFill/>
                      <a:ln w="38100">
                        <a:noFill/>
                        <a:miter/>
                      </a:ln>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12247" y="166743"/>
            <a:ext cx="8136000" cy="720000"/>
          </a:xfrm>
        </p:spPr>
        <p:txBody>
          <a:bodyPr/>
          <a:lstStyle/>
          <a:p>
            <a:r>
              <a:rPr lang="zh-CN" altLang="en-US">
                <a:ea typeface="微软雅黑" pitchFamily="34" charset="-122"/>
                <a:sym typeface="+mn-ea"/>
              </a:rPr>
              <a:t>第一章 应急预案的编制要求</a:t>
            </a:r>
            <a:endParaRPr lang="zh-CN" altLang="en-US">
              <a:ea typeface="微软雅黑" pitchFamily="34" charset="-122"/>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6</a:t>
            </a:fld>
            <a:endParaRPr lang="zh-CN" altLang="en-US">
              <a:solidFill>
                <a:prstClr val="black"/>
              </a:solidFill>
            </a:endParaRPr>
          </a:p>
        </p:txBody>
      </p:sp>
      <p:grpSp>
        <p:nvGrpSpPr>
          <p:cNvPr id="5" name="组合 4"/>
          <p:cNvGrpSpPr/>
          <p:nvPr/>
        </p:nvGrpSpPr>
        <p:grpSpPr>
          <a:xfrm>
            <a:off x="1920875" y="1474470"/>
            <a:ext cx="8513445" cy="5028565"/>
            <a:chOff x="231" y="751"/>
            <a:chExt cx="5412" cy="2762"/>
          </a:xfrm>
        </p:grpSpPr>
        <p:grpSp>
          <p:nvGrpSpPr>
            <p:cNvPr id="6" name="组合 5"/>
            <p:cNvGrpSpPr/>
            <p:nvPr/>
          </p:nvGrpSpPr>
          <p:grpSpPr>
            <a:xfrm>
              <a:off x="1168" y="751"/>
              <a:ext cx="3380" cy="2762"/>
              <a:chOff x="1281" y="751"/>
              <a:chExt cx="3380" cy="2762"/>
            </a:xfrm>
          </p:grpSpPr>
          <p:sp>
            <p:nvSpPr>
              <p:cNvPr id="7" name="椭圆 6"/>
              <p:cNvSpPr/>
              <p:nvPr/>
            </p:nvSpPr>
            <p:spPr>
              <a:xfrm>
                <a:off x="3065" y="751"/>
                <a:ext cx="634" cy="633"/>
              </a:xfrm>
              <a:prstGeom prst="ellipse">
                <a:avLst/>
              </a:prstGeom>
              <a:solidFill>
                <a:srgbClr val="FF0000"/>
              </a:solidFill>
              <a:ln w="28575" cap="flat" cmpd="sng">
                <a:solidFill>
                  <a:schemeClr val="tx1"/>
                </a:solidFill>
                <a:prstDash val="solid"/>
                <a:headEnd type="none" w="med" len="med"/>
                <a:tailEnd type="none" w="med" len="med"/>
              </a:ln>
            </p:spPr>
            <p:txBody>
              <a:bodyPr/>
              <a:lstStyle/>
              <a:p>
                <a:pPr lvl="0" algn="ctr" eaLnBrk="0" hangingPunct="0"/>
                <a:r>
                  <a:rPr lang="zh-CN" altLang="en-US" sz="1800" b="1" dirty="0">
                    <a:solidFill>
                      <a:srgbClr val="0000CC"/>
                    </a:solidFill>
                    <a:latin typeface="微软雅黑" pitchFamily="34" charset="-122"/>
                    <a:ea typeface="微软雅黑" pitchFamily="34" charset="-122"/>
                    <a:cs typeface="微软雅黑" pitchFamily="34" charset="-122"/>
                  </a:rPr>
                  <a:t>综合</a:t>
                </a:r>
              </a:p>
              <a:p>
                <a:pPr lvl="0" algn="ctr" eaLnBrk="0" hangingPunct="0"/>
                <a:r>
                  <a:rPr lang="zh-CN" altLang="en-US" sz="1800" b="1" dirty="0">
                    <a:solidFill>
                      <a:srgbClr val="0000CC"/>
                    </a:solidFill>
                    <a:latin typeface="微软雅黑" pitchFamily="34" charset="-122"/>
                    <a:ea typeface="微软雅黑" pitchFamily="34" charset="-122"/>
                    <a:cs typeface="微软雅黑" pitchFamily="34" charset="-122"/>
                  </a:rPr>
                  <a:t>预案</a:t>
                </a:r>
              </a:p>
            </p:txBody>
          </p:sp>
          <p:sp>
            <p:nvSpPr>
              <p:cNvPr id="8" name="椭圆 7"/>
              <p:cNvSpPr/>
              <p:nvPr/>
            </p:nvSpPr>
            <p:spPr>
              <a:xfrm>
                <a:off x="2192" y="1775"/>
                <a:ext cx="634" cy="647"/>
              </a:xfrm>
              <a:prstGeom prst="ellipse">
                <a:avLst/>
              </a:prstGeom>
              <a:solidFill>
                <a:srgbClr val="FF9900"/>
              </a:solidFill>
              <a:ln w="28575" cap="flat" cmpd="sng">
                <a:solidFill>
                  <a:schemeClr val="tx1"/>
                </a:solidFill>
                <a:prstDash val="solid"/>
                <a:headEnd type="none" w="med" len="med"/>
                <a:tailEnd type="none" w="med" len="med"/>
              </a:ln>
            </p:spPr>
            <p:txBody>
              <a:bodyPr/>
              <a:lstStyle/>
              <a:p>
                <a:pPr lvl="0" algn="ctr" eaLnBrk="0" hangingPunct="0"/>
                <a:r>
                  <a:rPr lang="zh-CN" altLang="en-US" sz="1800" b="1" dirty="0">
                    <a:solidFill>
                      <a:srgbClr val="0000CC"/>
                    </a:solidFill>
                    <a:latin typeface="微软雅黑" pitchFamily="34" charset="-122"/>
                    <a:ea typeface="微软雅黑" pitchFamily="34" charset="-122"/>
                    <a:cs typeface="微软雅黑" pitchFamily="34" charset="-122"/>
                  </a:rPr>
                  <a:t>火灾专项预案</a:t>
                </a:r>
              </a:p>
            </p:txBody>
          </p:sp>
          <p:sp>
            <p:nvSpPr>
              <p:cNvPr id="9" name="椭圆 8"/>
              <p:cNvSpPr/>
              <p:nvPr/>
            </p:nvSpPr>
            <p:spPr>
              <a:xfrm>
                <a:off x="3074" y="1775"/>
                <a:ext cx="635" cy="647"/>
              </a:xfrm>
              <a:prstGeom prst="ellipse">
                <a:avLst/>
              </a:prstGeom>
              <a:solidFill>
                <a:srgbClr val="FF9900"/>
              </a:solidFill>
              <a:ln w="28575" cap="flat" cmpd="sng">
                <a:solidFill>
                  <a:schemeClr val="tx1"/>
                </a:solidFill>
                <a:prstDash val="solid"/>
                <a:headEnd type="none" w="med" len="med"/>
                <a:tailEnd type="none" w="med" len="med"/>
              </a:ln>
            </p:spPr>
            <p:txBody>
              <a:bodyPr/>
              <a:lstStyle/>
              <a:p>
                <a:pPr lvl="0" algn="ctr" eaLnBrk="0" hangingPunct="0"/>
                <a:r>
                  <a:rPr lang="zh-CN" altLang="en-US" sz="1800" b="1" dirty="0">
                    <a:solidFill>
                      <a:srgbClr val="0000CC"/>
                    </a:solidFill>
                    <a:latin typeface="微软雅黑" pitchFamily="34" charset="-122"/>
                    <a:ea typeface="微软雅黑" pitchFamily="34" charset="-122"/>
                    <a:cs typeface="微软雅黑" pitchFamily="34" charset="-122"/>
                  </a:rPr>
                  <a:t>泄漏专项预案</a:t>
                </a:r>
              </a:p>
            </p:txBody>
          </p:sp>
          <p:sp>
            <p:nvSpPr>
              <p:cNvPr id="10" name="椭圆 9"/>
              <p:cNvSpPr/>
              <p:nvPr/>
            </p:nvSpPr>
            <p:spPr>
              <a:xfrm>
                <a:off x="4026" y="1808"/>
                <a:ext cx="635" cy="647"/>
              </a:xfrm>
              <a:prstGeom prst="ellipse">
                <a:avLst/>
              </a:prstGeom>
              <a:solidFill>
                <a:srgbClr val="FF9900"/>
              </a:solidFill>
              <a:ln w="28575" cap="flat" cmpd="sng">
                <a:solidFill>
                  <a:schemeClr val="tx1"/>
                </a:solidFill>
                <a:prstDash val="solid"/>
                <a:headEnd type="none" w="med" len="med"/>
                <a:tailEnd type="none" w="med" len="med"/>
              </a:ln>
            </p:spPr>
            <p:txBody>
              <a:bodyPr/>
              <a:lstStyle/>
              <a:p>
                <a:pPr lvl="0" algn="ctr" eaLnBrk="0" hangingPunct="0"/>
                <a:r>
                  <a:rPr lang="zh-CN" altLang="en-US" sz="1800" b="1" dirty="0">
                    <a:solidFill>
                      <a:srgbClr val="0000CC"/>
                    </a:solidFill>
                    <a:latin typeface="微软雅黑" pitchFamily="34" charset="-122"/>
                    <a:ea typeface="微软雅黑" pitchFamily="34" charset="-122"/>
                    <a:cs typeface="微软雅黑" pitchFamily="34" charset="-122"/>
                  </a:rPr>
                  <a:t>爆炸专项预案</a:t>
                </a:r>
              </a:p>
            </p:txBody>
          </p:sp>
          <p:sp>
            <p:nvSpPr>
              <p:cNvPr id="11" name="椭圆 10"/>
              <p:cNvSpPr/>
              <p:nvPr/>
            </p:nvSpPr>
            <p:spPr>
              <a:xfrm>
                <a:off x="1281" y="2866"/>
                <a:ext cx="635" cy="647"/>
              </a:xfrm>
              <a:prstGeom prst="ellipse">
                <a:avLst/>
              </a:prstGeom>
              <a:solidFill>
                <a:srgbClr val="FFFF00"/>
              </a:solidFill>
              <a:ln w="28575" cap="flat" cmpd="sng">
                <a:solidFill>
                  <a:schemeClr val="tx1"/>
                </a:solidFill>
                <a:prstDash val="solid"/>
                <a:headEnd type="none" w="med" len="med"/>
                <a:tailEnd type="none" w="med" len="med"/>
              </a:ln>
            </p:spPr>
            <p:txBody>
              <a:bodyPr/>
              <a:lstStyle/>
              <a:p>
                <a:pPr lvl="0" algn="ctr" eaLnBrk="0" hangingPunct="0"/>
                <a:r>
                  <a:rPr lang="zh-CN" altLang="en-US" sz="1600" b="1" dirty="0">
                    <a:solidFill>
                      <a:srgbClr val="0000CC"/>
                    </a:solidFill>
                    <a:latin typeface="微软雅黑" pitchFamily="34" charset="-122"/>
                    <a:ea typeface="微软雅黑" pitchFamily="34" charset="-122"/>
                    <a:cs typeface="微软雅黑" pitchFamily="34" charset="-122"/>
                  </a:rPr>
                  <a:t>现场处置</a:t>
                </a:r>
              </a:p>
              <a:p>
                <a:pPr lvl="0" algn="ctr" eaLnBrk="0" hangingPunct="0"/>
                <a:r>
                  <a:rPr lang="zh-CN" altLang="en-US" sz="1600" b="1" dirty="0">
                    <a:solidFill>
                      <a:srgbClr val="0000CC"/>
                    </a:solidFill>
                    <a:latin typeface="微软雅黑" pitchFamily="34" charset="-122"/>
                    <a:ea typeface="微软雅黑" pitchFamily="34" charset="-122"/>
                    <a:cs typeface="微软雅黑" pitchFamily="34" charset="-122"/>
                  </a:rPr>
                  <a:t>方案</a:t>
                </a:r>
                <a:r>
                  <a:rPr lang="en-US" altLang="zh-CN" sz="1600" b="1">
                    <a:solidFill>
                      <a:srgbClr val="0000CC"/>
                    </a:solidFill>
                    <a:latin typeface="微软雅黑" pitchFamily="34" charset="-122"/>
                    <a:ea typeface="微软雅黑" pitchFamily="34" charset="-122"/>
                    <a:cs typeface="微软雅黑" pitchFamily="34" charset="-122"/>
                  </a:rPr>
                  <a:t>1</a:t>
                </a:r>
              </a:p>
            </p:txBody>
          </p:sp>
          <p:sp>
            <p:nvSpPr>
              <p:cNvPr id="12" name="椭圆 11"/>
              <p:cNvSpPr/>
              <p:nvPr/>
            </p:nvSpPr>
            <p:spPr>
              <a:xfrm>
                <a:off x="2166" y="2858"/>
                <a:ext cx="616" cy="647"/>
              </a:xfrm>
              <a:prstGeom prst="ellipse">
                <a:avLst/>
              </a:prstGeom>
              <a:solidFill>
                <a:srgbClr val="FFFF00"/>
              </a:solidFill>
              <a:ln w="28575" cap="flat" cmpd="sng">
                <a:solidFill>
                  <a:schemeClr val="tx1"/>
                </a:solidFill>
                <a:prstDash val="solid"/>
                <a:headEnd type="none" w="med" len="med"/>
                <a:tailEnd type="none" w="med" len="med"/>
              </a:ln>
            </p:spPr>
            <p:txBody>
              <a:bodyPr/>
              <a:lstStyle/>
              <a:p>
                <a:pPr lvl="0" algn="ctr" eaLnBrk="0" hangingPunct="0"/>
                <a:r>
                  <a:rPr lang="zh-CN" altLang="en-US" sz="1600" b="1" dirty="0">
                    <a:solidFill>
                      <a:srgbClr val="0000CC"/>
                    </a:solidFill>
                    <a:latin typeface="微软雅黑" pitchFamily="34" charset="-122"/>
                    <a:ea typeface="微软雅黑" pitchFamily="34" charset="-122"/>
                    <a:cs typeface="微软雅黑" pitchFamily="34" charset="-122"/>
                  </a:rPr>
                  <a:t>现场处置</a:t>
                </a:r>
              </a:p>
              <a:p>
                <a:pPr lvl="0" algn="ctr" eaLnBrk="0" hangingPunct="0"/>
                <a:r>
                  <a:rPr lang="zh-CN" altLang="en-US" sz="1600" b="1" dirty="0">
                    <a:solidFill>
                      <a:srgbClr val="0000CC"/>
                    </a:solidFill>
                    <a:latin typeface="微软雅黑" pitchFamily="34" charset="-122"/>
                    <a:ea typeface="微软雅黑" pitchFamily="34" charset="-122"/>
                    <a:cs typeface="微软雅黑" pitchFamily="34" charset="-122"/>
                  </a:rPr>
                  <a:t>方案</a:t>
                </a:r>
                <a:r>
                  <a:rPr lang="en-US" altLang="zh-CN" sz="1600" b="1">
                    <a:solidFill>
                      <a:srgbClr val="0000CC"/>
                    </a:solidFill>
                    <a:latin typeface="微软雅黑" pitchFamily="34" charset="-122"/>
                    <a:ea typeface="微软雅黑" pitchFamily="34" charset="-122"/>
                    <a:cs typeface="微软雅黑" pitchFamily="34" charset="-122"/>
                  </a:rPr>
                  <a:t>2</a:t>
                </a:r>
              </a:p>
            </p:txBody>
          </p:sp>
          <p:sp>
            <p:nvSpPr>
              <p:cNvPr id="13" name="椭圆 12"/>
              <p:cNvSpPr/>
              <p:nvPr/>
            </p:nvSpPr>
            <p:spPr>
              <a:xfrm>
                <a:off x="3047" y="2850"/>
                <a:ext cx="634" cy="647"/>
              </a:xfrm>
              <a:prstGeom prst="ellipse">
                <a:avLst/>
              </a:prstGeom>
              <a:solidFill>
                <a:srgbClr val="FFFF00"/>
              </a:solidFill>
              <a:ln w="28575" cap="flat" cmpd="sng">
                <a:solidFill>
                  <a:schemeClr val="tx1"/>
                </a:solidFill>
                <a:prstDash val="solid"/>
                <a:headEnd type="none" w="med" len="med"/>
                <a:tailEnd type="none" w="med" len="med"/>
              </a:ln>
            </p:spPr>
            <p:txBody>
              <a:bodyPr/>
              <a:lstStyle/>
              <a:p>
                <a:pPr lvl="0" algn="ctr" eaLnBrk="0" hangingPunct="0"/>
                <a:r>
                  <a:rPr lang="zh-CN" altLang="en-US" sz="1600" b="1" dirty="0">
                    <a:solidFill>
                      <a:srgbClr val="0000CC"/>
                    </a:solidFill>
                    <a:latin typeface="微软雅黑" pitchFamily="34" charset="-122"/>
                    <a:ea typeface="微软雅黑" pitchFamily="34" charset="-122"/>
                    <a:cs typeface="微软雅黑" pitchFamily="34" charset="-122"/>
                  </a:rPr>
                  <a:t>现场处置</a:t>
                </a:r>
              </a:p>
              <a:p>
                <a:pPr lvl="0" algn="ctr" eaLnBrk="0" hangingPunct="0"/>
                <a:r>
                  <a:rPr lang="zh-CN" altLang="en-US" sz="1600" b="1" dirty="0">
                    <a:solidFill>
                      <a:srgbClr val="0000CC"/>
                    </a:solidFill>
                    <a:latin typeface="微软雅黑" pitchFamily="34" charset="-122"/>
                    <a:ea typeface="微软雅黑" pitchFamily="34" charset="-122"/>
                    <a:cs typeface="微软雅黑" pitchFamily="34" charset="-122"/>
                  </a:rPr>
                  <a:t>方案</a:t>
                </a:r>
                <a:r>
                  <a:rPr lang="en-GB" altLang="zh-CN" sz="1600" b="1">
                    <a:solidFill>
                      <a:srgbClr val="0000CC"/>
                    </a:solidFill>
                    <a:latin typeface="微软雅黑" pitchFamily="34" charset="-122"/>
                    <a:ea typeface="微软雅黑" pitchFamily="34" charset="-122"/>
                    <a:cs typeface="微软雅黑" pitchFamily="34" charset="-122"/>
                  </a:rPr>
                  <a:t>n</a:t>
                </a:r>
                <a:endParaRPr lang="zh-CN" altLang="en-US" sz="1600" b="1">
                  <a:solidFill>
                    <a:srgbClr val="0000CC"/>
                  </a:solidFill>
                  <a:latin typeface="微软雅黑" pitchFamily="34" charset="-122"/>
                  <a:ea typeface="微软雅黑" pitchFamily="34" charset="-122"/>
                  <a:cs typeface="微软雅黑" pitchFamily="34" charset="-122"/>
                </a:endParaRPr>
              </a:p>
            </p:txBody>
          </p:sp>
          <p:sp>
            <p:nvSpPr>
              <p:cNvPr id="16" name="直接连接符 15"/>
              <p:cNvSpPr/>
              <p:nvPr/>
            </p:nvSpPr>
            <p:spPr>
              <a:xfrm>
                <a:off x="3378" y="1390"/>
                <a:ext cx="0" cy="386"/>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itchFamily="34" charset="-122"/>
                  <a:ea typeface="微软雅黑" pitchFamily="34" charset="-122"/>
                  <a:cs typeface="微软雅黑" pitchFamily="34" charset="-122"/>
                </a:endParaRPr>
              </a:p>
            </p:txBody>
          </p:sp>
          <p:sp>
            <p:nvSpPr>
              <p:cNvPr id="17" name="直接连接符 16"/>
              <p:cNvSpPr/>
              <p:nvPr/>
            </p:nvSpPr>
            <p:spPr>
              <a:xfrm flipH="1">
                <a:off x="2619" y="1322"/>
                <a:ext cx="538" cy="476"/>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itchFamily="34" charset="-122"/>
                  <a:ea typeface="微软雅黑" pitchFamily="34" charset="-122"/>
                  <a:cs typeface="微软雅黑" pitchFamily="34" charset="-122"/>
                </a:endParaRPr>
              </a:p>
            </p:txBody>
          </p:sp>
          <p:sp>
            <p:nvSpPr>
              <p:cNvPr id="18" name="直接连接符 17"/>
              <p:cNvSpPr/>
              <p:nvPr/>
            </p:nvSpPr>
            <p:spPr>
              <a:xfrm>
                <a:off x="3599" y="1322"/>
                <a:ext cx="608" cy="492"/>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itchFamily="34" charset="-122"/>
                  <a:ea typeface="微软雅黑" pitchFamily="34" charset="-122"/>
                  <a:cs typeface="微软雅黑" pitchFamily="34" charset="-122"/>
                </a:endParaRPr>
              </a:p>
            </p:txBody>
          </p:sp>
          <p:sp>
            <p:nvSpPr>
              <p:cNvPr id="19" name="直接连接符 18"/>
              <p:cNvSpPr/>
              <p:nvPr/>
            </p:nvSpPr>
            <p:spPr>
              <a:xfrm>
                <a:off x="2483" y="2454"/>
                <a:ext cx="0" cy="412"/>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itchFamily="34" charset="-122"/>
                  <a:ea typeface="微软雅黑" pitchFamily="34" charset="-122"/>
                  <a:cs typeface="微软雅黑" pitchFamily="34" charset="-122"/>
                </a:endParaRPr>
              </a:p>
            </p:txBody>
          </p:sp>
          <p:sp>
            <p:nvSpPr>
              <p:cNvPr id="20" name="直接连接符 19"/>
              <p:cNvSpPr/>
              <p:nvPr/>
            </p:nvSpPr>
            <p:spPr>
              <a:xfrm flipH="1">
                <a:off x="1758" y="2351"/>
                <a:ext cx="516" cy="543"/>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itchFamily="34" charset="-122"/>
                  <a:ea typeface="微软雅黑" pitchFamily="34" charset="-122"/>
                  <a:cs typeface="微软雅黑" pitchFamily="34" charset="-122"/>
                </a:endParaRPr>
              </a:p>
            </p:txBody>
          </p:sp>
          <p:sp>
            <p:nvSpPr>
              <p:cNvPr id="21" name="直接连接符 20"/>
              <p:cNvSpPr/>
              <p:nvPr/>
            </p:nvSpPr>
            <p:spPr>
              <a:xfrm>
                <a:off x="2716" y="2351"/>
                <a:ext cx="552" cy="515"/>
              </a:xfrm>
              <a:prstGeom prst="line">
                <a:avLst/>
              </a:prstGeom>
              <a:ln w="28575" cmpd="sng">
                <a:solidFill>
                  <a:schemeClr val="tx1"/>
                </a:solidFill>
                <a:prstDash val="solid"/>
              </a:ln>
            </p:spPr>
            <p:txBody>
              <a:bodyPr/>
              <a:lstStyle/>
              <a:p>
                <a:endParaRPr lang="zh-CN" altLang="en-US">
                  <a:latin typeface="微软雅黑" pitchFamily="34" charset="-122"/>
                  <a:ea typeface="微软雅黑" pitchFamily="34" charset="-122"/>
                  <a:cs typeface="微软雅黑" pitchFamily="34" charset="-122"/>
                </a:endParaRPr>
              </a:p>
            </p:txBody>
          </p:sp>
          <p:sp>
            <p:nvSpPr>
              <p:cNvPr id="22" name="直接连接符 21"/>
              <p:cNvSpPr/>
              <p:nvPr/>
            </p:nvSpPr>
            <p:spPr>
              <a:xfrm>
                <a:off x="2710" y="2351"/>
                <a:ext cx="499" cy="543"/>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itchFamily="34" charset="-122"/>
                  <a:ea typeface="微软雅黑" pitchFamily="34" charset="-122"/>
                  <a:cs typeface="微软雅黑" pitchFamily="34" charset="-122"/>
                </a:endParaRPr>
              </a:p>
            </p:txBody>
          </p:sp>
        </p:grpSp>
        <p:grpSp>
          <p:nvGrpSpPr>
            <p:cNvPr id="23" name="组合 22"/>
            <p:cNvGrpSpPr/>
            <p:nvPr/>
          </p:nvGrpSpPr>
          <p:grpSpPr>
            <a:xfrm>
              <a:off x="231" y="907"/>
              <a:ext cx="5412" cy="2501"/>
              <a:chOff x="231" y="907"/>
              <a:chExt cx="5412" cy="2501"/>
            </a:xfrm>
          </p:grpSpPr>
          <p:sp>
            <p:nvSpPr>
              <p:cNvPr id="24" name="矩形 23"/>
              <p:cNvSpPr/>
              <p:nvPr/>
            </p:nvSpPr>
            <p:spPr>
              <a:xfrm>
                <a:off x="231" y="907"/>
                <a:ext cx="1678" cy="363"/>
              </a:xfrm>
              <a:prstGeom prst="rect">
                <a:avLst/>
              </a:prstGeom>
              <a:solidFill>
                <a:schemeClr val="bg1">
                  <a:lumMod val="95000"/>
                </a:schemeClr>
              </a:solidFill>
              <a:ln w="28575" cap="flat" cmpd="sng">
                <a:solidFill>
                  <a:schemeClr val="tx1"/>
                </a:solidFill>
                <a:prstDash val="solid"/>
                <a:miter/>
                <a:headEnd type="none" w="med" len="med"/>
                <a:tailEnd type="none" w="med" len="med"/>
              </a:ln>
            </p:spPr>
            <p:txBody>
              <a:bodyPr wrap="none" anchor="ctr"/>
              <a:lstStyle/>
              <a:p>
                <a:pPr lvl="0" algn="ctr" eaLnBrk="1" hangingPunct="1"/>
                <a:r>
                  <a:rPr lang="en-US" altLang="en-US" sz="2400" b="1">
                    <a:solidFill>
                      <a:srgbClr val="993300"/>
                    </a:solidFill>
                    <a:latin typeface="微软雅黑" pitchFamily="34" charset="-122"/>
                    <a:ea typeface="微软雅黑" pitchFamily="34" charset="-122"/>
                    <a:cs typeface="微软雅黑" pitchFamily="34" charset="-122"/>
                  </a:rPr>
                  <a:t>综合应急预案</a:t>
                </a:r>
                <a:endParaRPr lang="en-US" altLang="zh-CN" sz="2400" b="1" dirty="0">
                  <a:solidFill>
                    <a:srgbClr val="993300"/>
                  </a:solidFill>
                  <a:latin typeface="微软雅黑" pitchFamily="34" charset="-122"/>
                  <a:ea typeface="微软雅黑" pitchFamily="34" charset="-122"/>
                  <a:cs typeface="微软雅黑" pitchFamily="34" charset="-122"/>
                </a:endParaRPr>
              </a:p>
            </p:txBody>
          </p:sp>
          <p:sp>
            <p:nvSpPr>
              <p:cNvPr id="25" name="矩形 24"/>
              <p:cNvSpPr/>
              <p:nvPr/>
            </p:nvSpPr>
            <p:spPr>
              <a:xfrm>
                <a:off x="231" y="1905"/>
                <a:ext cx="1678" cy="363"/>
              </a:xfrm>
              <a:prstGeom prst="rect">
                <a:avLst/>
              </a:prstGeom>
              <a:solidFill>
                <a:schemeClr val="bg1">
                  <a:lumMod val="85000"/>
                </a:schemeClr>
              </a:solidFill>
              <a:ln w="28575" cap="flat" cmpd="sng">
                <a:solidFill>
                  <a:schemeClr val="tx1"/>
                </a:solidFill>
                <a:prstDash val="solid"/>
                <a:miter/>
                <a:headEnd type="none" w="med" len="med"/>
                <a:tailEnd type="none" w="med" len="med"/>
              </a:ln>
            </p:spPr>
            <p:txBody>
              <a:bodyPr wrap="none" anchor="ctr"/>
              <a:lstStyle/>
              <a:p>
                <a:pPr lvl="0" algn="ctr" eaLnBrk="1" hangingPunct="1"/>
                <a:r>
                  <a:rPr lang="zh-CN" altLang="en-US" sz="2400" b="1" dirty="0">
                    <a:solidFill>
                      <a:srgbClr val="003366"/>
                    </a:solidFill>
                    <a:latin typeface="微软雅黑" pitchFamily="34" charset="-122"/>
                    <a:ea typeface="微软雅黑" pitchFamily="34" charset="-122"/>
                    <a:cs typeface="微软雅黑" pitchFamily="34" charset="-122"/>
                  </a:rPr>
                  <a:t>专项应急预案</a:t>
                </a:r>
              </a:p>
            </p:txBody>
          </p:sp>
          <p:sp>
            <p:nvSpPr>
              <p:cNvPr id="26" name="矩形 25"/>
              <p:cNvSpPr/>
              <p:nvPr/>
            </p:nvSpPr>
            <p:spPr>
              <a:xfrm>
                <a:off x="3965" y="3045"/>
                <a:ext cx="1678" cy="363"/>
              </a:xfrm>
              <a:prstGeom prst="rect">
                <a:avLst/>
              </a:prstGeom>
              <a:solidFill>
                <a:schemeClr val="bg1">
                  <a:lumMod val="85000"/>
                </a:schemeClr>
              </a:solidFill>
              <a:ln w="28575" cap="flat" cmpd="sng">
                <a:solidFill>
                  <a:schemeClr val="tx1"/>
                </a:solidFill>
                <a:prstDash val="solid"/>
                <a:miter/>
                <a:headEnd type="none" w="med" len="med"/>
                <a:tailEnd type="none" w="med" len="med"/>
              </a:ln>
            </p:spPr>
            <p:txBody>
              <a:bodyPr wrap="none" anchor="ctr"/>
              <a:lstStyle/>
              <a:p>
                <a:pPr lvl="0" algn="ctr" eaLnBrk="1" hangingPunct="1"/>
                <a:r>
                  <a:rPr lang="zh-CN" altLang="en-US" sz="2400" b="1" dirty="0">
                    <a:solidFill>
                      <a:srgbClr val="003366"/>
                    </a:solidFill>
                    <a:latin typeface="微软雅黑" pitchFamily="34" charset="-122"/>
                    <a:ea typeface="微软雅黑" pitchFamily="34" charset="-122"/>
                    <a:cs typeface="微软雅黑" pitchFamily="34" charset="-122"/>
                  </a:rPr>
                  <a:t>现场处置方案</a:t>
                </a:r>
              </a:p>
            </p:txBody>
          </p:sp>
        </p:grpSp>
      </p:grpSp>
      <p:sp>
        <p:nvSpPr>
          <p:cNvPr id="28" name="文本框 27"/>
          <p:cNvSpPr txBox="1"/>
          <p:nvPr/>
        </p:nvSpPr>
        <p:spPr>
          <a:xfrm>
            <a:off x="8372475" y="1165860"/>
            <a:ext cx="2252980" cy="1076325"/>
          </a:xfrm>
          <a:prstGeom prst="rect">
            <a:avLst/>
          </a:prstGeom>
          <a:ln>
            <a:solidFill>
              <a:srgbClr val="66FFFF"/>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zh-CN" altLang="en-US" sz="1600" b="1">
                <a:solidFill>
                  <a:srgbClr val="FFFF00"/>
                </a:solidFill>
                <a:latin typeface="微软雅黑" pitchFamily="34" charset="-122"/>
                <a:ea typeface="微软雅黑" pitchFamily="34" charset="-122"/>
                <a:cs typeface="微软雅黑" pitchFamily="34" charset="-122"/>
              </a:rPr>
              <a:t>生产规模小，危险因素少的生产经营单位，可以将综合应急预案、专项应急预案合并编写。</a:t>
            </a:r>
          </a:p>
        </p:txBody>
      </p:sp>
      <p:sp>
        <p:nvSpPr>
          <p:cNvPr id="3" name="文本框 2"/>
          <p:cNvSpPr txBox="1"/>
          <p:nvPr/>
        </p:nvSpPr>
        <p:spPr>
          <a:xfrm>
            <a:off x="1781810" y="1196975"/>
            <a:ext cx="3390672" cy="461665"/>
          </a:xfrm>
          <a:prstGeom prst="rect">
            <a:avLst/>
          </a:prstGeom>
          <a:noFill/>
        </p:spPr>
        <p:txBody>
          <a:bodyPr wrap="none" rtlCol="0" anchor="t">
            <a:spAutoFit/>
          </a:bodyPr>
          <a:lstStyle/>
          <a:p>
            <a:r>
              <a:rPr lang="en-US" altLang="zh-CN" sz="2400">
                <a:solidFill>
                  <a:srgbClr val="2F5EB0"/>
                </a:solidFill>
                <a:latin typeface="微软雅黑" pitchFamily="34" charset="-122"/>
                <a:ea typeface="微软雅黑" pitchFamily="34" charset="-122"/>
                <a:cs typeface="微软雅黑" pitchFamily="34" charset="-122"/>
                <a:sym typeface="+mn-ea"/>
              </a:rPr>
              <a:t>1.2</a:t>
            </a:r>
            <a:r>
              <a:rPr lang="zh-CN" altLang="en-US" sz="2400" b="1">
                <a:latin typeface="微软雅黑" pitchFamily="34" charset="-122"/>
                <a:ea typeface="微软雅黑" pitchFamily="34" charset="-122"/>
                <a:cs typeface="微软雅黑" pitchFamily="34" charset="-122"/>
                <a:sym typeface="+mn-ea"/>
              </a:rPr>
              <a:t>应急预案的</a:t>
            </a:r>
            <a:r>
              <a:rPr lang="zh-CN" altLang="en-US" sz="2400" b="1">
                <a:solidFill>
                  <a:srgbClr val="FF0000"/>
                </a:solidFill>
                <a:latin typeface="微软雅黑" pitchFamily="34" charset="-122"/>
                <a:ea typeface="微软雅黑" pitchFamily="34" charset="-122"/>
                <a:cs typeface="微软雅黑" pitchFamily="34" charset="-122"/>
                <a:sym typeface="+mn-ea"/>
              </a:rPr>
              <a:t>体系构成</a:t>
            </a:r>
            <a:endParaRPr lang="zh-CN" altLang="en-US" sz="2400" b="1">
              <a:latin typeface="微软雅黑" pitchFamily="34" charset="-122"/>
              <a:ea typeface="微软雅黑" pitchFamily="34" charset="-122"/>
              <a:cs typeface="微软雅黑" pitchFamily="34" charset="-122"/>
            </a:endParaRPr>
          </a:p>
        </p:txBody>
      </p:sp>
      <p:graphicFrame>
        <p:nvGraphicFramePr>
          <p:cNvPr id="132101" name="对象 24581"/>
          <p:cNvGraphicFramePr>
            <a:graphicFrameLocks noChangeAspect="1"/>
          </p:cNvGraphicFramePr>
          <p:nvPr/>
        </p:nvGraphicFramePr>
        <p:xfrm>
          <a:off x="8534400" y="2837180"/>
          <a:ext cx="2056130" cy="2538095"/>
        </p:xfrm>
        <a:graphic>
          <a:graphicData uri="http://schemas.openxmlformats.org/presentationml/2006/ole">
            <mc:AlternateContent xmlns:mc="http://schemas.openxmlformats.org/markup-compatibility/2006">
              <mc:Choice xmlns:v="urn:schemas-microsoft-com:vml" Requires="v">
                <p:oleObj spid="_x0000_s6152" r:id="rId4" imgW="0" imgH="0" progId="MS_ClipArt_Gallery.2">
                  <p:embed/>
                </p:oleObj>
              </mc:Choice>
              <mc:Fallback>
                <p:oleObj r:id="rId4" imgW="0" imgH="0" progId="MS_ClipArt_Gallery.2">
                  <p:embed/>
                  <p:pic>
                    <p:nvPicPr>
                      <p:cNvPr id="0" name="图片 3097"/>
                      <p:cNvPicPr/>
                      <p:nvPr/>
                    </p:nvPicPr>
                    <p:blipFill>
                      <a:blip r:embed="rId5"/>
                      <a:stretch>
                        <a:fillRect/>
                      </a:stretch>
                    </p:blipFill>
                    <p:spPr>
                      <a:xfrm>
                        <a:off x="8534400" y="2837180"/>
                        <a:ext cx="2056130" cy="2538095"/>
                      </a:xfrm>
                      <a:prstGeom prst="rect">
                        <a:avLst/>
                      </a:prstGeom>
                      <a:noFill/>
                      <a:ln w="38100">
                        <a:noFill/>
                        <a:miter/>
                      </a:ln>
                    </p:spPr>
                  </p:pic>
                </p:oleObj>
              </mc:Fallback>
            </mc:AlternateContent>
          </a:graphicData>
        </a:graphic>
      </p:graphicFrame>
      <p:pic>
        <p:nvPicPr>
          <p:cNvPr id="15" name="图片 14" descr="office6\wpsassist\cache\A000220150908A72PPIC"/>
          <p:cNvPicPr>
            <a:picLocks noChangeAspect="1"/>
          </p:cNvPicPr>
          <p:nvPr/>
        </p:nvPicPr>
        <p:blipFill>
          <a:blip r:embed="rId6"/>
          <a:stretch>
            <a:fillRect/>
          </a:stretch>
        </p:blipFill>
        <p:spPr>
          <a:xfrm>
            <a:off x="1804035" y="4509770"/>
            <a:ext cx="1296035" cy="2133600"/>
          </a:xfrm>
          <a:prstGeom prst="rect">
            <a:avLst/>
          </a:prstGeom>
        </p:spPr>
      </p:pic>
      <p:pic>
        <p:nvPicPr>
          <p:cNvPr id="27" name="图片 26" descr="office6\wpsassist\cache\A000220150322I53PPIC"/>
          <p:cNvPicPr>
            <a:picLocks noChangeAspect="1"/>
          </p:cNvPicPr>
          <p:nvPr/>
        </p:nvPicPr>
        <p:blipFill>
          <a:blip r:embed="rId7"/>
          <a:stretch>
            <a:fillRect/>
          </a:stretch>
        </p:blipFill>
        <p:spPr>
          <a:xfrm rot="19140000">
            <a:off x="8092440" y="200025"/>
            <a:ext cx="1120140" cy="2356485"/>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84" name="Picture 20" descr="C:\Users\ydp\Desktop\Redocn_2012063015451907.jpg"/>
          <p:cNvPicPr>
            <a:picLocks noChangeAspect="1" noChangeArrowheads="1"/>
          </p:cNvPicPr>
          <p:nvPr/>
        </p:nvPicPr>
        <p:blipFill rotWithShape="1">
          <a:blip r:embed="rId4"/>
          <a:srcRect/>
          <a:stretch>
            <a:fillRect/>
          </a:stretch>
        </p:blipFill>
        <p:spPr bwMode="auto">
          <a:xfrm rot="20640000">
            <a:off x="8974455" y="993140"/>
            <a:ext cx="1482090" cy="174180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609600" y="296228"/>
            <a:ext cx="6868584" cy="677862"/>
          </a:xfrm>
        </p:spPr>
        <p:txBody>
          <a:bodyPr/>
          <a:lstStyle/>
          <a:p>
            <a:r>
              <a:rPr lang="zh-CN" altLang="en-US">
                <a:ea typeface="微软雅黑" pitchFamily="34" charset="-122"/>
                <a:sym typeface="+mn-ea"/>
              </a:rPr>
              <a:t>第一章 应急预案的编制要求</a:t>
            </a:r>
            <a:endParaRPr lang="zh-CN" altLang="en-US">
              <a:ea typeface="微软雅黑" pitchFamily="34" charset="-122"/>
            </a:endParaRPr>
          </a:p>
        </p:txBody>
      </p:sp>
      <p:sp>
        <p:nvSpPr>
          <p:cNvPr id="4" name="灯片编号占位符 3"/>
          <p:cNvSpPr>
            <a:spLocks noGrp="1"/>
          </p:cNvSpPr>
          <p:nvPr>
            <p:ph type="sldNum" sz="quarter" idx="10"/>
          </p:nvPr>
        </p:nvSpPr>
        <p:spPr>
          <a:xfrm>
            <a:off x="609600" y="6101715"/>
            <a:ext cx="2844800" cy="476250"/>
          </a:xfrm>
        </p:spPr>
        <p:txBody>
          <a:bodyPr/>
          <a:lstStyle/>
          <a:p>
            <a:pPr>
              <a:defRPr/>
            </a:pPr>
            <a:fld id="{02E63A91-6013-4EDC-8EEE-44F8E746356C}" type="slidenum">
              <a:rPr lang="zh-CN" altLang="en-US">
                <a:solidFill>
                  <a:prstClr val="black"/>
                </a:solidFill>
              </a:rPr>
              <a:t>7</a:t>
            </a:fld>
            <a:endParaRPr lang="zh-CN" altLang="en-US">
              <a:solidFill>
                <a:prstClr val="black"/>
              </a:solidFill>
            </a:endParaRPr>
          </a:p>
        </p:txBody>
      </p:sp>
      <p:sp>
        <p:nvSpPr>
          <p:cNvPr id="3" name="文本框 2"/>
          <p:cNvSpPr txBox="1"/>
          <p:nvPr/>
        </p:nvSpPr>
        <p:spPr>
          <a:xfrm>
            <a:off x="1737995" y="1136650"/>
            <a:ext cx="3390672" cy="461665"/>
          </a:xfrm>
          <a:prstGeom prst="rect">
            <a:avLst/>
          </a:prstGeom>
          <a:noFill/>
        </p:spPr>
        <p:txBody>
          <a:bodyPr wrap="none" rtlCol="0" anchor="t">
            <a:spAutoFit/>
          </a:bodyPr>
          <a:lstStyle/>
          <a:p>
            <a:r>
              <a:rPr lang="en-US" altLang="zh-CN" sz="2400">
                <a:solidFill>
                  <a:srgbClr val="0070C0"/>
                </a:solidFill>
                <a:latin typeface="微软雅黑" pitchFamily="34" charset="-122"/>
                <a:ea typeface="微软雅黑" pitchFamily="34" charset="-122"/>
                <a:cs typeface="微软雅黑" pitchFamily="34" charset="-122"/>
                <a:sym typeface="+mn-ea"/>
              </a:rPr>
              <a:t>1.2</a:t>
            </a:r>
            <a:r>
              <a:rPr lang="zh-CN" altLang="en-US" sz="2400">
                <a:latin typeface="微软雅黑" pitchFamily="34" charset="-122"/>
                <a:ea typeface="微软雅黑" pitchFamily="34" charset="-122"/>
                <a:cs typeface="微软雅黑" pitchFamily="34" charset="-122"/>
                <a:sym typeface="+mn-ea"/>
              </a:rPr>
              <a:t>应急预案的</a:t>
            </a:r>
            <a:r>
              <a:rPr lang="zh-CN" altLang="en-US" sz="2400">
                <a:solidFill>
                  <a:srgbClr val="FF0000"/>
                </a:solidFill>
                <a:latin typeface="微软雅黑" pitchFamily="34" charset="-122"/>
                <a:ea typeface="微软雅黑" pitchFamily="34" charset="-122"/>
                <a:cs typeface="微软雅黑" pitchFamily="34" charset="-122"/>
                <a:sym typeface="+mn-ea"/>
              </a:rPr>
              <a:t>体系构成</a:t>
            </a:r>
            <a:endParaRPr lang="zh-CN" altLang="en-US" sz="2400">
              <a:latin typeface="微软雅黑" pitchFamily="34" charset="-122"/>
              <a:ea typeface="微软雅黑" pitchFamily="34" charset="-122"/>
              <a:cs typeface="微软雅黑" pitchFamily="34" charset="-122"/>
            </a:endParaRPr>
          </a:p>
        </p:txBody>
      </p:sp>
      <p:sp>
        <p:nvSpPr>
          <p:cNvPr id="5" name="文本框 4"/>
          <p:cNvSpPr txBox="1"/>
          <p:nvPr/>
        </p:nvSpPr>
        <p:spPr>
          <a:xfrm>
            <a:off x="1946910" y="1744345"/>
            <a:ext cx="6587490" cy="398780"/>
          </a:xfrm>
          <a:prstGeom prst="rect">
            <a:avLst/>
          </a:prstGeom>
          <a:blipFill rotWithShape="1">
            <a:blip r:embed="rId5"/>
            <a:tile tx="0" ty="0" sx="100000" sy="100000" flip="none" algn="tl"/>
          </a:blipFill>
          <a:ln w="28575"/>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2000" b="1">
                <a:solidFill>
                  <a:srgbClr val="000000"/>
                </a:solidFill>
                <a:latin typeface="微软雅黑" pitchFamily="34" charset="-122"/>
                <a:ea typeface="微软雅黑" pitchFamily="34" charset="-122"/>
                <a:cs typeface="微软雅黑" pitchFamily="34" charset="-122"/>
                <a:sym typeface="+mn-ea"/>
              </a:rPr>
              <a:t>应急预案体系由综合预案、专项预案和现场处置方案构成。</a:t>
            </a:r>
          </a:p>
        </p:txBody>
      </p:sp>
      <p:sp>
        <p:nvSpPr>
          <p:cNvPr id="6" name="燕尾形箭头 5"/>
          <p:cNvSpPr/>
          <p:nvPr/>
        </p:nvSpPr>
        <p:spPr>
          <a:xfrm rot="3180000">
            <a:off x="4319270" y="2221865"/>
            <a:ext cx="381635" cy="300355"/>
          </a:xfrm>
          <a:prstGeom prst="notchedRightArrow">
            <a:avLst>
              <a:gd name="adj1" fmla="val 62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cs typeface="微软雅黑" pitchFamily="34" charset="-122"/>
            </a:endParaRPr>
          </a:p>
        </p:txBody>
      </p:sp>
      <p:sp>
        <p:nvSpPr>
          <p:cNvPr id="7" name="文本框 6"/>
          <p:cNvSpPr txBox="1"/>
          <p:nvPr/>
        </p:nvSpPr>
        <p:spPr>
          <a:xfrm>
            <a:off x="2033905" y="2614930"/>
            <a:ext cx="8124190" cy="1938020"/>
          </a:xfrm>
          <a:prstGeom prst="rect">
            <a:avLst/>
          </a:prstGeom>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zh-CN" altLang="en-US" sz="2400" b="1">
                <a:latin typeface="微软雅黑" pitchFamily="34" charset="-122"/>
                <a:ea typeface="微软雅黑" pitchFamily="34" charset="-122"/>
                <a:cs typeface="微软雅黑" pitchFamily="34" charset="-122"/>
                <a:sym typeface="+mn-ea"/>
              </a:rPr>
              <a:t>（一）综合预案</a:t>
            </a:r>
          </a:p>
          <a:p>
            <a:pPr algn="l"/>
            <a:r>
              <a:rPr lang="zh-CN" altLang="en-US" sz="2400" b="1">
                <a:latin typeface="微软雅黑" pitchFamily="34" charset="-122"/>
                <a:ea typeface="微软雅黑" pitchFamily="34" charset="-122"/>
                <a:cs typeface="微软雅黑" pitchFamily="34" charset="-122"/>
                <a:sym typeface="+mn-ea"/>
              </a:rPr>
              <a:t>   综合预案是总体、全面的预案。主要阐述应急救援的方针、政策、应急组织机构及相应的职责、应急行动的</a:t>
            </a:r>
            <a:r>
              <a:rPr lang="zh-CN" altLang="en-US" sz="2400" b="1">
                <a:solidFill>
                  <a:srgbClr val="FF0000"/>
                </a:solidFill>
                <a:latin typeface="微软雅黑" pitchFamily="34" charset="-122"/>
                <a:ea typeface="微软雅黑" pitchFamily="34" charset="-122"/>
                <a:cs typeface="微软雅黑" pitchFamily="34" charset="-122"/>
                <a:sym typeface="+mn-ea"/>
              </a:rPr>
              <a:t>总体思路、预案体系、响应分级、响应程序、事故预防、应急保障、应急培训、预案演练</a:t>
            </a:r>
            <a:r>
              <a:rPr lang="zh-CN" altLang="en-US" sz="2400" b="1">
                <a:latin typeface="微软雅黑" pitchFamily="34" charset="-122"/>
                <a:ea typeface="微软雅黑" pitchFamily="34" charset="-122"/>
                <a:cs typeface="微软雅黑" pitchFamily="34" charset="-122"/>
                <a:sym typeface="+mn-ea"/>
              </a:rPr>
              <a:t>等，是应急救援工作的基础和总纲。</a:t>
            </a:r>
            <a:endParaRPr lang="zh-CN" altLang="en-US" sz="2400" b="1">
              <a:latin typeface="微软雅黑" pitchFamily="34" charset="-122"/>
              <a:ea typeface="微软雅黑" pitchFamily="34" charset="-122"/>
              <a:cs typeface="微软雅黑" pitchFamily="34" charset="-122"/>
            </a:endParaRPr>
          </a:p>
        </p:txBody>
      </p:sp>
      <p:sp>
        <p:nvSpPr>
          <p:cNvPr id="8" name="燕尾形箭头 7"/>
          <p:cNvSpPr/>
          <p:nvPr/>
        </p:nvSpPr>
        <p:spPr>
          <a:xfrm rot="3180000">
            <a:off x="5615305" y="4653915"/>
            <a:ext cx="381635" cy="300355"/>
          </a:xfrm>
          <a:prstGeom prst="notchedRightArrow">
            <a:avLst>
              <a:gd name="adj1" fmla="val 62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cs typeface="微软雅黑" pitchFamily="34" charset="-122"/>
            </a:endParaRPr>
          </a:p>
        </p:txBody>
      </p:sp>
      <p:sp>
        <p:nvSpPr>
          <p:cNvPr id="9" name="文本框 8"/>
          <p:cNvSpPr txBox="1"/>
          <p:nvPr/>
        </p:nvSpPr>
        <p:spPr>
          <a:xfrm>
            <a:off x="3629025" y="5046980"/>
            <a:ext cx="6830060" cy="1322070"/>
          </a:xfrm>
          <a:prstGeom prst="rect">
            <a:avLst/>
          </a:prstGeom>
          <a:blipFill rotWithShape="1">
            <a:blip r:embed="rId5"/>
            <a:tile tx="0" ty="0" sx="100000" sy="100000" flip="none" algn="tl"/>
          </a:blipFill>
          <a:ln w="28575"/>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l"/>
            <a:r>
              <a:rPr lang="zh-CN" altLang="en-US" sz="2000" b="1">
                <a:latin typeface="微软雅黑" pitchFamily="34" charset="-122"/>
                <a:ea typeface="微软雅黑" pitchFamily="34" charset="-122"/>
                <a:cs typeface="微软雅黑" pitchFamily="34" charset="-122"/>
                <a:sym typeface="+mn-ea"/>
              </a:rPr>
              <a:t>（二）专项预案</a:t>
            </a:r>
          </a:p>
          <a:p>
            <a:pPr algn="l"/>
            <a:r>
              <a:rPr lang="zh-CN" altLang="en-US" sz="2000" b="1">
                <a:latin typeface="微软雅黑" pitchFamily="34" charset="-122"/>
                <a:ea typeface="微软雅黑" pitchFamily="34" charset="-122"/>
                <a:cs typeface="微软雅黑" pitchFamily="34" charset="-122"/>
                <a:sym typeface="+mn-ea"/>
              </a:rPr>
              <a:t>  主要针对某种特有或具体的事故、事件、灾难风险出现的紧急情况，制定的救援预案。具体包括：</a:t>
            </a:r>
            <a:r>
              <a:rPr lang="zh-CN" altLang="en-US" sz="2000" b="1">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cs typeface="微软雅黑" pitchFamily="34" charset="-122"/>
                <a:sym typeface="+mn-ea"/>
              </a:rPr>
              <a:t>自然灾害</a:t>
            </a:r>
            <a:r>
              <a:rPr lang="zh-CN" altLang="en-US" sz="2000" b="1">
                <a:solidFill>
                  <a:srgbClr val="FF0000"/>
                </a:solidFill>
                <a:latin typeface="微软雅黑" pitchFamily="34" charset="-122"/>
                <a:ea typeface="微软雅黑" pitchFamily="34" charset="-122"/>
                <a:cs typeface="微软雅黑" pitchFamily="34" charset="-122"/>
                <a:sym typeface="+mn-ea"/>
              </a:rPr>
              <a:t>类、</a:t>
            </a:r>
            <a:r>
              <a:rPr lang="zh-CN" altLang="en-US" sz="2000" b="1">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cs typeface="微软雅黑" pitchFamily="34" charset="-122"/>
                <a:sym typeface="+mn-ea"/>
              </a:rPr>
              <a:t>事故灾难类、公共卫生</a:t>
            </a:r>
            <a:r>
              <a:rPr lang="zh-CN" altLang="en-US" sz="2000" b="1">
                <a:solidFill>
                  <a:srgbClr val="FF0000"/>
                </a:solidFill>
                <a:latin typeface="微软雅黑" pitchFamily="34" charset="-122"/>
                <a:ea typeface="微软雅黑" pitchFamily="34" charset="-122"/>
                <a:cs typeface="微软雅黑" pitchFamily="34" charset="-122"/>
                <a:sym typeface="+mn-ea"/>
              </a:rPr>
              <a:t>事件类、</a:t>
            </a:r>
            <a:r>
              <a:rPr lang="zh-CN" altLang="en-US" sz="2000" b="1">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cs typeface="微软雅黑" pitchFamily="34" charset="-122"/>
                <a:sym typeface="+mn-ea"/>
              </a:rPr>
              <a:t>社会安全事件</a:t>
            </a:r>
            <a:r>
              <a:rPr lang="zh-CN" altLang="en-US" sz="2000" b="1">
                <a:solidFill>
                  <a:srgbClr val="FF0000"/>
                </a:solidFill>
                <a:latin typeface="微软雅黑" pitchFamily="34" charset="-122"/>
                <a:ea typeface="微软雅黑" pitchFamily="34" charset="-122"/>
                <a:cs typeface="微软雅黑" pitchFamily="34" charset="-122"/>
                <a:sym typeface="+mn-ea"/>
              </a:rPr>
              <a:t>类四大类型。</a:t>
            </a:r>
            <a:endParaRPr lang="zh-CN" altLang="en-US" sz="2000" b="1">
              <a:latin typeface="微软雅黑" pitchFamily="34" charset="-122"/>
              <a:ea typeface="微软雅黑" pitchFamily="34" charset="-122"/>
              <a:cs typeface="微软雅黑" pitchFamily="34" charset="-122"/>
            </a:endParaRPr>
          </a:p>
        </p:txBody>
      </p:sp>
      <p:graphicFrame>
        <p:nvGraphicFramePr>
          <p:cNvPr id="135172" name="对象 27652"/>
          <p:cNvGraphicFramePr>
            <a:graphicFrameLocks noChangeAspect="1"/>
          </p:cNvGraphicFramePr>
          <p:nvPr/>
        </p:nvGraphicFramePr>
        <p:xfrm>
          <a:off x="1737995" y="4866640"/>
          <a:ext cx="1609725" cy="1697355"/>
        </p:xfrm>
        <a:graphic>
          <a:graphicData uri="http://schemas.openxmlformats.org/presentationml/2006/ole">
            <mc:AlternateContent xmlns:mc="http://schemas.openxmlformats.org/markup-compatibility/2006">
              <mc:Choice xmlns:v="urn:schemas-microsoft-com:vml" Requires="v">
                <p:oleObj spid="_x0000_s7176" r:id="rId6" imgW="0" imgH="0" progId="MS_ClipArt_Gallery.2">
                  <p:embed/>
                </p:oleObj>
              </mc:Choice>
              <mc:Fallback>
                <p:oleObj r:id="rId6" imgW="0" imgH="0" progId="MS_ClipArt_Gallery.2">
                  <p:embed/>
                  <p:pic>
                    <p:nvPicPr>
                      <p:cNvPr id="0" name="图片 3099"/>
                      <p:cNvPicPr/>
                      <p:nvPr/>
                    </p:nvPicPr>
                    <p:blipFill>
                      <a:blip r:embed="rId7"/>
                      <a:stretch>
                        <a:fillRect/>
                      </a:stretch>
                    </p:blipFill>
                    <p:spPr>
                      <a:xfrm>
                        <a:off x="1737995" y="4866640"/>
                        <a:ext cx="1609725" cy="1697355"/>
                      </a:xfrm>
                      <a:prstGeom prst="rect">
                        <a:avLst/>
                      </a:prstGeom>
                      <a:noFill/>
                      <a:ln w="38100">
                        <a:noFill/>
                        <a:miter/>
                      </a:ln>
                    </p:spPr>
                  </p:pic>
                </p:oleObj>
              </mc:Fallback>
            </mc:AlternateContent>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52718"/>
            <a:ext cx="6868584" cy="677862"/>
          </a:xfrm>
        </p:spPr>
        <p:txBody>
          <a:bodyPr>
            <a:normAutofit/>
          </a:bodyPr>
          <a:lstStyle/>
          <a:p>
            <a:r>
              <a:rPr lang="zh-CN" altLang="en-US">
                <a:ea typeface="微软雅黑" pitchFamily="34" charset="-122"/>
                <a:sym typeface="+mn-ea"/>
              </a:rPr>
              <a:t>第一章 应急预案的编制要求</a:t>
            </a:r>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t>8</a:t>
            </a:fld>
            <a:endParaRPr lang="zh-CN" altLang="en-US">
              <a:solidFill>
                <a:prstClr val="black"/>
              </a:solidFill>
            </a:endParaRPr>
          </a:p>
        </p:txBody>
      </p:sp>
      <p:sp>
        <p:nvSpPr>
          <p:cNvPr id="3" name="文本框 2"/>
          <p:cNvSpPr txBox="1"/>
          <p:nvPr/>
        </p:nvSpPr>
        <p:spPr>
          <a:xfrm>
            <a:off x="1737995" y="993140"/>
            <a:ext cx="3390672" cy="461665"/>
          </a:xfrm>
          <a:prstGeom prst="rect">
            <a:avLst/>
          </a:prstGeom>
          <a:noFill/>
        </p:spPr>
        <p:txBody>
          <a:bodyPr wrap="none" rtlCol="0" anchor="t">
            <a:spAutoFit/>
          </a:bodyPr>
          <a:lstStyle/>
          <a:p>
            <a:r>
              <a:rPr lang="en-US" altLang="zh-CN" sz="2400">
                <a:solidFill>
                  <a:srgbClr val="0070C0"/>
                </a:solidFill>
                <a:latin typeface="微软雅黑" pitchFamily="34" charset="-122"/>
                <a:ea typeface="微软雅黑" pitchFamily="34" charset="-122"/>
                <a:cs typeface="微软雅黑" pitchFamily="34" charset="-122"/>
                <a:sym typeface="+mn-ea"/>
              </a:rPr>
              <a:t>1.2</a:t>
            </a:r>
            <a:r>
              <a:rPr lang="zh-CN" altLang="en-US" sz="2400" b="1">
                <a:latin typeface="微软雅黑" pitchFamily="34" charset="-122"/>
                <a:ea typeface="微软雅黑" pitchFamily="34" charset="-122"/>
                <a:cs typeface="微软雅黑" pitchFamily="34" charset="-122"/>
                <a:sym typeface="+mn-ea"/>
              </a:rPr>
              <a:t>应急预案的</a:t>
            </a:r>
            <a:r>
              <a:rPr lang="zh-CN" altLang="en-US" sz="2400" b="1">
                <a:solidFill>
                  <a:srgbClr val="FF0000"/>
                </a:solidFill>
                <a:latin typeface="微软雅黑" pitchFamily="34" charset="-122"/>
                <a:ea typeface="微软雅黑" pitchFamily="34" charset="-122"/>
                <a:cs typeface="微软雅黑" pitchFamily="34" charset="-122"/>
                <a:sym typeface="+mn-ea"/>
              </a:rPr>
              <a:t>体系构成</a:t>
            </a:r>
            <a:endParaRPr lang="zh-CN" altLang="en-US" sz="2400" b="1">
              <a:latin typeface="微软雅黑" pitchFamily="34" charset="-122"/>
              <a:ea typeface="微软雅黑" pitchFamily="34" charset="-122"/>
              <a:cs typeface="微软雅黑" pitchFamily="34" charset="-122"/>
            </a:endParaRPr>
          </a:p>
        </p:txBody>
      </p:sp>
      <p:sp>
        <p:nvSpPr>
          <p:cNvPr id="56334" name="AutoShape 82"/>
          <p:cNvSpPr/>
          <p:nvPr/>
        </p:nvSpPr>
        <p:spPr>
          <a:xfrm>
            <a:off x="1738630" y="1476375"/>
            <a:ext cx="4037330" cy="5080000"/>
          </a:xfrm>
          <a:prstGeom prst="roundRect">
            <a:avLst>
              <a:gd name="adj" fmla="val 16667"/>
            </a:avLst>
          </a:prstGeom>
          <a:solidFill>
            <a:srgbClr val="E9E065"/>
          </a:solidFill>
          <a:ln w="9525">
            <a:noFill/>
          </a:ln>
        </p:spPr>
        <p:txBody>
          <a:bodyPr wrap="none" anchor="ctr"/>
          <a:lstStyle/>
          <a:p>
            <a:pPr lvl="0"/>
            <a:endParaRPr lang="zh-CN" altLang="zh-CN" dirty="0">
              <a:latin typeface="微软雅黑" pitchFamily="34" charset="-122"/>
              <a:ea typeface="微软雅黑" pitchFamily="34" charset="-122"/>
              <a:cs typeface="微软雅黑" pitchFamily="34" charset="-122"/>
            </a:endParaRPr>
          </a:p>
        </p:txBody>
      </p:sp>
      <p:sp>
        <p:nvSpPr>
          <p:cNvPr id="6" name="文本框 5"/>
          <p:cNvSpPr txBox="1"/>
          <p:nvPr/>
        </p:nvSpPr>
        <p:spPr>
          <a:xfrm>
            <a:off x="2025650" y="1684655"/>
            <a:ext cx="3749675" cy="4892675"/>
          </a:xfrm>
          <a:prstGeom prst="rect">
            <a:avLst/>
          </a:prstGeom>
          <a:noFill/>
        </p:spPr>
        <p:txBody>
          <a:bodyPr wrap="square" rtlCol="0">
            <a:spAutoFit/>
          </a:bodyPr>
          <a:lstStyle/>
          <a:p>
            <a:r>
              <a:rPr lang="en-US" altLang="zh-CN" sz="2400" b="1">
                <a:latin typeface="微软雅黑" pitchFamily="34" charset="-122"/>
                <a:ea typeface="微软雅黑" pitchFamily="34" charset="-122"/>
                <a:cs typeface="微软雅黑" pitchFamily="34" charset="-122"/>
                <a:sym typeface="+mn-ea"/>
              </a:rPr>
              <a:t>1</a:t>
            </a:r>
            <a:r>
              <a:rPr lang="zh-CN" altLang="en-US" sz="2400" b="1">
                <a:latin typeface="微软雅黑" pitchFamily="34" charset="-122"/>
                <a:ea typeface="微软雅黑" pitchFamily="34" charset="-122"/>
                <a:cs typeface="微软雅黑" pitchFamily="34" charset="-122"/>
                <a:sym typeface="+mn-ea"/>
              </a:rPr>
              <a:t>）</a:t>
            </a:r>
            <a:r>
              <a:rPr lang="zh-CN" altLang="en-US" sz="2400" b="1">
                <a:solidFill>
                  <a:srgbClr val="FF0000"/>
                </a:solidFill>
                <a:latin typeface="微软雅黑" pitchFamily="34" charset="-122"/>
                <a:ea typeface="微软雅黑" pitchFamily="34" charset="-122"/>
                <a:cs typeface="微软雅黑" pitchFamily="34" charset="-122"/>
                <a:sym typeface="+mn-ea"/>
              </a:rPr>
              <a:t>自然灾害</a:t>
            </a:r>
            <a:r>
              <a:rPr lang="zh-CN" altLang="en-US" sz="2400" b="1">
                <a:latin typeface="微软雅黑" pitchFamily="34" charset="-122"/>
                <a:ea typeface="微软雅黑" pitchFamily="34" charset="-122"/>
                <a:cs typeface="微软雅黑" pitchFamily="34" charset="-122"/>
                <a:sym typeface="+mn-ea"/>
              </a:rPr>
              <a:t>类：</a:t>
            </a:r>
          </a:p>
          <a:p>
            <a:endParaRPr lang="zh-CN" altLang="en-US" sz="2400" b="1">
              <a:latin typeface="微软雅黑" pitchFamily="34" charset="-122"/>
              <a:ea typeface="微软雅黑" pitchFamily="34" charset="-122"/>
              <a:cs typeface="微软雅黑" pitchFamily="34" charset="-122"/>
              <a:sym typeface="+mn-ea"/>
            </a:endParaRPr>
          </a:p>
          <a:p>
            <a:r>
              <a:rPr lang="zh-CN" altLang="en-US" sz="2400" b="1">
                <a:latin typeface="微软雅黑" pitchFamily="34" charset="-122"/>
                <a:ea typeface="微软雅黑" pitchFamily="34" charset="-122"/>
                <a:cs typeface="微软雅黑" pitchFamily="34" charset="-122"/>
                <a:sym typeface="+mn-ea"/>
              </a:rPr>
              <a:t>针对可能面临的气象灾害：雨雪冰冻、强对流天气（含暴雨、雷电、龙卷风等）、洪水、大雾，地震灾害等自然灾害。</a:t>
            </a:r>
          </a:p>
          <a:p>
            <a:r>
              <a:rPr lang="zh-CN" altLang="en-US" sz="2400" b="1">
                <a:latin typeface="微软雅黑" pitchFamily="34" charset="-122"/>
                <a:ea typeface="微软雅黑" pitchFamily="34" charset="-122"/>
                <a:cs typeface="微软雅黑" pitchFamily="34" charset="-122"/>
                <a:sym typeface="+mn-ea"/>
              </a:rPr>
              <a:t>编制</a:t>
            </a:r>
            <a:r>
              <a:rPr lang="zh-CN" altLang="en-US" sz="2400" b="1">
                <a:solidFill>
                  <a:srgbClr val="FF6600"/>
                </a:solidFill>
                <a:latin typeface="微软雅黑" pitchFamily="34" charset="-122"/>
                <a:ea typeface="微软雅黑" pitchFamily="34" charset="-122"/>
                <a:cs typeface="微软雅黑" pitchFamily="34" charset="-122"/>
                <a:sym typeface="+mn-ea"/>
              </a:rPr>
              <a:t>防台、防汛、防强对流天气</a:t>
            </a:r>
            <a:r>
              <a:rPr lang="zh-CN" altLang="en-US" sz="2400" b="1">
                <a:latin typeface="微软雅黑" pitchFamily="34" charset="-122"/>
                <a:ea typeface="微软雅黑" pitchFamily="34" charset="-122"/>
                <a:cs typeface="微软雅黑" pitchFamily="34" charset="-122"/>
                <a:sym typeface="+mn-ea"/>
              </a:rPr>
              <a:t>应急预案、</a:t>
            </a:r>
            <a:r>
              <a:rPr lang="zh-CN" altLang="en-US" sz="2400" b="1">
                <a:solidFill>
                  <a:srgbClr val="FF6600"/>
                </a:solidFill>
                <a:latin typeface="微软雅黑" pitchFamily="34" charset="-122"/>
                <a:ea typeface="微软雅黑" pitchFamily="34" charset="-122"/>
                <a:cs typeface="微软雅黑" pitchFamily="34" charset="-122"/>
                <a:sym typeface="+mn-ea"/>
              </a:rPr>
              <a:t>防雨雪冰冻</a:t>
            </a:r>
            <a:r>
              <a:rPr lang="zh-CN" altLang="en-US" sz="2400" b="1">
                <a:latin typeface="微软雅黑" pitchFamily="34" charset="-122"/>
                <a:ea typeface="微软雅黑" pitchFamily="34" charset="-122"/>
                <a:cs typeface="微软雅黑" pitchFamily="34" charset="-122"/>
                <a:sym typeface="+mn-ea"/>
              </a:rPr>
              <a:t>应急预案、</a:t>
            </a:r>
            <a:r>
              <a:rPr lang="zh-CN" altLang="en-US" sz="2400" b="1">
                <a:solidFill>
                  <a:srgbClr val="FF6600"/>
                </a:solidFill>
                <a:latin typeface="微软雅黑" pitchFamily="34" charset="-122"/>
                <a:ea typeface="微软雅黑" pitchFamily="34" charset="-122"/>
                <a:cs typeface="微软雅黑" pitchFamily="34" charset="-122"/>
                <a:sym typeface="+mn-ea"/>
              </a:rPr>
              <a:t>防大雾</a:t>
            </a:r>
            <a:r>
              <a:rPr lang="zh-CN" altLang="en-US" sz="2400" b="1">
                <a:latin typeface="微软雅黑" pitchFamily="34" charset="-122"/>
                <a:ea typeface="微软雅黑" pitchFamily="34" charset="-122"/>
                <a:cs typeface="微软雅黑" pitchFamily="34" charset="-122"/>
                <a:sym typeface="+mn-ea"/>
              </a:rPr>
              <a:t>应急预案、</a:t>
            </a:r>
            <a:r>
              <a:rPr lang="zh-CN" altLang="en-US" sz="2400" b="1">
                <a:solidFill>
                  <a:srgbClr val="FF6600"/>
                </a:solidFill>
                <a:latin typeface="微软雅黑" pitchFamily="34" charset="-122"/>
                <a:ea typeface="微软雅黑" pitchFamily="34" charset="-122"/>
                <a:cs typeface="微软雅黑" pitchFamily="34" charset="-122"/>
                <a:sym typeface="+mn-ea"/>
              </a:rPr>
              <a:t>防地震</a:t>
            </a:r>
            <a:r>
              <a:rPr lang="zh-CN" altLang="en-US" sz="2400" b="1">
                <a:latin typeface="微软雅黑" pitchFamily="34" charset="-122"/>
                <a:ea typeface="微软雅黑" pitchFamily="34" charset="-122"/>
                <a:cs typeface="微软雅黑" pitchFamily="34" charset="-122"/>
                <a:sym typeface="+mn-ea"/>
              </a:rPr>
              <a:t>灾害应急预案、</a:t>
            </a:r>
            <a:r>
              <a:rPr lang="zh-CN" altLang="en-US" sz="2400" b="1">
                <a:solidFill>
                  <a:srgbClr val="FF6600"/>
                </a:solidFill>
                <a:latin typeface="微软雅黑" pitchFamily="34" charset="-122"/>
                <a:ea typeface="微软雅黑" pitchFamily="34" charset="-122"/>
                <a:cs typeface="微软雅黑" pitchFamily="34" charset="-122"/>
                <a:sym typeface="+mn-ea"/>
              </a:rPr>
              <a:t>防地质灾害</a:t>
            </a:r>
            <a:r>
              <a:rPr lang="zh-CN" altLang="en-US" sz="2400" b="1">
                <a:latin typeface="微软雅黑" pitchFamily="34" charset="-122"/>
                <a:ea typeface="微软雅黑" pitchFamily="34" charset="-122"/>
                <a:cs typeface="微软雅黑" pitchFamily="34" charset="-122"/>
                <a:sym typeface="+mn-ea"/>
              </a:rPr>
              <a:t>等应急预案。</a:t>
            </a:r>
          </a:p>
        </p:txBody>
      </p:sp>
      <p:sp>
        <p:nvSpPr>
          <p:cNvPr id="7" name="AutoShape 82"/>
          <p:cNvSpPr/>
          <p:nvPr/>
        </p:nvSpPr>
        <p:spPr>
          <a:xfrm>
            <a:off x="7607935" y="1234440"/>
            <a:ext cx="2902585" cy="3333750"/>
          </a:xfrm>
          <a:prstGeom prst="roundRect">
            <a:avLst>
              <a:gd name="adj" fmla="val 16667"/>
            </a:avLst>
          </a:prstGeom>
          <a:solidFill>
            <a:srgbClr val="E9E065"/>
          </a:solidFill>
          <a:ln w="9525">
            <a:noFill/>
          </a:ln>
        </p:spPr>
        <p:txBody>
          <a:bodyPr wrap="none" anchor="ctr"/>
          <a:lstStyle/>
          <a:p>
            <a:pPr lvl="0"/>
            <a:endParaRPr lang="zh-CN" altLang="zh-CN" dirty="0">
              <a:latin typeface="微软雅黑" pitchFamily="34" charset="-122"/>
              <a:ea typeface="微软雅黑" pitchFamily="34" charset="-122"/>
              <a:cs typeface="微软雅黑" pitchFamily="34" charset="-122"/>
            </a:endParaRPr>
          </a:p>
        </p:txBody>
      </p:sp>
      <p:sp>
        <p:nvSpPr>
          <p:cNvPr id="8" name="文本框 7"/>
          <p:cNvSpPr txBox="1"/>
          <p:nvPr/>
        </p:nvSpPr>
        <p:spPr>
          <a:xfrm>
            <a:off x="8013700" y="1234440"/>
            <a:ext cx="2496820" cy="3415030"/>
          </a:xfrm>
          <a:prstGeom prst="rect">
            <a:avLst/>
          </a:prstGeom>
          <a:noFill/>
        </p:spPr>
        <p:txBody>
          <a:bodyPr wrap="square" rtlCol="0">
            <a:spAutoFit/>
          </a:bodyPr>
          <a:lstStyle/>
          <a:p>
            <a:r>
              <a:rPr lang="en-US" altLang="zh-CN" sz="2400">
                <a:latin typeface="微软雅黑" pitchFamily="34" charset="-122"/>
                <a:ea typeface="微软雅黑" pitchFamily="34" charset="-122"/>
                <a:cs typeface="微软雅黑" pitchFamily="34" charset="-122"/>
                <a:sym typeface="+mn-ea"/>
              </a:rPr>
              <a:t>2</a:t>
            </a:r>
            <a:r>
              <a:rPr lang="zh-CN" altLang="en-US" sz="2400" b="1">
                <a:latin typeface="微软雅黑" pitchFamily="34" charset="-122"/>
                <a:ea typeface="微软雅黑" pitchFamily="34" charset="-122"/>
                <a:cs typeface="微软雅黑" pitchFamily="34" charset="-122"/>
                <a:sym typeface="+mn-ea"/>
              </a:rPr>
              <a:t>）</a:t>
            </a:r>
            <a:r>
              <a:rPr lang="zh-CN" altLang="en-US" sz="2400" b="1">
                <a:solidFill>
                  <a:srgbClr val="FF6600"/>
                </a:solidFill>
                <a:latin typeface="微软雅黑" pitchFamily="34" charset="-122"/>
                <a:ea typeface="微软雅黑" pitchFamily="34" charset="-122"/>
                <a:cs typeface="微软雅黑" pitchFamily="34" charset="-122"/>
                <a:sym typeface="+mn-ea"/>
              </a:rPr>
              <a:t>事故灾难</a:t>
            </a:r>
            <a:r>
              <a:rPr lang="zh-CN" altLang="en-US" sz="2400" b="1">
                <a:latin typeface="微软雅黑" pitchFamily="34" charset="-122"/>
                <a:ea typeface="微软雅黑" pitchFamily="34" charset="-122"/>
                <a:cs typeface="微软雅黑" pitchFamily="34" charset="-122"/>
                <a:sym typeface="+mn-ea"/>
              </a:rPr>
              <a:t>类：</a:t>
            </a:r>
          </a:p>
          <a:p>
            <a:r>
              <a:rPr lang="zh-CN" altLang="en-US" sz="2400" b="1">
                <a:latin typeface="微软雅黑" pitchFamily="34" charset="-122"/>
                <a:ea typeface="微软雅黑" pitchFamily="34" charset="-122"/>
                <a:cs typeface="微软雅黑" pitchFamily="34" charset="-122"/>
                <a:sym typeface="+mn-ea"/>
              </a:rPr>
              <a:t> </a:t>
            </a:r>
          </a:p>
          <a:p>
            <a:r>
              <a:rPr lang="zh-CN" altLang="en-US" sz="2400" b="1">
                <a:latin typeface="微软雅黑" pitchFamily="34" charset="-122"/>
                <a:ea typeface="微软雅黑" pitchFamily="34" charset="-122"/>
                <a:cs typeface="微软雅黑" pitchFamily="34" charset="-122"/>
                <a:sym typeface="+mn-ea"/>
              </a:rPr>
              <a:t>编制</a:t>
            </a:r>
            <a:r>
              <a:rPr lang="zh-CN" altLang="en-US" sz="2400" b="1">
                <a:solidFill>
                  <a:srgbClr val="FF6600"/>
                </a:solidFill>
                <a:latin typeface="微软雅黑" pitchFamily="34" charset="-122"/>
                <a:ea typeface="微软雅黑" pitchFamily="34" charset="-122"/>
                <a:cs typeface="微软雅黑" pitchFamily="34" charset="-122"/>
                <a:sym typeface="+mn-ea"/>
              </a:rPr>
              <a:t>人身伤亡</a:t>
            </a:r>
            <a:r>
              <a:rPr lang="zh-CN" altLang="en-US" sz="2400" b="1">
                <a:latin typeface="微软雅黑" pitchFamily="34" charset="-122"/>
                <a:ea typeface="微软雅黑" pitchFamily="34" charset="-122"/>
                <a:cs typeface="微软雅黑" pitchFamily="34" charset="-122"/>
                <a:sym typeface="+mn-ea"/>
              </a:rPr>
              <a:t>事故应急预案、大型施工</a:t>
            </a:r>
            <a:r>
              <a:rPr lang="zh-CN" altLang="en-US" sz="2400" b="1">
                <a:solidFill>
                  <a:srgbClr val="FF6600"/>
                </a:solidFill>
                <a:latin typeface="微软雅黑" pitchFamily="34" charset="-122"/>
                <a:ea typeface="微软雅黑" pitchFamily="34" charset="-122"/>
                <a:cs typeface="微软雅黑" pitchFamily="34" charset="-122"/>
                <a:sym typeface="+mn-ea"/>
              </a:rPr>
              <a:t>机械事故</a:t>
            </a:r>
            <a:r>
              <a:rPr lang="zh-CN" altLang="en-US" sz="2400" b="1">
                <a:latin typeface="微软雅黑" pitchFamily="34" charset="-122"/>
                <a:ea typeface="微软雅黑" pitchFamily="34" charset="-122"/>
                <a:cs typeface="微软雅黑" pitchFamily="34" charset="-122"/>
                <a:sym typeface="+mn-ea"/>
              </a:rPr>
              <a:t>应急预案、</a:t>
            </a:r>
            <a:r>
              <a:rPr lang="zh-CN" altLang="en-US" sz="2400" b="1">
                <a:solidFill>
                  <a:srgbClr val="FF6600"/>
                </a:solidFill>
                <a:latin typeface="微软雅黑" pitchFamily="34" charset="-122"/>
                <a:ea typeface="微软雅黑" pitchFamily="34" charset="-122"/>
                <a:cs typeface="微软雅黑" pitchFamily="34" charset="-122"/>
                <a:sym typeface="+mn-ea"/>
              </a:rPr>
              <a:t>火灾</a:t>
            </a:r>
            <a:r>
              <a:rPr lang="zh-CN" altLang="en-US" sz="2400" b="1">
                <a:latin typeface="微软雅黑" pitchFamily="34" charset="-122"/>
                <a:ea typeface="微软雅黑" pitchFamily="34" charset="-122"/>
                <a:cs typeface="微软雅黑" pitchFamily="34" charset="-122"/>
                <a:sym typeface="+mn-ea"/>
              </a:rPr>
              <a:t>事故应急预案、</a:t>
            </a:r>
            <a:r>
              <a:rPr lang="zh-CN" altLang="en-US" sz="2400" b="1">
                <a:solidFill>
                  <a:srgbClr val="FF6600"/>
                </a:solidFill>
                <a:latin typeface="微软雅黑" pitchFamily="34" charset="-122"/>
                <a:ea typeface="微软雅黑" pitchFamily="34" charset="-122"/>
                <a:cs typeface="微软雅黑" pitchFamily="34" charset="-122"/>
                <a:sym typeface="+mn-ea"/>
              </a:rPr>
              <a:t>交通事故</a:t>
            </a:r>
            <a:r>
              <a:rPr lang="zh-CN" altLang="en-US" sz="2400" b="1">
                <a:latin typeface="微软雅黑" pitchFamily="34" charset="-122"/>
                <a:ea typeface="微软雅黑" pitchFamily="34" charset="-122"/>
                <a:cs typeface="微软雅黑" pitchFamily="34" charset="-122"/>
                <a:sym typeface="+mn-ea"/>
              </a:rPr>
              <a:t>应急预案等。</a:t>
            </a:r>
            <a:endParaRPr lang="zh-CN" altLang="en-US" sz="2400">
              <a:latin typeface="微软雅黑" pitchFamily="34" charset="-122"/>
              <a:ea typeface="微软雅黑" pitchFamily="34" charset="-122"/>
              <a:cs typeface="微软雅黑" pitchFamily="34" charset="-122"/>
            </a:endParaRPr>
          </a:p>
        </p:txBody>
      </p:sp>
      <p:pic>
        <p:nvPicPr>
          <p:cNvPr id="9" name="图片 8" descr="office6\wpsassist\cache\A000220150821C93PPIC"/>
          <p:cNvPicPr>
            <a:picLocks noChangeAspect="1"/>
          </p:cNvPicPr>
          <p:nvPr/>
        </p:nvPicPr>
        <p:blipFill>
          <a:blip r:embed="rId3"/>
          <a:stretch>
            <a:fillRect/>
          </a:stretch>
        </p:blipFill>
        <p:spPr>
          <a:xfrm>
            <a:off x="5775325" y="1475740"/>
            <a:ext cx="1910715" cy="2947670"/>
          </a:xfrm>
          <a:prstGeom prst="rect">
            <a:avLst/>
          </a:prstGeom>
        </p:spPr>
      </p:pic>
      <p:pic>
        <p:nvPicPr>
          <p:cNvPr id="10" name="图片 9" descr="office6\wpsassist\cache\A000220150821C92PPIC"/>
          <p:cNvPicPr>
            <a:picLocks noChangeAspect="1"/>
          </p:cNvPicPr>
          <p:nvPr/>
        </p:nvPicPr>
        <p:blipFill>
          <a:blip r:embed="rId4"/>
          <a:stretch>
            <a:fillRect/>
          </a:stretch>
        </p:blipFill>
        <p:spPr>
          <a:xfrm>
            <a:off x="7687310" y="4568825"/>
            <a:ext cx="2823210" cy="1882775"/>
          </a:xfrm>
          <a:prstGeom prst="rect">
            <a:avLst/>
          </a:prstGeom>
        </p:spPr>
      </p:pic>
      <p:pic>
        <p:nvPicPr>
          <p:cNvPr id="12" name="图片 11" descr="office6\wpsassist\cache\A000220150821C86PPIC"/>
          <p:cNvPicPr>
            <a:picLocks noChangeAspect="1"/>
          </p:cNvPicPr>
          <p:nvPr/>
        </p:nvPicPr>
        <p:blipFill>
          <a:blip r:embed="rId5"/>
          <a:stretch>
            <a:fillRect/>
          </a:stretch>
        </p:blipFill>
        <p:spPr>
          <a:xfrm>
            <a:off x="5838825" y="4445635"/>
            <a:ext cx="1784350" cy="2005965"/>
          </a:xfrm>
          <a:prstGeom prst="rect">
            <a:avLst/>
          </a:prstGeom>
        </p:spPr>
      </p:pic>
      <p:sp>
        <p:nvSpPr>
          <p:cNvPr id="11" name="文本框 10"/>
          <p:cNvSpPr txBox="1"/>
          <p:nvPr/>
        </p:nvSpPr>
        <p:spPr>
          <a:xfrm>
            <a:off x="5838825" y="6012180"/>
            <a:ext cx="1097280" cy="36830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t">
            <a:spAutoFit/>
          </a:bodyPr>
          <a:lstStyle/>
          <a:p>
            <a:r>
              <a:rPr lang="zh-CN" altLang="en-US" b="1">
                <a:latin typeface="微软雅黑" pitchFamily="34" charset="-122"/>
                <a:ea typeface="微软雅黑" pitchFamily="34" charset="-122"/>
                <a:cs typeface="微软雅黑" pitchFamily="34" charset="-122"/>
                <a:sym typeface="+mn-ea"/>
              </a:rPr>
              <a:t>专项预案</a:t>
            </a:r>
            <a:endParaRPr lang="zh-CN" altLang="en-US">
              <a:latin typeface="微软雅黑" pitchFamily="34" charset="-122"/>
              <a:ea typeface="微软雅黑" pitchFamily="34" charset="-122"/>
              <a:cs typeface="微软雅黑" pitchFamily="34"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40187" y="311523"/>
            <a:ext cx="8136000" cy="720000"/>
          </a:xfrm>
        </p:spPr>
        <p:txBody>
          <a:bodyPr>
            <a:normAutofit/>
          </a:bodyPr>
          <a:lstStyle/>
          <a:p>
            <a:r>
              <a:rPr lang="zh-CN" altLang="en-US">
                <a:ea typeface="微软雅黑" pitchFamily="34" charset="-122"/>
                <a:sym typeface="+mn-ea"/>
              </a:rPr>
              <a:t>第一章 应急预案的编制要求</a:t>
            </a:r>
          </a:p>
        </p:txBody>
      </p:sp>
      <p:sp>
        <p:nvSpPr>
          <p:cNvPr id="4" name="灯片编号占位符 3"/>
          <p:cNvSpPr>
            <a:spLocks noGrp="1"/>
          </p:cNvSpPr>
          <p:nvPr>
            <p:ph type="sldNum" sz="quarter" idx="10"/>
          </p:nvPr>
        </p:nvSpPr>
        <p:spPr/>
        <p:txBody>
          <a:bodyPr/>
          <a:lstStyle/>
          <a:p>
            <a:pPr>
              <a:defRPr/>
            </a:pPr>
            <a:fld id="{02E63A91-6013-4EDC-8EEE-44F8E746356C}" type="slidenum">
              <a:rPr lang="zh-CN" altLang="en-US">
                <a:solidFill>
                  <a:prstClr val="black"/>
                </a:solidFill>
              </a:rPr>
              <a:t>9</a:t>
            </a:fld>
            <a:endParaRPr lang="zh-CN" altLang="en-US">
              <a:solidFill>
                <a:prstClr val="black"/>
              </a:solidFill>
            </a:endParaRPr>
          </a:p>
        </p:txBody>
      </p:sp>
      <p:sp>
        <p:nvSpPr>
          <p:cNvPr id="3" name="文本框 2"/>
          <p:cNvSpPr txBox="1"/>
          <p:nvPr/>
        </p:nvSpPr>
        <p:spPr>
          <a:xfrm>
            <a:off x="1737995" y="849630"/>
            <a:ext cx="3388995" cy="460375"/>
          </a:xfrm>
          <a:prstGeom prst="rect">
            <a:avLst/>
          </a:prstGeom>
          <a:noFill/>
        </p:spPr>
        <p:txBody>
          <a:bodyPr wrap="none" rtlCol="0" anchor="t">
            <a:spAutoFit/>
          </a:bodyPr>
          <a:lstStyle/>
          <a:p>
            <a:r>
              <a:rPr lang="en-US" altLang="zh-CN" sz="2400" b="1">
                <a:solidFill>
                  <a:srgbClr val="0070C0"/>
                </a:solidFill>
                <a:latin typeface="微软雅黑" pitchFamily="34" charset="-122"/>
                <a:ea typeface="微软雅黑" pitchFamily="34" charset="-122"/>
                <a:cs typeface="微软雅黑" pitchFamily="34" charset="-122"/>
                <a:sym typeface="+mn-ea"/>
              </a:rPr>
              <a:t>1.2</a:t>
            </a:r>
            <a:r>
              <a:rPr lang="zh-CN" altLang="en-US" sz="2400" b="1">
                <a:latin typeface="微软雅黑" pitchFamily="34" charset="-122"/>
                <a:ea typeface="微软雅黑" pitchFamily="34" charset="-122"/>
                <a:cs typeface="微软雅黑" pitchFamily="34" charset="-122"/>
                <a:sym typeface="+mn-ea"/>
              </a:rPr>
              <a:t>应急预案的</a:t>
            </a:r>
            <a:r>
              <a:rPr lang="zh-CN" altLang="en-US" sz="2400" b="1">
                <a:solidFill>
                  <a:srgbClr val="FF0000"/>
                </a:solidFill>
                <a:latin typeface="微软雅黑" pitchFamily="34" charset="-122"/>
                <a:ea typeface="微软雅黑" pitchFamily="34" charset="-122"/>
                <a:cs typeface="微软雅黑" pitchFamily="34" charset="-122"/>
                <a:sym typeface="+mn-ea"/>
              </a:rPr>
              <a:t>体系构成</a:t>
            </a:r>
            <a:endParaRPr lang="zh-CN" altLang="en-US" sz="2400" b="1">
              <a:latin typeface="微软雅黑" pitchFamily="34" charset="-122"/>
              <a:ea typeface="微软雅黑" pitchFamily="34" charset="-122"/>
              <a:cs typeface="微软雅黑" pitchFamily="34" charset="-122"/>
            </a:endParaRPr>
          </a:p>
        </p:txBody>
      </p:sp>
      <p:sp>
        <p:nvSpPr>
          <p:cNvPr id="56334" name="AutoShape 82"/>
          <p:cNvSpPr/>
          <p:nvPr/>
        </p:nvSpPr>
        <p:spPr>
          <a:xfrm>
            <a:off x="1739900" y="1347470"/>
            <a:ext cx="3952875" cy="3898900"/>
          </a:xfrm>
          <a:prstGeom prst="roundRect">
            <a:avLst>
              <a:gd name="adj" fmla="val 16667"/>
            </a:avLst>
          </a:prstGeom>
          <a:solidFill>
            <a:srgbClr val="E9E065"/>
          </a:solidFill>
          <a:ln w="9525">
            <a:noFill/>
          </a:ln>
        </p:spPr>
        <p:txBody>
          <a:bodyPr wrap="none" anchor="ctr"/>
          <a:lstStyle/>
          <a:p>
            <a:pPr lvl="0"/>
            <a:endParaRPr lang="zh-CN" altLang="zh-CN" dirty="0">
              <a:latin typeface="微软雅黑" pitchFamily="34" charset="-122"/>
              <a:ea typeface="微软雅黑" pitchFamily="34" charset="-122"/>
              <a:cs typeface="微软雅黑" pitchFamily="34" charset="-122"/>
            </a:endParaRPr>
          </a:p>
        </p:txBody>
      </p:sp>
      <p:sp>
        <p:nvSpPr>
          <p:cNvPr id="6" name="文本框 5"/>
          <p:cNvSpPr txBox="1"/>
          <p:nvPr/>
        </p:nvSpPr>
        <p:spPr>
          <a:xfrm>
            <a:off x="1739900" y="1414145"/>
            <a:ext cx="4036060" cy="3646170"/>
          </a:xfrm>
          <a:prstGeom prst="rect">
            <a:avLst/>
          </a:prstGeom>
          <a:noFill/>
        </p:spPr>
        <p:txBody>
          <a:bodyPr wrap="square" rtlCol="0">
            <a:spAutoFit/>
          </a:bodyPr>
          <a:lstStyle/>
          <a:p>
            <a:pPr marL="0" indent="304800" algn="l">
              <a:lnSpc>
                <a:spcPct val="165000"/>
              </a:lnSpc>
              <a:spcBef>
                <a:spcPts val="0"/>
              </a:spcBef>
              <a:spcAft>
                <a:spcPts val="0"/>
              </a:spcAft>
            </a:pPr>
            <a:r>
              <a:rPr lang="zh-CN" altLang="en-US" sz="2000">
                <a:latin typeface="微软雅黑" pitchFamily="34" charset="-122"/>
                <a:ea typeface="微软雅黑" pitchFamily="34" charset="-122"/>
                <a:cs typeface="微软雅黑" pitchFamily="34" charset="-122"/>
                <a:sym typeface="+mn-ea"/>
              </a:rPr>
              <a:t>3）</a:t>
            </a:r>
            <a:r>
              <a:rPr lang="zh-CN" altLang="en-US" sz="2000" b="1">
                <a:solidFill>
                  <a:schemeClr val="accent1"/>
                </a:solidFill>
                <a:latin typeface="微软雅黑" pitchFamily="34" charset="-122"/>
                <a:ea typeface="微软雅黑" pitchFamily="34" charset="-122"/>
                <a:cs typeface="微软雅黑" pitchFamily="34" charset="-122"/>
                <a:sym typeface="+mn-ea"/>
              </a:rPr>
              <a:t>公共卫生</a:t>
            </a:r>
            <a:r>
              <a:rPr lang="zh-CN" altLang="en-US" sz="2000" b="1">
                <a:solidFill>
                  <a:srgbClr val="000000"/>
                </a:solidFill>
                <a:latin typeface="微软雅黑" pitchFamily="34" charset="-122"/>
                <a:ea typeface="微软雅黑" pitchFamily="34" charset="-122"/>
                <a:cs typeface="微软雅黑" pitchFamily="34" charset="-122"/>
                <a:sym typeface="+mn-ea"/>
              </a:rPr>
              <a:t>事件类：</a:t>
            </a:r>
            <a:endParaRPr lang="zh-CN" altLang="en-US" sz="2000" b="1" u="none">
              <a:solidFill>
                <a:srgbClr val="000000"/>
              </a:solidFill>
              <a:latin typeface="微软雅黑" pitchFamily="34" charset="-122"/>
              <a:ea typeface="微软雅黑" pitchFamily="34" charset="-122"/>
              <a:cs typeface="微软雅黑" pitchFamily="34" charset="-122"/>
            </a:endParaRPr>
          </a:p>
          <a:p>
            <a:pPr marL="0" indent="304800" algn="l">
              <a:lnSpc>
                <a:spcPct val="165000"/>
              </a:lnSpc>
              <a:spcBef>
                <a:spcPts val="0"/>
              </a:spcBef>
              <a:spcAft>
                <a:spcPts val="0"/>
              </a:spcAft>
            </a:pPr>
            <a:r>
              <a:rPr lang="zh-CN" altLang="en-US" sz="2000" b="1">
                <a:latin typeface="微软雅黑" pitchFamily="34" charset="-122"/>
                <a:ea typeface="微软雅黑" pitchFamily="34" charset="-122"/>
                <a:cs typeface="微软雅黑" pitchFamily="34" charset="-122"/>
                <a:sym typeface="+mn-ea"/>
              </a:rPr>
              <a:t>发生的</a:t>
            </a:r>
            <a:r>
              <a:rPr lang="zh-CN" altLang="en-US" sz="2000" b="1">
                <a:solidFill>
                  <a:srgbClr val="FF0000"/>
                </a:solidFill>
                <a:latin typeface="微软雅黑" pitchFamily="34" charset="-122"/>
                <a:ea typeface="微软雅黑" pitchFamily="34" charset="-122"/>
                <a:cs typeface="微软雅黑" pitchFamily="34" charset="-122"/>
                <a:sym typeface="+mn-ea"/>
              </a:rPr>
              <a:t>传染病疫情</a:t>
            </a:r>
            <a:r>
              <a:rPr lang="zh-CN" altLang="en-US" sz="2000" b="1">
                <a:latin typeface="微软雅黑" pitchFamily="34" charset="-122"/>
                <a:ea typeface="微软雅黑" pitchFamily="34" charset="-122"/>
                <a:cs typeface="微软雅黑" pitchFamily="34" charset="-122"/>
                <a:sym typeface="+mn-ea"/>
              </a:rPr>
              <a:t>、</a:t>
            </a:r>
            <a:r>
              <a:rPr lang="zh-CN" altLang="en-US" sz="2000" b="1">
                <a:solidFill>
                  <a:srgbClr val="FF0000"/>
                </a:solidFill>
                <a:latin typeface="微软雅黑" pitchFamily="34" charset="-122"/>
                <a:ea typeface="微软雅黑" pitchFamily="34" charset="-122"/>
                <a:cs typeface="微软雅黑" pitchFamily="34" charset="-122"/>
                <a:sym typeface="+mn-ea"/>
              </a:rPr>
              <a:t>群体性不明原因疾病</a:t>
            </a:r>
            <a:r>
              <a:rPr lang="zh-CN" altLang="en-US" sz="2000" b="1">
                <a:latin typeface="微软雅黑" pitchFamily="34" charset="-122"/>
                <a:ea typeface="微软雅黑" pitchFamily="34" charset="-122"/>
                <a:cs typeface="微软雅黑" pitchFamily="34" charset="-122"/>
                <a:sym typeface="+mn-ea"/>
              </a:rPr>
              <a:t>、</a:t>
            </a:r>
            <a:r>
              <a:rPr lang="zh-CN" altLang="en-US" sz="2000" b="1">
                <a:solidFill>
                  <a:srgbClr val="FF0000"/>
                </a:solidFill>
                <a:latin typeface="微软雅黑" pitchFamily="34" charset="-122"/>
                <a:ea typeface="微软雅黑" pitchFamily="34" charset="-122"/>
                <a:cs typeface="微软雅黑" pitchFamily="34" charset="-122"/>
                <a:sym typeface="+mn-ea"/>
              </a:rPr>
              <a:t>食物中毒</a:t>
            </a:r>
            <a:r>
              <a:rPr lang="zh-CN" altLang="en-US" sz="2000" b="1">
                <a:latin typeface="微软雅黑" pitchFamily="34" charset="-122"/>
                <a:ea typeface="微软雅黑" pitchFamily="34" charset="-122"/>
                <a:cs typeface="微软雅黑" pitchFamily="34" charset="-122"/>
                <a:sym typeface="+mn-ea"/>
              </a:rPr>
              <a:t>等突发公共卫生事件，编制传染病疫情事件应急预案、群体性不明原因疾病事件应急预案、食物中毒事件等应急预案。</a:t>
            </a:r>
          </a:p>
        </p:txBody>
      </p:sp>
      <p:sp>
        <p:nvSpPr>
          <p:cNvPr id="7" name="AutoShape 82"/>
          <p:cNvSpPr/>
          <p:nvPr/>
        </p:nvSpPr>
        <p:spPr>
          <a:xfrm>
            <a:off x="7607935" y="1090930"/>
            <a:ext cx="2902585" cy="3333750"/>
          </a:xfrm>
          <a:prstGeom prst="roundRect">
            <a:avLst>
              <a:gd name="adj" fmla="val 16667"/>
            </a:avLst>
          </a:prstGeom>
          <a:solidFill>
            <a:srgbClr val="E9E065"/>
          </a:solidFill>
          <a:ln w="9525">
            <a:noFill/>
          </a:ln>
        </p:spPr>
        <p:txBody>
          <a:bodyPr wrap="none" anchor="ctr"/>
          <a:lstStyle/>
          <a:p>
            <a:pPr lvl="0"/>
            <a:endParaRPr lang="zh-CN" altLang="zh-CN" dirty="0">
              <a:latin typeface="微软雅黑" pitchFamily="34" charset="-122"/>
              <a:ea typeface="微软雅黑" pitchFamily="34" charset="-122"/>
              <a:cs typeface="微软雅黑" pitchFamily="34" charset="-122"/>
            </a:endParaRPr>
          </a:p>
        </p:txBody>
      </p:sp>
      <p:sp>
        <p:nvSpPr>
          <p:cNvPr id="8" name="文本框 7"/>
          <p:cNvSpPr txBox="1"/>
          <p:nvPr/>
        </p:nvSpPr>
        <p:spPr>
          <a:xfrm>
            <a:off x="7686040" y="946785"/>
            <a:ext cx="2825115" cy="3286760"/>
          </a:xfrm>
          <a:prstGeom prst="rect">
            <a:avLst/>
          </a:prstGeom>
          <a:noFill/>
        </p:spPr>
        <p:txBody>
          <a:bodyPr wrap="square" rtlCol="0">
            <a:spAutoFit/>
          </a:bodyPr>
          <a:lstStyle/>
          <a:p>
            <a:pPr marL="0" indent="304800" algn="l">
              <a:lnSpc>
                <a:spcPct val="165000"/>
              </a:lnSpc>
              <a:spcBef>
                <a:spcPts val="0"/>
              </a:spcBef>
              <a:spcAft>
                <a:spcPts val="0"/>
              </a:spcAft>
            </a:pPr>
            <a:r>
              <a:rPr lang="zh-CN" altLang="en-US" sz="1800">
                <a:latin typeface="微软雅黑" pitchFamily="34" charset="-122"/>
                <a:ea typeface="微软雅黑" pitchFamily="34" charset="-122"/>
                <a:cs typeface="微软雅黑" pitchFamily="34" charset="-122"/>
                <a:sym typeface="+mn-ea"/>
              </a:rPr>
              <a:t>4）</a:t>
            </a:r>
            <a:r>
              <a:rPr lang="zh-CN" altLang="en-US" sz="1800" b="1">
                <a:solidFill>
                  <a:schemeClr val="accent1"/>
                </a:solidFill>
                <a:latin typeface="微软雅黑" pitchFamily="34" charset="-122"/>
                <a:ea typeface="微软雅黑" pitchFamily="34" charset="-122"/>
                <a:cs typeface="微软雅黑" pitchFamily="34" charset="-122"/>
                <a:sym typeface="+mn-ea"/>
              </a:rPr>
              <a:t>社会安全</a:t>
            </a:r>
            <a:r>
              <a:rPr lang="zh-CN" altLang="en-US" sz="1800" b="1">
                <a:latin typeface="微软雅黑" pitchFamily="34" charset="-122"/>
                <a:ea typeface="微软雅黑" pitchFamily="34" charset="-122"/>
                <a:cs typeface="微软雅黑" pitchFamily="34" charset="-122"/>
                <a:sym typeface="+mn-ea"/>
              </a:rPr>
              <a:t>事件类：</a:t>
            </a:r>
            <a:endParaRPr lang="zh-CN" altLang="en-US" sz="1800" b="1">
              <a:latin typeface="微软雅黑" pitchFamily="34" charset="-122"/>
              <a:ea typeface="微软雅黑" pitchFamily="34" charset="-122"/>
              <a:cs typeface="微软雅黑" pitchFamily="34" charset="-122"/>
            </a:endParaRPr>
          </a:p>
          <a:p>
            <a:pPr marL="0" indent="304800" algn="l">
              <a:lnSpc>
                <a:spcPct val="165000"/>
              </a:lnSpc>
              <a:spcBef>
                <a:spcPts val="0"/>
              </a:spcBef>
              <a:spcAft>
                <a:spcPts val="0"/>
              </a:spcAft>
            </a:pPr>
            <a:r>
              <a:rPr lang="zh-CN" altLang="en-US" sz="1800" b="1">
                <a:latin typeface="微软雅黑" pitchFamily="34" charset="-122"/>
                <a:ea typeface="微软雅黑" pitchFamily="34" charset="-122"/>
                <a:cs typeface="微软雅黑" pitchFamily="34" charset="-122"/>
                <a:sym typeface="+mn-ea"/>
              </a:rPr>
              <a:t>针对可能发生的</a:t>
            </a:r>
            <a:r>
              <a:rPr lang="zh-CN" altLang="en-US" sz="1800" b="1">
                <a:solidFill>
                  <a:srgbClr val="FF0000"/>
                </a:solidFill>
                <a:latin typeface="微软雅黑" pitchFamily="34" charset="-122"/>
                <a:ea typeface="微软雅黑" pitchFamily="34" charset="-122"/>
                <a:cs typeface="微软雅黑" pitchFamily="34" charset="-122"/>
                <a:sym typeface="+mn-ea"/>
              </a:rPr>
              <a:t>群体性事件</a:t>
            </a:r>
            <a:r>
              <a:rPr lang="zh-CN" altLang="en-US" sz="1800" b="1">
                <a:latin typeface="微软雅黑" pitchFamily="34" charset="-122"/>
                <a:ea typeface="微软雅黑" pitchFamily="34" charset="-122"/>
                <a:cs typeface="微软雅黑" pitchFamily="34" charset="-122"/>
                <a:sym typeface="+mn-ea"/>
              </a:rPr>
              <a:t>、</a:t>
            </a:r>
            <a:r>
              <a:rPr lang="zh-CN" altLang="en-US" sz="1800" b="1">
                <a:solidFill>
                  <a:srgbClr val="FF0000"/>
                </a:solidFill>
                <a:latin typeface="微软雅黑" pitchFamily="34" charset="-122"/>
                <a:ea typeface="微软雅黑" pitchFamily="34" charset="-122"/>
                <a:cs typeface="微软雅黑" pitchFamily="34" charset="-122"/>
                <a:sym typeface="+mn-ea"/>
              </a:rPr>
              <a:t>突发新闻媒体事件</a:t>
            </a:r>
            <a:r>
              <a:rPr lang="zh-CN" altLang="en-US" sz="1800" b="1">
                <a:latin typeface="微软雅黑" pitchFamily="34" charset="-122"/>
                <a:ea typeface="微软雅黑" pitchFamily="34" charset="-122"/>
                <a:cs typeface="微软雅黑" pitchFamily="34" charset="-122"/>
                <a:sym typeface="+mn-ea"/>
              </a:rPr>
              <a:t>等社会安全事件，编制群体性突发社会安全事件应急预案、突发新闻媒体事件等应急预案。</a:t>
            </a:r>
            <a:endParaRPr lang="zh-CN" altLang="en-US" sz="1800">
              <a:latin typeface="微软雅黑" pitchFamily="34" charset="-122"/>
              <a:ea typeface="微软雅黑" pitchFamily="34" charset="-122"/>
              <a:cs typeface="微软雅黑" pitchFamily="34" charset="-122"/>
            </a:endParaRPr>
          </a:p>
        </p:txBody>
      </p:sp>
      <p:pic>
        <p:nvPicPr>
          <p:cNvPr id="12" name="图片 11" descr="office6\wpsassist\cache\A000220150821C86PPIC"/>
          <p:cNvPicPr>
            <a:picLocks noChangeAspect="1"/>
          </p:cNvPicPr>
          <p:nvPr/>
        </p:nvPicPr>
        <p:blipFill>
          <a:blip r:embed="rId3"/>
          <a:stretch>
            <a:fillRect/>
          </a:stretch>
        </p:blipFill>
        <p:spPr>
          <a:xfrm>
            <a:off x="5692775" y="4057650"/>
            <a:ext cx="1910715" cy="2369820"/>
          </a:xfrm>
          <a:prstGeom prst="rect">
            <a:avLst/>
          </a:prstGeom>
        </p:spPr>
      </p:pic>
      <p:sp>
        <p:nvSpPr>
          <p:cNvPr id="11" name="文本框 10"/>
          <p:cNvSpPr txBox="1"/>
          <p:nvPr/>
        </p:nvSpPr>
        <p:spPr>
          <a:xfrm>
            <a:off x="5775960" y="6028055"/>
            <a:ext cx="1097280" cy="36830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t">
            <a:spAutoFit/>
          </a:bodyPr>
          <a:lstStyle/>
          <a:p>
            <a:r>
              <a:rPr lang="zh-CN" altLang="en-US" b="1">
                <a:latin typeface="微软雅黑" pitchFamily="34" charset="-122"/>
                <a:ea typeface="微软雅黑" pitchFamily="34" charset="-122"/>
                <a:cs typeface="微软雅黑" pitchFamily="34" charset="-122"/>
                <a:sym typeface="+mn-ea"/>
              </a:rPr>
              <a:t>专项预案</a:t>
            </a:r>
            <a:endParaRPr lang="zh-CN" altLang="en-US">
              <a:latin typeface="微软雅黑" pitchFamily="34" charset="-122"/>
              <a:ea typeface="微软雅黑" pitchFamily="34" charset="-122"/>
              <a:cs typeface="微软雅黑" pitchFamily="34" charset="-122"/>
            </a:endParaRPr>
          </a:p>
        </p:txBody>
      </p:sp>
      <p:pic>
        <p:nvPicPr>
          <p:cNvPr id="5" name="图片 4" descr="office6\wpsassist\cache\A000220150821C71PPIC"/>
          <p:cNvPicPr>
            <a:picLocks noChangeAspect="1"/>
          </p:cNvPicPr>
          <p:nvPr/>
        </p:nvPicPr>
        <p:blipFill>
          <a:blip r:embed="rId4"/>
          <a:stretch>
            <a:fillRect/>
          </a:stretch>
        </p:blipFill>
        <p:spPr>
          <a:xfrm>
            <a:off x="7686675" y="4347210"/>
            <a:ext cx="2737485" cy="2080260"/>
          </a:xfrm>
          <a:prstGeom prst="rect">
            <a:avLst/>
          </a:prstGeom>
        </p:spPr>
      </p:pic>
      <p:pic>
        <p:nvPicPr>
          <p:cNvPr id="13" name="图片 12" descr="office6\wpsassist\cache\A000220150322J79PPIC"/>
          <p:cNvPicPr>
            <a:picLocks noChangeAspect="1"/>
          </p:cNvPicPr>
          <p:nvPr/>
        </p:nvPicPr>
        <p:blipFill>
          <a:blip r:embed="rId5"/>
          <a:stretch>
            <a:fillRect/>
          </a:stretch>
        </p:blipFill>
        <p:spPr>
          <a:xfrm rot="840000">
            <a:off x="6086475" y="1179830"/>
            <a:ext cx="1814830" cy="2789555"/>
          </a:xfrm>
          <a:prstGeom prst="rect">
            <a:avLst/>
          </a:prstGeom>
        </p:spPr>
      </p:pic>
    </p:spTree>
  </p:cSld>
  <p:clrMapOvr>
    <a:masterClrMapping/>
  </p:clrMapOvr>
  <p:transition/>
</p:sld>
</file>

<file path=ppt/theme/theme1.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黑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5">
  <a:themeElements>
    <a:clrScheme name="房利美">
      <a:dk1>
        <a:srgbClr val="000000"/>
      </a:dk1>
      <a:lt1>
        <a:srgbClr val="FFFFFF"/>
      </a:lt1>
      <a:dk2>
        <a:srgbClr val="768394"/>
      </a:dk2>
      <a:lt2>
        <a:srgbClr val="F0F0F0"/>
      </a:lt2>
      <a:accent1>
        <a:srgbClr val="07079E"/>
      </a:accent1>
      <a:accent2>
        <a:srgbClr val="E0D208"/>
      </a:accent2>
      <a:accent3>
        <a:srgbClr val="F3B120"/>
      </a:accent3>
      <a:accent4>
        <a:srgbClr val="0F9FE7"/>
      </a:accent4>
      <a:accent5>
        <a:srgbClr val="5A687C"/>
      </a:accent5>
      <a:accent6>
        <a:srgbClr val="909CAE"/>
      </a:accent6>
      <a:hlink>
        <a:srgbClr val="026CA2"/>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主题5">
  <a:themeElements>
    <a:clrScheme name="房利美">
      <a:dk1>
        <a:srgbClr val="000000"/>
      </a:dk1>
      <a:lt1>
        <a:srgbClr val="FFFFFF"/>
      </a:lt1>
      <a:dk2>
        <a:srgbClr val="768394"/>
      </a:dk2>
      <a:lt2>
        <a:srgbClr val="F0F0F0"/>
      </a:lt2>
      <a:accent1>
        <a:srgbClr val="07079E"/>
      </a:accent1>
      <a:accent2>
        <a:srgbClr val="E0D208"/>
      </a:accent2>
      <a:accent3>
        <a:srgbClr val="F3B120"/>
      </a:accent3>
      <a:accent4>
        <a:srgbClr val="0F9FE7"/>
      </a:accent4>
      <a:accent5>
        <a:srgbClr val="5A687C"/>
      </a:accent5>
      <a:accent6>
        <a:srgbClr val="909CAE"/>
      </a:accent6>
      <a:hlink>
        <a:srgbClr val="026CA2"/>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07079E"/>
    </a:accent1>
    <a:accent2>
      <a:srgbClr val="E0D208"/>
    </a:accent2>
    <a:accent3>
      <a:srgbClr val="F3B120"/>
    </a:accent3>
    <a:accent4>
      <a:srgbClr val="0F9FE7"/>
    </a:accent4>
    <a:accent5>
      <a:srgbClr val="5A687C"/>
    </a:accent5>
    <a:accent6>
      <a:srgbClr val="909CAE"/>
    </a:accent6>
    <a:hlink>
      <a:srgbClr val="026CA2"/>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4"/>
    </a:dk2>
    <a:lt2>
      <a:srgbClr val="F0F0F0"/>
    </a:lt2>
    <a:accent1>
      <a:srgbClr val="07079E"/>
    </a:accent1>
    <a:accent2>
      <a:srgbClr val="E0D208"/>
    </a:accent2>
    <a:accent3>
      <a:srgbClr val="F3B120"/>
    </a:accent3>
    <a:accent4>
      <a:srgbClr val="0F9FE7"/>
    </a:accent4>
    <a:accent5>
      <a:srgbClr val="5A687C"/>
    </a:accent5>
    <a:accent6>
      <a:srgbClr val="909CAE"/>
    </a:accent6>
    <a:hlink>
      <a:srgbClr val="026CA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TotalTime>
  <Words>3874</Words>
  <Application>Microsoft Office PowerPoint</Application>
  <PresentationFormat>宽屏</PresentationFormat>
  <Paragraphs>375</Paragraphs>
  <Slides>32</Slides>
  <Notes>32</Notes>
  <HiddenSlides>0</HiddenSlides>
  <MMClips>0</MMClips>
  <ScaleCrop>false</ScaleCrop>
  <HeadingPairs>
    <vt:vector size="8" baseType="variant">
      <vt:variant>
        <vt:lpstr>已用的字体</vt:lpstr>
      </vt:variant>
      <vt:variant>
        <vt:i4>4</vt:i4>
      </vt:variant>
      <vt:variant>
        <vt:lpstr>主题</vt:lpstr>
      </vt:variant>
      <vt:variant>
        <vt:i4>3</vt:i4>
      </vt:variant>
      <vt:variant>
        <vt:lpstr>嵌入 OLE 服务器</vt:lpstr>
      </vt:variant>
      <vt:variant>
        <vt:i4>2</vt:i4>
      </vt:variant>
      <vt:variant>
        <vt:lpstr>幻灯片标题</vt:lpstr>
      </vt:variant>
      <vt:variant>
        <vt:i4>32</vt:i4>
      </vt:variant>
    </vt:vector>
  </HeadingPairs>
  <TitlesOfParts>
    <vt:vector size="41" baseType="lpstr">
      <vt:lpstr>微软雅黑</vt:lpstr>
      <vt:lpstr>Arial</vt:lpstr>
      <vt:lpstr>Impact</vt:lpstr>
      <vt:lpstr>Wingdings</vt:lpstr>
      <vt:lpstr>1_自定义设计方案</vt:lpstr>
      <vt:lpstr>主题5</vt:lpstr>
      <vt:lpstr>1_主题5</vt:lpstr>
      <vt:lpstr>MS_ClipArt_Gallery.2</vt:lpstr>
      <vt:lpstr>WPDraw30.Drawing</vt:lpstr>
      <vt:lpstr>PowerPoint 演示文稿</vt:lpstr>
      <vt:lpstr>PowerPoint 演示文稿</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第二章 应急预案的管理要求</vt:lpstr>
      <vt:lpstr>第二章 应急预案的管理要求</vt:lpstr>
      <vt:lpstr>第二章 应急预案的管理要求</vt:lpstr>
      <vt:lpstr>第二章 应急预案的管理要求</vt:lpstr>
      <vt:lpstr>第二章 应急预案的管理要求</vt:lpstr>
      <vt:lpstr>第二章 应急预案的管理要求</vt:lpstr>
      <vt:lpstr>第二章 应急预案的管理要求</vt:lpstr>
      <vt:lpstr>第二章 应急预案的管理要求</vt:lpstr>
      <vt:lpstr>第二章 应急预案的管理要求</vt:lpstr>
      <vt:lpstr>第三章、相关案例</vt:lpstr>
      <vt:lpstr>PowerPoint 演示文稿</vt:lpstr>
      <vt:lpstr>     结   语</vt:lpstr>
      <vt:lpstr>结   语</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安应ansying.com</dc:creator>
  <cp:keywords>安应</cp:keywords>
  <dc:description>获取资料咨询微信：ansyingsj1</dc:description>
  <cp:lastModifiedBy>xbany</cp:lastModifiedBy>
  <cp:revision>1</cp:revision>
  <dcterms:created xsi:type="dcterms:W3CDTF">1900-01-01T00:00:00Z</dcterms:created>
  <dcterms:modified xsi:type="dcterms:W3CDTF">2019-06-13T14:50:38Z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2052-9.5.1</vt:lpwstr>
  </property>
</Properties>
</file>