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6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1"/>
  </p:notesMasterIdLst>
  <p:sldIdLst>
    <p:sldId id="256" r:id="rId3"/>
    <p:sldId id="262" r:id="rId4"/>
    <p:sldId id="260" r:id="rId5"/>
    <p:sldId id="257" r:id="rId6"/>
    <p:sldId id="275" r:id="rId7"/>
    <p:sldId id="263" r:id="rId8"/>
    <p:sldId id="264" r:id="rId9"/>
    <p:sldId id="265" r:id="rId10"/>
    <p:sldId id="266" r:id="rId11"/>
    <p:sldId id="267" r:id="rId12"/>
    <p:sldId id="269" r:id="rId13"/>
    <p:sldId id="277" r:id="rId14"/>
    <p:sldId id="272" r:id="rId15"/>
    <p:sldId id="292" r:id="rId16"/>
    <p:sldId id="294" r:id="rId17"/>
    <p:sldId id="279" r:id="rId18"/>
    <p:sldId id="273" r:id="rId19"/>
    <p:sldId id="293" r:id="rId20"/>
    <p:sldId id="278" r:id="rId21"/>
    <p:sldId id="274" r:id="rId22"/>
    <p:sldId id="276" r:id="rId23"/>
    <p:sldId id="280" r:id="rId24"/>
    <p:sldId id="281" r:id="rId25"/>
    <p:sldId id="285" r:id="rId26"/>
    <p:sldId id="286" r:id="rId27"/>
    <p:sldId id="282" r:id="rId28"/>
    <p:sldId id="290" r:id="rId29"/>
    <p:sldId id="29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552">
          <p15:clr>
            <a:srgbClr val="A4A3A4"/>
          </p15:clr>
        </p15:guide>
        <p15:guide id="3" pos="2880">
          <p15:clr>
            <a:srgbClr val="A4A3A4"/>
          </p15:clr>
        </p15:guide>
        <p15:guide id="4" pos="204">
          <p15:clr>
            <a:srgbClr val="A4A3A4"/>
          </p15:clr>
        </p15:guide>
        <p15:guide id="5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7E6"/>
    <a:srgbClr val="D9371B"/>
    <a:srgbClr val="F6B7AC"/>
    <a:srgbClr val="E84328"/>
    <a:srgbClr val="E57E20"/>
    <a:srgbClr val="D83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orient="horz" pos="1552"/>
        <p:guide pos="2880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案件发生指数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4328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0-4A0A-B89C-076EF6253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0-4A0A-B89C-076EF6253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0-4A0A-B89C-076EF6253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81504"/>
        <c:axId val="127383040"/>
      </c:barChart>
      <c:catAx>
        <c:axId val="1273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383040"/>
        <c:crosses val="autoZero"/>
        <c:auto val="1"/>
        <c:lblAlgn val="ctr"/>
        <c:lblOffset val="100"/>
        <c:noMultiLvlLbl val="0"/>
      </c:catAx>
      <c:valAx>
        <c:axId val="12738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3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1996-A2BB-4413-9C80-41D1D714265C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4667-3155-436F-84D6-FAE565F4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4B2DA508-E7D5-44CD-9D5D-5F49F8886EDB}" type="slidenum">
              <a:rPr lang="zh-CN" altLang="en-US" smtClean="0">
                <a:latin typeface="Calibri" pitchFamily="34" charset="0"/>
              </a:rPr>
              <a:t>3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4667-3155-436F-84D6-FAE565F4A9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CE98-F010-4603-B47F-1346DE00F80E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490857" y="497904"/>
            <a:ext cx="4709795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55">
              <a:defRPr/>
            </a:pP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我不是您的“文件夹”，我只提供“</a:t>
            </a:r>
            <a:r>
              <a:rPr lang="zh-CN" altLang="en-US" sz="14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精品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”资料❗</a:t>
            </a: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355">
              <a:defRPr/>
            </a:pPr>
            <a:r>
              <a: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更多免费资料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，请添加并私信“</a:t>
            </a:r>
            <a:r>
              <a: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安小应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”，微信号：</a:t>
            </a:r>
            <a:r>
              <a: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</a:t>
            </a:r>
            <a:r>
              <a:rPr lang="en-US" altLang="zh-CN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cysafety</a:t>
            </a: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90855" y="1324674"/>
            <a:ext cx="5001260" cy="446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55">
              <a:defRPr/>
            </a:pP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周一至周五，</a:t>
            </a:r>
            <a:r>
              <a:rPr lang="zh-CN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每日更新资料</a:t>
            </a: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；周六日不定时更新❗</a:t>
            </a:r>
            <a:endParaRPr lang="zh-CN" altLang="en-US" sz="1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355">
              <a:defRPr/>
            </a:pPr>
            <a:r>
              <a: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 成员资料查询服务，把您需要的资料告诉我，我会尽量为您查找❗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2102014"/>
            <a:ext cx="9144000" cy="3041486"/>
            <a:chOff x="0" y="3058717"/>
            <a:chExt cx="12192000" cy="3799284"/>
          </a:xfrm>
        </p:grpSpPr>
        <p:sp>
          <p:nvSpPr>
            <p:cNvPr id="9" name="矩形 8"/>
            <p:cNvSpPr/>
            <p:nvPr/>
          </p:nvSpPr>
          <p:spPr>
            <a:xfrm>
              <a:off x="0" y="3058717"/>
              <a:ext cx="12192000" cy="3799284"/>
            </a:xfrm>
            <a:prstGeom prst="rect">
              <a:avLst/>
            </a:prstGeom>
            <a:solidFill>
              <a:srgbClr val="D93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62095" y="3217868"/>
              <a:ext cx="10821247" cy="3479366"/>
              <a:chOff x="496571" y="2281407"/>
              <a:chExt cx="8115935" cy="260952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96571" y="2281408"/>
                <a:ext cx="4300855" cy="260952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【安应独家PPT】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安应出品，必属精品</a:t>
                </a: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❗安应制作公开的精品PPT资料，被各大公众号疯传转载。这里可以获得全部独家资料，每日至少更新一篇精品PPT❗</a:t>
                </a: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【最新法规标准追踪】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每月更新追踪最新EHS法律法规及国标行标，定期发布汇总分类清单❗</a:t>
                </a: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【工具手册电子书】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定期更新EHS及企业管理相关工具手册及电子书PDF，全部都是精品筛选，安全人必备的工具类资料❗</a:t>
                </a: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【管理台账范本】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汇集各类EHS管理台账范本，规章制度、操作规程、应急预案、检查表格、隐患排查、风险管控、演讲稿、合同范本…帮你一网打尽❗</a:t>
                </a: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【视频培训课程】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汇总上传优质EHS视频课程资料，内容经典，清晰度高，丰富你的安全知识，扩充你的培训素材❗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021581" y="2281407"/>
                <a:ext cx="3590925" cy="260952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【PPT读书】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工作太忙，生活太累，自己太懒，总之看完一本好书越来越难❗没关系，一篇PPT带你阅读整本书籍精华，还附加原版电子书下载❗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【宣教挂图展板手册】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专业美工设计EHS宣教挂图展板手册，所有文件均提供PS或AI可编辑原稿❗宣教活动再也不用求人❗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【经典事故案例】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数千篇典型事故案例及完整事故调查报告，定期追踪更新❗支持“事故类型”检索查询，“一切事故皆可避免”❗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【最全MSDS管理】</a:t>
                </a:r>
                <a:endParaRPr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4355">
                  <a:lnSpc>
                    <a:spcPts val="1500"/>
                  </a:lnSpc>
                  <a:defRPr/>
                </a:pPr>
                <a:r>
                  <a:rPr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涵盖《危险化学品目录》涉及所有危化品资料，提供化学品安全技术说明书、化学品安全技术标签、国际化学品安全卡以及职业病危害告知卡下载❗</a:t>
                </a:r>
              </a:p>
            </p:txBody>
          </p:sp>
        </p:grpSp>
      </p:grpSp>
      <p:sp>
        <p:nvSpPr>
          <p:cNvPr id="13" name="文本框 12"/>
          <p:cNvSpPr txBox="1"/>
          <p:nvPr userDrawn="1"/>
        </p:nvSpPr>
        <p:spPr>
          <a:xfrm>
            <a:off x="490855" y="17634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>
              <a:defRPr/>
            </a:pP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星盟特色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490855" y="210249"/>
            <a:ext cx="182453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55">
              <a:defRPr/>
            </a:pP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EHS资料的品质控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490855" y="1014159"/>
            <a:ext cx="100540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355">
              <a:defRPr/>
            </a:pP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萌主承诺</a:t>
            </a:r>
            <a:endParaRPr lang="zh-CN" altLang="en-US" sz="1600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5366028" y="553939"/>
            <a:ext cx="430887" cy="14668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355">
              <a:defRPr/>
            </a:pP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造字工房星岩(非商用）常规体" charset="-122"/>
                <a:ea typeface="造字工房星岩(非商用）常规体" charset="-122"/>
              </a:rPr>
              <a:t>你还在等什么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890262" y="553531"/>
            <a:ext cx="2656205" cy="1201421"/>
            <a:chOff x="7853682" y="1021504"/>
            <a:chExt cx="3541607" cy="1601895"/>
          </a:xfrm>
        </p:grpSpPr>
        <p:sp>
          <p:nvSpPr>
            <p:cNvPr id="18" name="矩形 17"/>
            <p:cNvSpPr/>
            <p:nvPr/>
          </p:nvSpPr>
          <p:spPr>
            <a:xfrm>
              <a:off x="7853682" y="1554059"/>
              <a:ext cx="3541607" cy="1069340"/>
            </a:xfrm>
            <a:prstGeom prst="rect">
              <a:avLst/>
            </a:prstGeom>
            <a:solidFill>
              <a:srgbClr val="90D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84159" y="1721697"/>
              <a:ext cx="2052320" cy="7728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914355">
                <a:lnSpc>
                  <a:spcPts val="1940"/>
                </a:lnSpc>
              </a:pPr>
              <a:r>
                <a:rPr lang="zh-CN" altLang="en-US" sz="13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立即扫码加入</a:t>
              </a:r>
              <a:endParaRPr lang="zh-CN" altLang="en-US" sz="12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ctr" defTabSz="914355">
                <a:lnSpc>
                  <a:spcPts val="1940"/>
                </a:lnSpc>
              </a:pPr>
              <a:r>
                <a:rPr lang="zh-CN" altLang="en-US" sz="13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安应</a:t>
              </a:r>
              <a:r>
                <a:rPr lang="en-US" altLang="zh-CN" sz="13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vs</a:t>
              </a:r>
              <a:r>
                <a:rPr lang="zh-CN" altLang="en-US" sz="13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安全人联盟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567420" y="1021504"/>
              <a:ext cx="736600" cy="736600"/>
              <a:chOff x="10191" y="695"/>
              <a:chExt cx="870" cy="87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191" y="695"/>
                <a:ext cx="870" cy="8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pic>
            <p:nvPicPr>
              <p:cNvPr id="23" name="图片 22" descr="安应答题游戏小程序（定稿）-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23" y="848"/>
                <a:ext cx="607" cy="564"/>
              </a:xfrm>
              <a:prstGeom prst="rect">
                <a:avLst/>
              </a:prstGeom>
            </p:spPr>
          </p:pic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7280" y="1111047"/>
              <a:ext cx="1278467" cy="127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73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2018/12/1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CE98-F010-4603-B47F-1346DE00F80E}" type="datetimeFigureOut">
              <a:rPr lang="zh-CN" altLang="en-US" smtClean="0"/>
              <a:t>2018/12/1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368E-38B5-4E01-B10B-5C789BDA39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r="10719"/>
          <a:stretch>
            <a:fillRect/>
          </a:stretch>
        </p:blipFill>
        <p:spPr>
          <a:xfrm>
            <a:off x="0" y="0"/>
            <a:ext cx="9144000" cy="1257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2018/12/1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notesSlide" Target="../notesSlides/notesSlide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3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16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61.xml"/><Relationship Id="rId9" Type="http://schemas.openxmlformats.org/officeDocument/2006/relationships/tags" Target="../tags/tag16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9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tif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tif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/>
          <p:cNvSpPr/>
          <p:nvPr>
            <p:custDataLst>
              <p:tags r:id="rId2"/>
            </p:custDataLst>
          </p:nvPr>
        </p:nvSpPr>
        <p:spPr>
          <a:xfrm>
            <a:off x="1094124" y="1688046"/>
            <a:ext cx="69557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安全生产工作汇报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462310" y="1304716"/>
            <a:ext cx="6015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</a:t>
            </a:r>
            <a:r>
              <a:rPr lang="en-US" altLang="zh-CN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 </a:t>
            </a:r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精品铸就企业品牌</a:t>
            </a:r>
          </a:p>
        </p:txBody>
      </p:sp>
      <p:sp>
        <p:nvSpPr>
          <p:cNvPr id="16" name="PA_矩形 15"/>
          <p:cNvSpPr/>
          <p:nvPr>
            <p:custDataLst>
              <p:tags r:id="rId4"/>
            </p:custDataLst>
          </p:nvPr>
        </p:nvSpPr>
        <p:spPr>
          <a:xfrm>
            <a:off x="1190605" y="1035405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n w="3175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100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2018</a:t>
            </a:r>
            <a:endParaRPr lang="zh-CN" altLang="en-US" sz="1600" dirty="0">
              <a:latin typeface="Elephant" pitchFamily="18" charset="0"/>
            </a:endParaRPr>
          </a:p>
        </p:txBody>
      </p:sp>
      <p:sp>
        <p:nvSpPr>
          <p:cNvPr id="18" name="PA_文本框 17"/>
          <p:cNvSpPr txBox="1"/>
          <p:nvPr>
            <p:custDataLst>
              <p:tags r:id="rId5"/>
            </p:custDataLst>
          </p:nvPr>
        </p:nvSpPr>
        <p:spPr>
          <a:xfrm>
            <a:off x="2257425" y="2845572"/>
            <a:ext cx="4629150" cy="307777"/>
          </a:xfrm>
          <a:prstGeom prst="rect">
            <a:avLst/>
          </a:prstGeom>
          <a:solidFill>
            <a:srgbClr val="E843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加大安全培训力度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06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7" name="îṩliḋé"/>
          <p:cNvSpPr/>
          <p:nvPr/>
        </p:nvSpPr>
        <p:spPr>
          <a:xfrm>
            <a:off x="905420" y="3848658"/>
            <a:ext cx="3834016" cy="10461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1" name="ïsļîḑè"/>
          <p:cNvGrpSpPr/>
          <p:nvPr/>
        </p:nvGrpSpPr>
        <p:grpSpPr>
          <a:xfrm>
            <a:off x="1048586" y="4144152"/>
            <a:ext cx="1526639" cy="647964"/>
            <a:chOff x="3575720" y="4462582"/>
            <a:chExt cx="2140566" cy="908538"/>
          </a:xfrm>
        </p:grpSpPr>
        <p:sp>
          <p:nvSpPr>
            <p:cNvPr id="44" name="ïṩľïḋê"/>
            <p:cNvSpPr/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45" name="ïṧļïďé"/>
            <p:cNvSpPr txBox="1"/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  <p:sp>
        <p:nvSpPr>
          <p:cNvPr id="39" name="iṩlîḑê"/>
          <p:cNvSpPr/>
          <p:nvPr/>
        </p:nvSpPr>
        <p:spPr>
          <a:xfrm>
            <a:off x="5218953" y="1830597"/>
            <a:ext cx="3601197" cy="306423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矩形 1"/>
          <p:cNvSpPr/>
          <p:nvPr/>
        </p:nvSpPr>
        <p:spPr>
          <a:xfrm>
            <a:off x="926398" y="2828097"/>
            <a:ext cx="3878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开展安全教育和培训，对安规进行了年度考试，通过培训和考试有力地提高了员工的安全知识水平。</a:t>
            </a:r>
          </a:p>
        </p:txBody>
      </p:sp>
      <p:sp>
        <p:nvSpPr>
          <p:cNvPr id="4" name="矩形 3"/>
          <p:cNvSpPr/>
          <p:nvPr/>
        </p:nvSpPr>
        <p:spPr>
          <a:xfrm>
            <a:off x="926141" y="226281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D83417"/>
                </a:solidFill>
                <a:latin typeface="+mj-ea"/>
                <a:ea typeface="+mj-ea"/>
              </a:rPr>
              <a:t>强化安全生产观念</a:t>
            </a:r>
            <a:endParaRPr lang="en-US" altLang="zh-CN" sz="1600" b="1" dirty="0">
              <a:solidFill>
                <a:srgbClr val="D83417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rgbClr val="D83417"/>
                </a:solidFill>
                <a:latin typeface="+mj-ea"/>
                <a:ea typeface="+mj-ea"/>
              </a:rPr>
              <a:t>提升全民安全素质</a:t>
            </a:r>
          </a:p>
        </p:txBody>
      </p:sp>
      <p:sp>
        <p:nvSpPr>
          <p:cNvPr id="50" name="矩形 49"/>
          <p:cNvSpPr/>
          <p:nvPr/>
        </p:nvSpPr>
        <p:spPr>
          <a:xfrm>
            <a:off x="905420" y="1916334"/>
            <a:ext cx="387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开展安全教育和培训提高员工的安全知识水平。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7310" y="3431192"/>
            <a:ext cx="669190" cy="669191"/>
            <a:chOff x="1477310" y="3470104"/>
            <a:chExt cx="669190" cy="669191"/>
          </a:xfrm>
        </p:grpSpPr>
        <p:grpSp>
          <p:nvGrpSpPr>
            <p:cNvPr id="6" name="组合 5"/>
            <p:cNvGrpSpPr/>
            <p:nvPr/>
          </p:nvGrpSpPr>
          <p:grpSpPr>
            <a:xfrm>
              <a:off x="1477310" y="3470104"/>
              <a:ext cx="669190" cy="669191"/>
              <a:chOff x="980097" y="3258913"/>
              <a:chExt cx="823149" cy="823150"/>
            </a:xfrm>
          </p:grpSpPr>
          <p:sp>
            <p:nvSpPr>
              <p:cNvPr id="51" name="MH_Other_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52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0" name="iS1ïďé"/>
            <p:cNvSpPr/>
            <p:nvPr/>
          </p:nvSpPr>
          <p:spPr bwMode="auto">
            <a:xfrm>
              <a:off x="1632161" y="3661905"/>
              <a:ext cx="359490" cy="34284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81871" y="3431192"/>
            <a:ext cx="669190" cy="669191"/>
            <a:chOff x="3481871" y="3470104"/>
            <a:chExt cx="669190" cy="669191"/>
          </a:xfrm>
        </p:grpSpPr>
        <p:grpSp>
          <p:nvGrpSpPr>
            <p:cNvPr id="53" name="组合 52"/>
            <p:cNvGrpSpPr/>
            <p:nvPr/>
          </p:nvGrpSpPr>
          <p:grpSpPr>
            <a:xfrm>
              <a:off x="3481871" y="3470104"/>
              <a:ext cx="669190" cy="669191"/>
              <a:chOff x="980097" y="3258913"/>
              <a:chExt cx="823149" cy="823150"/>
            </a:xfrm>
          </p:grpSpPr>
          <p:sp>
            <p:nvSpPr>
              <p:cNvPr id="54" name="MH_Other_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55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1" name="í$ļîḑê"/>
            <p:cNvSpPr/>
            <p:nvPr/>
          </p:nvSpPr>
          <p:spPr bwMode="auto">
            <a:xfrm>
              <a:off x="3660711" y="3661905"/>
              <a:ext cx="359490" cy="342843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ïsļîḑè"/>
          <p:cNvGrpSpPr/>
          <p:nvPr/>
        </p:nvGrpSpPr>
        <p:grpSpPr>
          <a:xfrm>
            <a:off x="3054742" y="4177383"/>
            <a:ext cx="1526639" cy="647964"/>
            <a:chOff x="3575720" y="4462582"/>
            <a:chExt cx="2140566" cy="908538"/>
          </a:xfrm>
        </p:grpSpPr>
        <p:sp>
          <p:nvSpPr>
            <p:cNvPr id="57" name="ïṩľïḋê"/>
            <p:cNvSpPr/>
            <p:nvPr/>
          </p:nvSpPr>
          <p:spPr bwMode="auto">
            <a:xfrm>
              <a:off x="3575720" y="4813721"/>
              <a:ext cx="21405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58" name="ïṧļïďé"/>
            <p:cNvSpPr txBox="1"/>
            <p:nvPr/>
          </p:nvSpPr>
          <p:spPr bwMode="auto">
            <a:xfrm>
              <a:off x="3575720" y="4462582"/>
              <a:ext cx="2140566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7" grpId="0" animBg="1"/>
      <p:bldP spid="39" grpId="0" animBg="1"/>
      <p:bldP spid="2" grpId="0"/>
      <p:bldP spid="4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加强安全施工工器具管理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cxnSp>
        <p:nvCxnSpPr>
          <p:cNvPr id="27" name="直接连接符 26"/>
          <p:cNvCxnSpPr>
            <a:stCxn id="57" idx="4"/>
          </p:cNvCxnSpPr>
          <p:nvPr/>
        </p:nvCxnSpPr>
        <p:spPr>
          <a:xfrm flipH="1" flipV="1">
            <a:off x="697916" y="3275466"/>
            <a:ext cx="2760605" cy="204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56" idx="5"/>
          </p:cNvCxnSpPr>
          <p:nvPr/>
        </p:nvCxnSpPr>
        <p:spPr>
          <a:xfrm>
            <a:off x="5721124" y="3284020"/>
            <a:ext cx="26456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iŝľiḋé"/>
          <p:cNvGrpSpPr/>
          <p:nvPr/>
        </p:nvGrpSpPr>
        <p:grpSpPr>
          <a:xfrm>
            <a:off x="3458521" y="2413415"/>
            <a:ext cx="2262603" cy="1620180"/>
            <a:chOff x="4587598" y="2348880"/>
            <a:chExt cx="3016804" cy="2160240"/>
          </a:xfrm>
        </p:grpSpPr>
        <p:sp>
          <p:nvSpPr>
            <p:cNvPr id="56" name="îŝliďè"/>
            <p:cNvSpPr/>
            <p:nvPr/>
          </p:nvSpPr>
          <p:spPr bwMode="auto">
            <a:xfrm>
              <a:off x="6092234" y="2357559"/>
              <a:ext cx="1512168" cy="1152128"/>
            </a:xfrm>
            <a:custGeom>
              <a:avLst/>
              <a:gdLst>
                <a:gd name="connsiteX0" fmla="*/ 0 w 1512168"/>
                <a:gd name="connsiteY0" fmla="*/ 0 h 1152128"/>
                <a:gd name="connsiteX1" fmla="*/ 578978 w 1512168"/>
                <a:gd name="connsiteY1" fmla="*/ 441126 h 1152128"/>
                <a:gd name="connsiteX2" fmla="*/ 578978 w 1512168"/>
                <a:gd name="connsiteY2" fmla="*/ 216024 h 1152128"/>
                <a:gd name="connsiteX3" fmla="*/ 759850 w 1512168"/>
                <a:gd name="connsiteY3" fmla="*/ 216024 h 1152128"/>
                <a:gd name="connsiteX4" fmla="*/ 759850 w 1512168"/>
                <a:gd name="connsiteY4" fmla="*/ 578933 h 1152128"/>
                <a:gd name="connsiteX5" fmla="*/ 1512168 w 1512168"/>
                <a:gd name="connsiteY5" fmla="*/ 1152128 h 1152128"/>
                <a:gd name="connsiteX6" fmla="*/ 0 w 1512168"/>
                <a:gd name="connsiteY6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168" h="1152128">
                  <a:moveTo>
                    <a:pt x="0" y="0"/>
                  </a:moveTo>
                  <a:lnTo>
                    <a:pt x="578978" y="441126"/>
                  </a:lnTo>
                  <a:lnTo>
                    <a:pt x="578978" y="216024"/>
                  </a:lnTo>
                  <a:lnTo>
                    <a:pt x="759850" y="216024"/>
                  </a:lnTo>
                  <a:lnTo>
                    <a:pt x="759850" y="578933"/>
                  </a:lnTo>
                  <a:lnTo>
                    <a:pt x="1512168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rgbClr val="E84328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ṡ1iďé"/>
            <p:cNvSpPr/>
            <p:nvPr/>
          </p:nvSpPr>
          <p:spPr bwMode="auto">
            <a:xfrm flipH="1">
              <a:off x="4587598" y="2348880"/>
              <a:ext cx="1512168" cy="1152128"/>
            </a:xfrm>
            <a:prstGeom prst="rtTriangle">
              <a:avLst/>
            </a:prstGeom>
            <a:solidFill>
              <a:srgbClr val="E57E20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" name="îsḻïḓê"/>
            <p:cNvSpPr/>
            <p:nvPr/>
          </p:nvSpPr>
          <p:spPr bwMode="auto">
            <a:xfrm>
              <a:off x="4939254" y="3501008"/>
              <a:ext cx="1152128" cy="1008112"/>
            </a:xfrm>
            <a:prstGeom prst="rect">
              <a:avLst/>
            </a:prstGeom>
            <a:solidFill>
              <a:srgbClr val="D83417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slïḋé"/>
            <p:cNvSpPr/>
            <p:nvPr/>
          </p:nvSpPr>
          <p:spPr bwMode="auto">
            <a:xfrm>
              <a:off x="6091382" y="3501008"/>
              <a:ext cx="1152128" cy="10081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ṣľîḋè"/>
            <p:cNvSpPr txBox="1"/>
            <p:nvPr/>
          </p:nvSpPr>
          <p:spPr>
            <a:xfrm>
              <a:off x="5176556" y="3064002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iŝľïḍè"/>
            <p:cNvSpPr txBox="1"/>
            <p:nvPr/>
          </p:nvSpPr>
          <p:spPr>
            <a:xfrm>
              <a:off x="5176556" y="3776788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ïṣḻïḑe"/>
            <p:cNvSpPr txBox="1"/>
            <p:nvPr/>
          </p:nvSpPr>
          <p:spPr>
            <a:xfrm>
              <a:off x="6099766" y="3066729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išḻiḓé"/>
            <p:cNvSpPr txBox="1"/>
            <p:nvPr/>
          </p:nvSpPr>
          <p:spPr>
            <a:xfrm>
              <a:off x="6099766" y="3782324"/>
              <a:ext cx="914400" cy="434279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ísļïdê"/>
          <p:cNvSpPr/>
          <p:nvPr/>
        </p:nvSpPr>
        <p:spPr bwMode="auto">
          <a:xfrm>
            <a:off x="312827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（建议使用主题字体）</a:t>
            </a:r>
          </a:p>
        </p:txBody>
      </p:sp>
      <p:sp>
        <p:nvSpPr>
          <p:cNvPr id="31" name="îšľîḋè"/>
          <p:cNvSpPr txBox="1"/>
          <p:nvPr/>
        </p:nvSpPr>
        <p:spPr bwMode="auto">
          <a:xfrm>
            <a:off x="312827" y="2210890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41917" y="2174253"/>
            <a:ext cx="478322" cy="478323"/>
            <a:chOff x="2341917" y="2174253"/>
            <a:chExt cx="478322" cy="478323"/>
          </a:xfrm>
        </p:grpSpPr>
        <p:grpSp>
          <p:nvGrpSpPr>
            <p:cNvPr id="65" name="组合 64"/>
            <p:cNvGrpSpPr/>
            <p:nvPr/>
          </p:nvGrpSpPr>
          <p:grpSpPr>
            <a:xfrm>
              <a:off x="2341917" y="2174253"/>
              <a:ext cx="478322" cy="478323"/>
              <a:chOff x="980097" y="3258913"/>
              <a:chExt cx="823149" cy="823150"/>
            </a:xfrm>
          </p:grpSpPr>
          <p:sp>
            <p:nvSpPr>
              <p:cNvPr id="67" name="MH_Other_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68" name="MH_Title_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5" name="iṧḷîďe"/>
            <p:cNvSpPr>
              <a:spLocks noChangeAspect="1"/>
            </p:cNvSpPr>
            <p:nvPr/>
          </p:nvSpPr>
          <p:spPr bwMode="auto">
            <a:xfrm>
              <a:off x="2481683" y="2328787"/>
              <a:ext cx="198792" cy="18958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39" name="iśľiḑè"/>
          <p:cNvSpPr/>
          <p:nvPr/>
        </p:nvSpPr>
        <p:spPr bwMode="auto">
          <a:xfrm>
            <a:off x="312827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此部分内容作为文字排版占位显示</a:t>
            </a:r>
            <a:b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（建议使用主题字体）</a:t>
            </a:r>
          </a:p>
        </p:txBody>
      </p:sp>
      <p:sp>
        <p:nvSpPr>
          <p:cNvPr id="40" name="îşḻïḍe"/>
          <p:cNvSpPr txBox="1"/>
          <p:nvPr/>
        </p:nvSpPr>
        <p:spPr bwMode="auto">
          <a:xfrm>
            <a:off x="312827" y="3673115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36050" y="3664401"/>
            <a:ext cx="478322" cy="478323"/>
            <a:chOff x="2336050" y="3664401"/>
            <a:chExt cx="478322" cy="478323"/>
          </a:xfrm>
        </p:grpSpPr>
        <p:grpSp>
          <p:nvGrpSpPr>
            <p:cNvPr id="75" name="组合 74"/>
            <p:cNvGrpSpPr/>
            <p:nvPr/>
          </p:nvGrpSpPr>
          <p:grpSpPr>
            <a:xfrm>
              <a:off x="2336050" y="3664401"/>
              <a:ext cx="478322" cy="478323"/>
              <a:chOff x="980097" y="3258913"/>
              <a:chExt cx="823149" cy="823150"/>
            </a:xfrm>
          </p:grpSpPr>
          <p:sp>
            <p:nvSpPr>
              <p:cNvPr id="76" name="MH_Other_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77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3" name="ïśľîḓè"/>
            <p:cNvSpPr>
              <a:spLocks noChangeAspect="1"/>
            </p:cNvSpPr>
            <p:nvPr/>
          </p:nvSpPr>
          <p:spPr bwMode="auto">
            <a:xfrm>
              <a:off x="2493413" y="3784745"/>
              <a:ext cx="175331" cy="198792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8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8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42" name="ïṡ1îďê"/>
          <p:cNvSpPr/>
          <p:nvPr/>
        </p:nvSpPr>
        <p:spPr bwMode="auto">
          <a:xfrm>
            <a:off x="6849601" y="2474966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" name="ïŝlíďê"/>
          <p:cNvSpPr txBox="1"/>
          <p:nvPr/>
        </p:nvSpPr>
        <p:spPr bwMode="auto">
          <a:xfrm>
            <a:off x="6924037" y="2227711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351755" y="2210890"/>
            <a:ext cx="478322" cy="478323"/>
            <a:chOff x="6351755" y="2210890"/>
            <a:chExt cx="478322" cy="478323"/>
          </a:xfrm>
        </p:grpSpPr>
        <p:grpSp>
          <p:nvGrpSpPr>
            <p:cNvPr id="69" name="组合 68"/>
            <p:cNvGrpSpPr/>
            <p:nvPr/>
          </p:nvGrpSpPr>
          <p:grpSpPr>
            <a:xfrm>
              <a:off x="6351755" y="2210890"/>
              <a:ext cx="478322" cy="478323"/>
              <a:chOff x="980097" y="3258913"/>
              <a:chExt cx="823149" cy="823150"/>
            </a:xfrm>
          </p:grpSpPr>
          <p:sp>
            <p:nvSpPr>
              <p:cNvPr id="70" name="MH_Other_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71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51" name="í$ḻidé"/>
            <p:cNvSpPr>
              <a:spLocks noChangeAspect="1"/>
            </p:cNvSpPr>
            <p:nvPr/>
          </p:nvSpPr>
          <p:spPr bwMode="auto">
            <a:xfrm>
              <a:off x="6499172" y="2322659"/>
              <a:ext cx="198792" cy="198514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45" name="îṥľiḓé"/>
          <p:cNvSpPr/>
          <p:nvPr/>
        </p:nvSpPr>
        <p:spPr bwMode="auto">
          <a:xfrm>
            <a:off x="6849601" y="3937191"/>
            <a:ext cx="1981572" cy="4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此部分内容作为文字排版占位显示</a:t>
            </a:r>
            <a:b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（建议使用主题字体）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6" name="ïṩľiḍè"/>
          <p:cNvSpPr txBox="1"/>
          <p:nvPr/>
        </p:nvSpPr>
        <p:spPr bwMode="auto">
          <a:xfrm>
            <a:off x="6924037" y="3699926"/>
            <a:ext cx="1981572" cy="2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标题文本预设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53711" y="3642988"/>
            <a:ext cx="478322" cy="478323"/>
            <a:chOff x="6353711" y="3642988"/>
            <a:chExt cx="478322" cy="478323"/>
          </a:xfrm>
        </p:grpSpPr>
        <p:grpSp>
          <p:nvGrpSpPr>
            <p:cNvPr id="72" name="组合 71"/>
            <p:cNvGrpSpPr/>
            <p:nvPr/>
          </p:nvGrpSpPr>
          <p:grpSpPr>
            <a:xfrm>
              <a:off x="6353711" y="3642988"/>
              <a:ext cx="478322" cy="478323"/>
              <a:chOff x="980097" y="3258913"/>
              <a:chExt cx="823149" cy="823150"/>
            </a:xfrm>
          </p:grpSpPr>
          <p:sp>
            <p:nvSpPr>
              <p:cNvPr id="73" name="MH_Other_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980097" y="3258913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350" dirty="0">
                  <a:solidFill>
                    <a:schemeClr val="lt1"/>
                  </a:solidFill>
                  <a:latin typeface="Arial" charset="0"/>
                  <a:ea typeface="黑体" pitchFamily="49" charset="-122"/>
                </a:endParaRPr>
              </a:p>
            </p:txBody>
          </p:sp>
          <p:sp>
            <p:nvSpPr>
              <p:cNvPr id="74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1072092" y="3350909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TW" altLang="en-US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49" name="ïṩľîḋe"/>
            <p:cNvSpPr>
              <a:spLocks noChangeAspect="1"/>
            </p:cNvSpPr>
            <p:nvPr/>
          </p:nvSpPr>
          <p:spPr bwMode="auto">
            <a:xfrm>
              <a:off x="6499172" y="3794246"/>
              <a:ext cx="198792" cy="179790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30" grpId="0"/>
      <p:bldP spid="31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2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  <a:endParaRPr lang="en-US" altLang="zh-CN" sz="24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253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 TWO</a:t>
            </a:r>
            <a:endParaRPr lang="zh-CN" altLang="en-US" sz="32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E57E20"/>
                  </a:gs>
                  <a:gs pos="71000">
                    <a:srgbClr val="D83417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zh-CN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itchFamily="49" charset="-122"/>
                  <a:ea typeface="楷体" pitchFamily="49" charset="-122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认清形势，正视差距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3849" y="214877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+mj-ea"/>
                <a:ea typeface="+mj-ea"/>
              </a:rPr>
              <a:t>2018</a:t>
            </a:r>
            <a:r>
              <a:rPr lang="zh-CN" altLang="zh-CN" sz="1200" kern="0" dirty="0">
                <a:latin typeface="+mj-ea"/>
                <a:ea typeface="+mj-ea"/>
              </a:rPr>
              <a:t>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3850" y="3190670"/>
            <a:ext cx="3269162" cy="1284051"/>
            <a:chOff x="323850" y="3258766"/>
            <a:chExt cx="3269162" cy="1284051"/>
          </a:xfrm>
        </p:grpSpPr>
        <p:sp>
          <p:nvSpPr>
            <p:cNvPr id="6" name="矩形 5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3730"/>
          <a:stretch>
            <a:fillRect/>
          </a:stretch>
        </p:blipFill>
        <p:spPr>
          <a:xfrm>
            <a:off x="3657600" y="2073868"/>
            <a:ext cx="5162550" cy="2676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99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99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增强安全生产责任意识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8199" y="2110085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+mj-ea"/>
                <a:ea typeface="+mj-ea"/>
              </a:rPr>
              <a:t>2018</a:t>
            </a:r>
            <a:r>
              <a:rPr lang="zh-CN" altLang="zh-CN" sz="1200" kern="0" dirty="0">
                <a:latin typeface="+mj-ea"/>
                <a:ea typeface="+mj-ea"/>
              </a:rPr>
              <a:t>年是贯彻落实党的十九大精神的开局之年。推进“两个转变”，面临着新的形势，任务十分艰巨。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6086" y="3252465"/>
            <a:ext cx="3269162" cy="1284051"/>
            <a:chOff x="323850" y="3258766"/>
            <a:chExt cx="3269162" cy="1284051"/>
          </a:xfrm>
        </p:grpSpPr>
        <p:sp>
          <p:nvSpPr>
            <p:cNvPr id="6" name="矩形 5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5001" y="1968414"/>
            <a:ext cx="3269162" cy="1284051"/>
            <a:chOff x="323850" y="3258766"/>
            <a:chExt cx="3269162" cy="1284051"/>
          </a:xfrm>
        </p:grpSpPr>
        <p:sp>
          <p:nvSpPr>
            <p:cNvPr id="27" name="矩形 26"/>
            <p:cNvSpPr/>
            <p:nvPr/>
          </p:nvSpPr>
          <p:spPr>
            <a:xfrm>
              <a:off x="323850" y="3258766"/>
              <a:ext cx="3269162" cy="12840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106" y="3331936"/>
              <a:ext cx="314488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一方面施工任务繁重，</a:t>
              </a: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200" kern="100" dirty="0">
                  <a:latin typeface="楷体" pitchFamily="49" charset="-122"/>
                  <a:ea typeface="楷体" pitchFamily="49" charset="-122"/>
                </a:rPr>
                <a:t>一方面安全风险系数提高，今年的安全生产将面临着更加严峻的考验。新起点新目标新任务，让人激情满怀，又让人充满希望。</a:t>
              </a:r>
              <a:endParaRPr lang="zh-CN" altLang="zh-CN" sz="12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572000" y="2105844"/>
            <a:ext cx="0" cy="24306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95000" y="3520560"/>
            <a:ext cx="326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200" kern="0" dirty="0">
                <a:latin typeface="+mj-ea"/>
                <a:ea typeface="+mj-ea"/>
              </a:rPr>
              <a:t>2018</a:t>
            </a:r>
            <a:r>
              <a:rPr lang="zh-CN" altLang="zh-CN" sz="1200" kern="0" dirty="0">
                <a:latin typeface="+mj-ea"/>
                <a:ea typeface="+mj-ea"/>
              </a:rPr>
              <a:t>年是贯彻落实党的十九大精神的开局之年。推进“两个转变”，面临着新的形势，任务十分艰巨。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4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9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4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78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</a:rPr>
              <a:t>数据分析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安全生产工作概述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57999" y="3475206"/>
            <a:ext cx="4304037" cy="1379573"/>
            <a:chOff x="323850" y="3258766"/>
            <a:chExt cx="3269162" cy="1187506"/>
          </a:xfrm>
        </p:grpSpPr>
        <p:sp>
          <p:nvSpPr>
            <p:cNvPr id="27" name="矩形 26"/>
            <p:cNvSpPr/>
            <p:nvPr/>
          </p:nvSpPr>
          <p:spPr>
            <a:xfrm>
              <a:off x="323850" y="3258766"/>
              <a:ext cx="3269162" cy="971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106" y="3262931"/>
              <a:ext cx="3144884" cy="1183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itchFamily="49" charset="-122"/>
                  <a:ea typeface="楷体" pitchFamily="49" charset="-122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楷体" pitchFamily="49" charset="-122"/>
                <a:ea typeface="楷体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itchFamily="49" charset="-122"/>
                  <a:ea typeface="楷体" pitchFamily="49" charset="-122"/>
                </a:rPr>
                <a:t>新起点新目标新任务，让人激情满怀，又让人充满希望。</a:t>
              </a:r>
              <a:endParaRPr lang="en-US" altLang="zh-CN" sz="1050" kern="100" dirty="0">
                <a:latin typeface="楷体" pitchFamily="49" charset="-122"/>
                <a:ea typeface="楷体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itchFamily="49" charset="-122"/>
                  <a:ea typeface="楷体" pitchFamily="49" charset="-122"/>
                </a:rPr>
                <a:t>安全风险系数提高，今年的安全生产将面临着更加严峻的考验。</a:t>
              </a:r>
              <a:endParaRPr lang="en-US" altLang="zh-CN" sz="1050" kern="100" dirty="0">
                <a:latin typeface="楷体" pitchFamily="49" charset="-122"/>
                <a:ea typeface="楷体" pitchFamily="49" charset="-122"/>
              </a:endParaRP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zh-CN" altLang="zh-CN" sz="1050" kern="100" dirty="0">
                  <a:latin typeface="楷体" pitchFamily="49" charset="-122"/>
                  <a:ea typeface="楷体" pitchFamily="49" charset="-122"/>
                </a:rPr>
                <a:t>新起点新目标新任务，让人激情满怀，又让人充</a:t>
              </a:r>
              <a:r>
                <a:rPr lang="zh-CN" altLang="en-US" sz="1050" kern="100" dirty="0">
                  <a:latin typeface="楷体" pitchFamily="49" charset="-122"/>
                  <a:ea typeface="楷体" pitchFamily="49" charset="-122"/>
                </a:rPr>
                <a:t>希望</a:t>
              </a:r>
              <a:r>
                <a:rPr lang="zh-CN" altLang="zh-CN" sz="1050" kern="100" dirty="0">
                  <a:latin typeface="楷体" pitchFamily="49" charset="-122"/>
                  <a:ea typeface="楷体" pitchFamily="49" charset="-122"/>
                </a:rPr>
                <a:t>。</a:t>
              </a:r>
            </a:p>
            <a:p>
              <a:pPr marL="228600" indent="-228600" algn="just">
                <a:lnSpc>
                  <a:spcPts val="20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zh-CN" altLang="zh-CN" sz="105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graphicFrame>
        <p:nvGraphicFramePr>
          <p:cNvPr id="70" name="图表 69"/>
          <p:cNvGraphicFramePr/>
          <p:nvPr/>
        </p:nvGraphicFramePr>
        <p:xfrm>
          <a:off x="283609" y="1846333"/>
          <a:ext cx="3507832" cy="290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文本框 70"/>
          <p:cNvSpPr txBox="1"/>
          <p:nvPr/>
        </p:nvSpPr>
        <p:spPr>
          <a:xfrm>
            <a:off x="4368980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30%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5" name="BackShape"/>
          <p:cNvSpPr/>
          <p:nvPr/>
        </p:nvSpPr>
        <p:spPr>
          <a:xfrm>
            <a:off x="4572000" y="2183128"/>
            <a:ext cx="952156" cy="952158"/>
          </a:xfrm>
          <a:prstGeom prst="donut">
            <a:avLst>
              <a:gd name="adj" fmla="val 15000"/>
            </a:avLst>
          </a:prstGeom>
          <a:solidFill>
            <a:srgbClr val="E84328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ValueShape"/>
          <p:cNvSpPr/>
          <p:nvPr/>
        </p:nvSpPr>
        <p:spPr>
          <a:xfrm>
            <a:off x="4572000" y="2183128"/>
            <a:ext cx="952156" cy="952158"/>
          </a:xfrm>
          <a:prstGeom prst="blockArc">
            <a:avLst>
              <a:gd name="adj1" fmla="val 16200000"/>
              <a:gd name="adj2" fmla="val 9788430"/>
              <a:gd name="adj3" fmla="val 15863"/>
            </a:avLst>
          </a:prstGeom>
          <a:solidFill>
            <a:srgbClr val="E843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7" name="LineShape"/>
          <p:cNvGrpSpPr/>
          <p:nvPr/>
        </p:nvGrpSpPr>
        <p:grpSpPr>
          <a:xfrm>
            <a:off x="4591335" y="2182710"/>
            <a:ext cx="913488" cy="952987"/>
            <a:chOff x="4687315" y="1592322"/>
            <a:chExt cx="2817370" cy="2939200"/>
          </a:xfrm>
        </p:grpSpPr>
        <p:sp>
          <p:nvSpPr>
            <p:cNvPr id="81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716993" y="2418722"/>
            <a:ext cx="663391" cy="480966"/>
            <a:chOff x="4716993" y="2533022"/>
            <a:chExt cx="663391" cy="480966"/>
          </a:xfrm>
        </p:grpSpPr>
        <p:sp>
          <p:nvSpPr>
            <p:cNvPr id="74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rgbClr val="F6B7A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1</a:t>
              </a:r>
              <a:endParaRPr lang="zh-CN" altLang="en-US" sz="1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5838826" y="3157502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40%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5" name="BackShape"/>
          <p:cNvSpPr/>
          <p:nvPr/>
        </p:nvSpPr>
        <p:spPr>
          <a:xfrm>
            <a:off x="6041846" y="2182717"/>
            <a:ext cx="952156" cy="952158"/>
          </a:xfrm>
          <a:prstGeom prst="donut">
            <a:avLst>
              <a:gd name="adj" fmla="val 15000"/>
            </a:avLst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ValueShape"/>
          <p:cNvSpPr/>
          <p:nvPr/>
        </p:nvSpPr>
        <p:spPr>
          <a:xfrm>
            <a:off x="6041846" y="2182717"/>
            <a:ext cx="952156" cy="952158"/>
          </a:xfrm>
          <a:prstGeom prst="blockArc">
            <a:avLst>
              <a:gd name="adj1" fmla="val 18306534"/>
              <a:gd name="adj2" fmla="val 9758370"/>
              <a:gd name="adj3" fmla="val 1682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7" name="LineShape"/>
          <p:cNvGrpSpPr/>
          <p:nvPr/>
        </p:nvGrpSpPr>
        <p:grpSpPr>
          <a:xfrm>
            <a:off x="6061181" y="2182299"/>
            <a:ext cx="913488" cy="952987"/>
            <a:chOff x="4687315" y="1592322"/>
            <a:chExt cx="2817370" cy="2939200"/>
          </a:xfrm>
        </p:grpSpPr>
        <p:sp>
          <p:nvSpPr>
            <p:cNvPr id="98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186839" y="2418311"/>
            <a:ext cx="663391" cy="480966"/>
            <a:chOff x="4716993" y="2533022"/>
            <a:chExt cx="663391" cy="480966"/>
          </a:xfrm>
        </p:grpSpPr>
        <p:sp>
          <p:nvSpPr>
            <p:cNvPr id="109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2</a:t>
              </a:r>
              <a:endParaRPr lang="zh-CN" altLang="en-US" sz="1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7338468" y="3157913"/>
            <a:ext cx="146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同比降低：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60%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2" name="BackShape"/>
          <p:cNvSpPr/>
          <p:nvPr/>
        </p:nvSpPr>
        <p:spPr>
          <a:xfrm>
            <a:off x="7541488" y="2183128"/>
            <a:ext cx="952156" cy="952158"/>
          </a:xfrm>
          <a:prstGeom prst="donut">
            <a:avLst>
              <a:gd name="adj" fmla="val 15000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3" name="ValueShape"/>
          <p:cNvSpPr/>
          <p:nvPr/>
        </p:nvSpPr>
        <p:spPr>
          <a:xfrm>
            <a:off x="7541488" y="2183128"/>
            <a:ext cx="952156" cy="952158"/>
          </a:xfrm>
          <a:prstGeom prst="blockArc">
            <a:avLst>
              <a:gd name="adj1" fmla="val 1126563"/>
              <a:gd name="adj2" fmla="val 9527451"/>
              <a:gd name="adj3" fmla="val 1710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14" name="LineShape"/>
          <p:cNvGrpSpPr/>
          <p:nvPr/>
        </p:nvGrpSpPr>
        <p:grpSpPr>
          <a:xfrm>
            <a:off x="7560823" y="2182710"/>
            <a:ext cx="913488" cy="952987"/>
            <a:chOff x="4687315" y="1592322"/>
            <a:chExt cx="2817370" cy="2939200"/>
          </a:xfrm>
        </p:grpSpPr>
        <p:sp>
          <p:nvSpPr>
            <p:cNvPr id="115" name="LineShape"/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LineShape"/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LineShape"/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LineShape"/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LineShape"/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LineShape"/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LineShape"/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LineShape"/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LineShape"/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LineShape"/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686481" y="2418722"/>
            <a:ext cx="663391" cy="480966"/>
            <a:chOff x="4716993" y="2533022"/>
            <a:chExt cx="663391" cy="480966"/>
          </a:xfrm>
        </p:grpSpPr>
        <p:sp>
          <p:nvSpPr>
            <p:cNvPr id="126" name="ValueBack"/>
            <p:cNvSpPr/>
            <p:nvPr/>
          </p:nvSpPr>
          <p:spPr>
            <a:xfrm>
              <a:off x="4807594" y="2533022"/>
              <a:ext cx="480966" cy="48096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4716993" y="2616343"/>
              <a:ext cx="66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案件</a:t>
              </a:r>
              <a:r>
                <a:rPr lang="en-US" altLang="zh-CN" sz="1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3</a:t>
              </a:r>
              <a:endParaRPr lang="zh-CN" altLang="en-US" sz="1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5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Graphic spid="70" grpId="0">
        <p:bldAsOne/>
      </p:bldGraphic>
      <p:bldP spid="71" grpId="0"/>
      <p:bldP spid="75" grpId="0" animBg="1"/>
      <p:bldP spid="76" grpId="0" animBg="1"/>
      <p:bldP spid="94" grpId="0"/>
      <p:bldP spid="95" grpId="0" animBg="1"/>
      <p:bldP spid="96" grpId="0" animBg="1"/>
      <p:bldP spid="111" grpId="0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2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59984"/>
            <a:ext cx="322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 THREE</a:t>
            </a:r>
            <a:endParaRPr lang="zh-CN" altLang="en-US" sz="28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E57E20"/>
                  </a:gs>
                  <a:gs pos="71000">
                    <a:srgbClr val="D83417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itchFamily="49" charset="-122"/>
                  <a:ea typeface="楷体" pitchFamily="49" charset="-122"/>
                </a:rPr>
                <a:t>面临的事故风险和隐患始终存在，责任事故和违章作业时有发生。工作中都发生了一些不安全事件。这些违章，有偶然性，也有必然性。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长期以来，安全工作总体是好的，是健康的。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48966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7225" y="2571187"/>
            <a:ext cx="3370213" cy="2263460"/>
            <a:chOff x="477225" y="2571187"/>
            <a:chExt cx="3370213" cy="2263460"/>
          </a:xfrm>
        </p:grpSpPr>
        <p:sp>
          <p:nvSpPr>
            <p:cNvPr id="25" name="矩形 24"/>
            <p:cNvSpPr/>
            <p:nvPr/>
          </p:nvSpPr>
          <p:spPr>
            <a:xfrm>
              <a:off x="477225" y="2571187"/>
              <a:ext cx="3370213" cy="22634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7226" y="2622694"/>
              <a:ext cx="3316562" cy="214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itchFamily="49" charset="-122"/>
                  <a:ea typeface="楷体" pitchFamily="49" charset="-122"/>
                </a:rPr>
                <a:t>1.</a:t>
              </a: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安全意识淡薄，现场管理松弛。</a:t>
              </a:r>
              <a:r>
                <a:rPr lang="en-US" altLang="zh-CN" sz="1100" kern="100" dirty="0">
                  <a:latin typeface="楷体" pitchFamily="49" charset="-122"/>
                  <a:ea typeface="楷体" pitchFamily="49" charset="-122"/>
                </a:rPr>
                <a:t> </a:t>
              </a:r>
              <a:endParaRPr lang="zh-CN" altLang="zh-CN" sz="900" kern="100" dirty="0">
                <a:latin typeface="楷体" pitchFamily="49" charset="-122"/>
                <a:ea typeface="楷体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安全施工打不了折。可是我们在日常工作中，有的人常用经验办事，对一些必须采取的安全措施都觉得无关紧要，无所谓，习惯性违章时常发生，不开班前会，有的开会不认真，施工人员不在工作票上签字确认，勘察不到位、不验电、不挂接地线，不戴安全帽，不穿绝缘鞋，不使用双控带，复杂地段不设专人监护，施工无计划。</a:t>
              </a:r>
              <a:endParaRPr lang="zh-CN" altLang="zh-CN" sz="9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5503" y="2532275"/>
            <a:ext cx="4797910" cy="1382870"/>
            <a:chOff x="3905503" y="2532275"/>
            <a:chExt cx="4797910" cy="1382870"/>
          </a:xfrm>
        </p:grpSpPr>
        <p:sp>
          <p:nvSpPr>
            <p:cNvPr id="27" name="矩形 26"/>
            <p:cNvSpPr/>
            <p:nvPr/>
          </p:nvSpPr>
          <p:spPr>
            <a:xfrm>
              <a:off x="3905503" y="2580915"/>
              <a:ext cx="4797910" cy="13342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993052" y="2532275"/>
              <a:ext cx="4710361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itchFamily="49" charset="-122"/>
                  <a:ea typeface="楷体" pitchFamily="49" charset="-122"/>
                </a:rPr>
                <a:t>2.</a:t>
              </a: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执行意识不强，执行力差。</a:t>
              </a:r>
              <a:endParaRPr lang="zh-CN" altLang="zh-CN" sz="900" kern="100" dirty="0">
                <a:latin typeface="楷体" pitchFamily="49" charset="-122"/>
                <a:ea typeface="楷体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工作中规章制度执行不严，执行力度层层衰减；执行任务拖拖拉拉、没有紧迫感，任务有布置，无考核；执行过程马马虎虎，敷衍了事；执行结果偏离目标，推卸责任。个别员工主人翁精神还没有真正树立起来。有的员工缺乏强烈的竞争意识和效益意识，</a:t>
              </a:r>
              <a:endParaRPr lang="zh-CN" altLang="zh-CN" sz="9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5503" y="3944009"/>
            <a:ext cx="4797911" cy="890638"/>
            <a:chOff x="3905503" y="3944009"/>
            <a:chExt cx="4797911" cy="890638"/>
          </a:xfrm>
        </p:grpSpPr>
        <p:sp>
          <p:nvSpPr>
            <p:cNvPr id="28" name="矩形 27"/>
            <p:cNvSpPr/>
            <p:nvPr/>
          </p:nvSpPr>
          <p:spPr>
            <a:xfrm>
              <a:off x="3905503" y="3955650"/>
              <a:ext cx="4797910" cy="878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959153" y="3944009"/>
              <a:ext cx="474426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spcAft>
                  <a:spcPts val="0"/>
                </a:spcAft>
              </a:pPr>
              <a:r>
                <a:rPr lang="en-US" altLang="zh-CN" sz="1100" kern="100" dirty="0">
                  <a:latin typeface="楷体" pitchFamily="49" charset="-122"/>
                  <a:ea typeface="楷体" pitchFamily="49" charset="-122"/>
                </a:rPr>
                <a:t>3.</a:t>
              </a: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动纪律松驰，工作作风不扎实。</a:t>
              </a:r>
              <a:endParaRPr lang="zh-CN" altLang="zh-CN" sz="900" kern="100" dirty="0">
                <a:latin typeface="楷体" pitchFamily="49" charset="-122"/>
                <a:ea typeface="楷体" pitchFamily="49" charset="-122"/>
              </a:endParaRPr>
            </a:p>
            <a:p>
              <a:pPr algn="just">
                <a:lnSpc>
                  <a:spcPts val="2000"/>
                </a:lnSpc>
                <a:spcAft>
                  <a:spcPts val="0"/>
                </a:spcAft>
              </a:pPr>
              <a:r>
                <a:rPr lang="zh-CN" altLang="zh-CN" sz="1100" kern="100" dirty="0">
                  <a:latin typeface="楷体" pitchFamily="49" charset="-122"/>
                  <a:ea typeface="楷体" pitchFamily="49" charset="-122"/>
                </a:rPr>
                <a:t>突出表现为自由主义严重，不守纪律，不负责任。有的从业不勤，力不从心，生活作风不俭点，没有把心事用在工作上。</a:t>
              </a:r>
              <a:endParaRPr lang="zh-CN" altLang="zh-CN" sz="900" kern="100" dirty="0">
                <a:effectLst/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</a:rPr>
              <a:t>存在的问题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工作中存在的不足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48966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面临的事故风险和隐患始终存在，责任事故和违章作业时有发生。工作中都发生了一些不安全事件。这些违章，有偶然性，也有必然性。说明的安全生产基础还不牢固，主要问题是：</a:t>
            </a:r>
          </a:p>
        </p:txBody>
      </p:sp>
      <p:sp>
        <p:nvSpPr>
          <p:cNvPr id="30" name="MH_Other_1"/>
          <p:cNvSpPr/>
          <p:nvPr>
            <p:custDataLst>
              <p:tags r:id="rId3"/>
            </p:custDataLst>
          </p:nvPr>
        </p:nvSpPr>
        <p:spPr>
          <a:xfrm>
            <a:off x="363059" y="3499788"/>
            <a:ext cx="2808000" cy="72000"/>
          </a:xfrm>
          <a:prstGeom prst="rect">
            <a:avLst/>
          </a:prstGeom>
          <a:solidFill>
            <a:srgbClr val="E8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MH_Other_5"/>
          <p:cNvSpPr/>
          <p:nvPr>
            <p:custDataLst>
              <p:tags r:id="rId4"/>
            </p:custDataLst>
          </p:nvPr>
        </p:nvSpPr>
        <p:spPr>
          <a:xfrm>
            <a:off x="3168000" y="3499788"/>
            <a:ext cx="2808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5" name="MH_Other_9"/>
          <p:cNvSpPr/>
          <p:nvPr>
            <p:custDataLst>
              <p:tags r:id="rId5"/>
            </p:custDataLst>
          </p:nvPr>
        </p:nvSpPr>
        <p:spPr>
          <a:xfrm>
            <a:off x="5976000" y="3499788"/>
            <a:ext cx="280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1" name="MH_Other_2"/>
          <p:cNvSpPr/>
          <p:nvPr>
            <p:custDataLst>
              <p:tags r:id="rId6"/>
            </p:custDataLst>
          </p:nvPr>
        </p:nvSpPr>
        <p:spPr>
          <a:xfrm flipV="1">
            <a:off x="1655140" y="3563938"/>
            <a:ext cx="223838" cy="213122"/>
          </a:xfrm>
          <a:prstGeom prst="triangle">
            <a:avLst/>
          </a:prstGeom>
          <a:solidFill>
            <a:srgbClr val="E84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itchFamily="34" charset="-122"/>
            </a:endParaRPr>
          </a:p>
        </p:txBody>
      </p:sp>
      <p:sp>
        <p:nvSpPr>
          <p:cNvPr id="52" name="MH_Other_6"/>
          <p:cNvSpPr/>
          <p:nvPr>
            <p:custDataLst>
              <p:tags r:id="rId7"/>
            </p:custDataLst>
          </p:nvPr>
        </p:nvSpPr>
        <p:spPr>
          <a:xfrm flipV="1">
            <a:off x="4460677" y="3563938"/>
            <a:ext cx="222647" cy="21312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itchFamily="34" charset="-122"/>
            </a:endParaRPr>
          </a:p>
        </p:txBody>
      </p:sp>
      <p:sp>
        <p:nvSpPr>
          <p:cNvPr id="53" name="MH_Other_10"/>
          <p:cNvSpPr/>
          <p:nvPr>
            <p:custDataLst>
              <p:tags r:id="rId8"/>
            </p:custDataLst>
          </p:nvPr>
        </p:nvSpPr>
        <p:spPr>
          <a:xfrm flipV="1">
            <a:off x="7268677" y="3563938"/>
            <a:ext cx="222647" cy="21312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1350"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473251" y="2511504"/>
            <a:ext cx="584608" cy="584609"/>
            <a:chOff x="980097" y="3258913"/>
            <a:chExt cx="823149" cy="823150"/>
          </a:xfrm>
        </p:grpSpPr>
        <p:sp>
          <p:nvSpPr>
            <p:cNvPr id="55" name="MH_Other_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MH_Title_1"/>
            <p:cNvSpPr/>
            <p:nvPr>
              <p:custDataLst>
                <p:tags r:id="rId14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01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78192" y="2511504"/>
            <a:ext cx="584608" cy="584609"/>
            <a:chOff x="980097" y="3258913"/>
            <a:chExt cx="823149" cy="823150"/>
          </a:xfrm>
        </p:grpSpPr>
        <p:sp>
          <p:nvSpPr>
            <p:cNvPr id="58" name="MH_Other_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MH_Title_1"/>
            <p:cNvSpPr/>
            <p:nvPr>
              <p:custDataLst>
                <p:tags r:id="rId12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02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86192" y="2511504"/>
            <a:ext cx="584608" cy="584609"/>
            <a:chOff x="980097" y="3258913"/>
            <a:chExt cx="823149" cy="823150"/>
          </a:xfrm>
        </p:grpSpPr>
        <p:sp>
          <p:nvSpPr>
            <p:cNvPr id="61" name="MH_Other_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20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MH_Title_1"/>
            <p:cNvSpPr/>
            <p:nvPr>
              <p:custDataLst>
                <p:tags r:id="rId10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b="1" dirty="0">
                  <a:solidFill>
                    <a:srgbClr val="FFFFFF"/>
                  </a:solidFill>
                  <a:latin typeface="+mj-ea"/>
                  <a:ea typeface="+mj-ea"/>
                </a:rPr>
                <a:t>03</a:t>
              </a:r>
              <a:endParaRPr lang="zh-TW" altLang="en-US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7585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kern="100" dirty="0">
                <a:latin typeface="楷体" pitchFamily="49" charset="-122"/>
                <a:ea typeface="楷体" pitchFamily="49" charset="-122"/>
              </a:rPr>
              <a:t>安全意识淡薄</a:t>
            </a:r>
            <a:endParaRPr lang="zh-CN" altLang="en-US" sz="1400" b="1" dirty="0"/>
          </a:p>
        </p:txBody>
      </p:sp>
      <p:sp>
        <p:nvSpPr>
          <p:cNvPr id="63" name="矩形 62"/>
          <p:cNvSpPr/>
          <p:nvPr/>
        </p:nvSpPr>
        <p:spPr>
          <a:xfrm>
            <a:off x="395301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楷体" pitchFamily="49" charset="-122"/>
                <a:ea typeface="楷体" pitchFamily="49" charset="-122"/>
              </a:rPr>
              <a:t>执行意识不强</a:t>
            </a:r>
            <a:endParaRPr lang="zh-CN" altLang="en-US" sz="1400" b="1" dirty="0"/>
          </a:p>
        </p:txBody>
      </p:sp>
      <p:sp>
        <p:nvSpPr>
          <p:cNvPr id="64" name="矩形 63"/>
          <p:cNvSpPr/>
          <p:nvPr/>
        </p:nvSpPr>
        <p:spPr>
          <a:xfrm>
            <a:off x="6761014" y="314490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kern="100" dirty="0">
                <a:latin typeface="楷体" pitchFamily="49" charset="-122"/>
                <a:ea typeface="楷体" pitchFamily="49" charset="-122"/>
              </a:rPr>
              <a:t>行动纪律松驰</a:t>
            </a:r>
            <a:endParaRPr lang="zh-CN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758299" y="3726260"/>
            <a:ext cx="20255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安全施工打不了折。可是我们在日常工作中，有的人常用经验办事，对一些必须采取的安全措施都觉得无关紧要</a:t>
            </a:r>
            <a:r>
              <a:rPr lang="zh-CN" altLang="en-US" sz="1000" kern="1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517530" y="3726260"/>
            <a:ext cx="20933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工作中规章制度执行不严，执行力度层层衰减；执行任务拖拖拉拉、没有紧迫感，任务有布置，无考核</a:t>
            </a:r>
            <a:r>
              <a:rPr lang="zh-CN" altLang="en-US" sz="1000" kern="1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44565" y="3726260"/>
            <a:ext cx="206786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</a:pPr>
            <a:r>
              <a:rPr lang="zh-CN" altLang="zh-CN" sz="1000" kern="1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突出表现为自由主义严重，不守纪律，不负责任。有的从业不勤，力不从心，生活作风不俭点，没有把心事用在工作上。</a:t>
            </a:r>
            <a:endParaRPr lang="zh-CN" altLang="zh-CN" sz="700" kern="1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32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30" grpId="0" animBg="1"/>
      <p:bldP spid="41" grpId="0" animBg="1"/>
      <p:bldP spid="45" grpId="0" animBg="1"/>
      <p:bldP spid="51" grpId="0" animBg="1"/>
      <p:bldP spid="52" grpId="0" animBg="1"/>
      <p:bldP spid="53" grpId="0" animBg="1"/>
      <p:bldP spid="9" grpId="0"/>
      <p:bldP spid="63" grpId="0"/>
      <p:bldP spid="64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b="1" dirty="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2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32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 FOUR</a:t>
            </a:r>
            <a:endParaRPr lang="zh-CN" altLang="en-US" sz="32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E57E20"/>
                  </a:gs>
                  <a:gs pos="71000">
                    <a:srgbClr val="D83417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itchFamily="49" charset="-122"/>
                  <a:ea typeface="楷体" pitchFamily="49" charset="-122"/>
                </a:rPr>
                <a:t>我们既要通过抓载体，抓培训，抓建章立制等形式，提高安全生产水平，更要转变人的安全行为，提高人的意识安全。严格的安全管理就是珍爱生命，珍惜幸福。</a:t>
              </a:r>
              <a:endParaRPr lang="zh-CN" altLang="zh-CN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0416"/>
          <a:stretch>
            <a:fillRect/>
          </a:stretch>
        </p:blipFill>
        <p:spPr>
          <a:xfrm flipH="1" flipV="1">
            <a:off x="0" y="4182894"/>
            <a:ext cx="9144000" cy="960605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323851" y="1449421"/>
            <a:ext cx="8496300" cy="2733473"/>
          </a:xfrm>
          <a:prstGeom prst="roundRect">
            <a:avLst>
              <a:gd name="adj" fmla="val 8719"/>
            </a:avLst>
          </a:prstGeom>
          <a:solidFill>
            <a:srgbClr val="D83417">
              <a:alpha val="87000"/>
            </a:srgbClr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79768" y="608757"/>
            <a:ext cx="604125" cy="215941"/>
            <a:chOff x="264939" y="188640"/>
            <a:chExt cx="604358" cy="216024"/>
          </a:xfrm>
        </p:grpSpPr>
        <p:sp>
          <p:nvSpPr>
            <p:cNvPr id="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0800000">
            <a:off x="2204907" y="608757"/>
            <a:ext cx="604125" cy="215941"/>
            <a:chOff x="264939" y="188640"/>
            <a:chExt cx="604358" cy="216024"/>
          </a:xfrm>
        </p:grpSpPr>
        <p:sp>
          <p:nvSpPr>
            <p:cNvPr id="13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9"/>
          <p:cNvSpPr txBox="1"/>
          <p:nvPr/>
        </p:nvSpPr>
        <p:spPr>
          <a:xfrm>
            <a:off x="3520884" y="497240"/>
            <a:ext cx="2102232" cy="34621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/>
            <a:r>
              <a:rPr lang="zh-CN" altLang="en-US" sz="48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前言</a:t>
            </a:r>
          </a:p>
        </p:txBody>
      </p:sp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671209" y="1607035"/>
            <a:ext cx="7819648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随着新年钟声的敲响，我们告别了充满挑战、奋发有为的</a:t>
            </a:r>
            <a:r>
              <a:rPr lang="en-US" altLang="zh-CN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en-US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年，迎来了充满希望、奋发进取的</a:t>
            </a:r>
            <a:r>
              <a:rPr lang="en-US" altLang="zh-CN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2019</a:t>
            </a:r>
            <a:r>
              <a:rPr lang="zh-CN" altLang="en-US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年。刚刚过去的</a:t>
            </a:r>
            <a:r>
              <a:rPr lang="en-US" altLang="zh-CN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2018</a:t>
            </a:r>
            <a:r>
              <a:rPr lang="zh-CN" altLang="en-US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年，我们付出了拼搏奋斗的汗水，也收获了稳中求进的喜悦。扎实开展以现场安全管控为重点的安全文明施工活动，安全生产局面总体平稳，较好地完成了全年工作任务。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46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3850" y="1052408"/>
            <a:ext cx="84963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600" b="1" kern="0" dirty="0">
                <a:solidFill>
                  <a:srgbClr val="D83417"/>
                </a:solidFill>
                <a:latin typeface="+mj-ea"/>
                <a:ea typeface="+mj-ea"/>
              </a:rPr>
              <a:t>抓安全生产</a:t>
            </a:r>
            <a:r>
              <a:rPr lang="en-US" altLang="zh-CN" sz="1600" b="1" kern="0" dirty="0">
                <a:solidFill>
                  <a:srgbClr val="D83417"/>
                </a:solidFill>
                <a:latin typeface="+mj-ea"/>
                <a:ea typeface="+mj-ea"/>
              </a:rPr>
              <a:t>  </a:t>
            </a:r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一定要从以人为本入手，以人为本体现在安全上就是要落实一个“严”字。严格的安全管理就是珍爱生命，珍惜幸福。我们既要通过抓载体，抓培训，抓建章立制等形式，提高安全生产水平，更要转变人的安全行为，提高人的意识安全。要坚持“严密制订、严格执行、严肃考核”。在建章立制阶段，深入分析安全工作要求，以“全覆盖、高标准”为目标，制订环环相扣、保障有力的安全制度标准；在执行阶段，以“不折不扣、全面到位”为目标，加强宣贯和指导，严格监督和检查，确保制度标准得到有效落实；在考核评价阶段，严格执行“责任追究制度化”，对责任事故按规定进行考核和处理，以此体现安全管理的严肃性，保证安全管理成效。要坚持突出重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18085"/>
          <a:stretch>
            <a:fillRect/>
          </a:stretch>
        </p:blipFill>
        <p:spPr>
          <a:xfrm>
            <a:off x="323850" y="3005239"/>
            <a:ext cx="8496300" cy="1914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71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2018</a:t>
            </a:r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年安全工作的总体思路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1310" y="1752803"/>
            <a:ext cx="84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牢固树立安全发展理念，深入贯彻落实国家安全生产法律法规，坚持“安全第一”的工作定位不动摇、“预防为主”的工作思路不动摇、“综合治理”的工作理念不动摇、以人为本的工作原则不动摇。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5535" y="2969093"/>
            <a:ext cx="1639625" cy="1577508"/>
            <a:chOff x="4230192" y="1115957"/>
            <a:chExt cx="3744000" cy="531428"/>
          </a:xfrm>
        </p:grpSpPr>
        <p:sp>
          <p:nvSpPr>
            <p:cNvPr id="31" name="矩形: 圆角 30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38" name="矩形: 圆角 37"/>
            <p:cNvSpPr/>
            <p:nvPr>
              <p:custDataLst>
                <p:tags r:id="rId6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“安全第一”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的工作定位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714303" y="2969093"/>
            <a:ext cx="1639625" cy="1577508"/>
            <a:chOff x="4230192" y="1115957"/>
            <a:chExt cx="3744000" cy="531428"/>
          </a:xfrm>
        </p:grpSpPr>
        <p:sp>
          <p:nvSpPr>
            <p:cNvPr id="40" name="矩形: 圆角 39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1" name="矩形: 圆角 40"/>
            <p:cNvSpPr/>
            <p:nvPr>
              <p:custDataLst>
                <p:tags r:id="rId5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“预防为主”的工作思路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73071" y="2969093"/>
            <a:ext cx="1639625" cy="1577508"/>
            <a:chOff x="4230192" y="1115957"/>
            <a:chExt cx="3744000" cy="531428"/>
          </a:xfrm>
        </p:grpSpPr>
        <p:sp>
          <p:nvSpPr>
            <p:cNvPr id="43" name="矩形: 圆角 42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4" name="矩形: 圆角 43"/>
            <p:cNvSpPr/>
            <p:nvPr>
              <p:custDataLst>
                <p:tags r:id="rId4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“综合治理”的工作理念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31838" y="2969093"/>
            <a:ext cx="1639625" cy="1577508"/>
            <a:chOff x="4230192" y="1115957"/>
            <a:chExt cx="3744000" cy="531428"/>
          </a:xfrm>
        </p:grpSpPr>
        <p:sp>
          <p:nvSpPr>
            <p:cNvPr id="46" name="矩形: 圆角 45"/>
            <p:cNvSpPr/>
            <p:nvPr/>
          </p:nvSpPr>
          <p:spPr>
            <a:xfrm>
              <a:off x="4230192" y="1115957"/>
              <a:ext cx="3744000" cy="531428"/>
            </a:xfrm>
            <a:prstGeom prst="roundRect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47" name="矩形: 圆角 46"/>
            <p:cNvSpPr/>
            <p:nvPr>
              <p:custDataLst>
                <p:tags r:id="rId3"/>
              </p:custDataLst>
            </p:nvPr>
          </p:nvSpPr>
          <p:spPr>
            <a:xfrm>
              <a:off x="4421328" y="1143935"/>
              <a:ext cx="3361727" cy="475472"/>
            </a:xfrm>
            <a:prstGeom prst="roundRect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以人为本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的工作原则</a:t>
              </a:r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rPr>
                <a:t>不动摇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5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3127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2018</a:t>
            </a:r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年安全生产奋斗目标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565053" y="2334311"/>
            <a:ext cx="1644358" cy="8656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557244" y="3301514"/>
            <a:ext cx="1654399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8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49836" y="3452117"/>
            <a:ext cx="1559575" cy="86903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31724" y="2077728"/>
            <a:ext cx="3501766" cy="454040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1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）实现全年无上级考核的事故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231724" y="3095132"/>
            <a:ext cx="3501766" cy="454040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）实现三个百日安全无事故记录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31724" y="4112539"/>
            <a:ext cx="3501766" cy="455154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（</a:t>
            </a:r>
            <a:r>
              <a:rPr lang="en-US" altLang="zh-CN" sz="1400" b="1" dirty="0">
                <a:solidFill>
                  <a:srgbClr val="FFFFFF"/>
                </a:solidFill>
                <a:latin typeface="+mj-ea"/>
                <a:ea typeface="+mj-ea"/>
              </a:rPr>
              <a:t>3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）实现全年安全无事故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78502" y="2641093"/>
            <a:ext cx="1397895" cy="1337576"/>
            <a:chOff x="605735" y="2641093"/>
            <a:chExt cx="1397895" cy="1337576"/>
          </a:xfrm>
        </p:grpSpPr>
        <p:grpSp>
          <p:nvGrpSpPr>
            <p:cNvPr id="38" name="组合 37"/>
            <p:cNvGrpSpPr/>
            <p:nvPr/>
          </p:nvGrpSpPr>
          <p:grpSpPr>
            <a:xfrm flipH="1">
              <a:off x="631776" y="2641093"/>
              <a:ext cx="1337574" cy="1337576"/>
              <a:chOff x="7314793" y="3245868"/>
              <a:chExt cx="823149" cy="823150"/>
            </a:xfrm>
          </p:grpSpPr>
          <p:sp>
            <p:nvSpPr>
              <p:cNvPr id="39" name="MH_Other_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 flipH="1">
                <a:off x="7314793" y="3245868"/>
                <a:ext cx="823149" cy="82315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 sz="1100" dirty="0">
                  <a:solidFill>
                    <a:schemeClr val="l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MH_Title_1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7406101" y="3337864"/>
                <a:ext cx="639846" cy="639846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05735" y="2981795"/>
              <a:ext cx="13978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“三个实现”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保证措施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62000" y="3455366"/>
            <a:ext cx="1620000" cy="1620000"/>
            <a:chOff x="3714000" y="3348572"/>
            <a:chExt cx="1620000" cy="1620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9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791823" y="3838930"/>
              <a:ext cx="15107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确保</a:t>
              </a:r>
              <a:endParaRPr lang="en-US" altLang="zh-CN" sz="1600" b="1" dirty="0">
                <a:solidFill>
                  <a:srgbClr val="FFFFFF"/>
                </a:solidFill>
                <a:latin typeface="+mj-ea"/>
              </a:endParaRPr>
            </a:p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+mj-ea"/>
                </a:rPr>
                <a:t>“六个不发生”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86671" y="3625503"/>
            <a:ext cx="11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不发生人身轻伤及以上事故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067559" y="2755624"/>
            <a:ext cx="548509" cy="548509"/>
            <a:chOff x="3714000" y="3348572"/>
            <a:chExt cx="1620000" cy="1620000"/>
          </a:xfrm>
        </p:grpSpPr>
        <p:grpSp>
          <p:nvGrpSpPr>
            <p:cNvPr id="76" name="组合 75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79" name="椭圆 78"/>
              <p:cNvSpPr/>
              <p:nvPr>
                <p:custDataLst>
                  <p:tags r:id="rId8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05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15685" y="3625503"/>
            <a:ext cx="548509" cy="548509"/>
            <a:chOff x="3714000" y="3348572"/>
            <a:chExt cx="1620000" cy="1620000"/>
          </a:xfrm>
        </p:grpSpPr>
        <p:grpSp>
          <p:nvGrpSpPr>
            <p:cNvPr id="81" name="组合 8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84" name="椭圆 83"/>
              <p:cNvSpPr/>
              <p:nvPr>
                <p:custDataLst>
                  <p:tags r:id="rId7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06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948430" y="1894641"/>
            <a:ext cx="1034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不发生倒杆断杆事故</a:t>
            </a:r>
            <a:endParaRPr lang="zh-CN" altLang="en-US" sz="12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2494" y="2715103"/>
            <a:ext cx="15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不发生有人员责任的设备损坏事故</a:t>
            </a:r>
            <a:endParaRPr lang="zh-CN" altLang="en-US" sz="12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44070" y="2715103"/>
            <a:ext cx="163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不发生同等及以上责任的重大交通事故</a:t>
            </a:r>
            <a:endParaRPr lang="zh-CN" altLang="en-US" sz="12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2396" y="1894642"/>
            <a:ext cx="109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不发生火灾事故</a:t>
            </a:r>
            <a:endParaRPr lang="zh-CN" altLang="en-US" sz="12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91947" y="3625503"/>
            <a:ext cx="14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不发生直接经济损失</a:t>
            </a:r>
            <a:r>
              <a:rPr lang="en-US" altLang="zh-CN" sz="1200" kern="0" dirty="0">
                <a:latin typeface="楷体" pitchFamily="49" charset="-122"/>
                <a:ea typeface="楷体" pitchFamily="49" charset="-122"/>
              </a:rPr>
              <a:t>5000</a:t>
            </a:r>
            <a:r>
              <a:rPr lang="zh-CN" altLang="zh-CN" sz="1200" kern="0" dirty="0">
                <a:latin typeface="楷体" pitchFamily="49" charset="-122"/>
                <a:ea typeface="楷体" pitchFamily="49" charset="-122"/>
              </a:rPr>
              <a:t>元及以上的经济责任事故</a:t>
            </a:r>
            <a:endParaRPr lang="zh-CN" altLang="en-US" sz="1200" kern="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753100" y="4024066"/>
            <a:ext cx="856567" cy="2477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5381999" y="3320908"/>
            <a:ext cx="636077" cy="33978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4948430" y="2995787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4052038" y="3011735"/>
            <a:ext cx="183905" cy="3845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H="1" flipV="1">
            <a:off x="2964172" y="3403319"/>
            <a:ext cx="470767" cy="3845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 flipV="1">
            <a:off x="2363315" y="4070604"/>
            <a:ext cx="962532" cy="2467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562394" y="3550973"/>
            <a:ext cx="548509" cy="548509"/>
            <a:chOff x="3714000" y="3348572"/>
            <a:chExt cx="1620000" cy="1620000"/>
          </a:xfrm>
        </p:grpSpPr>
        <p:grpSp>
          <p:nvGrpSpPr>
            <p:cNvPr id="56" name="组合 55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59" name="椭圆 58"/>
              <p:cNvSpPr/>
              <p:nvPr>
                <p:custDataLst>
                  <p:tags r:id="rId6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3763092" y="3568693"/>
              <a:ext cx="1510701" cy="957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408627" y="2725093"/>
            <a:ext cx="548509" cy="548509"/>
            <a:chOff x="3714000" y="3348572"/>
            <a:chExt cx="1620000" cy="1620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5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02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2190" y="2337256"/>
            <a:ext cx="583117" cy="548509"/>
            <a:chOff x="3582190" y="2337256"/>
            <a:chExt cx="583117" cy="548509"/>
          </a:xfrm>
        </p:grpSpPr>
        <p:sp>
          <p:nvSpPr>
            <p:cNvPr id="67" name="矩形 66"/>
            <p:cNvSpPr/>
            <p:nvPr/>
          </p:nvSpPr>
          <p:spPr>
            <a:xfrm>
              <a:off x="3582190" y="2416847"/>
              <a:ext cx="511502" cy="324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01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3616798" y="2337256"/>
              <a:ext cx="548509" cy="548509"/>
              <a:chOff x="3714000" y="3348572"/>
              <a:chExt cx="1620000" cy="162000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3714000" y="3348572"/>
                <a:ext cx="1620000" cy="1620000"/>
                <a:chOff x="4230192" y="1115957"/>
                <a:chExt cx="3744000" cy="531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4230192" y="1115957"/>
                  <a:ext cx="3744000" cy="53142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DDDDDD"/>
                  </a:solidFill>
                </a:ln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04" name="椭圆 103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421328" y="1143935"/>
                  <a:ext cx="3361726" cy="475472"/>
                </a:xfrm>
                <a:prstGeom prst="ellipse">
                  <a:avLst/>
                </a:prstGeom>
                <a:solidFill>
                  <a:srgbClr val="D83417"/>
                </a:solidFill>
                <a:ln>
                  <a:noFill/>
                </a:ln>
                <a:effectLst>
                  <a:innerShdw dist="76200" dir="13500000">
                    <a:prstClr val="black">
                      <a:alpha val="1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/>
                  <a:endParaRPr lang="zh-CN" altLang="en-US" sz="1600" b="1" dirty="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2" name="矩形 101"/>
              <p:cNvSpPr/>
              <p:nvPr/>
            </p:nvSpPr>
            <p:spPr>
              <a:xfrm>
                <a:off x="3763092" y="3568693"/>
                <a:ext cx="1510701" cy="118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</a:rPr>
                  <a:t>03</a:t>
                </a:r>
                <a:endParaRPr lang="zh-CN" altLang="en-US" sz="2000" b="1" dirty="0">
                  <a:solidFill>
                    <a:srgbClr val="FFFFFF"/>
                  </a:solidFill>
                  <a:latin typeface="+mj-ea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5025041" y="2342317"/>
            <a:ext cx="548509" cy="548509"/>
            <a:chOff x="3714000" y="3348572"/>
            <a:chExt cx="1620000" cy="1620000"/>
          </a:xfrm>
        </p:grpSpPr>
        <p:grpSp>
          <p:nvGrpSpPr>
            <p:cNvPr id="71" name="组合 70"/>
            <p:cNvGrpSpPr/>
            <p:nvPr/>
          </p:nvGrpSpPr>
          <p:grpSpPr>
            <a:xfrm>
              <a:off x="3714000" y="3348572"/>
              <a:ext cx="1620000" cy="1620000"/>
              <a:chOff x="4230192" y="1115957"/>
              <a:chExt cx="3744000" cy="53142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230192" y="1115957"/>
                <a:ext cx="3744000" cy="53142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DDDDDD"/>
                </a:solidFill>
              </a:ln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  <p:sp>
            <p:nvSpPr>
              <p:cNvPr id="74" name="椭圆 73"/>
              <p:cNvSpPr/>
              <p:nvPr>
                <p:custDataLst>
                  <p:tags r:id="rId3"/>
                </p:custDataLst>
              </p:nvPr>
            </p:nvSpPr>
            <p:spPr>
              <a:xfrm>
                <a:off x="4421328" y="1143935"/>
                <a:ext cx="3361726" cy="475472"/>
              </a:xfrm>
              <a:prstGeom prst="ellipse">
                <a:avLst/>
              </a:prstGeom>
              <a:solidFill>
                <a:srgbClr val="D83417"/>
              </a:solidFill>
              <a:ln>
                <a:noFill/>
              </a:ln>
              <a:effectLst>
                <a:innerShdw dist="76200" dir="135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3763092" y="3568693"/>
              <a:ext cx="1510701" cy="118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</a:rPr>
                <a:t>04</a:t>
              </a:r>
              <a:endParaRPr lang="zh-CN" altLang="en-US" sz="2000" b="1" dirty="0">
                <a:solidFill>
                  <a:srgbClr val="FFFFFF"/>
                </a:solidFill>
                <a:latin typeface="+mj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、强化安全责任落实，健全完善考核机制。</a:t>
            </a:r>
          </a:p>
        </p:txBody>
      </p:sp>
      <p:sp>
        <p:nvSpPr>
          <p:cNvPr id="31" name="MH_Title_1"/>
          <p:cNvSpPr/>
          <p:nvPr>
            <p:custDataLst>
              <p:tags r:id="rId3"/>
            </p:custDataLst>
          </p:nvPr>
        </p:nvSpPr>
        <p:spPr bwMode="auto">
          <a:xfrm>
            <a:off x="4246302" y="3109632"/>
            <a:ext cx="689372" cy="688181"/>
          </a:xfrm>
          <a:prstGeom prst="ellipse">
            <a:avLst/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latin typeface="+mj-ea"/>
                <a:ea typeface="+mj-ea"/>
              </a:rPr>
              <a:t>考核</a:t>
            </a:r>
            <a:endParaRPr lang="en-US" altLang="zh-CN" sz="16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机制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5643" y="2278575"/>
            <a:ext cx="4153615" cy="1148715"/>
            <a:chOff x="4672943" y="2494475"/>
            <a:chExt cx="4153615" cy="1148715"/>
          </a:xfrm>
        </p:grpSpPr>
        <p:sp>
          <p:nvSpPr>
            <p:cNvPr id="28" name="MH_SubTitle_2"/>
            <p:cNvSpPr/>
            <p:nvPr>
              <p:custDataLst>
                <p:tags r:id="rId7"/>
              </p:custDataLst>
            </p:nvPr>
          </p:nvSpPr>
          <p:spPr bwMode="auto">
            <a:xfrm>
              <a:off x="4672943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-1" fmla="*/ 1258878 w 7805648"/>
                <a:gd name="-2" fmla="*/ 0 h 2031752"/>
                <a:gd name="-3" fmla="*/ 7788711 w 7805648"/>
                <a:gd name="-4" fmla="*/ 0 h 2031752"/>
                <a:gd name="-5" fmla="*/ 7805648 w 7805648"/>
                <a:gd name="-6" fmla="*/ 1997889 h 2031752"/>
                <a:gd name="-7" fmla="*/ 575436 w 7805648"/>
                <a:gd name="-8" fmla="*/ 2031752 h 2031752"/>
                <a:gd name="-9" fmla="*/ 0 w 7805648"/>
                <a:gd name="-10" fmla="*/ 1363472 h 2031752"/>
                <a:gd name="-11" fmla="*/ 1258878 w 7805648"/>
                <a:gd name="-12" fmla="*/ 0 h 2031752"/>
                <a:gd name="-13" fmla="*/ 1258878 w 7805648"/>
                <a:gd name="-14" fmla="*/ 0 h 2031752"/>
                <a:gd name="-15" fmla="*/ 7788711 w 7805648"/>
                <a:gd name="-16" fmla="*/ 0 h 2031752"/>
                <a:gd name="-17" fmla="*/ 7805648 w 7805648"/>
                <a:gd name="-18" fmla="*/ 1980958 h 2031752"/>
                <a:gd name="-19" fmla="*/ 575436 w 7805648"/>
                <a:gd name="-20" fmla="*/ 2031752 h 2031752"/>
                <a:gd name="-21" fmla="*/ 0 w 7805648"/>
                <a:gd name="-22" fmla="*/ 1363472 h 2031752"/>
                <a:gd name="-23" fmla="*/ 1258878 w 7805648"/>
                <a:gd name="-24" fmla="*/ 0 h 2031752"/>
                <a:gd name="-25" fmla="*/ 1258878 w 7805648"/>
                <a:gd name="-26" fmla="*/ 0 h 2031752"/>
                <a:gd name="-27" fmla="*/ 7788711 w 7805648"/>
                <a:gd name="-28" fmla="*/ 0 h 2031752"/>
                <a:gd name="-29" fmla="*/ 7805648 w 7805648"/>
                <a:gd name="-30" fmla="*/ 2014821 h 2031752"/>
                <a:gd name="-31" fmla="*/ 575436 w 7805648"/>
                <a:gd name="-32" fmla="*/ 2031752 h 2031752"/>
                <a:gd name="-33" fmla="*/ 0 w 7805648"/>
                <a:gd name="-34" fmla="*/ 1363472 h 2031752"/>
                <a:gd name="-35" fmla="*/ 1258878 w 7805648"/>
                <a:gd name="-36" fmla="*/ 0 h 2031752"/>
                <a:gd name="-37" fmla="*/ 1258878 w 7805648"/>
                <a:gd name="-38" fmla="*/ 0 h 2031752"/>
                <a:gd name="-39" fmla="*/ 7314487 w 7805648"/>
                <a:gd name="-40" fmla="*/ 67725 h 2031752"/>
                <a:gd name="-41" fmla="*/ 7805648 w 7805648"/>
                <a:gd name="-42" fmla="*/ 2014821 h 2031752"/>
                <a:gd name="-43" fmla="*/ 575436 w 7805648"/>
                <a:gd name="-44" fmla="*/ 2031752 h 2031752"/>
                <a:gd name="-45" fmla="*/ 0 w 7805648"/>
                <a:gd name="-46" fmla="*/ 1363472 h 2031752"/>
                <a:gd name="-47" fmla="*/ 1258878 w 7805648"/>
                <a:gd name="-48" fmla="*/ 0 h 2031752"/>
                <a:gd name="-49" fmla="*/ 1258878 w 7805648"/>
                <a:gd name="-50" fmla="*/ 0 h 2031752"/>
                <a:gd name="-51" fmla="*/ 7382233 w 7805648"/>
                <a:gd name="-52" fmla="*/ 13545 h 2031752"/>
                <a:gd name="-53" fmla="*/ 7805648 w 7805648"/>
                <a:gd name="-54" fmla="*/ 2014821 h 2031752"/>
                <a:gd name="-55" fmla="*/ 575436 w 7805648"/>
                <a:gd name="-56" fmla="*/ 2031752 h 2031752"/>
                <a:gd name="-57" fmla="*/ 0 w 7805648"/>
                <a:gd name="-58" fmla="*/ 1363472 h 2031752"/>
                <a:gd name="-59" fmla="*/ 1258878 w 7805648"/>
                <a:gd name="-60" fmla="*/ 0 h 2031752"/>
                <a:gd name="-61" fmla="*/ 1258878 w 7805648"/>
                <a:gd name="-62" fmla="*/ 0 h 2031752"/>
                <a:gd name="-63" fmla="*/ 7382233 w 7805648"/>
                <a:gd name="-64" fmla="*/ 0 h 2031752"/>
                <a:gd name="-65" fmla="*/ 7805648 w 7805648"/>
                <a:gd name="-66" fmla="*/ 2014821 h 2031752"/>
                <a:gd name="-67" fmla="*/ 575436 w 7805648"/>
                <a:gd name="-68" fmla="*/ 2031752 h 2031752"/>
                <a:gd name="-69" fmla="*/ 0 w 7805648"/>
                <a:gd name="-70" fmla="*/ 1363472 h 2031752"/>
                <a:gd name="-71" fmla="*/ 1258878 w 7805648"/>
                <a:gd name="-72" fmla="*/ 0 h 2031752"/>
                <a:gd name="-73" fmla="*/ 1258878 w 7412719"/>
                <a:gd name="-74" fmla="*/ 0 h 2031752"/>
                <a:gd name="-75" fmla="*/ 7382233 w 7412719"/>
                <a:gd name="-76" fmla="*/ 0 h 2031752"/>
                <a:gd name="-77" fmla="*/ 7412719 w 7412719"/>
                <a:gd name="-78" fmla="*/ 2028366 h 2031752"/>
                <a:gd name="-79" fmla="*/ 575436 w 7412719"/>
                <a:gd name="-80" fmla="*/ 2031752 h 2031752"/>
                <a:gd name="-81" fmla="*/ 0 w 7412719"/>
                <a:gd name="-82" fmla="*/ 1363472 h 2031752"/>
                <a:gd name="-83" fmla="*/ 1258878 w 7412719"/>
                <a:gd name="-84" fmla="*/ 0 h 2031752"/>
                <a:gd name="-85" fmla="*/ 1258878 w 7385620"/>
                <a:gd name="-86" fmla="*/ 0 h 2041911"/>
                <a:gd name="-87" fmla="*/ 7382233 w 7385620"/>
                <a:gd name="-88" fmla="*/ 0 h 2041911"/>
                <a:gd name="-89" fmla="*/ 7385620 w 7385620"/>
                <a:gd name="-90" fmla="*/ 2041911 h 2041911"/>
                <a:gd name="-91" fmla="*/ 575436 w 7385620"/>
                <a:gd name="-92" fmla="*/ 2031752 h 2041911"/>
                <a:gd name="-93" fmla="*/ 0 w 7385620"/>
                <a:gd name="-94" fmla="*/ 1363472 h 2041911"/>
                <a:gd name="-95" fmla="*/ 1258878 w 7385620"/>
                <a:gd name="-96" fmla="*/ 0 h 2041911"/>
              </a:gdLst>
              <a:ahLst/>
              <a:cxnLst>
                <a:cxn ang="0">
                  <a:pos x="-85" y="-86"/>
                </a:cxn>
                <a:cxn ang="0">
                  <a:pos x="-87" y="-88"/>
                </a:cxn>
                <a:cxn ang="0">
                  <a:pos x="-89" y="-90"/>
                </a:cxn>
                <a:cxn ang="0">
                  <a:pos x="-91" y="-92"/>
                </a:cxn>
                <a:cxn ang="0">
                  <a:pos x="-93" y="-94"/>
                </a:cxn>
                <a:cxn ang="0">
                  <a:pos x="-95" y="-96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89722" y="2537856"/>
              <a:ext cx="3281839" cy="1081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itchFamily="49" charset="-122"/>
                  <a:ea typeface="楷体" pitchFamily="49" charset="-122"/>
                </a:rPr>
                <a:t>安全生产领导小组从领导班子和管理层抓起，建立领导班子安全工作议事制度，落实每位领导和管理人员的安全责任。形成安全网络，活动形成制度，做到安全责任层层分解，安全压力逐级传递，安全生产人人重视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2718" y="2278575"/>
            <a:ext cx="4153615" cy="1148715"/>
            <a:chOff x="330018" y="2494475"/>
            <a:chExt cx="4153615" cy="1148715"/>
          </a:xfrm>
        </p:grpSpPr>
        <p:sp>
          <p:nvSpPr>
            <p:cNvPr id="43" name="MH_SubTitle_2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330018" y="2494475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-1" fmla="*/ 1258878 w 7805648"/>
                <a:gd name="-2" fmla="*/ 0 h 2031752"/>
                <a:gd name="-3" fmla="*/ 7788711 w 7805648"/>
                <a:gd name="-4" fmla="*/ 0 h 2031752"/>
                <a:gd name="-5" fmla="*/ 7805648 w 7805648"/>
                <a:gd name="-6" fmla="*/ 1997889 h 2031752"/>
                <a:gd name="-7" fmla="*/ 575436 w 7805648"/>
                <a:gd name="-8" fmla="*/ 2031752 h 2031752"/>
                <a:gd name="-9" fmla="*/ 0 w 7805648"/>
                <a:gd name="-10" fmla="*/ 1363472 h 2031752"/>
                <a:gd name="-11" fmla="*/ 1258878 w 7805648"/>
                <a:gd name="-12" fmla="*/ 0 h 2031752"/>
                <a:gd name="-13" fmla="*/ 1258878 w 7805648"/>
                <a:gd name="-14" fmla="*/ 0 h 2031752"/>
                <a:gd name="-15" fmla="*/ 7788711 w 7805648"/>
                <a:gd name="-16" fmla="*/ 0 h 2031752"/>
                <a:gd name="-17" fmla="*/ 7805648 w 7805648"/>
                <a:gd name="-18" fmla="*/ 1980958 h 2031752"/>
                <a:gd name="-19" fmla="*/ 575436 w 7805648"/>
                <a:gd name="-20" fmla="*/ 2031752 h 2031752"/>
                <a:gd name="-21" fmla="*/ 0 w 7805648"/>
                <a:gd name="-22" fmla="*/ 1363472 h 2031752"/>
                <a:gd name="-23" fmla="*/ 1258878 w 7805648"/>
                <a:gd name="-24" fmla="*/ 0 h 2031752"/>
                <a:gd name="-25" fmla="*/ 1258878 w 7805648"/>
                <a:gd name="-26" fmla="*/ 0 h 2031752"/>
                <a:gd name="-27" fmla="*/ 7788711 w 7805648"/>
                <a:gd name="-28" fmla="*/ 0 h 2031752"/>
                <a:gd name="-29" fmla="*/ 7805648 w 7805648"/>
                <a:gd name="-30" fmla="*/ 2014821 h 2031752"/>
                <a:gd name="-31" fmla="*/ 575436 w 7805648"/>
                <a:gd name="-32" fmla="*/ 2031752 h 2031752"/>
                <a:gd name="-33" fmla="*/ 0 w 7805648"/>
                <a:gd name="-34" fmla="*/ 1363472 h 2031752"/>
                <a:gd name="-35" fmla="*/ 1258878 w 7805648"/>
                <a:gd name="-36" fmla="*/ 0 h 2031752"/>
                <a:gd name="-37" fmla="*/ 1258878 w 7805648"/>
                <a:gd name="-38" fmla="*/ 0 h 2031752"/>
                <a:gd name="-39" fmla="*/ 7314487 w 7805648"/>
                <a:gd name="-40" fmla="*/ 67725 h 2031752"/>
                <a:gd name="-41" fmla="*/ 7805648 w 7805648"/>
                <a:gd name="-42" fmla="*/ 2014821 h 2031752"/>
                <a:gd name="-43" fmla="*/ 575436 w 7805648"/>
                <a:gd name="-44" fmla="*/ 2031752 h 2031752"/>
                <a:gd name="-45" fmla="*/ 0 w 7805648"/>
                <a:gd name="-46" fmla="*/ 1363472 h 2031752"/>
                <a:gd name="-47" fmla="*/ 1258878 w 7805648"/>
                <a:gd name="-48" fmla="*/ 0 h 2031752"/>
                <a:gd name="-49" fmla="*/ 1258878 w 7805648"/>
                <a:gd name="-50" fmla="*/ 0 h 2031752"/>
                <a:gd name="-51" fmla="*/ 7382233 w 7805648"/>
                <a:gd name="-52" fmla="*/ 13545 h 2031752"/>
                <a:gd name="-53" fmla="*/ 7805648 w 7805648"/>
                <a:gd name="-54" fmla="*/ 2014821 h 2031752"/>
                <a:gd name="-55" fmla="*/ 575436 w 7805648"/>
                <a:gd name="-56" fmla="*/ 2031752 h 2031752"/>
                <a:gd name="-57" fmla="*/ 0 w 7805648"/>
                <a:gd name="-58" fmla="*/ 1363472 h 2031752"/>
                <a:gd name="-59" fmla="*/ 1258878 w 7805648"/>
                <a:gd name="-60" fmla="*/ 0 h 2031752"/>
                <a:gd name="-61" fmla="*/ 1258878 w 7805648"/>
                <a:gd name="-62" fmla="*/ 0 h 2031752"/>
                <a:gd name="-63" fmla="*/ 7382233 w 7805648"/>
                <a:gd name="-64" fmla="*/ 0 h 2031752"/>
                <a:gd name="-65" fmla="*/ 7805648 w 7805648"/>
                <a:gd name="-66" fmla="*/ 2014821 h 2031752"/>
                <a:gd name="-67" fmla="*/ 575436 w 7805648"/>
                <a:gd name="-68" fmla="*/ 2031752 h 2031752"/>
                <a:gd name="-69" fmla="*/ 0 w 7805648"/>
                <a:gd name="-70" fmla="*/ 1363472 h 2031752"/>
                <a:gd name="-71" fmla="*/ 1258878 w 7805648"/>
                <a:gd name="-72" fmla="*/ 0 h 2031752"/>
                <a:gd name="-73" fmla="*/ 1258878 w 7412719"/>
                <a:gd name="-74" fmla="*/ 0 h 2031752"/>
                <a:gd name="-75" fmla="*/ 7382233 w 7412719"/>
                <a:gd name="-76" fmla="*/ 0 h 2031752"/>
                <a:gd name="-77" fmla="*/ 7412719 w 7412719"/>
                <a:gd name="-78" fmla="*/ 2028366 h 2031752"/>
                <a:gd name="-79" fmla="*/ 575436 w 7412719"/>
                <a:gd name="-80" fmla="*/ 2031752 h 2031752"/>
                <a:gd name="-81" fmla="*/ 0 w 7412719"/>
                <a:gd name="-82" fmla="*/ 1363472 h 2031752"/>
                <a:gd name="-83" fmla="*/ 1258878 w 7412719"/>
                <a:gd name="-84" fmla="*/ 0 h 2031752"/>
                <a:gd name="-85" fmla="*/ 1258878 w 7385620"/>
                <a:gd name="-86" fmla="*/ 0 h 2041911"/>
                <a:gd name="-87" fmla="*/ 7382233 w 7385620"/>
                <a:gd name="-88" fmla="*/ 0 h 2041911"/>
                <a:gd name="-89" fmla="*/ 7385620 w 7385620"/>
                <a:gd name="-90" fmla="*/ 2041911 h 2041911"/>
                <a:gd name="-91" fmla="*/ 575436 w 7385620"/>
                <a:gd name="-92" fmla="*/ 2031752 h 2041911"/>
                <a:gd name="-93" fmla="*/ 0 w 7385620"/>
                <a:gd name="-94" fmla="*/ 1363472 h 2041911"/>
                <a:gd name="-95" fmla="*/ 1258878 w 7385620"/>
                <a:gd name="-96" fmla="*/ 0 h 2041911"/>
              </a:gdLst>
              <a:ahLst/>
              <a:cxnLst>
                <a:cxn ang="0">
                  <a:pos x="-85" y="-86"/>
                </a:cxn>
                <a:cxn ang="0">
                  <a:pos x="-87" y="-88"/>
                </a:cxn>
                <a:cxn ang="0">
                  <a:pos x="-89" y="-90"/>
                </a:cxn>
                <a:cxn ang="0">
                  <a:pos x="-91" y="-92"/>
                </a:cxn>
                <a:cxn ang="0">
                  <a:pos x="-93" y="-94"/>
                </a:cxn>
                <a:cxn ang="0">
                  <a:pos x="-95" y="-96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85705" y="2620504"/>
              <a:ext cx="328183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itchFamily="49" charset="-122"/>
                  <a:ea typeface="楷体" pitchFamily="49" charset="-122"/>
                </a:rPr>
                <a:t>继续强化安全第一责任人制度，实行“谁管理、谁负责”，“谁组织、谁负责”，“谁安排、谁负责”，“谁实施、谁负责”的安全责任保证体系，把各项要求切实落实到位，把好安全生产关口。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2718" y="3474439"/>
            <a:ext cx="4153615" cy="1148715"/>
            <a:chOff x="330018" y="3690339"/>
            <a:chExt cx="4153615" cy="1148715"/>
          </a:xfrm>
        </p:grpSpPr>
        <p:sp>
          <p:nvSpPr>
            <p:cNvPr id="46" name="MH_SubTitle_2"/>
            <p:cNvSpPr/>
            <p:nvPr>
              <p:custDataLst>
                <p:tags r:id="rId5"/>
              </p:custDataLst>
            </p:nvPr>
          </p:nvSpPr>
          <p:spPr bwMode="auto">
            <a:xfrm flipH="1" flipV="1">
              <a:off x="330018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-1" fmla="*/ 1258878 w 7805648"/>
                <a:gd name="-2" fmla="*/ 0 h 2031752"/>
                <a:gd name="-3" fmla="*/ 7788711 w 7805648"/>
                <a:gd name="-4" fmla="*/ 0 h 2031752"/>
                <a:gd name="-5" fmla="*/ 7805648 w 7805648"/>
                <a:gd name="-6" fmla="*/ 1997889 h 2031752"/>
                <a:gd name="-7" fmla="*/ 575436 w 7805648"/>
                <a:gd name="-8" fmla="*/ 2031752 h 2031752"/>
                <a:gd name="-9" fmla="*/ 0 w 7805648"/>
                <a:gd name="-10" fmla="*/ 1363472 h 2031752"/>
                <a:gd name="-11" fmla="*/ 1258878 w 7805648"/>
                <a:gd name="-12" fmla="*/ 0 h 2031752"/>
                <a:gd name="-13" fmla="*/ 1258878 w 7805648"/>
                <a:gd name="-14" fmla="*/ 0 h 2031752"/>
                <a:gd name="-15" fmla="*/ 7788711 w 7805648"/>
                <a:gd name="-16" fmla="*/ 0 h 2031752"/>
                <a:gd name="-17" fmla="*/ 7805648 w 7805648"/>
                <a:gd name="-18" fmla="*/ 1980958 h 2031752"/>
                <a:gd name="-19" fmla="*/ 575436 w 7805648"/>
                <a:gd name="-20" fmla="*/ 2031752 h 2031752"/>
                <a:gd name="-21" fmla="*/ 0 w 7805648"/>
                <a:gd name="-22" fmla="*/ 1363472 h 2031752"/>
                <a:gd name="-23" fmla="*/ 1258878 w 7805648"/>
                <a:gd name="-24" fmla="*/ 0 h 2031752"/>
                <a:gd name="-25" fmla="*/ 1258878 w 7805648"/>
                <a:gd name="-26" fmla="*/ 0 h 2031752"/>
                <a:gd name="-27" fmla="*/ 7788711 w 7805648"/>
                <a:gd name="-28" fmla="*/ 0 h 2031752"/>
                <a:gd name="-29" fmla="*/ 7805648 w 7805648"/>
                <a:gd name="-30" fmla="*/ 2014821 h 2031752"/>
                <a:gd name="-31" fmla="*/ 575436 w 7805648"/>
                <a:gd name="-32" fmla="*/ 2031752 h 2031752"/>
                <a:gd name="-33" fmla="*/ 0 w 7805648"/>
                <a:gd name="-34" fmla="*/ 1363472 h 2031752"/>
                <a:gd name="-35" fmla="*/ 1258878 w 7805648"/>
                <a:gd name="-36" fmla="*/ 0 h 2031752"/>
                <a:gd name="-37" fmla="*/ 1258878 w 7805648"/>
                <a:gd name="-38" fmla="*/ 0 h 2031752"/>
                <a:gd name="-39" fmla="*/ 7314487 w 7805648"/>
                <a:gd name="-40" fmla="*/ 67725 h 2031752"/>
                <a:gd name="-41" fmla="*/ 7805648 w 7805648"/>
                <a:gd name="-42" fmla="*/ 2014821 h 2031752"/>
                <a:gd name="-43" fmla="*/ 575436 w 7805648"/>
                <a:gd name="-44" fmla="*/ 2031752 h 2031752"/>
                <a:gd name="-45" fmla="*/ 0 w 7805648"/>
                <a:gd name="-46" fmla="*/ 1363472 h 2031752"/>
                <a:gd name="-47" fmla="*/ 1258878 w 7805648"/>
                <a:gd name="-48" fmla="*/ 0 h 2031752"/>
                <a:gd name="-49" fmla="*/ 1258878 w 7805648"/>
                <a:gd name="-50" fmla="*/ 0 h 2031752"/>
                <a:gd name="-51" fmla="*/ 7382233 w 7805648"/>
                <a:gd name="-52" fmla="*/ 13545 h 2031752"/>
                <a:gd name="-53" fmla="*/ 7805648 w 7805648"/>
                <a:gd name="-54" fmla="*/ 2014821 h 2031752"/>
                <a:gd name="-55" fmla="*/ 575436 w 7805648"/>
                <a:gd name="-56" fmla="*/ 2031752 h 2031752"/>
                <a:gd name="-57" fmla="*/ 0 w 7805648"/>
                <a:gd name="-58" fmla="*/ 1363472 h 2031752"/>
                <a:gd name="-59" fmla="*/ 1258878 w 7805648"/>
                <a:gd name="-60" fmla="*/ 0 h 2031752"/>
                <a:gd name="-61" fmla="*/ 1258878 w 7805648"/>
                <a:gd name="-62" fmla="*/ 0 h 2031752"/>
                <a:gd name="-63" fmla="*/ 7382233 w 7805648"/>
                <a:gd name="-64" fmla="*/ 0 h 2031752"/>
                <a:gd name="-65" fmla="*/ 7805648 w 7805648"/>
                <a:gd name="-66" fmla="*/ 2014821 h 2031752"/>
                <a:gd name="-67" fmla="*/ 575436 w 7805648"/>
                <a:gd name="-68" fmla="*/ 2031752 h 2031752"/>
                <a:gd name="-69" fmla="*/ 0 w 7805648"/>
                <a:gd name="-70" fmla="*/ 1363472 h 2031752"/>
                <a:gd name="-71" fmla="*/ 1258878 w 7805648"/>
                <a:gd name="-72" fmla="*/ 0 h 2031752"/>
                <a:gd name="-73" fmla="*/ 1258878 w 7412719"/>
                <a:gd name="-74" fmla="*/ 0 h 2031752"/>
                <a:gd name="-75" fmla="*/ 7382233 w 7412719"/>
                <a:gd name="-76" fmla="*/ 0 h 2031752"/>
                <a:gd name="-77" fmla="*/ 7412719 w 7412719"/>
                <a:gd name="-78" fmla="*/ 2028366 h 2031752"/>
                <a:gd name="-79" fmla="*/ 575436 w 7412719"/>
                <a:gd name="-80" fmla="*/ 2031752 h 2031752"/>
                <a:gd name="-81" fmla="*/ 0 w 7412719"/>
                <a:gd name="-82" fmla="*/ 1363472 h 2031752"/>
                <a:gd name="-83" fmla="*/ 1258878 w 7412719"/>
                <a:gd name="-84" fmla="*/ 0 h 2031752"/>
                <a:gd name="-85" fmla="*/ 1258878 w 7385620"/>
                <a:gd name="-86" fmla="*/ 0 h 2041911"/>
                <a:gd name="-87" fmla="*/ 7382233 w 7385620"/>
                <a:gd name="-88" fmla="*/ 0 h 2041911"/>
                <a:gd name="-89" fmla="*/ 7385620 w 7385620"/>
                <a:gd name="-90" fmla="*/ 2041911 h 2041911"/>
                <a:gd name="-91" fmla="*/ 575436 w 7385620"/>
                <a:gd name="-92" fmla="*/ 2031752 h 2041911"/>
                <a:gd name="-93" fmla="*/ 0 w 7385620"/>
                <a:gd name="-94" fmla="*/ 1363472 h 2041911"/>
                <a:gd name="-95" fmla="*/ 1258878 w 7385620"/>
                <a:gd name="-96" fmla="*/ 0 h 2041911"/>
              </a:gdLst>
              <a:ahLst/>
              <a:cxnLst>
                <a:cxn ang="0">
                  <a:pos x="-85" y="-86"/>
                </a:cxn>
                <a:cxn ang="0">
                  <a:pos x="-87" y="-88"/>
                </a:cxn>
                <a:cxn ang="0">
                  <a:pos x="-89" y="-90"/>
                </a:cxn>
                <a:cxn ang="0">
                  <a:pos x="-91" y="-92"/>
                </a:cxn>
                <a:cxn ang="0">
                  <a:pos x="-93" y="-94"/>
                </a:cxn>
                <a:cxn ang="0">
                  <a:pos x="-95" y="-96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85015" y="3910576"/>
              <a:ext cx="3281839" cy="674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itchFamily="49" charset="-122"/>
                  <a:ea typeface="楷体" pitchFamily="49" charset="-122"/>
                </a:rPr>
                <a:t>建立健全安全生产规章制度，结合工作的实际情况，完善安全工作职责和各级岗位安全责任制，确保安全生产责任体系健全。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85643" y="3474439"/>
            <a:ext cx="4153615" cy="1148715"/>
            <a:chOff x="4672943" y="3690339"/>
            <a:chExt cx="4153615" cy="1148715"/>
          </a:xfrm>
        </p:grpSpPr>
        <p:sp>
          <p:nvSpPr>
            <p:cNvPr id="45" name="MH_SubTitle_2"/>
            <p:cNvSpPr/>
            <p:nvPr>
              <p:custDataLst>
                <p:tags r:id="rId4"/>
              </p:custDataLst>
            </p:nvPr>
          </p:nvSpPr>
          <p:spPr bwMode="auto">
            <a:xfrm flipV="1">
              <a:off x="4672943" y="3690339"/>
              <a:ext cx="4153615" cy="1148715"/>
            </a:xfrm>
            <a:custGeom>
              <a:avLst/>
              <a:gdLst>
                <a:gd name="connsiteX0" fmla="*/ 1258878 w 7788711"/>
                <a:gd name="connsiteY0" fmla="*/ 0 h 2031752"/>
                <a:gd name="connsiteX1" fmla="*/ 7788711 w 7788711"/>
                <a:gd name="connsiteY1" fmla="*/ 0 h 2031752"/>
                <a:gd name="connsiteX2" fmla="*/ 4113473 w 7788711"/>
                <a:gd name="connsiteY2" fmla="*/ 2031752 h 2031752"/>
                <a:gd name="connsiteX3" fmla="*/ 575436 w 7788711"/>
                <a:gd name="connsiteY3" fmla="*/ 2031752 h 2031752"/>
                <a:gd name="connsiteX4" fmla="*/ 0 w 7788711"/>
                <a:gd name="connsiteY4" fmla="*/ 1363472 h 2031752"/>
                <a:gd name="connsiteX5" fmla="*/ 1258878 w 7788711"/>
                <a:gd name="connsiteY5" fmla="*/ 0 h 2031752"/>
                <a:gd name="-1" fmla="*/ 1258878 w 7805648"/>
                <a:gd name="-2" fmla="*/ 0 h 2031752"/>
                <a:gd name="-3" fmla="*/ 7788711 w 7805648"/>
                <a:gd name="-4" fmla="*/ 0 h 2031752"/>
                <a:gd name="-5" fmla="*/ 7805648 w 7805648"/>
                <a:gd name="-6" fmla="*/ 1997889 h 2031752"/>
                <a:gd name="-7" fmla="*/ 575436 w 7805648"/>
                <a:gd name="-8" fmla="*/ 2031752 h 2031752"/>
                <a:gd name="-9" fmla="*/ 0 w 7805648"/>
                <a:gd name="-10" fmla="*/ 1363472 h 2031752"/>
                <a:gd name="-11" fmla="*/ 1258878 w 7805648"/>
                <a:gd name="-12" fmla="*/ 0 h 2031752"/>
                <a:gd name="-13" fmla="*/ 1258878 w 7805648"/>
                <a:gd name="-14" fmla="*/ 0 h 2031752"/>
                <a:gd name="-15" fmla="*/ 7788711 w 7805648"/>
                <a:gd name="-16" fmla="*/ 0 h 2031752"/>
                <a:gd name="-17" fmla="*/ 7805648 w 7805648"/>
                <a:gd name="-18" fmla="*/ 1980958 h 2031752"/>
                <a:gd name="-19" fmla="*/ 575436 w 7805648"/>
                <a:gd name="-20" fmla="*/ 2031752 h 2031752"/>
                <a:gd name="-21" fmla="*/ 0 w 7805648"/>
                <a:gd name="-22" fmla="*/ 1363472 h 2031752"/>
                <a:gd name="-23" fmla="*/ 1258878 w 7805648"/>
                <a:gd name="-24" fmla="*/ 0 h 2031752"/>
                <a:gd name="-25" fmla="*/ 1258878 w 7805648"/>
                <a:gd name="-26" fmla="*/ 0 h 2031752"/>
                <a:gd name="-27" fmla="*/ 7788711 w 7805648"/>
                <a:gd name="-28" fmla="*/ 0 h 2031752"/>
                <a:gd name="-29" fmla="*/ 7805648 w 7805648"/>
                <a:gd name="-30" fmla="*/ 2014821 h 2031752"/>
                <a:gd name="-31" fmla="*/ 575436 w 7805648"/>
                <a:gd name="-32" fmla="*/ 2031752 h 2031752"/>
                <a:gd name="-33" fmla="*/ 0 w 7805648"/>
                <a:gd name="-34" fmla="*/ 1363472 h 2031752"/>
                <a:gd name="-35" fmla="*/ 1258878 w 7805648"/>
                <a:gd name="-36" fmla="*/ 0 h 2031752"/>
                <a:gd name="-37" fmla="*/ 1258878 w 7805648"/>
                <a:gd name="-38" fmla="*/ 0 h 2031752"/>
                <a:gd name="-39" fmla="*/ 7314487 w 7805648"/>
                <a:gd name="-40" fmla="*/ 67725 h 2031752"/>
                <a:gd name="-41" fmla="*/ 7805648 w 7805648"/>
                <a:gd name="-42" fmla="*/ 2014821 h 2031752"/>
                <a:gd name="-43" fmla="*/ 575436 w 7805648"/>
                <a:gd name="-44" fmla="*/ 2031752 h 2031752"/>
                <a:gd name="-45" fmla="*/ 0 w 7805648"/>
                <a:gd name="-46" fmla="*/ 1363472 h 2031752"/>
                <a:gd name="-47" fmla="*/ 1258878 w 7805648"/>
                <a:gd name="-48" fmla="*/ 0 h 2031752"/>
                <a:gd name="-49" fmla="*/ 1258878 w 7805648"/>
                <a:gd name="-50" fmla="*/ 0 h 2031752"/>
                <a:gd name="-51" fmla="*/ 7382233 w 7805648"/>
                <a:gd name="-52" fmla="*/ 13545 h 2031752"/>
                <a:gd name="-53" fmla="*/ 7805648 w 7805648"/>
                <a:gd name="-54" fmla="*/ 2014821 h 2031752"/>
                <a:gd name="-55" fmla="*/ 575436 w 7805648"/>
                <a:gd name="-56" fmla="*/ 2031752 h 2031752"/>
                <a:gd name="-57" fmla="*/ 0 w 7805648"/>
                <a:gd name="-58" fmla="*/ 1363472 h 2031752"/>
                <a:gd name="-59" fmla="*/ 1258878 w 7805648"/>
                <a:gd name="-60" fmla="*/ 0 h 2031752"/>
                <a:gd name="-61" fmla="*/ 1258878 w 7805648"/>
                <a:gd name="-62" fmla="*/ 0 h 2031752"/>
                <a:gd name="-63" fmla="*/ 7382233 w 7805648"/>
                <a:gd name="-64" fmla="*/ 0 h 2031752"/>
                <a:gd name="-65" fmla="*/ 7805648 w 7805648"/>
                <a:gd name="-66" fmla="*/ 2014821 h 2031752"/>
                <a:gd name="-67" fmla="*/ 575436 w 7805648"/>
                <a:gd name="-68" fmla="*/ 2031752 h 2031752"/>
                <a:gd name="-69" fmla="*/ 0 w 7805648"/>
                <a:gd name="-70" fmla="*/ 1363472 h 2031752"/>
                <a:gd name="-71" fmla="*/ 1258878 w 7805648"/>
                <a:gd name="-72" fmla="*/ 0 h 2031752"/>
                <a:gd name="-73" fmla="*/ 1258878 w 7412719"/>
                <a:gd name="-74" fmla="*/ 0 h 2031752"/>
                <a:gd name="-75" fmla="*/ 7382233 w 7412719"/>
                <a:gd name="-76" fmla="*/ 0 h 2031752"/>
                <a:gd name="-77" fmla="*/ 7412719 w 7412719"/>
                <a:gd name="-78" fmla="*/ 2028366 h 2031752"/>
                <a:gd name="-79" fmla="*/ 575436 w 7412719"/>
                <a:gd name="-80" fmla="*/ 2031752 h 2031752"/>
                <a:gd name="-81" fmla="*/ 0 w 7412719"/>
                <a:gd name="-82" fmla="*/ 1363472 h 2031752"/>
                <a:gd name="-83" fmla="*/ 1258878 w 7412719"/>
                <a:gd name="-84" fmla="*/ 0 h 2031752"/>
                <a:gd name="-85" fmla="*/ 1258878 w 7385620"/>
                <a:gd name="-86" fmla="*/ 0 h 2041911"/>
                <a:gd name="-87" fmla="*/ 7382233 w 7385620"/>
                <a:gd name="-88" fmla="*/ 0 h 2041911"/>
                <a:gd name="-89" fmla="*/ 7385620 w 7385620"/>
                <a:gd name="-90" fmla="*/ 2041911 h 2041911"/>
                <a:gd name="-91" fmla="*/ 575436 w 7385620"/>
                <a:gd name="-92" fmla="*/ 2031752 h 2041911"/>
                <a:gd name="-93" fmla="*/ 0 w 7385620"/>
                <a:gd name="-94" fmla="*/ 1363472 h 2041911"/>
                <a:gd name="-95" fmla="*/ 1258878 w 7385620"/>
                <a:gd name="-96" fmla="*/ 0 h 2041911"/>
              </a:gdLst>
              <a:ahLst/>
              <a:cxnLst>
                <a:cxn ang="0">
                  <a:pos x="-85" y="-86"/>
                </a:cxn>
                <a:cxn ang="0">
                  <a:pos x="-87" y="-88"/>
                </a:cxn>
                <a:cxn ang="0">
                  <a:pos x="-89" y="-90"/>
                </a:cxn>
                <a:cxn ang="0">
                  <a:pos x="-91" y="-92"/>
                </a:cxn>
                <a:cxn ang="0">
                  <a:pos x="-93" y="-94"/>
                </a:cxn>
                <a:cxn ang="0">
                  <a:pos x="-95" y="-96"/>
                </a:cxn>
              </a:cxnLst>
              <a:rect l="l" t="t" r="r" b="b"/>
              <a:pathLst>
                <a:path w="7385620" h="2041911">
                  <a:moveTo>
                    <a:pt x="1258878" y="0"/>
                  </a:moveTo>
                  <a:lnTo>
                    <a:pt x="7382233" y="0"/>
                  </a:lnTo>
                  <a:lnTo>
                    <a:pt x="7385620" y="2041911"/>
                  </a:lnTo>
                  <a:lnTo>
                    <a:pt x="575436" y="2031752"/>
                  </a:lnTo>
                  <a:cubicBezTo>
                    <a:pt x="550942" y="1703235"/>
                    <a:pt x="313296" y="1434242"/>
                    <a:pt x="0" y="1363472"/>
                  </a:cubicBezTo>
                  <a:lnTo>
                    <a:pt x="125887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lIns="540000" tIns="81000" rIns="81000" bIns="54000" anchor="ctr">
              <a:normAutofit/>
            </a:bodyPr>
            <a:lstStyle/>
            <a:p>
              <a:pPr algn="just">
                <a:lnSpc>
                  <a:spcPct val="120000"/>
                </a:lnSpc>
                <a:spcAft>
                  <a:spcPts val="450"/>
                </a:spcAft>
                <a:defRPr/>
              </a:pPr>
              <a:endParaRPr lang="zh-CN" altLang="en-US" sz="1200" kern="0" dirty="0">
                <a:solidFill>
                  <a:srgbClr val="51515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47451" y="3897079"/>
              <a:ext cx="3296926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Aft>
                  <a:spcPts val="450"/>
                </a:spcAft>
                <a:defRPr/>
              </a:pPr>
              <a:r>
                <a:rPr lang="zh-CN" altLang="en-US" sz="1100" kern="0" dirty="0">
                  <a:solidFill>
                    <a:srgbClr val="515151"/>
                  </a:solidFill>
                  <a:latin typeface="楷体" pitchFamily="49" charset="-122"/>
                  <a:ea typeface="楷体" pitchFamily="49" charset="-122"/>
                </a:rPr>
                <a:t>严肃安全生产责任追究，对有人员责任的安全问题，继续推进连带责任考核，按照“四不放过”原则，严肃追究相关人员的责任。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4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33578" y="1751291"/>
            <a:ext cx="3998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、强化安全教育培训，提升员工安全素养</a:t>
            </a:r>
          </a:p>
        </p:txBody>
      </p:sp>
      <p:sp>
        <p:nvSpPr>
          <p:cNvPr id="31" name="MH_Other_2"/>
          <p:cNvSpPr/>
          <p:nvPr>
            <p:custDataLst>
              <p:tags r:id="rId3"/>
            </p:custDataLst>
          </p:nvPr>
        </p:nvSpPr>
        <p:spPr>
          <a:xfrm>
            <a:off x="1885991" y="2336208"/>
            <a:ext cx="262692" cy="207550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85"/>
                </a:lnTo>
                <a:lnTo>
                  <a:pt x="882052" y="52018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43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 dirty="0">
              <a:solidFill>
                <a:srgbClr val="17C2CF"/>
              </a:solidFill>
            </a:endParaRPr>
          </a:p>
        </p:txBody>
      </p:sp>
      <p:sp>
        <p:nvSpPr>
          <p:cNvPr id="39" name="MH_Other_3"/>
          <p:cNvSpPr/>
          <p:nvPr>
            <p:custDataLst>
              <p:tags r:id="rId4"/>
            </p:custDataLst>
          </p:nvPr>
        </p:nvSpPr>
        <p:spPr>
          <a:xfrm flipH="1">
            <a:off x="1885991" y="2948135"/>
            <a:ext cx="262692" cy="239717"/>
          </a:xfrm>
          <a:custGeom>
            <a:avLst/>
            <a:gdLst/>
            <a:ahLst/>
            <a:cxnLst/>
            <a:rect l="l" t="t" r="r" b="b"/>
            <a:pathLst>
              <a:path w="1301527" h="1186978">
                <a:moveTo>
                  <a:pt x="744913" y="309576"/>
                </a:moveTo>
                <a:lnTo>
                  <a:pt x="744913" y="877403"/>
                </a:lnTo>
                <a:lnTo>
                  <a:pt x="1001726" y="719489"/>
                </a:lnTo>
                <a:lnTo>
                  <a:pt x="1259526" y="719489"/>
                </a:lnTo>
                <a:cubicBezTo>
                  <a:pt x="1282723" y="719489"/>
                  <a:pt x="1301527" y="700685"/>
                  <a:pt x="1301527" y="677488"/>
                </a:cubicBezTo>
                <a:lnTo>
                  <a:pt x="1301527" y="509490"/>
                </a:lnTo>
                <a:cubicBezTo>
                  <a:pt x="1301527" y="486293"/>
                  <a:pt x="1282723" y="467489"/>
                  <a:pt x="1259526" y="467489"/>
                </a:cubicBezTo>
                <a:lnTo>
                  <a:pt x="1001724" y="467489"/>
                </a:lnTo>
                <a:close/>
                <a:moveTo>
                  <a:pt x="486516" y="175870"/>
                </a:moveTo>
                <a:cubicBezTo>
                  <a:pt x="371649" y="278215"/>
                  <a:pt x="300385" y="427530"/>
                  <a:pt x="300385" y="593488"/>
                </a:cubicBezTo>
                <a:cubicBezTo>
                  <a:pt x="300385" y="759449"/>
                  <a:pt x="371649" y="908762"/>
                  <a:pt x="486516" y="1011109"/>
                </a:cubicBezTo>
                <a:lnTo>
                  <a:pt x="609421" y="924274"/>
                </a:lnTo>
                <a:cubicBezTo>
                  <a:pt x="509665" y="848549"/>
                  <a:pt x="446248" y="728424"/>
                  <a:pt x="446248" y="593488"/>
                </a:cubicBezTo>
                <a:cubicBezTo>
                  <a:pt x="446248" y="458553"/>
                  <a:pt x="509665" y="338428"/>
                  <a:pt x="609421" y="262704"/>
                </a:cubicBezTo>
                <a:close/>
                <a:moveTo>
                  <a:pt x="237591" y="0"/>
                </a:moveTo>
                <a:cubicBezTo>
                  <a:pt x="89700" y="153897"/>
                  <a:pt x="0" y="363218"/>
                  <a:pt x="0" y="593490"/>
                </a:cubicBezTo>
                <a:cubicBezTo>
                  <a:pt x="0" y="823760"/>
                  <a:pt x="89700" y="1033081"/>
                  <a:pt x="237589" y="1186978"/>
                </a:cubicBezTo>
                <a:lnTo>
                  <a:pt x="362934" y="1098420"/>
                </a:lnTo>
                <a:cubicBezTo>
                  <a:pt x="233669" y="969220"/>
                  <a:pt x="153719" y="790692"/>
                  <a:pt x="153719" y="593490"/>
                </a:cubicBezTo>
                <a:cubicBezTo>
                  <a:pt x="153719" y="396288"/>
                  <a:pt x="233671" y="217758"/>
                  <a:pt x="362936" y="88558"/>
                </a:cubicBezTo>
                <a:close/>
              </a:path>
            </a:pathLst>
          </a:custGeom>
          <a:solidFill>
            <a:srgbClr val="D83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sp>
        <p:nvSpPr>
          <p:cNvPr id="41" name="MH_Other_4"/>
          <p:cNvSpPr/>
          <p:nvPr>
            <p:custDataLst>
              <p:tags r:id="rId5"/>
            </p:custDataLst>
          </p:nvPr>
        </p:nvSpPr>
        <p:spPr bwMode="auto">
          <a:xfrm>
            <a:off x="1914328" y="3576912"/>
            <a:ext cx="262693" cy="228994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8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8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8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sp>
        <p:nvSpPr>
          <p:cNvPr id="43" name="MH_Other_5"/>
          <p:cNvSpPr/>
          <p:nvPr>
            <p:custDataLst>
              <p:tags r:id="rId6"/>
            </p:custDataLst>
          </p:nvPr>
        </p:nvSpPr>
        <p:spPr bwMode="auto">
          <a:xfrm>
            <a:off x="1892884" y="4186543"/>
            <a:ext cx="262693" cy="22363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8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8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8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8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D8341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17C2CF"/>
              </a:solidFill>
            </a:endParaRPr>
          </a:p>
        </p:txBody>
      </p:sp>
      <p:cxnSp>
        <p:nvCxnSpPr>
          <p:cNvPr id="29" name="MH_Other_1"/>
          <p:cNvCxnSpPr/>
          <p:nvPr>
            <p:custDataLst>
              <p:tags r:id="rId7"/>
            </p:custDataLst>
          </p:nvPr>
        </p:nvCxnSpPr>
        <p:spPr>
          <a:xfrm flipH="1">
            <a:off x="1719798" y="2838616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6"/>
          <p:cNvCxnSpPr/>
          <p:nvPr>
            <p:custDataLst>
              <p:tags r:id="rId8"/>
            </p:custDataLst>
          </p:nvPr>
        </p:nvCxnSpPr>
        <p:spPr>
          <a:xfrm flipH="1">
            <a:off x="1719798" y="3488072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7"/>
          <p:cNvCxnSpPr/>
          <p:nvPr>
            <p:custDataLst>
              <p:tags r:id="rId9"/>
            </p:custDataLst>
          </p:nvPr>
        </p:nvCxnSpPr>
        <p:spPr>
          <a:xfrm flipH="1">
            <a:off x="1719798" y="4113019"/>
            <a:ext cx="7100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177021" y="230148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要加强安全文化建设</a:t>
            </a:r>
          </a:p>
        </p:txBody>
      </p:sp>
      <p:sp>
        <p:nvSpPr>
          <p:cNvPr id="50" name="矩形 49"/>
          <p:cNvSpPr/>
          <p:nvPr/>
        </p:nvSpPr>
        <p:spPr>
          <a:xfrm>
            <a:off x="2155577" y="292949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要强化安全理念教育</a:t>
            </a:r>
          </a:p>
        </p:txBody>
      </p:sp>
      <p:sp>
        <p:nvSpPr>
          <p:cNvPr id="51" name="矩形 50"/>
          <p:cNvSpPr/>
          <p:nvPr/>
        </p:nvSpPr>
        <p:spPr>
          <a:xfrm>
            <a:off x="2148683" y="3576912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要开展主题教育活动</a:t>
            </a:r>
          </a:p>
        </p:txBody>
      </p:sp>
      <p:sp>
        <p:nvSpPr>
          <p:cNvPr id="52" name="矩形 51"/>
          <p:cNvSpPr/>
          <p:nvPr/>
        </p:nvSpPr>
        <p:spPr>
          <a:xfrm>
            <a:off x="2155577" y="4186543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突出安全行为习惯的养成教育</a:t>
            </a:r>
          </a:p>
        </p:txBody>
      </p:sp>
      <p:sp>
        <p:nvSpPr>
          <p:cNvPr id="8" name="矩形 7"/>
          <p:cNvSpPr/>
          <p:nvPr/>
        </p:nvSpPr>
        <p:spPr>
          <a:xfrm>
            <a:off x="1779122" y="2521623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牢固树立我要安全的理念，大力开展习惯性违章分析与防范对策的分析和预控，促使广大员工成为自觉维护安全生产的身体力行者，实现“人人想要安全”。</a:t>
            </a:r>
            <a:endParaRPr lang="en-US" altLang="zh-CN" sz="9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22491" y="313234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倡导“相互关爱，共保平安”理念。以深化安全理念为主题，结合“安全月”等活动，开展年度</a:t>
            </a:r>
            <a:r>
              <a:rPr lang="en-US" altLang="zh-CN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安规</a:t>
            </a:r>
            <a:r>
              <a:rPr lang="en-US" altLang="zh-CN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考试，形式多样的安全文化活动。实施作业现场工作会前安全文化宣贯制度，针对现场工作特点制作移动安全文化展板，强化安全理念入脑、入耳、入心。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822491" y="3794235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开展解剖性教育，对发生过的事故和违章进行解剖，让广大员工引以为戒。吸收成熟的职业安全健康管理体系的理念，开展职业安全与健康教育培训。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822491" y="4430087"/>
            <a:ext cx="709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推行作业标准化和反违章常态管理，培养严谨、细致、规范的作风，坚决抵制“图省事、怕麻烦、抄近路”等不良思想和行为。强化“四种人”的责任意识，对于安全工作中履职不到位的，一经发现即使未造成后果，也按严重违章进行处理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1104" y="2278729"/>
            <a:ext cx="1175607" cy="2520690"/>
            <a:chOff x="371104" y="2278729"/>
            <a:chExt cx="1175607" cy="2520690"/>
          </a:xfrm>
        </p:grpSpPr>
        <p:sp>
          <p:nvSpPr>
            <p:cNvPr id="28" name="MH_Title_1"/>
            <p:cNvSpPr/>
            <p:nvPr>
              <p:custDataLst>
                <p:tags r:id="rId10"/>
              </p:custDataLst>
            </p:nvPr>
          </p:nvSpPr>
          <p:spPr>
            <a:xfrm>
              <a:off x="371104" y="2278729"/>
              <a:ext cx="1175607" cy="25206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endParaRPr lang="zh-CN" altLang="en-US" sz="4500" b="1" spc="450" dirty="0">
                <a:solidFill>
                  <a:srgbClr val="D83417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8199" y="2439982"/>
              <a:ext cx="638224" cy="23083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D83417"/>
                  </a:solidFill>
                  <a:latin typeface="+mj-ea"/>
                  <a:ea typeface="+mj-ea"/>
                </a:rPr>
                <a:t>安全教育培训</a:t>
              </a:r>
              <a:endParaRPr lang="en-US" altLang="zh-CN" sz="2400" b="1" dirty="0">
                <a:solidFill>
                  <a:srgbClr val="D83417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50"/>
                            </p:stCondLst>
                            <p:childTnLst>
                              <p:par>
                                <p:cTn id="7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5" grpId="0"/>
      <p:bldP spid="31" grpId="0" animBg="1"/>
      <p:bldP spid="39" grpId="0" animBg="1"/>
      <p:bldP spid="41" grpId="0" animBg="1"/>
      <p:bldP spid="43" grpId="0" animBg="1"/>
      <p:bldP spid="6" grpId="0"/>
      <p:bldP spid="50" grpId="0"/>
      <p:bldP spid="51" grpId="0"/>
      <p:bldP spid="52" grpId="0"/>
      <p:bldP spid="8" grpId="0"/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cs typeface="宋体" charset="-122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1583" y="2427911"/>
            <a:ext cx="84985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itchFamily="49" charset="-122"/>
                <a:ea typeface="楷体" pitchFamily="49" charset="-122"/>
              </a:rPr>
              <a:t>一是</a:t>
            </a:r>
            <a:r>
              <a:rPr lang="zh-CN" altLang="zh-CN" sz="1000" kern="1400" dirty="0">
                <a:latin typeface="楷体" pitchFamily="49" charset="-122"/>
                <a:ea typeface="楷体" pitchFamily="49" charset="-122"/>
              </a:rPr>
              <a:t>针对“计划安排、班组作业、现场实施”等关键环节，分层分级，各有侧重，实施风险识别、预警和控制的全过程管理。</a:t>
            </a:r>
            <a:endParaRPr lang="zh-CN" altLang="zh-CN" sz="1000" kern="100" dirty="0">
              <a:latin typeface="楷体" pitchFamily="49" charset="-122"/>
              <a:ea typeface="楷体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itchFamily="49" charset="-122"/>
                <a:ea typeface="楷体" pitchFamily="49" charset="-122"/>
              </a:rPr>
              <a:t>二是</a:t>
            </a:r>
            <a:r>
              <a:rPr lang="zh-CN" altLang="zh-CN" sz="1000" kern="1400" dirty="0">
                <a:latin typeface="楷体" pitchFamily="49" charset="-122"/>
                <a:ea typeface="楷体" pitchFamily="49" charset="-122"/>
              </a:rPr>
              <a:t>强化生产计划管理，综合考虑线路施工等工作，优化施工方案，避免重复停电，杜绝一事一停，减少频繁操作。严格执行《生产计划管理规定》，增强作业计划的完整性、规范性和严肃性，严禁擅自扩大工作范围和工作内容，严禁无票工作，没有纳入周计划的工作不得临时增补。</a:t>
            </a:r>
            <a:endParaRPr lang="zh-CN" altLang="zh-CN" sz="1000" kern="100" dirty="0">
              <a:latin typeface="楷体" pitchFamily="49" charset="-122"/>
              <a:ea typeface="楷体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itchFamily="49" charset="-122"/>
                <a:ea typeface="楷体" pitchFamily="49" charset="-122"/>
              </a:rPr>
              <a:t>三是</a:t>
            </a:r>
            <a:r>
              <a:rPr lang="zh-CN" altLang="zh-CN" sz="1000" kern="1400" dirty="0">
                <a:latin typeface="楷体" pitchFamily="49" charset="-122"/>
                <a:ea typeface="楷体" pitchFamily="49" charset="-122"/>
              </a:rPr>
              <a:t>强化作业小组管理，随着人员的逐渐减少，认真分析班组承载能力，合理安排工作负责人以及装备器材，明确关键环节、关键部位到岗到位人员和重点管控措施。坚持现场勘查制度，细化现场风险预控措施，提前做好工前各项准备。</a:t>
            </a:r>
            <a:endParaRPr lang="zh-CN" altLang="zh-CN" sz="1000" kern="100" dirty="0">
              <a:latin typeface="楷体" pitchFamily="49" charset="-122"/>
              <a:ea typeface="楷体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itchFamily="49" charset="-122"/>
                <a:ea typeface="楷体" pitchFamily="49" charset="-122"/>
              </a:rPr>
              <a:t>四是</a:t>
            </a:r>
            <a:r>
              <a:rPr lang="zh-CN" altLang="zh-CN" sz="1000" kern="1400" dirty="0">
                <a:latin typeface="楷体" pitchFamily="49" charset="-122"/>
                <a:ea typeface="楷体" pitchFamily="49" charset="-122"/>
              </a:rPr>
              <a:t>加强运行环节管控。严格执行安全措施标准化设置要求，规范做好现场安全防护措施。</a:t>
            </a:r>
            <a:endParaRPr lang="zh-CN" altLang="zh-CN" sz="1000" kern="100" dirty="0">
              <a:latin typeface="楷体" pitchFamily="49" charset="-122"/>
              <a:ea typeface="楷体" pitchFamily="49" charset="-122"/>
            </a:endParaRPr>
          </a:p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000" b="1" kern="1400" dirty="0">
                <a:latin typeface="楷体" pitchFamily="49" charset="-122"/>
                <a:ea typeface="楷体" pitchFamily="49" charset="-122"/>
              </a:rPr>
              <a:t>五是</a:t>
            </a:r>
            <a:r>
              <a:rPr lang="zh-CN" altLang="zh-CN" sz="1000" kern="1400" dirty="0">
                <a:latin typeface="楷体" pitchFamily="49" charset="-122"/>
                <a:ea typeface="楷体" pitchFamily="49" charset="-122"/>
              </a:rPr>
              <a:t>规范开展现场工作。要做好“开门三件事”（开好会，办好票，带好工具、措施和材料），做到“工作任务四明确”（工作任务、现场安措、危险点分析和预控、操作步骤）。工作负责人要严格执行“三查”（衣着、状态、工具）、“三交”（任务、安全、技术），加强现场工作监护和安全督查。工作班成员要根据任务分工，推行现场标准化作业指导书的实践工作，严格执行安全风险预控措施，养成“一停、二想、三看、四查、五动手”的作业习惯、规范作业行为。</a:t>
            </a:r>
            <a:endParaRPr lang="zh-CN" altLang="zh-CN" sz="1000" kern="100" dirty="0">
              <a:effectLst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3578" y="1751291"/>
            <a:ext cx="4203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、加强安全风险管控，防范各类安全事故。</a:t>
            </a:r>
          </a:p>
        </p:txBody>
      </p:sp>
      <p:cxnSp>
        <p:nvCxnSpPr>
          <p:cNvPr id="47" name="MH_Other_7"/>
          <p:cNvCxnSpPr/>
          <p:nvPr>
            <p:custDataLst>
              <p:tags r:id="rId3"/>
            </p:custDataLst>
          </p:nvPr>
        </p:nvCxnSpPr>
        <p:spPr>
          <a:xfrm flipH="1">
            <a:off x="323850" y="2292536"/>
            <a:ext cx="2675335" cy="0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MH_Other_7"/>
          <p:cNvCxnSpPr/>
          <p:nvPr>
            <p:custDataLst>
              <p:tags r:id="rId4"/>
            </p:custDataLst>
          </p:nvPr>
        </p:nvCxnSpPr>
        <p:spPr>
          <a:xfrm flipH="1">
            <a:off x="6144815" y="4928731"/>
            <a:ext cx="2675335" cy="0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MH_Other_6"/>
          <p:cNvCxnSpPr/>
          <p:nvPr>
            <p:custDataLst>
              <p:tags r:id="rId5"/>
            </p:custDataLst>
          </p:nvPr>
        </p:nvCxnSpPr>
        <p:spPr>
          <a:xfrm flipV="1">
            <a:off x="8820180" y="4276522"/>
            <a:ext cx="0" cy="369094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MH_Other_6"/>
          <p:cNvCxnSpPr/>
          <p:nvPr>
            <p:custDataLst>
              <p:tags r:id="rId6"/>
            </p:custDataLst>
          </p:nvPr>
        </p:nvCxnSpPr>
        <p:spPr>
          <a:xfrm flipV="1">
            <a:off x="328952" y="2591206"/>
            <a:ext cx="0" cy="369094"/>
          </a:xfrm>
          <a:prstGeom prst="line">
            <a:avLst/>
          </a:prstGeom>
          <a:ln>
            <a:solidFill>
              <a:srgbClr val="E84328"/>
            </a:solidFill>
            <a:prstDash val="sysDash"/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 build="p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cs typeface="宋体" charset="-122"/>
              </a:rPr>
              <a:t>保证措施</a:t>
            </a:r>
            <a:endParaRPr lang="zh-CN" altLang="en-US" sz="2000" b="1" dirty="0">
              <a:solidFill>
                <a:srgbClr val="D83417"/>
              </a:solidFill>
              <a:latin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工作思路和工作计划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24737" y="2576738"/>
            <a:ext cx="5235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88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400" dirty="0">
                <a:latin typeface="楷体" pitchFamily="49" charset="-122"/>
                <a:ea typeface="楷体" pitchFamily="49" charset="-122"/>
              </a:rPr>
              <a:t>工作负责人应认真履行工作职责，向工作班成员交代当天施工任务和工作分配，告知现场危险点和安全设施的布置，明确施工作业行为防范要点和当天的作业方法，并对现场人员进行提问。对现场设置的专职监护人应交代监护人工作职责，明确工作任务。工作负责人本人在工程施工过程中可不参加具体施工任务，着重加强现场协调和安全管理。收工会应重点清点现场接地线数量和核对接地线编号，确保该撤除的接地线全部撤除。集中所有施工人员，清点人员数量，同时对本次施工作业进行点评，然后向工作票许可人汇报工作终结。</a:t>
            </a:r>
            <a:endParaRPr lang="zh-CN" altLang="zh-CN" sz="1200" kern="100" dirty="0">
              <a:effectLst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3578" y="1751291"/>
            <a:ext cx="4408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、认真组织开、收工会，确保开、收工会质量</a:t>
            </a:r>
          </a:p>
        </p:txBody>
      </p:sp>
      <p:sp>
        <p:nvSpPr>
          <p:cNvPr id="39" name="MH_Other_6"/>
          <p:cNvSpPr/>
          <p:nvPr>
            <p:custDataLst>
              <p:tags r:id="rId3"/>
            </p:custDataLst>
          </p:nvPr>
        </p:nvSpPr>
        <p:spPr bwMode="auto">
          <a:xfrm>
            <a:off x="-1" y="5020616"/>
            <a:ext cx="9144000" cy="122884"/>
          </a:xfrm>
          <a:custGeom>
            <a:avLst/>
            <a:gdLst>
              <a:gd name="connsiteX0" fmla="*/ 0 w 9166507"/>
              <a:gd name="connsiteY0" fmla="*/ 0 h 172090"/>
              <a:gd name="connsiteX1" fmla="*/ 3642069 w 9166507"/>
              <a:gd name="connsiteY1" fmla="*/ 0 h 172090"/>
              <a:gd name="connsiteX2" fmla="*/ 3800727 w 9166507"/>
              <a:gd name="connsiteY2" fmla="*/ 154090 h 172090"/>
              <a:gd name="connsiteX3" fmla="*/ 9166507 w 9166507"/>
              <a:gd name="connsiteY3" fmla="*/ 154090 h 172090"/>
              <a:gd name="connsiteX4" fmla="*/ 9166507 w 9166507"/>
              <a:gd name="connsiteY4" fmla="*/ 172090 h 172090"/>
              <a:gd name="connsiteX5" fmla="*/ 3816423 w 9166507"/>
              <a:gd name="connsiteY5" fmla="*/ 172090 h 172090"/>
              <a:gd name="connsiteX6" fmla="*/ 3730507 w 9166507"/>
              <a:gd name="connsiteY6" fmla="*/ 172090 h 172090"/>
              <a:gd name="connsiteX7" fmla="*/ 0 w 9166507"/>
              <a:gd name="connsiteY7" fmla="*/ 172090 h 1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507" h="172090">
                <a:moveTo>
                  <a:pt x="0" y="0"/>
                </a:moveTo>
                <a:lnTo>
                  <a:pt x="3642069" y="0"/>
                </a:lnTo>
                <a:lnTo>
                  <a:pt x="3800727" y="154090"/>
                </a:lnTo>
                <a:lnTo>
                  <a:pt x="9166507" y="154090"/>
                </a:lnTo>
                <a:lnTo>
                  <a:pt x="9166507" y="172090"/>
                </a:lnTo>
                <a:lnTo>
                  <a:pt x="3816423" y="172090"/>
                </a:lnTo>
                <a:lnTo>
                  <a:pt x="3730507" y="172090"/>
                </a:lnTo>
                <a:lnTo>
                  <a:pt x="0" y="172090"/>
                </a:lnTo>
                <a:close/>
              </a:path>
            </a:pathLst>
          </a:custGeom>
          <a:solidFill>
            <a:srgbClr val="E843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2401" y="2560662"/>
            <a:ext cx="2236943" cy="2457679"/>
            <a:chOff x="1199256" y="2560662"/>
            <a:chExt cx="2236943" cy="2457679"/>
          </a:xfrm>
        </p:grpSpPr>
        <p:sp>
          <p:nvSpPr>
            <p:cNvPr id="28" name="MH_Other_1"/>
            <p:cNvSpPr/>
            <p:nvPr>
              <p:custDataLst>
                <p:tags r:id="rId4"/>
              </p:custDataLst>
            </p:nvPr>
          </p:nvSpPr>
          <p:spPr bwMode="auto">
            <a:xfrm rot="622676">
              <a:off x="2893462" y="2560662"/>
              <a:ext cx="542737" cy="613282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-1" fmla="*/ 255223 w 991823"/>
                <a:gd name="-2" fmla="*/ 18035 h 1211835"/>
                <a:gd name="-3" fmla="*/ 26623 w 991823"/>
                <a:gd name="-4" fmla="*/ 945135 h 1211835"/>
                <a:gd name="-5" fmla="*/ 801323 w 991823"/>
                <a:gd name="-6" fmla="*/ 1211835 h 1211835"/>
                <a:gd name="-7" fmla="*/ 991823 w 991823"/>
                <a:gd name="-8" fmla="*/ 399035 h 1211835"/>
                <a:gd name="-9" fmla="*/ 255223 w 991823"/>
                <a:gd name="-10" fmla="*/ 18035 h 1211835"/>
                <a:gd name="-11" fmla="*/ 307466 w 1044066"/>
                <a:gd name="-12" fmla="*/ 18035 h 1211835"/>
                <a:gd name="-13" fmla="*/ 78866 w 1044066"/>
                <a:gd name="-14" fmla="*/ 945135 h 1211835"/>
                <a:gd name="-15" fmla="*/ 853566 w 1044066"/>
                <a:gd name="-16" fmla="*/ 1211835 h 1211835"/>
                <a:gd name="-17" fmla="*/ 1044066 w 1044066"/>
                <a:gd name="-18" fmla="*/ 399035 h 1211835"/>
                <a:gd name="-19" fmla="*/ 307466 w 1044066"/>
                <a:gd name="-20" fmla="*/ 18035 h 1211835"/>
                <a:gd name="-21" fmla="*/ 307466 w 1092523"/>
                <a:gd name="-22" fmla="*/ 18035 h 1219569"/>
                <a:gd name="-23" fmla="*/ 78866 w 1092523"/>
                <a:gd name="-24" fmla="*/ 945135 h 1219569"/>
                <a:gd name="-25" fmla="*/ 853566 w 1092523"/>
                <a:gd name="-26" fmla="*/ 1211835 h 1219569"/>
                <a:gd name="-27" fmla="*/ 1044066 w 1092523"/>
                <a:gd name="-28" fmla="*/ 399035 h 1219569"/>
                <a:gd name="-29" fmla="*/ 307466 w 1092523"/>
                <a:gd name="-30" fmla="*/ 18035 h 1219569"/>
                <a:gd name="-31" fmla="*/ 307466 w 1128943"/>
                <a:gd name="-32" fmla="*/ 18035 h 1256152"/>
                <a:gd name="-33" fmla="*/ 78866 w 1128943"/>
                <a:gd name="-34" fmla="*/ 945135 h 1256152"/>
                <a:gd name="-35" fmla="*/ 853566 w 1128943"/>
                <a:gd name="-36" fmla="*/ 1211835 h 1256152"/>
                <a:gd name="-37" fmla="*/ 1044066 w 1128943"/>
                <a:gd name="-38" fmla="*/ 399035 h 1256152"/>
                <a:gd name="-39" fmla="*/ 307466 w 1128943"/>
                <a:gd name="-40" fmla="*/ 18035 h 1256152"/>
                <a:gd name="-41" fmla="*/ 307466 w 1128943"/>
                <a:gd name="-42" fmla="*/ 18035 h 1295996"/>
                <a:gd name="-43" fmla="*/ 78866 w 1128943"/>
                <a:gd name="-44" fmla="*/ 945135 h 1295996"/>
                <a:gd name="-45" fmla="*/ 853566 w 1128943"/>
                <a:gd name="-46" fmla="*/ 1211835 h 1295996"/>
                <a:gd name="-47" fmla="*/ 1044066 w 1128943"/>
                <a:gd name="-48" fmla="*/ 399035 h 1295996"/>
                <a:gd name="-49" fmla="*/ 307466 w 1128943"/>
                <a:gd name="-50" fmla="*/ 18035 h 1295996"/>
                <a:gd name="-51" fmla="*/ 379312 w 1200789"/>
                <a:gd name="-52" fmla="*/ 18035 h 1295996"/>
                <a:gd name="-53" fmla="*/ 150712 w 1200789"/>
                <a:gd name="-54" fmla="*/ 945135 h 1295996"/>
                <a:gd name="-55" fmla="*/ 925412 w 1200789"/>
                <a:gd name="-56" fmla="*/ 1211835 h 1295996"/>
                <a:gd name="-57" fmla="*/ 1115912 w 1200789"/>
                <a:gd name="-58" fmla="*/ 399035 h 1295996"/>
                <a:gd name="-59" fmla="*/ 379312 w 1200789"/>
                <a:gd name="-60" fmla="*/ 18035 h 1295996"/>
                <a:gd name="-61" fmla="*/ 368256 w 1189733"/>
                <a:gd name="-62" fmla="*/ 18035 h 1315677"/>
                <a:gd name="-63" fmla="*/ 139656 w 1189733"/>
                <a:gd name="-64" fmla="*/ 945135 h 1315677"/>
                <a:gd name="-65" fmla="*/ 914356 w 1189733"/>
                <a:gd name="-66" fmla="*/ 1211835 h 1315677"/>
                <a:gd name="-67" fmla="*/ 1104856 w 1189733"/>
                <a:gd name="-68" fmla="*/ 399035 h 1315677"/>
                <a:gd name="-69" fmla="*/ 368256 w 1189733"/>
                <a:gd name="-70" fmla="*/ 18035 h 1315677"/>
                <a:gd name="-71" fmla="*/ 308355 w 1129832"/>
                <a:gd name="-72" fmla="*/ 18035 h 1295996"/>
                <a:gd name="-73" fmla="*/ 79755 w 1129832"/>
                <a:gd name="-74" fmla="*/ 945135 h 1295996"/>
                <a:gd name="-75" fmla="*/ 854455 w 1129832"/>
                <a:gd name="-76" fmla="*/ 1211835 h 1295996"/>
                <a:gd name="-77" fmla="*/ 1044955 w 1129832"/>
                <a:gd name="-78" fmla="*/ 399035 h 1295996"/>
                <a:gd name="-79" fmla="*/ 308355 w 1129832"/>
                <a:gd name="-80" fmla="*/ 18035 h 1295996"/>
                <a:gd name="-81" fmla="*/ 308355 w 1121503"/>
                <a:gd name="-82" fmla="*/ 18035 h 1237984"/>
                <a:gd name="-83" fmla="*/ 79755 w 1121503"/>
                <a:gd name="-84" fmla="*/ 945135 h 1237984"/>
                <a:gd name="-85" fmla="*/ 854455 w 1121503"/>
                <a:gd name="-86" fmla="*/ 1211835 h 1237984"/>
                <a:gd name="-87" fmla="*/ 1044955 w 1121503"/>
                <a:gd name="-88" fmla="*/ 399035 h 1237984"/>
                <a:gd name="-89" fmla="*/ 308355 w 1121503"/>
                <a:gd name="-90" fmla="*/ 18035 h 1237984"/>
                <a:gd name="-91" fmla="*/ 308355 w 1176171"/>
                <a:gd name="-92" fmla="*/ 18035 h 1301167"/>
                <a:gd name="-93" fmla="*/ 79755 w 1176171"/>
                <a:gd name="-94" fmla="*/ 945135 h 1301167"/>
                <a:gd name="-95" fmla="*/ 854455 w 1176171"/>
                <a:gd name="-96" fmla="*/ 1211835 h 1301167"/>
                <a:gd name="-97" fmla="*/ 1044955 w 1176171"/>
                <a:gd name="-98" fmla="*/ 399035 h 1301167"/>
                <a:gd name="-99" fmla="*/ 308355 w 1176171"/>
                <a:gd name="-100" fmla="*/ 18035 h 1301167"/>
                <a:gd name="-101" fmla="*/ 311025 w 1206943"/>
                <a:gd name="-102" fmla="*/ 18035 h 1327216"/>
                <a:gd name="-103" fmla="*/ 82425 w 1206943"/>
                <a:gd name="-104" fmla="*/ 945135 h 1327216"/>
                <a:gd name="-105" fmla="*/ 907925 w 1206943"/>
                <a:gd name="-106" fmla="*/ 1224535 h 1327216"/>
                <a:gd name="-107" fmla="*/ 1047625 w 1206943"/>
                <a:gd name="-108" fmla="*/ 399035 h 1327216"/>
                <a:gd name="-109" fmla="*/ 311025 w 1206943"/>
                <a:gd name="-110" fmla="*/ 18035 h 1327216"/>
                <a:gd name="-111" fmla="*/ 311025 w 1171155"/>
                <a:gd name="-112" fmla="*/ 18035 h 1300243"/>
                <a:gd name="-113" fmla="*/ 82425 w 1171155"/>
                <a:gd name="-114" fmla="*/ 945135 h 1300243"/>
                <a:gd name="-115" fmla="*/ 907925 w 1171155"/>
                <a:gd name="-116" fmla="*/ 1224535 h 1300243"/>
                <a:gd name="-117" fmla="*/ 1047625 w 1171155"/>
                <a:gd name="-118" fmla="*/ 399035 h 1300243"/>
                <a:gd name="-119" fmla="*/ 311025 w 1171155"/>
                <a:gd name="-120" fmla="*/ 18035 h 1300243"/>
                <a:gd name="-121" fmla="*/ 311025 w 1151607"/>
                <a:gd name="-122" fmla="*/ 18035 h 1300243"/>
                <a:gd name="-123" fmla="*/ 82425 w 1151607"/>
                <a:gd name="-124" fmla="*/ 945135 h 1300243"/>
                <a:gd name="-125" fmla="*/ 907925 w 1151607"/>
                <a:gd name="-126" fmla="*/ 1224535 h 1300243"/>
                <a:gd name="-127" fmla="*/ 1047625 w 1151607"/>
                <a:gd name="-128" fmla="*/ 399035 h 1300243"/>
                <a:gd name="-129" fmla="*/ 311025 w 1151607"/>
                <a:gd name="-130" fmla="*/ 18035 h 1300243"/>
              </a:gdLst>
              <a:ahLst/>
              <a:cxnLst>
                <a:cxn ang="0">
                  <a:pos x="-121" y="-122"/>
                </a:cxn>
                <a:cxn ang="0">
                  <a:pos x="-123" y="-124"/>
                </a:cxn>
                <a:cxn ang="0">
                  <a:pos x="-125" y="-126"/>
                </a:cxn>
                <a:cxn ang="0">
                  <a:pos x="-127" y="-128"/>
                </a:cxn>
                <a:cxn ang="0">
                  <a:pos x="-129" y="-130"/>
                </a:cxn>
              </a:cxnLst>
              <a:rect l="l" t="t" r="r" b="b"/>
              <a:pathLst>
                <a:path w="1151607" h="1300243">
                  <a:moveTo>
                    <a:pt x="311025" y="18035"/>
                  </a:moveTo>
                  <a:cubicBezTo>
                    <a:pt x="-103842" y="109052"/>
                    <a:pt x="-17058" y="744052"/>
                    <a:pt x="82425" y="945135"/>
                  </a:cubicBezTo>
                  <a:cubicBezTo>
                    <a:pt x="181908" y="1146218"/>
                    <a:pt x="535392" y="1440435"/>
                    <a:pt x="907925" y="1224535"/>
                  </a:cubicBezTo>
                  <a:cubicBezTo>
                    <a:pt x="1280458" y="1008635"/>
                    <a:pt x="1138642" y="598002"/>
                    <a:pt x="1047625" y="399035"/>
                  </a:cubicBezTo>
                  <a:cubicBezTo>
                    <a:pt x="956608" y="200068"/>
                    <a:pt x="725892" y="-72982"/>
                    <a:pt x="311025" y="18035"/>
                  </a:cubicBezTo>
                  <a:close/>
                </a:path>
              </a:pathLst>
            </a:custGeom>
            <a:solidFill>
              <a:srgbClr val="E843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790" b="1">
                <a:latin typeface="微软雅黑" pitchFamily="34" charset="-122"/>
              </a:endParaRPr>
            </a:p>
          </p:txBody>
        </p:sp>
        <p:sp>
          <p:nvSpPr>
            <p:cNvPr id="29" name="MH_Other_2"/>
            <p:cNvSpPr/>
            <p:nvPr>
              <p:custDataLst>
                <p:tags r:id="rId5"/>
              </p:custDataLst>
            </p:nvPr>
          </p:nvSpPr>
          <p:spPr bwMode="auto">
            <a:xfrm>
              <a:off x="2281318" y="2863321"/>
              <a:ext cx="364101" cy="399373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-1" fmla="*/ 255223 w 991823"/>
                <a:gd name="-2" fmla="*/ 18035 h 1211835"/>
                <a:gd name="-3" fmla="*/ 26623 w 991823"/>
                <a:gd name="-4" fmla="*/ 945135 h 1211835"/>
                <a:gd name="-5" fmla="*/ 801323 w 991823"/>
                <a:gd name="-6" fmla="*/ 1211835 h 1211835"/>
                <a:gd name="-7" fmla="*/ 991823 w 991823"/>
                <a:gd name="-8" fmla="*/ 399035 h 1211835"/>
                <a:gd name="-9" fmla="*/ 255223 w 991823"/>
                <a:gd name="-10" fmla="*/ 18035 h 1211835"/>
                <a:gd name="-11" fmla="*/ 307466 w 1044066"/>
                <a:gd name="-12" fmla="*/ 18035 h 1211835"/>
                <a:gd name="-13" fmla="*/ 78866 w 1044066"/>
                <a:gd name="-14" fmla="*/ 945135 h 1211835"/>
                <a:gd name="-15" fmla="*/ 853566 w 1044066"/>
                <a:gd name="-16" fmla="*/ 1211835 h 1211835"/>
                <a:gd name="-17" fmla="*/ 1044066 w 1044066"/>
                <a:gd name="-18" fmla="*/ 399035 h 1211835"/>
                <a:gd name="-19" fmla="*/ 307466 w 1044066"/>
                <a:gd name="-20" fmla="*/ 18035 h 1211835"/>
                <a:gd name="-21" fmla="*/ 307466 w 1092523"/>
                <a:gd name="-22" fmla="*/ 18035 h 1219569"/>
                <a:gd name="-23" fmla="*/ 78866 w 1092523"/>
                <a:gd name="-24" fmla="*/ 945135 h 1219569"/>
                <a:gd name="-25" fmla="*/ 853566 w 1092523"/>
                <a:gd name="-26" fmla="*/ 1211835 h 1219569"/>
                <a:gd name="-27" fmla="*/ 1044066 w 1092523"/>
                <a:gd name="-28" fmla="*/ 399035 h 1219569"/>
                <a:gd name="-29" fmla="*/ 307466 w 1092523"/>
                <a:gd name="-30" fmla="*/ 18035 h 1219569"/>
                <a:gd name="-31" fmla="*/ 307466 w 1128943"/>
                <a:gd name="-32" fmla="*/ 18035 h 1256152"/>
                <a:gd name="-33" fmla="*/ 78866 w 1128943"/>
                <a:gd name="-34" fmla="*/ 945135 h 1256152"/>
                <a:gd name="-35" fmla="*/ 853566 w 1128943"/>
                <a:gd name="-36" fmla="*/ 1211835 h 1256152"/>
                <a:gd name="-37" fmla="*/ 1044066 w 1128943"/>
                <a:gd name="-38" fmla="*/ 399035 h 1256152"/>
                <a:gd name="-39" fmla="*/ 307466 w 1128943"/>
                <a:gd name="-40" fmla="*/ 18035 h 1256152"/>
                <a:gd name="-41" fmla="*/ 307466 w 1128943"/>
                <a:gd name="-42" fmla="*/ 18035 h 1295996"/>
                <a:gd name="-43" fmla="*/ 78866 w 1128943"/>
                <a:gd name="-44" fmla="*/ 945135 h 1295996"/>
                <a:gd name="-45" fmla="*/ 853566 w 1128943"/>
                <a:gd name="-46" fmla="*/ 1211835 h 1295996"/>
                <a:gd name="-47" fmla="*/ 1044066 w 1128943"/>
                <a:gd name="-48" fmla="*/ 399035 h 1295996"/>
                <a:gd name="-49" fmla="*/ 307466 w 1128943"/>
                <a:gd name="-50" fmla="*/ 18035 h 1295996"/>
                <a:gd name="-51" fmla="*/ 379312 w 1200789"/>
                <a:gd name="-52" fmla="*/ 18035 h 1295996"/>
                <a:gd name="-53" fmla="*/ 150712 w 1200789"/>
                <a:gd name="-54" fmla="*/ 945135 h 1295996"/>
                <a:gd name="-55" fmla="*/ 925412 w 1200789"/>
                <a:gd name="-56" fmla="*/ 1211835 h 1295996"/>
                <a:gd name="-57" fmla="*/ 1115912 w 1200789"/>
                <a:gd name="-58" fmla="*/ 399035 h 1295996"/>
                <a:gd name="-59" fmla="*/ 379312 w 1200789"/>
                <a:gd name="-60" fmla="*/ 18035 h 1295996"/>
                <a:gd name="-61" fmla="*/ 368256 w 1189733"/>
                <a:gd name="-62" fmla="*/ 18035 h 1315677"/>
                <a:gd name="-63" fmla="*/ 139656 w 1189733"/>
                <a:gd name="-64" fmla="*/ 945135 h 1315677"/>
                <a:gd name="-65" fmla="*/ 914356 w 1189733"/>
                <a:gd name="-66" fmla="*/ 1211835 h 1315677"/>
                <a:gd name="-67" fmla="*/ 1104856 w 1189733"/>
                <a:gd name="-68" fmla="*/ 399035 h 1315677"/>
                <a:gd name="-69" fmla="*/ 368256 w 1189733"/>
                <a:gd name="-70" fmla="*/ 18035 h 1315677"/>
                <a:gd name="-71" fmla="*/ 308355 w 1129832"/>
                <a:gd name="-72" fmla="*/ 18035 h 1295996"/>
                <a:gd name="-73" fmla="*/ 79755 w 1129832"/>
                <a:gd name="-74" fmla="*/ 945135 h 1295996"/>
                <a:gd name="-75" fmla="*/ 854455 w 1129832"/>
                <a:gd name="-76" fmla="*/ 1211835 h 1295996"/>
                <a:gd name="-77" fmla="*/ 1044955 w 1129832"/>
                <a:gd name="-78" fmla="*/ 399035 h 1295996"/>
                <a:gd name="-79" fmla="*/ 308355 w 1129832"/>
                <a:gd name="-80" fmla="*/ 18035 h 1295996"/>
                <a:gd name="-81" fmla="*/ 308355 w 1121503"/>
                <a:gd name="-82" fmla="*/ 18035 h 1237984"/>
                <a:gd name="-83" fmla="*/ 79755 w 1121503"/>
                <a:gd name="-84" fmla="*/ 945135 h 1237984"/>
                <a:gd name="-85" fmla="*/ 854455 w 1121503"/>
                <a:gd name="-86" fmla="*/ 1211835 h 1237984"/>
                <a:gd name="-87" fmla="*/ 1044955 w 1121503"/>
                <a:gd name="-88" fmla="*/ 399035 h 1237984"/>
                <a:gd name="-89" fmla="*/ 308355 w 1121503"/>
                <a:gd name="-90" fmla="*/ 18035 h 1237984"/>
                <a:gd name="-91" fmla="*/ 308355 w 1176171"/>
                <a:gd name="-92" fmla="*/ 18035 h 1301167"/>
                <a:gd name="-93" fmla="*/ 79755 w 1176171"/>
                <a:gd name="-94" fmla="*/ 945135 h 1301167"/>
                <a:gd name="-95" fmla="*/ 854455 w 1176171"/>
                <a:gd name="-96" fmla="*/ 1211835 h 1301167"/>
                <a:gd name="-97" fmla="*/ 1044955 w 1176171"/>
                <a:gd name="-98" fmla="*/ 399035 h 1301167"/>
                <a:gd name="-99" fmla="*/ 308355 w 1176171"/>
                <a:gd name="-100" fmla="*/ 18035 h 1301167"/>
                <a:gd name="-101" fmla="*/ 311025 w 1206943"/>
                <a:gd name="-102" fmla="*/ 18035 h 1327216"/>
                <a:gd name="-103" fmla="*/ 82425 w 1206943"/>
                <a:gd name="-104" fmla="*/ 945135 h 1327216"/>
                <a:gd name="-105" fmla="*/ 907925 w 1206943"/>
                <a:gd name="-106" fmla="*/ 1224535 h 1327216"/>
                <a:gd name="-107" fmla="*/ 1047625 w 1206943"/>
                <a:gd name="-108" fmla="*/ 399035 h 1327216"/>
                <a:gd name="-109" fmla="*/ 311025 w 1206943"/>
                <a:gd name="-110" fmla="*/ 18035 h 1327216"/>
                <a:gd name="-111" fmla="*/ 311025 w 1171155"/>
                <a:gd name="-112" fmla="*/ 18035 h 1300243"/>
                <a:gd name="-113" fmla="*/ 82425 w 1171155"/>
                <a:gd name="-114" fmla="*/ 945135 h 1300243"/>
                <a:gd name="-115" fmla="*/ 907925 w 1171155"/>
                <a:gd name="-116" fmla="*/ 1224535 h 1300243"/>
                <a:gd name="-117" fmla="*/ 1047625 w 1171155"/>
                <a:gd name="-118" fmla="*/ 399035 h 1300243"/>
                <a:gd name="-119" fmla="*/ 311025 w 1171155"/>
                <a:gd name="-120" fmla="*/ 18035 h 1300243"/>
                <a:gd name="-121" fmla="*/ 311025 w 1151607"/>
                <a:gd name="-122" fmla="*/ 18035 h 1300243"/>
                <a:gd name="-123" fmla="*/ 82425 w 1151607"/>
                <a:gd name="-124" fmla="*/ 945135 h 1300243"/>
                <a:gd name="-125" fmla="*/ 907925 w 1151607"/>
                <a:gd name="-126" fmla="*/ 1224535 h 1300243"/>
                <a:gd name="-127" fmla="*/ 1047625 w 1151607"/>
                <a:gd name="-128" fmla="*/ 399035 h 1300243"/>
                <a:gd name="-129" fmla="*/ 311025 w 1151607"/>
                <a:gd name="-130" fmla="*/ 18035 h 1300243"/>
                <a:gd name="-131" fmla="*/ 311025 w 1151605"/>
                <a:gd name="-132" fmla="*/ 18035 h 1390374"/>
                <a:gd name="-133" fmla="*/ 82425 w 1151605"/>
                <a:gd name="-134" fmla="*/ 945135 h 1390374"/>
                <a:gd name="-135" fmla="*/ 907924 w 1151605"/>
                <a:gd name="-136" fmla="*/ 1326039 h 1390374"/>
                <a:gd name="-137" fmla="*/ 1047625 w 1151605"/>
                <a:gd name="-138" fmla="*/ 399035 h 1390374"/>
                <a:gd name="-139" fmla="*/ 311025 w 1151605"/>
                <a:gd name="-140" fmla="*/ 18035 h 1390374"/>
                <a:gd name="-141" fmla="*/ 302517 w 1094827"/>
                <a:gd name="-142" fmla="*/ 18035 h 1483396"/>
                <a:gd name="-143" fmla="*/ 73917 w 1094827"/>
                <a:gd name="-144" fmla="*/ 945135 h 1483396"/>
                <a:gd name="-145" fmla="*/ 777640 w 1094827"/>
                <a:gd name="-146" fmla="*/ 1427543 h 1483396"/>
                <a:gd name="-147" fmla="*/ 1039117 w 1094827"/>
                <a:gd name="-148" fmla="*/ 399035 h 1483396"/>
                <a:gd name="-149" fmla="*/ 302517 w 1094827"/>
                <a:gd name="-150" fmla="*/ 18035 h 1483396"/>
                <a:gd name="-151" fmla="*/ 302515 w 1078069"/>
                <a:gd name="-152" fmla="*/ 18035 h 1483396"/>
                <a:gd name="-153" fmla="*/ 73915 w 1078069"/>
                <a:gd name="-154" fmla="*/ 945135 h 1483396"/>
                <a:gd name="-155" fmla="*/ 777638 w 1078069"/>
                <a:gd name="-156" fmla="*/ 1427543 h 1483396"/>
                <a:gd name="-157" fmla="*/ 1039115 w 1078069"/>
                <a:gd name="-158" fmla="*/ 399035 h 1483396"/>
                <a:gd name="-159" fmla="*/ 302515 w 1078069"/>
                <a:gd name="-160" fmla="*/ 18035 h 1483396"/>
                <a:gd name="-161" fmla="*/ 302515 w 1071948"/>
                <a:gd name="-162" fmla="*/ 18035 h 1449336"/>
                <a:gd name="-163" fmla="*/ 73915 w 1071948"/>
                <a:gd name="-164" fmla="*/ 945135 h 1449336"/>
                <a:gd name="-165" fmla="*/ 777638 w 1071948"/>
                <a:gd name="-166" fmla="*/ 1427543 h 1449336"/>
                <a:gd name="-167" fmla="*/ 1039115 w 1071948"/>
                <a:gd name="-168" fmla="*/ 399035 h 1449336"/>
                <a:gd name="-169" fmla="*/ 302515 w 1071948"/>
                <a:gd name="-170" fmla="*/ 18035 h 1449336"/>
                <a:gd name="-171" fmla="*/ 302515 w 1071948"/>
                <a:gd name="-172" fmla="*/ 53441 h 1484742"/>
                <a:gd name="-173" fmla="*/ 73915 w 1071948"/>
                <a:gd name="-174" fmla="*/ 980541 h 1484742"/>
                <a:gd name="-175" fmla="*/ 777638 w 1071948"/>
                <a:gd name="-176" fmla="*/ 1462949 h 1484742"/>
                <a:gd name="-177" fmla="*/ 1039115 w 1071948"/>
                <a:gd name="-178" fmla="*/ 434441 h 1484742"/>
                <a:gd name="-179" fmla="*/ 302515 w 1071948"/>
                <a:gd name="-180" fmla="*/ 53441 h 1484742"/>
                <a:gd name="-181" fmla="*/ 315981 w 1085414"/>
                <a:gd name="-182" fmla="*/ 53443 h 1484744"/>
                <a:gd name="-183" fmla="*/ 87381 w 1085414"/>
                <a:gd name="-184" fmla="*/ 980543 h 1484744"/>
                <a:gd name="-185" fmla="*/ 791104 w 1085414"/>
                <a:gd name="-186" fmla="*/ 1462951 h 1484744"/>
                <a:gd name="-187" fmla="*/ 1052581 w 1085414"/>
                <a:gd name="-188" fmla="*/ 434443 h 1484744"/>
                <a:gd name="-189" fmla="*/ 315981 w 1085414"/>
                <a:gd name="-190" fmla="*/ 53443 h 1484744"/>
              </a:gdLst>
              <a:ahLst/>
              <a:cxnLst>
                <a:cxn ang="0">
                  <a:pos x="-181" y="-182"/>
                </a:cxn>
                <a:cxn ang="0">
                  <a:pos x="-183" y="-184"/>
                </a:cxn>
                <a:cxn ang="0">
                  <a:pos x="-185" y="-186"/>
                </a:cxn>
                <a:cxn ang="0">
                  <a:pos x="-187" y="-188"/>
                </a:cxn>
                <a:cxn ang="0">
                  <a:pos x="-189" y="-190"/>
                </a:cxn>
              </a:cxnLst>
              <a:rect l="l" t="t" r="r" b="b"/>
              <a:pathLst>
                <a:path w="1085414" h="1484744">
                  <a:moveTo>
                    <a:pt x="315981" y="53443"/>
                  </a:moveTo>
                  <a:cubicBezTo>
                    <a:pt x="-139479" y="169837"/>
                    <a:pt x="8194" y="745625"/>
                    <a:pt x="87381" y="980543"/>
                  </a:cubicBezTo>
                  <a:cubicBezTo>
                    <a:pt x="166568" y="1215461"/>
                    <a:pt x="540348" y="1577347"/>
                    <a:pt x="791104" y="1462951"/>
                  </a:cubicBezTo>
                  <a:cubicBezTo>
                    <a:pt x="1041860" y="1348555"/>
                    <a:pt x="1143598" y="633410"/>
                    <a:pt x="1052581" y="434443"/>
                  </a:cubicBezTo>
                  <a:cubicBezTo>
                    <a:pt x="961564" y="235476"/>
                    <a:pt x="730848" y="-139078"/>
                    <a:pt x="315981" y="53443"/>
                  </a:cubicBezTo>
                  <a:close/>
                </a:path>
              </a:pathLst>
            </a:custGeom>
            <a:solidFill>
              <a:srgbClr val="E843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  <p:sp>
          <p:nvSpPr>
            <p:cNvPr id="30" name="MH_Other_3"/>
            <p:cNvSpPr/>
            <p:nvPr>
              <p:custDataLst>
                <p:tags r:id="rId6"/>
              </p:custDataLst>
            </p:nvPr>
          </p:nvSpPr>
          <p:spPr bwMode="auto">
            <a:xfrm>
              <a:off x="1875118" y="3136396"/>
              <a:ext cx="360688" cy="430094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-1" fmla="*/ 255223 w 991823"/>
                <a:gd name="-2" fmla="*/ 18035 h 1211835"/>
                <a:gd name="-3" fmla="*/ 26623 w 991823"/>
                <a:gd name="-4" fmla="*/ 945135 h 1211835"/>
                <a:gd name="-5" fmla="*/ 801323 w 991823"/>
                <a:gd name="-6" fmla="*/ 1211835 h 1211835"/>
                <a:gd name="-7" fmla="*/ 991823 w 991823"/>
                <a:gd name="-8" fmla="*/ 399035 h 1211835"/>
                <a:gd name="-9" fmla="*/ 255223 w 991823"/>
                <a:gd name="-10" fmla="*/ 18035 h 1211835"/>
                <a:gd name="-11" fmla="*/ 307466 w 1044066"/>
                <a:gd name="-12" fmla="*/ 18035 h 1211835"/>
                <a:gd name="-13" fmla="*/ 78866 w 1044066"/>
                <a:gd name="-14" fmla="*/ 945135 h 1211835"/>
                <a:gd name="-15" fmla="*/ 853566 w 1044066"/>
                <a:gd name="-16" fmla="*/ 1211835 h 1211835"/>
                <a:gd name="-17" fmla="*/ 1044066 w 1044066"/>
                <a:gd name="-18" fmla="*/ 399035 h 1211835"/>
                <a:gd name="-19" fmla="*/ 307466 w 1044066"/>
                <a:gd name="-20" fmla="*/ 18035 h 1211835"/>
                <a:gd name="-21" fmla="*/ 307466 w 1092523"/>
                <a:gd name="-22" fmla="*/ 18035 h 1219569"/>
                <a:gd name="-23" fmla="*/ 78866 w 1092523"/>
                <a:gd name="-24" fmla="*/ 945135 h 1219569"/>
                <a:gd name="-25" fmla="*/ 853566 w 1092523"/>
                <a:gd name="-26" fmla="*/ 1211835 h 1219569"/>
                <a:gd name="-27" fmla="*/ 1044066 w 1092523"/>
                <a:gd name="-28" fmla="*/ 399035 h 1219569"/>
                <a:gd name="-29" fmla="*/ 307466 w 1092523"/>
                <a:gd name="-30" fmla="*/ 18035 h 1219569"/>
                <a:gd name="-31" fmla="*/ 307466 w 1128943"/>
                <a:gd name="-32" fmla="*/ 18035 h 1256152"/>
                <a:gd name="-33" fmla="*/ 78866 w 1128943"/>
                <a:gd name="-34" fmla="*/ 945135 h 1256152"/>
                <a:gd name="-35" fmla="*/ 853566 w 1128943"/>
                <a:gd name="-36" fmla="*/ 1211835 h 1256152"/>
                <a:gd name="-37" fmla="*/ 1044066 w 1128943"/>
                <a:gd name="-38" fmla="*/ 399035 h 1256152"/>
                <a:gd name="-39" fmla="*/ 307466 w 1128943"/>
                <a:gd name="-40" fmla="*/ 18035 h 1256152"/>
                <a:gd name="-41" fmla="*/ 307466 w 1128943"/>
                <a:gd name="-42" fmla="*/ 18035 h 1295996"/>
                <a:gd name="-43" fmla="*/ 78866 w 1128943"/>
                <a:gd name="-44" fmla="*/ 945135 h 1295996"/>
                <a:gd name="-45" fmla="*/ 853566 w 1128943"/>
                <a:gd name="-46" fmla="*/ 1211835 h 1295996"/>
                <a:gd name="-47" fmla="*/ 1044066 w 1128943"/>
                <a:gd name="-48" fmla="*/ 399035 h 1295996"/>
                <a:gd name="-49" fmla="*/ 307466 w 1128943"/>
                <a:gd name="-50" fmla="*/ 18035 h 1295996"/>
                <a:gd name="-51" fmla="*/ 379312 w 1200789"/>
                <a:gd name="-52" fmla="*/ 18035 h 1295996"/>
                <a:gd name="-53" fmla="*/ 150712 w 1200789"/>
                <a:gd name="-54" fmla="*/ 945135 h 1295996"/>
                <a:gd name="-55" fmla="*/ 925412 w 1200789"/>
                <a:gd name="-56" fmla="*/ 1211835 h 1295996"/>
                <a:gd name="-57" fmla="*/ 1115912 w 1200789"/>
                <a:gd name="-58" fmla="*/ 399035 h 1295996"/>
                <a:gd name="-59" fmla="*/ 379312 w 1200789"/>
                <a:gd name="-60" fmla="*/ 18035 h 1295996"/>
                <a:gd name="-61" fmla="*/ 368256 w 1189733"/>
                <a:gd name="-62" fmla="*/ 18035 h 1315677"/>
                <a:gd name="-63" fmla="*/ 139656 w 1189733"/>
                <a:gd name="-64" fmla="*/ 945135 h 1315677"/>
                <a:gd name="-65" fmla="*/ 914356 w 1189733"/>
                <a:gd name="-66" fmla="*/ 1211835 h 1315677"/>
                <a:gd name="-67" fmla="*/ 1104856 w 1189733"/>
                <a:gd name="-68" fmla="*/ 399035 h 1315677"/>
                <a:gd name="-69" fmla="*/ 368256 w 1189733"/>
                <a:gd name="-70" fmla="*/ 18035 h 1315677"/>
                <a:gd name="-71" fmla="*/ 308355 w 1129832"/>
                <a:gd name="-72" fmla="*/ 18035 h 1295996"/>
                <a:gd name="-73" fmla="*/ 79755 w 1129832"/>
                <a:gd name="-74" fmla="*/ 945135 h 1295996"/>
                <a:gd name="-75" fmla="*/ 854455 w 1129832"/>
                <a:gd name="-76" fmla="*/ 1211835 h 1295996"/>
                <a:gd name="-77" fmla="*/ 1044955 w 1129832"/>
                <a:gd name="-78" fmla="*/ 399035 h 1295996"/>
                <a:gd name="-79" fmla="*/ 308355 w 1129832"/>
                <a:gd name="-80" fmla="*/ 18035 h 1295996"/>
                <a:gd name="-81" fmla="*/ 308355 w 1121503"/>
                <a:gd name="-82" fmla="*/ 18035 h 1237984"/>
                <a:gd name="-83" fmla="*/ 79755 w 1121503"/>
                <a:gd name="-84" fmla="*/ 945135 h 1237984"/>
                <a:gd name="-85" fmla="*/ 854455 w 1121503"/>
                <a:gd name="-86" fmla="*/ 1211835 h 1237984"/>
                <a:gd name="-87" fmla="*/ 1044955 w 1121503"/>
                <a:gd name="-88" fmla="*/ 399035 h 1237984"/>
                <a:gd name="-89" fmla="*/ 308355 w 1121503"/>
                <a:gd name="-90" fmla="*/ 18035 h 1237984"/>
                <a:gd name="-91" fmla="*/ 308355 w 1176171"/>
                <a:gd name="-92" fmla="*/ 18035 h 1301167"/>
                <a:gd name="-93" fmla="*/ 79755 w 1176171"/>
                <a:gd name="-94" fmla="*/ 945135 h 1301167"/>
                <a:gd name="-95" fmla="*/ 854455 w 1176171"/>
                <a:gd name="-96" fmla="*/ 1211835 h 1301167"/>
                <a:gd name="-97" fmla="*/ 1044955 w 1176171"/>
                <a:gd name="-98" fmla="*/ 399035 h 1301167"/>
                <a:gd name="-99" fmla="*/ 308355 w 1176171"/>
                <a:gd name="-100" fmla="*/ 18035 h 1301167"/>
                <a:gd name="-101" fmla="*/ 311025 w 1206943"/>
                <a:gd name="-102" fmla="*/ 18035 h 1327216"/>
                <a:gd name="-103" fmla="*/ 82425 w 1206943"/>
                <a:gd name="-104" fmla="*/ 945135 h 1327216"/>
                <a:gd name="-105" fmla="*/ 907925 w 1206943"/>
                <a:gd name="-106" fmla="*/ 1224535 h 1327216"/>
                <a:gd name="-107" fmla="*/ 1047625 w 1206943"/>
                <a:gd name="-108" fmla="*/ 399035 h 1327216"/>
                <a:gd name="-109" fmla="*/ 311025 w 1206943"/>
                <a:gd name="-110" fmla="*/ 18035 h 1327216"/>
                <a:gd name="-111" fmla="*/ 311025 w 1171155"/>
                <a:gd name="-112" fmla="*/ 18035 h 1300243"/>
                <a:gd name="-113" fmla="*/ 82425 w 1171155"/>
                <a:gd name="-114" fmla="*/ 945135 h 1300243"/>
                <a:gd name="-115" fmla="*/ 907925 w 1171155"/>
                <a:gd name="-116" fmla="*/ 1224535 h 1300243"/>
                <a:gd name="-117" fmla="*/ 1047625 w 1171155"/>
                <a:gd name="-118" fmla="*/ 399035 h 1300243"/>
                <a:gd name="-119" fmla="*/ 311025 w 1171155"/>
                <a:gd name="-120" fmla="*/ 18035 h 1300243"/>
                <a:gd name="-121" fmla="*/ 311025 w 1151607"/>
                <a:gd name="-122" fmla="*/ 18035 h 1300243"/>
                <a:gd name="-123" fmla="*/ 82425 w 1151607"/>
                <a:gd name="-124" fmla="*/ 945135 h 1300243"/>
                <a:gd name="-125" fmla="*/ 907925 w 1151607"/>
                <a:gd name="-126" fmla="*/ 1224535 h 1300243"/>
                <a:gd name="-127" fmla="*/ 1047625 w 1151607"/>
                <a:gd name="-128" fmla="*/ 399035 h 1300243"/>
                <a:gd name="-129" fmla="*/ 311025 w 1151607"/>
                <a:gd name="-130" fmla="*/ 18035 h 1300243"/>
                <a:gd name="-131" fmla="*/ 311025 w 1151605"/>
                <a:gd name="-132" fmla="*/ 18035 h 1390374"/>
                <a:gd name="-133" fmla="*/ 82425 w 1151605"/>
                <a:gd name="-134" fmla="*/ 945135 h 1390374"/>
                <a:gd name="-135" fmla="*/ 907924 w 1151605"/>
                <a:gd name="-136" fmla="*/ 1326039 h 1390374"/>
                <a:gd name="-137" fmla="*/ 1047625 w 1151605"/>
                <a:gd name="-138" fmla="*/ 399035 h 1390374"/>
                <a:gd name="-139" fmla="*/ 311025 w 1151605"/>
                <a:gd name="-140" fmla="*/ 18035 h 1390374"/>
                <a:gd name="-141" fmla="*/ 302517 w 1094827"/>
                <a:gd name="-142" fmla="*/ 18035 h 1483396"/>
                <a:gd name="-143" fmla="*/ 73917 w 1094827"/>
                <a:gd name="-144" fmla="*/ 945135 h 1483396"/>
                <a:gd name="-145" fmla="*/ 777640 w 1094827"/>
                <a:gd name="-146" fmla="*/ 1427543 h 1483396"/>
                <a:gd name="-147" fmla="*/ 1039117 w 1094827"/>
                <a:gd name="-148" fmla="*/ 399035 h 1483396"/>
                <a:gd name="-149" fmla="*/ 302517 w 1094827"/>
                <a:gd name="-150" fmla="*/ 18035 h 1483396"/>
                <a:gd name="-151" fmla="*/ 302515 w 1078069"/>
                <a:gd name="-152" fmla="*/ 18035 h 1483396"/>
                <a:gd name="-153" fmla="*/ 73915 w 1078069"/>
                <a:gd name="-154" fmla="*/ 945135 h 1483396"/>
                <a:gd name="-155" fmla="*/ 777638 w 1078069"/>
                <a:gd name="-156" fmla="*/ 1427543 h 1483396"/>
                <a:gd name="-157" fmla="*/ 1039115 w 1078069"/>
                <a:gd name="-158" fmla="*/ 399035 h 1483396"/>
                <a:gd name="-159" fmla="*/ 302515 w 1078069"/>
                <a:gd name="-160" fmla="*/ 18035 h 1483396"/>
                <a:gd name="-161" fmla="*/ 302515 w 1071948"/>
                <a:gd name="-162" fmla="*/ 18035 h 1449336"/>
                <a:gd name="-163" fmla="*/ 73915 w 1071948"/>
                <a:gd name="-164" fmla="*/ 945135 h 1449336"/>
                <a:gd name="-165" fmla="*/ 777638 w 1071948"/>
                <a:gd name="-166" fmla="*/ 1427543 h 1449336"/>
                <a:gd name="-167" fmla="*/ 1039115 w 1071948"/>
                <a:gd name="-168" fmla="*/ 399035 h 1449336"/>
                <a:gd name="-169" fmla="*/ 302515 w 1071948"/>
                <a:gd name="-170" fmla="*/ 18035 h 1449336"/>
                <a:gd name="-171" fmla="*/ 302515 w 1071948"/>
                <a:gd name="-172" fmla="*/ 53441 h 1484742"/>
                <a:gd name="-173" fmla="*/ 73915 w 1071948"/>
                <a:gd name="-174" fmla="*/ 980541 h 1484742"/>
                <a:gd name="-175" fmla="*/ 777638 w 1071948"/>
                <a:gd name="-176" fmla="*/ 1462949 h 1484742"/>
                <a:gd name="-177" fmla="*/ 1039115 w 1071948"/>
                <a:gd name="-178" fmla="*/ 434441 h 1484742"/>
                <a:gd name="-179" fmla="*/ 302515 w 1071948"/>
                <a:gd name="-180" fmla="*/ 53441 h 1484742"/>
                <a:gd name="-181" fmla="*/ 315981 w 1085414"/>
                <a:gd name="-182" fmla="*/ 53443 h 1484744"/>
                <a:gd name="-183" fmla="*/ 87381 w 1085414"/>
                <a:gd name="-184" fmla="*/ 980543 h 1484744"/>
                <a:gd name="-185" fmla="*/ 791104 w 1085414"/>
                <a:gd name="-186" fmla="*/ 1462951 h 1484744"/>
                <a:gd name="-187" fmla="*/ 1052581 w 1085414"/>
                <a:gd name="-188" fmla="*/ 434443 h 1484744"/>
                <a:gd name="-189" fmla="*/ 315981 w 1085414"/>
                <a:gd name="-190" fmla="*/ 53443 h 1484744"/>
                <a:gd name="-191" fmla="*/ 326258 w 1075395"/>
                <a:gd name="-192" fmla="*/ 44948 h 1578533"/>
                <a:gd name="-193" fmla="*/ 77362 w 1075395"/>
                <a:gd name="-194" fmla="*/ 1073551 h 1578533"/>
                <a:gd name="-195" fmla="*/ 781085 w 1075395"/>
                <a:gd name="-196" fmla="*/ 1555959 h 1578533"/>
                <a:gd name="-197" fmla="*/ 1042562 w 1075395"/>
                <a:gd name="-198" fmla="*/ 527451 h 1578533"/>
                <a:gd name="-199" fmla="*/ 326258 w 1075395"/>
                <a:gd name="-200" fmla="*/ 44948 h 1578533"/>
                <a:gd name="-201" fmla="*/ 302142 w 1051279"/>
                <a:gd name="-202" fmla="*/ 44948 h 1578533"/>
                <a:gd name="-203" fmla="*/ 53246 w 1051279"/>
                <a:gd name="-204" fmla="*/ 1073551 h 1578533"/>
                <a:gd name="-205" fmla="*/ 756969 w 1051279"/>
                <a:gd name="-206" fmla="*/ 1555959 h 1578533"/>
                <a:gd name="-207" fmla="*/ 1018446 w 1051279"/>
                <a:gd name="-208" fmla="*/ 527451 h 1578533"/>
                <a:gd name="-209" fmla="*/ 302142 w 1051279"/>
                <a:gd name="-210" fmla="*/ 44948 h 1578533"/>
                <a:gd name="-211" fmla="*/ 302142 w 1004635"/>
                <a:gd name="-212" fmla="*/ 40123 h 1563521"/>
                <a:gd name="-213" fmla="*/ 53246 w 1004635"/>
                <a:gd name="-214" fmla="*/ 1068726 h 1563521"/>
                <a:gd name="-215" fmla="*/ 756969 w 1004635"/>
                <a:gd name="-216" fmla="*/ 1551134 h 1563521"/>
                <a:gd name="-217" fmla="*/ 977854 w 1004635"/>
                <a:gd name="-218" fmla="*/ 598755 h 1563521"/>
                <a:gd name="-219" fmla="*/ 302142 w 1004635"/>
                <a:gd name="-220" fmla="*/ 40123 h 1563521"/>
                <a:gd name="-221" fmla="*/ 331365 w 1034545"/>
                <a:gd name="-222" fmla="*/ 40121 h 1576916"/>
                <a:gd name="-223" fmla="*/ 41877 w 1034545"/>
                <a:gd name="-224" fmla="*/ 1195604 h 1576916"/>
                <a:gd name="-225" fmla="*/ 786192 w 1034545"/>
                <a:gd name="-226" fmla="*/ 1551132 h 1576916"/>
                <a:gd name="-227" fmla="*/ 1007077 w 1034545"/>
                <a:gd name="-228" fmla="*/ 598753 h 1576916"/>
                <a:gd name="-229" fmla="*/ 331365 w 1034545"/>
                <a:gd name="-230" fmla="*/ 40121 h 1576916"/>
                <a:gd name="-231" fmla="*/ 331365 w 1057619"/>
                <a:gd name="-232" fmla="*/ 40121 h 1596074"/>
                <a:gd name="-233" fmla="*/ 41877 w 1057619"/>
                <a:gd name="-234" fmla="*/ 1195604 h 1596074"/>
                <a:gd name="-235" fmla="*/ 786192 w 1057619"/>
                <a:gd name="-236" fmla="*/ 1551132 h 1596074"/>
                <a:gd name="-237" fmla="*/ 1007077 w 1057619"/>
                <a:gd name="-238" fmla="*/ 598753 h 1596074"/>
                <a:gd name="-239" fmla="*/ 331365 w 1057619"/>
                <a:gd name="-240" fmla="*/ 40121 h 1596074"/>
                <a:gd name="-241" fmla="*/ 331365 w 1073428"/>
                <a:gd name="-242" fmla="*/ 40121 h 1596074"/>
                <a:gd name="-243" fmla="*/ 41877 w 1073428"/>
                <a:gd name="-244" fmla="*/ 1195604 h 1596074"/>
                <a:gd name="-245" fmla="*/ 786192 w 1073428"/>
                <a:gd name="-246" fmla="*/ 1551132 h 1596074"/>
                <a:gd name="-247" fmla="*/ 1007077 w 1073428"/>
                <a:gd name="-248" fmla="*/ 598753 h 1596074"/>
                <a:gd name="-249" fmla="*/ 331365 w 1073428"/>
                <a:gd name="-250" fmla="*/ 40121 h 1596074"/>
              </a:gdLst>
              <a:ahLst/>
              <a:cxnLst>
                <a:cxn ang="0">
                  <a:pos x="-241" y="-242"/>
                </a:cxn>
                <a:cxn ang="0">
                  <a:pos x="-243" y="-244"/>
                </a:cxn>
                <a:cxn ang="0">
                  <a:pos x="-245" y="-246"/>
                </a:cxn>
                <a:cxn ang="0">
                  <a:pos x="-247" y="-248"/>
                </a:cxn>
                <a:cxn ang="0">
                  <a:pos x="-249" y="-250"/>
                </a:cxn>
              </a:cxnLst>
              <a:rect l="l" t="t" r="r" b="b"/>
              <a:pathLst>
                <a:path w="1073428" h="1596074">
                  <a:moveTo>
                    <a:pt x="331365" y="40121"/>
                  </a:moveTo>
                  <a:cubicBezTo>
                    <a:pt x="-42910" y="156516"/>
                    <a:pt x="-33927" y="943769"/>
                    <a:pt x="41877" y="1195604"/>
                  </a:cubicBezTo>
                  <a:cubicBezTo>
                    <a:pt x="117681" y="1447439"/>
                    <a:pt x="422364" y="1701359"/>
                    <a:pt x="786192" y="1551132"/>
                  </a:cubicBezTo>
                  <a:cubicBezTo>
                    <a:pt x="1150020" y="1400905"/>
                    <a:pt x="1098094" y="797720"/>
                    <a:pt x="1007077" y="598753"/>
                  </a:cubicBezTo>
                  <a:cubicBezTo>
                    <a:pt x="916060" y="399786"/>
                    <a:pt x="746232" y="-152400"/>
                    <a:pt x="331365" y="40121"/>
                  </a:cubicBezTo>
                  <a:close/>
                </a:path>
              </a:pathLst>
            </a:custGeom>
            <a:solidFill>
              <a:srgbClr val="E84328"/>
            </a:solidFill>
            <a:ln w="9525" cap="rnd">
              <a:noFill/>
              <a:prstDash val="solid"/>
              <a:rou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9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MH_Other_4"/>
            <p:cNvSpPr/>
            <p:nvPr>
              <p:custDataLst>
                <p:tags r:id="rId7"/>
              </p:custDataLst>
            </p:nvPr>
          </p:nvSpPr>
          <p:spPr bwMode="auto">
            <a:xfrm>
              <a:off x="1498502" y="3473189"/>
              <a:ext cx="325415" cy="390271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-1" fmla="*/ 255223 w 991823"/>
                <a:gd name="-2" fmla="*/ 18035 h 1211835"/>
                <a:gd name="-3" fmla="*/ 26623 w 991823"/>
                <a:gd name="-4" fmla="*/ 945135 h 1211835"/>
                <a:gd name="-5" fmla="*/ 801323 w 991823"/>
                <a:gd name="-6" fmla="*/ 1211835 h 1211835"/>
                <a:gd name="-7" fmla="*/ 991823 w 991823"/>
                <a:gd name="-8" fmla="*/ 399035 h 1211835"/>
                <a:gd name="-9" fmla="*/ 255223 w 991823"/>
                <a:gd name="-10" fmla="*/ 18035 h 1211835"/>
                <a:gd name="-11" fmla="*/ 307466 w 1044066"/>
                <a:gd name="-12" fmla="*/ 18035 h 1211835"/>
                <a:gd name="-13" fmla="*/ 78866 w 1044066"/>
                <a:gd name="-14" fmla="*/ 945135 h 1211835"/>
                <a:gd name="-15" fmla="*/ 853566 w 1044066"/>
                <a:gd name="-16" fmla="*/ 1211835 h 1211835"/>
                <a:gd name="-17" fmla="*/ 1044066 w 1044066"/>
                <a:gd name="-18" fmla="*/ 399035 h 1211835"/>
                <a:gd name="-19" fmla="*/ 307466 w 1044066"/>
                <a:gd name="-20" fmla="*/ 18035 h 1211835"/>
                <a:gd name="-21" fmla="*/ 307466 w 1092523"/>
                <a:gd name="-22" fmla="*/ 18035 h 1219569"/>
                <a:gd name="-23" fmla="*/ 78866 w 1092523"/>
                <a:gd name="-24" fmla="*/ 945135 h 1219569"/>
                <a:gd name="-25" fmla="*/ 853566 w 1092523"/>
                <a:gd name="-26" fmla="*/ 1211835 h 1219569"/>
                <a:gd name="-27" fmla="*/ 1044066 w 1092523"/>
                <a:gd name="-28" fmla="*/ 399035 h 1219569"/>
                <a:gd name="-29" fmla="*/ 307466 w 1092523"/>
                <a:gd name="-30" fmla="*/ 18035 h 1219569"/>
                <a:gd name="-31" fmla="*/ 307466 w 1128943"/>
                <a:gd name="-32" fmla="*/ 18035 h 1256152"/>
                <a:gd name="-33" fmla="*/ 78866 w 1128943"/>
                <a:gd name="-34" fmla="*/ 945135 h 1256152"/>
                <a:gd name="-35" fmla="*/ 853566 w 1128943"/>
                <a:gd name="-36" fmla="*/ 1211835 h 1256152"/>
                <a:gd name="-37" fmla="*/ 1044066 w 1128943"/>
                <a:gd name="-38" fmla="*/ 399035 h 1256152"/>
                <a:gd name="-39" fmla="*/ 307466 w 1128943"/>
                <a:gd name="-40" fmla="*/ 18035 h 1256152"/>
                <a:gd name="-41" fmla="*/ 307466 w 1128943"/>
                <a:gd name="-42" fmla="*/ 18035 h 1295996"/>
                <a:gd name="-43" fmla="*/ 78866 w 1128943"/>
                <a:gd name="-44" fmla="*/ 945135 h 1295996"/>
                <a:gd name="-45" fmla="*/ 853566 w 1128943"/>
                <a:gd name="-46" fmla="*/ 1211835 h 1295996"/>
                <a:gd name="-47" fmla="*/ 1044066 w 1128943"/>
                <a:gd name="-48" fmla="*/ 399035 h 1295996"/>
                <a:gd name="-49" fmla="*/ 307466 w 1128943"/>
                <a:gd name="-50" fmla="*/ 18035 h 1295996"/>
                <a:gd name="-51" fmla="*/ 379312 w 1200789"/>
                <a:gd name="-52" fmla="*/ 18035 h 1295996"/>
                <a:gd name="-53" fmla="*/ 150712 w 1200789"/>
                <a:gd name="-54" fmla="*/ 945135 h 1295996"/>
                <a:gd name="-55" fmla="*/ 925412 w 1200789"/>
                <a:gd name="-56" fmla="*/ 1211835 h 1295996"/>
                <a:gd name="-57" fmla="*/ 1115912 w 1200789"/>
                <a:gd name="-58" fmla="*/ 399035 h 1295996"/>
                <a:gd name="-59" fmla="*/ 379312 w 1200789"/>
                <a:gd name="-60" fmla="*/ 18035 h 1295996"/>
                <a:gd name="-61" fmla="*/ 368256 w 1189733"/>
                <a:gd name="-62" fmla="*/ 18035 h 1315677"/>
                <a:gd name="-63" fmla="*/ 139656 w 1189733"/>
                <a:gd name="-64" fmla="*/ 945135 h 1315677"/>
                <a:gd name="-65" fmla="*/ 914356 w 1189733"/>
                <a:gd name="-66" fmla="*/ 1211835 h 1315677"/>
                <a:gd name="-67" fmla="*/ 1104856 w 1189733"/>
                <a:gd name="-68" fmla="*/ 399035 h 1315677"/>
                <a:gd name="-69" fmla="*/ 368256 w 1189733"/>
                <a:gd name="-70" fmla="*/ 18035 h 1315677"/>
                <a:gd name="-71" fmla="*/ 308355 w 1129832"/>
                <a:gd name="-72" fmla="*/ 18035 h 1295996"/>
                <a:gd name="-73" fmla="*/ 79755 w 1129832"/>
                <a:gd name="-74" fmla="*/ 945135 h 1295996"/>
                <a:gd name="-75" fmla="*/ 854455 w 1129832"/>
                <a:gd name="-76" fmla="*/ 1211835 h 1295996"/>
                <a:gd name="-77" fmla="*/ 1044955 w 1129832"/>
                <a:gd name="-78" fmla="*/ 399035 h 1295996"/>
                <a:gd name="-79" fmla="*/ 308355 w 1129832"/>
                <a:gd name="-80" fmla="*/ 18035 h 1295996"/>
                <a:gd name="-81" fmla="*/ 308355 w 1121503"/>
                <a:gd name="-82" fmla="*/ 18035 h 1237984"/>
                <a:gd name="-83" fmla="*/ 79755 w 1121503"/>
                <a:gd name="-84" fmla="*/ 945135 h 1237984"/>
                <a:gd name="-85" fmla="*/ 854455 w 1121503"/>
                <a:gd name="-86" fmla="*/ 1211835 h 1237984"/>
                <a:gd name="-87" fmla="*/ 1044955 w 1121503"/>
                <a:gd name="-88" fmla="*/ 399035 h 1237984"/>
                <a:gd name="-89" fmla="*/ 308355 w 1121503"/>
                <a:gd name="-90" fmla="*/ 18035 h 1237984"/>
                <a:gd name="-91" fmla="*/ 308355 w 1176171"/>
                <a:gd name="-92" fmla="*/ 18035 h 1301167"/>
                <a:gd name="-93" fmla="*/ 79755 w 1176171"/>
                <a:gd name="-94" fmla="*/ 945135 h 1301167"/>
                <a:gd name="-95" fmla="*/ 854455 w 1176171"/>
                <a:gd name="-96" fmla="*/ 1211835 h 1301167"/>
                <a:gd name="-97" fmla="*/ 1044955 w 1176171"/>
                <a:gd name="-98" fmla="*/ 399035 h 1301167"/>
                <a:gd name="-99" fmla="*/ 308355 w 1176171"/>
                <a:gd name="-100" fmla="*/ 18035 h 1301167"/>
                <a:gd name="-101" fmla="*/ 311025 w 1206943"/>
                <a:gd name="-102" fmla="*/ 18035 h 1327216"/>
                <a:gd name="-103" fmla="*/ 82425 w 1206943"/>
                <a:gd name="-104" fmla="*/ 945135 h 1327216"/>
                <a:gd name="-105" fmla="*/ 907925 w 1206943"/>
                <a:gd name="-106" fmla="*/ 1224535 h 1327216"/>
                <a:gd name="-107" fmla="*/ 1047625 w 1206943"/>
                <a:gd name="-108" fmla="*/ 399035 h 1327216"/>
                <a:gd name="-109" fmla="*/ 311025 w 1206943"/>
                <a:gd name="-110" fmla="*/ 18035 h 1327216"/>
                <a:gd name="-111" fmla="*/ 311025 w 1171155"/>
                <a:gd name="-112" fmla="*/ 18035 h 1300243"/>
                <a:gd name="-113" fmla="*/ 82425 w 1171155"/>
                <a:gd name="-114" fmla="*/ 945135 h 1300243"/>
                <a:gd name="-115" fmla="*/ 907925 w 1171155"/>
                <a:gd name="-116" fmla="*/ 1224535 h 1300243"/>
                <a:gd name="-117" fmla="*/ 1047625 w 1171155"/>
                <a:gd name="-118" fmla="*/ 399035 h 1300243"/>
                <a:gd name="-119" fmla="*/ 311025 w 1171155"/>
                <a:gd name="-120" fmla="*/ 18035 h 1300243"/>
                <a:gd name="-121" fmla="*/ 311025 w 1151607"/>
                <a:gd name="-122" fmla="*/ 18035 h 1300243"/>
                <a:gd name="-123" fmla="*/ 82425 w 1151607"/>
                <a:gd name="-124" fmla="*/ 945135 h 1300243"/>
                <a:gd name="-125" fmla="*/ 907925 w 1151607"/>
                <a:gd name="-126" fmla="*/ 1224535 h 1300243"/>
                <a:gd name="-127" fmla="*/ 1047625 w 1151607"/>
                <a:gd name="-128" fmla="*/ 399035 h 1300243"/>
                <a:gd name="-129" fmla="*/ 311025 w 1151607"/>
                <a:gd name="-130" fmla="*/ 18035 h 1300243"/>
                <a:gd name="-131" fmla="*/ 311025 w 1151605"/>
                <a:gd name="-132" fmla="*/ 18035 h 1390374"/>
                <a:gd name="-133" fmla="*/ 82425 w 1151605"/>
                <a:gd name="-134" fmla="*/ 945135 h 1390374"/>
                <a:gd name="-135" fmla="*/ 907924 w 1151605"/>
                <a:gd name="-136" fmla="*/ 1326039 h 1390374"/>
                <a:gd name="-137" fmla="*/ 1047625 w 1151605"/>
                <a:gd name="-138" fmla="*/ 399035 h 1390374"/>
                <a:gd name="-139" fmla="*/ 311025 w 1151605"/>
                <a:gd name="-140" fmla="*/ 18035 h 1390374"/>
                <a:gd name="-141" fmla="*/ 302517 w 1094827"/>
                <a:gd name="-142" fmla="*/ 18035 h 1483396"/>
                <a:gd name="-143" fmla="*/ 73917 w 1094827"/>
                <a:gd name="-144" fmla="*/ 945135 h 1483396"/>
                <a:gd name="-145" fmla="*/ 777640 w 1094827"/>
                <a:gd name="-146" fmla="*/ 1427543 h 1483396"/>
                <a:gd name="-147" fmla="*/ 1039117 w 1094827"/>
                <a:gd name="-148" fmla="*/ 399035 h 1483396"/>
                <a:gd name="-149" fmla="*/ 302517 w 1094827"/>
                <a:gd name="-150" fmla="*/ 18035 h 1483396"/>
                <a:gd name="-151" fmla="*/ 302515 w 1078069"/>
                <a:gd name="-152" fmla="*/ 18035 h 1483396"/>
                <a:gd name="-153" fmla="*/ 73915 w 1078069"/>
                <a:gd name="-154" fmla="*/ 945135 h 1483396"/>
                <a:gd name="-155" fmla="*/ 777638 w 1078069"/>
                <a:gd name="-156" fmla="*/ 1427543 h 1483396"/>
                <a:gd name="-157" fmla="*/ 1039115 w 1078069"/>
                <a:gd name="-158" fmla="*/ 399035 h 1483396"/>
                <a:gd name="-159" fmla="*/ 302515 w 1078069"/>
                <a:gd name="-160" fmla="*/ 18035 h 1483396"/>
                <a:gd name="-161" fmla="*/ 302515 w 1071948"/>
                <a:gd name="-162" fmla="*/ 18035 h 1449336"/>
                <a:gd name="-163" fmla="*/ 73915 w 1071948"/>
                <a:gd name="-164" fmla="*/ 945135 h 1449336"/>
                <a:gd name="-165" fmla="*/ 777638 w 1071948"/>
                <a:gd name="-166" fmla="*/ 1427543 h 1449336"/>
                <a:gd name="-167" fmla="*/ 1039115 w 1071948"/>
                <a:gd name="-168" fmla="*/ 399035 h 1449336"/>
                <a:gd name="-169" fmla="*/ 302515 w 1071948"/>
                <a:gd name="-170" fmla="*/ 18035 h 1449336"/>
                <a:gd name="-171" fmla="*/ 302515 w 1071948"/>
                <a:gd name="-172" fmla="*/ 53441 h 1484742"/>
                <a:gd name="-173" fmla="*/ 73915 w 1071948"/>
                <a:gd name="-174" fmla="*/ 980541 h 1484742"/>
                <a:gd name="-175" fmla="*/ 777638 w 1071948"/>
                <a:gd name="-176" fmla="*/ 1462949 h 1484742"/>
                <a:gd name="-177" fmla="*/ 1039115 w 1071948"/>
                <a:gd name="-178" fmla="*/ 434441 h 1484742"/>
                <a:gd name="-179" fmla="*/ 302515 w 1071948"/>
                <a:gd name="-180" fmla="*/ 53441 h 1484742"/>
                <a:gd name="-181" fmla="*/ 315981 w 1085414"/>
                <a:gd name="-182" fmla="*/ 53443 h 1484744"/>
                <a:gd name="-183" fmla="*/ 87381 w 1085414"/>
                <a:gd name="-184" fmla="*/ 980543 h 1484744"/>
                <a:gd name="-185" fmla="*/ 791104 w 1085414"/>
                <a:gd name="-186" fmla="*/ 1462951 h 1484744"/>
                <a:gd name="-187" fmla="*/ 1052581 w 1085414"/>
                <a:gd name="-188" fmla="*/ 434443 h 1484744"/>
                <a:gd name="-189" fmla="*/ 315981 w 1085414"/>
                <a:gd name="-190" fmla="*/ 53443 h 1484744"/>
                <a:gd name="-191" fmla="*/ 326258 w 1075395"/>
                <a:gd name="-192" fmla="*/ 44948 h 1578533"/>
                <a:gd name="-193" fmla="*/ 77362 w 1075395"/>
                <a:gd name="-194" fmla="*/ 1073551 h 1578533"/>
                <a:gd name="-195" fmla="*/ 781085 w 1075395"/>
                <a:gd name="-196" fmla="*/ 1555959 h 1578533"/>
                <a:gd name="-197" fmla="*/ 1042562 w 1075395"/>
                <a:gd name="-198" fmla="*/ 527451 h 1578533"/>
                <a:gd name="-199" fmla="*/ 326258 w 1075395"/>
                <a:gd name="-200" fmla="*/ 44948 h 1578533"/>
                <a:gd name="-201" fmla="*/ 302142 w 1051279"/>
                <a:gd name="-202" fmla="*/ 44948 h 1578533"/>
                <a:gd name="-203" fmla="*/ 53246 w 1051279"/>
                <a:gd name="-204" fmla="*/ 1073551 h 1578533"/>
                <a:gd name="-205" fmla="*/ 756969 w 1051279"/>
                <a:gd name="-206" fmla="*/ 1555959 h 1578533"/>
                <a:gd name="-207" fmla="*/ 1018446 w 1051279"/>
                <a:gd name="-208" fmla="*/ 527451 h 1578533"/>
                <a:gd name="-209" fmla="*/ 302142 w 1051279"/>
                <a:gd name="-210" fmla="*/ 44948 h 1578533"/>
                <a:gd name="-211" fmla="*/ 302142 w 1004635"/>
                <a:gd name="-212" fmla="*/ 40123 h 1563521"/>
                <a:gd name="-213" fmla="*/ 53246 w 1004635"/>
                <a:gd name="-214" fmla="*/ 1068726 h 1563521"/>
                <a:gd name="-215" fmla="*/ 756969 w 1004635"/>
                <a:gd name="-216" fmla="*/ 1551134 h 1563521"/>
                <a:gd name="-217" fmla="*/ 977854 w 1004635"/>
                <a:gd name="-218" fmla="*/ 598755 h 1563521"/>
                <a:gd name="-219" fmla="*/ 302142 w 1004635"/>
                <a:gd name="-220" fmla="*/ 40123 h 1563521"/>
                <a:gd name="-221" fmla="*/ 331365 w 1034545"/>
                <a:gd name="-222" fmla="*/ 40121 h 1576916"/>
                <a:gd name="-223" fmla="*/ 41877 w 1034545"/>
                <a:gd name="-224" fmla="*/ 1195604 h 1576916"/>
                <a:gd name="-225" fmla="*/ 786192 w 1034545"/>
                <a:gd name="-226" fmla="*/ 1551132 h 1576916"/>
                <a:gd name="-227" fmla="*/ 1007077 w 1034545"/>
                <a:gd name="-228" fmla="*/ 598753 h 1576916"/>
                <a:gd name="-229" fmla="*/ 331365 w 1034545"/>
                <a:gd name="-230" fmla="*/ 40121 h 1576916"/>
                <a:gd name="-231" fmla="*/ 331365 w 1057619"/>
                <a:gd name="-232" fmla="*/ 40121 h 1596074"/>
                <a:gd name="-233" fmla="*/ 41877 w 1057619"/>
                <a:gd name="-234" fmla="*/ 1195604 h 1596074"/>
                <a:gd name="-235" fmla="*/ 786192 w 1057619"/>
                <a:gd name="-236" fmla="*/ 1551132 h 1596074"/>
                <a:gd name="-237" fmla="*/ 1007077 w 1057619"/>
                <a:gd name="-238" fmla="*/ 598753 h 1596074"/>
                <a:gd name="-239" fmla="*/ 331365 w 1057619"/>
                <a:gd name="-240" fmla="*/ 40121 h 1596074"/>
                <a:gd name="-241" fmla="*/ 331365 w 1073428"/>
                <a:gd name="-242" fmla="*/ 40121 h 1596074"/>
                <a:gd name="-243" fmla="*/ 41877 w 1073428"/>
                <a:gd name="-244" fmla="*/ 1195604 h 1596074"/>
                <a:gd name="-245" fmla="*/ 786192 w 1073428"/>
                <a:gd name="-246" fmla="*/ 1551132 h 1596074"/>
                <a:gd name="-247" fmla="*/ 1007077 w 1073428"/>
                <a:gd name="-248" fmla="*/ 598753 h 1596074"/>
                <a:gd name="-249" fmla="*/ 331365 w 1073428"/>
                <a:gd name="-250" fmla="*/ 40121 h 1596074"/>
                <a:gd name="-251" fmla="*/ 232737 w 933334"/>
                <a:gd name="-252" fmla="*/ 40121 h 1573503"/>
                <a:gd name="-253" fmla="*/ 105618 w 933334"/>
                <a:gd name="-254" fmla="*/ 1170228 h 1573503"/>
                <a:gd name="-255" fmla="*/ 687564 w 933334"/>
                <a:gd name="-256" fmla="*/ 1551132 h 1573503"/>
                <a:gd name="-257" fmla="*/ 908449 w 933334"/>
                <a:gd name="-258" fmla="*/ 598753 h 1573503"/>
                <a:gd name="-259" fmla="*/ 232737 w 933334"/>
                <a:gd name="-260" fmla="*/ 40121 h 1573503"/>
                <a:gd name="-261" fmla="*/ 250294 w 910297"/>
                <a:gd name="-262" fmla="*/ 48842 h 1454036"/>
                <a:gd name="-263" fmla="*/ 82583 w 910297"/>
                <a:gd name="-264" fmla="*/ 1052068 h 1454036"/>
                <a:gd name="-265" fmla="*/ 664529 w 910297"/>
                <a:gd name="-266" fmla="*/ 1432972 h 1454036"/>
                <a:gd name="-267" fmla="*/ 885414 w 910297"/>
                <a:gd name="-268" fmla="*/ 480593 h 1454036"/>
                <a:gd name="-269" fmla="*/ 250294 w 910297"/>
                <a:gd name="-270" fmla="*/ 48842 h 1454036"/>
                <a:gd name="-271" fmla="*/ 250294 w 930082"/>
                <a:gd name="-272" fmla="*/ 48842 h 1454038"/>
                <a:gd name="-273" fmla="*/ 82583 w 930082"/>
                <a:gd name="-274" fmla="*/ 1052068 h 1454038"/>
                <a:gd name="-275" fmla="*/ 664529 w 930082"/>
                <a:gd name="-276" fmla="*/ 1432972 h 1454038"/>
                <a:gd name="-277" fmla="*/ 885414 w 930082"/>
                <a:gd name="-278" fmla="*/ 480593 h 1454038"/>
                <a:gd name="-279" fmla="*/ 250294 w 930082"/>
                <a:gd name="-280" fmla="*/ 48842 h 1454038"/>
                <a:gd name="-281" fmla="*/ 250294 w 957095"/>
                <a:gd name="-282" fmla="*/ 48842 h 1454036"/>
                <a:gd name="-283" fmla="*/ 82583 w 957095"/>
                <a:gd name="-284" fmla="*/ 1052068 h 1454036"/>
                <a:gd name="-285" fmla="*/ 664529 w 957095"/>
                <a:gd name="-286" fmla="*/ 1432972 h 1454036"/>
                <a:gd name="-287" fmla="*/ 885414 w 957095"/>
                <a:gd name="-288" fmla="*/ 480593 h 1454036"/>
                <a:gd name="-289" fmla="*/ 250294 w 957095"/>
                <a:gd name="-290" fmla="*/ 48842 h 1454036"/>
                <a:gd name="-291" fmla="*/ 250294 w 966104"/>
                <a:gd name="-292" fmla="*/ 48842 h 1454038"/>
                <a:gd name="-293" fmla="*/ 82583 w 966104"/>
                <a:gd name="-294" fmla="*/ 1052068 h 1454038"/>
                <a:gd name="-295" fmla="*/ 664529 w 966104"/>
                <a:gd name="-296" fmla="*/ 1432972 h 1454038"/>
                <a:gd name="-297" fmla="*/ 885414 w 966104"/>
                <a:gd name="-298" fmla="*/ 480593 h 1454038"/>
                <a:gd name="-299" fmla="*/ 250294 w 966104"/>
                <a:gd name="-300" fmla="*/ 48842 h 1454038"/>
              </a:gdLst>
              <a:ahLst/>
              <a:cxnLst>
                <a:cxn ang="0">
                  <a:pos x="-291" y="-292"/>
                </a:cxn>
                <a:cxn ang="0">
                  <a:pos x="-293" y="-294"/>
                </a:cxn>
                <a:cxn ang="0">
                  <a:pos x="-295" y="-296"/>
                </a:cxn>
                <a:cxn ang="0">
                  <a:pos x="-297" y="-298"/>
                </a:cxn>
                <a:cxn ang="0">
                  <a:pos x="-299" y="-300"/>
                </a:cxn>
              </a:cxnLst>
              <a:rect l="l" t="t" r="r" b="b"/>
              <a:pathLst>
                <a:path w="966104" h="1454038">
                  <a:moveTo>
                    <a:pt x="250294" y="48842"/>
                  </a:moveTo>
                  <a:cubicBezTo>
                    <a:pt x="-123981" y="165237"/>
                    <a:pt x="13544" y="821380"/>
                    <a:pt x="82583" y="1052068"/>
                  </a:cubicBezTo>
                  <a:cubicBezTo>
                    <a:pt x="151622" y="1282756"/>
                    <a:pt x="388651" y="1528218"/>
                    <a:pt x="664529" y="1432972"/>
                  </a:cubicBezTo>
                  <a:cubicBezTo>
                    <a:pt x="940407" y="1337726"/>
                    <a:pt x="1057615" y="781063"/>
                    <a:pt x="885414" y="480593"/>
                  </a:cubicBezTo>
                  <a:cubicBezTo>
                    <a:pt x="794397" y="281626"/>
                    <a:pt x="665161" y="-143679"/>
                    <a:pt x="250294" y="48842"/>
                  </a:cubicBezTo>
                  <a:close/>
                </a:path>
              </a:pathLst>
            </a:custGeom>
            <a:solidFill>
              <a:srgbClr val="E84328"/>
            </a:solidFill>
            <a:ln w="9525" cap="rnd">
              <a:noFill/>
              <a:prstDash val="solid"/>
              <a:rou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9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8"/>
              </p:custDataLst>
            </p:nvPr>
          </p:nvSpPr>
          <p:spPr bwMode="auto">
            <a:xfrm>
              <a:off x="1199256" y="3850943"/>
              <a:ext cx="347034" cy="409613"/>
            </a:xfrm>
            <a:custGeom>
              <a:avLst/>
              <a:gdLst>
                <a:gd name="connsiteX0" fmla="*/ 228600 w 965200"/>
                <a:gd name="connsiteY0" fmla="*/ 0 h 1193800"/>
                <a:gd name="connsiteX1" fmla="*/ 0 w 965200"/>
                <a:gd name="connsiteY1" fmla="*/ 927100 h 1193800"/>
                <a:gd name="connsiteX2" fmla="*/ 774700 w 965200"/>
                <a:gd name="connsiteY2" fmla="*/ 1193800 h 1193800"/>
                <a:gd name="connsiteX3" fmla="*/ 965200 w 965200"/>
                <a:gd name="connsiteY3" fmla="*/ 381000 h 1193800"/>
                <a:gd name="connsiteX4" fmla="*/ 228600 w 965200"/>
                <a:gd name="connsiteY4" fmla="*/ 0 h 1193800"/>
                <a:gd name="-1" fmla="*/ 255223 w 991823"/>
                <a:gd name="-2" fmla="*/ 18035 h 1211835"/>
                <a:gd name="-3" fmla="*/ 26623 w 991823"/>
                <a:gd name="-4" fmla="*/ 945135 h 1211835"/>
                <a:gd name="-5" fmla="*/ 801323 w 991823"/>
                <a:gd name="-6" fmla="*/ 1211835 h 1211835"/>
                <a:gd name="-7" fmla="*/ 991823 w 991823"/>
                <a:gd name="-8" fmla="*/ 399035 h 1211835"/>
                <a:gd name="-9" fmla="*/ 255223 w 991823"/>
                <a:gd name="-10" fmla="*/ 18035 h 1211835"/>
                <a:gd name="-11" fmla="*/ 307466 w 1044066"/>
                <a:gd name="-12" fmla="*/ 18035 h 1211835"/>
                <a:gd name="-13" fmla="*/ 78866 w 1044066"/>
                <a:gd name="-14" fmla="*/ 945135 h 1211835"/>
                <a:gd name="-15" fmla="*/ 853566 w 1044066"/>
                <a:gd name="-16" fmla="*/ 1211835 h 1211835"/>
                <a:gd name="-17" fmla="*/ 1044066 w 1044066"/>
                <a:gd name="-18" fmla="*/ 399035 h 1211835"/>
                <a:gd name="-19" fmla="*/ 307466 w 1044066"/>
                <a:gd name="-20" fmla="*/ 18035 h 1211835"/>
                <a:gd name="-21" fmla="*/ 307466 w 1092523"/>
                <a:gd name="-22" fmla="*/ 18035 h 1219569"/>
                <a:gd name="-23" fmla="*/ 78866 w 1092523"/>
                <a:gd name="-24" fmla="*/ 945135 h 1219569"/>
                <a:gd name="-25" fmla="*/ 853566 w 1092523"/>
                <a:gd name="-26" fmla="*/ 1211835 h 1219569"/>
                <a:gd name="-27" fmla="*/ 1044066 w 1092523"/>
                <a:gd name="-28" fmla="*/ 399035 h 1219569"/>
                <a:gd name="-29" fmla="*/ 307466 w 1092523"/>
                <a:gd name="-30" fmla="*/ 18035 h 1219569"/>
                <a:gd name="-31" fmla="*/ 307466 w 1128943"/>
                <a:gd name="-32" fmla="*/ 18035 h 1256152"/>
                <a:gd name="-33" fmla="*/ 78866 w 1128943"/>
                <a:gd name="-34" fmla="*/ 945135 h 1256152"/>
                <a:gd name="-35" fmla="*/ 853566 w 1128943"/>
                <a:gd name="-36" fmla="*/ 1211835 h 1256152"/>
                <a:gd name="-37" fmla="*/ 1044066 w 1128943"/>
                <a:gd name="-38" fmla="*/ 399035 h 1256152"/>
                <a:gd name="-39" fmla="*/ 307466 w 1128943"/>
                <a:gd name="-40" fmla="*/ 18035 h 1256152"/>
                <a:gd name="-41" fmla="*/ 307466 w 1128943"/>
                <a:gd name="-42" fmla="*/ 18035 h 1295996"/>
                <a:gd name="-43" fmla="*/ 78866 w 1128943"/>
                <a:gd name="-44" fmla="*/ 945135 h 1295996"/>
                <a:gd name="-45" fmla="*/ 853566 w 1128943"/>
                <a:gd name="-46" fmla="*/ 1211835 h 1295996"/>
                <a:gd name="-47" fmla="*/ 1044066 w 1128943"/>
                <a:gd name="-48" fmla="*/ 399035 h 1295996"/>
                <a:gd name="-49" fmla="*/ 307466 w 1128943"/>
                <a:gd name="-50" fmla="*/ 18035 h 1295996"/>
                <a:gd name="-51" fmla="*/ 379312 w 1200789"/>
                <a:gd name="-52" fmla="*/ 18035 h 1295996"/>
                <a:gd name="-53" fmla="*/ 150712 w 1200789"/>
                <a:gd name="-54" fmla="*/ 945135 h 1295996"/>
                <a:gd name="-55" fmla="*/ 925412 w 1200789"/>
                <a:gd name="-56" fmla="*/ 1211835 h 1295996"/>
                <a:gd name="-57" fmla="*/ 1115912 w 1200789"/>
                <a:gd name="-58" fmla="*/ 399035 h 1295996"/>
                <a:gd name="-59" fmla="*/ 379312 w 1200789"/>
                <a:gd name="-60" fmla="*/ 18035 h 1295996"/>
                <a:gd name="-61" fmla="*/ 368256 w 1189733"/>
                <a:gd name="-62" fmla="*/ 18035 h 1315677"/>
                <a:gd name="-63" fmla="*/ 139656 w 1189733"/>
                <a:gd name="-64" fmla="*/ 945135 h 1315677"/>
                <a:gd name="-65" fmla="*/ 914356 w 1189733"/>
                <a:gd name="-66" fmla="*/ 1211835 h 1315677"/>
                <a:gd name="-67" fmla="*/ 1104856 w 1189733"/>
                <a:gd name="-68" fmla="*/ 399035 h 1315677"/>
                <a:gd name="-69" fmla="*/ 368256 w 1189733"/>
                <a:gd name="-70" fmla="*/ 18035 h 1315677"/>
                <a:gd name="-71" fmla="*/ 308355 w 1129832"/>
                <a:gd name="-72" fmla="*/ 18035 h 1295996"/>
                <a:gd name="-73" fmla="*/ 79755 w 1129832"/>
                <a:gd name="-74" fmla="*/ 945135 h 1295996"/>
                <a:gd name="-75" fmla="*/ 854455 w 1129832"/>
                <a:gd name="-76" fmla="*/ 1211835 h 1295996"/>
                <a:gd name="-77" fmla="*/ 1044955 w 1129832"/>
                <a:gd name="-78" fmla="*/ 399035 h 1295996"/>
                <a:gd name="-79" fmla="*/ 308355 w 1129832"/>
                <a:gd name="-80" fmla="*/ 18035 h 1295996"/>
                <a:gd name="-81" fmla="*/ 308355 w 1121503"/>
                <a:gd name="-82" fmla="*/ 18035 h 1237984"/>
                <a:gd name="-83" fmla="*/ 79755 w 1121503"/>
                <a:gd name="-84" fmla="*/ 945135 h 1237984"/>
                <a:gd name="-85" fmla="*/ 854455 w 1121503"/>
                <a:gd name="-86" fmla="*/ 1211835 h 1237984"/>
                <a:gd name="-87" fmla="*/ 1044955 w 1121503"/>
                <a:gd name="-88" fmla="*/ 399035 h 1237984"/>
                <a:gd name="-89" fmla="*/ 308355 w 1121503"/>
                <a:gd name="-90" fmla="*/ 18035 h 1237984"/>
                <a:gd name="-91" fmla="*/ 308355 w 1176171"/>
                <a:gd name="-92" fmla="*/ 18035 h 1301167"/>
                <a:gd name="-93" fmla="*/ 79755 w 1176171"/>
                <a:gd name="-94" fmla="*/ 945135 h 1301167"/>
                <a:gd name="-95" fmla="*/ 854455 w 1176171"/>
                <a:gd name="-96" fmla="*/ 1211835 h 1301167"/>
                <a:gd name="-97" fmla="*/ 1044955 w 1176171"/>
                <a:gd name="-98" fmla="*/ 399035 h 1301167"/>
                <a:gd name="-99" fmla="*/ 308355 w 1176171"/>
                <a:gd name="-100" fmla="*/ 18035 h 1301167"/>
                <a:gd name="-101" fmla="*/ 311025 w 1206943"/>
                <a:gd name="-102" fmla="*/ 18035 h 1327216"/>
                <a:gd name="-103" fmla="*/ 82425 w 1206943"/>
                <a:gd name="-104" fmla="*/ 945135 h 1327216"/>
                <a:gd name="-105" fmla="*/ 907925 w 1206943"/>
                <a:gd name="-106" fmla="*/ 1224535 h 1327216"/>
                <a:gd name="-107" fmla="*/ 1047625 w 1206943"/>
                <a:gd name="-108" fmla="*/ 399035 h 1327216"/>
                <a:gd name="-109" fmla="*/ 311025 w 1206943"/>
                <a:gd name="-110" fmla="*/ 18035 h 1327216"/>
                <a:gd name="-111" fmla="*/ 311025 w 1171155"/>
                <a:gd name="-112" fmla="*/ 18035 h 1300243"/>
                <a:gd name="-113" fmla="*/ 82425 w 1171155"/>
                <a:gd name="-114" fmla="*/ 945135 h 1300243"/>
                <a:gd name="-115" fmla="*/ 907925 w 1171155"/>
                <a:gd name="-116" fmla="*/ 1224535 h 1300243"/>
                <a:gd name="-117" fmla="*/ 1047625 w 1171155"/>
                <a:gd name="-118" fmla="*/ 399035 h 1300243"/>
                <a:gd name="-119" fmla="*/ 311025 w 1171155"/>
                <a:gd name="-120" fmla="*/ 18035 h 1300243"/>
                <a:gd name="-121" fmla="*/ 311025 w 1151607"/>
                <a:gd name="-122" fmla="*/ 18035 h 1300243"/>
                <a:gd name="-123" fmla="*/ 82425 w 1151607"/>
                <a:gd name="-124" fmla="*/ 945135 h 1300243"/>
                <a:gd name="-125" fmla="*/ 907925 w 1151607"/>
                <a:gd name="-126" fmla="*/ 1224535 h 1300243"/>
                <a:gd name="-127" fmla="*/ 1047625 w 1151607"/>
                <a:gd name="-128" fmla="*/ 399035 h 1300243"/>
                <a:gd name="-129" fmla="*/ 311025 w 1151607"/>
                <a:gd name="-130" fmla="*/ 18035 h 1300243"/>
                <a:gd name="-131" fmla="*/ 311025 w 1151605"/>
                <a:gd name="-132" fmla="*/ 18035 h 1390374"/>
                <a:gd name="-133" fmla="*/ 82425 w 1151605"/>
                <a:gd name="-134" fmla="*/ 945135 h 1390374"/>
                <a:gd name="-135" fmla="*/ 907924 w 1151605"/>
                <a:gd name="-136" fmla="*/ 1326039 h 1390374"/>
                <a:gd name="-137" fmla="*/ 1047625 w 1151605"/>
                <a:gd name="-138" fmla="*/ 399035 h 1390374"/>
                <a:gd name="-139" fmla="*/ 311025 w 1151605"/>
                <a:gd name="-140" fmla="*/ 18035 h 1390374"/>
                <a:gd name="-141" fmla="*/ 302517 w 1094827"/>
                <a:gd name="-142" fmla="*/ 18035 h 1483396"/>
                <a:gd name="-143" fmla="*/ 73917 w 1094827"/>
                <a:gd name="-144" fmla="*/ 945135 h 1483396"/>
                <a:gd name="-145" fmla="*/ 777640 w 1094827"/>
                <a:gd name="-146" fmla="*/ 1427543 h 1483396"/>
                <a:gd name="-147" fmla="*/ 1039117 w 1094827"/>
                <a:gd name="-148" fmla="*/ 399035 h 1483396"/>
                <a:gd name="-149" fmla="*/ 302517 w 1094827"/>
                <a:gd name="-150" fmla="*/ 18035 h 1483396"/>
                <a:gd name="-151" fmla="*/ 302515 w 1078069"/>
                <a:gd name="-152" fmla="*/ 18035 h 1483396"/>
                <a:gd name="-153" fmla="*/ 73915 w 1078069"/>
                <a:gd name="-154" fmla="*/ 945135 h 1483396"/>
                <a:gd name="-155" fmla="*/ 777638 w 1078069"/>
                <a:gd name="-156" fmla="*/ 1427543 h 1483396"/>
                <a:gd name="-157" fmla="*/ 1039115 w 1078069"/>
                <a:gd name="-158" fmla="*/ 399035 h 1483396"/>
                <a:gd name="-159" fmla="*/ 302515 w 1078069"/>
                <a:gd name="-160" fmla="*/ 18035 h 1483396"/>
                <a:gd name="-161" fmla="*/ 302515 w 1071948"/>
                <a:gd name="-162" fmla="*/ 18035 h 1449336"/>
                <a:gd name="-163" fmla="*/ 73915 w 1071948"/>
                <a:gd name="-164" fmla="*/ 945135 h 1449336"/>
                <a:gd name="-165" fmla="*/ 777638 w 1071948"/>
                <a:gd name="-166" fmla="*/ 1427543 h 1449336"/>
                <a:gd name="-167" fmla="*/ 1039115 w 1071948"/>
                <a:gd name="-168" fmla="*/ 399035 h 1449336"/>
                <a:gd name="-169" fmla="*/ 302515 w 1071948"/>
                <a:gd name="-170" fmla="*/ 18035 h 1449336"/>
                <a:gd name="-171" fmla="*/ 302515 w 1071948"/>
                <a:gd name="-172" fmla="*/ 53441 h 1484742"/>
                <a:gd name="-173" fmla="*/ 73915 w 1071948"/>
                <a:gd name="-174" fmla="*/ 980541 h 1484742"/>
                <a:gd name="-175" fmla="*/ 777638 w 1071948"/>
                <a:gd name="-176" fmla="*/ 1462949 h 1484742"/>
                <a:gd name="-177" fmla="*/ 1039115 w 1071948"/>
                <a:gd name="-178" fmla="*/ 434441 h 1484742"/>
                <a:gd name="-179" fmla="*/ 302515 w 1071948"/>
                <a:gd name="-180" fmla="*/ 53441 h 1484742"/>
                <a:gd name="-181" fmla="*/ 315981 w 1085414"/>
                <a:gd name="-182" fmla="*/ 53443 h 1484744"/>
                <a:gd name="-183" fmla="*/ 87381 w 1085414"/>
                <a:gd name="-184" fmla="*/ 980543 h 1484744"/>
                <a:gd name="-185" fmla="*/ 791104 w 1085414"/>
                <a:gd name="-186" fmla="*/ 1462951 h 1484744"/>
                <a:gd name="-187" fmla="*/ 1052581 w 1085414"/>
                <a:gd name="-188" fmla="*/ 434443 h 1484744"/>
                <a:gd name="-189" fmla="*/ 315981 w 1085414"/>
                <a:gd name="-190" fmla="*/ 53443 h 1484744"/>
                <a:gd name="-191" fmla="*/ 326258 w 1075395"/>
                <a:gd name="-192" fmla="*/ 44948 h 1578533"/>
                <a:gd name="-193" fmla="*/ 77362 w 1075395"/>
                <a:gd name="-194" fmla="*/ 1073551 h 1578533"/>
                <a:gd name="-195" fmla="*/ 781085 w 1075395"/>
                <a:gd name="-196" fmla="*/ 1555959 h 1578533"/>
                <a:gd name="-197" fmla="*/ 1042562 w 1075395"/>
                <a:gd name="-198" fmla="*/ 527451 h 1578533"/>
                <a:gd name="-199" fmla="*/ 326258 w 1075395"/>
                <a:gd name="-200" fmla="*/ 44948 h 1578533"/>
                <a:gd name="-201" fmla="*/ 302142 w 1051279"/>
                <a:gd name="-202" fmla="*/ 44948 h 1578533"/>
                <a:gd name="-203" fmla="*/ 53246 w 1051279"/>
                <a:gd name="-204" fmla="*/ 1073551 h 1578533"/>
                <a:gd name="-205" fmla="*/ 756969 w 1051279"/>
                <a:gd name="-206" fmla="*/ 1555959 h 1578533"/>
                <a:gd name="-207" fmla="*/ 1018446 w 1051279"/>
                <a:gd name="-208" fmla="*/ 527451 h 1578533"/>
                <a:gd name="-209" fmla="*/ 302142 w 1051279"/>
                <a:gd name="-210" fmla="*/ 44948 h 1578533"/>
                <a:gd name="-211" fmla="*/ 302142 w 1004635"/>
                <a:gd name="-212" fmla="*/ 40123 h 1563521"/>
                <a:gd name="-213" fmla="*/ 53246 w 1004635"/>
                <a:gd name="-214" fmla="*/ 1068726 h 1563521"/>
                <a:gd name="-215" fmla="*/ 756969 w 1004635"/>
                <a:gd name="-216" fmla="*/ 1551134 h 1563521"/>
                <a:gd name="-217" fmla="*/ 977854 w 1004635"/>
                <a:gd name="-218" fmla="*/ 598755 h 1563521"/>
                <a:gd name="-219" fmla="*/ 302142 w 1004635"/>
                <a:gd name="-220" fmla="*/ 40123 h 1563521"/>
                <a:gd name="-221" fmla="*/ 331365 w 1034545"/>
                <a:gd name="-222" fmla="*/ 40121 h 1576916"/>
                <a:gd name="-223" fmla="*/ 41877 w 1034545"/>
                <a:gd name="-224" fmla="*/ 1195604 h 1576916"/>
                <a:gd name="-225" fmla="*/ 786192 w 1034545"/>
                <a:gd name="-226" fmla="*/ 1551132 h 1576916"/>
                <a:gd name="-227" fmla="*/ 1007077 w 1034545"/>
                <a:gd name="-228" fmla="*/ 598753 h 1576916"/>
                <a:gd name="-229" fmla="*/ 331365 w 1034545"/>
                <a:gd name="-230" fmla="*/ 40121 h 1576916"/>
                <a:gd name="-231" fmla="*/ 331365 w 1057619"/>
                <a:gd name="-232" fmla="*/ 40121 h 1596074"/>
                <a:gd name="-233" fmla="*/ 41877 w 1057619"/>
                <a:gd name="-234" fmla="*/ 1195604 h 1596074"/>
                <a:gd name="-235" fmla="*/ 786192 w 1057619"/>
                <a:gd name="-236" fmla="*/ 1551132 h 1596074"/>
                <a:gd name="-237" fmla="*/ 1007077 w 1057619"/>
                <a:gd name="-238" fmla="*/ 598753 h 1596074"/>
                <a:gd name="-239" fmla="*/ 331365 w 1057619"/>
                <a:gd name="-240" fmla="*/ 40121 h 1596074"/>
                <a:gd name="-241" fmla="*/ 331365 w 1073428"/>
                <a:gd name="-242" fmla="*/ 40121 h 1596074"/>
                <a:gd name="-243" fmla="*/ 41877 w 1073428"/>
                <a:gd name="-244" fmla="*/ 1195604 h 1596074"/>
                <a:gd name="-245" fmla="*/ 786192 w 1073428"/>
                <a:gd name="-246" fmla="*/ 1551132 h 1596074"/>
                <a:gd name="-247" fmla="*/ 1007077 w 1073428"/>
                <a:gd name="-248" fmla="*/ 598753 h 1596074"/>
                <a:gd name="-249" fmla="*/ 331365 w 1073428"/>
                <a:gd name="-250" fmla="*/ 40121 h 1596074"/>
                <a:gd name="-251" fmla="*/ 232737 w 933334"/>
                <a:gd name="-252" fmla="*/ 40121 h 1573503"/>
                <a:gd name="-253" fmla="*/ 105618 w 933334"/>
                <a:gd name="-254" fmla="*/ 1170228 h 1573503"/>
                <a:gd name="-255" fmla="*/ 687564 w 933334"/>
                <a:gd name="-256" fmla="*/ 1551132 h 1573503"/>
                <a:gd name="-257" fmla="*/ 908449 w 933334"/>
                <a:gd name="-258" fmla="*/ 598753 h 1573503"/>
                <a:gd name="-259" fmla="*/ 232737 w 933334"/>
                <a:gd name="-260" fmla="*/ 40121 h 1573503"/>
                <a:gd name="-261" fmla="*/ 250294 w 910297"/>
                <a:gd name="-262" fmla="*/ 48842 h 1454036"/>
                <a:gd name="-263" fmla="*/ 82583 w 910297"/>
                <a:gd name="-264" fmla="*/ 1052068 h 1454036"/>
                <a:gd name="-265" fmla="*/ 664529 w 910297"/>
                <a:gd name="-266" fmla="*/ 1432972 h 1454036"/>
                <a:gd name="-267" fmla="*/ 885414 w 910297"/>
                <a:gd name="-268" fmla="*/ 480593 h 1454036"/>
                <a:gd name="-269" fmla="*/ 250294 w 910297"/>
                <a:gd name="-270" fmla="*/ 48842 h 1454036"/>
                <a:gd name="-271" fmla="*/ 250294 w 930082"/>
                <a:gd name="-272" fmla="*/ 48842 h 1454038"/>
                <a:gd name="-273" fmla="*/ 82583 w 930082"/>
                <a:gd name="-274" fmla="*/ 1052068 h 1454038"/>
                <a:gd name="-275" fmla="*/ 664529 w 930082"/>
                <a:gd name="-276" fmla="*/ 1432972 h 1454038"/>
                <a:gd name="-277" fmla="*/ 885414 w 930082"/>
                <a:gd name="-278" fmla="*/ 480593 h 1454038"/>
                <a:gd name="-279" fmla="*/ 250294 w 930082"/>
                <a:gd name="-280" fmla="*/ 48842 h 1454038"/>
                <a:gd name="-281" fmla="*/ 250294 w 957095"/>
                <a:gd name="-282" fmla="*/ 48842 h 1454036"/>
                <a:gd name="-283" fmla="*/ 82583 w 957095"/>
                <a:gd name="-284" fmla="*/ 1052068 h 1454036"/>
                <a:gd name="-285" fmla="*/ 664529 w 957095"/>
                <a:gd name="-286" fmla="*/ 1432972 h 1454036"/>
                <a:gd name="-287" fmla="*/ 885414 w 957095"/>
                <a:gd name="-288" fmla="*/ 480593 h 1454036"/>
                <a:gd name="-289" fmla="*/ 250294 w 957095"/>
                <a:gd name="-290" fmla="*/ 48842 h 1454036"/>
                <a:gd name="-291" fmla="*/ 250294 w 966104"/>
                <a:gd name="-292" fmla="*/ 48842 h 1454038"/>
                <a:gd name="-293" fmla="*/ 82583 w 966104"/>
                <a:gd name="-294" fmla="*/ 1052068 h 1454038"/>
                <a:gd name="-295" fmla="*/ 664529 w 966104"/>
                <a:gd name="-296" fmla="*/ 1432972 h 1454038"/>
                <a:gd name="-297" fmla="*/ 885414 w 966104"/>
                <a:gd name="-298" fmla="*/ 480593 h 1454038"/>
                <a:gd name="-299" fmla="*/ 250294 w 966104"/>
                <a:gd name="-300" fmla="*/ 48842 h 1454038"/>
                <a:gd name="-301" fmla="*/ 217301 w 1014295"/>
                <a:gd name="-302" fmla="*/ 38729 h 1597766"/>
                <a:gd name="-303" fmla="*/ 130774 w 1014295"/>
                <a:gd name="-304" fmla="*/ 1194211 h 1597766"/>
                <a:gd name="-305" fmla="*/ 712720 w 1014295"/>
                <a:gd name="-306" fmla="*/ 1575115 h 1597766"/>
                <a:gd name="-307" fmla="*/ 933605 w 1014295"/>
                <a:gd name="-308" fmla="*/ 622736 h 1597766"/>
                <a:gd name="-309" fmla="*/ 217301 w 1014295"/>
                <a:gd name="-310" fmla="*/ 38729 h 1597766"/>
                <a:gd name="-311" fmla="*/ 217301 w 1014295"/>
                <a:gd name="-312" fmla="*/ 23901 h 1582936"/>
                <a:gd name="-313" fmla="*/ 130774 w 1014295"/>
                <a:gd name="-314" fmla="*/ 1179383 h 1582936"/>
                <a:gd name="-315" fmla="*/ 712720 w 1014295"/>
                <a:gd name="-316" fmla="*/ 1560287 h 1582936"/>
                <a:gd name="-317" fmla="*/ 933605 w 1014295"/>
                <a:gd name="-318" fmla="*/ 607908 h 1582936"/>
                <a:gd name="-319" fmla="*/ 217301 w 1014295"/>
                <a:gd name="-320" fmla="*/ 23901 h 1582936"/>
                <a:gd name="-321" fmla="*/ 217301 w 1014295"/>
                <a:gd name="-322" fmla="*/ 17309 h 1576346"/>
                <a:gd name="-323" fmla="*/ 130774 w 1014295"/>
                <a:gd name="-324" fmla="*/ 1172791 h 1576346"/>
                <a:gd name="-325" fmla="*/ 712720 w 1014295"/>
                <a:gd name="-326" fmla="*/ 1553695 h 1576346"/>
                <a:gd name="-327" fmla="*/ 933605 w 1014295"/>
                <a:gd name="-328" fmla="*/ 601316 h 1576346"/>
                <a:gd name="-329" fmla="*/ 217301 w 1014295"/>
                <a:gd name="-330" fmla="*/ 17309 h 1576346"/>
                <a:gd name="-331" fmla="*/ 176603 w 973597"/>
                <a:gd name="-332" fmla="*/ 17309 h 1576344"/>
                <a:gd name="-333" fmla="*/ 90076 w 973597"/>
                <a:gd name="-334" fmla="*/ 1172791 h 1576344"/>
                <a:gd name="-335" fmla="*/ 672022 w 973597"/>
                <a:gd name="-336" fmla="*/ 1553695 h 1576344"/>
                <a:gd name="-337" fmla="*/ 892907 w 973597"/>
                <a:gd name="-338" fmla="*/ 601316 h 1576344"/>
                <a:gd name="-339" fmla="*/ 176603 w 973597"/>
                <a:gd name="-340" fmla="*/ 17309 h 1576344"/>
                <a:gd name="-341" fmla="*/ 167230 w 940251"/>
                <a:gd name="-342" fmla="*/ 17309 h 1570629"/>
                <a:gd name="-343" fmla="*/ 100999 w 940251"/>
                <a:gd name="-344" fmla="*/ 1122039 h 1570629"/>
                <a:gd name="-345" fmla="*/ 662649 w 940251"/>
                <a:gd name="-346" fmla="*/ 1553695 h 1570629"/>
                <a:gd name="-347" fmla="*/ 883534 w 940251"/>
                <a:gd name="-348" fmla="*/ 601316 h 1570629"/>
                <a:gd name="-349" fmla="*/ 167230 w 940251"/>
                <a:gd name="-350" fmla="*/ 17309 h 1570629"/>
                <a:gd name="-351" fmla="*/ 170751 w 953536"/>
                <a:gd name="-352" fmla="*/ 17309 h 1522229"/>
                <a:gd name="-353" fmla="*/ 104520 w 953536"/>
                <a:gd name="-354" fmla="*/ 1122039 h 1522229"/>
                <a:gd name="-355" fmla="*/ 727058 w 953536"/>
                <a:gd name="-356" fmla="*/ 1502943 h 1522229"/>
                <a:gd name="-357" fmla="*/ 887055 w 953536"/>
                <a:gd name="-358" fmla="*/ 601316 h 1522229"/>
                <a:gd name="-359" fmla="*/ 170751 w 953536"/>
                <a:gd name="-360" fmla="*/ 17309 h 1522229"/>
                <a:gd name="-361" fmla="*/ 170751 w 969134"/>
                <a:gd name="-362" fmla="*/ 17309 h 1522227"/>
                <a:gd name="-363" fmla="*/ 104520 w 969134"/>
                <a:gd name="-364" fmla="*/ 1122039 h 1522227"/>
                <a:gd name="-365" fmla="*/ 727058 w 969134"/>
                <a:gd name="-366" fmla="*/ 1502943 h 1522227"/>
                <a:gd name="-367" fmla="*/ 887055 w 969134"/>
                <a:gd name="-368" fmla="*/ 601316 h 1522227"/>
                <a:gd name="-369" fmla="*/ 170751 w 969134"/>
                <a:gd name="-370" fmla="*/ 17309 h 1522227"/>
                <a:gd name="-371" fmla="*/ 170751 w 996193"/>
                <a:gd name="-372" fmla="*/ 17309 h 1522229"/>
                <a:gd name="-373" fmla="*/ 104520 w 996193"/>
                <a:gd name="-374" fmla="*/ 1122039 h 1522229"/>
                <a:gd name="-375" fmla="*/ 727058 w 996193"/>
                <a:gd name="-376" fmla="*/ 1502943 h 1522229"/>
                <a:gd name="-377" fmla="*/ 887055 w 996193"/>
                <a:gd name="-378" fmla="*/ 601316 h 1522229"/>
                <a:gd name="-379" fmla="*/ 170751 w 996193"/>
                <a:gd name="-380" fmla="*/ 17309 h 1522229"/>
                <a:gd name="-381" fmla="*/ 170751 w 1032275"/>
                <a:gd name="-382" fmla="*/ 17309 h 1522227"/>
                <a:gd name="-383" fmla="*/ 104520 w 1032275"/>
                <a:gd name="-384" fmla="*/ 1122039 h 1522227"/>
                <a:gd name="-385" fmla="*/ 727058 w 1032275"/>
                <a:gd name="-386" fmla="*/ 1502943 h 1522227"/>
                <a:gd name="-387" fmla="*/ 887055 w 1032275"/>
                <a:gd name="-388" fmla="*/ 601316 h 1522227"/>
                <a:gd name="-389" fmla="*/ 170751 w 1032275"/>
                <a:gd name="-390" fmla="*/ 17309 h 1522227"/>
              </a:gdLst>
              <a:ahLst/>
              <a:cxnLst>
                <a:cxn ang="0">
                  <a:pos x="-381" y="-382"/>
                </a:cxn>
                <a:cxn ang="0">
                  <a:pos x="-383" y="-384"/>
                </a:cxn>
                <a:cxn ang="0">
                  <a:pos x="-385" y="-386"/>
                </a:cxn>
                <a:cxn ang="0">
                  <a:pos x="-387" y="-388"/>
                </a:cxn>
                <a:cxn ang="0">
                  <a:pos x="-389" y="-390"/>
                </a:cxn>
              </a:cxnLst>
              <a:rect l="l" t="t" r="r" b="b"/>
              <a:pathLst>
                <a:path w="1032275" h="1522227">
                  <a:moveTo>
                    <a:pt x="170751" y="17309"/>
                  </a:moveTo>
                  <a:cubicBezTo>
                    <a:pt x="-102043" y="133703"/>
                    <a:pt x="11802" y="874433"/>
                    <a:pt x="104520" y="1122039"/>
                  </a:cubicBezTo>
                  <a:cubicBezTo>
                    <a:pt x="197238" y="1369645"/>
                    <a:pt x="515450" y="1589730"/>
                    <a:pt x="727058" y="1502943"/>
                  </a:cubicBezTo>
                  <a:cubicBezTo>
                    <a:pt x="938666" y="1416156"/>
                    <a:pt x="1201329" y="1104793"/>
                    <a:pt x="887055" y="601316"/>
                  </a:cubicBezTo>
                  <a:cubicBezTo>
                    <a:pt x="796038" y="402349"/>
                    <a:pt x="342064" y="-99084"/>
                    <a:pt x="170751" y="17309"/>
                  </a:cubicBezTo>
                  <a:close/>
                </a:path>
              </a:pathLst>
            </a:custGeom>
            <a:solidFill>
              <a:srgbClr val="E84328"/>
            </a:solidFill>
            <a:ln w="9525" cap="rnd">
              <a:noFill/>
              <a:prstDash val="solid"/>
              <a:round/>
            </a:ln>
            <a:effectLst/>
          </p:spPr>
          <p:txBody>
            <a:bodyPr vert="eaVert" anchor="ctr"/>
            <a:lstStyle/>
            <a:p>
              <a:pPr>
                <a:defRPr/>
              </a:pPr>
              <a:endParaRPr lang="zh-CN" altLang="en-US" sz="79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MH_Title_1"/>
            <p:cNvSpPr/>
            <p:nvPr>
              <p:custDataLst>
                <p:tags r:id="rId9"/>
              </p:custDataLst>
            </p:nvPr>
          </p:nvSpPr>
          <p:spPr bwMode="auto">
            <a:xfrm>
              <a:off x="1464367" y="3501635"/>
              <a:ext cx="1901287" cy="1516706"/>
            </a:xfrm>
            <a:custGeom>
              <a:avLst/>
              <a:gdLst>
                <a:gd name="connsiteX0" fmla="*/ 1732097 w 2652713"/>
                <a:gd name="connsiteY0" fmla="*/ 392 h 2116300"/>
                <a:gd name="connsiteX1" fmla="*/ 2598479 w 2652713"/>
                <a:gd name="connsiteY1" fmla="*/ 354128 h 2116300"/>
                <a:gd name="connsiteX2" fmla="*/ 2274554 w 2652713"/>
                <a:gd name="connsiteY2" fmla="*/ 1525364 h 2116300"/>
                <a:gd name="connsiteX3" fmla="*/ 1502849 w 2652713"/>
                <a:gd name="connsiteY3" fmla="*/ 1830076 h 2116300"/>
                <a:gd name="connsiteX4" fmla="*/ 1264668 w 2652713"/>
                <a:gd name="connsiteY4" fmla="*/ 2115743 h 2116300"/>
                <a:gd name="connsiteX5" fmla="*/ 1194447 w 2652713"/>
                <a:gd name="connsiteY5" fmla="*/ 2116300 h 2116300"/>
                <a:gd name="connsiteX6" fmla="*/ 59594 w 2652713"/>
                <a:gd name="connsiteY6" fmla="*/ 2116300 h 2116300"/>
                <a:gd name="connsiteX7" fmla="*/ 41741 w 2652713"/>
                <a:gd name="connsiteY7" fmla="*/ 2081829 h 2116300"/>
                <a:gd name="connsiteX8" fmla="*/ 235728 w 2652713"/>
                <a:gd name="connsiteY8" fmla="*/ 896896 h 2116300"/>
                <a:gd name="connsiteX9" fmla="*/ 1398049 w 2652713"/>
                <a:gd name="connsiteY9" fmla="*/ 30372 h 2116300"/>
                <a:gd name="connsiteX10" fmla="*/ 1732097 w 2652713"/>
                <a:gd name="connsiteY10" fmla="*/ 392 h 21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713" h="2116300">
                  <a:moveTo>
                    <a:pt x="1732097" y="392"/>
                  </a:moveTo>
                  <a:cubicBezTo>
                    <a:pt x="2092345" y="8054"/>
                    <a:pt x="2493680" y="127975"/>
                    <a:pt x="2598479" y="354128"/>
                  </a:cubicBezTo>
                  <a:cubicBezTo>
                    <a:pt x="2738212" y="655666"/>
                    <a:pt x="2600067" y="1384118"/>
                    <a:pt x="2274554" y="1525364"/>
                  </a:cubicBezTo>
                  <a:cubicBezTo>
                    <a:pt x="1949040" y="1666610"/>
                    <a:pt x="1687041" y="1696764"/>
                    <a:pt x="1502849" y="1830076"/>
                  </a:cubicBezTo>
                  <a:cubicBezTo>
                    <a:pt x="1318656" y="1963387"/>
                    <a:pt x="1344061" y="2020521"/>
                    <a:pt x="1264668" y="2115743"/>
                  </a:cubicBezTo>
                  <a:lnTo>
                    <a:pt x="1194447" y="2116300"/>
                  </a:lnTo>
                  <a:lnTo>
                    <a:pt x="59594" y="2116300"/>
                  </a:lnTo>
                  <a:lnTo>
                    <a:pt x="41741" y="2081829"/>
                  </a:lnTo>
                  <a:cubicBezTo>
                    <a:pt x="-58277" y="1838891"/>
                    <a:pt x="27320" y="1224223"/>
                    <a:pt x="235728" y="896896"/>
                  </a:cubicBezTo>
                  <a:cubicBezTo>
                    <a:pt x="458029" y="547748"/>
                    <a:pt x="1004257" y="120833"/>
                    <a:pt x="1398049" y="30372"/>
                  </a:cubicBezTo>
                  <a:cubicBezTo>
                    <a:pt x="1496497" y="7757"/>
                    <a:pt x="1612018" y="-2162"/>
                    <a:pt x="1732097" y="3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dirty="0">
                <a:solidFill>
                  <a:srgbClr val="30303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203"/>
            <a:ext cx="9144000" cy="2850298"/>
          </a:xfrm>
          <a:prstGeom prst="rect">
            <a:avLst/>
          </a:prstGeom>
        </p:spPr>
      </p:pic>
      <p:sp>
        <p:nvSpPr>
          <p:cNvPr id="12" name="PA_矩形 11"/>
          <p:cNvSpPr/>
          <p:nvPr>
            <p:custDataLst>
              <p:tags r:id="rId2"/>
            </p:custDataLst>
          </p:nvPr>
        </p:nvSpPr>
        <p:spPr>
          <a:xfrm>
            <a:off x="1003555" y="1688046"/>
            <a:ext cx="7136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汇报完毕 </a:t>
            </a:r>
            <a:r>
              <a:rPr lang="en-US" altLang="zh-CN" sz="60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· </a:t>
            </a:r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感谢聆听</a:t>
            </a:r>
          </a:p>
        </p:txBody>
      </p:sp>
      <p:sp>
        <p:nvSpPr>
          <p:cNvPr id="14" name="PA_文本框 13"/>
          <p:cNvSpPr txBox="1"/>
          <p:nvPr>
            <p:custDataLst>
              <p:tags r:id="rId3"/>
            </p:custDataLst>
          </p:nvPr>
        </p:nvSpPr>
        <p:spPr>
          <a:xfrm>
            <a:off x="2462310" y="1171548"/>
            <a:ext cx="6015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质量展示职工素质  </a:t>
            </a:r>
            <a:r>
              <a:rPr lang="en-US" altLang="zh-CN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· </a:t>
            </a:r>
            <a:r>
              <a:rPr lang="zh-CN" altLang="en-US" sz="22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精品铸就企业品牌</a:t>
            </a:r>
          </a:p>
        </p:txBody>
      </p:sp>
      <p:sp>
        <p:nvSpPr>
          <p:cNvPr id="16" name="PA_矩形 15"/>
          <p:cNvSpPr/>
          <p:nvPr>
            <p:custDataLst>
              <p:tags r:id="rId4"/>
            </p:custDataLst>
          </p:nvPr>
        </p:nvSpPr>
        <p:spPr>
          <a:xfrm>
            <a:off x="1190605" y="902237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n w="3175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100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2018</a:t>
            </a:r>
            <a:endParaRPr lang="zh-CN" altLang="en-US" sz="1600" dirty="0">
              <a:latin typeface="Elephant" pitchFamily="18" charset="0"/>
            </a:endParaRPr>
          </a:p>
        </p:txBody>
      </p:sp>
      <p:sp>
        <p:nvSpPr>
          <p:cNvPr id="18" name="PA_文本框 17"/>
          <p:cNvSpPr txBox="1"/>
          <p:nvPr>
            <p:custDataLst>
              <p:tags r:id="rId5"/>
            </p:custDataLst>
          </p:nvPr>
        </p:nvSpPr>
        <p:spPr>
          <a:xfrm>
            <a:off x="2257425" y="2872206"/>
            <a:ext cx="4629150" cy="307777"/>
          </a:xfrm>
          <a:prstGeom prst="rect">
            <a:avLst/>
          </a:prstGeom>
          <a:solidFill>
            <a:srgbClr val="E843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此模板可用于工作汇报、工作总结、年终总结、季度报告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237968" y="1023307"/>
            <a:ext cx="3744000" cy="574455"/>
            <a:chOff x="4230192" y="1023307"/>
            <a:chExt cx="3744000" cy="624078"/>
          </a:xfrm>
        </p:grpSpPr>
        <p:sp>
          <p:nvSpPr>
            <p:cNvPr id="10" name="矩形: 圆角 9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 dirty="0">
                <a:latin typeface="+mj-ea"/>
                <a:ea typeface="+mj-ea"/>
              </a:endParaRPr>
            </a:p>
          </p:txBody>
        </p:sp>
        <p:sp>
          <p:nvSpPr>
            <p:cNvPr id="35" name="矩形: 圆角 34"/>
            <p:cNvSpPr/>
            <p:nvPr>
              <p:custDataLst>
                <p:tags r:id="rId8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latin typeface="+mj-ea"/>
                  <a:ea typeface="+mj-ea"/>
                </a:rPr>
                <a:t>2018</a:t>
              </a:r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年安全工作回顾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92" name="文本框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4336" y="1696436"/>
            <a:ext cx="646331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r>
              <a:rPr lang="en-US" altLang="zh-CN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1276856" y="401717"/>
            <a:ext cx="1449854" cy="1558052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</a:t>
            </a: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638883" y="1362874"/>
            <a:ext cx="1449854" cy="1558052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59271" y="1023307"/>
            <a:ext cx="757910" cy="624078"/>
            <a:chOff x="3359271" y="1023307"/>
            <a:chExt cx="757910" cy="624078"/>
          </a:xfrm>
        </p:grpSpPr>
        <p:grpSp>
          <p:nvGrpSpPr>
            <p:cNvPr id="3" name="组合 2"/>
            <p:cNvGrpSpPr/>
            <p:nvPr/>
          </p:nvGrpSpPr>
          <p:grpSpPr>
            <a:xfrm>
              <a:off x="3424048" y="1023307"/>
              <a:ext cx="624078" cy="624078"/>
              <a:chOff x="3452621" y="1395531"/>
              <a:chExt cx="701705" cy="70170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452621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Arial Black" pitchFamily="34" charset="0"/>
                </a:endParaRPr>
              </a:p>
            </p:txBody>
          </p:sp>
          <p:sp>
            <p:nvSpPr>
              <p:cNvPr id="1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359271" y="1110130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37968" y="1947191"/>
            <a:ext cx="3744000" cy="574455"/>
            <a:chOff x="4237968" y="1940475"/>
            <a:chExt cx="3744000" cy="624078"/>
          </a:xfrm>
        </p:grpSpPr>
        <p:sp>
          <p:nvSpPr>
            <p:cNvPr id="47" name="矩形: 圆角 46"/>
            <p:cNvSpPr/>
            <p:nvPr/>
          </p:nvSpPr>
          <p:spPr>
            <a:xfrm>
              <a:off x="4237968" y="1940475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7"/>
              </p:custDataLst>
            </p:nvPr>
          </p:nvSpPr>
          <p:spPr>
            <a:xfrm>
              <a:off x="4299623" y="1990309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安全生产工作概述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37968" y="2871075"/>
            <a:ext cx="3744000" cy="574455"/>
            <a:chOff x="4237968" y="2901766"/>
            <a:chExt cx="3744000" cy="624078"/>
          </a:xfrm>
        </p:grpSpPr>
        <p:sp>
          <p:nvSpPr>
            <p:cNvPr id="48" name="矩形: 圆角 47"/>
            <p:cNvSpPr/>
            <p:nvPr/>
          </p:nvSpPr>
          <p:spPr>
            <a:xfrm>
              <a:off x="4237968" y="2901766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2" name="矩形: 圆角 31"/>
            <p:cNvSpPr/>
            <p:nvPr>
              <p:custDataLst>
                <p:tags r:id="rId6"/>
              </p:custDataLst>
            </p:nvPr>
          </p:nvSpPr>
          <p:spPr>
            <a:xfrm>
              <a:off x="4299623" y="2951600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工作中存在的不足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37968" y="3794958"/>
            <a:ext cx="3744000" cy="574455"/>
            <a:chOff x="4237968" y="3794958"/>
            <a:chExt cx="3744000" cy="624078"/>
          </a:xfrm>
        </p:grpSpPr>
        <p:sp>
          <p:nvSpPr>
            <p:cNvPr id="49" name="矩形: 圆角 48"/>
            <p:cNvSpPr/>
            <p:nvPr/>
          </p:nvSpPr>
          <p:spPr>
            <a:xfrm>
              <a:off x="4237968" y="3794958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100">
                <a:latin typeface="+mj-ea"/>
                <a:ea typeface="+mj-ea"/>
              </a:endParaRPr>
            </a:p>
          </p:txBody>
        </p:sp>
        <p:sp>
          <p:nvSpPr>
            <p:cNvPr id="36" name="矩形: 圆角 35"/>
            <p:cNvSpPr/>
            <p:nvPr>
              <p:custDataLst>
                <p:tags r:id="rId5"/>
              </p:custDataLst>
            </p:nvPr>
          </p:nvSpPr>
          <p:spPr>
            <a:xfrm>
              <a:off x="4299623" y="3844792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+mj-ea"/>
                  <a:ea typeface="+mj-ea"/>
                </a:rPr>
                <a:t>工作思路和工作计划</a:t>
              </a:r>
              <a:endParaRPr lang="en-US" sz="2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59271" y="1930650"/>
            <a:ext cx="757910" cy="624078"/>
            <a:chOff x="3359271" y="1930650"/>
            <a:chExt cx="757910" cy="624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3424048" y="1930650"/>
              <a:ext cx="624078" cy="624078"/>
              <a:chOff x="3452622" y="1395531"/>
              <a:chExt cx="701705" cy="7017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itchFamily="34" charset="0"/>
                </a:endParaRPr>
              </a:p>
            </p:txBody>
          </p:sp>
          <p:sp>
            <p:nvSpPr>
              <p:cNvPr id="23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359271" y="2007564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59271" y="2837993"/>
            <a:ext cx="757910" cy="624078"/>
            <a:chOff x="3359271" y="2837993"/>
            <a:chExt cx="757910" cy="624078"/>
          </a:xfrm>
        </p:grpSpPr>
        <p:grpSp>
          <p:nvGrpSpPr>
            <p:cNvPr id="24" name="组合 23"/>
            <p:cNvGrpSpPr/>
            <p:nvPr/>
          </p:nvGrpSpPr>
          <p:grpSpPr>
            <a:xfrm>
              <a:off x="3424048" y="2837993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itchFamily="34" charset="0"/>
                </a:endParaRPr>
              </a:p>
            </p:txBody>
          </p:sp>
          <p:sp>
            <p:nvSpPr>
              <p:cNvPr id="26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3359271" y="2919063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59271" y="3745335"/>
            <a:ext cx="757910" cy="624078"/>
            <a:chOff x="3359271" y="3745335"/>
            <a:chExt cx="757910" cy="624078"/>
          </a:xfrm>
        </p:grpSpPr>
        <p:grpSp>
          <p:nvGrpSpPr>
            <p:cNvPr id="27" name="组合 26"/>
            <p:cNvGrpSpPr/>
            <p:nvPr/>
          </p:nvGrpSpPr>
          <p:grpSpPr>
            <a:xfrm>
              <a:off x="3424048" y="3745335"/>
              <a:ext cx="624078" cy="624078"/>
              <a:chOff x="3452622" y="1395531"/>
              <a:chExt cx="701705" cy="70170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Arial Black" pitchFamily="34" charset="0"/>
                </a:endParaRPr>
              </a:p>
            </p:txBody>
          </p:sp>
          <p:sp>
            <p:nvSpPr>
              <p:cNvPr id="29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3359271" y="3820473"/>
              <a:ext cx="75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04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343"/>
            <a:ext cx="9144000" cy="2763157"/>
          </a:xfrm>
          <a:prstGeom prst="rect">
            <a:avLst/>
          </a:prstGeom>
        </p:spPr>
      </p:pic>
      <p:sp>
        <p:nvSpPr>
          <p:cNvPr id="9" name="燕尾形 3"/>
          <p:cNvSpPr/>
          <p:nvPr/>
        </p:nvSpPr>
        <p:spPr>
          <a:xfrm>
            <a:off x="5394769" y="1204331"/>
            <a:ext cx="215941" cy="215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5584671" y="1204331"/>
            <a:ext cx="215941" cy="215941"/>
          </a:xfrm>
          <a:prstGeom prst="chevron">
            <a:avLst/>
          </a:prstGeom>
          <a:solidFill>
            <a:srgbClr val="E57E2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5"/>
          <p:cNvSpPr/>
          <p:nvPr/>
        </p:nvSpPr>
        <p:spPr>
          <a:xfrm>
            <a:off x="5782953" y="1204331"/>
            <a:ext cx="215941" cy="215941"/>
          </a:xfrm>
          <a:prstGeom prst="chevron">
            <a:avLst/>
          </a:prstGeom>
          <a:solidFill>
            <a:schemeClr val="accent2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3647" y="1542075"/>
            <a:ext cx="4216706" cy="702206"/>
            <a:chOff x="4230192" y="1023307"/>
            <a:chExt cx="3744000" cy="624078"/>
          </a:xfrm>
        </p:grpSpPr>
        <p:sp>
          <p:nvSpPr>
            <p:cNvPr id="18" name="矩形: 圆角 17"/>
            <p:cNvSpPr/>
            <p:nvPr/>
          </p:nvSpPr>
          <p:spPr>
            <a:xfrm>
              <a:off x="4230192" y="1023307"/>
              <a:ext cx="3744000" cy="6240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2"/>
              </p:custDataLst>
            </p:nvPr>
          </p:nvSpPr>
          <p:spPr>
            <a:xfrm>
              <a:off x="4291847" y="1073141"/>
              <a:ext cx="3620690" cy="524410"/>
            </a:xfrm>
            <a:prstGeom prst="roundRect">
              <a:avLst>
                <a:gd name="adj" fmla="val 50000"/>
              </a:avLst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+mj-ea"/>
                  <a:ea typeface="+mj-ea"/>
                </a:rPr>
                <a:t>2018</a:t>
              </a:r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年安全工作回顾</a:t>
              </a:r>
              <a:endParaRPr lang="en-US" sz="24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805" y="1021072"/>
            <a:ext cx="253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57E20"/>
                    </a:gs>
                    <a:gs pos="71000">
                      <a:srgbClr val="D8341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 ONE</a:t>
            </a:r>
            <a:endParaRPr lang="zh-CN" altLang="en-US" sz="32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E57E20"/>
                  </a:gs>
                  <a:gs pos="71000">
                    <a:srgbClr val="D83417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71561" y="2380343"/>
            <a:ext cx="4000878" cy="784831"/>
            <a:chOff x="2571561" y="2380343"/>
            <a:chExt cx="4000878" cy="784831"/>
          </a:xfrm>
        </p:grpSpPr>
        <p:sp>
          <p:nvSpPr>
            <p:cNvPr id="5" name="矩形 4"/>
            <p:cNvSpPr/>
            <p:nvPr/>
          </p:nvSpPr>
          <p:spPr>
            <a:xfrm>
              <a:off x="2571561" y="2380343"/>
              <a:ext cx="4000878" cy="78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9403" y="2380343"/>
              <a:ext cx="3785195" cy="74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zh-CN" sz="1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itchFamily="49" charset="-122"/>
                  <a:ea typeface="楷体" pitchFamily="49" charset="-122"/>
                </a:rPr>
                <a:t>实现了安全生产风险共担，责任共保。做到了千斤重担大家挑，人人身上有目标。有效形成了“班组保施工队，施工队保”的安全生产责任考核机制。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建全安全责任考核体系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01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8282" y="1746687"/>
            <a:ext cx="8491868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Times New Roman" pitchFamily="18" charset="0"/>
              </a:rPr>
              <a:t>实现了安全生产风险共担，责任共保。做到了千斤重担大家挑，人人身上有目标。有效形成了“班组保施工队，施工队保”的安全生产责任考核机制。</a:t>
            </a:r>
          </a:p>
        </p:txBody>
      </p:sp>
      <p:sp>
        <p:nvSpPr>
          <p:cNvPr id="27" name="MH_Other_1"/>
          <p:cNvSpPr/>
          <p:nvPr>
            <p:custDataLst>
              <p:tags r:id="rId3"/>
            </p:custDataLst>
          </p:nvPr>
        </p:nvSpPr>
        <p:spPr>
          <a:xfrm flipH="1" flipV="1">
            <a:off x="4346558" y="3878535"/>
            <a:ext cx="847407" cy="389062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charset="0"/>
              <a:ea typeface="黑体" pitchFamily="49" charset="-122"/>
            </a:endParaRPr>
          </a:p>
        </p:txBody>
      </p:sp>
      <p:sp>
        <p:nvSpPr>
          <p:cNvPr id="28" name="MH_Other_2"/>
          <p:cNvSpPr/>
          <p:nvPr>
            <p:custDataLst>
              <p:tags r:id="rId4"/>
            </p:custDataLst>
          </p:nvPr>
        </p:nvSpPr>
        <p:spPr>
          <a:xfrm flipV="1">
            <a:off x="3954299" y="3244314"/>
            <a:ext cx="847407" cy="387995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charset="0"/>
              <a:ea typeface="黑体" pitchFamily="49" charset="-122"/>
            </a:endParaRPr>
          </a:p>
        </p:txBody>
      </p:sp>
      <p:sp>
        <p:nvSpPr>
          <p:cNvPr id="29" name="MH_Other_3"/>
          <p:cNvSpPr/>
          <p:nvPr>
            <p:custDataLst>
              <p:tags r:id="rId5"/>
            </p:custDataLst>
          </p:nvPr>
        </p:nvSpPr>
        <p:spPr>
          <a:xfrm>
            <a:off x="4801706" y="3188886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charset="0"/>
              <a:ea typeface="黑体" pitchFamily="49" charset="-122"/>
            </a:endParaRPr>
          </a:p>
        </p:txBody>
      </p:sp>
      <p:sp>
        <p:nvSpPr>
          <p:cNvPr id="30" name="MH_Other_4"/>
          <p:cNvSpPr/>
          <p:nvPr>
            <p:custDataLst>
              <p:tags r:id="rId6"/>
            </p:custDataLst>
          </p:nvPr>
        </p:nvSpPr>
        <p:spPr>
          <a:xfrm>
            <a:off x="4864800" y="3252645"/>
            <a:ext cx="589308" cy="5893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02</a:t>
            </a:r>
            <a:endParaRPr lang="zh-CN" altLang="en-US" sz="2700" b="1" dirty="0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sp>
        <p:nvSpPr>
          <p:cNvPr id="31" name="MH_Other_5"/>
          <p:cNvSpPr/>
          <p:nvPr>
            <p:custDataLst>
              <p:tags r:id="rId7"/>
            </p:custDataLst>
          </p:nvPr>
        </p:nvSpPr>
        <p:spPr>
          <a:xfrm>
            <a:off x="3625996" y="2548268"/>
            <a:ext cx="715232" cy="71523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charset="0"/>
              <a:ea typeface="黑体" pitchFamily="49" charset="-122"/>
            </a:endParaRPr>
          </a:p>
        </p:txBody>
      </p:sp>
      <p:sp>
        <p:nvSpPr>
          <p:cNvPr id="38" name="MH_Other_6"/>
          <p:cNvSpPr/>
          <p:nvPr>
            <p:custDataLst>
              <p:tags r:id="rId8"/>
            </p:custDataLst>
          </p:nvPr>
        </p:nvSpPr>
        <p:spPr>
          <a:xfrm>
            <a:off x="3688930" y="2611250"/>
            <a:ext cx="589308" cy="589308"/>
          </a:xfrm>
          <a:prstGeom prst="ellipse">
            <a:avLst/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01</a:t>
            </a:r>
            <a:endParaRPr lang="zh-CN" altLang="en-US" sz="2700" b="1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sp>
        <p:nvSpPr>
          <p:cNvPr id="39" name="MH_Other_7"/>
          <p:cNvSpPr/>
          <p:nvPr>
            <p:custDataLst>
              <p:tags r:id="rId9"/>
            </p:custDataLst>
          </p:nvPr>
        </p:nvSpPr>
        <p:spPr>
          <a:xfrm flipH="1">
            <a:off x="3630260" y="3830570"/>
            <a:ext cx="716298" cy="71629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Arial" charset="0"/>
              <a:ea typeface="黑体" pitchFamily="49" charset="-122"/>
            </a:endParaRPr>
          </a:p>
        </p:txBody>
      </p:sp>
      <p:sp>
        <p:nvSpPr>
          <p:cNvPr id="40" name="MH_Other_8"/>
          <p:cNvSpPr/>
          <p:nvPr>
            <p:custDataLst>
              <p:tags r:id="rId10"/>
            </p:custDataLst>
          </p:nvPr>
        </p:nvSpPr>
        <p:spPr>
          <a:xfrm>
            <a:off x="3693999" y="3894039"/>
            <a:ext cx="589308" cy="5893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03</a:t>
            </a:r>
            <a:endParaRPr lang="zh-CN" altLang="en-US" sz="2700" b="1" dirty="0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49113" y="3198931"/>
            <a:ext cx="2796982" cy="671269"/>
            <a:chOff x="5649113" y="3198931"/>
            <a:chExt cx="2796982" cy="671269"/>
          </a:xfrm>
        </p:grpSpPr>
        <p:sp>
          <p:nvSpPr>
            <p:cNvPr id="6" name="矩形 5"/>
            <p:cNvSpPr/>
            <p:nvPr/>
          </p:nvSpPr>
          <p:spPr>
            <a:xfrm>
              <a:off x="5770965" y="3316202"/>
              <a:ext cx="26751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itchFamily="18" charset="0"/>
                </a:rPr>
                <a:t>做到了千斤重担大家挑，人人身上有目标。</a:t>
              </a: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5649113" y="3198931"/>
              <a:ext cx="2743868" cy="671269"/>
            </a:xfrm>
            <a:prstGeom prst="rect">
              <a:avLst/>
            </a:prstGeom>
            <a:noFill/>
            <a:ln>
              <a:solidFill>
                <a:srgbClr val="E57E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6086" y="3858930"/>
            <a:ext cx="2743868" cy="671269"/>
            <a:chOff x="766086" y="3858930"/>
            <a:chExt cx="2743868" cy="671269"/>
          </a:xfrm>
        </p:grpSpPr>
        <p:sp>
          <p:nvSpPr>
            <p:cNvPr id="8" name="矩形 7"/>
            <p:cNvSpPr/>
            <p:nvPr/>
          </p:nvSpPr>
          <p:spPr>
            <a:xfrm>
              <a:off x="863076" y="3970454"/>
              <a:ext cx="26468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itchFamily="18" charset="0"/>
                </a:rPr>
                <a:t>有效形成了“班组保施工队，施工队保”的安全生产责任考核机制。</a:t>
              </a: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766086" y="3858930"/>
              <a:ext cx="2743868" cy="6712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8232" y="2592232"/>
            <a:ext cx="2775363" cy="671269"/>
            <a:chOff x="818232" y="2592232"/>
            <a:chExt cx="2775363" cy="671269"/>
          </a:xfrm>
        </p:grpSpPr>
        <p:sp>
          <p:nvSpPr>
            <p:cNvPr id="9" name="矩形 8"/>
            <p:cNvSpPr/>
            <p:nvPr/>
          </p:nvSpPr>
          <p:spPr>
            <a:xfrm>
              <a:off x="818232" y="2592232"/>
              <a:ext cx="2743868" cy="671269"/>
            </a:xfrm>
            <a:prstGeom prst="rect">
              <a:avLst/>
            </a:prstGeom>
            <a:noFill/>
            <a:ln>
              <a:solidFill>
                <a:srgbClr val="E843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65673" y="2789366"/>
              <a:ext cx="27279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0" dirty="0">
                  <a:solidFill>
                    <a:prstClr val="black"/>
                  </a:solidFill>
                  <a:latin typeface="Times New Roman" pitchFamily="18" charset="0"/>
                </a:rPr>
                <a:t>实现了安全生产风险共担，责任共保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8232" y="1202365"/>
            <a:ext cx="419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严格执行</a:t>
            </a:r>
            <a:r>
              <a:rPr lang="en-US" altLang="zh-CN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《</a:t>
            </a:r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安规</a:t>
            </a:r>
            <a:r>
              <a:rPr lang="en-US" altLang="zh-CN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》</a:t>
            </a:r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和“两票三制”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20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D83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32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D83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23" name="组合 22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atin typeface="Arial Black" pitchFamily="34" charset="0"/>
                </a:endParaRPr>
              </a:p>
            </p:txBody>
          </p:sp>
          <p:sp>
            <p:nvSpPr>
              <p:cNvPr id="26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1013" y="1748966"/>
            <a:ext cx="849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200" kern="0" dirty="0">
                <a:latin typeface="+mj-ea"/>
                <a:ea typeface="+mj-ea"/>
                <a:cs typeface="仿宋_GB2312"/>
              </a:rPr>
              <a:t>杜绝无票作业，所有施工现场，都严格执行了工作票双签发，工作派工单，做到</a:t>
            </a:r>
            <a:r>
              <a:rPr lang="zh-CN" altLang="zh-CN" sz="1200" kern="100" dirty="0">
                <a:latin typeface="+mj-ea"/>
                <a:ea typeface="+mj-ea"/>
              </a:rPr>
              <a:t>有据可查，</a:t>
            </a:r>
            <a:r>
              <a:rPr lang="zh-CN" altLang="zh-CN" sz="1200" kern="0" dirty="0">
                <a:latin typeface="+mj-ea"/>
                <a:ea typeface="+mj-ea"/>
                <a:cs typeface="仿宋_GB2312"/>
              </a:rPr>
              <a:t>同时</a:t>
            </a:r>
            <a:r>
              <a:rPr lang="zh-CN" altLang="zh-CN" sz="1200" kern="100" dirty="0">
                <a:latin typeface="+mj-ea"/>
                <a:ea typeface="+mj-ea"/>
              </a:rPr>
              <a:t>规范了“两票”填写， “两票”的合格率较去年明显提高并按规定进行了奖惩兑现。</a:t>
            </a:r>
            <a:endParaRPr lang="zh-CN" altLang="zh-CN" sz="1000" kern="100" dirty="0">
              <a:effectLst/>
              <a:latin typeface="+mj-ea"/>
              <a:ea typeface="+mj-ea"/>
            </a:endParaRPr>
          </a:p>
        </p:txBody>
      </p:sp>
      <p:sp>
        <p:nvSpPr>
          <p:cNvPr id="48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96875" y="2912216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工作票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9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96875" y="4131723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latin typeface="+mj-ea"/>
                <a:ea typeface="+mj-ea"/>
              </a:rPr>
              <a:t>操作票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5" name="MH_Other_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71199" y="3070118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23375" y="3758021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80097" y="3258913"/>
            <a:ext cx="823149" cy="823150"/>
            <a:chOff x="980097" y="3258913"/>
            <a:chExt cx="823149" cy="823150"/>
          </a:xfrm>
        </p:grpSpPr>
        <p:sp>
          <p:nvSpPr>
            <p:cNvPr id="51" name="MH_Other_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980097" y="3258913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MH_Title_1"/>
            <p:cNvSpPr/>
            <p:nvPr>
              <p:custDataLst>
                <p:tags r:id="rId15"/>
              </p:custDataLst>
            </p:nvPr>
          </p:nvSpPr>
          <p:spPr>
            <a:xfrm>
              <a:off x="1072092" y="3350909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两票</a:t>
              </a:r>
              <a:endParaRPr lang="zh-TW" altLang="en-US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4" name="MH_Other_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34895" y="3057073"/>
            <a:ext cx="1011945" cy="53274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5" name="MH_Other_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33522" y="3652294"/>
            <a:ext cx="1018124" cy="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6" name="MH_Other_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34895" y="3744976"/>
            <a:ext cx="959769" cy="53480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zh-CN" altLang="en-US" sz="1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7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flipH="1">
            <a:off x="4949697" y="2899171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1400" b="1">
                <a:solidFill>
                  <a:srgbClr val="FFFFFF"/>
                </a:solidFill>
                <a:latin typeface="+mj-ea"/>
                <a:ea typeface="+mj-ea"/>
              </a:rPr>
              <a:t>交接班制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8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flipH="1">
            <a:off x="4949697" y="3525286"/>
            <a:ext cx="1571467" cy="279418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</a:rPr>
              <a:t>巡回检查制</a:t>
            </a:r>
            <a:endParaRPr lang="zh-TW" altLang="en-US" sz="1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9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flipH="1">
            <a:off x="4949697" y="4151402"/>
            <a:ext cx="1571467" cy="280104"/>
          </a:xfrm>
          <a:prstGeom prst="roundRect">
            <a:avLst>
              <a:gd name="adj" fmla="val 50000"/>
            </a:avLst>
          </a:prstGeom>
          <a:solidFill>
            <a:srgbClr val="D8341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+mj-ea"/>
                <a:ea typeface="+mj-ea"/>
              </a:rPr>
              <a:t>设备定期试验轮换制</a:t>
            </a:r>
            <a:endParaRPr lang="zh-TW" altLang="en-US" sz="12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314793" y="3245868"/>
            <a:ext cx="823149" cy="823150"/>
            <a:chOff x="7314793" y="3245868"/>
            <a:chExt cx="823149" cy="823150"/>
          </a:xfrm>
        </p:grpSpPr>
        <p:sp>
          <p:nvSpPr>
            <p:cNvPr id="60" name="MH_Other_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 flipH="1">
              <a:off x="7314793" y="3245868"/>
              <a:ext cx="823149" cy="82315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350" dirty="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MH_Title_1"/>
            <p:cNvSpPr/>
            <p:nvPr>
              <p:custDataLst>
                <p:tags r:id="rId13"/>
              </p:custDataLst>
            </p:nvPr>
          </p:nvSpPr>
          <p:spPr>
            <a:xfrm flipH="1">
              <a:off x="7406101" y="3337864"/>
              <a:ext cx="639846" cy="639846"/>
            </a:xfrm>
            <a:prstGeom prst="ellipse">
              <a:avLst/>
            </a:pr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+mj-ea"/>
                  <a:ea typeface="+mj-ea"/>
                </a:rPr>
                <a:t>三制</a:t>
              </a:r>
              <a:endParaRPr lang="zh-TW" altLang="en-US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9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5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59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59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59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2" grpId="0"/>
      <p:bldP spid="48" grpId="0" animBg="1"/>
      <p:bldP spid="49" grpId="0" animBg="1"/>
      <p:bldP spid="45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加大对现场的管控力度，多管齐下抓现场、盯一线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03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21582" y="1747787"/>
            <a:ext cx="84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为强化考核，两个施工队的安全员全过程跟踪现场安全督导和管控，进一步加强全方位的安全生产管控，提高到位监督和现场管理的实效性，确保现场真正处于“三控”状态。</a:t>
            </a:r>
          </a:p>
        </p:txBody>
      </p:sp>
      <p:sp>
        <p:nvSpPr>
          <p:cNvPr id="39" name="MH_Other_1"/>
          <p:cNvSpPr/>
          <p:nvPr>
            <p:custDataLst>
              <p:tags r:id="rId3"/>
            </p:custDataLst>
          </p:nvPr>
        </p:nvSpPr>
        <p:spPr>
          <a:xfrm rot="21574610">
            <a:off x="2319139" y="2774950"/>
            <a:ext cx="1247486" cy="1247484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0" name="MH_Other_2"/>
          <p:cNvSpPr/>
          <p:nvPr>
            <p:custDataLst>
              <p:tags r:id="rId4"/>
            </p:custDataLst>
          </p:nvPr>
        </p:nvSpPr>
        <p:spPr>
          <a:xfrm rot="14374610">
            <a:off x="1846563" y="3607618"/>
            <a:ext cx="1247484" cy="1247486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" name="MH_Other_3"/>
          <p:cNvSpPr/>
          <p:nvPr>
            <p:custDataLst>
              <p:tags r:id="rId5"/>
            </p:custDataLst>
          </p:nvPr>
        </p:nvSpPr>
        <p:spPr>
          <a:xfrm rot="7174610">
            <a:off x="2803966" y="3600547"/>
            <a:ext cx="1247484" cy="1247486"/>
          </a:xfrm>
          <a:prstGeom prst="ellipse">
            <a:avLst/>
          </a:prstGeom>
          <a:solidFill>
            <a:srgbClr val="E84328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8" name="MH_Other_7"/>
          <p:cNvSpPr/>
          <p:nvPr>
            <p:custDataLst>
              <p:tags r:id="rId6"/>
            </p:custDataLst>
          </p:nvPr>
        </p:nvSpPr>
        <p:spPr>
          <a:xfrm rot="14374610">
            <a:off x="2823384" y="3865800"/>
            <a:ext cx="212270" cy="193485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70305" y="3144880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成本控制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9412" y="3464420"/>
            <a:ext cx="418433" cy="691007"/>
            <a:chOff x="2489412" y="3464420"/>
            <a:chExt cx="418433" cy="691007"/>
          </a:xfrm>
        </p:grpSpPr>
        <p:sp>
          <p:nvSpPr>
            <p:cNvPr id="43" name="MH_Other_5"/>
            <p:cNvSpPr/>
            <p:nvPr>
              <p:custDataLst>
                <p:tags r:id="rId17"/>
              </p:custDataLst>
            </p:nvPr>
          </p:nvSpPr>
          <p:spPr>
            <a:xfrm rot="14374610">
              <a:off x="2353125" y="3600707"/>
              <a:ext cx="691007" cy="418433"/>
            </a:xfrm>
            <a:custGeom>
              <a:avLst/>
              <a:gdLst>
                <a:gd name="connsiteX0" fmla="*/ 1254202 w 1254202"/>
                <a:gd name="connsiteY0" fmla="*/ 17774 h 759470"/>
                <a:gd name="connsiteX1" fmla="*/ 1235810 w 1254202"/>
                <a:gd name="connsiteY1" fmla="*/ 68025 h 759470"/>
                <a:gd name="connsiteX2" fmla="*/ 192662 w 1254202"/>
                <a:gd name="connsiteY2" fmla="*/ 759470 h 759470"/>
                <a:gd name="connsiteX3" fmla="*/ 76910 w 1254202"/>
                <a:gd name="connsiteY3" fmla="*/ 753625 h 759470"/>
                <a:gd name="connsiteX4" fmla="*/ 0 w 1254202"/>
                <a:gd name="connsiteY4" fmla="*/ 741887 h 759470"/>
                <a:gd name="connsiteX5" fmla="*/ 28289 w 1254202"/>
                <a:gd name="connsiteY5" fmla="*/ 669414 h 759470"/>
                <a:gd name="connsiteX6" fmla="*/ 81103 w 1254202"/>
                <a:gd name="connsiteY6" fmla="*/ 566247 h 759470"/>
                <a:gd name="connsiteX7" fmla="*/ 1201486 w 1254202"/>
                <a:gd name="connsiteY7" fmla="*/ 857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2" h="759470">
                  <a:moveTo>
                    <a:pt x="1254202" y="17774"/>
                  </a:moveTo>
                  <a:lnTo>
                    <a:pt x="1235810" y="68025"/>
                  </a:lnTo>
                  <a:cubicBezTo>
                    <a:pt x="1063945" y="474358"/>
                    <a:pt x="661600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6"/>
                    <a:pt x="763659" y="-45751"/>
                    <a:pt x="1201486" y="857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6" name="MH_Other_154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574809" y="3690027"/>
              <a:ext cx="197570" cy="177814"/>
            </a:xfrm>
            <a:custGeom>
              <a:avLst/>
              <a:gdLst>
                <a:gd name="T0" fmla="*/ 198935783 w 116"/>
                <a:gd name="T1" fmla="*/ 349570235 h 104"/>
                <a:gd name="T2" fmla="*/ 298402238 w 116"/>
                <a:gd name="T3" fmla="*/ 482740947 h 104"/>
                <a:gd name="T4" fmla="*/ 431025136 w 116"/>
                <a:gd name="T5" fmla="*/ 391186082 h 104"/>
                <a:gd name="T6" fmla="*/ 331558681 w 116"/>
                <a:gd name="T7" fmla="*/ 258015370 h 104"/>
                <a:gd name="T8" fmla="*/ 439313528 w 116"/>
                <a:gd name="T9" fmla="*/ 199756068 h 104"/>
                <a:gd name="T10" fmla="*/ 58021620 w 116"/>
                <a:gd name="T11" fmla="*/ 0 h 104"/>
                <a:gd name="T12" fmla="*/ 91178063 w 116"/>
                <a:gd name="T13" fmla="*/ 424478761 h 104"/>
                <a:gd name="T14" fmla="*/ 198935783 w 116"/>
                <a:gd name="T15" fmla="*/ 349570235 h 104"/>
                <a:gd name="T16" fmla="*/ 770872209 w 116"/>
                <a:gd name="T17" fmla="*/ 357893404 h 104"/>
                <a:gd name="T18" fmla="*/ 878627056 w 116"/>
                <a:gd name="T19" fmla="*/ 432801930 h 104"/>
                <a:gd name="T20" fmla="*/ 920071891 w 116"/>
                <a:gd name="T21" fmla="*/ 8323170 h 104"/>
                <a:gd name="T22" fmla="*/ 538779983 w 116"/>
                <a:gd name="T23" fmla="*/ 199756068 h 104"/>
                <a:gd name="T24" fmla="*/ 638249311 w 116"/>
                <a:gd name="T25" fmla="*/ 266338540 h 104"/>
                <a:gd name="T26" fmla="*/ 0 w 116"/>
                <a:gd name="T27" fmla="*/ 690817300 h 104"/>
                <a:gd name="T28" fmla="*/ 24868051 w 116"/>
                <a:gd name="T29" fmla="*/ 848957521 h 104"/>
                <a:gd name="T30" fmla="*/ 770872209 w 116"/>
                <a:gd name="T31" fmla="*/ 357893404 h 104"/>
                <a:gd name="T32" fmla="*/ 671402880 w 116"/>
                <a:gd name="T33" fmla="*/ 582618981 h 104"/>
                <a:gd name="T34" fmla="*/ 538779983 w 116"/>
                <a:gd name="T35" fmla="*/ 690817300 h 104"/>
                <a:gd name="T36" fmla="*/ 920071891 w 116"/>
                <a:gd name="T37" fmla="*/ 865603860 h 104"/>
                <a:gd name="T38" fmla="*/ 961516726 w 116"/>
                <a:gd name="T39" fmla="*/ 707463639 h 104"/>
                <a:gd name="T40" fmla="*/ 671402880 w 116"/>
                <a:gd name="T41" fmla="*/ 58261898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04">
                  <a:moveTo>
                    <a:pt x="24" y="42"/>
                  </a:moveTo>
                  <a:cubicBezTo>
                    <a:pt x="28" y="48"/>
                    <a:pt x="32" y="53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51"/>
                    <a:pt x="11" y="51"/>
                    <a:pt x="11" y="51"/>
                  </a:cubicBezTo>
                  <a:lnTo>
                    <a:pt x="24" y="42"/>
                  </a:lnTo>
                  <a:close/>
                  <a:moveTo>
                    <a:pt x="93" y="43"/>
                  </a:moveTo>
                  <a:cubicBezTo>
                    <a:pt x="106" y="52"/>
                    <a:pt x="106" y="52"/>
                    <a:pt x="106" y="5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2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3"/>
                  </a:cubicBezTo>
                  <a:close/>
                  <a:moveTo>
                    <a:pt x="81" y="70"/>
                  </a:moveTo>
                  <a:cubicBezTo>
                    <a:pt x="76" y="75"/>
                    <a:pt x="71" y="79"/>
                    <a:pt x="65" y="83"/>
                  </a:cubicBezTo>
                  <a:cubicBezTo>
                    <a:pt x="88" y="98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44652" y="3882206"/>
            <a:ext cx="418433" cy="691006"/>
            <a:chOff x="2744652" y="3882206"/>
            <a:chExt cx="418433" cy="691006"/>
          </a:xfrm>
        </p:grpSpPr>
        <p:sp>
          <p:nvSpPr>
            <p:cNvPr id="42" name="MH_Other_4"/>
            <p:cNvSpPr/>
            <p:nvPr>
              <p:custDataLst>
                <p:tags r:id="rId15"/>
              </p:custDataLst>
            </p:nvPr>
          </p:nvSpPr>
          <p:spPr>
            <a:xfrm rot="7174610">
              <a:off x="2608366" y="4018492"/>
              <a:ext cx="691006" cy="418433"/>
            </a:xfrm>
            <a:custGeom>
              <a:avLst/>
              <a:gdLst>
                <a:gd name="connsiteX0" fmla="*/ 0 w 1254201"/>
                <a:gd name="connsiteY0" fmla="*/ 741887 h 759470"/>
                <a:gd name="connsiteX1" fmla="*/ 28289 w 1254201"/>
                <a:gd name="connsiteY1" fmla="*/ 669414 h 759470"/>
                <a:gd name="connsiteX2" fmla="*/ 81103 w 1254201"/>
                <a:gd name="connsiteY2" fmla="*/ 566247 h 759470"/>
                <a:gd name="connsiteX3" fmla="*/ 1201486 w 1254201"/>
                <a:gd name="connsiteY3" fmla="*/ 8577 h 759470"/>
                <a:gd name="connsiteX4" fmla="*/ 1254201 w 1254201"/>
                <a:gd name="connsiteY4" fmla="*/ 17775 h 759470"/>
                <a:gd name="connsiteX5" fmla="*/ 1235809 w 1254201"/>
                <a:gd name="connsiteY5" fmla="*/ 68025 h 759470"/>
                <a:gd name="connsiteX6" fmla="*/ 192661 w 1254201"/>
                <a:gd name="connsiteY6" fmla="*/ 759470 h 759470"/>
                <a:gd name="connsiteX7" fmla="*/ 76909 w 1254201"/>
                <a:gd name="connsiteY7" fmla="*/ 753625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201" h="759470">
                  <a:moveTo>
                    <a:pt x="0" y="741887"/>
                  </a:moveTo>
                  <a:lnTo>
                    <a:pt x="28289" y="669414"/>
                  </a:lnTo>
                  <a:cubicBezTo>
                    <a:pt x="43971" y="634522"/>
                    <a:pt x="61564" y="600090"/>
                    <a:pt x="81103" y="566247"/>
                  </a:cubicBezTo>
                  <a:cubicBezTo>
                    <a:pt x="315572" y="160135"/>
                    <a:pt x="763659" y="-45751"/>
                    <a:pt x="1201486" y="8577"/>
                  </a:cubicBezTo>
                  <a:lnTo>
                    <a:pt x="1254201" y="17775"/>
                  </a:lnTo>
                  <a:lnTo>
                    <a:pt x="1235809" y="68025"/>
                  </a:lnTo>
                  <a:cubicBezTo>
                    <a:pt x="1063944" y="474359"/>
                    <a:pt x="661599" y="759470"/>
                    <a:pt x="192661" y="759470"/>
                  </a:cubicBezTo>
                  <a:cubicBezTo>
                    <a:pt x="153583" y="759470"/>
                    <a:pt x="114967" y="757490"/>
                    <a:pt x="76909" y="753625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7" name="MH_Other_155"/>
            <p:cNvSpPr>
              <a:spLocks noChangeAspect="1"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827887" y="4123741"/>
              <a:ext cx="221090" cy="223913"/>
            </a:xfrm>
            <a:custGeom>
              <a:avLst/>
              <a:gdLst>
                <a:gd name="T0" fmla="*/ 760006211 w 104"/>
                <a:gd name="T1" fmla="*/ 595884000 h 105"/>
                <a:gd name="T2" fmla="*/ 760006211 w 104"/>
                <a:gd name="T3" fmla="*/ 297942000 h 105"/>
                <a:gd name="T4" fmla="*/ 592544419 w 104"/>
                <a:gd name="T5" fmla="*/ 297942000 h 105"/>
                <a:gd name="T6" fmla="*/ 592544419 w 104"/>
                <a:gd name="T7" fmla="*/ 595884000 h 105"/>
                <a:gd name="T8" fmla="*/ 309153610 w 104"/>
                <a:gd name="T9" fmla="*/ 595884000 h 105"/>
                <a:gd name="T10" fmla="*/ 309153610 w 104"/>
                <a:gd name="T11" fmla="*/ 764286000 h 105"/>
                <a:gd name="T12" fmla="*/ 592544419 w 104"/>
                <a:gd name="T13" fmla="*/ 764286000 h 105"/>
                <a:gd name="T14" fmla="*/ 592544419 w 104"/>
                <a:gd name="T15" fmla="*/ 1062228000 h 105"/>
                <a:gd name="T16" fmla="*/ 760006211 w 104"/>
                <a:gd name="T17" fmla="*/ 1062228000 h 105"/>
                <a:gd name="T18" fmla="*/ 760006211 w 104"/>
                <a:gd name="T19" fmla="*/ 764286000 h 105"/>
                <a:gd name="T20" fmla="*/ 1043397020 w 104"/>
                <a:gd name="T21" fmla="*/ 764286000 h 105"/>
                <a:gd name="T22" fmla="*/ 1043397020 w 104"/>
                <a:gd name="T23" fmla="*/ 595884000 h 105"/>
                <a:gd name="T24" fmla="*/ 760006211 w 104"/>
                <a:gd name="T25" fmla="*/ 595884000 h 105"/>
                <a:gd name="T26" fmla="*/ 669836408 w 104"/>
                <a:gd name="T27" fmla="*/ 0 h 105"/>
                <a:gd name="T28" fmla="*/ 0 w 104"/>
                <a:gd name="T29" fmla="*/ 686562000 h 105"/>
                <a:gd name="T30" fmla="*/ 669836408 w 104"/>
                <a:gd name="T31" fmla="*/ 1360170000 h 105"/>
                <a:gd name="T32" fmla="*/ 1339669229 w 104"/>
                <a:gd name="T33" fmla="*/ 686562000 h 105"/>
                <a:gd name="T34" fmla="*/ 669836408 w 104"/>
                <a:gd name="T35" fmla="*/ 0 h 105"/>
                <a:gd name="T36" fmla="*/ 669836408 w 104"/>
                <a:gd name="T37" fmla="*/ 1204722000 h 105"/>
                <a:gd name="T38" fmla="*/ 154576805 w 104"/>
                <a:gd name="T39" fmla="*/ 686562000 h 105"/>
                <a:gd name="T40" fmla="*/ 669836408 w 104"/>
                <a:gd name="T41" fmla="*/ 155448000 h 105"/>
                <a:gd name="T42" fmla="*/ 1197973825 w 104"/>
                <a:gd name="T43" fmla="*/ 686562000 h 105"/>
                <a:gd name="T44" fmla="*/ 669836408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40414" y="3601003"/>
            <a:ext cx="689131" cy="418432"/>
            <a:chOff x="2840414" y="3601003"/>
            <a:chExt cx="689131" cy="418432"/>
          </a:xfrm>
        </p:grpSpPr>
        <p:sp>
          <p:nvSpPr>
            <p:cNvPr id="47" name="MH_Other_6"/>
            <p:cNvSpPr/>
            <p:nvPr>
              <p:custDataLst>
                <p:tags r:id="rId13"/>
              </p:custDataLst>
            </p:nvPr>
          </p:nvSpPr>
          <p:spPr>
            <a:xfrm rot="21574610">
              <a:off x="2840414" y="3601003"/>
              <a:ext cx="689131" cy="418432"/>
            </a:xfrm>
            <a:custGeom>
              <a:avLst/>
              <a:gdLst>
                <a:gd name="connsiteX0" fmla="*/ 565035 w 1250798"/>
                <a:gd name="connsiteY0" fmla="*/ 114747 h 759470"/>
                <a:gd name="connsiteX1" fmla="*/ 1201486 w 1250798"/>
                <a:gd name="connsiteY1" fmla="*/ 8577 h 759470"/>
                <a:gd name="connsiteX2" fmla="*/ 1250798 w 1250798"/>
                <a:gd name="connsiteY2" fmla="*/ 19739 h 759470"/>
                <a:gd name="connsiteX3" fmla="*/ 1235810 w 1250798"/>
                <a:gd name="connsiteY3" fmla="*/ 68025 h 759470"/>
                <a:gd name="connsiteX4" fmla="*/ 192662 w 1250798"/>
                <a:gd name="connsiteY4" fmla="*/ 759470 h 759470"/>
                <a:gd name="connsiteX5" fmla="*/ 76910 w 1250798"/>
                <a:gd name="connsiteY5" fmla="*/ 753625 h 759470"/>
                <a:gd name="connsiteX6" fmla="*/ 0 w 1250798"/>
                <a:gd name="connsiteY6" fmla="*/ 741887 h 759470"/>
                <a:gd name="connsiteX7" fmla="*/ 28289 w 1250798"/>
                <a:gd name="connsiteY7" fmla="*/ 669414 h 759470"/>
                <a:gd name="connsiteX8" fmla="*/ 81103 w 1250798"/>
                <a:gd name="connsiteY8" fmla="*/ 566247 h 759470"/>
                <a:gd name="connsiteX9" fmla="*/ 565035 w 1250798"/>
                <a:gd name="connsiteY9" fmla="*/ 114747 h 75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0798" h="759470">
                  <a:moveTo>
                    <a:pt x="565035" y="114747"/>
                  </a:moveTo>
                  <a:cubicBezTo>
                    <a:pt x="761094" y="19302"/>
                    <a:pt x="982573" y="-18587"/>
                    <a:pt x="1201486" y="8577"/>
                  </a:cubicBezTo>
                  <a:lnTo>
                    <a:pt x="1250798" y="19739"/>
                  </a:lnTo>
                  <a:lnTo>
                    <a:pt x="1235810" y="68025"/>
                  </a:lnTo>
                  <a:cubicBezTo>
                    <a:pt x="1063946" y="474359"/>
                    <a:pt x="661599" y="759470"/>
                    <a:pt x="192662" y="759470"/>
                  </a:cubicBezTo>
                  <a:cubicBezTo>
                    <a:pt x="153584" y="759470"/>
                    <a:pt x="114968" y="757490"/>
                    <a:pt x="76910" y="753625"/>
                  </a:cubicBezTo>
                  <a:lnTo>
                    <a:pt x="0" y="741887"/>
                  </a:lnTo>
                  <a:lnTo>
                    <a:pt x="28289" y="669414"/>
                  </a:lnTo>
                  <a:cubicBezTo>
                    <a:pt x="43971" y="634522"/>
                    <a:pt x="61564" y="600089"/>
                    <a:pt x="81103" y="566247"/>
                  </a:cubicBezTo>
                  <a:cubicBezTo>
                    <a:pt x="198338" y="363191"/>
                    <a:pt x="368977" y="210191"/>
                    <a:pt x="565035" y="114747"/>
                  </a:cubicBezTo>
                  <a:close/>
                </a:path>
              </a:pathLst>
            </a:custGeom>
            <a:solidFill>
              <a:srgbClr val="D8341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8" name="MH_Other_156"/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056504" y="3716370"/>
              <a:ext cx="248374" cy="223913"/>
            </a:xfrm>
            <a:custGeom>
              <a:avLst/>
              <a:gdLst>
                <a:gd name="T0" fmla="*/ 812168355 w 106"/>
                <a:gd name="T1" fmla="*/ 965307081 h 95"/>
                <a:gd name="T2" fmla="*/ 577891455 w 106"/>
                <a:gd name="T3" fmla="*/ 1139377024 h 95"/>
                <a:gd name="T4" fmla="*/ 577891455 w 106"/>
                <a:gd name="T5" fmla="*/ 886182572 h 95"/>
                <a:gd name="T6" fmla="*/ 312371836 w 106"/>
                <a:gd name="T7" fmla="*/ 490564003 h 95"/>
                <a:gd name="T8" fmla="*/ 0 w 106"/>
                <a:gd name="T9" fmla="*/ 870357670 h 95"/>
                <a:gd name="T10" fmla="*/ 624743672 w 106"/>
                <a:gd name="T11" fmla="*/ 1297626043 h 95"/>
                <a:gd name="T12" fmla="*/ 827789714 w 106"/>
                <a:gd name="T13" fmla="*/ 1281801141 h 95"/>
                <a:gd name="T14" fmla="*/ 1046449208 w 106"/>
                <a:gd name="T15" fmla="*/ 1503345789 h 95"/>
                <a:gd name="T16" fmla="*/ 983975632 w 106"/>
                <a:gd name="T17" fmla="*/ 1234326435 h 95"/>
                <a:gd name="T18" fmla="*/ 1249491297 w 106"/>
                <a:gd name="T19" fmla="*/ 949482179 h 95"/>
                <a:gd name="T20" fmla="*/ 999593038 w 106"/>
                <a:gd name="T21" fmla="*/ 981131983 h 95"/>
                <a:gd name="T22" fmla="*/ 812168355 w 106"/>
                <a:gd name="T23" fmla="*/ 965307081 h 95"/>
                <a:gd name="T24" fmla="*/ 1030831803 w 106"/>
                <a:gd name="T25" fmla="*/ 0 h 95"/>
                <a:gd name="T26" fmla="*/ 406084177 w 106"/>
                <a:gd name="T27" fmla="*/ 427268373 h 95"/>
                <a:gd name="T28" fmla="*/ 671599842 w 106"/>
                <a:gd name="T29" fmla="*/ 791233161 h 95"/>
                <a:gd name="T30" fmla="*/ 671599842 w 106"/>
                <a:gd name="T31" fmla="*/ 965307081 h 95"/>
                <a:gd name="T32" fmla="*/ 843407120 w 106"/>
                <a:gd name="T33" fmla="*/ 838707866 h 95"/>
                <a:gd name="T34" fmla="*/ 1030831803 w 106"/>
                <a:gd name="T35" fmla="*/ 870357670 h 95"/>
                <a:gd name="T36" fmla="*/ 1655575475 w 106"/>
                <a:gd name="T37" fmla="*/ 427268373 h 95"/>
                <a:gd name="T38" fmla="*/ 1030831803 w 106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350" kern="0">
                <a:solidFill>
                  <a:prstClr val="black"/>
                </a:solidFill>
              </a:endParaRPr>
            </a:p>
          </p:txBody>
        </p:sp>
      </p:grpSp>
      <p:sp>
        <p:nvSpPr>
          <p:cNvPr id="5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80118" y="4060524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进度控制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57473" y="4041783"/>
            <a:ext cx="1058314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质量控制</a:t>
            </a:r>
            <a:endParaRPr lang="en-US" altLang="zh-CN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295973" y="2913659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îšlîdè"/>
          <p:cNvSpPr txBox="1"/>
          <p:nvPr/>
        </p:nvSpPr>
        <p:spPr>
          <a:xfrm>
            <a:off x="5295973" y="3017716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cxnSp>
        <p:nvCxnSpPr>
          <p:cNvPr id="95" name="直接连接符 94"/>
          <p:cNvCxnSpPr/>
          <p:nvPr/>
        </p:nvCxnSpPr>
        <p:spPr>
          <a:xfrm flipH="1">
            <a:off x="4648482" y="3534497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4648482" y="4155335"/>
            <a:ext cx="2741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5295973" y="4776172"/>
            <a:ext cx="2093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îšlîdè"/>
          <p:cNvSpPr txBox="1"/>
          <p:nvPr/>
        </p:nvSpPr>
        <p:spPr>
          <a:xfrm>
            <a:off x="5295973" y="3657623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99" name="îšlîdè"/>
          <p:cNvSpPr txBox="1"/>
          <p:nvPr/>
        </p:nvSpPr>
        <p:spPr>
          <a:xfrm>
            <a:off x="5295973" y="4297529"/>
            <a:ext cx="1933522" cy="543756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 fontScale="85000" lnSpcReduction="10000"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（建议使用主题字体）</a:t>
            </a:r>
          </a:p>
        </p:txBody>
      </p:sp>
      <p:sp>
        <p:nvSpPr>
          <p:cNvPr id="101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976" y="3014681"/>
            <a:ext cx="624955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成本控制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2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482" y="3662493"/>
            <a:ext cx="62594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进度控制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3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0707" y="4291680"/>
            <a:ext cx="661492" cy="3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质量控制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49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49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49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4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49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349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49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6" grpId="0"/>
      <p:bldP spid="39" grpId="0" animBg="1"/>
      <p:bldP spid="40" grpId="0" animBg="1"/>
      <p:bldP spid="41" grpId="0" animBg="1"/>
      <p:bldP spid="94" grpId="0"/>
      <p:bldP spid="98" grpId="0"/>
      <p:bldP spid="99" grpId="0"/>
      <p:bldP spid="101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安全管理例行工作得到进一步深化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04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53" name="ïS1ïḑè"/>
          <p:cNvSpPr/>
          <p:nvPr/>
        </p:nvSpPr>
        <p:spPr>
          <a:xfrm>
            <a:off x="631776" y="3498198"/>
            <a:ext cx="7909109" cy="11881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iṣļîďe"/>
          <p:cNvSpPr/>
          <p:nvPr/>
        </p:nvSpPr>
        <p:spPr>
          <a:xfrm>
            <a:off x="6888662" y="2190653"/>
            <a:ext cx="1544768" cy="1188132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ïšļíḓê"/>
          <p:cNvSpPr/>
          <p:nvPr/>
        </p:nvSpPr>
        <p:spPr>
          <a:xfrm>
            <a:off x="5217274" y="2190653"/>
            <a:ext cx="1544768" cy="11881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îšḻiḓé"/>
          <p:cNvSpPr/>
          <p:nvPr/>
        </p:nvSpPr>
        <p:spPr>
          <a:xfrm>
            <a:off x="3545886" y="2190653"/>
            <a:ext cx="1544768" cy="1188132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chemeClr val="accent2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752970" y="2224943"/>
            <a:ext cx="0" cy="1188000"/>
          </a:xfrm>
          <a:prstGeom prst="line">
            <a:avLst/>
          </a:prstGeom>
          <a:ln w="38100" cap="rnd">
            <a:solidFill>
              <a:schemeClr val="accent2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íṣḷïḑê"/>
          <p:cNvSpPr/>
          <p:nvPr/>
        </p:nvSpPr>
        <p:spPr>
          <a:xfrm>
            <a:off x="953598" y="2414582"/>
            <a:ext cx="2465668" cy="108618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85000" lnSpcReduction="20000"/>
          </a:bodyPr>
          <a:lstStyle/>
          <a:p>
            <a:pPr marL="228600" indent="-228600" defTabSz="-635">
              <a:lnSpc>
                <a:spcPct val="150000"/>
              </a:lnSpc>
              <a:buFont typeface="Arial" charset="0"/>
              <a:buChar char="•"/>
              <a:tabLst>
                <a:tab pos="227965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此部分内容作为文字排版占位显示（建议使用主题字体）</a:t>
            </a:r>
          </a:p>
          <a:p>
            <a:pPr marL="228600" indent="-228600" defTabSz="-635">
              <a:lnSpc>
                <a:spcPct val="150000"/>
              </a:lnSpc>
              <a:buFont typeface="Arial" charset="0"/>
              <a:buChar char="•"/>
              <a:tabLst>
                <a:tab pos="227965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如需更改请在（设置形状格式）菜单下（文本选项）中调整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marL="228600" indent="-228600" defTabSz="-635">
              <a:lnSpc>
                <a:spcPct val="150000"/>
              </a:lnSpc>
              <a:buFont typeface="Arial" charset="0"/>
              <a:buChar char="•"/>
              <a:tabLst>
                <a:tab pos="227965" algn="l"/>
              </a:tabLst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如需更改请在（设置形状格式）菜单下（文本选项）中调整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marL="228600" indent="-228600" defTabSz="-635">
              <a:lnSpc>
                <a:spcPct val="150000"/>
              </a:lnSpc>
              <a:buFont typeface="Arial" charset="0"/>
              <a:buChar char="•"/>
              <a:tabLst>
                <a:tab pos="227965" algn="l"/>
              </a:tabLst>
              <a:defRPr/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9" name="ïş1íďê"/>
          <p:cNvSpPr txBox="1"/>
          <p:nvPr/>
        </p:nvSpPr>
        <p:spPr bwMode="auto">
          <a:xfrm>
            <a:off x="953598" y="2001669"/>
            <a:ext cx="2178156" cy="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标题文本预设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53" grpId="0" animBg="1"/>
      <p:bldP spid="54" grpId="0" animBg="1"/>
      <p:bldP spid="55" grpId="0" animBg="1"/>
      <p:bldP spid="56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8232" y="12023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D83417"/>
                </a:solidFill>
                <a:latin typeface="+mj-ea"/>
                <a:ea typeface="+mj-ea"/>
                <a:cs typeface="宋体" charset="-122"/>
              </a:rPr>
              <a:t>发现问题及时进行通报</a:t>
            </a:r>
            <a:endParaRPr lang="zh-CN" altLang="en-US" sz="2000" b="1" dirty="0">
              <a:solidFill>
                <a:srgbClr val="D83417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56193" y="306793"/>
            <a:ext cx="604125" cy="215941"/>
            <a:chOff x="264939" y="188640"/>
            <a:chExt cx="604358" cy="216024"/>
          </a:xfrm>
        </p:grpSpPr>
        <p:sp>
          <p:nvSpPr>
            <p:cNvPr id="19" name="燕尾形 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燕尾形 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矩形: 圆角 21"/>
          <p:cNvSpPr/>
          <p:nvPr>
            <p:custDataLst>
              <p:tags r:id="rId2"/>
            </p:custDataLst>
          </p:nvPr>
        </p:nvSpPr>
        <p:spPr>
          <a:xfrm>
            <a:off x="2527932" y="190288"/>
            <a:ext cx="4088136" cy="468000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年安全工作回顾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7552" y="330199"/>
            <a:ext cx="604125" cy="215941"/>
            <a:chOff x="264939" y="188640"/>
            <a:chExt cx="604358" cy="216024"/>
          </a:xfrm>
        </p:grpSpPr>
        <p:sp>
          <p:nvSpPr>
            <p:cNvPr id="24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E57E2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549" y="1147497"/>
            <a:ext cx="610128" cy="502391"/>
            <a:chOff x="158871" y="99382"/>
            <a:chExt cx="757910" cy="62407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3648" y="99382"/>
              <a:ext cx="624078" cy="624078"/>
              <a:chOff x="3452622" y="1395531"/>
              <a:chExt cx="701705" cy="7017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2622" y="1395531"/>
                <a:ext cx="701705" cy="7017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atin typeface="Arial Black" pitchFamily="34" charset="0"/>
                </a:endParaRPr>
              </a:p>
            </p:txBody>
          </p:sp>
          <p:sp>
            <p:nvSpPr>
              <p:cNvPr id="37" name="圆角矩形 1"/>
              <p:cNvSpPr/>
              <p:nvPr/>
            </p:nvSpPr>
            <p:spPr>
              <a:xfrm>
                <a:off x="3533474" y="1476383"/>
                <a:ext cx="540000" cy="54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270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rgbClr val="FA783A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58871" y="186205"/>
              <a:ext cx="757910" cy="45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haroni" pitchFamily="2" charset="-79"/>
                </a:rPr>
                <a:t>05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2900" y="1746780"/>
            <a:ext cx="84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200" kern="0" dirty="0">
                <a:latin typeface="+mj-ea"/>
                <a:ea typeface="+mj-ea"/>
              </a:rPr>
              <a:t>举一反三，吸取教训，杜绝同类违章现象的再次发生，促使员工规范作业。</a:t>
            </a:r>
          </a:p>
        </p:txBody>
      </p:sp>
      <p:sp>
        <p:nvSpPr>
          <p:cNvPr id="75" name="îś1îďê"/>
          <p:cNvSpPr/>
          <p:nvPr/>
        </p:nvSpPr>
        <p:spPr>
          <a:xfrm>
            <a:off x="520431" y="3972714"/>
            <a:ext cx="8103139" cy="1171125"/>
          </a:xfrm>
          <a:prstGeom prst="trapezoid">
            <a:avLst>
              <a:gd name="adj" fmla="val 99668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î$ḻîdè"/>
          <p:cNvSpPr/>
          <p:nvPr/>
        </p:nvSpPr>
        <p:spPr>
          <a:xfrm>
            <a:off x="3623677" y="2333825"/>
            <a:ext cx="1896645" cy="2101548"/>
          </a:xfrm>
          <a:prstGeom prst="snip1Rect">
            <a:avLst>
              <a:gd name="adj" fmla="val 29383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00" name="işḻîḑè"/>
          <p:cNvGrpSpPr/>
          <p:nvPr/>
        </p:nvGrpSpPr>
        <p:grpSpPr>
          <a:xfrm>
            <a:off x="3854177" y="2664701"/>
            <a:ext cx="1435647" cy="1063130"/>
            <a:chOff x="574750" y="3417636"/>
            <a:chExt cx="1893859" cy="1599588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îsļïdé"/>
            <p:cNvSpPr txBox="1"/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5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105" name="íṩ1iḓé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107" name="íŝļïďe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02</a:t>
              </a:r>
            </a:p>
          </p:txBody>
        </p:sp>
      </p:grpSp>
      <p:sp>
        <p:nvSpPr>
          <p:cNvPr id="101" name="ï$ľíde"/>
          <p:cNvSpPr/>
          <p:nvPr/>
        </p:nvSpPr>
        <p:spPr>
          <a:xfrm>
            <a:off x="3623678" y="4353504"/>
            <a:ext cx="1896645" cy="81869"/>
          </a:xfrm>
          <a:prstGeom prst="rect">
            <a:avLst/>
          </a:prstGeom>
          <a:solidFill>
            <a:srgbClr val="E57E20"/>
          </a:solidFill>
          <a:ln w="3175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ś1idè"/>
          <p:cNvSpPr/>
          <p:nvPr/>
        </p:nvSpPr>
        <p:spPr bwMode="auto">
          <a:xfrm>
            <a:off x="5041808" y="2333825"/>
            <a:ext cx="478515" cy="478515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E57E20"/>
          </a:solidFill>
          <a:ln w="3175">
            <a:noFill/>
            <a:prstDash val="solid"/>
            <a:round/>
          </a:ln>
          <a:effectLst/>
        </p:spPr>
        <p:txBody>
          <a:bodyPr vert="horz" wrap="square" lIns="121920" tIns="60960" rIns="121920" bIns="60960" anchor="t" anchorCtr="0" compatLnSpc="1">
            <a:normAutofit/>
          </a:bodyPr>
          <a:lstStyle/>
          <a:p>
            <a:pPr lvl="0" algn="r"/>
            <a:r>
              <a:rPr lang="en-US" altLang="zh-CN" sz="1400" b="1">
                <a:solidFill>
                  <a:schemeClr val="bg1"/>
                </a:solidFill>
              </a:rPr>
              <a:t>2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89" name="i$ḻiḓê"/>
          <p:cNvGrpSpPr/>
          <p:nvPr/>
        </p:nvGrpSpPr>
        <p:grpSpPr>
          <a:xfrm>
            <a:off x="1422186" y="2333825"/>
            <a:ext cx="1896646" cy="2101548"/>
            <a:chOff x="247577" y="3140968"/>
            <a:chExt cx="2501994" cy="2772295"/>
          </a:xfrm>
        </p:grpSpPr>
        <p:sp>
          <p:nvSpPr>
            <p:cNvPr id="96" name="ïşḻïḍe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D83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îṥľîdé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rgbClr val="E84328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îş1iḋè"/>
            <p:cNvSpPr/>
            <p:nvPr/>
          </p:nvSpPr>
          <p:spPr bwMode="auto">
            <a:xfrm>
              <a:off x="2118330" y="3140968"/>
              <a:ext cx="631241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E84328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" name="ïṡḷide"/>
          <p:cNvGrpSpPr/>
          <p:nvPr/>
        </p:nvGrpSpPr>
        <p:grpSpPr>
          <a:xfrm>
            <a:off x="1652686" y="2664701"/>
            <a:ext cx="1435647" cy="1063130"/>
            <a:chOff x="574750" y="3417636"/>
            <a:chExt cx="1893859" cy="159958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ïŝlídê"/>
            <p:cNvSpPr txBox="1"/>
            <p:nvPr/>
          </p:nvSpPr>
          <p:spPr bwMode="auto">
            <a:xfrm>
              <a:off x="574751" y="3732263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93" name="íṧlïďé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95" name="ïṩlíḋè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01</a:t>
              </a:r>
            </a:p>
          </p:txBody>
        </p:sp>
      </p:grpSp>
      <p:grpSp>
        <p:nvGrpSpPr>
          <p:cNvPr id="79" name="ïŝļîḓe"/>
          <p:cNvGrpSpPr/>
          <p:nvPr/>
        </p:nvGrpSpPr>
        <p:grpSpPr>
          <a:xfrm>
            <a:off x="5825168" y="2333825"/>
            <a:ext cx="1896646" cy="2101548"/>
            <a:chOff x="247577" y="3140968"/>
            <a:chExt cx="2501994" cy="2772295"/>
          </a:xfrm>
        </p:grpSpPr>
        <p:sp>
          <p:nvSpPr>
            <p:cNvPr id="86" name="î$1ïďe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7" name="iSḻîḋè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88" name="iṡḻïḑé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0" name="ïṡḷiďê"/>
          <p:cNvGrpSpPr/>
          <p:nvPr/>
        </p:nvGrpSpPr>
        <p:grpSpPr>
          <a:xfrm>
            <a:off x="6055666" y="2664701"/>
            <a:ext cx="1435647" cy="1063130"/>
            <a:chOff x="574750" y="3417636"/>
            <a:chExt cx="1893859" cy="1599588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74750" y="3792023"/>
              <a:ext cx="1893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ïşļïdê"/>
            <p:cNvSpPr txBox="1"/>
            <p:nvPr/>
          </p:nvSpPr>
          <p:spPr bwMode="auto">
            <a:xfrm>
              <a:off x="574751" y="3732264"/>
              <a:ext cx="1893857" cy="2519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zh-CN" altLang="en-US" sz="1865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83" name="íṩ1ïḋê"/>
            <p:cNvSpPr txBox="1"/>
            <p:nvPr/>
          </p:nvSpPr>
          <p:spPr bwMode="auto">
            <a:xfrm>
              <a:off x="574750" y="4106650"/>
              <a:ext cx="1893859" cy="910574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itchFamily="49" charset="-122"/>
                  <a:ea typeface="楷体" pitchFamily="49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85" name="ïṩḷiḑê"/>
            <p:cNvSpPr txBox="1"/>
            <p:nvPr/>
          </p:nvSpPr>
          <p:spPr bwMode="auto">
            <a:xfrm>
              <a:off x="574751" y="3417636"/>
              <a:ext cx="1893857" cy="25191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defRPr/>
              </a:pPr>
              <a:r>
                <a:rPr 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Step 03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2" grpId="1"/>
      <p:bldP spid="2" grpId="0"/>
      <p:bldP spid="75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Oval 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5040"/>
  <p:tag name="MH_LIBRARY" val="GRAPHIC"/>
  <p:tag name="MH_TYPE" val="SubTitle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Other"/>
  <p:tag name="MH_ORDER" val="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4915"/>
  <p:tag name="MH_LIBRARY" val="GRAPHIC"/>
  <p:tag name="MH_TYPE" val="Title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2"/>
  <p:tag name="MH_LIBRARY" val="GRAPHIC"/>
  <p:tag name="MH_TYPE" val="Other"/>
  <p:tag name="MH_ORDER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Other"/>
  <p:tag name="MH_ORDER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01147"/>
  <p:tag name="MH_LIBRARY" val="GRAPHIC"/>
  <p:tag name="MH_TYPE" val="Title"/>
  <p:tag name="MH_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0927"/>
  <p:tag name="MH_LIBRARY" val="GRAPHIC"/>
  <p:tag name="MH_TYPE" val="Other"/>
  <p:tag name="MH_ORDER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42708"/>
  <p:tag name="MH_LIBRARY" val="GRAPHIC"/>
  <p:tag name="MH_TYPE" val="Other"/>
  <p:tag name="MH_ORDER" val="1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Other"/>
  <p:tag name="MH_ORDER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35853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文本框 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Oval 1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TitleSubTitle"/>
  <p:tag name="MH" val="20171105124337"/>
  <p:tag name="MH_LIBRARY" val="GRAPHI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5111057"/>
  <p:tag name="MH_LIBRARY" val="GRAPHIC"/>
  <p:tag name="MH_ORDER" val="Rectangle 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121328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3048</Words>
  <Application>Microsoft Office PowerPoint</Application>
  <PresentationFormat>全屏显示(16:9)</PresentationFormat>
  <Paragraphs>275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等线</vt:lpstr>
      <vt:lpstr>仿宋_GB2312</vt:lpstr>
      <vt:lpstr>黑体</vt:lpstr>
      <vt:lpstr>楷体</vt:lpstr>
      <vt:lpstr>宋体</vt:lpstr>
      <vt:lpstr>微软雅黑</vt:lpstr>
      <vt:lpstr>幼圆</vt:lpstr>
      <vt:lpstr>造字工房星岩(非商用）常规体</vt:lpstr>
      <vt:lpstr>Agency FB</vt:lpstr>
      <vt:lpstr>Aharoni</vt:lpstr>
      <vt:lpstr>Arial</vt:lpstr>
      <vt:lpstr>Arial Black</vt:lpstr>
      <vt:lpstr>Calibri</vt:lpstr>
      <vt:lpstr>Calibri Light</vt:lpstr>
      <vt:lpstr>Elephant</vt:lpstr>
      <vt:lpstr>Impact</vt:lpstr>
      <vt:lpstr>Times New Roman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无限量下载EHS独家精品资料，请咨询“安小应”微信号：ansyingcysafety</dc:subject>
  <dc:creator>安应ansying.com</dc:creator>
  <cp:keywords>安应</cp:keywords>
  <dc:description>无限量下载EHS独家精品资料，请咨询“安小应”微信号：ansyingcysafety</dc:description>
  <cp:lastModifiedBy>xbany</cp:lastModifiedBy>
  <cp:revision>2</cp:revision>
  <dcterms:created xsi:type="dcterms:W3CDTF">1900-01-01T00:00:00Z</dcterms:created>
  <dcterms:modified xsi:type="dcterms:W3CDTF">2018-12-01T14:17:20Z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2052-9.1.2</vt:lpwstr>
  </property>
</Properties>
</file>