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Lst>
  <p:notesMasterIdLst>
    <p:notesMasterId r:id="rId20"/>
  </p:notesMasterIdLst>
  <p:sldIdLst>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2" r:id="rId16"/>
    <p:sldId id="274" r:id="rId17"/>
    <p:sldId id="275" r:id="rId18"/>
    <p:sldId id="276"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3D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3" autoAdjust="0"/>
    <p:restoredTop sz="94660"/>
  </p:normalViewPr>
  <p:slideViewPr>
    <p:cSldViewPr snapToGrid="0" showGuides="1">
      <p:cViewPr varScale="1">
        <p:scale>
          <a:sx n="70" d="100"/>
          <a:sy n="70" d="100"/>
        </p:scale>
        <p:origin x="24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94EE92-E042-44BA-87DD-3D45AC348F56}" type="datetimeFigureOut">
              <a:rPr lang="zh-CN" altLang="en-US" smtClean="0"/>
              <a:t>2020/3/12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119676-6820-4AF6-A5D4-C2FA62E9300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幻灯片图像占位符 1"/>
          <p:cNvSpPr>
            <a:spLocks noGrp="1" noRot="1" noChangeAspect="1" noChangeArrowheads="1"/>
          </p:cNvSpPr>
          <p:nvPr>
            <p:ph type="sldImg" idx="4294967295"/>
          </p:nvPr>
        </p:nvSpPr>
        <p:spPr>
          <a:xfrm>
            <a:off x="381000" y="685800"/>
            <a:ext cx="6096000" cy="3429000"/>
          </a:xfrm>
        </p:spPr>
      </p:sp>
      <p:sp>
        <p:nvSpPr>
          <p:cNvPr id="8194" name="备注占位符 2"/>
          <p:cNvSpPr>
            <a:spLocks noGrp="1" noChangeArrowheads="1"/>
          </p:cNvSpPr>
          <p:nvPr>
            <p:ph type="body" idx="4294967295"/>
          </p:nvPr>
        </p:nvSpPr>
        <p:spPr/>
        <p:txBody>
          <a:bodyPr/>
          <a:lstStyle/>
          <a:p>
            <a:endParaRPr lang="zh-CN" altLang="en-US"/>
          </a:p>
        </p:txBody>
      </p:sp>
      <p:sp>
        <p:nvSpPr>
          <p:cNvPr id="819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lstStyle>
            <a:lvl1pPr>
              <a:defRPr>
                <a:solidFill>
                  <a:schemeClr val="tx1"/>
                </a:solidFill>
                <a:latin typeface="Arial" charset="0"/>
                <a:ea typeface="宋体" charset="-122"/>
              </a:defRPr>
            </a:lvl1pPr>
            <a:lvl2pPr>
              <a:defRPr>
                <a:solidFill>
                  <a:schemeClr val="tx1"/>
                </a:solidFill>
                <a:latin typeface="Arial" charset="0"/>
                <a:ea typeface="宋体" charset="-122"/>
              </a:defRPr>
            </a:lvl2pPr>
            <a:lvl3pPr>
              <a:defRPr>
                <a:solidFill>
                  <a:schemeClr val="tx1"/>
                </a:solidFill>
                <a:latin typeface="Arial" charset="0"/>
                <a:ea typeface="宋体" charset="-122"/>
              </a:defRPr>
            </a:lvl3pPr>
            <a:lvl4pPr>
              <a:defRPr>
                <a:solidFill>
                  <a:schemeClr val="tx1"/>
                </a:solidFill>
                <a:latin typeface="Arial" charset="0"/>
                <a:ea typeface="宋体" charset="-122"/>
              </a:defRPr>
            </a:lvl4pPr>
            <a:lvl5pPr>
              <a:defRPr>
                <a:solidFill>
                  <a:schemeClr val="tx1"/>
                </a:solidFill>
                <a:latin typeface="Arial" charset="0"/>
                <a:ea typeface="宋体" charset="-122"/>
              </a:defRPr>
            </a:lvl5pPr>
            <a:lvl6pPr fontAlgn="base">
              <a:spcBef>
                <a:spcPct val="0"/>
              </a:spcBef>
              <a:spcAft>
                <a:spcPct val="0"/>
              </a:spcAft>
              <a:buFont typeface="Arial" charset="0"/>
              <a:defRPr>
                <a:solidFill>
                  <a:schemeClr val="tx1"/>
                </a:solidFill>
                <a:latin typeface="Arial" charset="0"/>
                <a:ea typeface="宋体" charset="-122"/>
              </a:defRPr>
            </a:lvl6pPr>
            <a:lvl7pPr fontAlgn="base">
              <a:spcBef>
                <a:spcPct val="0"/>
              </a:spcBef>
              <a:spcAft>
                <a:spcPct val="0"/>
              </a:spcAft>
              <a:buFont typeface="Arial" charset="0"/>
              <a:defRPr>
                <a:solidFill>
                  <a:schemeClr val="tx1"/>
                </a:solidFill>
                <a:latin typeface="Arial" charset="0"/>
                <a:ea typeface="宋体" charset="-122"/>
              </a:defRPr>
            </a:lvl7pPr>
            <a:lvl8pPr fontAlgn="base">
              <a:spcBef>
                <a:spcPct val="0"/>
              </a:spcBef>
              <a:spcAft>
                <a:spcPct val="0"/>
              </a:spcAft>
              <a:buFont typeface="Arial" charset="0"/>
              <a:defRPr>
                <a:solidFill>
                  <a:schemeClr val="tx1"/>
                </a:solidFill>
                <a:latin typeface="Arial" charset="0"/>
                <a:ea typeface="宋体" charset="-122"/>
              </a:defRPr>
            </a:lvl8pPr>
            <a:lvl9pPr fontAlgn="base">
              <a:spcBef>
                <a:spcPct val="0"/>
              </a:spcBef>
              <a:spcAft>
                <a:spcPct val="0"/>
              </a:spcAft>
              <a:buFont typeface="Arial" charset="0"/>
              <a:defRPr>
                <a:solidFill>
                  <a:schemeClr val="tx1"/>
                </a:solidFill>
                <a:latin typeface="Arial" charset="0"/>
                <a:ea typeface="宋体" charset="-122"/>
              </a:defRPr>
            </a:lvl9pPr>
          </a:lstStyle>
          <a:p>
            <a:pPr algn="l"/>
            <a:fld id="{757CAF68-C40B-41E0-9009-AEA97384E13A}" type="slidenum">
              <a:rPr lang="zh-CN" altLang="en-US" sz="1800" smtClean="0"/>
              <a:t>1</a:t>
            </a:fld>
            <a:endParaRPr lang="zh-CN" altLang="en-US" sz="18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7119676-6820-4AF6-A5D4-C2FA62E93006}"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7119676-6820-4AF6-A5D4-C2FA62E93006}"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7119676-6820-4AF6-A5D4-C2FA62E93006}"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7119676-6820-4AF6-A5D4-C2FA62E93006}"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7119676-6820-4AF6-A5D4-C2FA62E93006}"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7119676-6820-4AF6-A5D4-C2FA62E93006}"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7119676-6820-4AF6-A5D4-C2FA62E93006}"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7119676-6820-4AF6-A5D4-C2FA62E93006}" type="slidenum">
              <a:rPr lang="zh-CN" altLang="en-US" smtClean="0"/>
              <a:t>17</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7119676-6820-4AF6-A5D4-C2FA62E93006}"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7119676-6820-4AF6-A5D4-C2FA62E93006}"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7119676-6820-4AF6-A5D4-C2FA62E93006}"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7119676-6820-4AF6-A5D4-C2FA62E93006}"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7119676-6820-4AF6-A5D4-C2FA62E93006}"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7119676-6820-4AF6-A5D4-C2FA62E93006}"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7119676-6820-4AF6-A5D4-C2FA62E93006}"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7119676-6820-4AF6-A5D4-C2FA62E93006}"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获取资料咨询微信：ansyingsj1">
    <p:spTree>
      <p:nvGrpSpPr>
        <p:cNvPr id="1" name=""/>
        <p:cNvGrpSpPr/>
        <p:nvPr/>
      </p:nvGrpSpPr>
      <p:grpSpPr>
        <a:xfrm>
          <a:off x="0" y="0"/>
          <a:ext cx="0" cy="0"/>
          <a:chOff x="0" y="0"/>
          <a:chExt cx="0" cy="0"/>
        </a:xfrm>
      </p:grpSpPr>
      <p:sp>
        <p:nvSpPr>
          <p:cNvPr id="2" name="矩形 1"/>
          <p:cNvSpPr/>
          <p:nvPr userDrawn="1"/>
        </p:nvSpPr>
        <p:spPr>
          <a:xfrm>
            <a:off x="0" y="336989"/>
            <a:ext cx="112542" cy="647749"/>
          </a:xfrm>
          <a:prstGeom prst="rect">
            <a:avLst/>
          </a:prstGeom>
          <a:solidFill>
            <a:srgbClr val="1D3D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标题幻灯片">
    <p:bg>
      <p:bgPr>
        <a:solidFill>
          <a:srgbClr val="1D3D3A"/>
        </a:solidFill>
        <a:effectLst/>
      </p:bgPr>
    </p:bg>
    <p:spTree>
      <p:nvGrpSpPr>
        <p:cNvPr id="1" name=""/>
        <p:cNvGrpSpPr/>
        <p:nvPr/>
      </p:nvGrpSpPr>
      <p:grpSpPr>
        <a:xfrm>
          <a:off x="0" y="0"/>
          <a:ext cx="0" cy="0"/>
          <a:chOff x="0" y="0"/>
          <a:chExt cx="0" cy="0"/>
        </a:xfrm>
      </p:grpSpPr>
      <p:grpSp>
        <p:nvGrpSpPr>
          <p:cNvPr id="3" name="组合 2"/>
          <p:cNvGrpSpPr/>
          <p:nvPr userDrawn="1"/>
        </p:nvGrpSpPr>
        <p:grpSpPr>
          <a:xfrm rot="14564415">
            <a:off x="11070811" y="-4530735"/>
            <a:ext cx="5456420" cy="13501356"/>
            <a:chOff x="1049312" y="554636"/>
            <a:chExt cx="5456420" cy="5456420"/>
          </a:xfrm>
        </p:grpSpPr>
        <p:sp>
          <p:nvSpPr>
            <p:cNvPr id="4" name="椭圆 3"/>
            <p:cNvSpPr/>
            <p:nvPr userDrawn="1"/>
          </p:nvSpPr>
          <p:spPr>
            <a:xfrm>
              <a:off x="1049312" y="554636"/>
              <a:ext cx="5456420" cy="5456420"/>
            </a:xfrm>
            <a:prstGeom prst="ellipse">
              <a:avLst/>
            </a:prstGeom>
            <a:noFill/>
            <a:ln>
              <a:gradFill>
                <a:gsLst>
                  <a:gs pos="0">
                    <a:schemeClr val="accent1">
                      <a:lumMod val="5000"/>
                      <a:lumOff val="95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userDrawn="1"/>
          </p:nvSpPr>
          <p:spPr>
            <a:xfrm>
              <a:off x="1150808" y="622404"/>
              <a:ext cx="5056994" cy="5051373"/>
            </a:xfrm>
            <a:prstGeom prst="ellipse">
              <a:avLst/>
            </a:prstGeom>
            <a:noFill/>
            <a:ln w="12700" cap="flat" cmpd="sng" algn="ctr">
              <a:gradFill>
                <a:gsLst>
                  <a:gs pos="0">
                    <a:schemeClr val="accent1">
                      <a:lumMod val="5000"/>
                      <a:lumOff val="95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lumMod val="100000"/>
                  </a:schemeClr>
                </a:solidFill>
              </a:endParaRPr>
            </a:p>
          </p:txBody>
        </p:sp>
        <p:sp>
          <p:nvSpPr>
            <p:cNvPr id="6" name="椭圆 5"/>
            <p:cNvSpPr/>
            <p:nvPr userDrawn="1"/>
          </p:nvSpPr>
          <p:spPr>
            <a:xfrm>
              <a:off x="1252304" y="690172"/>
              <a:ext cx="4657569" cy="4646326"/>
            </a:xfrm>
            <a:prstGeom prst="ellipse">
              <a:avLst/>
            </a:prstGeom>
            <a:noFill/>
            <a:ln w="12700" cap="flat" cmpd="sng" algn="ctr">
              <a:gradFill>
                <a:gsLst>
                  <a:gs pos="0">
                    <a:schemeClr val="accent1">
                      <a:lumMod val="5000"/>
                      <a:lumOff val="95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lumMod val="100000"/>
                  </a:schemeClr>
                </a:solidFill>
              </a:endParaRPr>
            </a:p>
          </p:txBody>
        </p:sp>
        <p:sp>
          <p:nvSpPr>
            <p:cNvPr id="7" name="椭圆 6"/>
            <p:cNvSpPr/>
            <p:nvPr userDrawn="1"/>
          </p:nvSpPr>
          <p:spPr>
            <a:xfrm>
              <a:off x="1353800" y="757940"/>
              <a:ext cx="4258143" cy="4241280"/>
            </a:xfrm>
            <a:prstGeom prst="ellipse">
              <a:avLst/>
            </a:prstGeom>
            <a:noFill/>
            <a:ln w="12700" cap="flat" cmpd="sng" algn="ctr">
              <a:gradFill>
                <a:gsLst>
                  <a:gs pos="0">
                    <a:schemeClr val="accent1">
                      <a:lumMod val="5000"/>
                      <a:lumOff val="95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lumMod val="100000"/>
                  </a:schemeClr>
                </a:solidFill>
              </a:endParaRPr>
            </a:p>
          </p:txBody>
        </p:sp>
        <p:sp>
          <p:nvSpPr>
            <p:cNvPr id="8" name="椭圆 7"/>
            <p:cNvSpPr/>
            <p:nvPr userDrawn="1"/>
          </p:nvSpPr>
          <p:spPr>
            <a:xfrm>
              <a:off x="1455296" y="825708"/>
              <a:ext cx="3858718" cy="3836233"/>
            </a:xfrm>
            <a:prstGeom prst="ellipse">
              <a:avLst/>
            </a:prstGeom>
            <a:noFill/>
            <a:ln w="12700" cap="flat" cmpd="sng" algn="ctr">
              <a:gradFill>
                <a:gsLst>
                  <a:gs pos="0">
                    <a:schemeClr val="accent1">
                      <a:lumMod val="5000"/>
                      <a:lumOff val="95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lumMod val="100000"/>
                  </a:schemeClr>
                </a:solidFill>
              </a:endParaRPr>
            </a:p>
          </p:txBody>
        </p:sp>
        <p:sp>
          <p:nvSpPr>
            <p:cNvPr id="9" name="椭圆 8"/>
            <p:cNvSpPr/>
            <p:nvPr userDrawn="1"/>
          </p:nvSpPr>
          <p:spPr>
            <a:xfrm>
              <a:off x="1556792" y="893476"/>
              <a:ext cx="3459292" cy="3431186"/>
            </a:xfrm>
            <a:prstGeom prst="ellipse">
              <a:avLst/>
            </a:prstGeom>
            <a:noFill/>
            <a:ln w="12700" cap="flat" cmpd="sng" algn="ctr">
              <a:gradFill>
                <a:gsLst>
                  <a:gs pos="0">
                    <a:schemeClr val="accent1">
                      <a:lumMod val="5000"/>
                      <a:lumOff val="95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lumMod val="100000"/>
                  </a:schemeClr>
                </a:solidFill>
              </a:endParaRPr>
            </a:p>
          </p:txBody>
        </p:sp>
        <p:sp>
          <p:nvSpPr>
            <p:cNvPr id="10" name="椭圆 9"/>
            <p:cNvSpPr/>
            <p:nvPr userDrawn="1"/>
          </p:nvSpPr>
          <p:spPr>
            <a:xfrm>
              <a:off x="1658288" y="961244"/>
              <a:ext cx="3059866" cy="3026140"/>
            </a:xfrm>
            <a:prstGeom prst="ellipse">
              <a:avLst/>
            </a:prstGeom>
            <a:noFill/>
            <a:ln w="12700" cap="flat" cmpd="sng" algn="ctr">
              <a:gradFill>
                <a:gsLst>
                  <a:gs pos="0">
                    <a:schemeClr val="accent1">
                      <a:lumMod val="5000"/>
                      <a:lumOff val="95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lumMod val="100000"/>
                  </a:schemeClr>
                </a:solidFill>
              </a:endParaRPr>
            </a:p>
          </p:txBody>
        </p:sp>
        <p:sp>
          <p:nvSpPr>
            <p:cNvPr id="11" name="椭圆 10"/>
            <p:cNvSpPr/>
            <p:nvPr userDrawn="1"/>
          </p:nvSpPr>
          <p:spPr>
            <a:xfrm>
              <a:off x="1759784" y="1029012"/>
              <a:ext cx="2660441" cy="2621093"/>
            </a:xfrm>
            <a:prstGeom prst="ellipse">
              <a:avLst/>
            </a:prstGeom>
            <a:noFill/>
            <a:ln w="12700" cap="flat" cmpd="sng" algn="ctr">
              <a:gradFill>
                <a:gsLst>
                  <a:gs pos="0">
                    <a:schemeClr val="accent1">
                      <a:lumMod val="5000"/>
                      <a:lumOff val="95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lumMod val="100000"/>
                  </a:schemeClr>
                </a:solidFill>
              </a:endParaRPr>
            </a:p>
          </p:txBody>
        </p:sp>
        <p:sp>
          <p:nvSpPr>
            <p:cNvPr id="12" name="椭圆 11"/>
            <p:cNvSpPr/>
            <p:nvPr userDrawn="1"/>
          </p:nvSpPr>
          <p:spPr>
            <a:xfrm>
              <a:off x="1861280" y="1096780"/>
              <a:ext cx="2261015" cy="2216046"/>
            </a:xfrm>
            <a:prstGeom prst="ellipse">
              <a:avLst/>
            </a:prstGeom>
            <a:noFill/>
            <a:ln>
              <a:gradFill>
                <a:gsLst>
                  <a:gs pos="0">
                    <a:schemeClr val="accent1">
                      <a:lumMod val="5000"/>
                      <a:lumOff val="95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 name="图片 12" descr="图片包含 游戏机&#10;&#10;描述已自动生成"/>
          <p:cNvPicPr>
            <a:picLocks noChangeAspect="1"/>
          </p:cNvPicPr>
          <p:nvPr userDrawn="1"/>
        </p:nvPicPr>
        <p:blipFill>
          <a:blip r:embed="rId2" cstate="print">
            <a:alphaModFix amt="20000"/>
            <a:lum bright="70000" contrast="-70000"/>
            <a:extLst>
              <a:ext uri="{28A0092B-C50C-407E-A947-70E740481C1C}">
                <a14:useLocalDpi xmlns:a14="http://schemas.microsoft.com/office/drawing/2010/main" val="0"/>
              </a:ext>
            </a:extLst>
          </a:blip>
          <a:stretch>
            <a:fillRect/>
          </a:stretch>
        </p:blipFill>
        <p:spPr>
          <a:xfrm>
            <a:off x="-451836" y="100585"/>
            <a:ext cx="9094223" cy="6858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获取资料咨询微信：ansyingsj1">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descr="图片包含 建筑, 蛋糕, 桌子, 自行车&#10;&#10;描述已自动生成"/>
          <p:cNvPicPr>
            <a:picLocks noChangeAspect="1"/>
          </p:cNvPicPr>
          <p:nvPr userDrawn="1"/>
        </p:nvPicPr>
        <p:blipFill rotWithShape="1">
          <a:blip r:embed="rId4">
            <a:alphaModFix amt="20000"/>
            <a:extLst>
              <a:ext uri="{28A0092B-C50C-407E-A947-70E740481C1C}">
                <a14:useLocalDpi xmlns:a14="http://schemas.microsoft.com/office/drawing/2010/main" val="0"/>
              </a:ext>
            </a:extLst>
          </a:blip>
          <a:srcRect t="17173" r="12546" b="17233"/>
          <a:stretch>
            <a:fillRect/>
          </a:stretch>
        </p:blipFill>
        <p:spPr>
          <a:xfrm>
            <a:off x="-7477" y="0"/>
            <a:ext cx="12199477"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2" r:id="rId1"/>
  </p:sldLayoutIdLst>
  <p:txStyles>
    <p:titleStyle>
      <a:lvl1pPr algn="l" defTabSz="91376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3765"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3765"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3765"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3765"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3765"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3765"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3765"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3765"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3765"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p:bodyStyle>
    <p:other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文本框 177"/>
          <p:cNvSpPr txBox="1">
            <a:spLocks noChangeArrowheads="1"/>
          </p:cNvSpPr>
          <p:nvPr/>
        </p:nvSpPr>
        <p:spPr bwMode="auto">
          <a:xfrm>
            <a:off x="7458723" y="2735165"/>
            <a:ext cx="354306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宋体" charset="-122"/>
              </a:defRPr>
            </a:lvl1pPr>
            <a:lvl2pPr>
              <a:defRPr>
                <a:solidFill>
                  <a:schemeClr val="tx1"/>
                </a:solidFill>
                <a:latin typeface="Arial" charset="0"/>
                <a:ea typeface="宋体" charset="-122"/>
              </a:defRPr>
            </a:lvl2pPr>
            <a:lvl3pPr>
              <a:defRPr>
                <a:solidFill>
                  <a:schemeClr val="tx1"/>
                </a:solidFill>
                <a:latin typeface="Arial" charset="0"/>
                <a:ea typeface="宋体" charset="-122"/>
              </a:defRPr>
            </a:lvl3pPr>
            <a:lvl4pPr>
              <a:defRPr>
                <a:solidFill>
                  <a:schemeClr val="tx1"/>
                </a:solidFill>
                <a:latin typeface="Arial" charset="0"/>
                <a:ea typeface="宋体" charset="-122"/>
              </a:defRPr>
            </a:lvl4pPr>
            <a:lvl5pPr>
              <a:defRPr>
                <a:solidFill>
                  <a:schemeClr val="tx1"/>
                </a:solidFill>
                <a:latin typeface="Arial" charset="0"/>
                <a:ea typeface="宋体" charset="-122"/>
              </a:defRPr>
            </a:lvl5pPr>
            <a:lvl6pPr fontAlgn="base">
              <a:spcBef>
                <a:spcPct val="0"/>
              </a:spcBef>
              <a:spcAft>
                <a:spcPct val="0"/>
              </a:spcAft>
              <a:buFont typeface="Arial" charset="0"/>
              <a:defRPr>
                <a:solidFill>
                  <a:schemeClr val="tx1"/>
                </a:solidFill>
                <a:latin typeface="Arial" charset="0"/>
                <a:ea typeface="宋体" charset="-122"/>
              </a:defRPr>
            </a:lvl6pPr>
            <a:lvl7pPr fontAlgn="base">
              <a:spcBef>
                <a:spcPct val="0"/>
              </a:spcBef>
              <a:spcAft>
                <a:spcPct val="0"/>
              </a:spcAft>
              <a:buFont typeface="Arial" charset="0"/>
              <a:defRPr>
                <a:solidFill>
                  <a:schemeClr val="tx1"/>
                </a:solidFill>
                <a:latin typeface="Arial" charset="0"/>
                <a:ea typeface="宋体" charset="-122"/>
              </a:defRPr>
            </a:lvl7pPr>
            <a:lvl8pPr fontAlgn="base">
              <a:spcBef>
                <a:spcPct val="0"/>
              </a:spcBef>
              <a:spcAft>
                <a:spcPct val="0"/>
              </a:spcAft>
              <a:buFont typeface="Arial" charset="0"/>
              <a:defRPr>
                <a:solidFill>
                  <a:schemeClr val="tx1"/>
                </a:solidFill>
                <a:latin typeface="Arial" charset="0"/>
                <a:ea typeface="宋体" charset="-122"/>
              </a:defRPr>
            </a:lvl8pPr>
            <a:lvl9pPr fontAlgn="base">
              <a:spcBef>
                <a:spcPct val="0"/>
              </a:spcBef>
              <a:spcAft>
                <a:spcPct val="0"/>
              </a:spcAft>
              <a:buFont typeface="Arial" charset="0"/>
              <a:defRPr>
                <a:solidFill>
                  <a:schemeClr val="tx1"/>
                </a:solidFill>
                <a:latin typeface="Arial" charset="0"/>
                <a:ea typeface="宋体" charset="-122"/>
              </a:defRPr>
            </a:lvl9pPr>
          </a:lstStyle>
          <a:p>
            <a:pPr algn="just"/>
            <a:r>
              <a:rPr lang="zh-CN" altLang="en-US" sz="6000" dirty="0">
                <a:solidFill>
                  <a:schemeClr val="bg1"/>
                </a:solidFill>
                <a:latin typeface="Arial" charset="0"/>
                <a:ea typeface="微软雅黑" pitchFamily="34" charset="-122"/>
                <a:sym typeface="Arial" charset="0"/>
              </a:rPr>
              <a:t>安全生产</a:t>
            </a:r>
            <a:endParaRPr lang="en-US" altLang="zh-CN" sz="6000" dirty="0">
              <a:solidFill>
                <a:schemeClr val="bg1"/>
              </a:solidFill>
              <a:latin typeface="Arial" charset="0"/>
              <a:ea typeface="微软雅黑" pitchFamily="34" charset="-122"/>
              <a:sym typeface="Arial" charset="0"/>
            </a:endParaRPr>
          </a:p>
          <a:p>
            <a:pPr algn="just"/>
            <a:r>
              <a:rPr lang="zh-CN" altLang="en-US" sz="6000" dirty="0">
                <a:solidFill>
                  <a:schemeClr val="bg1"/>
                </a:solidFill>
                <a:latin typeface="Arial" charset="0"/>
                <a:ea typeface="微软雅黑" pitchFamily="34" charset="-122"/>
                <a:sym typeface="Arial" charset="0"/>
              </a:rPr>
              <a:t>管理培训 </a:t>
            </a:r>
            <a:endParaRPr lang="zh-CN" altLang="en-US" sz="6000" b="1" dirty="0">
              <a:solidFill>
                <a:schemeClr val="bg1"/>
              </a:solidFill>
              <a:latin typeface="Arial" charset="0"/>
              <a:ea typeface="微软雅黑" pitchFamily="34" charset="-122"/>
              <a:sym typeface="Arial" charset="0"/>
            </a:endParaRPr>
          </a:p>
        </p:txBody>
      </p:sp>
      <p:sp>
        <p:nvSpPr>
          <p:cNvPr id="6" name="矩形 5"/>
          <p:cNvSpPr/>
          <p:nvPr/>
        </p:nvSpPr>
        <p:spPr>
          <a:xfrm>
            <a:off x="7250405" y="2389332"/>
            <a:ext cx="3751386" cy="2630659"/>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charset="0"/>
              <a:ea typeface="微软雅黑" pitchFamily="34" charset="-122"/>
              <a:sym typeface="Arial" charset="0"/>
            </a:endParaRPr>
          </a:p>
        </p:txBody>
      </p:sp>
      <p:sp>
        <p:nvSpPr>
          <p:cNvPr id="42" name="任意多边形: 形状 41"/>
          <p:cNvSpPr/>
          <p:nvPr/>
        </p:nvSpPr>
        <p:spPr>
          <a:xfrm>
            <a:off x="264826" y="845485"/>
            <a:ext cx="5831174" cy="5167030"/>
          </a:xfrm>
          <a:custGeom>
            <a:avLst/>
            <a:gdLst>
              <a:gd name="connsiteX0" fmla="*/ 2915587 w 5831174"/>
              <a:gd name="connsiteY0" fmla="*/ 0 h 5167030"/>
              <a:gd name="connsiteX1" fmla="*/ 5831174 w 5831174"/>
              <a:gd name="connsiteY1" fmla="*/ 2953062 h 5167030"/>
              <a:gd name="connsiteX2" fmla="*/ 4977218 w 5831174"/>
              <a:gd name="connsiteY2" fmla="*/ 5041192 h 5167030"/>
              <a:gd name="connsiteX3" fmla="*/ 4840519 w 5831174"/>
              <a:gd name="connsiteY3" fmla="*/ 5167030 h 5167030"/>
              <a:gd name="connsiteX4" fmla="*/ 4770171 w 5831174"/>
              <a:gd name="connsiteY4" fmla="*/ 5102272 h 5167030"/>
              <a:gd name="connsiteX5" fmla="*/ 2915587 w 5831174"/>
              <a:gd name="connsiteY5" fmla="*/ 4427936 h 5167030"/>
              <a:gd name="connsiteX6" fmla="*/ 1061003 w 5831174"/>
              <a:gd name="connsiteY6" fmla="*/ 5102272 h 5167030"/>
              <a:gd name="connsiteX7" fmla="*/ 990656 w 5831174"/>
              <a:gd name="connsiteY7" fmla="*/ 5167030 h 5167030"/>
              <a:gd name="connsiteX8" fmla="*/ 853956 w 5831174"/>
              <a:gd name="connsiteY8" fmla="*/ 5041192 h 5167030"/>
              <a:gd name="connsiteX9" fmla="*/ 0 w 5831174"/>
              <a:gd name="connsiteY9" fmla="*/ 2953062 h 5167030"/>
              <a:gd name="connsiteX10" fmla="*/ 2915587 w 5831174"/>
              <a:gd name="connsiteY10" fmla="*/ 0 h 5167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31174" h="5167030">
                <a:moveTo>
                  <a:pt x="2915587" y="0"/>
                </a:moveTo>
                <a:cubicBezTo>
                  <a:pt x="4525821" y="0"/>
                  <a:pt x="5831174" y="1322131"/>
                  <a:pt x="5831174" y="2953062"/>
                </a:cubicBezTo>
                <a:cubicBezTo>
                  <a:pt x="5831174" y="3768527"/>
                  <a:pt x="5504836" y="4506793"/>
                  <a:pt x="4977218" y="5041192"/>
                </a:cubicBezTo>
                <a:lnTo>
                  <a:pt x="4840519" y="5167030"/>
                </a:lnTo>
                <a:lnTo>
                  <a:pt x="4770171" y="5102272"/>
                </a:lnTo>
                <a:cubicBezTo>
                  <a:pt x="4266186" y="4681000"/>
                  <a:pt x="3620065" y="4427936"/>
                  <a:pt x="2915587" y="4427936"/>
                </a:cubicBezTo>
                <a:cubicBezTo>
                  <a:pt x="2211110" y="4427936"/>
                  <a:pt x="1564988" y="4681000"/>
                  <a:pt x="1061003" y="5102272"/>
                </a:cubicBezTo>
                <a:lnTo>
                  <a:pt x="990656" y="5167030"/>
                </a:lnTo>
                <a:lnTo>
                  <a:pt x="853956" y="5041192"/>
                </a:lnTo>
                <a:cubicBezTo>
                  <a:pt x="326338" y="4506793"/>
                  <a:pt x="0" y="3768527"/>
                  <a:pt x="0" y="2953062"/>
                </a:cubicBezTo>
                <a:cubicBezTo>
                  <a:pt x="0" y="1322131"/>
                  <a:pt x="1305353" y="0"/>
                  <a:pt x="2915587"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charset="0"/>
              <a:ea typeface="微软雅黑" pitchFamily="34" charset="-122"/>
              <a:sym typeface="Arial" charset="0"/>
            </a:endParaRPr>
          </a:p>
        </p:txBody>
      </p:sp>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78"/>
                                        </p:tgtEl>
                                        <p:attrNameLst>
                                          <p:attrName>style.visibility</p:attrName>
                                        </p:attrNameLst>
                                      </p:cBhvr>
                                      <p:to>
                                        <p:strVal val="visible"/>
                                      </p:to>
                                    </p:set>
                                    <p:anim calcmode="lin" valueType="num">
                                      <p:cBhvr>
                                        <p:cTn id="7" dur="500" fill="hold"/>
                                        <p:tgtEl>
                                          <p:spTgt spid="178"/>
                                        </p:tgtEl>
                                        <p:attrNameLst>
                                          <p:attrName>ppt_w</p:attrName>
                                        </p:attrNameLst>
                                      </p:cBhvr>
                                      <p:tavLst>
                                        <p:tav tm="0">
                                          <p:val>
                                            <p:fltVal val="0"/>
                                          </p:val>
                                        </p:tav>
                                        <p:tav tm="100000">
                                          <p:val>
                                            <p:strVal val="#ppt_w"/>
                                          </p:val>
                                        </p:tav>
                                      </p:tavLst>
                                    </p:anim>
                                    <p:anim calcmode="lin" valueType="num">
                                      <p:cBhvr>
                                        <p:cTn id="8" dur="500" fill="hold"/>
                                        <p:tgtEl>
                                          <p:spTgt spid="178"/>
                                        </p:tgtEl>
                                        <p:attrNameLst>
                                          <p:attrName>ppt_h</p:attrName>
                                        </p:attrNameLst>
                                      </p:cBhvr>
                                      <p:tavLst>
                                        <p:tav tm="0">
                                          <p:val>
                                            <p:fltVal val="0"/>
                                          </p:val>
                                        </p:tav>
                                        <p:tav tm="100000">
                                          <p:val>
                                            <p:strVal val="#ppt_h"/>
                                          </p:val>
                                        </p:tav>
                                      </p:tavLst>
                                    </p:anim>
                                    <p:animEffect transition="in" filter="fade">
                                      <p:cBhvr>
                                        <p:cTn id="9" dur="500"/>
                                        <p:tgtEl>
                                          <p:spTgt spid="178"/>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 grpId="0"/>
      <p:bldP spid="4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7169"/>
          <p:cNvSpPr txBox="1">
            <a:spLocks noChangeArrowheads="1"/>
          </p:cNvSpPr>
          <p:nvPr/>
        </p:nvSpPr>
        <p:spPr>
          <a:xfrm>
            <a:off x="185811" y="463598"/>
            <a:ext cx="3438378" cy="47893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dist"/>
            <a:r>
              <a:rPr lang="zh-CN" altLang="en-US" sz="2800" dirty="0">
                <a:latin typeface="Arial" charset="0"/>
                <a:ea typeface="微软雅黑" pitchFamily="34" charset="-122"/>
                <a:cs typeface="+mn-cs"/>
                <a:sym typeface="Arial" charset="0"/>
              </a:rPr>
              <a:t>解决方案和对策</a:t>
            </a:r>
          </a:p>
        </p:txBody>
      </p:sp>
      <p:sp>
        <p:nvSpPr>
          <p:cNvPr id="2" name="矩形 1"/>
          <p:cNvSpPr/>
          <p:nvPr/>
        </p:nvSpPr>
        <p:spPr>
          <a:xfrm>
            <a:off x="1045880" y="2093550"/>
            <a:ext cx="6096000" cy="2308324"/>
          </a:xfrm>
          <a:prstGeom prst="rect">
            <a:avLst/>
          </a:prstGeom>
        </p:spPr>
        <p:txBody>
          <a:bodyPr>
            <a:spAutoFit/>
          </a:bodyPr>
          <a:lstStyle/>
          <a:p>
            <a:pPr marL="342900" indent="-342900">
              <a:lnSpc>
                <a:spcPct val="160000"/>
              </a:lnSpc>
              <a:buFont typeface="+mj-lt"/>
              <a:buAutoNum type="arabicPeriod"/>
            </a:pPr>
            <a:r>
              <a:rPr lang="zh-CN" altLang="en-US" noProof="1">
                <a:latin typeface="Arial" charset="0"/>
                <a:ea typeface="微软雅黑" pitchFamily="34" charset="-122"/>
                <a:sym typeface="Arial" charset="0"/>
              </a:rPr>
              <a:t>人所带来的问题</a:t>
            </a:r>
          </a:p>
          <a:p>
            <a:pPr marL="342900" indent="-342900">
              <a:lnSpc>
                <a:spcPct val="160000"/>
              </a:lnSpc>
              <a:buFont typeface="+mj-lt"/>
              <a:buAutoNum type="arabicPeriod"/>
            </a:pPr>
            <a:r>
              <a:rPr lang="zh-CN" altLang="en-US" noProof="1">
                <a:latin typeface="Arial" charset="0"/>
                <a:ea typeface="微软雅黑" pitchFamily="34" charset="-122"/>
                <a:sym typeface="Arial" charset="0"/>
              </a:rPr>
              <a:t>加强对从业人员的职业培训</a:t>
            </a:r>
          </a:p>
          <a:p>
            <a:pPr marL="342900" indent="-342900">
              <a:lnSpc>
                <a:spcPct val="160000"/>
              </a:lnSpc>
              <a:buFont typeface="+mj-lt"/>
              <a:buAutoNum type="arabicPeriod"/>
            </a:pPr>
            <a:r>
              <a:rPr lang="zh-CN" altLang="en-US" noProof="1">
                <a:latin typeface="Arial" charset="0"/>
                <a:ea typeface="微软雅黑" pitchFamily="34" charset="-122"/>
                <a:sym typeface="Arial" charset="0"/>
              </a:rPr>
              <a:t>在常常不注意的地方发现问题（犄角旮旯）</a:t>
            </a:r>
          </a:p>
          <a:p>
            <a:pPr marL="342900" indent="-342900">
              <a:lnSpc>
                <a:spcPct val="160000"/>
              </a:lnSpc>
              <a:buFont typeface="+mj-lt"/>
              <a:buAutoNum type="arabicPeriod"/>
            </a:pPr>
            <a:r>
              <a:rPr lang="zh-CN" altLang="en-US" noProof="1">
                <a:latin typeface="Arial" charset="0"/>
                <a:ea typeface="微软雅黑" pitchFamily="34" charset="-122"/>
                <a:sym typeface="Arial" charset="0"/>
              </a:rPr>
              <a:t>改变习以为常意识</a:t>
            </a:r>
          </a:p>
          <a:p>
            <a:pPr marL="342900" indent="-342900">
              <a:lnSpc>
                <a:spcPct val="160000"/>
              </a:lnSpc>
              <a:buFont typeface="+mj-lt"/>
              <a:buAutoNum type="arabicPeriod"/>
            </a:pPr>
            <a:r>
              <a:rPr lang="zh-CN" altLang="en-US" noProof="1">
                <a:latin typeface="Arial" charset="0"/>
                <a:ea typeface="微软雅黑" pitchFamily="34" charset="-122"/>
                <a:sym typeface="Arial" charset="0"/>
              </a:rPr>
              <a:t>注意作业现场的环境和变化</a:t>
            </a:r>
          </a:p>
        </p:txBody>
      </p:sp>
      <p:sp>
        <p:nvSpPr>
          <p:cNvPr id="3" name="矩形 2"/>
          <p:cNvSpPr/>
          <p:nvPr/>
        </p:nvSpPr>
        <p:spPr>
          <a:xfrm>
            <a:off x="6650636" y="2103467"/>
            <a:ext cx="5311515" cy="2308324"/>
          </a:xfrm>
          <a:prstGeom prst="rect">
            <a:avLst/>
          </a:prstGeom>
        </p:spPr>
        <p:txBody>
          <a:bodyPr wrap="square">
            <a:spAutoFit/>
          </a:bodyPr>
          <a:lstStyle/>
          <a:p>
            <a:pPr marL="342900" indent="-342900">
              <a:lnSpc>
                <a:spcPct val="160000"/>
              </a:lnSpc>
              <a:buFont typeface="+mj-lt"/>
              <a:buAutoNum type="arabicPeriod" startAt="6"/>
            </a:pPr>
            <a:r>
              <a:rPr lang="zh-CN" altLang="en-US" noProof="1">
                <a:latin typeface="Arial" charset="0"/>
                <a:ea typeface="微软雅黑" pitchFamily="34" charset="-122"/>
                <a:sym typeface="Arial" charset="0"/>
              </a:rPr>
              <a:t>制度、规程的修改和完整性</a:t>
            </a:r>
          </a:p>
          <a:p>
            <a:pPr marL="342900" indent="-342900">
              <a:lnSpc>
                <a:spcPct val="160000"/>
              </a:lnSpc>
              <a:buFont typeface="+mj-lt"/>
              <a:buAutoNum type="arabicPeriod" startAt="6"/>
            </a:pPr>
            <a:r>
              <a:rPr lang="zh-CN" altLang="en-US" noProof="1">
                <a:latin typeface="Arial" charset="0"/>
                <a:ea typeface="微软雅黑" pitchFamily="34" charset="-122"/>
                <a:sym typeface="Arial" charset="0"/>
              </a:rPr>
              <a:t>工艺、操作规程修订后的变化</a:t>
            </a:r>
          </a:p>
          <a:p>
            <a:pPr marL="342900" indent="-342900">
              <a:lnSpc>
                <a:spcPct val="160000"/>
              </a:lnSpc>
              <a:buFont typeface="+mj-lt"/>
              <a:buAutoNum type="arabicPeriod" startAt="6"/>
            </a:pPr>
            <a:r>
              <a:rPr lang="zh-CN" altLang="en-US" noProof="1">
                <a:latin typeface="Arial" charset="0"/>
                <a:ea typeface="微软雅黑" pitchFamily="34" charset="-122"/>
                <a:sym typeface="Arial" charset="0"/>
              </a:rPr>
              <a:t>检修后的恢复与否</a:t>
            </a:r>
          </a:p>
          <a:p>
            <a:pPr marL="342900" indent="-342900">
              <a:lnSpc>
                <a:spcPct val="160000"/>
              </a:lnSpc>
              <a:buFont typeface="+mj-lt"/>
              <a:buAutoNum type="arabicPeriod" startAt="6"/>
            </a:pPr>
            <a:r>
              <a:rPr lang="zh-CN" altLang="en-US" noProof="1">
                <a:latin typeface="Arial" charset="0"/>
                <a:ea typeface="微软雅黑" pitchFamily="34" charset="-122"/>
                <a:sym typeface="Arial" charset="0"/>
              </a:rPr>
              <a:t>操作中发现问题的及时停车和报告</a:t>
            </a:r>
          </a:p>
          <a:p>
            <a:pPr marL="342900" indent="-342900">
              <a:lnSpc>
                <a:spcPct val="160000"/>
              </a:lnSpc>
              <a:buFont typeface="+mj-lt"/>
              <a:buAutoNum type="arabicPeriod" startAt="6"/>
            </a:pPr>
            <a:r>
              <a:rPr lang="zh-CN" altLang="en-US" noProof="1">
                <a:latin typeface="Arial" charset="0"/>
                <a:ea typeface="微软雅黑" pitchFamily="34" charset="-122"/>
                <a:sym typeface="Arial" charset="0"/>
              </a:rPr>
              <a:t>抵制盲目指挥和冒进作业</a:t>
            </a:r>
          </a:p>
        </p:txBody>
      </p:sp>
      <p:sp>
        <p:nvSpPr>
          <p:cNvPr id="5" name="矩形 4"/>
          <p:cNvSpPr/>
          <p:nvPr/>
        </p:nvSpPr>
        <p:spPr>
          <a:xfrm>
            <a:off x="897863" y="4530148"/>
            <a:ext cx="6340197" cy="780085"/>
          </a:xfrm>
          <a:prstGeom prst="rect">
            <a:avLst/>
          </a:prstGeom>
        </p:spPr>
        <p:txBody>
          <a:bodyPr wrap="none">
            <a:spAutoFit/>
          </a:bodyPr>
          <a:lstStyle/>
          <a:p>
            <a:pPr>
              <a:lnSpc>
                <a:spcPct val="160000"/>
              </a:lnSpc>
            </a:pPr>
            <a:r>
              <a:rPr lang="zh-CN" altLang="en-US" sz="3200" noProof="1">
                <a:effectLst>
                  <a:outerShdw blurRad="38100" dist="38100" dir="2700000">
                    <a:srgbClr val="000000"/>
                  </a:outerShdw>
                </a:effectLst>
                <a:latin typeface="Arial" charset="0"/>
                <a:ea typeface="微软雅黑" pitchFamily="34" charset="-122"/>
                <a:sym typeface="Arial" charset="0"/>
              </a:rPr>
              <a:t>凡是要有预案，工作要有预感预知</a:t>
            </a:r>
            <a:endParaRPr lang="zh-CN" altLang="en-US" sz="3200" dirty="0">
              <a:latin typeface="Arial" charset="0"/>
              <a:ea typeface="微软雅黑" pitchFamily="34" charset="-122"/>
              <a:sym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Effect transition="in" filter="barn(inVertical)">
                                      <p:cBhvr>
                                        <p:cTn id="32" dur="500"/>
                                        <p:tgtEl>
                                          <p:spTgt spid="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Effect transition="in" filter="barn(inVertical)">
                                      <p:cBhvr>
                                        <p:cTn id="37" dur="500"/>
                                        <p:tgtEl>
                                          <p:spTgt spid="3">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2" end="2"/>
                                            </p:txEl>
                                          </p:spTgt>
                                        </p:tgtEl>
                                        <p:attrNameLst>
                                          <p:attrName>style.visibility</p:attrName>
                                        </p:attrNameLst>
                                      </p:cBhvr>
                                      <p:to>
                                        <p:strVal val="visible"/>
                                      </p:to>
                                    </p:set>
                                    <p:animEffect transition="in" filter="barn(inVertical)">
                                      <p:cBhvr>
                                        <p:cTn id="42" dur="500"/>
                                        <p:tgtEl>
                                          <p:spTgt spid="3">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Effect transition="in" filter="barn(inVertical)">
                                      <p:cBhvr>
                                        <p:cTn id="47" dur="500"/>
                                        <p:tgtEl>
                                          <p:spTgt spid="3">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
                                            <p:txEl>
                                              <p:pRg st="4" end="4"/>
                                            </p:txEl>
                                          </p:spTgt>
                                        </p:tgtEl>
                                        <p:attrNameLst>
                                          <p:attrName>style.visibility</p:attrName>
                                        </p:attrNameLst>
                                      </p:cBhvr>
                                      <p:to>
                                        <p:strVal val="visible"/>
                                      </p:to>
                                    </p:set>
                                    <p:animEffect transition="in" filter="barn(inVertical)">
                                      <p:cBhvr>
                                        <p:cTn id="5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7169"/>
          <p:cNvSpPr txBox="1">
            <a:spLocks noChangeArrowheads="1"/>
          </p:cNvSpPr>
          <p:nvPr/>
        </p:nvSpPr>
        <p:spPr>
          <a:xfrm>
            <a:off x="185811" y="463598"/>
            <a:ext cx="3438378" cy="47893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dist"/>
            <a:r>
              <a:rPr lang="zh-CN" altLang="en-US" sz="2800" dirty="0">
                <a:latin typeface="Arial" charset="0"/>
                <a:ea typeface="微软雅黑" pitchFamily="34" charset="-122"/>
                <a:cs typeface="+mn-cs"/>
                <a:sym typeface="Arial" charset="0"/>
              </a:rPr>
              <a:t>重要的几个安全理念</a:t>
            </a:r>
          </a:p>
        </p:txBody>
      </p:sp>
      <p:grpSp>
        <p:nvGrpSpPr>
          <p:cNvPr id="7" name="组合 6"/>
          <p:cNvGrpSpPr/>
          <p:nvPr/>
        </p:nvGrpSpPr>
        <p:grpSpPr>
          <a:xfrm>
            <a:off x="2038664" y="1978665"/>
            <a:ext cx="2068643" cy="2048668"/>
            <a:chOff x="1124261" y="2268499"/>
            <a:chExt cx="2068643" cy="2048668"/>
          </a:xfrm>
        </p:grpSpPr>
        <p:sp>
          <p:nvSpPr>
            <p:cNvPr id="3" name="椭圆 2"/>
            <p:cNvSpPr/>
            <p:nvPr/>
          </p:nvSpPr>
          <p:spPr>
            <a:xfrm>
              <a:off x="1124261" y="2268499"/>
              <a:ext cx="2068643" cy="2048668"/>
            </a:xfrm>
            <a:prstGeom prst="ellipse">
              <a:avLst/>
            </a:prstGeom>
            <a:solidFill>
              <a:srgbClr val="1D3D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charset="0"/>
                <a:ea typeface="微软雅黑" pitchFamily="34" charset="-122"/>
                <a:sym typeface="Arial" charset="0"/>
              </a:endParaRPr>
            </a:p>
          </p:txBody>
        </p:sp>
        <p:sp>
          <p:nvSpPr>
            <p:cNvPr id="4" name="矩形 3"/>
            <p:cNvSpPr/>
            <p:nvPr/>
          </p:nvSpPr>
          <p:spPr>
            <a:xfrm>
              <a:off x="1356610" y="3105834"/>
              <a:ext cx="1543987" cy="646331"/>
            </a:xfrm>
            <a:prstGeom prst="rect">
              <a:avLst/>
            </a:prstGeom>
          </p:spPr>
          <p:txBody>
            <a:bodyPr wrap="square">
              <a:spAutoFit/>
            </a:bodyPr>
            <a:lstStyle/>
            <a:p>
              <a:pPr algn="just"/>
              <a:r>
                <a:rPr lang="en-US" altLang="zh-CN" dirty="0">
                  <a:solidFill>
                    <a:schemeClr val="bg1"/>
                  </a:solidFill>
                  <a:latin typeface="Arial" charset="0"/>
                  <a:ea typeface="微软雅黑" pitchFamily="34" charset="-122"/>
                  <a:sym typeface="Arial" charset="0"/>
                </a:rPr>
                <a:t>“</a:t>
              </a:r>
              <a:r>
                <a:rPr lang="zh-CN" altLang="en-US" dirty="0">
                  <a:solidFill>
                    <a:schemeClr val="bg1"/>
                  </a:solidFill>
                  <a:latin typeface="Arial" charset="0"/>
                  <a:ea typeface="微软雅黑" pitchFamily="34" charset="-122"/>
                  <a:sym typeface="Arial" charset="0"/>
                </a:rPr>
                <a:t>安全法”的核心意义</a:t>
              </a:r>
            </a:p>
          </p:txBody>
        </p:sp>
      </p:grpSp>
      <p:grpSp>
        <p:nvGrpSpPr>
          <p:cNvPr id="10" name="组合 9"/>
          <p:cNvGrpSpPr/>
          <p:nvPr/>
        </p:nvGrpSpPr>
        <p:grpSpPr>
          <a:xfrm>
            <a:off x="5141163" y="1978665"/>
            <a:ext cx="2068643" cy="2048668"/>
            <a:chOff x="1124261" y="2268499"/>
            <a:chExt cx="2068643" cy="2048668"/>
          </a:xfrm>
        </p:grpSpPr>
        <p:sp>
          <p:nvSpPr>
            <p:cNvPr id="11" name="椭圆 10"/>
            <p:cNvSpPr/>
            <p:nvPr/>
          </p:nvSpPr>
          <p:spPr>
            <a:xfrm>
              <a:off x="1124261" y="2268499"/>
              <a:ext cx="2068643" cy="2048668"/>
            </a:xfrm>
            <a:prstGeom prst="ellipse">
              <a:avLst/>
            </a:prstGeom>
            <a:solidFill>
              <a:srgbClr val="1D3D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charset="0"/>
                <a:ea typeface="微软雅黑" pitchFamily="34" charset="-122"/>
                <a:sym typeface="Arial" charset="0"/>
              </a:endParaRPr>
            </a:p>
          </p:txBody>
        </p:sp>
        <p:sp>
          <p:nvSpPr>
            <p:cNvPr id="12" name="矩形 11"/>
            <p:cNvSpPr/>
            <p:nvPr/>
          </p:nvSpPr>
          <p:spPr>
            <a:xfrm>
              <a:off x="1356610" y="3105834"/>
              <a:ext cx="1543987" cy="646331"/>
            </a:xfrm>
            <a:prstGeom prst="rect">
              <a:avLst/>
            </a:prstGeom>
          </p:spPr>
          <p:txBody>
            <a:bodyPr wrap="square">
              <a:spAutoFit/>
            </a:bodyPr>
            <a:lstStyle/>
            <a:p>
              <a:pPr algn="just"/>
              <a:r>
                <a:rPr lang="zh-CN" altLang="en-US" dirty="0">
                  <a:solidFill>
                    <a:schemeClr val="bg1"/>
                  </a:solidFill>
                  <a:latin typeface="Arial" charset="0"/>
                  <a:ea typeface="微软雅黑" pitchFamily="34" charset="-122"/>
                  <a:sym typeface="Arial" charset="0"/>
                </a:rPr>
                <a:t>怎样定义隐患</a:t>
              </a:r>
            </a:p>
          </p:txBody>
        </p:sp>
      </p:grpSp>
      <p:grpSp>
        <p:nvGrpSpPr>
          <p:cNvPr id="13" name="组合 12"/>
          <p:cNvGrpSpPr/>
          <p:nvPr/>
        </p:nvGrpSpPr>
        <p:grpSpPr>
          <a:xfrm>
            <a:off x="8243661" y="1958673"/>
            <a:ext cx="2068643" cy="2048668"/>
            <a:chOff x="1124261" y="2268499"/>
            <a:chExt cx="2068643" cy="2048668"/>
          </a:xfrm>
        </p:grpSpPr>
        <p:sp>
          <p:nvSpPr>
            <p:cNvPr id="14" name="椭圆 13"/>
            <p:cNvSpPr/>
            <p:nvPr/>
          </p:nvSpPr>
          <p:spPr>
            <a:xfrm>
              <a:off x="1124261" y="2268499"/>
              <a:ext cx="2068643" cy="2048668"/>
            </a:xfrm>
            <a:prstGeom prst="ellipse">
              <a:avLst/>
            </a:prstGeom>
            <a:solidFill>
              <a:srgbClr val="1D3D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charset="0"/>
                <a:ea typeface="微软雅黑" pitchFamily="34" charset="-122"/>
                <a:sym typeface="Arial" charset="0"/>
              </a:endParaRPr>
            </a:p>
          </p:txBody>
        </p:sp>
        <p:sp>
          <p:nvSpPr>
            <p:cNvPr id="15" name="矩形 14"/>
            <p:cNvSpPr/>
            <p:nvPr/>
          </p:nvSpPr>
          <p:spPr>
            <a:xfrm>
              <a:off x="1356610" y="3105834"/>
              <a:ext cx="1543987" cy="923330"/>
            </a:xfrm>
            <a:prstGeom prst="rect">
              <a:avLst/>
            </a:prstGeom>
          </p:spPr>
          <p:txBody>
            <a:bodyPr wrap="square">
              <a:spAutoFit/>
            </a:bodyPr>
            <a:lstStyle/>
            <a:p>
              <a:pPr algn="just"/>
              <a:r>
                <a:rPr lang="zh-CN" altLang="en-US" dirty="0">
                  <a:solidFill>
                    <a:schemeClr val="bg1"/>
                  </a:solidFill>
                  <a:latin typeface="Arial" charset="0"/>
                  <a:ea typeface="微软雅黑" pitchFamily="34" charset="-122"/>
                  <a:sym typeface="Arial" charset="0"/>
                </a:rPr>
                <a:t>人的生命是第一可宝贵的</a:t>
              </a:r>
            </a:p>
          </p:txBody>
        </p:sp>
      </p:grpSp>
      <p:grpSp>
        <p:nvGrpSpPr>
          <p:cNvPr id="17" name="组合 16"/>
          <p:cNvGrpSpPr/>
          <p:nvPr/>
        </p:nvGrpSpPr>
        <p:grpSpPr>
          <a:xfrm>
            <a:off x="3624189" y="4188101"/>
            <a:ext cx="2068643" cy="2048668"/>
            <a:chOff x="1124261" y="2268499"/>
            <a:chExt cx="2068643" cy="2048668"/>
          </a:xfrm>
        </p:grpSpPr>
        <p:sp>
          <p:nvSpPr>
            <p:cNvPr id="18" name="椭圆 17"/>
            <p:cNvSpPr/>
            <p:nvPr/>
          </p:nvSpPr>
          <p:spPr>
            <a:xfrm>
              <a:off x="1124261" y="2268499"/>
              <a:ext cx="2068643" cy="2048668"/>
            </a:xfrm>
            <a:prstGeom prst="ellipse">
              <a:avLst/>
            </a:prstGeom>
            <a:solidFill>
              <a:srgbClr val="1D3D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charset="0"/>
                <a:ea typeface="微软雅黑" pitchFamily="34" charset="-122"/>
                <a:sym typeface="Arial" charset="0"/>
              </a:endParaRPr>
            </a:p>
          </p:txBody>
        </p:sp>
        <p:sp>
          <p:nvSpPr>
            <p:cNvPr id="19" name="矩形 18"/>
            <p:cNvSpPr/>
            <p:nvPr/>
          </p:nvSpPr>
          <p:spPr>
            <a:xfrm>
              <a:off x="1356610" y="3105834"/>
              <a:ext cx="1543987" cy="923330"/>
            </a:xfrm>
            <a:prstGeom prst="rect">
              <a:avLst/>
            </a:prstGeom>
          </p:spPr>
          <p:txBody>
            <a:bodyPr wrap="square">
              <a:spAutoFit/>
            </a:bodyPr>
            <a:lstStyle/>
            <a:p>
              <a:pPr algn="just"/>
              <a:r>
                <a:rPr lang="zh-CN" altLang="en-US" dirty="0">
                  <a:solidFill>
                    <a:schemeClr val="bg1"/>
                  </a:solidFill>
                  <a:latin typeface="Arial" charset="0"/>
                  <a:ea typeface="微软雅黑" pitchFamily="34" charset="-122"/>
                  <a:sym typeface="Arial" charset="0"/>
                </a:rPr>
                <a:t>一切事故都是可以避免的</a:t>
              </a:r>
            </a:p>
          </p:txBody>
        </p:sp>
      </p:grpSp>
      <p:grpSp>
        <p:nvGrpSpPr>
          <p:cNvPr id="20" name="组合 19"/>
          <p:cNvGrpSpPr/>
          <p:nvPr/>
        </p:nvGrpSpPr>
        <p:grpSpPr>
          <a:xfrm>
            <a:off x="6726688" y="4188101"/>
            <a:ext cx="2068643" cy="2048668"/>
            <a:chOff x="1124261" y="2268499"/>
            <a:chExt cx="2068643" cy="2048668"/>
          </a:xfrm>
        </p:grpSpPr>
        <p:sp>
          <p:nvSpPr>
            <p:cNvPr id="21" name="椭圆 20"/>
            <p:cNvSpPr/>
            <p:nvPr/>
          </p:nvSpPr>
          <p:spPr>
            <a:xfrm>
              <a:off x="1124261" y="2268499"/>
              <a:ext cx="2068643" cy="2048668"/>
            </a:xfrm>
            <a:prstGeom prst="ellipse">
              <a:avLst/>
            </a:prstGeom>
            <a:solidFill>
              <a:srgbClr val="1D3D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charset="0"/>
                <a:ea typeface="微软雅黑" pitchFamily="34" charset="-122"/>
                <a:sym typeface="Arial" charset="0"/>
              </a:endParaRPr>
            </a:p>
          </p:txBody>
        </p:sp>
        <p:sp>
          <p:nvSpPr>
            <p:cNvPr id="22" name="矩形 21"/>
            <p:cNvSpPr/>
            <p:nvPr/>
          </p:nvSpPr>
          <p:spPr>
            <a:xfrm>
              <a:off x="1374566" y="2883490"/>
              <a:ext cx="1543987" cy="1200329"/>
            </a:xfrm>
            <a:prstGeom prst="rect">
              <a:avLst/>
            </a:prstGeom>
          </p:spPr>
          <p:txBody>
            <a:bodyPr wrap="square">
              <a:spAutoFit/>
            </a:bodyPr>
            <a:lstStyle/>
            <a:p>
              <a:pPr algn="just"/>
              <a:r>
                <a:rPr lang="zh-CN" altLang="en-US" dirty="0">
                  <a:solidFill>
                    <a:schemeClr val="bg1"/>
                  </a:solidFill>
                  <a:latin typeface="Arial" charset="0"/>
                  <a:ea typeface="微软雅黑" pitchFamily="34" charset="-122"/>
                  <a:sym typeface="Arial" charset="0"/>
                </a:rPr>
                <a:t>从业人员的岗位培训是企业的常态化工作</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1000"/>
                                        <p:tgtEl>
                                          <p:spTgt spid="20"/>
                                        </p:tgtEl>
                                      </p:cBhvr>
                                    </p:animEffect>
                                    <p:anim calcmode="lin" valueType="num">
                                      <p:cBhvr>
                                        <p:cTn id="36" dur="1000" fill="hold"/>
                                        <p:tgtEl>
                                          <p:spTgt spid="20"/>
                                        </p:tgtEl>
                                        <p:attrNameLst>
                                          <p:attrName>ppt_x</p:attrName>
                                        </p:attrNameLst>
                                      </p:cBhvr>
                                      <p:tavLst>
                                        <p:tav tm="0">
                                          <p:val>
                                            <p:strVal val="#ppt_x"/>
                                          </p:val>
                                        </p:tav>
                                        <p:tav tm="100000">
                                          <p:val>
                                            <p:strVal val="#ppt_x"/>
                                          </p:val>
                                        </p:tav>
                                      </p:tavLst>
                                    </p:anim>
                                    <p:anim calcmode="lin" valueType="num">
                                      <p:cBhvr>
                                        <p:cTn id="3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783324" y="0"/>
            <a:ext cx="3408675" cy="6858000"/>
          </a:xfrm>
          <a:prstGeom prst="rect">
            <a:avLst/>
          </a:prstGeom>
          <a:solidFill>
            <a:srgbClr val="1D3D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charset="0"/>
              <a:ea typeface="微软雅黑" pitchFamily="34" charset="-122"/>
              <a:sym typeface="Arial" charset="0"/>
            </a:endParaRPr>
          </a:p>
        </p:txBody>
      </p:sp>
      <p:sp>
        <p:nvSpPr>
          <p:cNvPr id="21506" name="文本占位符 16386"/>
          <p:cNvSpPr>
            <a:spLocks noGrp="1" noChangeArrowheads="1"/>
          </p:cNvSpPr>
          <p:nvPr>
            <p:ph idx="4294967295"/>
          </p:nvPr>
        </p:nvSpPr>
        <p:spPr>
          <a:xfrm>
            <a:off x="816043" y="1719772"/>
            <a:ext cx="7629397" cy="4351338"/>
          </a:xfrm>
          <a:prstGeom prst="rect">
            <a:avLst/>
          </a:prstGeom>
        </p:spPr>
        <p:txBody>
          <a:bodyPr/>
          <a:lstStyle/>
          <a:p>
            <a:pPr>
              <a:lnSpc>
                <a:spcPct val="150000"/>
              </a:lnSpc>
            </a:pPr>
            <a:r>
              <a:rPr lang="zh-CN" altLang="en-US" sz="2000" dirty="0">
                <a:latin typeface="Arial" charset="0"/>
                <a:ea typeface="微软雅黑" pitchFamily="34" charset="-122"/>
                <a:sym typeface="Arial" charset="0"/>
              </a:rPr>
              <a:t>新修订的“安全法”明确了企业在安全生产中的主体责任，明确了政府的监管责任；</a:t>
            </a:r>
          </a:p>
          <a:p>
            <a:pPr>
              <a:lnSpc>
                <a:spcPct val="150000"/>
              </a:lnSpc>
            </a:pPr>
            <a:r>
              <a:rPr lang="zh-CN" altLang="en-US" sz="2000" dirty="0">
                <a:latin typeface="Arial" charset="0"/>
                <a:ea typeface="微软雅黑" pitchFamily="34" charset="-122"/>
                <a:sym typeface="Arial" charset="0"/>
              </a:rPr>
              <a:t>加大了对违法行为的处罚力度，其目的就是提高企业的违法成本，让企业不敢违法生产、不能违法生产。逼企业自觉加大在人力、物力、财力、精力上的安全投入。</a:t>
            </a:r>
          </a:p>
          <a:p>
            <a:pPr>
              <a:lnSpc>
                <a:spcPct val="150000"/>
              </a:lnSpc>
            </a:pPr>
            <a:r>
              <a:rPr lang="zh-CN" altLang="en-US" sz="2000" dirty="0">
                <a:latin typeface="Arial" charset="0"/>
                <a:ea typeface="微软雅黑" pitchFamily="34" charset="-122"/>
                <a:sym typeface="Arial" charset="0"/>
              </a:rPr>
              <a:t>加大了对事故的处罚力度，除了罚款，更要追究企业法人、主要领导、相关人员的法律责任。直至企业破产。</a:t>
            </a:r>
          </a:p>
        </p:txBody>
      </p:sp>
      <p:sp>
        <p:nvSpPr>
          <p:cNvPr id="4" name="标题 7169"/>
          <p:cNvSpPr txBox="1">
            <a:spLocks noChangeArrowheads="1"/>
          </p:cNvSpPr>
          <p:nvPr/>
        </p:nvSpPr>
        <p:spPr>
          <a:xfrm>
            <a:off x="185811" y="463598"/>
            <a:ext cx="3438378" cy="47893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dist"/>
            <a:r>
              <a:rPr lang="zh-CN" altLang="en-US" sz="2800" dirty="0">
                <a:latin typeface="Arial" charset="0"/>
                <a:ea typeface="微软雅黑" pitchFamily="34" charset="-122"/>
                <a:cs typeface="+mn-cs"/>
                <a:sym typeface="Arial" charset="0"/>
              </a:rPr>
              <a:t>安全法的核心意义</a:t>
            </a:r>
          </a:p>
        </p:txBody>
      </p:sp>
      <p:sp>
        <p:nvSpPr>
          <p:cNvPr id="3" name="矩形 2"/>
          <p:cNvSpPr/>
          <p:nvPr/>
        </p:nvSpPr>
        <p:spPr>
          <a:xfrm>
            <a:off x="8963661" y="1533673"/>
            <a:ext cx="3048000" cy="3831818"/>
          </a:xfrm>
          <a:prstGeom prst="rect">
            <a:avLst/>
          </a:prstGeom>
        </p:spPr>
        <p:txBody>
          <a:bodyPr wrap="square">
            <a:spAutoFit/>
          </a:bodyPr>
          <a:lstStyle/>
          <a:p>
            <a:pPr algn="just">
              <a:lnSpc>
                <a:spcPct val="150000"/>
              </a:lnSpc>
            </a:pPr>
            <a:r>
              <a:rPr lang="zh-CN" altLang="en-US" dirty="0">
                <a:solidFill>
                  <a:schemeClr val="bg1"/>
                </a:solidFill>
                <a:latin typeface="Arial" charset="0"/>
                <a:ea typeface="微软雅黑" pitchFamily="34" charset="-122"/>
                <a:sym typeface="Arial" charset="0"/>
              </a:rPr>
              <a:t>中华人民共和国国家安全法，是为了维护国家安全，保卫人民民主专政的政权和中国特色社会主义制度，保护人民的根本利益，保障改革开放和社会主义现代化建设的顺利进行，实现中华民族伟大复兴，根据</a:t>
            </a:r>
            <a:r>
              <a:rPr lang="en-US" altLang="zh-CN" dirty="0">
                <a:solidFill>
                  <a:schemeClr val="bg1"/>
                </a:solidFill>
                <a:latin typeface="Arial" charset="0"/>
                <a:ea typeface="微软雅黑" pitchFamily="34" charset="-122"/>
                <a:sym typeface="Arial" charset="0"/>
              </a:rPr>
              <a:t>《</a:t>
            </a:r>
            <a:r>
              <a:rPr lang="zh-CN" altLang="en-US" dirty="0">
                <a:solidFill>
                  <a:schemeClr val="bg1"/>
                </a:solidFill>
                <a:latin typeface="Arial" charset="0"/>
                <a:ea typeface="微软雅黑" pitchFamily="34" charset="-122"/>
                <a:sym typeface="Arial" charset="0"/>
              </a:rPr>
              <a:t>中华人民共和国宪法</a:t>
            </a:r>
            <a:r>
              <a:rPr lang="en-US" altLang="zh-CN" dirty="0">
                <a:solidFill>
                  <a:schemeClr val="bg1"/>
                </a:solidFill>
                <a:latin typeface="Arial" charset="0"/>
                <a:ea typeface="微软雅黑" pitchFamily="34" charset="-122"/>
                <a:sym typeface="Arial" charset="0"/>
              </a:rPr>
              <a:t>》</a:t>
            </a:r>
            <a:r>
              <a:rPr lang="zh-CN" altLang="en-US" dirty="0">
                <a:solidFill>
                  <a:schemeClr val="bg1"/>
                </a:solidFill>
                <a:latin typeface="Arial" charset="0"/>
                <a:ea typeface="微软雅黑" pitchFamily="34" charset="-122"/>
                <a:sym typeface="Arial" charset="0"/>
              </a:rPr>
              <a:t>，制定的法规。</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506">
                                            <p:txEl>
                                              <p:pRg st="0" end="0"/>
                                            </p:txEl>
                                          </p:spTgt>
                                        </p:tgtEl>
                                        <p:attrNameLst>
                                          <p:attrName>style.visibility</p:attrName>
                                        </p:attrNameLst>
                                      </p:cBhvr>
                                      <p:to>
                                        <p:strVal val="visible"/>
                                      </p:to>
                                    </p:set>
                                    <p:animEffect transition="in" filter="wipe(left)">
                                      <p:cBhvr>
                                        <p:cTn id="7" dur="500"/>
                                        <p:tgtEl>
                                          <p:spTgt spid="21506">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21506">
                                            <p:txEl>
                                              <p:pRg st="1" end="1"/>
                                            </p:txEl>
                                          </p:spTgt>
                                        </p:tgtEl>
                                        <p:attrNameLst>
                                          <p:attrName>style.visibility</p:attrName>
                                        </p:attrNameLst>
                                      </p:cBhvr>
                                      <p:to>
                                        <p:strVal val="visible"/>
                                      </p:to>
                                    </p:set>
                                    <p:animEffect transition="in" filter="wipe(left)">
                                      <p:cBhvr>
                                        <p:cTn id="10" dur="500"/>
                                        <p:tgtEl>
                                          <p:spTgt spid="21506">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21506">
                                            <p:txEl>
                                              <p:pRg st="2" end="2"/>
                                            </p:txEl>
                                          </p:spTgt>
                                        </p:tgtEl>
                                        <p:attrNameLst>
                                          <p:attrName>style.visibility</p:attrName>
                                        </p:attrNameLst>
                                      </p:cBhvr>
                                      <p:to>
                                        <p:strVal val="visible"/>
                                      </p:to>
                                    </p:set>
                                    <p:animEffect transition="in" filter="wipe(left)">
                                      <p:cBhvr>
                                        <p:cTn id="13" dur="500"/>
                                        <p:tgtEl>
                                          <p:spTgt spid="2150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7169"/>
          <p:cNvSpPr txBox="1">
            <a:spLocks noChangeArrowheads="1"/>
          </p:cNvSpPr>
          <p:nvPr/>
        </p:nvSpPr>
        <p:spPr>
          <a:xfrm>
            <a:off x="185811" y="463598"/>
            <a:ext cx="3438378" cy="47893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dist"/>
            <a:r>
              <a:rPr lang="zh-CN" altLang="en-US" sz="2800" dirty="0">
                <a:latin typeface="Arial" charset="0"/>
                <a:ea typeface="微软雅黑" pitchFamily="34" charset="-122"/>
                <a:cs typeface="+mn-cs"/>
                <a:sym typeface="Arial" charset="0"/>
              </a:rPr>
              <a:t>怎样定义隐患</a:t>
            </a:r>
          </a:p>
        </p:txBody>
      </p:sp>
      <p:sp>
        <p:nvSpPr>
          <p:cNvPr id="6" name="矩形 5"/>
          <p:cNvSpPr/>
          <p:nvPr/>
        </p:nvSpPr>
        <p:spPr>
          <a:xfrm>
            <a:off x="0" y="2496313"/>
            <a:ext cx="5767754" cy="2250831"/>
          </a:xfrm>
          <a:prstGeom prst="rect">
            <a:avLst/>
          </a:prstGeom>
          <a:solidFill>
            <a:srgbClr val="1D3D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charset="0"/>
              <a:ea typeface="微软雅黑" pitchFamily="34" charset="-122"/>
              <a:sym typeface="Arial" charset="0"/>
            </a:endParaRPr>
          </a:p>
        </p:txBody>
      </p:sp>
      <p:sp>
        <p:nvSpPr>
          <p:cNvPr id="2" name="矩形 1"/>
          <p:cNvSpPr/>
          <p:nvPr/>
        </p:nvSpPr>
        <p:spPr>
          <a:xfrm>
            <a:off x="0" y="2853869"/>
            <a:ext cx="5078437" cy="1938992"/>
          </a:xfrm>
          <a:prstGeom prst="rect">
            <a:avLst/>
          </a:prstGeom>
        </p:spPr>
        <p:txBody>
          <a:bodyPr wrap="square">
            <a:spAutoFit/>
          </a:bodyPr>
          <a:lstStyle/>
          <a:p>
            <a:pPr marL="342900" indent="-342900">
              <a:lnSpc>
                <a:spcPct val="150000"/>
              </a:lnSpc>
              <a:buFont typeface="+mj-lt"/>
              <a:buAutoNum type="arabicPeriod"/>
            </a:pPr>
            <a:r>
              <a:rPr lang="zh-CN" altLang="en-US" sz="2000" dirty="0">
                <a:solidFill>
                  <a:schemeClr val="bg1"/>
                </a:solidFill>
                <a:latin typeface="Arial" charset="0"/>
                <a:ea typeface="微软雅黑" pitchFamily="34" charset="-122"/>
                <a:sym typeface="Arial" charset="0"/>
              </a:rPr>
              <a:t>隐患不是事故，但它可以导致事故</a:t>
            </a:r>
            <a:endParaRPr lang="en-US" altLang="zh-CN" sz="2000" dirty="0">
              <a:solidFill>
                <a:schemeClr val="bg1"/>
              </a:solidFill>
              <a:latin typeface="Arial" charset="0"/>
              <a:ea typeface="微软雅黑" pitchFamily="34" charset="-122"/>
              <a:sym typeface="Arial" charset="0"/>
            </a:endParaRPr>
          </a:p>
          <a:p>
            <a:pPr marL="342900" indent="-342900">
              <a:lnSpc>
                <a:spcPct val="150000"/>
              </a:lnSpc>
              <a:buFont typeface="+mj-lt"/>
              <a:buAutoNum type="arabicPeriod"/>
            </a:pPr>
            <a:r>
              <a:rPr lang="zh-CN" altLang="en-US" sz="2000" dirty="0">
                <a:solidFill>
                  <a:schemeClr val="bg1"/>
                </a:solidFill>
                <a:latin typeface="Arial" charset="0"/>
                <a:ea typeface="微软雅黑" pitchFamily="34" charset="-122"/>
                <a:sym typeface="Arial" charset="0"/>
              </a:rPr>
              <a:t>隐患是变化的，也是滞后的</a:t>
            </a:r>
            <a:endParaRPr lang="en-US" altLang="zh-CN" sz="2000" dirty="0">
              <a:solidFill>
                <a:schemeClr val="bg1"/>
              </a:solidFill>
              <a:latin typeface="Arial" charset="0"/>
              <a:ea typeface="微软雅黑" pitchFamily="34" charset="-122"/>
              <a:sym typeface="Arial" charset="0"/>
            </a:endParaRPr>
          </a:p>
          <a:p>
            <a:pPr marL="342900" indent="-342900">
              <a:lnSpc>
                <a:spcPct val="150000"/>
              </a:lnSpc>
              <a:buFont typeface="+mj-lt"/>
              <a:buAutoNum type="arabicPeriod"/>
            </a:pPr>
            <a:r>
              <a:rPr lang="zh-CN" altLang="en-US" sz="2000" dirty="0">
                <a:solidFill>
                  <a:schemeClr val="bg1"/>
                </a:solidFill>
                <a:latin typeface="Arial" charset="0"/>
                <a:ea typeface="微软雅黑" pitchFamily="34" charset="-122"/>
                <a:sym typeface="Arial" charset="0"/>
              </a:rPr>
              <a:t>定义隐患的唯一标准就是能否给我们带来潜在危害</a:t>
            </a:r>
          </a:p>
        </p:txBody>
      </p:sp>
      <p:sp>
        <p:nvSpPr>
          <p:cNvPr id="3" name="矩形 2"/>
          <p:cNvSpPr/>
          <p:nvPr/>
        </p:nvSpPr>
        <p:spPr>
          <a:xfrm>
            <a:off x="6424248" y="655725"/>
            <a:ext cx="5211199" cy="6202275"/>
          </a:xfrm>
          <a:prstGeom prst="rect">
            <a:avLst/>
          </a:prstGeom>
        </p:spPr>
        <p:txBody>
          <a:bodyPr wrap="square">
            <a:spAutoFit/>
          </a:bodyPr>
          <a:lstStyle/>
          <a:p>
            <a:pPr>
              <a:lnSpc>
                <a:spcPct val="150000"/>
              </a:lnSpc>
              <a:buFont typeface="Arial" charset="0"/>
              <a:buNone/>
            </a:pPr>
            <a:r>
              <a:rPr lang="en-US" altLang="zh-CN" sz="1400" noProof="1">
                <a:latin typeface="Arial" charset="0"/>
                <a:ea typeface="微软雅黑" pitchFamily="34" charset="-122"/>
                <a:sym typeface="Arial" charset="0"/>
              </a:rPr>
              <a:t>1</a:t>
            </a:r>
            <a:r>
              <a:rPr lang="zh-CN" altLang="en-US" sz="1400" noProof="1">
                <a:latin typeface="Arial" charset="0"/>
                <a:ea typeface="微软雅黑" pitchFamily="34" charset="-122"/>
                <a:sym typeface="Arial" charset="0"/>
              </a:rPr>
              <a:t>、周而复始性</a:t>
            </a:r>
          </a:p>
          <a:p>
            <a:pPr>
              <a:lnSpc>
                <a:spcPct val="150000"/>
              </a:lnSpc>
              <a:buFont typeface="Arial" charset="0"/>
              <a:buNone/>
            </a:pPr>
            <a:r>
              <a:rPr lang="en-US" altLang="zh-CN" sz="1400" noProof="1">
                <a:latin typeface="Arial" charset="0"/>
                <a:ea typeface="微软雅黑" pitchFamily="34" charset="-122"/>
                <a:sym typeface="Arial" charset="0"/>
              </a:rPr>
              <a:t>2</a:t>
            </a:r>
            <a:r>
              <a:rPr lang="zh-CN" altLang="en-US" sz="1400" noProof="1">
                <a:latin typeface="Arial" charset="0"/>
                <a:ea typeface="微软雅黑" pitchFamily="34" charset="-122"/>
                <a:sym typeface="Arial" charset="0"/>
              </a:rPr>
              <a:t>、人们往往不注意的点（时间、位置、物质、）</a:t>
            </a:r>
          </a:p>
          <a:p>
            <a:pPr>
              <a:lnSpc>
                <a:spcPct val="150000"/>
              </a:lnSpc>
              <a:buFont typeface="Arial" charset="0"/>
              <a:buNone/>
            </a:pPr>
            <a:r>
              <a:rPr lang="en-US" altLang="zh-CN" sz="1400" noProof="1">
                <a:latin typeface="Arial" charset="0"/>
                <a:ea typeface="微软雅黑" pitchFamily="34" charset="-122"/>
                <a:sym typeface="Arial" charset="0"/>
              </a:rPr>
              <a:t>3</a:t>
            </a:r>
            <a:r>
              <a:rPr lang="zh-CN" altLang="en-US" sz="1400" noProof="1">
                <a:latin typeface="Arial" charset="0"/>
                <a:ea typeface="微软雅黑" pitchFamily="34" charset="-122"/>
                <a:sym typeface="Arial" charset="0"/>
              </a:rPr>
              <a:t>、检修后的恢复</a:t>
            </a:r>
          </a:p>
          <a:p>
            <a:pPr>
              <a:lnSpc>
                <a:spcPct val="150000"/>
              </a:lnSpc>
              <a:buFont typeface="Arial" charset="0"/>
              <a:buNone/>
            </a:pPr>
            <a:r>
              <a:rPr lang="en-US" altLang="zh-CN" sz="1400" noProof="1">
                <a:latin typeface="Arial" charset="0"/>
                <a:ea typeface="微软雅黑" pitchFamily="34" charset="-122"/>
                <a:sym typeface="Arial" charset="0"/>
              </a:rPr>
              <a:t>4</a:t>
            </a:r>
            <a:r>
              <a:rPr lang="zh-CN" altLang="en-US" sz="1400" noProof="1">
                <a:latin typeface="Arial" charset="0"/>
                <a:ea typeface="微软雅黑" pitchFamily="34" charset="-122"/>
                <a:sym typeface="Arial" charset="0"/>
              </a:rPr>
              <a:t>、安全设施配备不全</a:t>
            </a:r>
          </a:p>
          <a:p>
            <a:pPr>
              <a:lnSpc>
                <a:spcPct val="150000"/>
              </a:lnSpc>
              <a:buFont typeface="Arial" charset="0"/>
              <a:buNone/>
            </a:pPr>
            <a:r>
              <a:rPr lang="en-US" altLang="zh-CN" sz="1400" noProof="1">
                <a:latin typeface="Arial" charset="0"/>
                <a:ea typeface="微软雅黑" pitchFamily="34" charset="-122"/>
                <a:sym typeface="Arial" charset="0"/>
              </a:rPr>
              <a:t>5</a:t>
            </a:r>
            <a:r>
              <a:rPr lang="zh-CN" altLang="en-US" sz="1400" noProof="1">
                <a:latin typeface="Arial" charset="0"/>
                <a:ea typeface="微软雅黑" pitchFamily="34" charset="-122"/>
                <a:sym typeface="Arial" charset="0"/>
              </a:rPr>
              <a:t>、设备、仪器仪表等损坏的不能及时修复</a:t>
            </a:r>
          </a:p>
          <a:p>
            <a:pPr>
              <a:lnSpc>
                <a:spcPct val="150000"/>
              </a:lnSpc>
              <a:buFont typeface="Arial" charset="0"/>
              <a:buNone/>
            </a:pPr>
            <a:r>
              <a:rPr lang="en-US" altLang="zh-CN" sz="1400" noProof="1">
                <a:latin typeface="Arial" charset="0"/>
                <a:ea typeface="微软雅黑" pitchFamily="34" charset="-122"/>
                <a:sym typeface="Arial" charset="0"/>
              </a:rPr>
              <a:t>6</a:t>
            </a:r>
            <a:r>
              <a:rPr lang="zh-CN" altLang="en-US" sz="1400" noProof="1">
                <a:latin typeface="Arial" charset="0"/>
                <a:ea typeface="微软雅黑" pitchFamily="34" charset="-122"/>
                <a:sym typeface="Arial" charset="0"/>
              </a:rPr>
              <a:t>、工器具、夹具、索具损坏不能及时更换</a:t>
            </a:r>
          </a:p>
          <a:p>
            <a:pPr>
              <a:lnSpc>
                <a:spcPct val="150000"/>
              </a:lnSpc>
              <a:buFont typeface="Arial" charset="0"/>
              <a:buNone/>
            </a:pPr>
            <a:r>
              <a:rPr lang="en-US" altLang="zh-CN" sz="1400" noProof="1">
                <a:latin typeface="Arial" charset="0"/>
                <a:ea typeface="微软雅黑" pitchFamily="34" charset="-122"/>
                <a:sym typeface="Arial" charset="0"/>
              </a:rPr>
              <a:t>7</a:t>
            </a:r>
            <a:r>
              <a:rPr lang="zh-CN" altLang="en-US" sz="1400" noProof="1">
                <a:latin typeface="Arial" charset="0"/>
                <a:ea typeface="微软雅黑" pitchFamily="34" charset="-122"/>
                <a:sym typeface="Arial" charset="0"/>
              </a:rPr>
              <a:t>、随意着装</a:t>
            </a:r>
          </a:p>
          <a:p>
            <a:pPr>
              <a:lnSpc>
                <a:spcPct val="150000"/>
              </a:lnSpc>
              <a:buFont typeface="Arial" charset="0"/>
              <a:buNone/>
            </a:pPr>
            <a:r>
              <a:rPr lang="en-US" altLang="zh-CN" sz="1400" noProof="1">
                <a:latin typeface="Arial" charset="0"/>
                <a:ea typeface="微软雅黑" pitchFamily="34" charset="-122"/>
                <a:sym typeface="Arial" charset="0"/>
              </a:rPr>
              <a:t>8</a:t>
            </a:r>
            <a:r>
              <a:rPr lang="zh-CN" altLang="en-US" sz="1400" noProof="1">
                <a:latin typeface="Arial" charset="0"/>
                <a:ea typeface="微软雅黑" pitchFamily="34" charset="-122"/>
                <a:sym typeface="Arial" charset="0"/>
              </a:rPr>
              <a:t>、冒险指挥和冒险作业</a:t>
            </a:r>
            <a:endParaRPr lang="en-US" altLang="zh-CN" sz="1400" noProof="1">
              <a:latin typeface="Arial" charset="0"/>
              <a:ea typeface="微软雅黑" pitchFamily="34" charset="-122"/>
              <a:sym typeface="Arial" charset="0"/>
            </a:endParaRPr>
          </a:p>
          <a:p>
            <a:pPr>
              <a:lnSpc>
                <a:spcPct val="150000"/>
              </a:lnSpc>
              <a:buFont typeface="Arial" charset="0"/>
              <a:buNone/>
            </a:pPr>
            <a:r>
              <a:rPr lang="en-US" altLang="zh-CN" sz="1400" noProof="1">
                <a:latin typeface="Arial" charset="0"/>
                <a:ea typeface="微软雅黑" pitchFamily="34" charset="-122"/>
                <a:sym typeface="Arial" charset="0"/>
              </a:rPr>
              <a:t>9</a:t>
            </a:r>
            <a:r>
              <a:rPr lang="zh-CN" altLang="en-US" sz="1400" noProof="1">
                <a:latin typeface="Arial" charset="0"/>
                <a:ea typeface="微软雅黑" pitchFamily="34" charset="-122"/>
                <a:sym typeface="Arial" charset="0"/>
              </a:rPr>
              <a:t>、事故状态下的次生灾害</a:t>
            </a:r>
          </a:p>
          <a:p>
            <a:pPr>
              <a:lnSpc>
                <a:spcPct val="150000"/>
              </a:lnSpc>
              <a:buFont typeface="Arial" charset="0"/>
              <a:buNone/>
            </a:pPr>
            <a:r>
              <a:rPr lang="en-US" altLang="zh-CN" sz="1400" noProof="1">
                <a:latin typeface="Arial" charset="0"/>
                <a:ea typeface="微软雅黑" pitchFamily="34" charset="-122"/>
                <a:sym typeface="Arial" charset="0"/>
              </a:rPr>
              <a:t>10</a:t>
            </a:r>
            <a:r>
              <a:rPr lang="zh-CN" altLang="en-US" sz="1400" noProof="1">
                <a:latin typeface="Arial" charset="0"/>
                <a:ea typeface="微软雅黑" pitchFamily="34" charset="-122"/>
                <a:sym typeface="Arial" charset="0"/>
              </a:rPr>
              <a:t>、安全观念淡薄，不认为是隐患</a:t>
            </a:r>
          </a:p>
          <a:p>
            <a:pPr>
              <a:lnSpc>
                <a:spcPct val="150000"/>
              </a:lnSpc>
              <a:buFont typeface="Arial" charset="0"/>
              <a:buNone/>
            </a:pPr>
            <a:r>
              <a:rPr lang="en-US" altLang="zh-CN" sz="1400" noProof="1">
                <a:latin typeface="Arial" charset="0"/>
                <a:ea typeface="微软雅黑" pitchFamily="34" charset="-122"/>
                <a:sym typeface="Arial" charset="0"/>
              </a:rPr>
              <a:t>11</a:t>
            </a:r>
            <a:r>
              <a:rPr lang="zh-CN" altLang="en-US" sz="1400" noProof="1">
                <a:latin typeface="Arial" charset="0"/>
                <a:ea typeface="微软雅黑" pitchFamily="34" charset="-122"/>
                <a:sym typeface="Arial" charset="0"/>
              </a:rPr>
              <a:t>、人的情绪化作业（疲劳、酗酒、家庭、状态）</a:t>
            </a:r>
          </a:p>
          <a:p>
            <a:pPr>
              <a:lnSpc>
                <a:spcPct val="150000"/>
              </a:lnSpc>
              <a:buFont typeface="Arial" charset="0"/>
              <a:buNone/>
            </a:pPr>
            <a:r>
              <a:rPr lang="en-US" altLang="zh-CN" sz="1400" noProof="1">
                <a:latin typeface="Arial" charset="0"/>
                <a:ea typeface="微软雅黑" pitchFamily="34" charset="-122"/>
                <a:sym typeface="Arial" charset="0"/>
              </a:rPr>
              <a:t>12</a:t>
            </a:r>
            <a:r>
              <a:rPr lang="zh-CN" altLang="en-US" sz="1400" noProof="1">
                <a:latin typeface="Arial" charset="0"/>
                <a:ea typeface="微软雅黑" pitchFamily="34" charset="-122"/>
                <a:sym typeface="Arial" charset="0"/>
              </a:rPr>
              <a:t>、不团结的氛围</a:t>
            </a:r>
          </a:p>
          <a:p>
            <a:pPr>
              <a:lnSpc>
                <a:spcPct val="150000"/>
              </a:lnSpc>
              <a:buFont typeface="Arial" charset="0"/>
              <a:buNone/>
            </a:pPr>
            <a:r>
              <a:rPr lang="en-US" altLang="zh-CN" sz="1400" noProof="1">
                <a:latin typeface="Arial" charset="0"/>
                <a:ea typeface="微软雅黑" pitchFamily="34" charset="-122"/>
                <a:sym typeface="Arial" charset="0"/>
              </a:rPr>
              <a:t>13</a:t>
            </a:r>
            <a:r>
              <a:rPr lang="zh-CN" altLang="en-US" sz="1400" noProof="1">
                <a:latin typeface="Arial" charset="0"/>
                <a:ea typeface="微软雅黑" pitchFamily="34" charset="-122"/>
                <a:sym typeface="Arial" charset="0"/>
              </a:rPr>
              <a:t>、不执行制度、规程、命令；没有预案</a:t>
            </a:r>
          </a:p>
          <a:p>
            <a:pPr>
              <a:lnSpc>
                <a:spcPct val="150000"/>
              </a:lnSpc>
              <a:buFont typeface="Arial" charset="0"/>
              <a:buNone/>
            </a:pPr>
            <a:r>
              <a:rPr lang="en-US" altLang="zh-CN" sz="1400" noProof="1">
                <a:latin typeface="Arial" charset="0"/>
                <a:ea typeface="微软雅黑" pitchFamily="34" charset="-122"/>
                <a:sym typeface="Arial" charset="0"/>
              </a:rPr>
              <a:t>14</a:t>
            </a:r>
            <a:r>
              <a:rPr lang="zh-CN" altLang="en-US" sz="1400" noProof="1">
                <a:latin typeface="Arial" charset="0"/>
                <a:ea typeface="微软雅黑" pitchFamily="34" charset="-122"/>
                <a:sym typeface="Arial" charset="0"/>
              </a:rPr>
              <a:t>、特殊作业（如：高空、交叉、地下、动火、动土、受限空间、危险环境等）</a:t>
            </a:r>
          </a:p>
          <a:p>
            <a:pPr>
              <a:lnSpc>
                <a:spcPct val="150000"/>
              </a:lnSpc>
              <a:buFont typeface="Arial" charset="0"/>
              <a:buNone/>
            </a:pPr>
            <a:r>
              <a:rPr lang="en-US" altLang="zh-CN" sz="1400" noProof="1">
                <a:latin typeface="Arial" charset="0"/>
                <a:ea typeface="微软雅黑" pitchFamily="34" charset="-122"/>
                <a:sym typeface="Arial" charset="0"/>
              </a:rPr>
              <a:t>15</a:t>
            </a:r>
            <a:r>
              <a:rPr lang="zh-CN" altLang="en-US" sz="1400" noProof="1">
                <a:latin typeface="Arial" charset="0"/>
                <a:ea typeface="微软雅黑" pitchFamily="34" charset="-122"/>
                <a:sym typeface="Arial" charset="0"/>
              </a:rPr>
              <a:t>、随意性作业</a:t>
            </a:r>
          </a:p>
          <a:p>
            <a:pPr>
              <a:lnSpc>
                <a:spcPct val="150000"/>
              </a:lnSpc>
              <a:buFont typeface="Arial" charset="0"/>
              <a:buNone/>
            </a:pPr>
            <a:r>
              <a:rPr lang="en-US" altLang="zh-CN" sz="1400" noProof="1">
                <a:latin typeface="Arial" charset="0"/>
                <a:ea typeface="微软雅黑" pitchFamily="34" charset="-122"/>
                <a:sym typeface="Arial" charset="0"/>
              </a:rPr>
              <a:t>16</a:t>
            </a:r>
            <a:r>
              <a:rPr lang="zh-CN" altLang="en-US" sz="1400" noProof="1">
                <a:latin typeface="Arial" charset="0"/>
                <a:ea typeface="微软雅黑" pitchFamily="34" charset="-122"/>
                <a:sym typeface="Arial" charset="0"/>
              </a:rPr>
              <a:t>、时间、空间、速度</a:t>
            </a:r>
          </a:p>
          <a:p>
            <a:pPr>
              <a:lnSpc>
                <a:spcPct val="150000"/>
              </a:lnSpc>
              <a:buFont typeface="Arial" charset="0"/>
              <a:buNone/>
            </a:pPr>
            <a:r>
              <a:rPr lang="en-US" altLang="zh-CN" sz="1400" noProof="1">
                <a:latin typeface="Arial" charset="0"/>
                <a:ea typeface="微软雅黑" pitchFamily="34" charset="-122"/>
                <a:sym typeface="Arial" charset="0"/>
              </a:rPr>
              <a:t>17</a:t>
            </a:r>
            <a:r>
              <a:rPr lang="zh-CN" altLang="en-US" sz="1400" noProof="1">
                <a:latin typeface="Arial" charset="0"/>
                <a:ea typeface="微软雅黑" pitchFamily="34" charset="-122"/>
                <a:sym typeface="Arial" charset="0"/>
              </a:rPr>
              <a:t>、超载、超负荷</a:t>
            </a:r>
          </a:p>
          <a:p>
            <a:pPr>
              <a:lnSpc>
                <a:spcPct val="150000"/>
              </a:lnSpc>
              <a:buFont typeface="Arial" charset="0"/>
              <a:buNone/>
            </a:pPr>
            <a:endParaRPr lang="zh-CN" altLang="en-US" sz="1400" noProof="1">
              <a:latin typeface="Arial" charset="0"/>
              <a:ea typeface="微软雅黑" pitchFamily="34" charset="-122"/>
              <a:sym typeface="Arial" charset="0"/>
            </a:endParaRPr>
          </a:p>
        </p:txBody>
      </p:sp>
      <p:sp>
        <p:nvSpPr>
          <p:cNvPr id="9" name="矩形 8"/>
          <p:cNvSpPr/>
          <p:nvPr/>
        </p:nvSpPr>
        <p:spPr>
          <a:xfrm>
            <a:off x="12006189" y="703066"/>
            <a:ext cx="185811" cy="5768072"/>
          </a:xfrm>
          <a:prstGeom prst="rect">
            <a:avLst/>
          </a:prstGeom>
          <a:solidFill>
            <a:srgbClr val="1D3D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charset="0"/>
              <a:ea typeface="微软雅黑" pitchFamily="34" charset="-122"/>
              <a:sym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down)">
                                      <p:cBhvr>
                                        <p:cTn id="25" dur="500"/>
                                        <p:tgtEl>
                                          <p:spTgt spid="3">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wipe(down)">
                                      <p:cBhvr>
                                        <p:cTn id="28" dur="500"/>
                                        <p:tgtEl>
                                          <p:spTgt spid="3">
                                            <p:txEl>
                                              <p:pRg st="7" end="7"/>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wipe(down)">
                                      <p:cBhvr>
                                        <p:cTn id="31" dur="500"/>
                                        <p:tgtEl>
                                          <p:spTgt spid="3">
                                            <p:txEl>
                                              <p:pRg st="8" end="8"/>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wipe(down)">
                                      <p:cBhvr>
                                        <p:cTn id="34" dur="500"/>
                                        <p:tgtEl>
                                          <p:spTgt spid="3">
                                            <p:txEl>
                                              <p:pRg st="9" end="9"/>
                                            </p:txEl>
                                          </p:spTgt>
                                        </p:tgtEl>
                                      </p:cBhvr>
                                    </p:animEffect>
                                  </p:childTnLst>
                                </p:cTn>
                              </p:par>
                              <p:par>
                                <p:cTn id="35" presetID="22" presetClass="entr" presetSubtype="4"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wipe(down)">
                                      <p:cBhvr>
                                        <p:cTn id="37" dur="500"/>
                                        <p:tgtEl>
                                          <p:spTgt spid="3">
                                            <p:txEl>
                                              <p:pRg st="10" end="10"/>
                                            </p:txEl>
                                          </p:spTgt>
                                        </p:tgtEl>
                                      </p:cBhvr>
                                    </p:animEffect>
                                  </p:childTnLst>
                                </p:cTn>
                              </p:par>
                              <p:par>
                                <p:cTn id="38" presetID="22" presetClass="entr" presetSubtype="4" fill="hold" nodeType="with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wipe(down)">
                                      <p:cBhvr>
                                        <p:cTn id="40" dur="500"/>
                                        <p:tgtEl>
                                          <p:spTgt spid="3">
                                            <p:txEl>
                                              <p:pRg st="11" end="11"/>
                                            </p:txEl>
                                          </p:spTgt>
                                        </p:tgtEl>
                                      </p:cBhvr>
                                    </p:animEffect>
                                  </p:childTnLst>
                                </p:cTn>
                              </p:par>
                              <p:par>
                                <p:cTn id="41" presetID="22" presetClass="entr" presetSubtype="4" fill="hold" nodeType="with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Effect transition="in" filter="wipe(down)">
                                      <p:cBhvr>
                                        <p:cTn id="43" dur="500"/>
                                        <p:tgtEl>
                                          <p:spTgt spid="3">
                                            <p:txEl>
                                              <p:pRg st="12" end="12"/>
                                            </p:txEl>
                                          </p:spTgt>
                                        </p:tgtEl>
                                      </p:cBhvr>
                                    </p:animEffect>
                                  </p:childTnLst>
                                </p:cTn>
                              </p:par>
                              <p:par>
                                <p:cTn id="44" presetID="22" presetClass="entr" presetSubtype="4" fill="hold" nodeType="withEffect">
                                  <p:stCondLst>
                                    <p:cond delay="0"/>
                                  </p:stCondLst>
                                  <p:childTnLst>
                                    <p:set>
                                      <p:cBhvr>
                                        <p:cTn id="45" dur="1" fill="hold">
                                          <p:stCondLst>
                                            <p:cond delay="0"/>
                                          </p:stCondLst>
                                        </p:cTn>
                                        <p:tgtEl>
                                          <p:spTgt spid="3">
                                            <p:txEl>
                                              <p:pRg st="13" end="13"/>
                                            </p:txEl>
                                          </p:spTgt>
                                        </p:tgtEl>
                                        <p:attrNameLst>
                                          <p:attrName>style.visibility</p:attrName>
                                        </p:attrNameLst>
                                      </p:cBhvr>
                                      <p:to>
                                        <p:strVal val="visible"/>
                                      </p:to>
                                    </p:set>
                                    <p:animEffect transition="in" filter="wipe(down)">
                                      <p:cBhvr>
                                        <p:cTn id="46" dur="500"/>
                                        <p:tgtEl>
                                          <p:spTgt spid="3">
                                            <p:txEl>
                                              <p:pRg st="13" end="13"/>
                                            </p:txEl>
                                          </p:spTgt>
                                        </p:tgtEl>
                                      </p:cBhvr>
                                    </p:animEffect>
                                  </p:childTnLst>
                                </p:cTn>
                              </p:par>
                              <p:par>
                                <p:cTn id="47" presetID="22" presetClass="entr" presetSubtype="4" fill="hold" nodeType="withEffect">
                                  <p:stCondLst>
                                    <p:cond delay="0"/>
                                  </p:stCondLst>
                                  <p:childTnLst>
                                    <p:set>
                                      <p:cBhvr>
                                        <p:cTn id="48" dur="1" fill="hold">
                                          <p:stCondLst>
                                            <p:cond delay="0"/>
                                          </p:stCondLst>
                                        </p:cTn>
                                        <p:tgtEl>
                                          <p:spTgt spid="3">
                                            <p:txEl>
                                              <p:pRg st="14" end="14"/>
                                            </p:txEl>
                                          </p:spTgt>
                                        </p:tgtEl>
                                        <p:attrNameLst>
                                          <p:attrName>style.visibility</p:attrName>
                                        </p:attrNameLst>
                                      </p:cBhvr>
                                      <p:to>
                                        <p:strVal val="visible"/>
                                      </p:to>
                                    </p:set>
                                    <p:animEffect transition="in" filter="wipe(down)">
                                      <p:cBhvr>
                                        <p:cTn id="49" dur="500"/>
                                        <p:tgtEl>
                                          <p:spTgt spid="3">
                                            <p:txEl>
                                              <p:pRg st="14" end="14"/>
                                            </p:txEl>
                                          </p:spTgt>
                                        </p:tgtEl>
                                      </p:cBhvr>
                                    </p:animEffect>
                                  </p:childTnLst>
                                </p:cTn>
                              </p:par>
                              <p:par>
                                <p:cTn id="50" presetID="22" presetClass="entr" presetSubtype="4" fill="hold" nodeType="withEffect">
                                  <p:stCondLst>
                                    <p:cond delay="0"/>
                                  </p:stCondLst>
                                  <p:childTnLst>
                                    <p:set>
                                      <p:cBhvr>
                                        <p:cTn id="51" dur="1" fill="hold">
                                          <p:stCondLst>
                                            <p:cond delay="0"/>
                                          </p:stCondLst>
                                        </p:cTn>
                                        <p:tgtEl>
                                          <p:spTgt spid="3">
                                            <p:txEl>
                                              <p:pRg st="15" end="15"/>
                                            </p:txEl>
                                          </p:spTgt>
                                        </p:tgtEl>
                                        <p:attrNameLst>
                                          <p:attrName>style.visibility</p:attrName>
                                        </p:attrNameLst>
                                      </p:cBhvr>
                                      <p:to>
                                        <p:strVal val="visible"/>
                                      </p:to>
                                    </p:set>
                                    <p:animEffect transition="in" filter="wipe(down)">
                                      <p:cBhvr>
                                        <p:cTn id="52" dur="500"/>
                                        <p:tgtEl>
                                          <p:spTgt spid="3">
                                            <p:txEl>
                                              <p:pRg st="15" end="15"/>
                                            </p:txEl>
                                          </p:spTgt>
                                        </p:tgtEl>
                                      </p:cBhvr>
                                    </p:animEffect>
                                  </p:childTnLst>
                                </p:cTn>
                              </p:par>
                              <p:par>
                                <p:cTn id="53" presetID="22" presetClass="entr" presetSubtype="4" fill="hold" nodeType="withEffect">
                                  <p:stCondLst>
                                    <p:cond delay="0"/>
                                  </p:stCondLst>
                                  <p:childTnLst>
                                    <p:set>
                                      <p:cBhvr>
                                        <p:cTn id="54" dur="1" fill="hold">
                                          <p:stCondLst>
                                            <p:cond delay="0"/>
                                          </p:stCondLst>
                                        </p:cTn>
                                        <p:tgtEl>
                                          <p:spTgt spid="3">
                                            <p:txEl>
                                              <p:pRg st="16" end="16"/>
                                            </p:txEl>
                                          </p:spTgt>
                                        </p:tgtEl>
                                        <p:attrNameLst>
                                          <p:attrName>style.visibility</p:attrName>
                                        </p:attrNameLst>
                                      </p:cBhvr>
                                      <p:to>
                                        <p:strVal val="visible"/>
                                      </p:to>
                                    </p:set>
                                    <p:animEffect transition="in" filter="wipe(down)">
                                      <p:cBhvr>
                                        <p:cTn id="55" dur="5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文本占位符 19458"/>
          <p:cNvSpPr>
            <a:spLocks noGrp="1" noChangeArrowheads="1"/>
          </p:cNvSpPr>
          <p:nvPr>
            <p:ph idx="4294967295"/>
          </p:nvPr>
        </p:nvSpPr>
        <p:spPr>
          <a:xfrm>
            <a:off x="570914" y="1661916"/>
            <a:ext cx="8235462" cy="4373123"/>
          </a:xfrm>
          <a:prstGeom prst="rect">
            <a:avLst/>
          </a:prstGeom>
        </p:spPr>
        <p:txBody>
          <a:bodyPr/>
          <a:lstStyle/>
          <a:p>
            <a:pPr>
              <a:lnSpc>
                <a:spcPct val="150000"/>
              </a:lnSpc>
            </a:pPr>
            <a:r>
              <a:rPr lang="zh-CN" altLang="en-US" sz="1800" dirty="0">
                <a:latin typeface="Arial" charset="0"/>
                <a:ea typeface="微软雅黑" pitchFamily="34" charset="-122"/>
                <a:sym typeface="Arial" charset="0"/>
              </a:rPr>
              <a:t>在发生重大事故或灾难（特别是在火灾）面前，</a:t>
            </a:r>
            <a:r>
              <a:rPr lang="zh-CN" altLang="en-US" sz="2000" dirty="0">
                <a:latin typeface="Arial" charset="0"/>
                <a:ea typeface="微软雅黑" pitchFamily="34" charset="-122"/>
                <a:sym typeface="Arial" charset="0"/>
              </a:rPr>
              <a:t>逃生</a:t>
            </a:r>
            <a:r>
              <a:rPr lang="zh-CN" altLang="en-US" sz="1800" dirty="0">
                <a:latin typeface="Arial" charset="0"/>
                <a:ea typeface="微软雅黑" pitchFamily="34" charset="-122"/>
                <a:sym typeface="Arial" charset="0"/>
              </a:rPr>
              <a:t>应该是我们的第一要务。</a:t>
            </a:r>
          </a:p>
          <a:p>
            <a:pPr>
              <a:lnSpc>
                <a:spcPct val="150000"/>
              </a:lnSpc>
            </a:pPr>
            <a:r>
              <a:rPr lang="zh-CN" altLang="en-US" sz="1800" dirty="0">
                <a:latin typeface="Arial" charset="0"/>
                <a:ea typeface="微软雅黑" pitchFamily="34" charset="-122"/>
                <a:sym typeface="Arial" charset="0"/>
              </a:rPr>
              <a:t>此期间，不要考虑救火，不要考虑抢救财产，要摒弃过去的旧的理念，不搞革命的英雄主义精神之类的东西。记住：救火是专业消防人员的事，财产是保险公司的事，</a:t>
            </a:r>
            <a:r>
              <a:rPr lang="zh-CN" altLang="en-US" sz="2000" dirty="0">
                <a:latin typeface="Arial" charset="0"/>
                <a:ea typeface="微软雅黑" pitchFamily="34" charset="-122"/>
                <a:sym typeface="Arial" charset="0"/>
              </a:rPr>
              <a:t>逃生是我们自己的事。</a:t>
            </a:r>
            <a:r>
              <a:rPr lang="zh-CN" altLang="en-US" sz="1800" dirty="0">
                <a:latin typeface="Arial" charset="0"/>
                <a:ea typeface="微软雅黑" pitchFamily="34" charset="-122"/>
                <a:sym typeface="Arial" charset="0"/>
              </a:rPr>
              <a:t> </a:t>
            </a:r>
          </a:p>
          <a:p>
            <a:pPr>
              <a:lnSpc>
                <a:spcPct val="150000"/>
              </a:lnSpc>
            </a:pPr>
            <a:r>
              <a:rPr lang="zh-CN" altLang="en-US" sz="1800" dirty="0">
                <a:latin typeface="Arial" charset="0"/>
                <a:ea typeface="微软雅黑" pitchFamily="34" charset="-122"/>
                <a:sym typeface="Arial" charset="0"/>
              </a:rPr>
              <a:t>我们的任务是逃生和在可能的情况下科学的救人。保护生命是天经地义的，是无可厚非的。</a:t>
            </a:r>
          </a:p>
          <a:p>
            <a:pPr>
              <a:lnSpc>
                <a:spcPct val="150000"/>
              </a:lnSpc>
            </a:pPr>
            <a:r>
              <a:rPr lang="zh-CN" altLang="en-US" sz="1800" dirty="0">
                <a:latin typeface="Arial" charset="0"/>
                <a:ea typeface="微软雅黑" pitchFamily="34" charset="-122"/>
                <a:sym typeface="Arial" charset="0"/>
              </a:rPr>
              <a:t>因为我们生产是组织者，此时有义务：组织疏散；撤离现场；清点人数；对未逃出人员组织科学施救；对受伤人员立即进行有效的临时的救护，并立即组织送往医院抢救。</a:t>
            </a:r>
          </a:p>
          <a:p>
            <a:pPr>
              <a:lnSpc>
                <a:spcPct val="80000"/>
              </a:lnSpc>
            </a:pPr>
            <a:endParaRPr lang="zh-CN" altLang="en-US" dirty="0">
              <a:solidFill>
                <a:srgbClr val="400000"/>
              </a:solidFill>
              <a:latin typeface="Arial" charset="0"/>
              <a:ea typeface="微软雅黑" pitchFamily="34" charset="-122"/>
              <a:sym typeface="Arial" charset="0"/>
            </a:endParaRPr>
          </a:p>
        </p:txBody>
      </p:sp>
      <p:sp>
        <p:nvSpPr>
          <p:cNvPr id="4" name="标题 7169"/>
          <p:cNvSpPr txBox="1">
            <a:spLocks noChangeArrowheads="1"/>
          </p:cNvSpPr>
          <p:nvPr/>
        </p:nvSpPr>
        <p:spPr>
          <a:xfrm>
            <a:off x="185811" y="463598"/>
            <a:ext cx="3438378" cy="47893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dist"/>
            <a:r>
              <a:rPr lang="zh-CN" altLang="en-US" sz="2800" dirty="0">
                <a:latin typeface="Arial" charset="0"/>
                <a:ea typeface="微软雅黑" pitchFamily="34" charset="-122"/>
                <a:cs typeface="+mn-cs"/>
                <a:sym typeface="Arial" charset="0"/>
              </a:rPr>
              <a:t>人的生命是第一</a:t>
            </a:r>
          </a:p>
        </p:txBody>
      </p:sp>
      <p:sp>
        <p:nvSpPr>
          <p:cNvPr id="2" name="椭圆 1"/>
          <p:cNvSpPr/>
          <p:nvPr/>
        </p:nvSpPr>
        <p:spPr>
          <a:xfrm>
            <a:off x="9999787" y="463598"/>
            <a:ext cx="2358683" cy="2363372"/>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charset="0"/>
              <a:ea typeface="微软雅黑" pitchFamily="34" charset="-122"/>
              <a:sym typeface="Arial" charset="0"/>
            </a:endParaRPr>
          </a:p>
        </p:txBody>
      </p:sp>
      <p:sp>
        <p:nvSpPr>
          <p:cNvPr id="9" name="椭圆 8"/>
          <p:cNvSpPr/>
          <p:nvPr/>
        </p:nvSpPr>
        <p:spPr>
          <a:xfrm>
            <a:off x="8624085" y="2574322"/>
            <a:ext cx="2358683" cy="2363372"/>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charset="0"/>
              <a:ea typeface="微软雅黑" pitchFamily="34" charset="-122"/>
              <a:sym typeface="Arial" charset="0"/>
            </a:endParaRPr>
          </a:p>
        </p:txBody>
      </p:sp>
      <p:sp>
        <p:nvSpPr>
          <p:cNvPr id="10" name="椭圆 9"/>
          <p:cNvSpPr/>
          <p:nvPr/>
        </p:nvSpPr>
        <p:spPr>
          <a:xfrm>
            <a:off x="10136312" y="4668414"/>
            <a:ext cx="2358683" cy="2363372"/>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charset="0"/>
              <a:ea typeface="微软雅黑" pitchFamily="34" charset="-122"/>
              <a:sym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right)">
                                      <p:cBhvr>
                                        <p:cTn id="10" dur="500"/>
                                        <p:tgtEl>
                                          <p:spTgt spid="9"/>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right)">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4578">
                                            <p:txEl>
                                              <p:pRg st="0" end="0"/>
                                            </p:txEl>
                                          </p:spTgt>
                                        </p:tgtEl>
                                        <p:attrNameLst>
                                          <p:attrName>style.visibility</p:attrName>
                                        </p:attrNameLst>
                                      </p:cBhvr>
                                      <p:to>
                                        <p:strVal val="visible"/>
                                      </p:to>
                                    </p:set>
                                    <p:animEffect transition="in" filter="wipe(down)">
                                      <p:cBhvr>
                                        <p:cTn id="18" dur="500"/>
                                        <p:tgtEl>
                                          <p:spTgt spid="2457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4578">
                                            <p:txEl>
                                              <p:pRg st="1" end="1"/>
                                            </p:txEl>
                                          </p:spTgt>
                                        </p:tgtEl>
                                        <p:attrNameLst>
                                          <p:attrName>style.visibility</p:attrName>
                                        </p:attrNameLst>
                                      </p:cBhvr>
                                      <p:to>
                                        <p:strVal val="visible"/>
                                      </p:to>
                                    </p:set>
                                    <p:animEffect transition="in" filter="wipe(down)">
                                      <p:cBhvr>
                                        <p:cTn id="23" dur="500"/>
                                        <p:tgtEl>
                                          <p:spTgt spid="24578">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4578">
                                            <p:txEl>
                                              <p:pRg st="2" end="2"/>
                                            </p:txEl>
                                          </p:spTgt>
                                        </p:tgtEl>
                                        <p:attrNameLst>
                                          <p:attrName>style.visibility</p:attrName>
                                        </p:attrNameLst>
                                      </p:cBhvr>
                                      <p:to>
                                        <p:strVal val="visible"/>
                                      </p:to>
                                    </p:set>
                                    <p:animEffect transition="in" filter="wipe(down)">
                                      <p:cBhvr>
                                        <p:cTn id="28" dur="500"/>
                                        <p:tgtEl>
                                          <p:spTgt spid="24578">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4578">
                                            <p:txEl>
                                              <p:pRg st="3" end="3"/>
                                            </p:txEl>
                                          </p:spTgt>
                                        </p:tgtEl>
                                        <p:attrNameLst>
                                          <p:attrName>style.visibility</p:attrName>
                                        </p:attrNameLst>
                                      </p:cBhvr>
                                      <p:to>
                                        <p:strVal val="visible"/>
                                      </p:to>
                                    </p:set>
                                    <p:animEffect transition="in" filter="wipe(down)">
                                      <p:cBhvr>
                                        <p:cTn id="33" dur="500"/>
                                        <p:tgtEl>
                                          <p:spTgt spid="2457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build="p"/>
      <p:bldP spid="2"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7169"/>
          <p:cNvSpPr txBox="1">
            <a:spLocks noChangeArrowheads="1"/>
          </p:cNvSpPr>
          <p:nvPr/>
        </p:nvSpPr>
        <p:spPr>
          <a:xfrm>
            <a:off x="185810" y="463598"/>
            <a:ext cx="6791460" cy="47893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dist"/>
            <a:r>
              <a:rPr lang="zh-CN" altLang="en-US" sz="2800" dirty="0">
                <a:latin typeface="Arial" charset="0"/>
                <a:ea typeface="微软雅黑" pitchFamily="34" charset="-122"/>
                <a:cs typeface="+mn-cs"/>
                <a:sym typeface="Arial" charset="0"/>
              </a:rPr>
              <a:t>从业人员的培训是安全工作的重中之重</a:t>
            </a:r>
          </a:p>
        </p:txBody>
      </p:sp>
      <p:sp>
        <p:nvSpPr>
          <p:cNvPr id="2" name="矩形 1"/>
          <p:cNvSpPr/>
          <p:nvPr/>
        </p:nvSpPr>
        <p:spPr>
          <a:xfrm>
            <a:off x="6355829" y="2229131"/>
            <a:ext cx="5111647" cy="3323987"/>
          </a:xfrm>
          <a:prstGeom prst="rect">
            <a:avLst/>
          </a:prstGeom>
        </p:spPr>
        <p:txBody>
          <a:bodyPr wrap="square">
            <a:spAutoFit/>
          </a:bodyPr>
          <a:lstStyle/>
          <a:p>
            <a:pPr marL="514350" indent="-514350" algn="just">
              <a:lnSpc>
                <a:spcPct val="150000"/>
              </a:lnSpc>
              <a:buFont typeface="+mj-lt"/>
              <a:buAutoNum type="arabicPeriod"/>
            </a:pPr>
            <a:r>
              <a:rPr lang="zh-CN" altLang="en-US" sz="2800" dirty="0">
                <a:solidFill>
                  <a:srgbClr val="1D3D3A"/>
                </a:solidFill>
                <a:latin typeface="Arial" charset="0"/>
                <a:ea typeface="微软雅黑" pitchFamily="34" charset="-122"/>
                <a:sym typeface="Arial" charset="0"/>
              </a:rPr>
              <a:t>培训必须是针对每一个员工的。</a:t>
            </a:r>
          </a:p>
          <a:p>
            <a:pPr marL="514350" indent="-514350" algn="just">
              <a:lnSpc>
                <a:spcPct val="150000"/>
              </a:lnSpc>
              <a:buFont typeface="+mj-lt"/>
              <a:buAutoNum type="arabicPeriod"/>
            </a:pPr>
            <a:r>
              <a:rPr lang="zh-CN" altLang="en-US" sz="2800" dirty="0">
                <a:solidFill>
                  <a:srgbClr val="1D3D3A"/>
                </a:solidFill>
                <a:latin typeface="Arial" charset="0"/>
                <a:ea typeface="微软雅黑" pitchFamily="34" charset="-122"/>
                <a:sym typeface="Arial" charset="0"/>
              </a:rPr>
              <a:t>培训必须是全方位的（新岗、轮岗、管理者）</a:t>
            </a:r>
          </a:p>
          <a:p>
            <a:pPr marL="514350" indent="-514350" algn="just">
              <a:lnSpc>
                <a:spcPct val="150000"/>
              </a:lnSpc>
              <a:buFont typeface="+mj-lt"/>
              <a:buAutoNum type="arabicPeriod"/>
            </a:pPr>
            <a:r>
              <a:rPr lang="zh-CN" altLang="en-US" sz="2800" dirty="0">
                <a:solidFill>
                  <a:srgbClr val="1D3D3A"/>
                </a:solidFill>
                <a:latin typeface="Arial" charset="0"/>
                <a:ea typeface="微软雅黑" pitchFamily="34" charset="-122"/>
                <a:sym typeface="Arial" charset="0"/>
              </a:rPr>
              <a:t>培训必须是持之以恒的。</a:t>
            </a:r>
          </a:p>
        </p:txBody>
      </p:sp>
      <p:sp>
        <p:nvSpPr>
          <p:cNvPr id="3" name="矩形 2"/>
          <p:cNvSpPr/>
          <p:nvPr/>
        </p:nvSpPr>
        <p:spPr>
          <a:xfrm>
            <a:off x="789482" y="2261313"/>
            <a:ext cx="4866806" cy="3785652"/>
          </a:xfrm>
          <a:prstGeom prst="rect">
            <a:avLst/>
          </a:prstGeom>
        </p:spPr>
        <p:txBody>
          <a:bodyPr wrap="square">
            <a:spAutoFit/>
          </a:bodyPr>
          <a:lstStyle/>
          <a:p>
            <a:pPr algn="just">
              <a:lnSpc>
                <a:spcPct val="150000"/>
              </a:lnSpc>
            </a:pPr>
            <a:r>
              <a:rPr lang="zh-CN" altLang="en-US" sz="2000" dirty="0">
                <a:latin typeface="Arial" charset="0"/>
                <a:ea typeface="微软雅黑" pitchFamily="34" charset="-122"/>
                <a:sym typeface="Arial" charset="0"/>
              </a:rPr>
              <a:t>企业对从业人员的安全培训应是常态化，这是保证企业正常生产，安全运行的有效手段。</a:t>
            </a:r>
            <a:r>
              <a:rPr lang="zh-CN" altLang="en-US" sz="2000">
                <a:latin typeface="Arial" charset="0"/>
                <a:ea typeface="微软雅黑" pitchFamily="34" charset="-122"/>
                <a:sym typeface="Arial" charset="0"/>
              </a:rPr>
              <a:t>一个</a:t>
            </a:r>
            <a:r>
              <a:rPr lang="en-US" altLang="zh-CN" sz="2000">
                <a:latin typeface="Arial" charset="0"/>
                <a:ea typeface="微软雅黑" pitchFamily="34" charset="-122"/>
                <a:sym typeface="Arial" charset="0"/>
              </a:rPr>
              <a:t>[</a:t>
            </a:r>
            <a:r>
              <a:rPr lang="zh-CN" altLang="en-US" sz="2000">
                <a:latin typeface="Arial" charset="0"/>
                <a:ea typeface="微软雅黑" pitchFamily="34" charset="-122"/>
                <a:sym typeface="Arial" charset="0"/>
              </a:rPr>
              <a:t>获取资料咨询微信：</a:t>
            </a:r>
            <a:r>
              <a:rPr lang="en-US" altLang="zh-CN" sz="2000">
                <a:latin typeface="Arial" charset="0"/>
                <a:ea typeface="微软雅黑" pitchFamily="34" charset="-122"/>
                <a:sym typeface="Arial" charset="0"/>
              </a:rPr>
              <a:t>ansyingsj1]</a:t>
            </a:r>
            <a:r>
              <a:rPr lang="zh-CN" altLang="en-US" sz="2000">
                <a:latin typeface="Arial" charset="0"/>
                <a:ea typeface="微软雅黑" pitchFamily="34" charset="-122"/>
                <a:sym typeface="Arial" charset="0"/>
              </a:rPr>
              <a:t>从业人员</a:t>
            </a:r>
            <a:r>
              <a:rPr lang="zh-CN" altLang="en-US" sz="2000" dirty="0">
                <a:latin typeface="Arial" charset="0"/>
                <a:ea typeface="微软雅黑" pitchFamily="34" charset="-122"/>
                <a:sym typeface="Arial" charset="0"/>
              </a:rPr>
              <a:t>来到企业，哪怕只在企业工作了一天，也应该是先培训，再上岗。</a:t>
            </a:r>
          </a:p>
          <a:p>
            <a:pPr algn="just">
              <a:lnSpc>
                <a:spcPct val="150000"/>
              </a:lnSpc>
            </a:pPr>
            <a:r>
              <a:rPr lang="zh-CN" altLang="en-US" sz="2000" dirty="0">
                <a:latin typeface="Arial" charset="0"/>
                <a:ea typeface="微软雅黑" pitchFamily="34" charset="-122"/>
                <a:sym typeface="Arial" charset="0"/>
              </a:rPr>
              <a:t>培训已成为发达工业国家的企业中现代企业制度的重要组成部分。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7169"/>
          <p:cNvSpPr txBox="1">
            <a:spLocks noChangeArrowheads="1"/>
          </p:cNvSpPr>
          <p:nvPr/>
        </p:nvSpPr>
        <p:spPr>
          <a:xfrm>
            <a:off x="185810" y="463598"/>
            <a:ext cx="6950486" cy="47893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dist"/>
            <a:r>
              <a:rPr lang="zh-CN" altLang="en-US" sz="2800" dirty="0">
                <a:latin typeface="Arial" charset="0"/>
                <a:ea typeface="微软雅黑" pitchFamily="34" charset="-122"/>
                <a:cs typeface="+mn-cs"/>
                <a:sym typeface="Arial" charset="0"/>
              </a:rPr>
              <a:t>企业安全工作需要重点注意的五个方面</a:t>
            </a:r>
          </a:p>
        </p:txBody>
      </p:sp>
      <p:sp>
        <p:nvSpPr>
          <p:cNvPr id="3" name="矩形 2"/>
          <p:cNvSpPr/>
          <p:nvPr/>
        </p:nvSpPr>
        <p:spPr>
          <a:xfrm>
            <a:off x="5402836" y="1860921"/>
            <a:ext cx="6096000" cy="3831818"/>
          </a:xfrm>
          <a:prstGeom prst="rect">
            <a:avLst/>
          </a:prstGeom>
        </p:spPr>
        <p:txBody>
          <a:bodyPr>
            <a:spAutoFit/>
          </a:bodyPr>
          <a:lstStyle/>
          <a:p>
            <a:pPr marL="285750" indent="-285750">
              <a:lnSpc>
                <a:spcPct val="150000"/>
              </a:lnSpc>
              <a:buFont typeface="Arial" charset="0"/>
              <a:buChar char="•"/>
            </a:pPr>
            <a:r>
              <a:rPr lang="zh-CN" altLang="en-US" dirty="0">
                <a:solidFill>
                  <a:srgbClr val="1D3D3A"/>
                </a:solidFill>
                <a:latin typeface="Arial" charset="0"/>
                <a:ea typeface="微软雅黑" pitchFamily="34" charset="-122"/>
                <a:sym typeface="Arial" charset="0"/>
              </a:rPr>
              <a:t>人（班组、 人员的素质和特质）</a:t>
            </a:r>
          </a:p>
          <a:p>
            <a:pPr marL="285750" indent="-285750">
              <a:lnSpc>
                <a:spcPct val="150000"/>
              </a:lnSpc>
              <a:buFont typeface="Arial" charset="0"/>
              <a:buChar char="•"/>
            </a:pPr>
            <a:r>
              <a:rPr lang="zh-CN" altLang="en-US" dirty="0">
                <a:solidFill>
                  <a:srgbClr val="1D3D3A"/>
                </a:solidFill>
                <a:latin typeface="Arial" charset="0"/>
                <a:ea typeface="微软雅黑" pitchFamily="34" charset="-122"/>
                <a:sym typeface="Arial" charset="0"/>
              </a:rPr>
              <a:t>物（劳动工具、设备、穿戴、工艺、监控联锁、保护装置、原材料及成品等）</a:t>
            </a:r>
          </a:p>
          <a:p>
            <a:pPr marL="285750" indent="-285750">
              <a:lnSpc>
                <a:spcPct val="150000"/>
              </a:lnSpc>
              <a:buFont typeface="Arial" charset="0"/>
              <a:buChar char="•"/>
            </a:pPr>
            <a:r>
              <a:rPr lang="zh-CN" altLang="en-US" dirty="0">
                <a:solidFill>
                  <a:srgbClr val="1D3D3A"/>
                </a:solidFill>
                <a:latin typeface="Arial" charset="0"/>
                <a:ea typeface="微软雅黑" pitchFamily="34" charset="-122"/>
                <a:sym typeface="Arial" charset="0"/>
              </a:rPr>
              <a:t>环境（作业场所及周边、自然环境、交叉作业、高空、地下、受限空间）</a:t>
            </a:r>
          </a:p>
          <a:p>
            <a:pPr marL="285750" indent="-285750">
              <a:lnSpc>
                <a:spcPct val="150000"/>
              </a:lnSpc>
              <a:buFont typeface="Arial" charset="0"/>
              <a:buChar char="•"/>
            </a:pPr>
            <a:r>
              <a:rPr lang="zh-CN" altLang="en-US" dirty="0">
                <a:solidFill>
                  <a:srgbClr val="1D3D3A"/>
                </a:solidFill>
                <a:latin typeface="Arial" charset="0"/>
                <a:ea typeface="微软雅黑" pitchFamily="34" charset="-122"/>
                <a:sym typeface="Arial" charset="0"/>
              </a:rPr>
              <a:t>规定（制度、操作规程、安全操作规程、工艺规程、上级指令和命令、预案）</a:t>
            </a:r>
          </a:p>
          <a:p>
            <a:pPr marL="285750" indent="-285750">
              <a:lnSpc>
                <a:spcPct val="150000"/>
              </a:lnSpc>
              <a:buFont typeface="Arial" charset="0"/>
              <a:buChar char="•"/>
            </a:pPr>
            <a:r>
              <a:rPr lang="zh-CN" altLang="en-US" dirty="0">
                <a:solidFill>
                  <a:srgbClr val="1D3D3A"/>
                </a:solidFill>
                <a:latin typeface="Arial" charset="0"/>
                <a:ea typeface="微软雅黑" pitchFamily="34" charset="-122"/>
                <a:sym typeface="Arial" charset="0"/>
              </a:rPr>
              <a:t>理念（参与安全管理、掌握安全风险、凡事要有预案、不冒进指挥、安全文化建设）</a:t>
            </a:r>
          </a:p>
        </p:txBody>
      </p:sp>
      <p:grpSp>
        <p:nvGrpSpPr>
          <p:cNvPr id="7" name="1af76d3f-fb86-439a-965c-d8a824538d15"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185810" y="1487410"/>
            <a:ext cx="5131309" cy="4241652"/>
            <a:chOff x="3246438" y="1082675"/>
            <a:chExt cx="5676901" cy="4692650"/>
          </a:xfrm>
        </p:grpSpPr>
        <p:sp>
          <p:nvSpPr>
            <p:cNvPr id="8" name="ïŝ1ïḑè"/>
            <p:cNvSpPr/>
            <p:nvPr/>
          </p:nvSpPr>
          <p:spPr bwMode="auto">
            <a:xfrm>
              <a:off x="4575176" y="1339850"/>
              <a:ext cx="300038" cy="300038"/>
            </a:xfrm>
            <a:custGeom>
              <a:avLst/>
              <a:gdLst>
                <a:gd name="T0" fmla="*/ 0 w 14"/>
                <a:gd name="T1" fmla="*/ 9 h 14"/>
                <a:gd name="T2" fmla="*/ 1 w 14"/>
                <a:gd name="T3" fmla="*/ 12 h 14"/>
                <a:gd name="T4" fmla="*/ 10 w 14"/>
                <a:gd name="T5" fmla="*/ 14 h 14"/>
                <a:gd name="T6" fmla="*/ 12 w 14"/>
                <a:gd name="T7" fmla="*/ 12 h 14"/>
                <a:gd name="T8" fmla="*/ 14 w 14"/>
                <a:gd name="T9" fmla="*/ 5 h 14"/>
                <a:gd name="T10" fmla="*/ 13 w 14"/>
                <a:gd name="T11" fmla="*/ 2 h 14"/>
                <a:gd name="T12" fmla="*/ 4 w 14"/>
                <a:gd name="T13" fmla="*/ 0 h 14"/>
                <a:gd name="T14" fmla="*/ 2 w 14"/>
                <a:gd name="T15" fmla="*/ 2 h 14"/>
                <a:gd name="T16" fmla="*/ 0 w 14"/>
                <a:gd name="T17"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4">
                  <a:moveTo>
                    <a:pt x="0" y="9"/>
                  </a:moveTo>
                  <a:cubicBezTo>
                    <a:pt x="0" y="10"/>
                    <a:pt x="0" y="11"/>
                    <a:pt x="1" y="12"/>
                  </a:cubicBezTo>
                  <a:cubicBezTo>
                    <a:pt x="10" y="14"/>
                    <a:pt x="10" y="14"/>
                    <a:pt x="10" y="14"/>
                  </a:cubicBezTo>
                  <a:cubicBezTo>
                    <a:pt x="11" y="14"/>
                    <a:pt x="12" y="13"/>
                    <a:pt x="12" y="12"/>
                  </a:cubicBezTo>
                  <a:cubicBezTo>
                    <a:pt x="14" y="5"/>
                    <a:pt x="14" y="5"/>
                    <a:pt x="14" y="5"/>
                  </a:cubicBezTo>
                  <a:cubicBezTo>
                    <a:pt x="14" y="3"/>
                    <a:pt x="14" y="2"/>
                    <a:pt x="13" y="2"/>
                  </a:cubicBezTo>
                  <a:cubicBezTo>
                    <a:pt x="4" y="0"/>
                    <a:pt x="4" y="0"/>
                    <a:pt x="4" y="0"/>
                  </a:cubicBezTo>
                  <a:cubicBezTo>
                    <a:pt x="3" y="0"/>
                    <a:pt x="2" y="1"/>
                    <a:pt x="2" y="2"/>
                  </a:cubicBezTo>
                  <a:lnTo>
                    <a:pt x="0" y="9"/>
                  </a:lnTo>
                  <a:close/>
                </a:path>
              </a:pathLst>
            </a:custGeom>
            <a:solidFill>
              <a:srgbClr val="AEBF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charset="0"/>
                <a:ea typeface="微软雅黑" pitchFamily="34" charset="-122"/>
                <a:sym typeface="Arial" charset="0"/>
              </a:endParaRPr>
            </a:p>
          </p:txBody>
        </p:sp>
        <p:sp>
          <p:nvSpPr>
            <p:cNvPr id="9" name="íṩḻíḓe"/>
            <p:cNvSpPr/>
            <p:nvPr/>
          </p:nvSpPr>
          <p:spPr bwMode="auto">
            <a:xfrm>
              <a:off x="4189413" y="2968625"/>
              <a:ext cx="300038" cy="320675"/>
            </a:xfrm>
            <a:custGeom>
              <a:avLst/>
              <a:gdLst>
                <a:gd name="T0" fmla="*/ 2 w 14"/>
                <a:gd name="T1" fmla="*/ 3 h 15"/>
                <a:gd name="T2" fmla="*/ 4 w 14"/>
                <a:gd name="T3" fmla="*/ 1 h 15"/>
                <a:gd name="T4" fmla="*/ 13 w 14"/>
                <a:gd name="T5" fmla="*/ 3 h 15"/>
                <a:gd name="T6" fmla="*/ 14 w 14"/>
                <a:gd name="T7" fmla="*/ 5 h 15"/>
                <a:gd name="T8" fmla="*/ 13 w 14"/>
                <a:gd name="T9" fmla="*/ 13 h 15"/>
                <a:gd name="T10" fmla="*/ 10 w 14"/>
                <a:gd name="T11" fmla="*/ 14 h 15"/>
                <a:gd name="T12" fmla="*/ 1 w 14"/>
                <a:gd name="T13" fmla="*/ 12 h 15"/>
                <a:gd name="T14" fmla="*/ 0 w 14"/>
                <a:gd name="T15" fmla="*/ 10 h 15"/>
                <a:gd name="T16" fmla="*/ 2 w 14"/>
                <a:gd name="T17"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5">
                  <a:moveTo>
                    <a:pt x="2" y="3"/>
                  </a:moveTo>
                  <a:cubicBezTo>
                    <a:pt x="2" y="1"/>
                    <a:pt x="3" y="0"/>
                    <a:pt x="4" y="1"/>
                  </a:cubicBezTo>
                  <a:cubicBezTo>
                    <a:pt x="13" y="3"/>
                    <a:pt x="13" y="3"/>
                    <a:pt x="13" y="3"/>
                  </a:cubicBezTo>
                  <a:cubicBezTo>
                    <a:pt x="14" y="3"/>
                    <a:pt x="14" y="4"/>
                    <a:pt x="14" y="5"/>
                  </a:cubicBezTo>
                  <a:cubicBezTo>
                    <a:pt x="13" y="13"/>
                    <a:pt x="13" y="13"/>
                    <a:pt x="13" y="13"/>
                  </a:cubicBezTo>
                  <a:cubicBezTo>
                    <a:pt x="12" y="14"/>
                    <a:pt x="11" y="15"/>
                    <a:pt x="10" y="14"/>
                  </a:cubicBezTo>
                  <a:cubicBezTo>
                    <a:pt x="1" y="12"/>
                    <a:pt x="1" y="12"/>
                    <a:pt x="1" y="12"/>
                  </a:cubicBezTo>
                  <a:cubicBezTo>
                    <a:pt x="1" y="12"/>
                    <a:pt x="0" y="11"/>
                    <a:pt x="0" y="10"/>
                  </a:cubicBezTo>
                  <a:lnTo>
                    <a:pt x="2" y="3"/>
                  </a:lnTo>
                  <a:close/>
                </a:path>
              </a:pathLst>
            </a:custGeom>
            <a:solidFill>
              <a:srgbClr val="AEBF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charset="0"/>
                <a:ea typeface="微软雅黑" pitchFamily="34" charset="-122"/>
                <a:sym typeface="Arial" charset="0"/>
              </a:endParaRPr>
            </a:p>
          </p:txBody>
        </p:sp>
        <p:sp>
          <p:nvSpPr>
            <p:cNvPr id="10" name="íšliḍè"/>
            <p:cNvSpPr/>
            <p:nvPr/>
          </p:nvSpPr>
          <p:spPr bwMode="auto">
            <a:xfrm>
              <a:off x="4938713" y="1511300"/>
              <a:ext cx="342900" cy="342900"/>
            </a:xfrm>
            <a:custGeom>
              <a:avLst/>
              <a:gdLst>
                <a:gd name="T0" fmla="*/ 1 w 16"/>
                <a:gd name="T1" fmla="*/ 7 h 16"/>
                <a:gd name="T2" fmla="*/ 0 w 16"/>
                <a:gd name="T3" fmla="*/ 10 h 16"/>
                <a:gd name="T4" fmla="*/ 7 w 16"/>
                <a:gd name="T5" fmla="*/ 16 h 16"/>
                <a:gd name="T6" fmla="*/ 10 w 16"/>
                <a:gd name="T7" fmla="*/ 15 h 16"/>
                <a:gd name="T8" fmla="*/ 15 w 16"/>
                <a:gd name="T9" fmla="*/ 10 h 16"/>
                <a:gd name="T10" fmla="*/ 15 w 16"/>
                <a:gd name="T11" fmla="*/ 7 h 16"/>
                <a:gd name="T12" fmla="*/ 9 w 16"/>
                <a:gd name="T13" fmla="*/ 1 h 16"/>
                <a:gd name="T14" fmla="*/ 6 w 16"/>
                <a:gd name="T15" fmla="*/ 1 h 16"/>
                <a:gd name="T16" fmla="*/ 1 w 16"/>
                <a:gd name="T17"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1" y="7"/>
                  </a:moveTo>
                  <a:cubicBezTo>
                    <a:pt x="0" y="8"/>
                    <a:pt x="0" y="9"/>
                    <a:pt x="0" y="10"/>
                  </a:cubicBezTo>
                  <a:cubicBezTo>
                    <a:pt x="7" y="16"/>
                    <a:pt x="7" y="16"/>
                    <a:pt x="7" y="16"/>
                  </a:cubicBezTo>
                  <a:cubicBezTo>
                    <a:pt x="8" y="16"/>
                    <a:pt x="9" y="16"/>
                    <a:pt x="10" y="15"/>
                  </a:cubicBezTo>
                  <a:cubicBezTo>
                    <a:pt x="15" y="10"/>
                    <a:pt x="15" y="10"/>
                    <a:pt x="15" y="10"/>
                  </a:cubicBezTo>
                  <a:cubicBezTo>
                    <a:pt x="16" y="9"/>
                    <a:pt x="16" y="8"/>
                    <a:pt x="15" y="7"/>
                  </a:cubicBezTo>
                  <a:cubicBezTo>
                    <a:pt x="9" y="1"/>
                    <a:pt x="9" y="1"/>
                    <a:pt x="9" y="1"/>
                  </a:cubicBezTo>
                  <a:cubicBezTo>
                    <a:pt x="8" y="0"/>
                    <a:pt x="7" y="0"/>
                    <a:pt x="6" y="1"/>
                  </a:cubicBezTo>
                  <a:lnTo>
                    <a:pt x="1" y="7"/>
                  </a:lnTo>
                  <a:close/>
                </a:path>
              </a:pathLst>
            </a:custGeom>
            <a:solidFill>
              <a:srgbClr val="AEBF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charset="0"/>
                <a:ea typeface="微软雅黑" pitchFamily="34" charset="-122"/>
                <a:sym typeface="Arial" charset="0"/>
              </a:endParaRPr>
            </a:p>
          </p:txBody>
        </p:sp>
        <p:sp>
          <p:nvSpPr>
            <p:cNvPr id="11" name="í$ļíḍe"/>
            <p:cNvSpPr/>
            <p:nvPr/>
          </p:nvSpPr>
          <p:spPr bwMode="auto">
            <a:xfrm>
              <a:off x="3783013" y="2754313"/>
              <a:ext cx="341313" cy="342900"/>
            </a:xfrm>
            <a:custGeom>
              <a:avLst/>
              <a:gdLst>
                <a:gd name="T0" fmla="*/ 6 w 16"/>
                <a:gd name="T1" fmla="*/ 1 h 16"/>
                <a:gd name="T2" fmla="*/ 9 w 16"/>
                <a:gd name="T3" fmla="*/ 0 h 16"/>
                <a:gd name="T4" fmla="*/ 16 w 16"/>
                <a:gd name="T5" fmla="*/ 7 h 16"/>
                <a:gd name="T6" fmla="*/ 15 w 16"/>
                <a:gd name="T7" fmla="*/ 10 h 16"/>
                <a:gd name="T8" fmla="*/ 10 w 16"/>
                <a:gd name="T9" fmla="*/ 15 h 16"/>
                <a:gd name="T10" fmla="*/ 7 w 16"/>
                <a:gd name="T11" fmla="*/ 15 h 16"/>
                <a:gd name="T12" fmla="*/ 1 w 16"/>
                <a:gd name="T13" fmla="*/ 9 h 16"/>
                <a:gd name="T14" fmla="*/ 1 w 16"/>
                <a:gd name="T15" fmla="*/ 6 h 16"/>
                <a:gd name="T16" fmla="*/ 6 w 16"/>
                <a:gd name="T1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6" y="1"/>
                  </a:moveTo>
                  <a:cubicBezTo>
                    <a:pt x="7" y="0"/>
                    <a:pt x="8" y="0"/>
                    <a:pt x="9" y="0"/>
                  </a:cubicBezTo>
                  <a:cubicBezTo>
                    <a:pt x="16" y="7"/>
                    <a:pt x="16" y="7"/>
                    <a:pt x="16" y="7"/>
                  </a:cubicBezTo>
                  <a:cubicBezTo>
                    <a:pt x="16" y="7"/>
                    <a:pt x="16" y="9"/>
                    <a:pt x="15" y="10"/>
                  </a:cubicBezTo>
                  <a:cubicBezTo>
                    <a:pt x="10" y="15"/>
                    <a:pt x="10" y="15"/>
                    <a:pt x="10" y="15"/>
                  </a:cubicBezTo>
                  <a:cubicBezTo>
                    <a:pt x="9" y="16"/>
                    <a:pt x="8" y="16"/>
                    <a:pt x="7" y="15"/>
                  </a:cubicBezTo>
                  <a:cubicBezTo>
                    <a:pt x="1" y="9"/>
                    <a:pt x="1" y="9"/>
                    <a:pt x="1" y="9"/>
                  </a:cubicBezTo>
                  <a:cubicBezTo>
                    <a:pt x="0" y="9"/>
                    <a:pt x="0" y="7"/>
                    <a:pt x="1" y="6"/>
                  </a:cubicBezTo>
                  <a:lnTo>
                    <a:pt x="6" y="1"/>
                  </a:lnTo>
                  <a:close/>
                </a:path>
              </a:pathLst>
            </a:custGeom>
            <a:solidFill>
              <a:srgbClr val="AEBF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charset="0"/>
                <a:ea typeface="微软雅黑" pitchFamily="34" charset="-122"/>
                <a:sym typeface="Arial" charset="0"/>
              </a:endParaRPr>
            </a:p>
          </p:txBody>
        </p:sp>
        <p:sp>
          <p:nvSpPr>
            <p:cNvPr id="12" name="íṥḷïdê"/>
            <p:cNvSpPr/>
            <p:nvPr/>
          </p:nvSpPr>
          <p:spPr bwMode="auto">
            <a:xfrm>
              <a:off x="5175251" y="1897063"/>
              <a:ext cx="320675" cy="320675"/>
            </a:xfrm>
            <a:custGeom>
              <a:avLst/>
              <a:gdLst>
                <a:gd name="T0" fmla="*/ 2 w 15"/>
                <a:gd name="T1" fmla="*/ 3 h 15"/>
                <a:gd name="T2" fmla="*/ 1 w 15"/>
                <a:gd name="T3" fmla="*/ 5 h 15"/>
                <a:gd name="T4" fmla="*/ 3 w 15"/>
                <a:gd name="T5" fmla="*/ 14 h 15"/>
                <a:gd name="T6" fmla="*/ 6 w 15"/>
                <a:gd name="T7" fmla="*/ 15 h 15"/>
                <a:gd name="T8" fmla="*/ 13 w 15"/>
                <a:gd name="T9" fmla="*/ 13 h 15"/>
                <a:gd name="T10" fmla="*/ 15 w 15"/>
                <a:gd name="T11" fmla="*/ 10 h 15"/>
                <a:gd name="T12" fmla="*/ 12 w 15"/>
                <a:gd name="T13" fmla="*/ 2 h 15"/>
                <a:gd name="T14" fmla="*/ 9 w 15"/>
                <a:gd name="T15" fmla="*/ 1 h 15"/>
                <a:gd name="T16" fmla="*/ 2 w 15"/>
                <a:gd name="T17"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5">
                  <a:moveTo>
                    <a:pt x="2" y="3"/>
                  </a:moveTo>
                  <a:cubicBezTo>
                    <a:pt x="1" y="3"/>
                    <a:pt x="0" y="4"/>
                    <a:pt x="1" y="5"/>
                  </a:cubicBezTo>
                  <a:cubicBezTo>
                    <a:pt x="3" y="14"/>
                    <a:pt x="3" y="14"/>
                    <a:pt x="3" y="14"/>
                  </a:cubicBezTo>
                  <a:cubicBezTo>
                    <a:pt x="4" y="15"/>
                    <a:pt x="5" y="15"/>
                    <a:pt x="6" y="15"/>
                  </a:cubicBezTo>
                  <a:cubicBezTo>
                    <a:pt x="13" y="13"/>
                    <a:pt x="13" y="13"/>
                    <a:pt x="13" y="13"/>
                  </a:cubicBezTo>
                  <a:cubicBezTo>
                    <a:pt x="14" y="12"/>
                    <a:pt x="15" y="11"/>
                    <a:pt x="15" y="10"/>
                  </a:cubicBezTo>
                  <a:cubicBezTo>
                    <a:pt x="12" y="2"/>
                    <a:pt x="12" y="2"/>
                    <a:pt x="12" y="2"/>
                  </a:cubicBezTo>
                  <a:cubicBezTo>
                    <a:pt x="12" y="1"/>
                    <a:pt x="11" y="0"/>
                    <a:pt x="9" y="1"/>
                  </a:cubicBezTo>
                  <a:lnTo>
                    <a:pt x="2" y="3"/>
                  </a:lnTo>
                  <a:close/>
                </a:path>
              </a:pathLst>
            </a:custGeom>
            <a:solidFill>
              <a:srgbClr val="AEBF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charset="0"/>
                <a:ea typeface="微软雅黑" pitchFamily="34" charset="-122"/>
                <a:sym typeface="Arial" charset="0"/>
              </a:endParaRPr>
            </a:p>
          </p:txBody>
        </p:sp>
        <p:sp>
          <p:nvSpPr>
            <p:cNvPr id="13" name="íš1iḓe"/>
            <p:cNvSpPr/>
            <p:nvPr/>
          </p:nvSpPr>
          <p:spPr bwMode="auto">
            <a:xfrm>
              <a:off x="3568701" y="2389188"/>
              <a:ext cx="320675" cy="322263"/>
            </a:xfrm>
            <a:custGeom>
              <a:avLst/>
              <a:gdLst>
                <a:gd name="T0" fmla="*/ 9 w 15"/>
                <a:gd name="T1" fmla="*/ 1 h 15"/>
                <a:gd name="T2" fmla="*/ 12 w 15"/>
                <a:gd name="T3" fmla="*/ 2 h 15"/>
                <a:gd name="T4" fmla="*/ 14 w 15"/>
                <a:gd name="T5" fmla="*/ 10 h 15"/>
                <a:gd name="T6" fmla="*/ 13 w 15"/>
                <a:gd name="T7" fmla="*/ 13 h 15"/>
                <a:gd name="T8" fmla="*/ 6 w 15"/>
                <a:gd name="T9" fmla="*/ 15 h 15"/>
                <a:gd name="T10" fmla="*/ 3 w 15"/>
                <a:gd name="T11" fmla="*/ 14 h 15"/>
                <a:gd name="T12" fmla="*/ 0 w 15"/>
                <a:gd name="T13" fmla="*/ 5 h 15"/>
                <a:gd name="T14" fmla="*/ 2 w 15"/>
                <a:gd name="T15" fmla="*/ 3 h 15"/>
                <a:gd name="T16" fmla="*/ 9 w 15"/>
                <a:gd name="T17"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5">
                  <a:moveTo>
                    <a:pt x="9" y="1"/>
                  </a:moveTo>
                  <a:cubicBezTo>
                    <a:pt x="10" y="0"/>
                    <a:pt x="12" y="1"/>
                    <a:pt x="12" y="2"/>
                  </a:cubicBezTo>
                  <a:cubicBezTo>
                    <a:pt x="14" y="10"/>
                    <a:pt x="14" y="10"/>
                    <a:pt x="14" y="10"/>
                  </a:cubicBezTo>
                  <a:cubicBezTo>
                    <a:pt x="15" y="11"/>
                    <a:pt x="14" y="12"/>
                    <a:pt x="13" y="13"/>
                  </a:cubicBezTo>
                  <a:cubicBezTo>
                    <a:pt x="6" y="15"/>
                    <a:pt x="6" y="15"/>
                    <a:pt x="6" y="15"/>
                  </a:cubicBezTo>
                  <a:cubicBezTo>
                    <a:pt x="4" y="15"/>
                    <a:pt x="3" y="15"/>
                    <a:pt x="3" y="14"/>
                  </a:cubicBezTo>
                  <a:cubicBezTo>
                    <a:pt x="0" y="5"/>
                    <a:pt x="0" y="5"/>
                    <a:pt x="0" y="5"/>
                  </a:cubicBezTo>
                  <a:cubicBezTo>
                    <a:pt x="0" y="4"/>
                    <a:pt x="1" y="3"/>
                    <a:pt x="2" y="3"/>
                  </a:cubicBezTo>
                  <a:lnTo>
                    <a:pt x="9" y="1"/>
                  </a:lnTo>
                  <a:close/>
                </a:path>
              </a:pathLst>
            </a:custGeom>
            <a:solidFill>
              <a:srgbClr val="AEBF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charset="0"/>
                <a:ea typeface="微软雅黑" pitchFamily="34" charset="-122"/>
                <a:sym typeface="Arial" charset="0"/>
              </a:endParaRPr>
            </a:p>
          </p:txBody>
        </p:sp>
        <p:sp>
          <p:nvSpPr>
            <p:cNvPr id="14" name="iṣḻïḑe"/>
            <p:cNvSpPr/>
            <p:nvPr/>
          </p:nvSpPr>
          <p:spPr bwMode="auto">
            <a:xfrm>
              <a:off x="5195888" y="2346325"/>
              <a:ext cx="320675" cy="300038"/>
            </a:xfrm>
            <a:custGeom>
              <a:avLst/>
              <a:gdLst>
                <a:gd name="T0" fmla="*/ 5 w 15"/>
                <a:gd name="T1" fmla="*/ 0 h 14"/>
                <a:gd name="T2" fmla="*/ 3 w 15"/>
                <a:gd name="T3" fmla="*/ 1 h 14"/>
                <a:gd name="T4" fmla="*/ 1 w 15"/>
                <a:gd name="T5" fmla="*/ 10 h 14"/>
                <a:gd name="T6" fmla="*/ 2 w 15"/>
                <a:gd name="T7" fmla="*/ 12 h 14"/>
                <a:gd name="T8" fmla="*/ 10 w 15"/>
                <a:gd name="T9" fmla="*/ 14 h 14"/>
                <a:gd name="T10" fmla="*/ 12 w 15"/>
                <a:gd name="T11" fmla="*/ 13 h 14"/>
                <a:gd name="T12" fmla="*/ 14 w 15"/>
                <a:gd name="T13" fmla="*/ 4 h 14"/>
                <a:gd name="T14" fmla="*/ 12 w 15"/>
                <a:gd name="T15" fmla="*/ 2 h 14"/>
                <a:gd name="T16" fmla="*/ 5 w 15"/>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4">
                  <a:moveTo>
                    <a:pt x="5" y="0"/>
                  </a:moveTo>
                  <a:cubicBezTo>
                    <a:pt x="4" y="0"/>
                    <a:pt x="3" y="0"/>
                    <a:pt x="3" y="1"/>
                  </a:cubicBezTo>
                  <a:cubicBezTo>
                    <a:pt x="1" y="10"/>
                    <a:pt x="1" y="10"/>
                    <a:pt x="1" y="10"/>
                  </a:cubicBezTo>
                  <a:cubicBezTo>
                    <a:pt x="0" y="11"/>
                    <a:pt x="1" y="12"/>
                    <a:pt x="2" y="12"/>
                  </a:cubicBezTo>
                  <a:cubicBezTo>
                    <a:pt x="10" y="14"/>
                    <a:pt x="10" y="14"/>
                    <a:pt x="10" y="14"/>
                  </a:cubicBezTo>
                  <a:cubicBezTo>
                    <a:pt x="11" y="14"/>
                    <a:pt x="12" y="14"/>
                    <a:pt x="12" y="13"/>
                  </a:cubicBezTo>
                  <a:cubicBezTo>
                    <a:pt x="14" y="4"/>
                    <a:pt x="14" y="4"/>
                    <a:pt x="14" y="4"/>
                  </a:cubicBezTo>
                  <a:cubicBezTo>
                    <a:pt x="15" y="3"/>
                    <a:pt x="14" y="2"/>
                    <a:pt x="12" y="2"/>
                  </a:cubicBezTo>
                  <a:lnTo>
                    <a:pt x="5" y="0"/>
                  </a:lnTo>
                  <a:close/>
                </a:path>
              </a:pathLst>
            </a:custGeom>
            <a:solidFill>
              <a:srgbClr val="AEBF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charset="0"/>
                <a:ea typeface="微软雅黑" pitchFamily="34" charset="-122"/>
                <a:sym typeface="Arial" charset="0"/>
              </a:endParaRPr>
            </a:p>
          </p:txBody>
        </p:sp>
        <p:sp>
          <p:nvSpPr>
            <p:cNvPr id="15" name="íśḻïḋê"/>
            <p:cNvSpPr/>
            <p:nvPr/>
          </p:nvSpPr>
          <p:spPr bwMode="auto">
            <a:xfrm>
              <a:off x="3568701" y="1960563"/>
              <a:ext cx="298450" cy="322263"/>
            </a:xfrm>
            <a:custGeom>
              <a:avLst/>
              <a:gdLst>
                <a:gd name="T0" fmla="*/ 12 w 14"/>
                <a:gd name="T1" fmla="*/ 2 h 15"/>
                <a:gd name="T2" fmla="*/ 14 w 14"/>
                <a:gd name="T3" fmla="*/ 4 h 15"/>
                <a:gd name="T4" fmla="*/ 11 w 14"/>
                <a:gd name="T5" fmla="*/ 13 h 15"/>
                <a:gd name="T6" fmla="*/ 9 w 14"/>
                <a:gd name="T7" fmla="*/ 14 h 15"/>
                <a:gd name="T8" fmla="*/ 2 w 14"/>
                <a:gd name="T9" fmla="*/ 13 h 15"/>
                <a:gd name="T10" fmla="*/ 0 w 14"/>
                <a:gd name="T11" fmla="*/ 10 h 15"/>
                <a:gd name="T12" fmla="*/ 2 w 14"/>
                <a:gd name="T13" fmla="*/ 2 h 15"/>
                <a:gd name="T14" fmla="*/ 4 w 14"/>
                <a:gd name="T15" fmla="*/ 0 h 15"/>
                <a:gd name="T16" fmla="*/ 12 w 14"/>
                <a:gd name="T17"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5">
                  <a:moveTo>
                    <a:pt x="12" y="2"/>
                  </a:moveTo>
                  <a:cubicBezTo>
                    <a:pt x="13" y="2"/>
                    <a:pt x="14" y="3"/>
                    <a:pt x="14" y="4"/>
                  </a:cubicBezTo>
                  <a:cubicBezTo>
                    <a:pt x="11" y="13"/>
                    <a:pt x="11" y="13"/>
                    <a:pt x="11" y="13"/>
                  </a:cubicBezTo>
                  <a:cubicBezTo>
                    <a:pt x="11" y="14"/>
                    <a:pt x="10" y="15"/>
                    <a:pt x="9" y="14"/>
                  </a:cubicBezTo>
                  <a:cubicBezTo>
                    <a:pt x="2" y="13"/>
                    <a:pt x="2" y="13"/>
                    <a:pt x="2" y="13"/>
                  </a:cubicBezTo>
                  <a:cubicBezTo>
                    <a:pt x="0" y="12"/>
                    <a:pt x="0" y="11"/>
                    <a:pt x="0" y="10"/>
                  </a:cubicBezTo>
                  <a:cubicBezTo>
                    <a:pt x="2" y="2"/>
                    <a:pt x="2" y="2"/>
                    <a:pt x="2" y="2"/>
                  </a:cubicBezTo>
                  <a:cubicBezTo>
                    <a:pt x="2" y="1"/>
                    <a:pt x="3" y="0"/>
                    <a:pt x="4" y="0"/>
                  </a:cubicBezTo>
                  <a:lnTo>
                    <a:pt x="12" y="2"/>
                  </a:lnTo>
                  <a:close/>
                </a:path>
              </a:pathLst>
            </a:custGeom>
            <a:solidFill>
              <a:srgbClr val="AEBF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charset="0"/>
                <a:ea typeface="微软雅黑" pitchFamily="34" charset="-122"/>
                <a:sym typeface="Arial" charset="0"/>
              </a:endParaRPr>
            </a:p>
          </p:txBody>
        </p:sp>
        <p:sp>
          <p:nvSpPr>
            <p:cNvPr id="16" name="ïṡľíde"/>
            <p:cNvSpPr/>
            <p:nvPr/>
          </p:nvSpPr>
          <p:spPr bwMode="auto">
            <a:xfrm>
              <a:off x="4981576" y="2711450"/>
              <a:ext cx="342900" cy="342900"/>
            </a:xfrm>
            <a:custGeom>
              <a:avLst/>
              <a:gdLst>
                <a:gd name="T0" fmla="*/ 9 w 16"/>
                <a:gd name="T1" fmla="*/ 1 h 16"/>
                <a:gd name="T2" fmla="*/ 7 w 16"/>
                <a:gd name="T3" fmla="*/ 1 h 16"/>
                <a:gd name="T4" fmla="*/ 0 w 16"/>
                <a:gd name="T5" fmla="*/ 7 h 16"/>
                <a:gd name="T6" fmla="*/ 1 w 16"/>
                <a:gd name="T7" fmla="*/ 10 h 16"/>
                <a:gd name="T8" fmla="*/ 6 w 16"/>
                <a:gd name="T9" fmla="*/ 15 h 16"/>
                <a:gd name="T10" fmla="*/ 9 w 16"/>
                <a:gd name="T11" fmla="*/ 15 h 16"/>
                <a:gd name="T12" fmla="*/ 15 w 16"/>
                <a:gd name="T13" fmla="*/ 9 h 16"/>
                <a:gd name="T14" fmla="*/ 15 w 16"/>
                <a:gd name="T15" fmla="*/ 6 h 16"/>
                <a:gd name="T16" fmla="*/ 9 w 16"/>
                <a:gd name="T1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9" y="1"/>
                  </a:moveTo>
                  <a:cubicBezTo>
                    <a:pt x="9" y="0"/>
                    <a:pt x="7" y="0"/>
                    <a:pt x="7" y="1"/>
                  </a:cubicBezTo>
                  <a:cubicBezTo>
                    <a:pt x="0" y="7"/>
                    <a:pt x="0" y="7"/>
                    <a:pt x="0" y="7"/>
                  </a:cubicBezTo>
                  <a:cubicBezTo>
                    <a:pt x="0" y="8"/>
                    <a:pt x="0" y="9"/>
                    <a:pt x="1" y="10"/>
                  </a:cubicBezTo>
                  <a:cubicBezTo>
                    <a:pt x="6" y="15"/>
                    <a:pt x="6" y="15"/>
                    <a:pt x="6" y="15"/>
                  </a:cubicBezTo>
                  <a:cubicBezTo>
                    <a:pt x="7" y="16"/>
                    <a:pt x="8" y="16"/>
                    <a:pt x="9" y="15"/>
                  </a:cubicBezTo>
                  <a:cubicBezTo>
                    <a:pt x="15" y="9"/>
                    <a:pt x="15" y="9"/>
                    <a:pt x="15" y="9"/>
                  </a:cubicBezTo>
                  <a:cubicBezTo>
                    <a:pt x="16" y="8"/>
                    <a:pt x="16" y="7"/>
                    <a:pt x="15" y="6"/>
                  </a:cubicBezTo>
                  <a:lnTo>
                    <a:pt x="9" y="1"/>
                  </a:lnTo>
                  <a:close/>
                </a:path>
              </a:pathLst>
            </a:custGeom>
            <a:solidFill>
              <a:srgbClr val="AEBF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charset="0"/>
                <a:ea typeface="微软雅黑" pitchFamily="34" charset="-122"/>
                <a:sym typeface="Arial" charset="0"/>
              </a:endParaRPr>
            </a:p>
          </p:txBody>
        </p:sp>
        <p:sp>
          <p:nvSpPr>
            <p:cNvPr id="17" name="iṣlïḍe"/>
            <p:cNvSpPr/>
            <p:nvPr/>
          </p:nvSpPr>
          <p:spPr bwMode="auto">
            <a:xfrm>
              <a:off x="3740151" y="1554163"/>
              <a:ext cx="341313" cy="342900"/>
            </a:xfrm>
            <a:custGeom>
              <a:avLst/>
              <a:gdLst>
                <a:gd name="T0" fmla="*/ 15 w 16"/>
                <a:gd name="T1" fmla="*/ 6 h 16"/>
                <a:gd name="T2" fmla="*/ 16 w 16"/>
                <a:gd name="T3" fmla="*/ 9 h 16"/>
                <a:gd name="T4" fmla="*/ 10 w 16"/>
                <a:gd name="T5" fmla="*/ 16 h 16"/>
                <a:gd name="T6" fmla="*/ 7 w 16"/>
                <a:gd name="T7" fmla="*/ 15 h 16"/>
                <a:gd name="T8" fmla="*/ 1 w 16"/>
                <a:gd name="T9" fmla="*/ 10 h 16"/>
                <a:gd name="T10" fmla="*/ 1 w 16"/>
                <a:gd name="T11" fmla="*/ 8 h 16"/>
                <a:gd name="T12" fmla="*/ 7 w 16"/>
                <a:gd name="T13" fmla="*/ 1 h 16"/>
                <a:gd name="T14" fmla="*/ 10 w 16"/>
                <a:gd name="T15" fmla="*/ 1 h 16"/>
                <a:gd name="T16" fmla="*/ 15 w 16"/>
                <a:gd name="T17"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15" y="6"/>
                  </a:moveTo>
                  <a:cubicBezTo>
                    <a:pt x="16" y="7"/>
                    <a:pt x="16" y="8"/>
                    <a:pt x="16" y="9"/>
                  </a:cubicBezTo>
                  <a:cubicBezTo>
                    <a:pt x="10" y="16"/>
                    <a:pt x="10" y="16"/>
                    <a:pt x="10" y="16"/>
                  </a:cubicBezTo>
                  <a:cubicBezTo>
                    <a:pt x="9" y="16"/>
                    <a:pt x="8" y="16"/>
                    <a:pt x="7" y="15"/>
                  </a:cubicBezTo>
                  <a:cubicBezTo>
                    <a:pt x="1" y="10"/>
                    <a:pt x="1" y="10"/>
                    <a:pt x="1" y="10"/>
                  </a:cubicBezTo>
                  <a:cubicBezTo>
                    <a:pt x="0" y="10"/>
                    <a:pt x="0" y="8"/>
                    <a:pt x="1" y="8"/>
                  </a:cubicBezTo>
                  <a:cubicBezTo>
                    <a:pt x="7" y="1"/>
                    <a:pt x="7" y="1"/>
                    <a:pt x="7" y="1"/>
                  </a:cubicBezTo>
                  <a:cubicBezTo>
                    <a:pt x="8" y="0"/>
                    <a:pt x="9" y="0"/>
                    <a:pt x="10" y="1"/>
                  </a:cubicBezTo>
                  <a:lnTo>
                    <a:pt x="15" y="6"/>
                  </a:lnTo>
                  <a:close/>
                </a:path>
              </a:pathLst>
            </a:custGeom>
            <a:solidFill>
              <a:srgbClr val="AEBF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charset="0"/>
                <a:ea typeface="微软雅黑" pitchFamily="34" charset="-122"/>
                <a:sym typeface="Arial" charset="0"/>
              </a:endParaRPr>
            </a:p>
          </p:txBody>
        </p:sp>
        <p:sp>
          <p:nvSpPr>
            <p:cNvPr id="18" name="îṥlïďê"/>
            <p:cNvSpPr/>
            <p:nvPr/>
          </p:nvSpPr>
          <p:spPr bwMode="auto">
            <a:xfrm>
              <a:off x="4618038" y="2946400"/>
              <a:ext cx="320675" cy="322263"/>
            </a:xfrm>
            <a:custGeom>
              <a:avLst/>
              <a:gdLst>
                <a:gd name="T0" fmla="*/ 13 w 15"/>
                <a:gd name="T1" fmla="*/ 2 h 15"/>
                <a:gd name="T2" fmla="*/ 10 w 15"/>
                <a:gd name="T3" fmla="*/ 1 h 15"/>
                <a:gd name="T4" fmla="*/ 1 w 15"/>
                <a:gd name="T5" fmla="*/ 3 h 15"/>
                <a:gd name="T6" fmla="*/ 1 w 15"/>
                <a:gd name="T7" fmla="*/ 6 h 15"/>
                <a:gd name="T8" fmla="*/ 3 w 15"/>
                <a:gd name="T9" fmla="*/ 13 h 15"/>
                <a:gd name="T10" fmla="*/ 5 w 15"/>
                <a:gd name="T11" fmla="*/ 15 h 15"/>
                <a:gd name="T12" fmla="*/ 14 w 15"/>
                <a:gd name="T13" fmla="*/ 12 h 15"/>
                <a:gd name="T14" fmla="*/ 15 w 15"/>
                <a:gd name="T15" fmla="*/ 10 h 15"/>
                <a:gd name="T16" fmla="*/ 13 w 15"/>
                <a:gd name="T17"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5">
                  <a:moveTo>
                    <a:pt x="13" y="2"/>
                  </a:moveTo>
                  <a:cubicBezTo>
                    <a:pt x="12" y="1"/>
                    <a:pt x="11" y="0"/>
                    <a:pt x="10" y="1"/>
                  </a:cubicBezTo>
                  <a:cubicBezTo>
                    <a:pt x="1" y="3"/>
                    <a:pt x="1" y="3"/>
                    <a:pt x="1" y="3"/>
                  </a:cubicBezTo>
                  <a:cubicBezTo>
                    <a:pt x="1" y="4"/>
                    <a:pt x="0" y="5"/>
                    <a:pt x="1" y="6"/>
                  </a:cubicBezTo>
                  <a:cubicBezTo>
                    <a:pt x="3" y="13"/>
                    <a:pt x="3" y="13"/>
                    <a:pt x="3" y="13"/>
                  </a:cubicBezTo>
                  <a:cubicBezTo>
                    <a:pt x="3" y="14"/>
                    <a:pt x="4" y="15"/>
                    <a:pt x="5" y="15"/>
                  </a:cubicBezTo>
                  <a:cubicBezTo>
                    <a:pt x="14" y="12"/>
                    <a:pt x="14" y="12"/>
                    <a:pt x="14" y="12"/>
                  </a:cubicBezTo>
                  <a:cubicBezTo>
                    <a:pt x="15" y="12"/>
                    <a:pt x="15" y="11"/>
                    <a:pt x="15" y="10"/>
                  </a:cubicBezTo>
                  <a:lnTo>
                    <a:pt x="13" y="2"/>
                  </a:lnTo>
                  <a:close/>
                </a:path>
              </a:pathLst>
            </a:custGeom>
            <a:solidFill>
              <a:srgbClr val="AEBF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charset="0"/>
                <a:ea typeface="微软雅黑" pitchFamily="34" charset="-122"/>
                <a:sym typeface="Arial" charset="0"/>
              </a:endParaRPr>
            </a:p>
          </p:txBody>
        </p:sp>
        <p:sp>
          <p:nvSpPr>
            <p:cNvPr id="19" name="i$1idé"/>
            <p:cNvSpPr/>
            <p:nvPr/>
          </p:nvSpPr>
          <p:spPr bwMode="auto">
            <a:xfrm>
              <a:off x="4124326" y="1339850"/>
              <a:ext cx="322263" cy="322263"/>
            </a:xfrm>
            <a:custGeom>
              <a:avLst/>
              <a:gdLst>
                <a:gd name="T0" fmla="*/ 15 w 15"/>
                <a:gd name="T1" fmla="*/ 9 h 15"/>
                <a:gd name="T2" fmla="*/ 14 w 15"/>
                <a:gd name="T3" fmla="*/ 12 h 15"/>
                <a:gd name="T4" fmla="*/ 5 w 15"/>
                <a:gd name="T5" fmla="*/ 15 h 15"/>
                <a:gd name="T6" fmla="*/ 3 w 15"/>
                <a:gd name="T7" fmla="*/ 13 h 15"/>
                <a:gd name="T8" fmla="*/ 0 w 15"/>
                <a:gd name="T9" fmla="*/ 6 h 15"/>
                <a:gd name="T10" fmla="*/ 1 w 15"/>
                <a:gd name="T11" fmla="*/ 3 h 15"/>
                <a:gd name="T12" fmla="*/ 10 w 15"/>
                <a:gd name="T13" fmla="*/ 0 h 15"/>
                <a:gd name="T14" fmla="*/ 12 w 15"/>
                <a:gd name="T15" fmla="*/ 2 h 15"/>
                <a:gd name="T16" fmla="*/ 15 w 15"/>
                <a:gd name="T17"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5">
                  <a:moveTo>
                    <a:pt x="15" y="9"/>
                  </a:moveTo>
                  <a:cubicBezTo>
                    <a:pt x="15" y="10"/>
                    <a:pt x="15" y="12"/>
                    <a:pt x="14" y="12"/>
                  </a:cubicBezTo>
                  <a:cubicBezTo>
                    <a:pt x="5" y="15"/>
                    <a:pt x="5" y="15"/>
                    <a:pt x="5" y="15"/>
                  </a:cubicBezTo>
                  <a:cubicBezTo>
                    <a:pt x="4" y="15"/>
                    <a:pt x="3" y="14"/>
                    <a:pt x="3" y="13"/>
                  </a:cubicBezTo>
                  <a:cubicBezTo>
                    <a:pt x="0" y="6"/>
                    <a:pt x="0" y="6"/>
                    <a:pt x="0" y="6"/>
                  </a:cubicBezTo>
                  <a:cubicBezTo>
                    <a:pt x="0" y="5"/>
                    <a:pt x="0" y="3"/>
                    <a:pt x="1" y="3"/>
                  </a:cubicBezTo>
                  <a:cubicBezTo>
                    <a:pt x="10" y="0"/>
                    <a:pt x="10" y="0"/>
                    <a:pt x="10" y="0"/>
                  </a:cubicBezTo>
                  <a:cubicBezTo>
                    <a:pt x="11" y="0"/>
                    <a:pt x="12" y="1"/>
                    <a:pt x="12" y="2"/>
                  </a:cubicBezTo>
                  <a:lnTo>
                    <a:pt x="15" y="9"/>
                  </a:lnTo>
                  <a:close/>
                </a:path>
              </a:pathLst>
            </a:custGeom>
            <a:solidFill>
              <a:srgbClr val="AEBF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charset="0"/>
                <a:ea typeface="微软雅黑" pitchFamily="34" charset="-122"/>
                <a:sym typeface="Arial" charset="0"/>
              </a:endParaRPr>
            </a:p>
          </p:txBody>
        </p:sp>
        <p:sp>
          <p:nvSpPr>
            <p:cNvPr id="20" name="íṡļíďe"/>
            <p:cNvSpPr/>
            <p:nvPr/>
          </p:nvSpPr>
          <p:spPr bwMode="auto">
            <a:xfrm>
              <a:off x="3632201" y="1404938"/>
              <a:ext cx="1798638" cy="1798638"/>
            </a:xfrm>
            <a:custGeom>
              <a:avLst/>
              <a:gdLst>
                <a:gd name="T0" fmla="*/ 5 w 84"/>
                <a:gd name="T1" fmla="*/ 34 h 84"/>
                <a:gd name="T2" fmla="*/ 33 w 84"/>
                <a:gd name="T3" fmla="*/ 80 h 84"/>
                <a:gd name="T4" fmla="*/ 79 w 84"/>
                <a:gd name="T5" fmla="*/ 51 h 84"/>
                <a:gd name="T6" fmla="*/ 51 w 84"/>
                <a:gd name="T7" fmla="*/ 5 h 84"/>
                <a:gd name="T8" fmla="*/ 5 w 84"/>
                <a:gd name="T9" fmla="*/ 34 h 84"/>
                <a:gd name="T10" fmla="*/ 17 w 84"/>
                <a:gd name="T11" fmla="*/ 37 h 84"/>
                <a:gd name="T12" fmla="*/ 48 w 84"/>
                <a:gd name="T13" fmla="*/ 18 h 84"/>
                <a:gd name="T14" fmla="*/ 67 w 84"/>
                <a:gd name="T15" fmla="*/ 48 h 84"/>
                <a:gd name="T16" fmla="*/ 36 w 84"/>
                <a:gd name="T17" fmla="*/ 67 h 84"/>
                <a:gd name="T18" fmla="*/ 17 w 84"/>
                <a:gd name="T19" fmla="*/ 3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84">
                  <a:moveTo>
                    <a:pt x="5" y="34"/>
                  </a:moveTo>
                  <a:cubicBezTo>
                    <a:pt x="0" y="54"/>
                    <a:pt x="13" y="75"/>
                    <a:pt x="33" y="80"/>
                  </a:cubicBezTo>
                  <a:cubicBezTo>
                    <a:pt x="54" y="84"/>
                    <a:pt x="75" y="71"/>
                    <a:pt x="79" y="51"/>
                  </a:cubicBezTo>
                  <a:cubicBezTo>
                    <a:pt x="84" y="30"/>
                    <a:pt x="71" y="10"/>
                    <a:pt x="51" y="5"/>
                  </a:cubicBezTo>
                  <a:cubicBezTo>
                    <a:pt x="30" y="0"/>
                    <a:pt x="9" y="13"/>
                    <a:pt x="5" y="34"/>
                  </a:cubicBezTo>
                  <a:close/>
                  <a:moveTo>
                    <a:pt x="17" y="37"/>
                  </a:moveTo>
                  <a:cubicBezTo>
                    <a:pt x="21" y="23"/>
                    <a:pt x="34" y="14"/>
                    <a:pt x="48" y="18"/>
                  </a:cubicBezTo>
                  <a:cubicBezTo>
                    <a:pt x="61" y="21"/>
                    <a:pt x="70" y="34"/>
                    <a:pt x="67" y="48"/>
                  </a:cubicBezTo>
                  <a:cubicBezTo>
                    <a:pt x="64" y="61"/>
                    <a:pt x="50" y="70"/>
                    <a:pt x="36" y="67"/>
                  </a:cubicBezTo>
                  <a:cubicBezTo>
                    <a:pt x="23" y="64"/>
                    <a:pt x="14" y="50"/>
                    <a:pt x="17" y="37"/>
                  </a:cubicBezTo>
                  <a:close/>
                </a:path>
              </a:pathLst>
            </a:custGeom>
            <a:solidFill>
              <a:srgbClr val="AEBF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charset="0"/>
                <a:ea typeface="微软雅黑" pitchFamily="34" charset="-122"/>
                <a:sym typeface="Arial" charset="0"/>
              </a:endParaRPr>
            </a:p>
          </p:txBody>
        </p:sp>
        <p:sp>
          <p:nvSpPr>
            <p:cNvPr id="21" name="iṥlïdê"/>
            <p:cNvSpPr/>
            <p:nvPr/>
          </p:nvSpPr>
          <p:spPr bwMode="auto">
            <a:xfrm>
              <a:off x="3246438" y="3117850"/>
              <a:ext cx="1092200" cy="1071563"/>
            </a:xfrm>
            <a:custGeom>
              <a:avLst/>
              <a:gdLst>
                <a:gd name="T0" fmla="*/ 7 w 51"/>
                <a:gd name="T1" fmla="*/ 13 h 50"/>
                <a:gd name="T2" fmla="*/ 13 w 51"/>
                <a:gd name="T3" fmla="*/ 43 h 50"/>
                <a:gd name="T4" fmla="*/ 44 w 51"/>
                <a:gd name="T5" fmla="*/ 38 h 50"/>
                <a:gd name="T6" fmla="*/ 38 w 51"/>
                <a:gd name="T7" fmla="*/ 7 h 50"/>
                <a:gd name="T8" fmla="*/ 7 w 51"/>
                <a:gd name="T9" fmla="*/ 13 h 50"/>
                <a:gd name="T10" fmla="*/ 14 w 51"/>
                <a:gd name="T11" fmla="*/ 17 h 50"/>
                <a:gd name="T12" fmla="*/ 34 w 51"/>
                <a:gd name="T13" fmla="*/ 13 h 50"/>
                <a:gd name="T14" fmla="*/ 38 w 51"/>
                <a:gd name="T15" fmla="*/ 33 h 50"/>
                <a:gd name="T16" fmla="*/ 17 w 51"/>
                <a:gd name="T17" fmla="*/ 37 h 50"/>
                <a:gd name="T18" fmla="*/ 14 w 51"/>
                <a:gd name="T19" fmla="*/ 1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50">
                  <a:moveTo>
                    <a:pt x="7" y="13"/>
                  </a:moveTo>
                  <a:cubicBezTo>
                    <a:pt x="0" y="23"/>
                    <a:pt x="3" y="37"/>
                    <a:pt x="13" y="43"/>
                  </a:cubicBezTo>
                  <a:cubicBezTo>
                    <a:pt x="23" y="50"/>
                    <a:pt x="37" y="48"/>
                    <a:pt x="44" y="38"/>
                  </a:cubicBezTo>
                  <a:cubicBezTo>
                    <a:pt x="51" y="27"/>
                    <a:pt x="48" y="14"/>
                    <a:pt x="38" y="7"/>
                  </a:cubicBezTo>
                  <a:cubicBezTo>
                    <a:pt x="28" y="0"/>
                    <a:pt x="14" y="2"/>
                    <a:pt x="7" y="13"/>
                  </a:cubicBezTo>
                  <a:close/>
                  <a:moveTo>
                    <a:pt x="14" y="17"/>
                  </a:moveTo>
                  <a:cubicBezTo>
                    <a:pt x="18" y="10"/>
                    <a:pt x="27" y="8"/>
                    <a:pt x="34" y="13"/>
                  </a:cubicBezTo>
                  <a:cubicBezTo>
                    <a:pt x="41" y="17"/>
                    <a:pt x="42" y="27"/>
                    <a:pt x="38" y="33"/>
                  </a:cubicBezTo>
                  <a:cubicBezTo>
                    <a:pt x="33" y="40"/>
                    <a:pt x="24" y="42"/>
                    <a:pt x="17" y="37"/>
                  </a:cubicBezTo>
                  <a:cubicBezTo>
                    <a:pt x="11" y="33"/>
                    <a:pt x="9" y="24"/>
                    <a:pt x="14" y="17"/>
                  </a:cubicBezTo>
                  <a:close/>
                </a:path>
              </a:pathLst>
            </a:custGeom>
            <a:solidFill>
              <a:srgbClr val="76829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charset="0"/>
                <a:ea typeface="微软雅黑" pitchFamily="34" charset="-122"/>
                <a:sym typeface="Arial" charset="0"/>
              </a:endParaRPr>
            </a:p>
          </p:txBody>
        </p:sp>
        <p:sp>
          <p:nvSpPr>
            <p:cNvPr id="22" name="î$ḻïde"/>
            <p:cNvSpPr/>
            <p:nvPr/>
          </p:nvSpPr>
          <p:spPr bwMode="auto">
            <a:xfrm>
              <a:off x="3932238" y="3140075"/>
              <a:ext cx="257175" cy="234950"/>
            </a:xfrm>
            <a:custGeom>
              <a:avLst/>
              <a:gdLst>
                <a:gd name="T0" fmla="*/ 1 w 12"/>
                <a:gd name="T1" fmla="*/ 5 h 11"/>
                <a:gd name="T2" fmla="*/ 1 w 12"/>
                <a:gd name="T3" fmla="*/ 7 h 11"/>
                <a:gd name="T4" fmla="*/ 7 w 12"/>
                <a:gd name="T5" fmla="*/ 11 h 11"/>
                <a:gd name="T6" fmla="*/ 9 w 12"/>
                <a:gd name="T7" fmla="*/ 10 h 11"/>
                <a:gd name="T8" fmla="*/ 11 w 12"/>
                <a:gd name="T9" fmla="*/ 7 h 11"/>
                <a:gd name="T10" fmla="*/ 11 w 12"/>
                <a:gd name="T11" fmla="*/ 5 h 11"/>
                <a:gd name="T12" fmla="*/ 5 w 12"/>
                <a:gd name="T13" fmla="*/ 1 h 11"/>
                <a:gd name="T14" fmla="*/ 3 w 12"/>
                <a:gd name="T15" fmla="*/ 1 h 11"/>
                <a:gd name="T16" fmla="*/ 1 w 12"/>
                <a:gd name="T17"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1">
                  <a:moveTo>
                    <a:pt x="1" y="5"/>
                  </a:moveTo>
                  <a:cubicBezTo>
                    <a:pt x="0" y="5"/>
                    <a:pt x="1" y="6"/>
                    <a:pt x="1" y="7"/>
                  </a:cubicBezTo>
                  <a:cubicBezTo>
                    <a:pt x="7" y="11"/>
                    <a:pt x="7" y="11"/>
                    <a:pt x="7" y="11"/>
                  </a:cubicBezTo>
                  <a:cubicBezTo>
                    <a:pt x="8" y="11"/>
                    <a:pt x="9" y="11"/>
                    <a:pt x="9" y="10"/>
                  </a:cubicBezTo>
                  <a:cubicBezTo>
                    <a:pt x="11" y="7"/>
                    <a:pt x="11" y="7"/>
                    <a:pt x="11" y="7"/>
                  </a:cubicBezTo>
                  <a:cubicBezTo>
                    <a:pt x="12" y="6"/>
                    <a:pt x="12" y="5"/>
                    <a:pt x="11" y="5"/>
                  </a:cubicBezTo>
                  <a:cubicBezTo>
                    <a:pt x="5" y="1"/>
                    <a:pt x="5" y="1"/>
                    <a:pt x="5" y="1"/>
                  </a:cubicBezTo>
                  <a:cubicBezTo>
                    <a:pt x="4" y="0"/>
                    <a:pt x="4" y="0"/>
                    <a:pt x="3" y="1"/>
                  </a:cubicBezTo>
                  <a:lnTo>
                    <a:pt x="1" y="5"/>
                  </a:lnTo>
                  <a:close/>
                </a:path>
              </a:pathLst>
            </a:custGeom>
            <a:solidFill>
              <a:srgbClr val="76829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charset="0"/>
                <a:ea typeface="微软雅黑" pitchFamily="34" charset="-122"/>
                <a:sym typeface="Arial" charset="0"/>
              </a:endParaRPr>
            </a:p>
          </p:txBody>
        </p:sp>
        <p:sp>
          <p:nvSpPr>
            <p:cNvPr id="23" name="ï$lïḍê"/>
            <p:cNvSpPr/>
            <p:nvPr/>
          </p:nvSpPr>
          <p:spPr bwMode="auto">
            <a:xfrm>
              <a:off x="3417888" y="3932238"/>
              <a:ext cx="236538" cy="236538"/>
            </a:xfrm>
            <a:custGeom>
              <a:avLst/>
              <a:gdLst>
                <a:gd name="T0" fmla="*/ 2 w 11"/>
                <a:gd name="T1" fmla="*/ 1 h 11"/>
                <a:gd name="T2" fmla="*/ 4 w 11"/>
                <a:gd name="T3" fmla="*/ 1 h 11"/>
                <a:gd name="T4" fmla="*/ 10 w 11"/>
                <a:gd name="T5" fmla="*/ 5 h 11"/>
                <a:gd name="T6" fmla="*/ 11 w 11"/>
                <a:gd name="T7" fmla="*/ 6 h 11"/>
                <a:gd name="T8" fmla="*/ 8 w 11"/>
                <a:gd name="T9" fmla="*/ 10 h 11"/>
                <a:gd name="T10" fmla="*/ 6 w 11"/>
                <a:gd name="T11" fmla="*/ 10 h 11"/>
                <a:gd name="T12" fmla="*/ 0 w 11"/>
                <a:gd name="T13" fmla="*/ 6 h 11"/>
                <a:gd name="T14" fmla="*/ 0 w 11"/>
                <a:gd name="T15" fmla="*/ 4 h 11"/>
                <a:gd name="T16" fmla="*/ 2 w 11"/>
                <a:gd name="T17"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1">
                  <a:moveTo>
                    <a:pt x="2" y="1"/>
                  </a:moveTo>
                  <a:cubicBezTo>
                    <a:pt x="3" y="0"/>
                    <a:pt x="4" y="0"/>
                    <a:pt x="4" y="1"/>
                  </a:cubicBezTo>
                  <a:cubicBezTo>
                    <a:pt x="10" y="5"/>
                    <a:pt x="10" y="5"/>
                    <a:pt x="10" y="5"/>
                  </a:cubicBezTo>
                  <a:cubicBezTo>
                    <a:pt x="11" y="5"/>
                    <a:pt x="11" y="6"/>
                    <a:pt x="11" y="6"/>
                  </a:cubicBezTo>
                  <a:cubicBezTo>
                    <a:pt x="8" y="10"/>
                    <a:pt x="8" y="10"/>
                    <a:pt x="8" y="10"/>
                  </a:cubicBezTo>
                  <a:cubicBezTo>
                    <a:pt x="8" y="11"/>
                    <a:pt x="7" y="11"/>
                    <a:pt x="6" y="10"/>
                  </a:cubicBezTo>
                  <a:cubicBezTo>
                    <a:pt x="0" y="6"/>
                    <a:pt x="0" y="6"/>
                    <a:pt x="0" y="6"/>
                  </a:cubicBezTo>
                  <a:cubicBezTo>
                    <a:pt x="0" y="6"/>
                    <a:pt x="0" y="5"/>
                    <a:pt x="0" y="4"/>
                  </a:cubicBezTo>
                  <a:lnTo>
                    <a:pt x="2" y="1"/>
                  </a:lnTo>
                  <a:close/>
                </a:path>
              </a:pathLst>
            </a:custGeom>
            <a:solidFill>
              <a:srgbClr val="76829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charset="0"/>
                <a:ea typeface="微软雅黑" pitchFamily="34" charset="-122"/>
                <a:sym typeface="Arial" charset="0"/>
              </a:endParaRPr>
            </a:p>
          </p:txBody>
        </p:sp>
        <p:sp>
          <p:nvSpPr>
            <p:cNvPr id="24" name="ïṩlïḓe"/>
            <p:cNvSpPr/>
            <p:nvPr/>
          </p:nvSpPr>
          <p:spPr bwMode="auto">
            <a:xfrm>
              <a:off x="4167188" y="3440113"/>
              <a:ext cx="193675" cy="234950"/>
            </a:xfrm>
            <a:custGeom>
              <a:avLst/>
              <a:gdLst>
                <a:gd name="T0" fmla="*/ 1 w 9"/>
                <a:gd name="T1" fmla="*/ 1 h 11"/>
                <a:gd name="T2" fmla="*/ 0 w 9"/>
                <a:gd name="T3" fmla="*/ 3 h 11"/>
                <a:gd name="T4" fmla="*/ 2 w 9"/>
                <a:gd name="T5" fmla="*/ 10 h 11"/>
                <a:gd name="T6" fmla="*/ 3 w 9"/>
                <a:gd name="T7" fmla="*/ 11 h 11"/>
                <a:gd name="T8" fmla="*/ 8 w 9"/>
                <a:gd name="T9" fmla="*/ 10 h 11"/>
                <a:gd name="T10" fmla="*/ 9 w 9"/>
                <a:gd name="T11" fmla="*/ 9 h 11"/>
                <a:gd name="T12" fmla="*/ 7 w 9"/>
                <a:gd name="T13" fmla="*/ 2 h 11"/>
                <a:gd name="T14" fmla="*/ 6 w 9"/>
                <a:gd name="T15" fmla="*/ 1 h 11"/>
                <a:gd name="T16" fmla="*/ 1 w 9"/>
                <a:gd name="T17"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1">
                  <a:moveTo>
                    <a:pt x="1" y="1"/>
                  </a:moveTo>
                  <a:cubicBezTo>
                    <a:pt x="1" y="2"/>
                    <a:pt x="0" y="2"/>
                    <a:pt x="0" y="3"/>
                  </a:cubicBezTo>
                  <a:cubicBezTo>
                    <a:pt x="2" y="10"/>
                    <a:pt x="2" y="10"/>
                    <a:pt x="2" y="10"/>
                  </a:cubicBezTo>
                  <a:cubicBezTo>
                    <a:pt x="2" y="11"/>
                    <a:pt x="3" y="11"/>
                    <a:pt x="3" y="11"/>
                  </a:cubicBezTo>
                  <a:cubicBezTo>
                    <a:pt x="8" y="10"/>
                    <a:pt x="8" y="10"/>
                    <a:pt x="8" y="10"/>
                  </a:cubicBezTo>
                  <a:cubicBezTo>
                    <a:pt x="8" y="10"/>
                    <a:pt x="9" y="9"/>
                    <a:pt x="9" y="9"/>
                  </a:cubicBezTo>
                  <a:cubicBezTo>
                    <a:pt x="7" y="2"/>
                    <a:pt x="7" y="2"/>
                    <a:pt x="7" y="2"/>
                  </a:cubicBezTo>
                  <a:cubicBezTo>
                    <a:pt x="7" y="1"/>
                    <a:pt x="6" y="0"/>
                    <a:pt x="6" y="1"/>
                  </a:cubicBezTo>
                  <a:lnTo>
                    <a:pt x="1" y="1"/>
                  </a:lnTo>
                  <a:close/>
                </a:path>
              </a:pathLst>
            </a:custGeom>
            <a:solidFill>
              <a:srgbClr val="76829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charset="0"/>
                <a:ea typeface="微软雅黑" pitchFamily="34" charset="-122"/>
                <a:sym typeface="Arial" charset="0"/>
              </a:endParaRPr>
            </a:p>
          </p:txBody>
        </p:sp>
        <p:sp>
          <p:nvSpPr>
            <p:cNvPr id="25" name="îṣlîďé"/>
            <p:cNvSpPr/>
            <p:nvPr/>
          </p:nvSpPr>
          <p:spPr bwMode="auto">
            <a:xfrm>
              <a:off x="3246438" y="3632200"/>
              <a:ext cx="171450" cy="236538"/>
            </a:xfrm>
            <a:custGeom>
              <a:avLst/>
              <a:gdLst>
                <a:gd name="T0" fmla="*/ 5 w 8"/>
                <a:gd name="T1" fmla="*/ 0 h 11"/>
                <a:gd name="T2" fmla="*/ 7 w 8"/>
                <a:gd name="T3" fmla="*/ 1 h 11"/>
                <a:gd name="T4" fmla="*/ 8 w 8"/>
                <a:gd name="T5" fmla="*/ 8 h 11"/>
                <a:gd name="T6" fmla="*/ 7 w 8"/>
                <a:gd name="T7" fmla="*/ 10 h 11"/>
                <a:gd name="T8" fmla="*/ 3 w 8"/>
                <a:gd name="T9" fmla="*/ 11 h 11"/>
                <a:gd name="T10" fmla="*/ 1 w 8"/>
                <a:gd name="T11" fmla="*/ 9 h 11"/>
                <a:gd name="T12" fmla="*/ 0 w 8"/>
                <a:gd name="T13" fmla="*/ 2 h 11"/>
                <a:gd name="T14" fmla="*/ 1 w 8"/>
                <a:gd name="T15" fmla="*/ 1 h 11"/>
                <a:gd name="T16" fmla="*/ 5 w 8"/>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1">
                  <a:moveTo>
                    <a:pt x="5" y="0"/>
                  </a:moveTo>
                  <a:cubicBezTo>
                    <a:pt x="6" y="0"/>
                    <a:pt x="6" y="0"/>
                    <a:pt x="7" y="1"/>
                  </a:cubicBezTo>
                  <a:cubicBezTo>
                    <a:pt x="8" y="8"/>
                    <a:pt x="8" y="8"/>
                    <a:pt x="8" y="8"/>
                  </a:cubicBezTo>
                  <a:cubicBezTo>
                    <a:pt x="8" y="9"/>
                    <a:pt x="8" y="10"/>
                    <a:pt x="7" y="10"/>
                  </a:cubicBezTo>
                  <a:cubicBezTo>
                    <a:pt x="3" y="11"/>
                    <a:pt x="3" y="11"/>
                    <a:pt x="3" y="11"/>
                  </a:cubicBezTo>
                  <a:cubicBezTo>
                    <a:pt x="2" y="11"/>
                    <a:pt x="1" y="10"/>
                    <a:pt x="1" y="9"/>
                  </a:cubicBezTo>
                  <a:cubicBezTo>
                    <a:pt x="0" y="2"/>
                    <a:pt x="0" y="2"/>
                    <a:pt x="0" y="2"/>
                  </a:cubicBezTo>
                  <a:cubicBezTo>
                    <a:pt x="0" y="2"/>
                    <a:pt x="0" y="1"/>
                    <a:pt x="1" y="1"/>
                  </a:cubicBezTo>
                  <a:lnTo>
                    <a:pt x="5" y="0"/>
                  </a:lnTo>
                  <a:close/>
                </a:path>
              </a:pathLst>
            </a:custGeom>
            <a:solidFill>
              <a:srgbClr val="76829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charset="0"/>
                <a:ea typeface="微软雅黑" pitchFamily="34" charset="-122"/>
                <a:sym typeface="Arial" charset="0"/>
              </a:endParaRPr>
            </a:p>
          </p:txBody>
        </p:sp>
        <p:sp>
          <p:nvSpPr>
            <p:cNvPr id="26" name="íṧḷiḓê"/>
            <p:cNvSpPr/>
            <p:nvPr/>
          </p:nvSpPr>
          <p:spPr bwMode="auto">
            <a:xfrm>
              <a:off x="4081463" y="3803650"/>
              <a:ext cx="214313" cy="236538"/>
            </a:xfrm>
            <a:custGeom>
              <a:avLst/>
              <a:gdLst>
                <a:gd name="T0" fmla="*/ 6 w 10"/>
                <a:gd name="T1" fmla="*/ 0 h 11"/>
                <a:gd name="T2" fmla="*/ 4 w 10"/>
                <a:gd name="T3" fmla="*/ 1 h 11"/>
                <a:gd name="T4" fmla="*/ 0 w 10"/>
                <a:gd name="T5" fmla="*/ 7 h 11"/>
                <a:gd name="T6" fmla="*/ 1 w 10"/>
                <a:gd name="T7" fmla="*/ 8 h 11"/>
                <a:gd name="T8" fmla="*/ 4 w 10"/>
                <a:gd name="T9" fmla="*/ 11 h 11"/>
                <a:gd name="T10" fmla="*/ 6 w 10"/>
                <a:gd name="T11" fmla="*/ 10 h 11"/>
                <a:gd name="T12" fmla="*/ 10 w 10"/>
                <a:gd name="T13" fmla="*/ 4 h 11"/>
                <a:gd name="T14" fmla="*/ 10 w 10"/>
                <a:gd name="T15" fmla="*/ 3 h 11"/>
                <a:gd name="T16" fmla="*/ 6 w 10"/>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1">
                  <a:moveTo>
                    <a:pt x="6" y="0"/>
                  </a:moveTo>
                  <a:cubicBezTo>
                    <a:pt x="5" y="0"/>
                    <a:pt x="5" y="0"/>
                    <a:pt x="4" y="1"/>
                  </a:cubicBezTo>
                  <a:cubicBezTo>
                    <a:pt x="0" y="7"/>
                    <a:pt x="0" y="7"/>
                    <a:pt x="0" y="7"/>
                  </a:cubicBezTo>
                  <a:cubicBezTo>
                    <a:pt x="0" y="7"/>
                    <a:pt x="0" y="8"/>
                    <a:pt x="1" y="8"/>
                  </a:cubicBezTo>
                  <a:cubicBezTo>
                    <a:pt x="4" y="11"/>
                    <a:pt x="4" y="11"/>
                    <a:pt x="4" y="11"/>
                  </a:cubicBezTo>
                  <a:cubicBezTo>
                    <a:pt x="5" y="11"/>
                    <a:pt x="6" y="11"/>
                    <a:pt x="6" y="10"/>
                  </a:cubicBezTo>
                  <a:cubicBezTo>
                    <a:pt x="10" y="4"/>
                    <a:pt x="10" y="4"/>
                    <a:pt x="10" y="4"/>
                  </a:cubicBezTo>
                  <a:cubicBezTo>
                    <a:pt x="10" y="4"/>
                    <a:pt x="10" y="3"/>
                    <a:pt x="10" y="3"/>
                  </a:cubicBezTo>
                  <a:lnTo>
                    <a:pt x="6" y="0"/>
                  </a:lnTo>
                  <a:close/>
                </a:path>
              </a:pathLst>
            </a:custGeom>
            <a:solidFill>
              <a:srgbClr val="76829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charset="0"/>
                <a:ea typeface="微软雅黑" pitchFamily="34" charset="-122"/>
                <a:sym typeface="Arial" charset="0"/>
              </a:endParaRPr>
            </a:p>
          </p:txBody>
        </p:sp>
        <p:sp>
          <p:nvSpPr>
            <p:cNvPr id="27" name="ïṣļíḍê"/>
            <p:cNvSpPr/>
            <p:nvPr/>
          </p:nvSpPr>
          <p:spPr bwMode="auto">
            <a:xfrm>
              <a:off x="3289301" y="3268663"/>
              <a:ext cx="236538" cy="234950"/>
            </a:xfrm>
            <a:custGeom>
              <a:avLst/>
              <a:gdLst>
                <a:gd name="T0" fmla="*/ 10 w 11"/>
                <a:gd name="T1" fmla="*/ 3 h 11"/>
                <a:gd name="T2" fmla="*/ 10 w 11"/>
                <a:gd name="T3" fmla="*/ 5 h 11"/>
                <a:gd name="T4" fmla="*/ 6 w 11"/>
                <a:gd name="T5" fmla="*/ 11 h 11"/>
                <a:gd name="T6" fmla="*/ 4 w 11"/>
                <a:gd name="T7" fmla="*/ 11 h 11"/>
                <a:gd name="T8" fmla="*/ 1 w 11"/>
                <a:gd name="T9" fmla="*/ 9 h 11"/>
                <a:gd name="T10" fmla="*/ 0 w 11"/>
                <a:gd name="T11" fmla="*/ 7 h 11"/>
                <a:gd name="T12" fmla="*/ 4 w 11"/>
                <a:gd name="T13" fmla="*/ 1 h 11"/>
                <a:gd name="T14" fmla="*/ 6 w 11"/>
                <a:gd name="T15" fmla="*/ 0 h 11"/>
                <a:gd name="T16" fmla="*/ 10 w 11"/>
                <a:gd name="T17"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1">
                  <a:moveTo>
                    <a:pt x="10" y="3"/>
                  </a:moveTo>
                  <a:cubicBezTo>
                    <a:pt x="10" y="3"/>
                    <a:pt x="11" y="4"/>
                    <a:pt x="10" y="5"/>
                  </a:cubicBezTo>
                  <a:cubicBezTo>
                    <a:pt x="6" y="11"/>
                    <a:pt x="6" y="11"/>
                    <a:pt x="6" y="11"/>
                  </a:cubicBezTo>
                  <a:cubicBezTo>
                    <a:pt x="6" y="11"/>
                    <a:pt x="5" y="11"/>
                    <a:pt x="4" y="11"/>
                  </a:cubicBezTo>
                  <a:cubicBezTo>
                    <a:pt x="1" y="9"/>
                    <a:pt x="1" y="9"/>
                    <a:pt x="1" y="9"/>
                  </a:cubicBezTo>
                  <a:cubicBezTo>
                    <a:pt x="0" y="8"/>
                    <a:pt x="0" y="7"/>
                    <a:pt x="0" y="7"/>
                  </a:cubicBezTo>
                  <a:cubicBezTo>
                    <a:pt x="4" y="1"/>
                    <a:pt x="4" y="1"/>
                    <a:pt x="4" y="1"/>
                  </a:cubicBezTo>
                  <a:cubicBezTo>
                    <a:pt x="5" y="0"/>
                    <a:pt x="6" y="0"/>
                    <a:pt x="6" y="0"/>
                  </a:cubicBezTo>
                  <a:lnTo>
                    <a:pt x="10" y="3"/>
                  </a:lnTo>
                  <a:close/>
                </a:path>
              </a:pathLst>
            </a:custGeom>
            <a:solidFill>
              <a:srgbClr val="76829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charset="0"/>
                <a:ea typeface="微软雅黑" pitchFamily="34" charset="-122"/>
                <a:sym typeface="Arial" charset="0"/>
              </a:endParaRPr>
            </a:p>
          </p:txBody>
        </p:sp>
        <p:sp>
          <p:nvSpPr>
            <p:cNvPr id="28" name="iS1ïḍê"/>
            <p:cNvSpPr/>
            <p:nvPr/>
          </p:nvSpPr>
          <p:spPr bwMode="auto">
            <a:xfrm>
              <a:off x="3760788" y="4040188"/>
              <a:ext cx="234950" cy="171450"/>
            </a:xfrm>
            <a:custGeom>
              <a:avLst/>
              <a:gdLst>
                <a:gd name="T0" fmla="*/ 10 w 11"/>
                <a:gd name="T1" fmla="*/ 1 h 8"/>
                <a:gd name="T2" fmla="*/ 9 w 11"/>
                <a:gd name="T3" fmla="*/ 0 h 8"/>
                <a:gd name="T4" fmla="*/ 2 w 11"/>
                <a:gd name="T5" fmla="*/ 1 h 8"/>
                <a:gd name="T6" fmla="*/ 1 w 11"/>
                <a:gd name="T7" fmla="*/ 3 h 8"/>
                <a:gd name="T8" fmla="*/ 1 w 11"/>
                <a:gd name="T9" fmla="*/ 7 h 8"/>
                <a:gd name="T10" fmla="*/ 3 w 11"/>
                <a:gd name="T11" fmla="*/ 8 h 8"/>
                <a:gd name="T12" fmla="*/ 10 w 11"/>
                <a:gd name="T13" fmla="*/ 7 h 8"/>
                <a:gd name="T14" fmla="*/ 11 w 11"/>
                <a:gd name="T15" fmla="*/ 5 h 8"/>
                <a:gd name="T16" fmla="*/ 10 w 11"/>
                <a:gd name="T17"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8">
                  <a:moveTo>
                    <a:pt x="10" y="1"/>
                  </a:moveTo>
                  <a:cubicBezTo>
                    <a:pt x="10" y="0"/>
                    <a:pt x="9" y="0"/>
                    <a:pt x="9" y="0"/>
                  </a:cubicBezTo>
                  <a:cubicBezTo>
                    <a:pt x="2" y="1"/>
                    <a:pt x="2" y="1"/>
                    <a:pt x="2" y="1"/>
                  </a:cubicBezTo>
                  <a:cubicBezTo>
                    <a:pt x="1" y="1"/>
                    <a:pt x="0" y="2"/>
                    <a:pt x="1" y="3"/>
                  </a:cubicBezTo>
                  <a:cubicBezTo>
                    <a:pt x="1" y="7"/>
                    <a:pt x="1" y="7"/>
                    <a:pt x="1" y="7"/>
                  </a:cubicBezTo>
                  <a:cubicBezTo>
                    <a:pt x="2" y="8"/>
                    <a:pt x="2" y="8"/>
                    <a:pt x="3" y="8"/>
                  </a:cubicBezTo>
                  <a:cubicBezTo>
                    <a:pt x="10" y="7"/>
                    <a:pt x="10" y="7"/>
                    <a:pt x="10" y="7"/>
                  </a:cubicBezTo>
                  <a:cubicBezTo>
                    <a:pt x="11" y="6"/>
                    <a:pt x="11" y="6"/>
                    <a:pt x="11" y="5"/>
                  </a:cubicBezTo>
                  <a:lnTo>
                    <a:pt x="10" y="1"/>
                  </a:lnTo>
                  <a:close/>
                </a:path>
              </a:pathLst>
            </a:custGeom>
            <a:solidFill>
              <a:srgbClr val="76829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charset="0"/>
                <a:ea typeface="微软雅黑" pitchFamily="34" charset="-122"/>
                <a:sym typeface="Arial" charset="0"/>
              </a:endParaRPr>
            </a:p>
          </p:txBody>
        </p:sp>
        <p:sp>
          <p:nvSpPr>
            <p:cNvPr id="29" name="íŝ1îḍè"/>
            <p:cNvSpPr/>
            <p:nvPr/>
          </p:nvSpPr>
          <p:spPr bwMode="auto">
            <a:xfrm>
              <a:off x="3589338" y="3097213"/>
              <a:ext cx="236538" cy="192088"/>
            </a:xfrm>
            <a:custGeom>
              <a:avLst/>
              <a:gdLst>
                <a:gd name="T0" fmla="*/ 11 w 11"/>
                <a:gd name="T1" fmla="*/ 5 h 9"/>
                <a:gd name="T2" fmla="*/ 10 w 11"/>
                <a:gd name="T3" fmla="*/ 7 h 9"/>
                <a:gd name="T4" fmla="*/ 3 w 11"/>
                <a:gd name="T5" fmla="*/ 8 h 9"/>
                <a:gd name="T6" fmla="*/ 1 w 11"/>
                <a:gd name="T7" fmla="*/ 7 h 9"/>
                <a:gd name="T8" fmla="*/ 0 w 11"/>
                <a:gd name="T9" fmla="*/ 3 h 9"/>
                <a:gd name="T10" fmla="*/ 1 w 11"/>
                <a:gd name="T11" fmla="*/ 1 h 9"/>
                <a:gd name="T12" fmla="*/ 8 w 11"/>
                <a:gd name="T13" fmla="*/ 0 h 9"/>
                <a:gd name="T14" fmla="*/ 10 w 11"/>
                <a:gd name="T15" fmla="*/ 1 h 9"/>
                <a:gd name="T16" fmla="*/ 11 w 11"/>
                <a:gd name="T17"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9">
                  <a:moveTo>
                    <a:pt x="11" y="5"/>
                  </a:moveTo>
                  <a:cubicBezTo>
                    <a:pt x="11" y="6"/>
                    <a:pt x="10" y="7"/>
                    <a:pt x="10" y="7"/>
                  </a:cubicBezTo>
                  <a:cubicBezTo>
                    <a:pt x="3" y="8"/>
                    <a:pt x="3" y="8"/>
                    <a:pt x="3" y="8"/>
                  </a:cubicBezTo>
                  <a:cubicBezTo>
                    <a:pt x="2" y="9"/>
                    <a:pt x="1" y="8"/>
                    <a:pt x="1" y="7"/>
                  </a:cubicBezTo>
                  <a:cubicBezTo>
                    <a:pt x="0" y="3"/>
                    <a:pt x="0" y="3"/>
                    <a:pt x="0" y="3"/>
                  </a:cubicBezTo>
                  <a:cubicBezTo>
                    <a:pt x="0" y="2"/>
                    <a:pt x="1" y="2"/>
                    <a:pt x="1" y="1"/>
                  </a:cubicBezTo>
                  <a:cubicBezTo>
                    <a:pt x="8" y="0"/>
                    <a:pt x="8" y="0"/>
                    <a:pt x="8" y="0"/>
                  </a:cubicBezTo>
                  <a:cubicBezTo>
                    <a:pt x="9" y="0"/>
                    <a:pt x="10" y="0"/>
                    <a:pt x="10" y="1"/>
                  </a:cubicBezTo>
                  <a:lnTo>
                    <a:pt x="11" y="5"/>
                  </a:lnTo>
                  <a:close/>
                </a:path>
              </a:pathLst>
            </a:custGeom>
            <a:solidFill>
              <a:srgbClr val="76829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charset="0"/>
                <a:ea typeface="微软雅黑" pitchFamily="34" charset="-122"/>
                <a:sym typeface="Arial" charset="0"/>
              </a:endParaRPr>
            </a:p>
          </p:txBody>
        </p:sp>
        <p:sp>
          <p:nvSpPr>
            <p:cNvPr id="30" name="ïṡḷiḋè"/>
            <p:cNvSpPr/>
            <p:nvPr/>
          </p:nvSpPr>
          <p:spPr bwMode="auto">
            <a:xfrm>
              <a:off x="4060826" y="1082675"/>
              <a:ext cx="4305300" cy="4692650"/>
            </a:xfrm>
            <a:custGeom>
              <a:avLst/>
              <a:gdLst>
                <a:gd name="T0" fmla="*/ 185 w 201"/>
                <a:gd name="T1" fmla="*/ 51 h 219"/>
                <a:gd name="T2" fmla="*/ 100 w 201"/>
                <a:gd name="T3" fmla="*/ 0 h 219"/>
                <a:gd name="T4" fmla="*/ 15 w 201"/>
                <a:gd name="T5" fmla="*/ 51 h 219"/>
                <a:gd name="T6" fmla="*/ 100 w 201"/>
                <a:gd name="T7" fmla="*/ 219 h 219"/>
                <a:gd name="T8" fmla="*/ 185 w 201"/>
                <a:gd name="T9" fmla="*/ 51 h 219"/>
              </a:gdLst>
              <a:ahLst/>
              <a:cxnLst>
                <a:cxn ang="0">
                  <a:pos x="T0" y="T1"/>
                </a:cxn>
                <a:cxn ang="0">
                  <a:pos x="T2" y="T3"/>
                </a:cxn>
                <a:cxn ang="0">
                  <a:pos x="T4" y="T5"/>
                </a:cxn>
                <a:cxn ang="0">
                  <a:pos x="T6" y="T7"/>
                </a:cxn>
                <a:cxn ang="0">
                  <a:pos x="T8" y="T9"/>
                </a:cxn>
              </a:cxnLst>
              <a:rect l="0" t="0" r="r" b="b"/>
              <a:pathLst>
                <a:path w="201" h="219">
                  <a:moveTo>
                    <a:pt x="185" y="51"/>
                  </a:moveTo>
                  <a:cubicBezTo>
                    <a:pt x="131" y="66"/>
                    <a:pt x="100" y="0"/>
                    <a:pt x="100" y="0"/>
                  </a:cubicBezTo>
                  <a:cubicBezTo>
                    <a:pt x="100" y="0"/>
                    <a:pt x="70" y="66"/>
                    <a:pt x="15" y="51"/>
                  </a:cubicBezTo>
                  <a:cubicBezTo>
                    <a:pt x="15" y="51"/>
                    <a:pt x="0" y="184"/>
                    <a:pt x="100" y="219"/>
                  </a:cubicBezTo>
                  <a:cubicBezTo>
                    <a:pt x="201" y="184"/>
                    <a:pt x="185" y="51"/>
                    <a:pt x="185" y="51"/>
                  </a:cubicBezTo>
                  <a:close/>
                </a:path>
              </a:pathLst>
            </a:custGeom>
            <a:solidFill>
              <a:srgbClr val="1C46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charset="0"/>
                <a:ea typeface="微软雅黑" pitchFamily="34" charset="-122"/>
                <a:sym typeface="Arial" charset="0"/>
              </a:endParaRPr>
            </a:p>
          </p:txBody>
        </p:sp>
        <p:sp>
          <p:nvSpPr>
            <p:cNvPr id="31" name="íşliḑè"/>
            <p:cNvSpPr/>
            <p:nvPr/>
          </p:nvSpPr>
          <p:spPr bwMode="auto">
            <a:xfrm>
              <a:off x="4703763" y="1682750"/>
              <a:ext cx="2998788" cy="3686175"/>
            </a:xfrm>
            <a:custGeom>
              <a:avLst/>
              <a:gdLst>
                <a:gd name="T0" fmla="*/ 70 w 140"/>
                <a:gd name="T1" fmla="*/ 172 h 172"/>
                <a:gd name="T2" fmla="*/ 1 w 140"/>
                <a:gd name="T3" fmla="*/ 39 h 172"/>
                <a:gd name="T4" fmla="*/ 8 w 140"/>
                <a:gd name="T5" fmla="*/ 39 h 172"/>
                <a:gd name="T6" fmla="*/ 70 w 140"/>
                <a:gd name="T7" fmla="*/ 0 h 172"/>
                <a:gd name="T8" fmla="*/ 133 w 140"/>
                <a:gd name="T9" fmla="*/ 39 h 172"/>
                <a:gd name="T10" fmla="*/ 139 w 140"/>
                <a:gd name="T11" fmla="*/ 39 h 172"/>
                <a:gd name="T12" fmla="*/ 70 w 140"/>
                <a:gd name="T13" fmla="*/ 172 h 172"/>
              </a:gdLst>
              <a:ahLst/>
              <a:cxnLst>
                <a:cxn ang="0">
                  <a:pos x="T0" y="T1"/>
                </a:cxn>
                <a:cxn ang="0">
                  <a:pos x="T2" y="T3"/>
                </a:cxn>
                <a:cxn ang="0">
                  <a:pos x="T4" y="T5"/>
                </a:cxn>
                <a:cxn ang="0">
                  <a:pos x="T6" y="T7"/>
                </a:cxn>
                <a:cxn ang="0">
                  <a:pos x="T8" y="T9"/>
                </a:cxn>
                <a:cxn ang="0">
                  <a:pos x="T10" y="T11"/>
                </a:cxn>
                <a:cxn ang="0">
                  <a:pos x="T12" y="T13"/>
                </a:cxn>
              </a:cxnLst>
              <a:rect l="0" t="0" r="r" b="b"/>
              <a:pathLst>
                <a:path w="140" h="172">
                  <a:moveTo>
                    <a:pt x="70" y="172"/>
                  </a:moveTo>
                  <a:cubicBezTo>
                    <a:pt x="4" y="146"/>
                    <a:pt x="0" y="68"/>
                    <a:pt x="1" y="39"/>
                  </a:cubicBezTo>
                  <a:cubicBezTo>
                    <a:pt x="3" y="39"/>
                    <a:pt x="5" y="39"/>
                    <a:pt x="8" y="39"/>
                  </a:cubicBezTo>
                  <a:cubicBezTo>
                    <a:pt x="38" y="39"/>
                    <a:pt x="59" y="16"/>
                    <a:pt x="70" y="0"/>
                  </a:cubicBezTo>
                  <a:cubicBezTo>
                    <a:pt x="81" y="16"/>
                    <a:pt x="102" y="39"/>
                    <a:pt x="133" y="39"/>
                  </a:cubicBezTo>
                  <a:cubicBezTo>
                    <a:pt x="135" y="39"/>
                    <a:pt x="137" y="39"/>
                    <a:pt x="139" y="39"/>
                  </a:cubicBezTo>
                  <a:cubicBezTo>
                    <a:pt x="140" y="68"/>
                    <a:pt x="136" y="147"/>
                    <a:pt x="70" y="172"/>
                  </a:cubicBezTo>
                  <a:close/>
                </a:path>
              </a:pathLst>
            </a:custGeom>
            <a:solidFill>
              <a:srgbClr val="1D3D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Arial" charset="0"/>
                <a:ea typeface="微软雅黑" pitchFamily="34" charset="-122"/>
                <a:sym typeface="Arial" charset="0"/>
              </a:endParaRPr>
            </a:p>
          </p:txBody>
        </p:sp>
        <p:sp>
          <p:nvSpPr>
            <p:cNvPr id="32" name="íṣľíḓê"/>
            <p:cNvSpPr/>
            <p:nvPr/>
          </p:nvSpPr>
          <p:spPr bwMode="auto">
            <a:xfrm>
              <a:off x="6823076" y="4168775"/>
              <a:ext cx="1585913" cy="1585913"/>
            </a:xfrm>
            <a:prstGeom prst="ellipse">
              <a:avLst/>
            </a:prstGeom>
            <a:solidFill>
              <a:srgbClr val="76829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charset="0"/>
                <a:ea typeface="微软雅黑" pitchFamily="34" charset="-122"/>
                <a:sym typeface="Arial" charset="0"/>
              </a:endParaRPr>
            </a:p>
          </p:txBody>
        </p:sp>
        <p:sp>
          <p:nvSpPr>
            <p:cNvPr id="33" name="íṩ1îḓé"/>
            <p:cNvSpPr/>
            <p:nvPr/>
          </p:nvSpPr>
          <p:spPr bwMode="auto">
            <a:xfrm>
              <a:off x="7102476" y="4575175"/>
              <a:ext cx="1049338" cy="750888"/>
            </a:xfrm>
            <a:custGeom>
              <a:avLst/>
              <a:gdLst>
                <a:gd name="T0" fmla="*/ 0 w 661"/>
                <a:gd name="T1" fmla="*/ 0 h 473"/>
                <a:gd name="T2" fmla="*/ 364 w 661"/>
                <a:gd name="T3" fmla="*/ 473 h 473"/>
                <a:gd name="T4" fmla="*/ 661 w 661"/>
                <a:gd name="T5" fmla="*/ 149 h 473"/>
                <a:gd name="T6" fmla="*/ 364 w 661"/>
                <a:gd name="T7" fmla="*/ 284 h 473"/>
                <a:gd name="T8" fmla="*/ 0 w 661"/>
                <a:gd name="T9" fmla="*/ 0 h 473"/>
              </a:gdLst>
              <a:ahLst/>
              <a:cxnLst>
                <a:cxn ang="0">
                  <a:pos x="T0" y="T1"/>
                </a:cxn>
                <a:cxn ang="0">
                  <a:pos x="T2" y="T3"/>
                </a:cxn>
                <a:cxn ang="0">
                  <a:pos x="T4" y="T5"/>
                </a:cxn>
                <a:cxn ang="0">
                  <a:pos x="T6" y="T7"/>
                </a:cxn>
                <a:cxn ang="0">
                  <a:pos x="T8" y="T9"/>
                </a:cxn>
              </a:cxnLst>
              <a:rect l="0" t="0" r="r" b="b"/>
              <a:pathLst>
                <a:path w="661" h="473">
                  <a:moveTo>
                    <a:pt x="0" y="0"/>
                  </a:moveTo>
                  <a:lnTo>
                    <a:pt x="364" y="473"/>
                  </a:lnTo>
                  <a:lnTo>
                    <a:pt x="661" y="149"/>
                  </a:lnTo>
                  <a:lnTo>
                    <a:pt x="364" y="284"/>
                  </a:lnTo>
                  <a:lnTo>
                    <a:pt x="0" y="0"/>
                  </a:lnTo>
                  <a:close/>
                </a:path>
              </a:pathLst>
            </a:custGeom>
            <a:solidFill>
              <a:srgbClr val="FCD75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charset="0"/>
                <a:ea typeface="微软雅黑" pitchFamily="34" charset="-122"/>
                <a:sym typeface="Arial" charset="0"/>
              </a:endParaRPr>
            </a:p>
          </p:txBody>
        </p:sp>
        <p:sp>
          <p:nvSpPr>
            <p:cNvPr id="34" name="ïṧlíde"/>
            <p:cNvSpPr/>
            <p:nvPr/>
          </p:nvSpPr>
          <p:spPr bwMode="auto">
            <a:xfrm>
              <a:off x="4810126" y="3525838"/>
              <a:ext cx="1414463" cy="1843088"/>
            </a:xfrm>
            <a:custGeom>
              <a:avLst/>
              <a:gdLst>
                <a:gd name="T0" fmla="*/ 66 w 66"/>
                <a:gd name="T1" fmla="*/ 0 h 86"/>
                <a:gd name="T2" fmla="*/ 0 w 66"/>
                <a:gd name="T3" fmla="*/ 0 h 86"/>
                <a:gd name="T4" fmla="*/ 65 w 66"/>
                <a:gd name="T5" fmla="*/ 86 h 86"/>
                <a:gd name="T6" fmla="*/ 66 w 66"/>
                <a:gd name="T7" fmla="*/ 85 h 86"/>
                <a:gd name="T8" fmla="*/ 66 w 66"/>
                <a:gd name="T9" fmla="*/ 0 h 86"/>
              </a:gdLst>
              <a:ahLst/>
              <a:cxnLst>
                <a:cxn ang="0">
                  <a:pos x="T0" y="T1"/>
                </a:cxn>
                <a:cxn ang="0">
                  <a:pos x="T2" y="T3"/>
                </a:cxn>
                <a:cxn ang="0">
                  <a:pos x="T4" y="T5"/>
                </a:cxn>
                <a:cxn ang="0">
                  <a:pos x="T6" y="T7"/>
                </a:cxn>
                <a:cxn ang="0">
                  <a:pos x="T8" y="T9"/>
                </a:cxn>
              </a:cxnLst>
              <a:rect l="0" t="0" r="r" b="b"/>
              <a:pathLst>
                <a:path w="66" h="86">
                  <a:moveTo>
                    <a:pt x="66" y="0"/>
                  </a:moveTo>
                  <a:cubicBezTo>
                    <a:pt x="0" y="0"/>
                    <a:pt x="0" y="0"/>
                    <a:pt x="0" y="0"/>
                  </a:cubicBezTo>
                  <a:cubicBezTo>
                    <a:pt x="7" y="32"/>
                    <a:pt x="24" y="70"/>
                    <a:pt x="65" y="86"/>
                  </a:cubicBezTo>
                  <a:cubicBezTo>
                    <a:pt x="65" y="86"/>
                    <a:pt x="66" y="85"/>
                    <a:pt x="66" y="85"/>
                  </a:cubicBezTo>
                  <a:lnTo>
                    <a:pt x="66" y="0"/>
                  </a:lnTo>
                  <a:close/>
                </a:path>
              </a:pathLst>
            </a:custGeom>
            <a:solidFill>
              <a:srgbClr val="FCD75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charset="0"/>
                <a:ea typeface="微软雅黑" pitchFamily="34" charset="-122"/>
                <a:sym typeface="Arial" charset="0"/>
              </a:endParaRPr>
            </a:p>
          </p:txBody>
        </p:sp>
        <p:sp>
          <p:nvSpPr>
            <p:cNvPr id="35" name="îṧľíḍè"/>
            <p:cNvSpPr/>
            <p:nvPr/>
          </p:nvSpPr>
          <p:spPr bwMode="auto">
            <a:xfrm>
              <a:off x="6202363" y="1682750"/>
              <a:ext cx="1500188" cy="1863725"/>
            </a:xfrm>
            <a:custGeom>
              <a:avLst/>
              <a:gdLst>
                <a:gd name="T0" fmla="*/ 63 w 70"/>
                <a:gd name="T1" fmla="*/ 39 h 87"/>
                <a:gd name="T2" fmla="*/ 69 w 70"/>
                <a:gd name="T3" fmla="*/ 39 h 87"/>
                <a:gd name="T4" fmla="*/ 65 w 70"/>
                <a:gd name="T5" fmla="*/ 87 h 87"/>
                <a:gd name="T6" fmla="*/ 1 w 70"/>
                <a:gd name="T7" fmla="*/ 87 h 87"/>
                <a:gd name="T8" fmla="*/ 1 w 70"/>
                <a:gd name="T9" fmla="*/ 1 h 87"/>
                <a:gd name="T10" fmla="*/ 0 w 70"/>
                <a:gd name="T11" fmla="*/ 0 h 87"/>
                <a:gd name="T12" fmla="*/ 63 w 70"/>
                <a:gd name="T13" fmla="*/ 39 h 87"/>
              </a:gdLst>
              <a:ahLst/>
              <a:cxnLst>
                <a:cxn ang="0">
                  <a:pos x="T0" y="T1"/>
                </a:cxn>
                <a:cxn ang="0">
                  <a:pos x="T2" y="T3"/>
                </a:cxn>
                <a:cxn ang="0">
                  <a:pos x="T4" y="T5"/>
                </a:cxn>
                <a:cxn ang="0">
                  <a:pos x="T6" y="T7"/>
                </a:cxn>
                <a:cxn ang="0">
                  <a:pos x="T8" y="T9"/>
                </a:cxn>
                <a:cxn ang="0">
                  <a:pos x="T10" y="T11"/>
                </a:cxn>
                <a:cxn ang="0">
                  <a:pos x="T12" y="T13"/>
                </a:cxn>
              </a:cxnLst>
              <a:rect l="0" t="0" r="r" b="b"/>
              <a:pathLst>
                <a:path w="70" h="87">
                  <a:moveTo>
                    <a:pt x="63" y="39"/>
                  </a:moveTo>
                  <a:cubicBezTo>
                    <a:pt x="65" y="39"/>
                    <a:pt x="67" y="39"/>
                    <a:pt x="69" y="39"/>
                  </a:cubicBezTo>
                  <a:cubicBezTo>
                    <a:pt x="70" y="50"/>
                    <a:pt x="69" y="67"/>
                    <a:pt x="65" y="87"/>
                  </a:cubicBezTo>
                  <a:cubicBezTo>
                    <a:pt x="1" y="87"/>
                    <a:pt x="1" y="87"/>
                    <a:pt x="1" y="87"/>
                  </a:cubicBezTo>
                  <a:cubicBezTo>
                    <a:pt x="1" y="1"/>
                    <a:pt x="1" y="1"/>
                    <a:pt x="1" y="1"/>
                  </a:cubicBezTo>
                  <a:cubicBezTo>
                    <a:pt x="1" y="1"/>
                    <a:pt x="0" y="0"/>
                    <a:pt x="0" y="0"/>
                  </a:cubicBezTo>
                  <a:cubicBezTo>
                    <a:pt x="11" y="16"/>
                    <a:pt x="33" y="39"/>
                    <a:pt x="63" y="39"/>
                  </a:cubicBezTo>
                  <a:close/>
                </a:path>
              </a:pathLst>
            </a:custGeom>
            <a:solidFill>
              <a:srgbClr val="FCD75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Arial" charset="0"/>
                <a:ea typeface="微软雅黑" pitchFamily="34" charset="-122"/>
                <a:sym typeface="Arial" charset="0"/>
              </a:endParaRPr>
            </a:p>
          </p:txBody>
        </p:sp>
        <p:sp>
          <p:nvSpPr>
            <p:cNvPr id="36" name="iṧľidè"/>
            <p:cNvSpPr/>
            <p:nvPr/>
          </p:nvSpPr>
          <p:spPr bwMode="auto">
            <a:xfrm>
              <a:off x="8366126" y="3525838"/>
              <a:ext cx="363538" cy="449263"/>
            </a:xfrm>
            <a:prstGeom prst="rect">
              <a:avLst/>
            </a:prstGeom>
            <a:solidFill>
              <a:srgbClr val="1D3D3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Arial" charset="0"/>
                <a:ea typeface="微软雅黑" pitchFamily="34" charset="-122"/>
                <a:sym typeface="Arial" charset="0"/>
              </a:endParaRPr>
            </a:p>
          </p:txBody>
        </p:sp>
        <p:sp>
          <p:nvSpPr>
            <p:cNvPr id="37" name="íšļïḍê"/>
            <p:cNvSpPr/>
            <p:nvPr/>
          </p:nvSpPr>
          <p:spPr bwMode="auto">
            <a:xfrm>
              <a:off x="8172451" y="3074988"/>
              <a:ext cx="750888" cy="471488"/>
            </a:xfrm>
            <a:custGeom>
              <a:avLst/>
              <a:gdLst>
                <a:gd name="T0" fmla="*/ 473 w 473"/>
                <a:gd name="T1" fmla="*/ 297 h 297"/>
                <a:gd name="T2" fmla="*/ 0 w 473"/>
                <a:gd name="T3" fmla="*/ 297 h 297"/>
                <a:gd name="T4" fmla="*/ 243 w 473"/>
                <a:gd name="T5" fmla="*/ 0 h 297"/>
                <a:gd name="T6" fmla="*/ 243 w 473"/>
                <a:gd name="T7" fmla="*/ 0 h 297"/>
                <a:gd name="T8" fmla="*/ 473 w 473"/>
                <a:gd name="T9" fmla="*/ 297 h 297"/>
              </a:gdLst>
              <a:ahLst/>
              <a:cxnLst>
                <a:cxn ang="0">
                  <a:pos x="T0" y="T1"/>
                </a:cxn>
                <a:cxn ang="0">
                  <a:pos x="T2" y="T3"/>
                </a:cxn>
                <a:cxn ang="0">
                  <a:pos x="T4" y="T5"/>
                </a:cxn>
                <a:cxn ang="0">
                  <a:pos x="T6" y="T7"/>
                </a:cxn>
                <a:cxn ang="0">
                  <a:pos x="T8" y="T9"/>
                </a:cxn>
              </a:cxnLst>
              <a:rect l="0" t="0" r="r" b="b"/>
              <a:pathLst>
                <a:path w="473" h="297">
                  <a:moveTo>
                    <a:pt x="473" y="297"/>
                  </a:moveTo>
                  <a:lnTo>
                    <a:pt x="0" y="297"/>
                  </a:lnTo>
                  <a:lnTo>
                    <a:pt x="243" y="0"/>
                  </a:lnTo>
                  <a:lnTo>
                    <a:pt x="243" y="0"/>
                  </a:lnTo>
                  <a:lnTo>
                    <a:pt x="473" y="297"/>
                  </a:lnTo>
                  <a:close/>
                </a:path>
              </a:pathLst>
            </a:custGeom>
            <a:solidFill>
              <a:srgbClr val="1D3D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charset="0"/>
                <a:ea typeface="微软雅黑" pitchFamily="34" charset="-122"/>
                <a:sym typeface="Arial" charset="0"/>
              </a:endParaRPr>
            </a:p>
          </p:txBody>
        </p:sp>
        <p:sp>
          <p:nvSpPr>
            <p:cNvPr id="38" name="ísḻiḋê"/>
            <p:cNvSpPr/>
            <p:nvPr/>
          </p:nvSpPr>
          <p:spPr bwMode="auto">
            <a:xfrm>
              <a:off x="7488238" y="1554163"/>
              <a:ext cx="277813" cy="342900"/>
            </a:xfrm>
            <a:prstGeom prst="rect">
              <a:avLst/>
            </a:prstGeom>
            <a:solidFill>
              <a:srgbClr val="1D3D3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Arial" charset="0"/>
                <a:ea typeface="微软雅黑" pitchFamily="34" charset="-122"/>
                <a:sym typeface="Arial" charset="0"/>
              </a:endParaRPr>
            </a:p>
          </p:txBody>
        </p:sp>
        <p:sp>
          <p:nvSpPr>
            <p:cNvPr id="39" name="í$ļiḋè"/>
            <p:cNvSpPr/>
            <p:nvPr/>
          </p:nvSpPr>
          <p:spPr bwMode="auto">
            <a:xfrm>
              <a:off x="7380288" y="1254125"/>
              <a:ext cx="514350" cy="342900"/>
            </a:xfrm>
            <a:custGeom>
              <a:avLst/>
              <a:gdLst>
                <a:gd name="T0" fmla="*/ 324 w 324"/>
                <a:gd name="T1" fmla="*/ 216 h 216"/>
                <a:gd name="T2" fmla="*/ 0 w 324"/>
                <a:gd name="T3" fmla="*/ 216 h 216"/>
                <a:gd name="T4" fmla="*/ 162 w 324"/>
                <a:gd name="T5" fmla="*/ 0 h 216"/>
                <a:gd name="T6" fmla="*/ 162 w 324"/>
                <a:gd name="T7" fmla="*/ 0 h 216"/>
                <a:gd name="T8" fmla="*/ 324 w 324"/>
                <a:gd name="T9" fmla="*/ 216 h 216"/>
              </a:gdLst>
              <a:ahLst/>
              <a:cxnLst>
                <a:cxn ang="0">
                  <a:pos x="T0" y="T1"/>
                </a:cxn>
                <a:cxn ang="0">
                  <a:pos x="T2" y="T3"/>
                </a:cxn>
                <a:cxn ang="0">
                  <a:pos x="T4" y="T5"/>
                </a:cxn>
                <a:cxn ang="0">
                  <a:pos x="T6" y="T7"/>
                </a:cxn>
                <a:cxn ang="0">
                  <a:pos x="T8" y="T9"/>
                </a:cxn>
              </a:cxnLst>
              <a:rect l="0" t="0" r="r" b="b"/>
              <a:pathLst>
                <a:path w="324" h="216">
                  <a:moveTo>
                    <a:pt x="324" y="216"/>
                  </a:moveTo>
                  <a:lnTo>
                    <a:pt x="0" y="216"/>
                  </a:lnTo>
                  <a:lnTo>
                    <a:pt x="162" y="0"/>
                  </a:lnTo>
                  <a:lnTo>
                    <a:pt x="162" y="0"/>
                  </a:lnTo>
                  <a:lnTo>
                    <a:pt x="324" y="216"/>
                  </a:lnTo>
                  <a:close/>
                </a:path>
              </a:pathLst>
            </a:custGeom>
            <a:solidFill>
              <a:srgbClr val="1D3D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charset="0"/>
                <a:ea typeface="微软雅黑" pitchFamily="34" charset="-122"/>
                <a:sym typeface="Arial" charset="0"/>
              </a:endParaRPr>
            </a:p>
          </p:txBody>
        </p:sp>
        <p:sp>
          <p:nvSpPr>
            <p:cNvPr id="40" name="işḷiḑé"/>
            <p:cNvSpPr/>
            <p:nvPr/>
          </p:nvSpPr>
          <p:spPr bwMode="auto">
            <a:xfrm>
              <a:off x="4275138" y="4960938"/>
              <a:ext cx="342900" cy="428625"/>
            </a:xfrm>
            <a:prstGeom prst="rect">
              <a:avLst/>
            </a:prstGeom>
            <a:solidFill>
              <a:srgbClr val="1D3D3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Arial" charset="0"/>
                <a:ea typeface="微软雅黑" pitchFamily="34" charset="-122"/>
                <a:sym typeface="Arial" charset="0"/>
              </a:endParaRPr>
            </a:p>
          </p:txBody>
        </p:sp>
        <p:sp>
          <p:nvSpPr>
            <p:cNvPr id="41" name="ïS1ïḋe"/>
            <p:cNvSpPr/>
            <p:nvPr/>
          </p:nvSpPr>
          <p:spPr bwMode="auto">
            <a:xfrm>
              <a:off x="4103688" y="4554538"/>
              <a:ext cx="663575" cy="449263"/>
            </a:xfrm>
            <a:custGeom>
              <a:avLst/>
              <a:gdLst>
                <a:gd name="T0" fmla="*/ 418 w 418"/>
                <a:gd name="T1" fmla="*/ 283 h 283"/>
                <a:gd name="T2" fmla="*/ 0 w 418"/>
                <a:gd name="T3" fmla="*/ 283 h 283"/>
                <a:gd name="T4" fmla="*/ 216 w 418"/>
                <a:gd name="T5" fmla="*/ 0 h 283"/>
                <a:gd name="T6" fmla="*/ 216 w 418"/>
                <a:gd name="T7" fmla="*/ 0 h 283"/>
                <a:gd name="T8" fmla="*/ 418 w 418"/>
                <a:gd name="T9" fmla="*/ 283 h 283"/>
              </a:gdLst>
              <a:ahLst/>
              <a:cxnLst>
                <a:cxn ang="0">
                  <a:pos x="T0" y="T1"/>
                </a:cxn>
                <a:cxn ang="0">
                  <a:pos x="T2" y="T3"/>
                </a:cxn>
                <a:cxn ang="0">
                  <a:pos x="T4" y="T5"/>
                </a:cxn>
                <a:cxn ang="0">
                  <a:pos x="T6" y="T7"/>
                </a:cxn>
                <a:cxn ang="0">
                  <a:pos x="T8" y="T9"/>
                </a:cxn>
              </a:cxnLst>
              <a:rect l="0" t="0" r="r" b="b"/>
              <a:pathLst>
                <a:path w="418" h="283">
                  <a:moveTo>
                    <a:pt x="418" y="283"/>
                  </a:moveTo>
                  <a:lnTo>
                    <a:pt x="0" y="283"/>
                  </a:lnTo>
                  <a:lnTo>
                    <a:pt x="216" y="0"/>
                  </a:lnTo>
                  <a:lnTo>
                    <a:pt x="216" y="0"/>
                  </a:lnTo>
                  <a:lnTo>
                    <a:pt x="418" y="283"/>
                  </a:lnTo>
                  <a:close/>
                </a:path>
              </a:pathLst>
            </a:custGeom>
            <a:solidFill>
              <a:srgbClr val="1D3D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Arial" charset="0"/>
                <a:ea typeface="微软雅黑" pitchFamily="34" charset="-122"/>
                <a:sym typeface="Arial"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981012" y="2282875"/>
            <a:ext cx="10229975" cy="2353260"/>
          </a:xfrm>
          <a:prstGeom prst="rect">
            <a:avLst/>
          </a:prstGeom>
        </p:spPr>
      </p:pic>
      <p:sp>
        <p:nvSpPr>
          <p:cNvPr id="9" name="任意多边形: 形状 8"/>
          <p:cNvSpPr/>
          <p:nvPr/>
        </p:nvSpPr>
        <p:spPr>
          <a:xfrm>
            <a:off x="2535835" y="1768837"/>
            <a:ext cx="7120328" cy="1028075"/>
          </a:xfrm>
          <a:custGeom>
            <a:avLst/>
            <a:gdLst>
              <a:gd name="connsiteX0" fmla="*/ 0 w 7120328"/>
              <a:gd name="connsiteY0" fmla="*/ 0 h 1028075"/>
              <a:gd name="connsiteX1" fmla="*/ 7120328 w 7120328"/>
              <a:gd name="connsiteY1" fmla="*/ 0 h 1028075"/>
              <a:gd name="connsiteX2" fmla="*/ 7120328 w 7120328"/>
              <a:gd name="connsiteY2" fmla="*/ 1028075 h 1028075"/>
              <a:gd name="connsiteX3" fmla="*/ 6756817 w 7120328"/>
              <a:gd name="connsiteY3" fmla="*/ 1028075 h 1028075"/>
              <a:gd name="connsiteX4" fmla="*/ 6756817 w 7120328"/>
              <a:gd name="connsiteY4" fmla="*/ 236094 h 1028075"/>
              <a:gd name="connsiteX5" fmla="*/ 363511 w 7120328"/>
              <a:gd name="connsiteY5" fmla="*/ 236094 h 1028075"/>
              <a:gd name="connsiteX6" fmla="*/ 363511 w 7120328"/>
              <a:gd name="connsiteY6" fmla="*/ 1028075 h 1028075"/>
              <a:gd name="connsiteX7" fmla="*/ 0 w 7120328"/>
              <a:gd name="connsiteY7" fmla="*/ 1028075 h 1028075"/>
              <a:gd name="connsiteX8" fmla="*/ 0 w 7120328"/>
              <a:gd name="connsiteY8" fmla="*/ 0 h 1028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20328" h="1028075">
                <a:moveTo>
                  <a:pt x="0" y="0"/>
                </a:moveTo>
                <a:lnTo>
                  <a:pt x="7120328" y="0"/>
                </a:lnTo>
                <a:lnTo>
                  <a:pt x="7120328" y="1028075"/>
                </a:lnTo>
                <a:lnTo>
                  <a:pt x="6756817" y="1028075"/>
                </a:lnTo>
                <a:lnTo>
                  <a:pt x="6756817" y="236094"/>
                </a:lnTo>
                <a:lnTo>
                  <a:pt x="363511" y="236094"/>
                </a:lnTo>
                <a:lnTo>
                  <a:pt x="363511" y="1028075"/>
                </a:lnTo>
                <a:lnTo>
                  <a:pt x="0" y="1028075"/>
                </a:lnTo>
                <a:lnTo>
                  <a:pt x="0" y="0"/>
                </a:lnTo>
                <a:close/>
              </a:path>
            </a:pathLst>
          </a:custGeom>
          <a:gradFill>
            <a:gsLst>
              <a:gs pos="0">
                <a:schemeClr val="accent1">
                  <a:lumMod val="5000"/>
                  <a:lumOff val="95000"/>
                </a:schemeClr>
              </a:gs>
              <a:gs pos="100000">
                <a:schemeClr val="accent1">
                  <a:lumMod val="30000"/>
                  <a:lumOff val="70000"/>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charset="0"/>
              <a:ea typeface="微软雅黑" pitchFamily="34" charset="-122"/>
              <a:sym typeface="Arial" charset="0"/>
            </a:endParaRPr>
          </a:p>
        </p:txBody>
      </p:sp>
      <p:sp>
        <p:nvSpPr>
          <p:cNvPr id="5" name="任意多边形: 形状 4"/>
          <p:cNvSpPr/>
          <p:nvPr/>
        </p:nvSpPr>
        <p:spPr>
          <a:xfrm>
            <a:off x="2535835" y="3798560"/>
            <a:ext cx="7120328" cy="1028075"/>
          </a:xfrm>
          <a:custGeom>
            <a:avLst/>
            <a:gdLst>
              <a:gd name="connsiteX0" fmla="*/ 0 w 7120328"/>
              <a:gd name="connsiteY0" fmla="*/ 0 h 1028075"/>
              <a:gd name="connsiteX1" fmla="*/ 363511 w 7120328"/>
              <a:gd name="connsiteY1" fmla="*/ 0 h 1028075"/>
              <a:gd name="connsiteX2" fmla="*/ 363511 w 7120328"/>
              <a:gd name="connsiteY2" fmla="*/ 698292 h 1028075"/>
              <a:gd name="connsiteX3" fmla="*/ 6756817 w 7120328"/>
              <a:gd name="connsiteY3" fmla="*/ 698292 h 1028075"/>
              <a:gd name="connsiteX4" fmla="*/ 6756817 w 7120328"/>
              <a:gd name="connsiteY4" fmla="*/ 0 h 1028075"/>
              <a:gd name="connsiteX5" fmla="*/ 7120328 w 7120328"/>
              <a:gd name="connsiteY5" fmla="*/ 0 h 1028075"/>
              <a:gd name="connsiteX6" fmla="*/ 7120328 w 7120328"/>
              <a:gd name="connsiteY6" fmla="*/ 1028075 h 1028075"/>
              <a:gd name="connsiteX7" fmla="*/ 0 w 7120328"/>
              <a:gd name="connsiteY7" fmla="*/ 1028075 h 1028075"/>
              <a:gd name="connsiteX8" fmla="*/ 0 w 7120328"/>
              <a:gd name="connsiteY8" fmla="*/ 0 h 1028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20328" h="1028075">
                <a:moveTo>
                  <a:pt x="0" y="0"/>
                </a:moveTo>
                <a:lnTo>
                  <a:pt x="363511" y="0"/>
                </a:lnTo>
                <a:lnTo>
                  <a:pt x="363511" y="698292"/>
                </a:lnTo>
                <a:lnTo>
                  <a:pt x="6756817" y="698292"/>
                </a:lnTo>
                <a:lnTo>
                  <a:pt x="6756817" y="0"/>
                </a:lnTo>
                <a:lnTo>
                  <a:pt x="7120328" y="0"/>
                </a:lnTo>
                <a:lnTo>
                  <a:pt x="7120328" y="1028075"/>
                </a:lnTo>
                <a:lnTo>
                  <a:pt x="0" y="1028075"/>
                </a:lnTo>
                <a:lnTo>
                  <a:pt x="0" y="0"/>
                </a:lnTo>
                <a:close/>
              </a:path>
            </a:pathLst>
          </a:custGeom>
          <a:gradFill>
            <a:gsLst>
              <a:gs pos="0">
                <a:schemeClr val="accent1">
                  <a:lumMod val="5000"/>
                  <a:lumOff val="95000"/>
                </a:schemeClr>
              </a:gs>
              <a:gs pos="100000">
                <a:schemeClr val="accent1">
                  <a:lumMod val="30000"/>
                  <a:lumOff val="70000"/>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charset="0"/>
              <a:ea typeface="微软雅黑" pitchFamily="34" charset="-122"/>
              <a:sym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10" presetClass="entr" presetSubtype="0" fill="hold" nodeType="withEffect">
                                  <p:stCondLst>
                                    <p:cond delay="0"/>
                                  </p:stCondLst>
                                  <p:iterate type="lt">
                                    <p:tmPct val="10000"/>
                                  </p:iterate>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10" presetClass="entr" presetSubtype="0" fill="hold" grpId="0" nodeType="withEffect">
                                  <p:stCondLst>
                                    <p:cond delay="0"/>
                                  </p:stCondLst>
                                  <p:iterate type="lt">
                                    <p:tmPct val="10000"/>
                                  </p:iterate>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5335262" y="1177715"/>
            <a:ext cx="5130515" cy="4688513"/>
          </a:xfrm>
          <a:prstGeom prst="rect">
            <a:avLst/>
          </a:prstGeom>
          <a:noFill/>
          <a:ln>
            <a:solidFill>
              <a:srgbClr val="1D3D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charset="0"/>
              <a:ea typeface="微软雅黑" pitchFamily="34" charset="-122"/>
              <a:sym typeface="Arial" charset="0"/>
            </a:endParaRPr>
          </a:p>
        </p:txBody>
      </p:sp>
      <p:sp>
        <p:nvSpPr>
          <p:cNvPr id="8" name="椭圆 7"/>
          <p:cNvSpPr/>
          <p:nvPr/>
        </p:nvSpPr>
        <p:spPr>
          <a:xfrm>
            <a:off x="532226" y="1558685"/>
            <a:ext cx="3744351" cy="3712490"/>
          </a:xfrm>
          <a:prstGeom prst="ellipse">
            <a:avLst/>
          </a:prstGeom>
          <a:noFill/>
          <a:ln w="76200">
            <a:solidFill>
              <a:srgbClr val="1D3D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charset="0"/>
              <a:ea typeface="微软雅黑" pitchFamily="34" charset="-122"/>
              <a:sym typeface="Arial" charset="0"/>
            </a:endParaRPr>
          </a:p>
        </p:txBody>
      </p:sp>
      <p:sp>
        <p:nvSpPr>
          <p:cNvPr id="4" name="椭圆 3"/>
          <p:cNvSpPr/>
          <p:nvPr/>
        </p:nvSpPr>
        <p:spPr>
          <a:xfrm>
            <a:off x="824130" y="1821057"/>
            <a:ext cx="3160542" cy="3187746"/>
          </a:xfrm>
          <a:prstGeom prst="ellipse">
            <a:avLst/>
          </a:prstGeom>
          <a:solidFill>
            <a:srgbClr val="1D3D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charset="0"/>
              <a:ea typeface="微软雅黑" pitchFamily="34" charset="-122"/>
              <a:sym typeface="Arial" charset="0"/>
            </a:endParaRPr>
          </a:p>
        </p:txBody>
      </p:sp>
      <p:sp>
        <p:nvSpPr>
          <p:cNvPr id="9217" name="标题 4097"/>
          <p:cNvSpPr>
            <a:spLocks noGrp="1" noChangeArrowheads="1"/>
          </p:cNvSpPr>
          <p:nvPr>
            <p:ph type="title" idx="4294967295"/>
          </p:nvPr>
        </p:nvSpPr>
        <p:spPr>
          <a:xfrm>
            <a:off x="1463038" y="3512951"/>
            <a:ext cx="1778391" cy="662782"/>
          </a:xfrm>
          <a:prstGeom prst="rect">
            <a:avLst/>
          </a:prstGeom>
        </p:spPr>
        <p:txBody>
          <a:bodyPr>
            <a:noAutofit/>
          </a:bodyPr>
          <a:lstStyle/>
          <a:p>
            <a:pPr algn="dist"/>
            <a:r>
              <a:rPr lang="en-US" altLang="zh-CN" sz="2800" dirty="0">
                <a:solidFill>
                  <a:schemeClr val="bg1"/>
                </a:solidFill>
                <a:latin typeface="Arial" charset="0"/>
                <a:ea typeface="微软雅黑" pitchFamily="34" charset="-122"/>
                <a:sym typeface="Arial" charset="0"/>
              </a:rPr>
              <a:t>Contents</a:t>
            </a:r>
            <a:endParaRPr lang="zh-CN" altLang="zh-CN" sz="2800" dirty="0">
              <a:solidFill>
                <a:schemeClr val="bg1"/>
              </a:solidFill>
              <a:latin typeface="Arial" charset="0"/>
              <a:ea typeface="微软雅黑" pitchFamily="34" charset="-122"/>
              <a:sym typeface="Arial" charset="0"/>
            </a:endParaRPr>
          </a:p>
        </p:txBody>
      </p:sp>
      <p:grpSp>
        <p:nvGrpSpPr>
          <p:cNvPr id="10" name="组合 9"/>
          <p:cNvGrpSpPr/>
          <p:nvPr/>
        </p:nvGrpSpPr>
        <p:grpSpPr>
          <a:xfrm>
            <a:off x="5819869" y="1177715"/>
            <a:ext cx="4191112" cy="747256"/>
            <a:chOff x="5356631" y="1438034"/>
            <a:chExt cx="4191112" cy="747256"/>
          </a:xfrm>
        </p:grpSpPr>
        <p:sp>
          <p:nvSpPr>
            <p:cNvPr id="6" name="矩形 5"/>
            <p:cNvSpPr/>
            <p:nvPr/>
          </p:nvSpPr>
          <p:spPr>
            <a:xfrm>
              <a:off x="6161181" y="1442138"/>
              <a:ext cx="3386562" cy="743152"/>
            </a:xfrm>
            <a:prstGeom prst="rect">
              <a:avLst/>
            </a:prstGeom>
          </p:spPr>
          <p:txBody>
            <a:bodyPr wrap="square">
              <a:spAutoFit/>
            </a:bodyPr>
            <a:lstStyle/>
            <a:p>
              <a:pPr algn="dist">
                <a:lnSpc>
                  <a:spcPct val="150000"/>
                </a:lnSpc>
              </a:pPr>
              <a:r>
                <a:rPr lang="zh-CN" altLang="en-US" sz="3200" dirty="0">
                  <a:solidFill>
                    <a:schemeClr val="tx1">
                      <a:lumMod val="65000"/>
                      <a:lumOff val="35000"/>
                    </a:schemeClr>
                  </a:solidFill>
                  <a:latin typeface="Arial" charset="0"/>
                  <a:ea typeface="微软雅黑" pitchFamily="34" charset="-122"/>
                  <a:sym typeface="Arial" charset="0"/>
                </a:rPr>
                <a:t>安全生产的特点</a:t>
              </a:r>
            </a:p>
          </p:txBody>
        </p:sp>
        <p:sp>
          <p:nvSpPr>
            <p:cNvPr id="12" name="矩形 11"/>
            <p:cNvSpPr/>
            <p:nvPr/>
          </p:nvSpPr>
          <p:spPr>
            <a:xfrm>
              <a:off x="5356631" y="1438034"/>
              <a:ext cx="674190" cy="739754"/>
            </a:xfrm>
            <a:prstGeom prst="rect">
              <a:avLst/>
            </a:prstGeom>
          </p:spPr>
          <p:txBody>
            <a:bodyPr wrap="square">
              <a:spAutoFit/>
            </a:bodyPr>
            <a:lstStyle/>
            <a:p>
              <a:pPr algn="dist">
                <a:lnSpc>
                  <a:spcPct val="150000"/>
                </a:lnSpc>
              </a:pPr>
              <a:r>
                <a:rPr lang="en-US" altLang="zh-CN" sz="3200" dirty="0">
                  <a:solidFill>
                    <a:schemeClr val="tx1">
                      <a:lumMod val="65000"/>
                      <a:lumOff val="35000"/>
                    </a:schemeClr>
                  </a:solidFill>
                  <a:latin typeface="Arial" charset="0"/>
                  <a:ea typeface="微软雅黑" pitchFamily="34" charset="-122"/>
                  <a:sym typeface="Arial" charset="0"/>
                </a:rPr>
                <a:t>01</a:t>
              </a:r>
              <a:endParaRPr lang="zh-CN" altLang="en-US" sz="3200" dirty="0">
                <a:solidFill>
                  <a:schemeClr val="tx1">
                    <a:lumMod val="65000"/>
                    <a:lumOff val="35000"/>
                  </a:schemeClr>
                </a:solidFill>
                <a:latin typeface="Arial" charset="0"/>
                <a:ea typeface="微软雅黑" pitchFamily="34" charset="-122"/>
                <a:sym typeface="Arial" charset="0"/>
              </a:endParaRPr>
            </a:p>
          </p:txBody>
        </p:sp>
      </p:grpSp>
      <p:grpSp>
        <p:nvGrpSpPr>
          <p:cNvPr id="14" name="组合 13"/>
          <p:cNvGrpSpPr/>
          <p:nvPr/>
        </p:nvGrpSpPr>
        <p:grpSpPr>
          <a:xfrm>
            <a:off x="5819869" y="2075903"/>
            <a:ext cx="4191112" cy="747256"/>
            <a:chOff x="5356631" y="1438034"/>
            <a:chExt cx="4191112" cy="747256"/>
          </a:xfrm>
        </p:grpSpPr>
        <p:sp>
          <p:nvSpPr>
            <p:cNvPr id="15" name="矩形 14"/>
            <p:cNvSpPr/>
            <p:nvPr/>
          </p:nvSpPr>
          <p:spPr>
            <a:xfrm>
              <a:off x="6161181" y="1442138"/>
              <a:ext cx="3386562" cy="743152"/>
            </a:xfrm>
            <a:prstGeom prst="rect">
              <a:avLst/>
            </a:prstGeom>
          </p:spPr>
          <p:txBody>
            <a:bodyPr wrap="square">
              <a:spAutoFit/>
            </a:bodyPr>
            <a:lstStyle/>
            <a:p>
              <a:pPr algn="dist">
                <a:lnSpc>
                  <a:spcPct val="150000"/>
                </a:lnSpc>
              </a:pPr>
              <a:r>
                <a:rPr lang="zh-CN" altLang="en-US" sz="3200" dirty="0">
                  <a:solidFill>
                    <a:schemeClr val="tx1">
                      <a:lumMod val="65000"/>
                      <a:lumOff val="35000"/>
                    </a:schemeClr>
                  </a:solidFill>
                  <a:latin typeface="Arial" charset="0"/>
                  <a:ea typeface="微软雅黑" pitchFamily="34" charset="-122"/>
                  <a:sym typeface="Arial" charset="0"/>
                </a:rPr>
                <a:t>易发事故和隐患</a:t>
              </a:r>
            </a:p>
          </p:txBody>
        </p:sp>
        <p:sp>
          <p:nvSpPr>
            <p:cNvPr id="16" name="矩形 15"/>
            <p:cNvSpPr/>
            <p:nvPr/>
          </p:nvSpPr>
          <p:spPr>
            <a:xfrm>
              <a:off x="5356631" y="1438034"/>
              <a:ext cx="674190" cy="739754"/>
            </a:xfrm>
            <a:prstGeom prst="rect">
              <a:avLst/>
            </a:prstGeom>
          </p:spPr>
          <p:txBody>
            <a:bodyPr wrap="square">
              <a:spAutoFit/>
            </a:bodyPr>
            <a:lstStyle/>
            <a:p>
              <a:pPr algn="dist">
                <a:lnSpc>
                  <a:spcPct val="150000"/>
                </a:lnSpc>
              </a:pPr>
              <a:r>
                <a:rPr lang="en-US" altLang="zh-CN" sz="3200" dirty="0">
                  <a:solidFill>
                    <a:schemeClr val="tx1">
                      <a:lumMod val="65000"/>
                      <a:lumOff val="35000"/>
                    </a:schemeClr>
                  </a:solidFill>
                  <a:latin typeface="Arial" charset="0"/>
                  <a:ea typeface="微软雅黑" pitchFamily="34" charset="-122"/>
                  <a:sym typeface="Arial" charset="0"/>
                </a:rPr>
                <a:t>02</a:t>
              </a:r>
              <a:endParaRPr lang="zh-CN" altLang="en-US" sz="3200" dirty="0">
                <a:solidFill>
                  <a:schemeClr val="tx1">
                    <a:lumMod val="65000"/>
                    <a:lumOff val="35000"/>
                  </a:schemeClr>
                </a:solidFill>
                <a:latin typeface="Arial" charset="0"/>
                <a:ea typeface="微软雅黑" pitchFamily="34" charset="-122"/>
                <a:sym typeface="Arial" charset="0"/>
              </a:endParaRPr>
            </a:p>
          </p:txBody>
        </p:sp>
      </p:grpSp>
      <p:grpSp>
        <p:nvGrpSpPr>
          <p:cNvPr id="17" name="组合 16"/>
          <p:cNvGrpSpPr/>
          <p:nvPr/>
        </p:nvGrpSpPr>
        <p:grpSpPr>
          <a:xfrm>
            <a:off x="5819869" y="4770467"/>
            <a:ext cx="4191112" cy="747256"/>
            <a:chOff x="5356631" y="1438034"/>
            <a:chExt cx="4191112" cy="747256"/>
          </a:xfrm>
        </p:grpSpPr>
        <p:sp>
          <p:nvSpPr>
            <p:cNvPr id="18" name="矩形 17"/>
            <p:cNvSpPr/>
            <p:nvPr/>
          </p:nvSpPr>
          <p:spPr>
            <a:xfrm>
              <a:off x="6161181" y="1442138"/>
              <a:ext cx="3386562" cy="743152"/>
            </a:xfrm>
            <a:prstGeom prst="rect">
              <a:avLst/>
            </a:prstGeom>
          </p:spPr>
          <p:txBody>
            <a:bodyPr wrap="square">
              <a:spAutoFit/>
            </a:bodyPr>
            <a:lstStyle/>
            <a:p>
              <a:pPr algn="dist">
                <a:lnSpc>
                  <a:spcPct val="150000"/>
                </a:lnSpc>
              </a:pPr>
              <a:r>
                <a:rPr lang="zh-CN" altLang="en-US" sz="3200" dirty="0">
                  <a:solidFill>
                    <a:schemeClr val="tx1">
                      <a:lumMod val="65000"/>
                      <a:lumOff val="35000"/>
                    </a:schemeClr>
                  </a:solidFill>
                  <a:latin typeface="Arial" charset="0"/>
                  <a:ea typeface="微软雅黑" pitchFamily="34" charset="-122"/>
                  <a:sym typeface="Arial" charset="0"/>
                </a:rPr>
                <a:t>注意事项与安全</a:t>
              </a:r>
            </a:p>
          </p:txBody>
        </p:sp>
        <p:sp>
          <p:nvSpPr>
            <p:cNvPr id="19" name="矩形 18"/>
            <p:cNvSpPr/>
            <p:nvPr/>
          </p:nvSpPr>
          <p:spPr>
            <a:xfrm>
              <a:off x="5356631" y="1438034"/>
              <a:ext cx="674190" cy="739754"/>
            </a:xfrm>
            <a:prstGeom prst="rect">
              <a:avLst/>
            </a:prstGeom>
          </p:spPr>
          <p:txBody>
            <a:bodyPr wrap="square">
              <a:spAutoFit/>
            </a:bodyPr>
            <a:lstStyle/>
            <a:p>
              <a:pPr algn="dist">
                <a:lnSpc>
                  <a:spcPct val="150000"/>
                </a:lnSpc>
              </a:pPr>
              <a:r>
                <a:rPr lang="en-US" altLang="zh-CN" sz="3200" dirty="0">
                  <a:solidFill>
                    <a:schemeClr val="tx1">
                      <a:lumMod val="65000"/>
                      <a:lumOff val="35000"/>
                    </a:schemeClr>
                  </a:solidFill>
                  <a:latin typeface="Arial" charset="0"/>
                  <a:ea typeface="微软雅黑" pitchFamily="34" charset="-122"/>
                  <a:sym typeface="Arial" charset="0"/>
                </a:rPr>
                <a:t>05</a:t>
              </a:r>
              <a:endParaRPr lang="zh-CN" altLang="en-US" sz="3200" dirty="0">
                <a:solidFill>
                  <a:schemeClr val="tx1">
                    <a:lumMod val="65000"/>
                    <a:lumOff val="35000"/>
                  </a:schemeClr>
                </a:solidFill>
                <a:latin typeface="Arial" charset="0"/>
                <a:ea typeface="微软雅黑" pitchFamily="34" charset="-122"/>
                <a:sym typeface="Arial" charset="0"/>
              </a:endParaRPr>
            </a:p>
          </p:txBody>
        </p:sp>
      </p:grpSp>
      <p:grpSp>
        <p:nvGrpSpPr>
          <p:cNvPr id="20" name="组合 19"/>
          <p:cNvGrpSpPr/>
          <p:nvPr/>
        </p:nvGrpSpPr>
        <p:grpSpPr>
          <a:xfrm>
            <a:off x="5819869" y="2974091"/>
            <a:ext cx="4191112" cy="747256"/>
            <a:chOff x="5356631" y="1438034"/>
            <a:chExt cx="4191112" cy="747256"/>
          </a:xfrm>
        </p:grpSpPr>
        <p:sp>
          <p:nvSpPr>
            <p:cNvPr id="21" name="矩形 20"/>
            <p:cNvSpPr/>
            <p:nvPr/>
          </p:nvSpPr>
          <p:spPr>
            <a:xfrm>
              <a:off x="6161181" y="1442138"/>
              <a:ext cx="3386562" cy="743152"/>
            </a:xfrm>
            <a:prstGeom prst="rect">
              <a:avLst/>
            </a:prstGeom>
          </p:spPr>
          <p:txBody>
            <a:bodyPr wrap="square">
              <a:spAutoFit/>
            </a:bodyPr>
            <a:lstStyle/>
            <a:p>
              <a:pPr algn="dist">
                <a:lnSpc>
                  <a:spcPct val="150000"/>
                </a:lnSpc>
              </a:pPr>
              <a:r>
                <a:rPr lang="zh-CN" altLang="en-US" sz="3200" dirty="0">
                  <a:solidFill>
                    <a:schemeClr val="tx1">
                      <a:lumMod val="65000"/>
                      <a:lumOff val="35000"/>
                    </a:schemeClr>
                  </a:solidFill>
                  <a:latin typeface="Arial" charset="0"/>
                  <a:ea typeface="微软雅黑" pitchFamily="34" charset="-122"/>
                  <a:sym typeface="Arial" charset="0"/>
                </a:rPr>
                <a:t>解决方案和对策</a:t>
              </a:r>
            </a:p>
          </p:txBody>
        </p:sp>
        <p:sp>
          <p:nvSpPr>
            <p:cNvPr id="22" name="矩形 21"/>
            <p:cNvSpPr/>
            <p:nvPr/>
          </p:nvSpPr>
          <p:spPr>
            <a:xfrm>
              <a:off x="5356631" y="1438034"/>
              <a:ext cx="674190" cy="739754"/>
            </a:xfrm>
            <a:prstGeom prst="rect">
              <a:avLst/>
            </a:prstGeom>
          </p:spPr>
          <p:txBody>
            <a:bodyPr wrap="square">
              <a:spAutoFit/>
            </a:bodyPr>
            <a:lstStyle/>
            <a:p>
              <a:pPr algn="dist">
                <a:lnSpc>
                  <a:spcPct val="150000"/>
                </a:lnSpc>
              </a:pPr>
              <a:r>
                <a:rPr lang="en-US" altLang="zh-CN" sz="3200" dirty="0">
                  <a:solidFill>
                    <a:schemeClr val="tx1">
                      <a:lumMod val="65000"/>
                      <a:lumOff val="35000"/>
                    </a:schemeClr>
                  </a:solidFill>
                  <a:latin typeface="Arial" charset="0"/>
                  <a:ea typeface="微软雅黑" pitchFamily="34" charset="-122"/>
                  <a:sym typeface="Arial" charset="0"/>
                </a:rPr>
                <a:t>03</a:t>
              </a:r>
              <a:endParaRPr lang="zh-CN" altLang="en-US" sz="3200" dirty="0">
                <a:solidFill>
                  <a:schemeClr val="tx1">
                    <a:lumMod val="65000"/>
                    <a:lumOff val="35000"/>
                  </a:schemeClr>
                </a:solidFill>
                <a:latin typeface="Arial" charset="0"/>
                <a:ea typeface="微软雅黑" pitchFamily="34" charset="-122"/>
                <a:sym typeface="Arial" charset="0"/>
              </a:endParaRPr>
            </a:p>
          </p:txBody>
        </p:sp>
      </p:grpSp>
      <p:grpSp>
        <p:nvGrpSpPr>
          <p:cNvPr id="23" name="组合 22"/>
          <p:cNvGrpSpPr/>
          <p:nvPr/>
        </p:nvGrpSpPr>
        <p:grpSpPr>
          <a:xfrm>
            <a:off x="5819869" y="3872279"/>
            <a:ext cx="4191112" cy="747256"/>
            <a:chOff x="5356631" y="1438034"/>
            <a:chExt cx="4191112" cy="747256"/>
          </a:xfrm>
        </p:grpSpPr>
        <p:sp>
          <p:nvSpPr>
            <p:cNvPr id="24" name="矩形 23"/>
            <p:cNvSpPr/>
            <p:nvPr/>
          </p:nvSpPr>
          <p:spPr>
            <a:xfrm>
              <a:off x="6161181" y="1442138"/>
              <a:ext cx="3386562" cy="743152"/>
            </a:xfrm>
            <a:prstGeom prst="rect">
              <a:avLst/>
            </a:prstGeom>
          </p:spPr>
          <p:txBody>
            <a:bodyPr wrap="square">
              <a:spAutoFit/>
            </a:bodyPr>
            <a:lstStyle/>
            <a:p>
              <a:pPr algn="dist">
                <a:lnSpc>
                  <a:spcPct val="150000"/>
                </a:lnSpc>
              </a:pPr>
              <a:r>
                <a:rPr lang="zh-CN" altLang="en-US" sz="3200" dirty="0">
                  <a:solidFill>
                    <a:schemeClr val="tx1">
                      <a:lumMod val="65000"/>
                      <a:lumOff val="35000"/>
                    </a:schemeClr>
                  </a:solidFill>
                  <a:latin typeface="Arial" charset="0"/>
                  <a:ea typeface="微软雅黑" pitchFamily="34" charset="-122"/>
                  <a:sym typeface="Arial" charset="0"/>
                </a:rPr>
                <a:t>安全理念及计划</a:t>
              </a:r>
            </a:p>
          </p:txBody>
        </p:sp>
        <p:sp>
          <p:nvSpPr>
            <p:cNvPr id="25" name="矩形 24"/>
            <p:cNvSpPr/>
            <p:nvPr/>
          </p:nvSpPr>
          <p:spPr>
            <a:xfrm>
              <a:off x="5356631" y="1438034"/>
              <a:ext cx="674190" cy="739754"/>
            </a:xfrm>
            <a:prstGeom prst="rect">
              <a:avLst/>
            </a:prstGeom>
          </p:spPr>
          <p:txBody>
            <a:bodyPr wrap="square">
              <a:spAutoFit/>
            </a:bodyPr>
            <a:lstStyle/>
            <a:p>
              <a:pPr algn="dist">
                <a:lnSpc>
                  <a:spcPct val="150000"/>
                </a:lnSpc>
              </a:pPr>
              <a:r>
                <a:rPr lang="en-US" altLang="zh-CN" sz="3200" dirty="0">
                  <a:solidFill>
                    <a:schemeClr val="tx1">
                      <a:lumMod val="65000"/>
                      <a:lumOff val="35000"/>
                    </a:schemeClr>
                  </a:solidFill>
                  <a:latin typeface="Arial" charset="0"/>
                  <a:ea typeface="微软雅黑" pitchFamily="34" charset="-122"/>
                  <a:sym typeface="Arial" charset="0"/>
                </a:rPr>
                <a:t>04</a:t>
              </a:r>
              <a:endParaRPr lang="zh-CN" altLang="en-US" sz="3200" dirty="0">
                <a:solidFill>
                  <a:schemeClr val="tx1">
                    <a:lumMod val="65000"/>
                    <a:lumOff val="35000"/>
                  </a:schemeClr>
                </a:solidFill>
                <a:latin typeface="Arial" charset="0"/>
                <a:ea typeface="微软雅黑" pitchFamily="34" charset="-122"/>
                <a:sym typeface="Arial" charset="0"/>
              </a:endParaRPr>
            </a:p>
          </p:txBody>
        </p:sp>
      </p:grpSp>
      <p:sp>
        <p:nvSpPr>
          <p:cNvPr id="30" name="矩形 29"/>
          <p:cNvSpPr/>
          <p:nvPr/>
        </p:nvSpPr>
        <p:spPr>
          <a:xfrm>
            <a:off x="5335262" y="1177715"/>
            <a:ext cx="119921" cy="1191483"/>
          </a:xfrm>
          <a:prstGeom prst="rect">
            <a:avLst/>
          </a:prstGeom>
          <a:solidFill>
            <a:srgbClr val="1D3D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charset="0"/>
              <a:ea typeface="微软雅黑" pitchFamily="34" charset="-122"/>
              <a:sym typeface="Arial" charset="0"/>
            </a:endParaRPr>
          </a:p>
        </p:txBody>
      </p:sp>
      <p:sp>
        <p:nvSpPr>
          <p:cNvPr id="32" name="矩形 31"/>
          <p:cNvSpPr/>
          <p:nvPr/>
        </p:nvSpPr>
        <p:spPr>
          <a:xfrm>
            <a:off x="10370767" y="4674745"/>
            <a:ext cx="119921" cy="1191483"/>
          </a:xfrm>
          <a:prstGeom prst="rect">
            <a:avLst/>
          </a:prstGeom>
          <a:solidFill>
            <a:srgbClr val="1D3D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charset="0"/>
              <a:ea typeface="微软雅黑" pitchFamily="34" charset="-122"/>
              <a:sym typeface="Arial" charset="0"/>
            </a:endParaRPr>
          </a:p>
        </p:txBody>
      </p:sp>
      <p:sp>
        <p:nvSpPr>
          <p:cNvPr id="26" name="标题 4097"/>
          <p:cNvSpPr txBox="1">
            <a:spLocks noChangeArrowheads="1"/>
          </p:cNvSpPr>
          <p:nvPr/>
        </p:nvSpPr>
        <p:spPr>
          <a:xfrm>
            <a:off x="1515205" y="2797834"/>
            <a:ext cx="1778391" cy="662782"/>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dist"/>
            <a:r>
              <a:rPr lang="zh-CN" altLang="zh-CN" sz="4800" dirty="0">
                <a:solidFill>
                  <a:schemeClr val="bg1"/>
                </a:solidFill>
                <a:latin typeface="Arial" charset="0"/>
                <a:ea typeface="微软雅黑" pitchFamily="34" charset="-122"/>
                <a:sym typeface="Arial" charset="0"/>
              </a:rPr>
              <a:t>目录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10" presetClass="entr" presetSubtype="0" fill="hold" grpId="0" nodeType="withEffect">
                                  <p:stCondLst>
                                    <p:cond delay="0"/>
                                  </p:stCondLst>
                                  <p:iterate type="lt">
                                    <p:tmPct val="10000"/>
                                  </p:iterate>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10" presetClass="entr" presetSubtype="0" fill="hold" grpId="0" nodeType="withEffect">
                                  <p:stCondLst>
                                    <p:cond delay="0"/>
                                  </p:stCondLst>
                                  <p:iterate type="lt">
                                    <p:tmPct val="10000"/>
                                  </p:iterate>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childTnLst>
                                </p:cTn>
                              </p:par>
                              <p:par>
                                <p:cTn id="20" presetID="10" presetClass="entr" presetSubtype="0" fill="hold" grpId="0" nodeType="withEffect">
                                  <p:stCondLst>
                                    <p:cond delay="0"/>
                                  </p:stCondLst>
                                  <p:iterate type="lt">
                                    <p:tmPct val="10000"/>
                                  </p:iterate>
                                  <p:childTnLst>
                                    <p:set>
                                      <p:cBhvr>
                                        <p:cTn id="21" dur="1" fill="hold">
                                          <p:stCondLst>
                                            <p:cond delay="0"/>
                                          </p:stCondLst>
                                        </p:cTn>
                                        <p:tgtEl>
                                          <p:spTgt spid="9217"/>
                                        </p:tgtEl>
                                        <p:attrNameLst>
                                          <p:attrName>style.visibility</p:attrName>
                                        </p:attrNameLst>
                                      </p:cBhvr>
                                      <p:to>
                                        <p:strVal val="visible"/>
                                      </p:to>
                                    </p:set>
                                    <p:anim calcmode="lin" valueType="num">
                                      <p:cBhvr>
                                        <p:cTn id="22" dur="500" fill="hold"/>
                                        <p:tgtEl>
                                          <p:spTgt spid="9217"/>
                                        </p:tgtEl>
                                        <p:attrNameLst>
                                          <p:attrName>ppt_w</p:attrName>
                                        </p:attrNameLst>
                                      </p:cBhvr>
                                      <p:tavLst>
                                        <p:tav tm="0">
                                          <p:val>
                                            <p:fltVal val="0"/>
                                          </p:val>
                                        </p:tav>
                                        <p:tav tm="100000">
                                          <p:val>
                                            <p:strVal val="#ppt_w"/>
                                          </p:val>
                                        </p:tav>
                                      </p:tavLst>
                                    </p:anim>
                                    <p:anim calcmode="lin" valueType="num">
                                      <p:cBhvr>
                                        <p:cTn id="23" dur="500" fill="hold"/>
                                        <p:tgtEl>
                                          <p:spTgt spid="9217"/>
                                        </p:tgtEl>
                                        <p:attrNameLst>
                                          <p:attrName>ppt_h</p:attrName>
                                        </p:attrNameLst>
                                      </p:cBhvr>
                                      <p:tavLst>
                                        <p:tav tm="0">
                                          <p:val>
                                            <p:fltVal val="0"/>
                                          </p:val>
                                        </p:tav>
                                        <p:tav tm="100000">
                                          <p:val>
                                            <p:strVal val="#ppt_h"/>
                                          </p:val>
                                        </p:tav>
                                      </p:tavLst>
                                    </p:anim>
                                    <p:animEffect transition="in" filter="fade">
                                      <p:cBhvr>
                                        <p:cTn id="24" dur="500"/>
                                        <p:tgtEl>
                                          <p:spTgt spid="9217"/>
                                        </p:tgtEl>
                                      </p:cBhvr>
                                    </p:animEffect>
                                  </p:childTnLst>
                                </p:cTn>
                              </p:par>
                            </p:childTnLst>
                          </p:cTn>
                        </p:par>
                        <p:par>
                          <p:cTn id="25" fill="hold">
                            <p:stCondLst>
                              <p:cond delay="0"/>
                            </p:stCondLst>
                            <p:childTnLst>
                              <p:par>
                                <p:cTn id="26" presetID="16" presetClass="entr" presetSubtype="42"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barn(outHorizontal)">
                                      <p:cBhvr>
                                        <p:cTn id="28" dur="500"/>
                                        <p:tgtEl>
                                          <p:spTgt spid="27"/>
                                        </p:tgtEl>
                                      </p:cBhvr>
                                    </p:animEffect>
                                  </p:childTnLst>
                                </p:cTn>
                              </p:par>
                            </p:childTnLst>
                          </p:cTn>
                        </p:par>
                        <p:par>
                          <p:cTn id="29" fill="hold">
                            <p:stCondLst>
                              <p:cond delay="500"/>
                            </p:stCondLst>
                            <p:childTnLst>
                              <p:par>
                                <p:cTn id="30" presetID="16" presetClass="entr" presetSubtype="42"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outHorizontal)">
                                      <p:cBhvr>
                                        <p:cTn id="32" dur="500"/>
                                        <p:tgtEl>
                                          <p:spTgt spid="10"/>
                                        </p:tgtEl>
                                      </p:cBhvr>
                                    </p:animEffect>
                                  </p:childTnLst>
                                </p:cTn>
                              </p:par>
                            </p:childTnLst>
                          </p:cTn>
                        </p:par>
                        <p:par>
                          <p:cTn id="33" fill="hold">
                            <p:stCondLst>
                              <p:cond delay="1000"/>
                            </p:stCondLst>
                            <p:childTnLst>
                              <p:par>
                                <p:cTn id="34" presetID="16" presetClass="entr" presetSubtype="42"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arn(outHorizontal)">
                                      <p:cBhvr>
                                        <p:cTn id="36" dur="500"/>
                                        <p:tgtEl>
                                          <p:spTgt spid="14"/>
                                        </p:tgtEl>
                                      </p:cBhvr>
                                    </p:animEffect>
                                  </p:childTnLst>
                                </p:cTn>
                              </p:par>
                            </p:childTnLst>
                          </p:cTn>
                        </p:par>
                        <p:par>
                          <p:cTn id="37" fill="hold">
                            <p:stCondLst>
                              <p:cond delay="1500"/>
                            </p:stCondLst>
                            <p:childTnLst>
                              <p:par>
                                <p:cTn id="38" presetID="16" presetClass="entr" presetSubtype="42"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barn(outHorizontal)">
                                      <p:cBhvr>
                                        <p:cTn id="40" dur="500"/>
                                        <p:tgtEl>
                                          <p:spTgt spid="17"/>
                                        </p:tgtEl>
                                      </p:cBhvr>
                                    </p:animEffect>
                                  </p:childTnLst>
                                </p:cTn>
                              </p:par>
                            </p:childTnLst>
                          </p:cTn>
                        </p:par>
                        <p:par>
                          <p:cTn id="41" fill="hold">
                            <p:stCondLst>
                              <p:cond delay="2000"/>
                            </p:stCondLst>
                            <p:childTnLst>
                              <p:par>
                                <p:cTn id="42" presetID="16" presetClass="entr" presetSubtype="42" fill="hold"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barn(outHorizontal)">
                                      <p:cBhvr>
                                        <p:cTn id="44" dur="500"/>
                                        <p:tgtEl>
                                          <p:spTgt spid="20"/>
                                        </p:tgtEl>
                                      </p:cBhvr>
                                    </p:animEffect>
                                  </p:childTnLst>
                                </p:cTn>
                              </p:par>
                            </p:childTnLst>
                          </p:cTn>
                        </p:par>
                        <p:par>
                          <p:cTn id="45" fill="hold">
                            <p:stCondLst>
                              <p:cond delay="2500"/>
                            </p:stCondLst>
                            <p:childTnLst>
                              <p:par>
                                <p:cTn id="46" presetID="16" presetClass="entr" presetSubtype="42"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barn(outHorizontal)">
                                      <p:cBhvr>
                                        <p:cTn id="48" dur="500"/>
                                        <p:tgtEl>
                                          <p:spTgt spid="23"/>
                                        </p:tgtEl>
                                      </p:cBhvr>
                                    </p:animEffect>
                                  </p:childTnLst>
                                </p:cTn>
                              </p:par>
                            </p:childTnLst>
                          </p:cTn>
                        </p:par>
                        <p:par>
                          <p:cTn id="49" fill="hold">
                            <p:stCondLst>
                              <p:cond delay="3000"/>
                            </p:stCondLst>
                            <p:childTnLst>
                              <p:par>
                                <p:cTn id="50" presetID="16" presetClass="entr" presetSubtype="42"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barn(outHorizontal)">
                                      <p:cBhvr>
                                        <p:cTn id="52" dur="500"/>
                                        <p:tgtEl>
                                          <p:spTgt spid="30"/>
                                        </p:tgtEl>
                                      </p:cBhvr>
                                    </p:animEffect>
                                  </p:childTnLst>
                                </p:cTn>
                              </p:par>
                            </p:childTnLst>
                          </p:cTn>
                        </p:par>
                        <p:par>
                          <p:cTn id="53" fill="hold">
                            <p:stCondLst>
                              <p:cond delay="3500"/>
                            </p:stCondLst>
                            <p:childTnLst>
                              <p:par>
                                <p:cTn id="54" presetID="16" presetClass="entr" presetSubtype="42"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barn(outHorizontal)">
                                      <p:cBhvr>
                                        <p:cTn id="5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animBg="1"/>
      <p:bldP spid="4" grpId="0" animBg="1"/>
      <p:bldP spid="9217" grpId="0"/>
      <p:bldP spid="30" grpId="0" animBg="1"/>
      <p:bldP spid="32" grpId="0" animBg="1"/>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336989"/>
            <a:ext cx="112542" cy="647749"/>
          </a:xfrm>
          <a:prstGeom prst="rect">
            <a:avLst/>
          </a:prstGeom>
          <a:solidFill>
            <a:srgbClr val="1D3D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charset="0"/>
              <a:ea typeface="微软雅黑" pitchFamily="34" charset="-122"/>
              <a:sym typeface="Arial" charset="0"/>
            </a:endParaRPr>
          </a:p>
        </p:txBody>
      </p:sp>
      <p:sp>
        <p:nvSpPr>
          <p:cNvPr id="3" name="矩形 2"/>
          <p:cNvSpPr/>
          <p:nvPr/>
        </p:nvSpPr>
        <p:spPr>
          <a:xfrm>
            <a:off x="112542" y="406687"/>
            <a:ext cx="3516923" cy="523220"/>
          </a:xfrm>
          <a:prstGeom prst="rect">
            <a:avLst/>
          </a:prstGeom>
        </p:spPr>
        <p:txBody>
          <a:bodyPr wrap="square">
            <a:spAutoFit/>
          </a:bodyPr>
          <a:lstStyle/>
          <a:p>
            <a:pPr algn="dist"/>
            <a:r>
              <a:rPr lang="zh-CN" altLang="en-US" sz="2800" dirty="0">
                <a:latin typeface="Arial" charset="0"/>
                <a:ea typeface="微软雅黑" pitchFamily="34" charset="-122"/>
                <a:sym typeface="Arial" charset="0"/>
              </a:rPr>
              <a:t>春季安全生产的特点</a:t>
            </a:r>
          </a:p>
        </p:txBody>
      </p:sp>
      <p:grpSp>
        <p:nvGrpSpPr>
          <p:cNvPr id="7" name="组合 6"/>
          <p:cNvGrpSpPr/>
          <p:nvPr/>
        </p:nvGrpSpPr>
        <p:grpSpPr>
          <a:xfrm>
            <a:off x="1798318" y="1126854"/>
            <a:ext cx="2602525" cy="2740632"/>
            <a:chOff x="633045" y="1592217"/>
            <a:chExt cx="2602525" cy="2740632"/>
          </a:xfrm>
        </p:grpSpPr>
        <p:sp>
          <p:nvSpPr>
            <p:cNvPr id="4" name="矩形 3"/>
            <p:cNvSpPr/>
            <p:nvPr/>
          </p:nvSpPr>
          <p:spPr>
            <a:xfrm>
              <a:off x="633045" y="2053882"/>
              <a:ext cx="2602525" cy="2278967"/>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charset="0"/>
                <a:ea typeface="微软雅黑" pitchFamily="34" charset="-122"/>
                <a:sym typeface="Arial" charset="0"/>
              </a:endParaRPr>
            </a:p>
          </p:txBody>
        </p:sp>
        <p:sp>
          <p:nvSpPr>
            <p:cNvPr id="5" name="矩形 4"/>
            <p:cNvSpPr/>
            <p:nvPr/>
          </p:nvSpPr>
          <p:spPr>
            <a:xfrm>
              <a:off x="1167144" y="1592217"/>
              <a:ext cx="1510249" cy="461665"/>
            </a:xfrm>
            <a:prstGeom prst="rect">
              <a:avLst/>
            </a:prstGeom>
          </p:spPr>
          <p:txBody>
            <a:bodyPr wrap="square">
              <a:spAutoFit/>
            </a:bodyPr>
            <a:lstStyle/>
            <a:p>
              <a:pPr algn="dist"/>
              <a:r>
                <a:rPr lang="zh-CN" altLang="en-US" sz="2400" dirty="0">
                  <a:latin typeface="Arial" charset="0"/>
                  <a:ea typeface="微软雅黑" pitchFamily="34" charset="-122"/>
                  <a:sym typeface="Arial" charset="0"/>
                </a:rPr>
                <a:t>自然现象</a:t>
              </a:r>
            </a:p>
          </p:txBody>
        </p:sp>
        <p:sp>
          <p:nvSpPr>
            <p:cNvPr id="8" name="矩形 7"/>
            <p:cNvSpPr/>
            <p:nvPr/>
          </p:nvSpPr>
          <p:spPr>
            <a:xfrm>
              <a:off x="633045" y="2053882"/>
              <a:ext cx="112542" cy="647749"/>
            </a:xfrm>
            <a:prstGeom prst="rect">
              <a:avLst/>
            </a:prstGeom>
            <a:solidFill>
              <a:srgbClr val="1D3D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charset="0"/>
                <a:ea typeface="微软雅黑" pitchFamily="34" charset="-122"/>
                <a:sym typeface="Arial" charset="0"/>
              </a:endParaRPr>
            </a:p>
          </p:txBody>
        </p:sp>
        <p:sp>
          <p:nvSpPr>
            <p:cNvPr id="6" name="矩形 5"/>
            <p:cNvSpPr/>
            <p:nvPr/>
          </p:nvSpPr>
          <p:spPr>
            <a:xfrm>
              <a:off x="848749" y="2247706"/>
              <a:ext cx="2257867" cy="1569660"/>
            </a:xfrm>
            <a:prstGeom prst="rect">
              <a:avLst/>
            </a:prstGeom>
          </p:spPr>
          <p:txBody>
            <a:bodyPr wrap="square">
              <a:spAutoFit/>
            </a:bodyPr>
            <a:lstStyle/>
            <a:p>
              <a:pPr algn="just">
                <a:lnSpc>
                  <a:spcPct val="150000"/>
                </a:lnSpc>
              </a:pPr>
              <a:r>
                <a:rPr lang="zh-CN" altLang="en-US" sz="1600" dirty="0">
                  <a:latin typeface="Arial" charset="0"/>
                  <a:ea typeface="微软雅黑" pitchFamily="34" charset="-122"/>
                  <a:sym typeface="Arial" charset="0"/>
                </a:rPr>
                <a:t>春季的气象特点是“风干物燥”，大气中的水分含量低，气温变化无常，温差大，风大。</a:t>
              </a:r>
            </a:p>
          </p:txBody>
        </p:sp>
      </p:grpSp>
      <p:grpSp>
        <p:nvGrpSpPr>
          <p:cNvPr id="11" name="组合 10"/>
          <p:cNvGrpSpPr/>
          <p:nvPr/>
        </p:nvGrpSpPr>
        <p:grpSpPr>
          <a:xfrm>
            <a:off x="4794737" y="1143489"/>
            <a:ext cx="2602525" cy="2726565"/>
            <a:chOff x="633045" y="1606284"/>
            <a:chExt cx="2602525" cy="2726565"/>
          </a:xfrm>
        </p:grpSpPr>
        <p:sp>
          <p:nvSpPr>
            <p:cNvPr id="12" name="矩形 11"/>
            <p:cNvSpPr/>
            <p:nvPr/>
          </p:nvSpPr>
          <p:spPr>
            <a:xfrm>
              <a:off x="633045" y="2053882"/>
              <a:ext cx="2602525" cy="2278967"/>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charset="0"/>
                <a:ea typeface="微软雅黑" pitchFamily="34" charset="-122"/>
                <a:sym typeface="Arial" charset="0"/>
              </a:endParaRPr>
            </a:p>
          </p:txBody>
        </p:sp>
        <p:sp>
          <p:nvSpPr>
            <p:cNvPr id="13" name="矩形 12"/>
            <p:cNvSpPr/>
            <p:nvPr/>
          </p:nvSpPr>
          <p:spPr>
            <a:xfrm>
              <a:off x="1084536" y="1606284"/>
              <a:ext cx="1510249" cy="461665"/>
            </a:xfrm>
            <a:prstGeom prst="rect">
              <a:avLst/>
            </a:prstGeom>
          </p:spPr>
          <p:txBody>
            <a:bodyPr wrap="square">
              <a:spAutoFit/>
            </a:bodyPr>
            <a:lstStyle/>
            <a:p>
              <a:pPr algn="dist"/>
              <a:r>
                <a:rPr lang="zh-CN" altLang="en-US" sz="2400" dirty="0">
                  <a:latin typeface="Arial" charset="0"/>
                  <a:ea typeface="微软雅黑" pitchFamily="34" charset="-122"/>
                  <a:sym typeface="Arial" charset="0"/>
                </a:rPr>
                <a:t>人的行为</a:t>
              </a:r>
            </a:p>
          </p:txBody>
        </p:sp>
        <p:sp>
          <p:nvSpPr>
            <p:cNvPr id="14" name="矩形 13"/>
            <p:cNvSpPr/>
            <p:nvPr/>
          </p:nvSpPr>
          <p:spPr>
            <a:xfrm>
              <a:off x="633045" y="2053882"/>
              <a:ext cx="112542" cy="647749"/>
            </a:xfrm>
            <a:prstGeom prst="rect">
              <a:avLst/>
            </a:prstGeom>
            <a:solidFill>
              <a:srgbClr val="1D3D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charset="0"/>
                <a:ea typeface="微软雅黑" pitchFamily="34" charset="-122"/>
                <a:sym typeface="Arial" charset="0"/>
              </a:endParaRPr>
            </a:p>
          </p:txBody>
        </p:sp>
        <p:sp>
          <p:nvSpPr>
            <p:cNvPr id="15" name="矩形 14"/>
            <p:cNvSpPr/>
            <p:nvPr/>
          </p:nvSpPr>
          <p:spPr>
            <a:xfrm>
              <a:off x="848749" y="2247706"/>
              <a:ext cx="2257867" cy="1569660"/>
            </a:xfrm>
            <a:prstGeom prst="rect">
              <a:avLst/>
            </a:prstGeom>
          </p:spPr>
          <p:txBody>
            <a:bodyPr wrap="square">
              <a:spAutoFit/>
            </a:bodyPr>
            <a:lstStyle/>
            <a:p>
              <a:pPr algn="just">
                <a:lnSpc>
                  <a:spcPct val="150000"/>
                </a:lnSpc>
              </a:pPr>
              <a:r>
                <a:rPr lang="zh-CN" altLang="en-US" sz="1600" dirty="0">
                  <a:latin typeface="Arial" charset="0"/>
                  <a:ea typeface="微软雅黑" pitchFamily="34" charset="-122"/>
                  <a:sym typeface="Arial" charset="0"/>
                </a:rPr>
                <a:t>春困和懒惰是人们行为表现的基本特征，行动迟缓，反应迟钝，对事物的兴奋度低。</a:t>
              </a:r>
            </a:p>
          </p:txBody>
        </p:sp>
      </p:grpSp>
      <p:grpSp>
        <p:nvGrpSpPr>
          <p:cNvPr id="16" name="组合 15"/>
          <p:cNvGrpSpPr/>
          <p:nvPr/>
        </p:nvGrpSpPr>
        <p:grpSpPr>
          <a:xfrm>
            <a:off x="7765949" y="1126854"/>
            <a:ext cx="2602525" cy="2740632"/>
            <a:chOff x="633045" y="1592217"/>
            <a:chExt cx="2602525" cy="2740632"/>
          </a:xfrm>
        </p:grpSpPr>
        <p:sp>
          <p:nvSpPr>
            <p:cNvPr id="17" name="矩形 16"/>
            <p:cNvSpPr/>
            <p:nvPr/>
          </p:nvSpPr>
          <p:spPr>
            <a:xfrm>
              <a:off x="633045" y="2053882"/>
              <a:ext cx="2602525" cy="2278967"/>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charset="0"/>
                <a:ea typeface="微软雅黑" pitchFamily="34" charset="-122"/>
                <a:sym typeface="Arial" charset="0"/>
              </a:endParaRPr>
            </a:p>
          </p:txBody>
        </p:sp>
        <p:sp>
          <p:nvSpPr>
            <p:cNvPr id="18" name="矩形 17"/>
            <p:cNvSpPr/>
            <p:nvPr/>
          </p:nvSpPr>
          <p:spPr>
            <a:xfrm>
              <a:off x="1027135" y="1592217"/>
              <a:ext cx="1811804" cy="461665"/>
            </a:xfrm>
            <a:prstGeom prst="rect">
              <a:avLst/>
            </a:prstGeom>
          </p:spPr>
          <p:txBody>
            <a:bodyPr wrap="square">
              <a:spAutoFit/>
            </a:bodyPr>
            <a:lstStyle/>
            <a:p>
              <a:pPr algn="dist"/>
              <a:r>
                <a:rPr lang="zh-CN" altLang="en-US" sz="2400" dirty="0">
                  <a:latin typeface="Arial" charset="0"/>
                  <a:ea typeface="微软雅黑" pitchFamily="34" charset="-122"/>
                  <a:sym typeface="Arial" charset="0"/>
                </a:rPr>
                <a:t>节后懒散</a:t>
              </a:r>
            </a:p>
          </p:txBody>
        </p:sp>
        <p:sp>
          <p:nvSpPr>
            <p:cNvPr id="19" name="矩形 18"/>
            <p:cNvSpPr/>
            <p:nvPr/>
          </p:nvSpPr>
          <p:spPr>
            <a:xfrm>
              <a:off x="633045" y="2053882"/>
              <a:ext cx="112542" cy="647749"/>
            </a:xfrm>
            <a:prstGeom prst="rect">
              <a:avLst/>
            </a:prstGeom>
            <a:solidFill>
              <a:srgbClr val="1D3D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charset="0"/>
                <a:ea typeface="微软雅黑" pitchFamily="34" charset="-122"/>
                <a:sym typeface="Arial" charset="0"/>
              </a:endParaRPr>
            </a:p>
          </p:txBody>
        </p:sp>
        <p:sp>
          <p:nvSpPr>
            <p:cNvPr id="20" name="矩形 19"/>
            <p:cNvSpPr/>
            <p:nvPr/>
          </p:nvSpPr>
          <p:spPr>
            <a:xfrm>
              <a:off x="848749" y="2247706"/>
              <a:ext cx="2257867" cy="1200329"/>
            </a:xfrm>
            <a:prstGeom prst="rect">
              <a:avLst/>
            </a:prstGeom>
          </p:spPr>
          <p:txBody>
            <a:bodyPr wrap="square">
              <a:spAutoFit/>
            </a:bodyPr>
            <a:lstStyle/>
            <a:p>
              <a:pPr algn="just">
                <a:lnSpc>
                  <a:spcPct val="150000"/>
                </a:lnSpc>
              </a:pPr>
              <a:r>
                <a:rPr lang="zh-CN" altLang="en-US" sz="1600" dirty="0">
                  <a:latin typeface="Arial" charset="0"/>
                  <a:ea typeface="微软雅黑" pitchFamily="34" charset="-122"/>
                  <a:sym typeface="Arial" charset="0"/>
                </a:rPr>
                <a:t>节日兴奋后遗：陶醉、议论、沉沦、醉意朦胧、</a:t>
              </a:r>
            </a:p>
            <a:p>
              <a:pPr algn="just">
                <a:lnSpc>
                  <a:spcPct val="150000"/>
                </a:lnSpc>
              </a:pPr>
              <a:r>
                <a:rPr lang="zh-CN" altLang="en-US" sz="1600" dirty="0">
                  <a:latin typeface="Arial" charset="0"/>
                  <a:ea typeface="微软雅黑" pitchFamily="34" charset="-122"/>
                  <a:sym typeface="Arial" charset="0"/>
                </a:rPr>
                <a:t>对工作心不在焉。</a:t>
              </a:r>
            </a:p>
          </p:txBody>
        </p:sp>
      </p:grpSp>
      <p:grpSp>
        <p:nvGrpSpPr>
          <p:cNvPr id="21" name="组合 20"/>
          <p:cNvGrpSpPr/>
          <p:nvPr/>
        </p:nvGrpSpPr>
        <p:grpSpPr>
          <a:xfrm>
            <a:off x="1798318" y="3863418"/>
            <a:ext cx="2602525" cy="2756385"/>
            <a:chOff x="633045" y="1576464"/>
            <a:chExt cx="2602525" cy="2756385"/>
          </a:xfrm>
        </p:grpSpPr>
        <p:sp>
          <p:nvSpPr>
            <p:cNvPr id="22" name="矩形 21"/>
            <p:cNvSpPr/>
            <p:nvPr/>
          </p:nvSpPr>
          <p:spPr>
            <a:xfrm>
              <a:off x="633045" y="2053882"/>
              <a:ext cx="2602525" cy="2278967"/>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charset="0"/>
                <a:ea typeface="微软雅黑" pitchFamily="34" charset="-122"/>
                <a:sym typeface="Arial" charset="0"/>
              </a:endParaRPr>
            </a:p>
          </p:txBody>
        </p:sp>
        <p:sp>
          <p:nvSpPr>
            <p:cNvPr id="23" name="矩形 22"/>
            <p:cNvSpPr/>
            <p:nvPr/>
          </p:nvSpPr>
          <p:spPr>
            <a:xfrm>
              <a:off x="1048566" y="1576464"/>
              <a:ext cx="1811804" cy="461665"/>
            </a:xfrm>
            <a:prstGeom prst="rect">
              <a:avLst/>
            </a:prstGeom>
          </p:spPr>
          <p:txBody>
            <a:bodyPr wrap="square">
              <a:spAutoFit/>
            </a:bodyPr>
            <a:lstStyle/>
            <a:p>
              <a:pPr algn="dist"/>
              <a:r>
                <a:rPr lang="zh-CN" altLang="en-US" sz="2400" dirty="0">
                  <a:latin typeface="Arial" charset="0"/>
                  <a:ea typeface="微软雅黑" pitchFamily="34" charset="-122"/>
                  <a:sym typeface="Arial" charset="0"/>
                </a:rPr>
                <a:t>人员流动大</a:t>
              </a:r>
            </a:p>
          </p:txBody>
        </p:sp>
        <p:sp>
          <p:nvSpPr>
            <p:cNvPr id="24" name="矩形 23"/>
            <p:cNvSpPr/>
            <p:nvPr/>
          </p:nvSpPr>
          <p:spPr>
            <a:xfrm>
              <a:off x="633045" y="2053882"/>
              <a:ext cx="112542" cy="647749"/>
            </a:xfrm>
            <a:prstGeom prst="rect">
              <a:avLst/>
            </a:prstGeom>
            <a:solidFill>
              <a:srgbClr val="1D3D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charset="0"/>
                <a:ea typeface="微软雅黑" pitchFamily="34" charset="-122"/>
                <a:sym typeface="Arial" charset="0"/>
              </a:endParaRPr>
            </a:p>
          </p:txBody>
        </p:sp>
        <p:sp>
          <p:nvSpPr>
            <p:cNvPr id="25" name="矩形 24"/>
            <p:cNvSpPr/>
            <p:nvPr/>
          </p:nvSpPr>
          <p:spPr>
            <a:xfrm>
              <a:off x="848749" y="2247706"/>
              <a:ext cx="2257867" cy="2031325"/>
            </a:xfrm>
            <a:prstGeom prst="rect">
              <a:avLst/>
            </a:prstGeom>
          </p:spPr>
          <p:txBody>
            <a:bodyPr wrap="square">
              <a:spAutoFit/>
            </a:bodyPr>
            <a:lstStyle/>
            <a:p>
              <a:pPr algn="just">
                <a:lnSpc>
                  <a:spcPct val="150000"/>
                </a:lnSpc>
              </a:pPr>
              <a:r>
                <a:rPr lang="zh-CN" altLang="en-US" sz="1400" dirty="0">
                  <a:latin typeface="Arial" charset="0"/>
                  <a:ea typeface="微软雅黑" pitchFamily="34" charset="-122"/>
                  <a:sym typeface="Arial" charset="0"/>
                </a:rPr>
                <a:t>从业人员找工作随意性大，就业任性。老的从业人员不一定返回，或随意晚回，任性；没有理由说走就走，任性。导致企业招工困难，熟练工减员。</a:t>
              </a:r>
            </a:p>
          </p:txBody>
        </p:sp>
      </p:grpSp>
      <p:grpSp>
        <p:nvGrpSpPr>
          <p:cNvPr id="26" name="组合 25"/>
          <p:cNvGrpSpPr/>
          <p:nvPr/>
        </p:nvGrpSpPr>
        <p:grpSpPr>
          <a:xfrm>
            <a:off x="4794737" y="3895806"/>
            <a:ext cx="2602525" cy="2726565"/>
            <a:chOff x="633045" y="1606284"/>
            <a:chExt cx="2602525" cy="2726565"/>
          </a:xfrm>
        </p:grpSpPr>
        <p:sp>
          <p:nvSpPr>
            <p:cNvPr id="27" name="矩形 26"/>
            <p:cNvSpPr/>
            <p:nvPr/>
          </p:nvSpPr>
          <p:spPr>
            <a:xfrm>
              <a:off x="633045" y="2053882"/>
              <a:ext cx="2602525" cy="2278967"/>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charset="0"/>
                <a:ea typeface="微软雅黑" pitchFamily="34" charset="-122"/>
                <a:sym typeface="Arial" charset="0"/>
              </a:endParaRPr>
            </a:p>
          </p:txBody>
        </p:sp>
        <p:sp>
          <p:nvSpPr>
            <p:cNvPr id="28" name="矩形 27"/>
            <p:cNvSpPr/>
            <p:nvPr/>
          </p:nvSpPr>
          <p:spPr>
            <a:xfrm>
              <a:off x="1084536" y="1606284"/>
              <a:ext cx="1525543" cy="461665"/>
            </a:xfrm>
            <a:prstGeom prst="rect">
              <a:avLst/>
            </a:prstGeom>
          </p:spPr>
          <p:txBody>
            <a:bodyPr wrap="square">
              <a:spAutoFit/>
            </a:bodyPr>
            <a:lstStyle/>
            <a:p>
              <a:pPr algn="dist"/>
              <a:r>
                <a:rPr lang="zh-CN" altLang="en-US" sz="2400" dirty="0">
                  <a:latin typeface="Arial" charset="0"/>
                  <a:ea typeface="微软雅黑" pitchFamily="34" charset="-122"/>
                  <a:sym typeface="Arial" charset="0"/>
                </a:rPr>
                <a:t>水平缺陷</a:t>
              </a:r>
            </a:p>
          </p:txBody>
        </p:sp>
        <p:sp>
          <p:nvSpPr>
            <p:cNvPr id="29" name="矩形 28"/>
            <p:cNvSpPr/>
            <p:nvPr/>
          </p:nvSpPr>
          <p:spPr>
            <a:xfrm>
              <a:off x="633045" y="2053882"/>
              <a:ext cx="112542" cy="647749"/>
            </a:xfrm>
            <a:prstGeom prst="rect">
              <a:avLst/>
            </a:prstGeom>
            <a:solidFill>
              <a:srgbClr val="1D3D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charset="0"/>
                <a:ea typeface="微软雅黑" pitchFamily="34" charset="-122"/>
                <a:sym typeface="Arial" charset="0"/>
              </a:endParaRPr>
            </a:p>
          </p:txBody>
        </p:sp>
        <p:sp>
          <p:nvSpPr>
            <p:cNvPr id="30" name="矩形 29"/>
            <p:cNvSpPr/>
            <p:nvPr/>
          </p:nvSpPr>
          <p:spPr>
            <a:xfrm>
              <a:off x="848749" y="2247706"/>
              <a:ext cx="2257867" cy="1938992"/>
            </a:xfrm>
            <a:prstGeom prst="rect">
              <a:avLst/>
            </a:prstGeom>
          </p:spPr>
          <p:txBody>
            <a:bodyPr wrap="square">
              <a:spAutoFit/>
            </a:bodyPr>
            <a:lstStyle/>
            <a:p>
              <a:pPr algn="just">
                <a:lnSpc>
                  <a:spcPct val="150000"/>
                </a:lnSpc>
              </a:pPr>
              <a:r>
                <a:rPr lang="zh-CN" altLang="en-US" sz="1600" dirty="0">
                  <a:latin typeface="Arial" charset="0"/>
                  <a:ea typeface="微软雅黑" pitchFamily="34" charset="-122"/>
                  <a:sym typeface="Arial" charset="0"/>
                </a:rPr>
                <a:t>从业人员的文化水平和知识结构参差不齐导致企业的熟练操作水平的下降，成倍的增加了事故几率和安全隐患。</a:t>
              </a:r>
            </a:p>
          </p:txBody>
        </p:sp>
      </p:grpSp>
      <p:grpSp>
        <p:nvGrpSpPr>
          <p:cNvPr id="31" name="组合 30"/>
          <p:cNvGrpSpPr/>
          <p:nvPr/>
        </p:nvGrpSpPr>
        <p:grpSpPr>
          <a:xfrm>
            <a:off x="7765949" y="3879171"/>
            <a:ext cx="2602525" cy="2740632"/>
            <a:chOff x="633045" y="1592217"/>
            <a:chExt cx="2602525" cy="2740632"/>
          </a:xfrm>
        </p:grpSpPr>
        <p:sp>
          <p:nvSpPr>
            <p:cNvPr id="32" name="矩形 31"/>
            <p:cNvSpPr/>
            <p:nvPr/>
          </p:nvSpPr>
          <p:spPr>
            <a:xfrm>
              <a:off x="633045" y="2053882"/>
              <a:ext cx="2602525" cy="2278967"/>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charset="0"/>
                <a:ea typeface="微软雅黑" pitchFamily="34" charset="-122"/>
                <a:sym typeface="Arial" charset="0"/>
              </a:endParaRPr>
            </a:p>
          </p:txBody>
        </p:sp>
        <p:sp>
          <p:nvSpPr>
            <p:cNvPr id="33" name="矩形 32"/>
            <p:cNvSpPr/>
            <p:nvPr/>
          </p:nvSpPr>
          <p:spPr>
            <a:xfrm>
              <a:off x="1027135" y="1592217"/>
              <a:ext cx="1811804" cy="461665"/>
            </a:xfrm>
            <a:prstGeom prst="rect">
              <a:avLst/>
            </a:prstGeom>
          </p:spPr>
          <p:txBody>
            <a:bodyPr wrap="square">
              <a:spAutoFit/>
            </a:bodyPr>
            <a:lstStyle/>
            <a:p>
              <a:pPr algn="dist"/>
              <a:r>
                <a:rPr lang="zh-CN" altLang="en-US" sz="2400" dirty="0">
                  <a:latin typeface="Arial" charset="0"/>
                  <a:ea typeface="微软雅黑" pitchFamily="34" charset="-122"/>
                  <a:sym typeface="Arial" charset="0"/>
                </a:rPr>
                <a:t>培训滞后</a:t>
              </a:r>
            </a:p>
          </p:txBody>
        </p:sp>
        <p:sp>
          <p:nvSpPr>
            <p:cNvPr id="34" name="矩形 33"/>
            <p:cNvSpPr/>
            <p:nvPr/>
          </p:nvSpPr>
          <p:spPr>
            <a:xfrm>
              <a:off x="633045" y="2053882"/>
              <a:ext cx="112542" cy="647749"/>
            </a:xfrm>
            <a:prstGeom prst="rect">
              <a:avLst/>
            </a:prstGeom>
            <a:solidFill>
              <a:srgbClr val="1D3D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charset="0"/>
                <a:ea typeface="微软雅黑" pitchFamily="34" charset="-122"/>
                <a:sym typeface="Arial" charset="0"/>
              </a:endParaRPr>
            </a:p>
          </p:txBody>
        </p:sp>
        <p:sp>
          <p:nvSpPr>
            <p:cNvPr id="35" name="矩形 34"/>
            <p:cNvSpPr/>
            <p:nvPr/>
          </p:nvSpPr>
          <p:spPr>
            <a:xfrm>
              <a:off x="848749" y="2247706"/>
              <a:ext cx="2257867" cy="1569660"/>
            </a:xfrm>
            <a:prstGeom prst="rect">
              <a:avLst/>
            </a:prstGeom>
          </p:spPr>
          <p:txBody>
            <a:bodyPr wrap="square">
              <a:spAutoFit/>
            </a:bodyPr>
            <a:lstStyle/>
            <a:p>
              <a:pPr algn="just">
                <a:lnSpc>
                  <a:spcPct val="150000"/>
                </a:lnSpc>
              </a:pPr>
              <a:r>
                <a:rPr lang="zh-CN" altLang="en-US" sz="1600" dirty="0">
                  <a:latin typeface="Arial" charset="0"/>
                  <a:ea typeface="微软雅黑" pitchFamily="34" charset="-122"/>
                  <a:sym typeface="Arial" charset="0"/>
                </a:rPr>
                <a:t>从业人员没有培训或培训不到位就匆忙上岗，盲目作业，给事故发生埋下了祸根。</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par>
                                <p:cTn id="11" presetID="22" presetClass="entr" presetSubtype="8"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500"/>
                                        <p:tgtEl>
                                          <p:spTgt spid="16"/>
                                        </p:tgtEl>
                                      </p:cBhvr>
                                    </p:animEffect>
                                  </p:childTnLst>
                                </p:cTn>
                              </p:par>
                              <p:par>
                                <p:cTn id="14" presetID="22" presetClass="entr" presetSubtype="8"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left)">
                                      <p:cBhvr>
                                        <p:cTn id="16" dur="500"/>
                                        <p:tgtEl>
                                          <p:spTgt spid="21"/>
                                        </p:tgtEl>
                                      </p:cBhvr>
                                    </p:animEffect>
                                  </p:childTnLst>
                                </p:cTn>
                              </p:par>
                              <p:par>
                                <p:cTn id="17" presetID="22" presetClass="entr" presetSubtype="8"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cTn>
                              </p:par>
                              <p:par>
                                <p:cTn id="20" presetID="22" presetClass="entr" presetSubtype="8"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left)">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标题 7169"/>
          <p:cNvSpPr>
            <a:spLocks noGrp="1" noChangeArrowheads="1"/>
          </p:cNvSpPr>
          <p:nvPr>
            <p:ph type="title" idx="4294967295"/>
          </p:nvPr>
        </p:nvSpPr>
        <p:spPr>
          <a:xfrm>
            <a:off x="185811" y="463598"/>
            <a:ext cx="3438378" cy="478937"/>
          </a:xfrm>
          <a:prstGeom prst="rect">
            <a:avLst/>
          </a:prstGeom>
        </p:spPr>
        <p:txBody>
          <a:bodyPr/>
          <a:lstStyle/>
          <a:p>
            <a:pPr algn="dist"/>
            <a:r>
              <a:rPr lang="zh-CN" altLang="en-US" sz="2800" dirty="0">
                <a:latin typeface="Arial" charset="0"/>
                <a:ea typeface="微软雅黑" pitchFamily="34" charset="-122"/>
                <a:cs typeface="+mn-cs"/>
                <a:sym typeface="Arial" charset="0"/>
              </a:rPr>
              <a:t>易生的事故和隐患</a:t>
            </a:r>
          </a:p>
        </p:txBody>
      </p:sp>
      <p:sp>
        <p:nvSpPr>
          <p:cNvPr id="2" name="矩形 1"/>
          <p:cNvSpPr/>
          <p:nvPr/>
        </p:nvSpPr>
        <p:spPr>
          <a:xfrm>
            <a:off x="6281292" y="942535"/>
            <a:ext cx="5111261" cy="2585323"/>
          </a:xfrm>
          <a:prstGeom prst="rect">
            <a:avLst/>
          </a:prstGeom>
        </p:spPr>
        <p:txBody>
          <a:bodyPr wrap="square">
            <a:spAutoFit/>
          </a:bodyPr>
          <a:lstStyle/>
          <a:p>
            <a:pPr algn="just">
              <a:lnSpc>
                <a:spcPct val="150000"/>
              </a:lnSpc>
            </a:pPr>
            <a:r>
              <a:rPr lang="en-US" altLang="zh-CN" b="1" dirty="0">
                <a:latin typeface="Arial" charset="0"/>
                <a:ea typeface="微软雅黑" pitchFamily="34" charset="-122"/>
                <a:sym typeface="Arial" charset="0"/>
              </a:rPr>
              <a:t>1</a:t>
            </a:r>
            <a:r>
              <a:rPr lang="zh-CN" altLang="en-US" b="1" dirty="0">
                <a:latin typeface="Arial" charset="0"/>
                <a:ea typeface="微软雅黑" pitchFamily="34" charset="-122"/>
                <a:sym typeface="Arial" charset="0"/>
              </a:rPr>
              <a:t>、火灾</a:t>
            </a:r>
          </a:p>
          <a:p>
            <a:pPr algn="just">
              <a:lnSpc>
                <a:spcPct val="150000"/>
              </a:lnSpc>
            </a:pPr>
            <a:r>
              <a:rPr lang="zh-CN" altLang="en-US" dirty="0">
                <a:latin typeface="Arial" charset="0"/>
                <a:ea typeface="微软雅黑" pitchFamily="34" charset="-122"/>
                <a:sym typeface="Arial" charset="0"/>
              </a:rPr>
              <a:t>火灾事故是春季的高发期，无论是化工企业、一般加工企业、职工宿舍等人员密集场所，还是商业或仓储业，都须及时消除火灾隐患。例如：春季的安全用电、动火作业等。火灾还会带来次生灾害，如：群死群伤。</a:t>
            </a:r>
          </a:p>
        </p:txBody>
      </p:sp>
      <p:sp>
        <p:nvSpPr>
          <p:cNvPr id="3" name="矩形 2"/>
          <p:cNvSpPr/>
          <p:nvPr/>
        </p:nvSpPr>
        <p:spPr>
          <a:xfrm>
            <a:off x="6313823" y="3857498"/>
            <a:ext cx="5046198" cy="2585323"/>
          </a:xfrm>
          <a:prstGeom prst="rect">
            <a:avLst/>
          </a:prstGeom>
        </p:spPr>
        <p:txBody>
          <a:bodyPr wrap="square">
            <a:spAutoFit/>
          </a:bodyPr>
          <a:lstStyle/>
          <a:p>
            <a:pPr algn="just">
              <a:lnSpc>
                <a:spcPct val="150000"/>
              </a:lnSpc>
            </a:pPr>
            <a:r>
              <a:rPr lang="en-US" altLang="zh-CN" b="1" dirty="0">
                <a:latin typeface="Arial" charset="0"/>
                <a:ea typeface="微软雅黑" pitchFamily="34" charset="-122"/>
                <a:sym typeface="Arial" charset="0"/>
              </a:rPr>
              <a:t>2</a:t>
            </a:r>
            <a:r>
              <a:rPr lang="zh-CN" altLang="en-US" b="1" dirty="0">
                <a:latin typeface="Arial" charset="0"/>
                <a:ea typeface="微软雅黑" pitchFamily="34" charset="-122"/>
                <a:sym typeface="Arial" charset="0"/>
              </a:rPr>
              <a:t>、危化品的使用</a:t>
            </a:r>
          </a:p>
          <a:p>
            <a:pPr algn="just">
              <a:lnSpc>
                <a:spcPct val="150000"/>
              </a:lnSpc>
            </a:pPr>
            <a:r>
              <a:rPr lang="zh-CN" altLang="en-US" dirty="0">
                <a:latin typeface="Arial" charset="0"/>
                <a:ea typeface="微软雅黑" pitchFamily="34" charset="-122"/>
                <a:sym typeface="Arial" charset="0"/>
              </a:rPr>
              <a:t>一般生产企业较生产危化品的企业，对危险化学品的使用和管理有差距。首先认识不到位，执行力差，其次对相关规范落实不够。制度、安全操作规程、预案不健全；现场管理混乱；安全措施不到位；检查记录缺失；隐患多。</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 r="-922" b="19878"/>
          <a:stretch>
            <a:fillRect/>
          </a:stretch>
        </p:blipFill>
        <p:spPr bwMode="auto">
          <a:xfrm>
            <a:off x="1225501" y="1099091"/>
            <a:ext cx="4797376" cy="254415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10664" b="11070"/>
          <a:stretch>
            <a:fillRect/>
          </a:stretch>
        </p:blipFill>
        <p:spPr bwMode="auto">
          <a:xfrm>
            <a:off x="1225501" y="3799805"/>
            <a:ext cx="4762500" cy="27731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8"/>
                                        </p:tgtEl>
                                        <p:attrNameLst>
                                          <p:attrName>style.visibility</p:attrName>
                                        </p:attrNameLst>
                                      </p:cBhvr>
                                      <p:to>
                                        <p:strVal val="visible"/>
                                      </p:to>
                                    </p:set>
                                    <p:anim calcmode="lin" valueType="num">
                                      <p:cBhvr additive="base">
                                        <p:cTn id="11" dur="500" fill="hold"/>
                                        <p:tgtEl>
                                          <p:spTgt spid="1028"/>
                                        </p:tgtEl>
                                        <p:attrNameLst>
                                          <p:attrName>ppt_x</p:attrName>
                                        </p:attrNameLst>
                                      </p:cBhvr>
                                      <p:tavLst>
                                        <p:tav tm="0">
                                          <p:val>
                                            <p:strVal val="#ppt_x"/>
                                          </p:val>
                                        </p:tav>
                                        <p:tav tm="100000">
                                          <p:val>
                                            <p:strVal val="#ppt_x"/>
                                          </p:val>
                                        </p:tav>
                                      </p:tavLst>
                                    </p:anim>
                                    <p:anim calcmode="lin" valueType="num">
                                      <p:cBhvr additive="base">
                                        <p:cTn id="12" dur="500" fill="hold"/>
                                        <p:tgtEl>
                                          <p:spTgt spid="1028"/>
                                        </p:tgtEl>
                                        <p:attrNameLst>
                                          <p:attrName>ppt_y</p:attrName>
                                        </p:attrNameLst>
                                      </p:cBhvr>
                                      <p:tavLst>
                                        <p:tav tm="0">
                                          <p:val>
                                            <p:strVal val="1+#ppt_h/2"/>
                                          </p:val>
                                        </p:tav>
                                        <p:tav tm="100000">
                                          <p:val>
                                            <p:strVal val="#ppt_y"/>
                                          </p:val>
                                        </p:tav>
                                      </p:tavLst>
                                    </p:anim>
                                  </p:childTnLst>
                                </p:cTn>
                              </p:par>
                              <p:par>
                                <p:cTn id="13" presetID="10" presetClass="entr" presetSubtype="0" fill="hold" grpId="0" nodeType="withEffect">
                                  <p:stCondLst>
                                    <p:cond delay="0"/>
                                  </p:stCondLst>
                                  <p:iterate type="lt">
                                    <p:tmPct val="10000"/>
                                  </p:iterate>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par>
                                <p:cTn id="18" presetID="10" presetClass="entr" presetSubtype="0" fill="hold" grpId="0" nodeType="withEffect">
                                  <p:stCondLst>
                                    <p:cond delay="0"/>
                                  </p:stCondLst>
                                  <p:iterate type="lt">
                                    <p:tmPct val="10000"/>
                                  </p:iterate>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7169"/>
          <p:cNvSpPr txBox="1">
            <a:spLocks noChangeArrowheads="1"/>
          </p:cNvSpPr>
          <p:nvPr/>
        </p:nvSpPr>
        <p:spPr>
          <a:xfrm>
            <a:off x="185811" y="463598"/>
            <a:ext cx="3438378" cy="47893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dist"/>
            <a:r>
              <a:rPr lang="zh-CN" altLang="en-US" sz="2800" dirty="0">
                <a:latin typeface="Arial" charset="0"/>
                <a:ea typeface="微软雅黑" pitchFamily="34" charset="-122"/>
                <a:cs typeface="+mn-cs"/>
                <a:sym typeface="Arial" charset="0"/>
              </a:rPr>
              <a:t>易生的事故和隐患</a:t>
            </a:r>
          </a:p>
        </p:txBody>
      </p:sp>
      <p:sp>
        <p:nvSpPr>
          <p:cNvPr id="2" name="矩形 1"/>
          <p:cNvSpPr/>
          <p:nvPr/>
        </p:nvSpPr>
        <p:spPr>
          <a:xfrm>
            <a:off x="1072108" y="3533738"/>
            <a:ext cx="2942425" cy="2169825"/>
          </a:xfrm>
          <a:prstGeom prst="rect">
            <a:avLst/>
          </a:prstGeom>
        </p:spPr>
        <p:txBody>
          <a:bodyPr wrap="square">
            <a:spAutoFit/>
          </a:bodyPr>
          <a:lstStyle/>
          <a:p>
            <a:pPr>
              <a:lnSpc>
                <a:spcPct val="150000"/>
              </a:lnSpc>
            </a:pPr>
            <a:r>
              <a:rPr lang="en-US" altLang="zh-CN" b="1" dirty="0">
                <a:latin typeface="Arial" charset="0"/>
                <a:ea typeface="微软雅黑" pitchFamily="34" charset="-122"/>
                <a:sym typeface="Arial" charset="0"/>
              </a:rPr>
              <a:t>3</a:t>
            </a:r>
            <a:r>
              <a:rPr lang="zh-CN" altLang="en-US" b="1" dirty="0">
                <a:latin typeface="Arial" charset="0"/>
                <a:ea typeface="微软雅黑" pitchFamily="34" charset="-122"/>
                <a:sym typeface="Arial" charset="0"/>
              </a:rPr>
              <a:t>、输油输气管线</a:t>
            </a:r>
          </a:p>
          <a:p>
            <a:pPr algn="just">
              <a:lnSpc>
                <a:spcPct val="150000"/>
              </a:lnSpc>
            </a:pPr>
            <a:r>
              <a:rPr lang="zh-CN" altLang="en-US" dirty="0">
                <a:latin typeface="Arial" charset="0"/>
                <a:ea typeface="微软雅黑" pitchFamily="34" charset="-122"/>
                <a:sym typeface="Arial" charset="0"/>
              </a:rPr>
              <a:t>虽然我们有“</a:t>
            </a:r>
            <a:r>
              <a:rPr lang="en-US" altLang="zh-CN" dirty="0">
                <a:latin typeface="Arial" charset="0"/>
                <a:ea typeface="微软雅黑" pitchFamily="34" charset="-122"/>
                <a:sym typeface="Arial" charset="0"/>
              </a:rPr>
              <a:t>11</a:t>
            </a:r>
            <a:r>
              <a:rPr lang="zh-CN" altLang="en-US" dirty="0">
                <a:latin typeface="Arial" charset="0"/>
                <a:ea typeface="微软雅黑" pitchFamily="34" charset="-122"/>
                <a:sym typeface="Arial" charset="0"/>
              </a:rPr>
              <a:t>、</a:t>
            </a:r>
            <a:r>
              <a:rPr lang="en-US" altLang="zh-CN" dirty="0">
                <a:latin typeface="Arial" charset="0"/>
                <a:ea typeface="微软雅黑" pitchFamily="34" charset="-122"/>
                <a:sym typeface="Arial" charset="0"/>
              </a:rPr>
              <a:t>22”</a:t>
            </a:r>
            <a:r>
              <a:rPr lang="zh-CN" altLang="en-US" dirty="0">
                <a:latin typeface="Arial" charset="0"/>
                <a:ea typeface="微软雅黑" pitchFamily="34" charset="-122"/>
                <a:sym typeface="Arial" charset="0"/>
              </a:rPr>
              <a:t>事故的教训，但对现有通过辖区管道的保护不够，还有占压现象，存在隐患。</a:t>
            </a:r>
          </a:p>
        </p:txBody>
      </p:sp>
      <p:sp>
        <p:nvSpPr>
          <p:cNvPr id="4" name="矩形 3"/>
          <p:cNvSpPr/>
          <p:nvPr/>
        </p:nvSpPr>
        <p:spPr>
          <a:xfrm>
            <a:off x="8000414" y="3575445"/>
            <a:ext cx="3422091" cy="2585323"/>
          </a:xfrm>
          <a:prstGeom prst="rect">
            <a:avLst/>
          </a:prstGeom>
        </p:spPr>
        <p:txBody>
          <a:bodyPr wrap="square">
            <a:spAutoFit/>
          </a:bodyPr>
          <a:lstStyle/>
          <a:p>
            <a:pPr>
              <a:lnSpc>
                <a:spcPct val="150000"/>
              </a:lnSpc>
            </a:pPr>
            <a:r>
              <a:rPr lang="en-US" altLang="zh-CN" b="1" dirty="0">
                <a:latin typeface="Arial" charset="0"/>
                <a:ea typeface="微软雅黑" pitchFamily="34" charset="-122"/>
                <a:sym typeface="Arial" charset="0"/>
              </a:rPr>
              <a:t>5</a:t>
            </a:r>
            <a:r>
              <a:rPr lang="zh-CN" altLang="en-US" b="1" dirty="0">
                <a:latin typeface="Arial" charset="0"/>
                <a:ea typeface="微软雅黑" pitchFamily="34" charset="-122"/>
                <a:sym typeface="Arial" charset="0"/>
              </a:rPr>
              <a:t>、防静电危害</a:t>
            </a:r>
          </a:p>
          <a:p>
            <a:pPr>
              <a:lnSpc>
                <a:spcPct val="150000"/>
              </a:lnSpc>
            </a:pPr>
            <a:r>
              <a:rPr lang="zh-CN" altLang="en-US">
                <a:latin typeface="Arial" charset="0"/>
                <a:ea typeface="微软雅黑" pitchFamily="34" charset="-122"/>
                <a:sym typeface="Arial" charset="0"/>
              </a:rPr>
              <a:t>静电</a:t>
            </a:r>
            <a:r>
              <a:rPr lang="zh-CN" altLang="en-US" dirty="0">
                <a:latin typeface="Arial" charset="0"/>
                <a:ea typeface="微软雅黑" pitchFamily="34" charset="-122"/>
                <a:sym typeface="Arial" charset="0"/>
              </a:rPr>
              <a:t>是引起火灾的主要原因之一，无论是危化品生产企业还是一般生产企业，只要涉及到易燃易爆物质、可燃物质、粉尘物质，都要有防静电、消</a:t>
            </a:r>
          </a:p>
        </p:txBody>
      </p:sp>
      <p:sp>
        <p:nvSpPr>
          <p:cNvPr id="5" name="矩形 4"/>
          <p:cNvSpPr/>
          <p:nvPr/>
        </p:nvSpPr>
        <p:spPr>
          <a:xfrm>
            <a:off x="4572000" y="3575445"/>
            <a:ext cx="3048000" cy="3000821"/>
          </a:xfrm>
          <a:prstGeom prst="rect">
            <a:avLst/>
          </a:prstGeom>
        </p:spPr>
        <p:txBody>
          <a:bodyPr wrap="square">
            <a:spAutoFit/>
          </a:bodyPr>
          <a:lstStyle/>
          <a:p>
            <a:pPr>
              <a:lnSpc>
                <a:spcPct val="150000"/>
              </a:lnSpc>
            </a:pPr>
            <a:r>
              <a:rPr lang="en-US" altLang="zh-CN" b="1" dirty="0">
                <a:latin typeface="Arial" charset="0"/>
                <a:ea typeface="微软雅黑" pitchFamily="34" charset="-122"/>
                <a:sym typeface="Arial" charset="0"/>
              </a:rPr>
              <a:t>4</a:t>
            </a:r>
            <a:r>
              <a:rPr lang="zh-CN" altLang="en-US" b="1" dirty="0">
                <a:latin typeface="Arial" charset="0"/>
                <a:ea typeface="微软雅黑" pitchFamily="34" charset="-122"/>
                <a:sym typeface="Arial" charset="0"/>
              </a:rPr>
              <a:t>、防尘</a:t>
            </a:r>
          </a:p>
          <a:p>
            <a:pPr>
              <a:lnSpc>
                <a:spcPct val="150000"/>
              </a:lnSpc>
            </a:pPr>
            <a:r>
              <a:rPr lang="zh-CN" altLang="en-US" dirty="0">
                <a:latin typeface="Arial" charset="0"/>
                <a:ea typeface="微软雅黑" pitchFamily="34" charset="-122"/>
                <a:sym typeface="Arial" charset="0"/>
              </a:rPr>
              <a:t>在春季，由于气候干燥，粉尘带来的火灾爆炸危害更易、更大。有粉尘或容易产生粉尘的企业应格外注意。采取措施治尘、降尘、消尘。静电的措施</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957"/>
          <a:stretch>
            <a:fillRect/>
          </a:stretch>
        </p:blipFill>
        <p:spPr bwMode="auto">
          <a:xfrm>
            <a:off x="1072107" y="1084458"/>
            <a:ext cx="3220871" cy="234454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r="13937"/>
          <a:stretch>
            <a:fillRect/>
          </a:stretch>
        </p:blipFill>
        <p:spPr bwMode="auto">
          <a:xfrm>
            <a:off x="4572000" y="1084459"/>
            <a:ext cx="3048000" cy="234454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rcRect l="9334" r="14344"/>
          <a:stretch>
            <a:fillRect/>
          </a:stretch>
        </p:blipFill>
        <p:spPr bwMode="auto">
          <a:xfrm>
            <a:off x="8000414" y="1084458"/>
            <a:ext cx="3220871" cy="23445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lt">
                                    <p:tmPct val="10000"/>
                                  </p:iterate>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iterate type="lt">
                                    <p:tmPct val="10000"/>
                                  </p:iterate>
                                  <p:childTnLst>
                                    <p:set>
                                      <p:cBhvr>
                                        <p:cTn id="20" dur="1" fill="hold">
                                          <p:stCondLst>
                                            <p:cond delay="0"/>
                                          </p:stCondLst>
                                        </p:cTn>
                                        <p:tgtEl>
                                          <p:spTgt spid="2052"/>
                                        </p:tgtEl>
                                        <p:attrNameLst>
                                          <p:attrName>style.visibility</p:attrName>
                                        </p:attrNameLst>
                                      </p:cBhvr>
                                      <p:to>
                                        <p:strVal val="visible"/>
                                      </p:to>
                                    </p:set>
                                    <p:anim calcmode="lin" valueType="num">
                                      <p:cBhvr>
                                        <p:cTn id="21" dur="500" fill="hold"/>
                                        <p:tgtEl>
                                          <p:spTgt spid="2052"/>
                                        </p:tgtEl>
                                        <p:attrNameLst>
                                          <p:attrName>ppt_w</p:attrName>
                                        </p:attrNameLst>
                                      </p:cBhvr>
                                      <p:tavLst>
                                        <p:tav tm="0">
                                          <p:val>
                                            <p:fltVal val="0"/>
                                          </p:val>
                                        </p:tav>
                                        <p:tav tm="100000">
                                          <p:val>
                                            <p:strVal val="#ppt_w"/>
                                          </p:val>
                                        </p:tav>
                                      </p:tavLst>
                                    </p:anim>
                                    <p:anim calcmode="lin" valueType="num">
                                      <p:cBhvr>
                                        <p:cTn id="22" dur="500" fill="hold"/>
                                        <p:tgtEl>
                                          <p:spTgt spid="2052"/>
                                        </p:tgtEl>
                                        <p:attrNameLst>
                                          <p:attrName>ppt_h</p:attrName>
                                        </p:attrNameLst>
                                      </p:cBhvr>
                                      <p:tavLst>
                                        <p:tav tm="0">
                                          <p:val>
                                            <p:fltVal val="0"/>
                                          </p:val>
                                        </p:tav>
                                        <p:tav tm="100000">
                                          <p:val>
                                            <p:strVal val="#ppt_h"/>
                                          </p:val>
                                        </p:tav>
                                      </p:tavLst>
                                    </p:anim>
                                    <p:animEffect transition="in" filter="fade">
                                      <p:cBhvr>
                                        <p:cTn id="23" dur="500"/>
                                        <p:tgtEl>
                                          <p:spTgt spid="205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iterate type="lt">
                                    <p:tmPct val="10000"/>
                                  </p:iterate>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iterate type="lt">
                                    <p:tmPct val="10000"/>
                                  </p:iterate>
                                  <p:childTnLst>
                                    <p:set>
                                      <p:cBhvr>
                                        <p:cTn id="34" dur="1" fill="hold">
                                          <p:stCondLst>
                                            <p:cond delay="0"/>
                                          </p:stCondLst>
                                        </p:cTn>
                                        <p:tgtEl>
                                          <p:spTgt spid="2054"/>
                                        </p:tgtEl>
                                        <p:attrNameLst>
                                          <p:attrName>style.visibility</p:attrName>
                                        </p:attrNameLst>
                                      </p:cBhvr>
                                      <p:to>
                                        <p:strVal val="visible"/>
                                      </p:to>
                                    </p:set>
                                    <p:anim calcmode="lin" valueType="num">
                                      <p:cBhvr>
                                        <p:cTn id="35" dur="500" fill="hold"/>
                                        <p:tgtEl>
                                          <p:spTgt spid="2054"/>
                                        </p:tgtEl>
                                        <p:attrNameLst>
                                          <p:attrName>ppt_w</p:attrName>
                                        </p:attrNameLst>
                                      </p:cBhvr>
                                      <p:tavLst>
                                        <p:tav tm="0">
                                          <p:val>
                                            <p:fltVal val="0"/>
                                          </p:val>
                                        </p:tav>
                                        <p:tav tm="100000">
                                          <p:val>
                                            <p:strVal val="#ppt_w"/>
                                          </p:val>
                                        </p:tav>
                                      </p:tavLst>
                                    </p:anim>
                                    <p:anim calcmode="lin" valueType="num">
                                      <p:cBhvr>
                                        <p:cTn id="36" dur="500" fill="hold"/>
                                        <p:tgtEl>
                                          <p:spTgt spid="2054"/>
                                        </p:tgtEl>
                                        <p:attrNameLst>
                                          <p:attrName>ppt_h</p:attrName>
                                        </p:attrNameLst>
                                      </p:cBhvr>
                                      <p:tavLst>
                                        <p:tav tm="0">
                                          <p:val>
                                            <p:fltVal val="0"/>
                                          </p:val>
                                        </p:tav>
                                        <p:tav tm="100000">
                                          <p:val>
                                            <p:strVal val="#ppt_h"/>
                                          </p:val>
                                        </p:tav>
                                      </p:tavLst>
                                    </p:anim>
                                    <p:animEffect transition="in" filter="fade">
                                      <p:cBhvr>
                                        <p:cTn id="37" dur="500"/>
                                        <p:tgtEl>
                                          <p:spTgt spid="205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iterate type="lt">
                                    <p:tmPct val="10000"/>
                                  </p:iterate>
                                  <p:childTnLst>
                                    <p:set>
                                      <p:cBhvr>
                                        <p:cTn id="41" dur="1" fill="hold">
                                          <p:stCondLst>
                                            <p:cond delay="0"/>
                                          </p:stCondLst>
                                        </p:cTn>
                                        <p:tgtEl>
                                          <p:spTgt spid="4"/>
                                        </p:tgtEl>
                                        <p:attrNameLst>
                                          <p:attrName>style.visibility</p:attrName>
                                        </p:attrNameLst>
                                      </p:cBhvr>
                                      <p:to>
                                        <p:strVal val="visible"/>
                                      </p:to>
                                    </p:set>
                                    <p:anim calcmode="lin" valueType="num">
                                      <p:cBhvr>
                                        <p:cTn id="42" dur="500" fill="hold"/>
                                        <p:tgtEl>
                                          <p:spTgt spid="4"/>
                                        </p:tgtEl>
                                        <p:attrNameLst>
                                          <p:attrName>ppt_w</p:attrName>
                                        </p:attrNameLst>
                                      </p:cBhvr>
                                      <p:tavLst>
                                        <p:tav tm="0">
                                          <p:val>
                                            <p:fltVal val="0"/>
                                          </p:val>
                                        </p:tav>
                                        <p:tav tm="100000">
                                          <p:val>
                                            <p:strVal val="#ppt_w"/>
                                          </p:val>
                                        </p:tav>
                                      </p:tavLst>
                                    </p:anim>
                                    <p:anim calcmode="lin" valueType="num">
                                      <p:cBhvr>
                                        <p:cTn id="43" dur="500" fill="hold"/>
                                        <p:tgtEl>
                                          <p:spTgt spid="4"/>
                                        </p:tgtEl>
                                        <p:attrNameLst>
                                          <p:attrName>ppt_h</p:attrName>
                                        </p:attrNameLst>
                                      </p:cBhvr>
                                      <p:tavLst>
                                        <p:tav tm="0">
                                          <p:val>
                                            <p:fltVal val="0"/>
                                          </p:val>
                                        </p:tav>
                                        <p:tav tm="100000">
                                          <p:val>
                                            <p:strVal val="#ppt_h"/>
                                          </p:val>
                                        </p:tav>
                                      </p:tavLst>
                                    </p:anim>
                                    <p:animEffect transition="in" filter="fade">
                                      <p:cBhvr>
                                        <p:cTn id="4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36322" y="1518891"/>
            <a:ext cx="5772442" cy="2169825"/>
          </a:xfrm>
          <a:prstGeom prst="rect">
            <a:avLst/>
          </a:prstGeom>
        </p:spPr>
        <p:txBody>
          <a:bodyPr wrap="square">
            <a:spAutoFit/>
          </a:bodyPr>
          <a:lstStyle/>
          <a:p>
            <a:pPr algn="just">
              <a:lnSpc>
                <a:spcPct val="150000"/>
              </a:lnSpc>
            </a:pPr>
            <a:r>
              <a:rPr lang="en-US" altLang="zh-CN" dirty="0">
                <a:latin typeface="Arial" charset="0"/>
                <a:ea typeface="微软雅黑" pitchFamily="34" charset="-122"/>
                <a:sym typeface="Arial" charset="0"/>
              </a:rPr>
              <a:t>6</a:t>
            </a:r>
            <a:r>
              <a:rPr lang="zh-CN" altLang="en-US" dirty="0">
                <a:latin typeface="Arial" charset="0"/>
                <a:ea typeface="微软雅黑" pitchFamily="34" charset="-122"/>
                <a:sym typeface="Arial" charset="0"/>
              </a:rPr>
              <a:t>、液氨使用</a:t>
            </a:r>
          </a:p>
          <a:p>
            <a:pPr algn="just">
              <a:lnSpc>
                <a:spcPct val="150000"/>
              </a:lnSpc>
            </a:pPr>
            <a:r>
              <a:rPr lang="zh-CN" altLang="en-US" dirty="0">
                <a:latin typeface="Arial" charset="0"/>
                <a:ea typeface="微软雅黑" pitchFamily="34" charset="-122"/>
                <a:sym typeface="Arial" charset="0"/>
              </a:rPr>
              <a:t>液氨使用企业在春季生产中要加强对液氨使用的管理，特别是夜班生产的监督和管理。对与离居民区较近的液氨使用企业，应制定出春季防液氨泄露的专项预案，有必要进行演练。</a:t>
            </a:r>
          </a:p>
        </p:txBody>
      </p:sp>
      <p:sp>
        <p:nvSpPr>
          <p:cNvPr id="3" name="矩形 2"/>
          <p:cNvSpPr/>
          <p:nvPr/>
        </p:nvSpPr>
        <p:spPr>
          <a:xfrm>
            <a:off x="1036321" y="3760093"/>
            <a:ext cx="5772442" cy="2169825"/>
          </a:xfrm>
          <a:prstGeom prst="rect">
            <a:avLst/>
          </a:prstGeom>
        </p:spPr>
        <p:txBody>
          <a:bodyPr wrap="square">
            <a:spAutoFit/>
          </a:bodyPr>
          <a:lstStyle/>
          <a:p>
            <a:pPr algn="just">
              <a:lnSpc>
                <a:spcPct val="150000"/>
              </a:lnSpc>
            </a:pPr>
            <a:r>
              <a:rPr lang="en-US" altLang="zh-CN" dirty="0">
                <a:latin typeface="Arial" charset="0"/>
                <a:ea typeface="微软雅黑" pitchFamily="34" charset="-122"/>
                <a:sym typeface="Arial" charset="0"/>
              </a:rPr>
              <a:t>7</a:t>
            </a:r>
            <a:r>
              <a:rPr lang="zh-CN" altLang="en-US" dirty="0">
                <a:latin typeface="Arial" charset="0"/>
                <a:ea typeface="微软雅黑" pitchFamily="34" charset="-122"/>
                <a:sym typeface="Arial" charset="0"/>
              </a:rPr>
              <a:t>、物流</a:t>
            </a:r>
          </a:p>
          <a:p>
            <a:pPr algn="just">
              <a:lnSpc>
                <a:spcPct val="150000"/>
              </a:lnSpc>
            </a:pPr>
            <a:r>
              <a:rPr lang="zh-CN" altLang="en-US" dirty="0">
                <a:latin typeface="Arial" charset="0"/>
                <a:ea typeface="微软雅黑" pitchFamily="34" charset="-122"/>
                <a:sym typeface="Arial" charset="0"/>
              </a:rPr>
              <a:t>物流业是辖区安全管理重点之一，范围大、人员杂、堆量大、堆垛高、品类多、运输量大。各物流区内多带有外包搬运、检修、维修，有电气焊、喷漆作业等，有危险因素多的特点</a:t>
            </a:r>
          </a:p>
        </p:txBody>
      </p:sp>
      <p:sp>
        <p:nvSpPr>
          <p:cNvPr id="5" name="标题 7169"/>
          <p:cNvSpPr txBox="1">
            <a:spLocks noChangeArrowheads="1"/>
          </p:cNvSpPr>
          <p:nvPr/>
        </p:nvSpPr>
        <p:spPr>
          <a:xfrm>
            <a:off x="185811" y="463598"/>
            <a:ext cx="3438378" cy="47893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dist"/>
            <a:r>
              <a:rPr lang="zh-CN" altLang="en-US" sz="2800" dirty="0">
                <a:latin typeface="Arial" charset="0"/>
                <a:ea typeface="微软雅黑" pitchFamily="34" charset="-122"/>
                <a:cs typeface="+mn-cs"/>
                <a:sym typeface="Arial" charset="0"/>
              </a:rPr>
              <a:t>易生的事故和隐患</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4953" y="1686546"/>
            <a:ext cx="3757845" cy="196100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7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b="17905"/>
          <a:stretch>
            <a:fillRect/>
          </a:stretch>
        </p:blipFill>
        <p:spPr bwMode="auto">
          <a:xfrm>
            <a:off x="7214954" y="3944523"/>
            <a:ext cx="3757846" cy="212866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3076"/>
                                        </p:tgtEl>
                                        <p:attrNameLst>
                                          <p:attrName>style.visibility</p:attrName>
                                        </p:attrNameLst>
                                      </p:cBhvr>
                                      <p:to>
                                        <p:strVal val="visible"/>
                                      </p:to>
                                    </p:set>
                                    <p:animEffect transition="in" filter="fade">
                                      <p:cBhvr>
                                        <p:cTn id="24" dur="1000"/>
                                        <p:tgtEl>
                                          <p:spTgt spid="3076"/>
                                        </p:tgtEl>
                                      </p:cBhvr>
                                    </p:animEffect>
                                    <p:anim calcmode="lin" valueType="num">
                                      <p:cBhvr>
                                        <p:cTn id="25" dur="1000" fill="hold"/>
                                        <p:tgtEl>
                                          <p:spTgt spid="3076"/>
                                        </p:tgtEl>
                                        <p:attrNameLst>
                                          <p:attrName>ppt_x</p:attrName>
                                        </p:attrNameLst>
                                      </p:cBhvr>
                                      <p:tavLst>
                                        <p:tav tm="0">
                                          <p:val>
                                            <p:strVal val="#ppt_x"/>
                                          </p:val>
                                        </p:tav>
                                        <p:tav tm="100000">
                                          <p:val>
                                            <p:strVal val="#ppt_x"/>
                                          </p:val>
                                        </p:tav>
                                      </p:tavLst>
                                    </p:anim>
                                    <p:anim calcmode="lin" valueType="num">
                                      <p:cBhvr>
                                        <p:cTn id="26"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7169"/>
          <p:cNvSpPr txBox="1">
            <a:spLocks noChangeArrowheads="1"/>
          </p:cNvSpPr>
          <p:nvPr/>
        </p:nvSpPr>
        <p:spPr>
          <a:xfrm>
            <a:off x="185811" y="463598"/>
            <a:ext cx="3438378" cy="47893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dist"/>
            <a:r>
              <a:rPr lang="zh-CN" altLang="en-US" sz="2800" dirty="0">
                <a:latin typeface="Arial" charset="0"/>
                <a:ea typeface="微软雅黑" pitchFamily="34" charset="-122"/>
                <a:cs typeface="+mn-cs"/>
                <a:sym typeface="Arial" charset="0"/>
              </a:rPr>
              <a:t>易发事故原因</a:t>
            </a:r>
          </a:p>
        </p:txBody>
      </p:sp>
      <p:sp>
        <p:nvSpPr>
          <p:cNvPr id="2" name="矩形 1"/>
          <p:cNvSpPr/>
          <p:nvPr/>
        </p:nvSpPr>
        <p:spPr>
          <a:xfrm>
            <a:off x="5734930" y="1439385"/>
            <a:ext cx="5505156" cy="4708981"/>
          </a:xfrm>
          <a:prstGeom prst="rect">
            <a:avLst/>
          </a:prstGeom>
        </p:spPr>
        <p:txBody>
          <a:bodyPr wrap="square">
            <a:spAutoFit/>
          </a:bodyPr>
          <a:lstStyle/>
          <a:p>
            <a:pPr marL="342900" indent="-342900">
              <a:lnSpc>
                <a:spcPct val="150000"/>
              </a:lnSpc>
              <a:buFont typeface="Wingdings" charset="2"/>
              <a:buChar char="Ø"/>
            </a:pPr>
            <a:r>
              <a:rPr lang="zh-CN" altLang="en-US" sz="2000" dirty="0">
                <a:latin typeface="Arial" charset="0"/>
                <a:ea typeface="微软雅黑" pitchFamily="34" charset="-122"/>
                <a:sym typeface="Arial" charset="0"/>
              </a:rPr>
              <a:t>对事物的习以为常、视而不见；</a:t>
            </a:r>
          </a:p>
          <a:p>
            <a:pPr marL="342900" indent="-342900">
              <a:lnSpc>
                <a:spcPct val="150000"/>
              </a:lnSpc>
              <a:buFont typeface="Wingdings" charset="2"/>
              <a:buChar char="Ø"/>
            </a:pPr>
            <a:r>
              <a:rPr lang="zh-CN" altLang="en-US" sz="2000" dirty="0">
                <a:latin typeface="Arial" charset="0"/>
                <a:ea typeface="微软雅黑" pitchFamily="34" charset="-122"/>
                <a:sym typeface="Arial" charset="0"/>
              </a:rPr>
              <a:t>拒绝新事物、新操作法、新要求、新的改变；</a:t>
            </a:r>
          </a:p>
          <a:p>
            <a:pPr marL="342900" indent="-342900">
              <a:lnSpc>
                <a:spcPct val="150000"/>
              </a:lnSpc>
              <a:buFont typeface="Wingdings" charset="2"/>
              <a:buChar char="Ø"/>
            </a:pPr>
            <a:r>
              <a:rPr lang="zh-CN" altLang="en-US" sz="2000" dirty="0">
                <a:latin typeface="Arial" charset="0"/>
                <a:ea typeface="微软雅黑" pitchFamily="34" charset="-122"/>
                <a:sym typeface="Arial" charset="0"/>
              </a:rPr>
              <a:t>认识不到是错误；</a:t>
            </a:r>
          </a:p>
          <a:p>
            <a:pPr marL="342900" indent="-342900">
              <a:lnSpc>
                <a:spcPct val="150000"/>
              </a:lnSpc>
              <a:buFont typeface="Wingdings" charset="2"/>
              <a:buChar char="Ø"/>
            </a:pPr>
            <a:r>
              <a:rPr lang="zh-CN" altLang="en-US" sz="2000" dirty="0">
                <a:latin typeface="Arial" charset="0"/>
                <a:ea typeface="微软雅黑" pitchFamily="34" charset="-122"/>
                <a:sym typeface="Arial" charset="0"/>
              </a:rPr>
              <a:t>最可怕的是习惯性的违章作业；</a:t>
            </a:r>
          </a:p>
          <a:p>
            <a:pPr marL="342900" indent="-342900">
              <a:lnSpc>
                <a:spcPct val="150000"/>
              </a:lnSpc>
              <a:buFont typeface="Wingdings" charset="2"/>
              <a:buChar char="Ø"/>
            </a:pPr>
            <a:r>
              <a:rPr lang="zh-CN" altLang="en-US" sz="2000" dirty="0">
                <a:latin typeface="Arial" charset="0"/>
                <a:ea typeface="微软雅黑" pitchFamily="34" charset="-122"/>
                <a:sym typeface="Arial" charset="0"/>
              </a:rPr>
              <a:t>最最可怕的是长期的习惯性的违章作业；</a:t>
            </a:r>
          </a:p>
          <a:p>
            <a:pPr marL="342900" indent="-342900">
              <a:lnSpc>
                <a:spcPct val="150000"/>
              </a:lnSpc>
              <a:buFont typeface="Wingdings" charset="2"/>
              <a:buChar char="Ø"/>
            </a:pPr>
            <a:r>
              <a:rPr lang="zh-CN" altLang="en-US" sz="2000" dirty="0">
                <a:latin typeface="Arial" charset="0"/>
                <a:ea typeface="微软雅黑" pitchFamily="34" charset="-122"/>
                <a:sym typeface="Arial" charset="0"/>
              </a:rPr>
              <a:t>最最最可怕的是几代人传承下来，而没有发生事故的违章作业。</a:t>
            </a:r>
          </a:p>
          <a:p>
            <a:pPr marL="342900" indent="-342900">
              <a:lnSpc>
                <a:spcPct val="150000"/>
              </a:lnSpc>
              <a:buFont typeface="Wingdings" charset="2"/>
              <a:buChar char="Ø"/>
            </a:pPr>
            <a:r>
              <a:rPr lang="zh-CN" altLang="en-US" sz="2000" dirty="0">
                <a:latin typeface="Arial" charset="0"/>
                <a:ea typeface="微软雅黑" pitchFamily="34" charset="-122"/>
                <a:sym typeface="Arial" charset="0"/>
              </a:rPr>
              <a:t>习惯性的违章作业往往是那些自以为是的人的恶作剧，是不易被人们发现的事故隐患，危害匪浅</a:t>
            </a:r>
          </a:p>
        </p:txBody>
      </p:sp>
      <p:sp>
        <p:nvSpPr>
          <p:cNvPr id="4" name="矩形 3"/>
          <p:cNvSpPr/>
          <p:nvPr/>
        </p:nvSpPr>
        <p:spPr>
          <a:xfrm>
            <a:off x="523783" y="1439385"/>
            <a:ext cx="4544834" cy="369332"/>
          </a:xfrm>
          <a:prstGeom prst="rect">
            <a:avLst/>
          </a:prstGeom>
        </p:spPr>
        <p:txBody>
          <a:bodyPr wrap="none">
            <a:spAutoFit/>
          </a:bodyPr>
          <a:lstStyle/>
          <a:p>
            <a:pPr>
              <a:lnSpc>
                <a:spcPct val="90000"/>
              </a:lnSpc>
              <a:buFont typeface="Arial" charset="0"/>
              <a:buNone/>
            </a:pPr>
            <a:r>
              <a:rPr lang="zh-CN" altLang="en-US" sz="2000" dirty="0">
                <a:solidFill>
                  <a:srgbClr val="400000"/>
                </a:solidFill>
                <a:latin typeface="Arial" charset="0"/>
                <a:ea typeface="微软雅黑" pitchFamily="34" charset="-122"/>
                <a:sym typeface="Arial" charset="0"/>
              </a:rPr>
              <a:t>习惯有两面性，坏的方面有以下几点：</a:t>
            </a:r>
          </a:p>
        </p:txBody>
      </p:sp>
      <p:sp>
        <p:nvSpPr>
          <p:cNvPr id="8" name="椭圆 7"/>
          <p:cNvSpPr/>
          <p:nvPr/>
        </p:nvSpPr>
        <p:spPr>
          <a:xfrm>
            <a:off x="715106" y="2071538"/>
            <a:ext cx="3744351" cy="3712490"/>
          </a:xfrm>
          <a:prstGeom prst="ellipse">
            <a:avLst/>
          </a:prstGeom>
          <a:noFill/>
          <a:ln w="76200">
            <a:solidFill>
              <a:srgbClr val="1D3D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charset="0"/>
              <a:ea typeface="微软雅黑" pitchFamily="34" charset="-122"/>
              <a:sym typeface="Arial" charset="0"/>
            </a:endParaRPr>
          </a:p>
        </p:txBody>
      </p:sp>
      <p:sp>
        <p:nvSpPr>
          <p:cNvPr id="9" name="椭圆 8"/>
          <p:cNvSpPr/>
          <p:nvPr/>
        </p:nvSpPr>
        <p:spPr>
          <a:xfrm>
            <a:off x="1007010" y="2333910"/>
            <a:ext cx="3160542" cy="3187746"/>
          </a:xfrm>
          <a:prstGeom prst="ellipse">
            <a:avLst/>
          </a:prstGeom>
          <a:solidFill>
            <a:srgbClr val="1D3D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charset="0"/>
              <a:ea typeface="微软雅黑" pitchFamily="34" charset="-122"/>
              <a:sym typeface="Arial" charset="0"/>
            </a:endParaRPr>
          </a:p>
        </p:txBody>
      </p:sp>
      <p:sp>
        <p:nvSpPr>
          <p:cNvPr id="11" name="标题 4097"/>
          <p:cNvSpPr txBox="1">
            <a:spLocks noChangeArrowheads="1"/>
          </p:cNvSpPr>
          <p:nvPr/>
        </p:nvSpPr>
        <p:spPr>
          <a:xfrm>
            <a:off x="1698085" y="3585766"/>
            <a:ext cx="1778391" cy="662782"/>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dist"/>
            <a:r>
              <a:rPr lang="zh-CN" altLang="en-US" sz="4800" dirty="0">
                <a:solidFill>
                  <a:schemeClr val="bg1"/>
                </a:solidFill>
                <a:latin typeface="Arial" charset="0"/>
                <a:ea typeface="微软雅黑" pitchFamily="34" charset="-122"/>
                <a:sym typeface="Arial" charset="0"/>
              </a:rPr>
              <a:t>习惯</a:t>
            </a:r>
            <a:endParaRPr lang="zh-CN" altLang="zh-CN" sz="4800" dirty="0">
              <a:solidFill>
                <a:schemeClr val="bg1"/>
              </a:solidFill>
              <a:latin typeface="Arial" charset="0"/>
              <a:ea typeface="微软雅黑" pitchFamily="34" charset="-122"/>
              <a:sym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35"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2000"/>
                                        <p:tgtEl>
                                          <p:spTgt spid="8"/>
                                        </p:tgtEl>
                                      </p:cBhvr>
                                    </p:animEffect>
                                    <p:anim calcmode="lin" valueType="num">
                                      <p:cBhvr>
                                        <p:cTn id="15" dur="2000" fill="hold"/>
                                        <p:tgtEl>
                                          <p:spTgt spid="8"/>
                                        </p:tgtEl>
                                        <p:attrNameLst>
                                          <p:attrName>style.rotation</p:attrName>
                                        </p:attrNameLst>
                                      </p:cBhvr>
                                      <p:tavLst>
                                        <p:tav tm="0">
                                          <p:val>
                                            <p:fltVal val="720"/>
                                          </p:val>
                                        </p:tav>
                                        <p:tav tm="100000">
                                          <p:val>
                                            <p:fltVal val="0"/>
                                          </p:val>
                                        </p:tav>
                                      </p:tavLst>
                                    </p:anim>
                                    <p:anim calcmode="lin" valueType="num">
                                      <p:cBhvr>
                                        <p:cTn id="16" dur="2000" fill="hold"/>
                                        <p:tgtEl>
                                          <p:spTgt spid="8"/>
                                        </p:tgtEl>
                                        <p:attrNameLst>
                                          <p:attrName>ppt_h</p:attrName>
                                        </p:attrNameLst>
                                      </p:cBhvr>
                                      <p:tavLst>
                                        <p:tav tm="0">
                                          <p:val>
                                            <p:fltVal val="0"/>
                                          </p:val>
                                        </p:tav>
                                        <p:tav tm="100000">
                                          <p:val>
                                            <p:strVal val="#ppt_h"/>
                                          </p:val>
                                        </p:tav>
                                      </p:tavLst>
                                    </p:anim>
                                    <p:anim calcmode="lin" valueType="num">
                                      <p:cBhvr>
                                        <p:cTn id="17" dur="2000" fill="hold"/>
                                        <p:tgtEl>
                                          <p:spTgt spid="8"/>
                                        </p:tgtEl>
                                        <p:attrNameLst>
                                          <p:attrName>ppt_w</p:attrName>
                                        </p:attrNameLst>
                                      </p:cBhvr>
                                      <p:tavLst>
                                        <p:tav tm="0">
                                          <p:val>
                                            <p:fltVal val="0"/>
                                          </p:val>
                                        </p:tav>
                                        <p:tav tm="100000">
                                          <p:val>
                                            <p:strVal val="#ppt_w"/>
                                          </p:val>
                                        </p:tav>
                                      </p:tavLst>
                                    </p:anim>
                                  </p:childTnLst>
                                </p:cTn>
                              </p:par>
                            </p:childTnLst>
                          </p:cTn>
                        </p:par>
                        <p:par>
                          <p:cTn id="18" fill="hold">
                            <p:stCondLst>
                              <p:cond delay="4000"/>
                            </p:stCondLst>
                            <p:childTnLst>
                              <p:par>
                                <p:cTn id="19" presetID="35"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2000"/>
                                        <p:tgtEl>
                                          <p:spTgt spid="9"/>
                                        </p:tgtEl>
                                      </p:cBhvr>
                                    </p:animEffect>
                                    <p:anim calcmode="lin" valueType="num">
                                      <p:cBhvr>
                                        <p:cTn id="22" dur="2000" fill="hold"/>
                                        <p:tgtEl>
                                          <p:spTgt spid="9"/>
                                        </p:tgtEl>
                                        <p:attrNameLst>
                                          <p:attrName>style.rotation</p:attrName>
                                        </p:attrNameLst>
                                      </p:cBhvr>
                                      <p:tavLst>
                                        <p:tav tm="0">
                                          <p:val>
                                            <p:fltVal val="720"/>
                                          </p:val>
                                        </p:tav>
                                        <p:tav tm="100000">
                                          <p:val>
                                            <p:fltVal val="0"/>
                                          </p:val>
                                        </p:tav>
                                      </p:tavLst>
                                    </p:anim>
                                    <p:anim calcmode="lin" valueType="num">
                                      <p:cBhvr>
                                        <p:cTn id="23" dur="2000" fill="hold"/>
                                        <p:tgtEl>
                                          <p:spTgt spid="9"/>
                                        </p:tgtEl>
                                        <p:attrNameLst>
                                          <p:attrName>ppt_h</p:attrName>
                                        </p:attrNameLst>
                                      </p:cBhvr>
                                      <p:tavLst>
                                        <p:tav tm="0">
                                          <p:val>
                                            <p:fltVal val="0"/>
                                          </p:val>
                                        </p:tav>
                                        <p:tav tm="100000">
                                          <p:val>
                                            <p:strVal val="#ppt_h"/>
                                          </p:val>
                                        </p:tav>
                                      </p:tavLst>
                                    </p:anim>
                                    <p:anim calcmode="lin" valueType="num">
                                      <p:cBhvr>
                                        <p:cTn id="24" dur="2000" fill="hold"/>
                                        <p:tgtEl>
                                          <p:spTgt spid="9"/>
                                        </p:tgtEl>
                                        <p:attrNameLst>
                                          <p:attrName>ppt_w</p:attrName>
                                        </p:attrNameLst>
                                      </p:cBhvr>
                                      <p:tavLst>
                                        <p:tav tm="0">
                                          <p:val>
                                            <p:fltVal val="0"/>
                                          </p:val>
                                        </p:tav>
                                        <p:tav tm="100000">
                                          <p:val>
                                            <p:strVal val="#ppt_w"/>
                                          </p:val>
                                        </p:tav>
                                      </p:tavLst>
                                    </p:anim>
                                  </p:childTnLst>
                                </p:cTn>
                              </p:par>
                            </p:childTnLst>
                          </p:cTn>
                        </p:par>
                        <p:par>
                          <p:cTn id="25" fill="hold">
                            <p:stCondLst>
                              <p:cond delay="6000"/>
                            </p:stCondLst>
                            <p:childTnLst>
                              <p:par>
                                <p:cTn id="26" presetID="35"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2000"/>
                                        <p:tgtEl>
                                          <p:spTgt spid="11"/>
                                        </p:tgtEl>
                                      </p:cBhvr>
                                    </p:animEffect>
                                    <p:anim calcmode="lin" valueType="num">
                                      <p:cBhvr>
                                        <p:cTn id="29" dur="2000" fill="hold"/>
                                        <p:tgtEl>
                                          <p:spTgt spid="11"/>
                                        </p:tgtEl>
                                        <p:attrNameLst>
                                          <p:attrName>style.rotation</p:attrName>
                                        </p:attrNameLst>
                                      </p:cBhvr>
                                      <p:tavLst>
                                        <p:tav tm="0">
                                          <p:val>
                                            <p:fltVal val="720"/>
                                          </p:val>
                                        </p:tav>
                                        <p:tav tm="100000">
                                          <p:val>
                                            <p:fltVal val="0"/>
                                          </p:val>
                                        </p:tav>
                                      </p:tavLst>
                                    </p:anim>
                                    <p:anim calcmode="lin" valueType="num">
                                      <p:cBhvr>
                                        <p:cTn id="30" dur="2000" fill="hold"/>
                                        <p:tgtEl>
                                          <p:spTgt spid="11"/>
                                        </p:tgtEl>
                                        <p:attrNameLst>
                                          <p:attrName>ppt_h</p:attrName>
                                        </p:attrNameLst>
                                      </p:cBhvr>
                                      <p:tavLst>
                                        <p:tav tm="0">
                                          <p:val>
                                            <p:fltVal val="0"/>
                                          </p:val>
                                        </p:tav>
                                        <p:tav tm="100000">
                                          <p:val>
                                            <p:strVal val="#ppt_h"/>
                                          </p:val>
                                        </p:tav>
                                      </p:tavLst>
                                    </p:anim>
                                    <p:anim calcmode="lin" valueType="num">
                                      <p:cBhvr>
                                        <p:cTn id="31" dur="2000" fill="hold"/>
                                        <p:tgtEl>
                                          <p:spTgt spid="11"/>
                                        </p:tgtEl>
                                        <p:attrNameLst>
                                          <p:attrName>ppt_w</p:attrName>
                                        </p:attrNameLst>
                                      </p:cBhvr>
                                      <p:tavLst>
                                        <p:tav tm="0">
                                          <p:val>
                                            <p:fltVal val="0"/>
                                          </p:val>
                                        </p:tav>
                                        <p:tav tm="100000">
                                          <p:val>
                                            <p:strVal val="#ppt_w"/>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42" fill="hold" grpId="0" nodeType="clickEffect">
                                  <p:stCondLst>
                                    <p:cond delay="0"/>
                                  </p:stCondLst>
                                  <p:childTnLst>
                                    <p:set>
                                      <p:cBhvr>
                                        <p:cTn id="35" dur="1" fill="hold">
                                          <p:stCondLst>
                                            <p:cond delay="0"/>
                                          </p:stCondLst>
                                        </p:cTn>
                                        <p:tgtEl>
                                          <p:spTgt spid="2">
                                            <p:txEl>
                                              <p:pRg st="0" end="0"/>
                                            </p:txEl>
                                          </p:spTgt>
                                        </p:tgtEl>
                                        <p:attrNameLst>
                                          <p:attrName>style.visibility</p:attrName>
                                        </p:attrNameLst>
                                      </p:cBhvr>
                                      <p:to>
                                        <p:strVal val="visible"/>
                                      </p:to>
                                    </p:set>
                                    <p:animEffect transition="in" filter="barn(outHorizontal)">
                                      <p:cBhvr>
                                        <p:cTn id="36" dur="500"/>
                                        <p:tgtEl>
                                          <p:spTgt spid="2">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42" fill="hold" grpId="0" nodeType="clickEffect">
                                  <p:stCondLst>
                                    <p:cond delay="0"/>
                                  </p:stCondLst>
                                  <p:childTnLst>
                                    <p:set>
                                      <p:cBhvr>
                                        <p:cTn id="40" dur="1" fill="hold">
                                          <p:stCondLst>
                                            <p:cond delay="0"/>
                                          </p:stCondLst>
                                        </p:cTn>
                                        <p:tgtEl>
                                          <p:spTgt spid="2">
                                            <p:txEl>
                                              <p:pRg st="1" end="1"/>
                                            </p:txEl>
                                          </p:spTgt>
                                        </p:tgtEl>
                                        <p:attrNameLst>
                                          <p:attrName>style.visibility</p:attrName>
                                        </p:attrNameLst>
                                      </p:cBhvr>
                                      <p:to>
                                        <p:strVal val="visible"/>
                                      </p:to>
                                    </p:set>
                                    <p:animEffect transition="in" filter="barn(outHorizontal)">
                                      <p:cBhvr>
                                        <p:cTn id="41" dur="500"/>
                                        <p:tgtEl>
                                          <p:spTgt spid="2">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42" fill="hold" grpId="0" nodeType="clickEffect">
                                  <p:stCondLst>
                                    <p:cond delay="0"/>
                                  </p:stCondLst>
                                  <p:childTnLst>
                                    <p:set>
                                      <p:cBhvr>
                                        <p:cTn id="45" dur="1" fill="hold">
                                          <p:stCondLst>
                                            <p:cond delay="0"/>
                                          </p:stCondLst>
                                        </p:cTn>
                                        <p:tgtEl>
                                          <p:spTgt spid="2">
                                            <p:txEl>
                                              <p:pRg st="2" end="2"/>
                                            </p:txEl>
                                          </p:spTgt>
                                        </p:tgtEl>
                                        <p:attrNameLst>
                                          <p:attrName>style.visibility</p:attrName>
                                        </p:attrNameLst>
                                      </p:cBhvr>
                                      <p:to>
                                        <p:strVal val="visible"/>
                                      </p:to>
                                    </p:set>
                                    <p:animEffect transition="in" filter="barn(outHorizontal)">
                                      <p:cBhvr>
                                        <p:cTn id="46" dur="500"/>
                                        <p:tgtEl>
                                          <p:spTgt spid="2">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42" fill="hold" grpId="0" nodeType="clickEffect">
                                  <p:stCondLst>
                                    <p:cond delay="0"/>
                                  </p:stCondLst>
                                  <p:childTnLst>
                                    <p:set>
                                      <p:cBhvr>
                                        <p:cTn id="50" dur="1" fill="hold">
                                          <p:stCondLst>
                                            <p:cond delay="0"/>
                                          </p:stCondLst>
                                        </p:cTn>
                                        <p:tgtEl>
                                          <p:spTgt spid="2">
                                            <p:txEl>
                                              <p:pRg st="3" end="3"/>
                                            </p:txEl>
                                          </p:spTgt>
                                        </p:tgtEl>
                                        <p:attrNameLst>
                                          <p:attrName>style.visibility</p:attrName>
                                        </p:attrNameLst>
                                      </p:cBhvr>
                                      <p:to>
                                        <p:strVal val="visible"/>
                                      </p:to>
                                    </p:set>
                                    <p:animEffect transition="in" filter="barn(outHorizontal)">
                                      <p:cBhvr>
                                        <p:cTn id="51" dur="500"/>
                                        <p:tgtEl>
                                          <p:spTgt spid="2">
                                            <p:txEl>
                                              <p:pRg st="3" end="3"/>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42" fill="hold" grpId="0" nodeType="clickEffect">
                                  <p:stCondLst>
                                    <p:cond delay="0"/>
                                  </p:stCondLst>
                                  <p:childTnLst>
                                    <p:set>
                                      <p:cBhvr>
                                        <p:cTn id="55" dur="1" fill="hold">
                                          <p:stCondLst>
                                            <p:cond delay="0"/>
                                          </p:stCondLst>
                                        </p:cTn>
                                        <p:tgtEl>
                                          <p:spTgt spid="2">
                                            <p:txEl>
                                              <p:pRg st="4" end="4"/>
                                            </p:txEl>
                                          </p:spTgt>
                                        </p:tgtEl>
                                        <p:attrNameLst>
                                          <p:attrName>style.visibility</p:attrName>
                                        </p:attrNameLst>
                                      </p:cBhvr>
                                      <p:to>
                                        <p:strVal val="visible"/>
                                      </p:to>
                                    </p:set>
                                    <p:animEffect transition="in" filter="barn(outHorizontal)">
                                      <p:cBhvr>
                                        <p:cTn id="56" dur="500"/>
                                        <p:tgtEl>
                                          <p:spTgt spid="2">
                                            <p:txEl>
                                              <p:pRg st="4" end="4"/>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42" fill="hold" grpId="0" nodeType="clickEffect">
                                  <p:stCondLst>
                                    <p:cond delay="0"/>
                                  </p:stCondLst>
                                  <p:childTnLst>
                                    <p:set>
                                      <p:cBhvr>
                                        <p:cTn id="60" dur="1" fill="hold">
                                          <p:stCondLst>
                                            <p:cond delay="0"/>
                                          </p:stCondLst>
                                        </p:cTn>
                                        <p:tgtEl>
                                          <p:spTgt spid="2">
                                            <p:txEl>
                                              <p:pRg st="5" end="5"/>
                                            </p:txEl>
                                          </p:spTgt>
                                        </p:tgtEl>
                                        <p:attrNameLst>
                                          <p:attrName>style.visibility</p:attrName>
                                        </p:attrNameLst>
                                      </p:cBhvr>
                                      <p:to>
                                        <p:strVal val="visible"/>
                                      </p:to>
                                    </p:set>
                                    <p:animEffect transition="in" filter="barn(outHorizontal)">
                                      <p:cBhvr>
                                        <p:cTn id="61" dur="500"/>
                                        <p:tgtEl>
                                          <p:spTgt spid="2">
                                            <p:txEl>
                                              <p:pRg st="5" end="5"/>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42" fill="hold" grpId="0" nodeType="clickEffect">
                                  <p:stCondLst>
                                    <p:cond delay="0"/>
                                  </p:stCondLst>
                                  <p:childTnLst>
                                    <p:set>
                                      <p:cBhvr>
                                        <p:cTn id="65" dur="1" fill="hold">
                                          <p:stCondLst>
                                            <p:cond delay="0"/>
                                          </p:stCondLst>
                                        </p:cTn>
                                        <p:tgtEl>
                                          <p:spTgt spid="2">
                                            <p:txEl>
                                              <p:pRg st="6" end="6"/>
                                            </p:txEl>
                                          </p:spTgt>
                                        </p:tgtEl>
                                        <p:attrNameLst>
                                          <p:attrName>style.visibility</p:attrName>
                                        </p:attrNameLst>
                                      </p:cBhvr>
                                      <p:to>
                                        <p:strVal val="visible"/>
                                      </p:to>
                                    </p:set>
                                    <p:animEffect transition="in" filter="barn(outHorizontal)">
                                      <p:cBhvr>
                                        <p:cTn id="66"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P spid="8" grpId="0" animBg="1"/>
      <p:bldP spid="9" grpId="0" animBg="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012871" y="3249637"/>
            <a:ext cx="4970585" cy="3299510"/>
          </a:xfrm>
          <a:prstGeom prst="rect">
            <a:avLst/>
          </a:prstGeom>
          <a:noFill/>
          <a:ln>
            <a:solidFill>
              <a:srgbClr val="1D3D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charset="0"/>
              <a:ea typeface="微软雅黑" pitchFamily="34" charset="-122"/>
              <a:sym typeface="Arial" charset="0"/>
            </a:endParaRPr>
          </a:p>
        </p:txBody>
      </p:sp>
      <p:sp>
        <p:nvSpPr>
          <p:cNvPr id="3" name="标题 7169"/>
          <p:cNvSpPr txBox="1">
            <a:spLocks noChangeArrowheads="1"/>
          </p:cNvSpPr>
          <p:nvPr/>
        </p:nvSpPr>
        <p:spPr>
          <a:xfrm>
            <a:off x="185811" y="463598"/>
            <a:ext cx="3438378" cy="47893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dist"/>
            <a:r>
              <a:rPr lang="zh-CN" altLang="en-US" sz="2800" dirty="0">
                <a:latin typeface="Arial" charset="0"/>
                <a:ea typeface="微软雅黑" pitchFamily="34" charset="-122"/>
                <a:sym typeface="Arial" charset="0"/>
              </a:rPr>
              <a:t>易发事故原因</a:t>
            </a:r>
          </a:p>
        </p:txBody>
      </p:sp>
      <p:sp>
        <p:nvSpPr>
          <p:cNvPr id="2" name="矩形 1"/>
          <p:cNvSpPr/>
          <p:nvPr/>
        </p:nvSpPr>
        <p:spPr>
          <a:xfrm>
            <a:off x="1490586" y="3481754"/>
            <a:ext cx="4249029" cy="2585323"/>
          </a:xfrm>
          <a:prstGeom prst="rect">
            <a:avLst/>
          </a:prstGeom>
        </p:spPr>
        <p:txBody>
          <a:bodyPr wrap="square">
            <a:spAutoFit/>
          </a:bodyPr>
          <a:lstStyle/>
          <a:p>
            <a:pPr algn="just">
              <a:lnSpc>
                <a:spcPct val="150000"/>
              </a:lnSpc>
            </a:pPr>
            <a:r>
              <a:rPr lang="en-US" altLang="zh-CN" dirty="0">
                <a:latin typeface="Arial" charset="0"/>
                <a:ea typeface="微软雅黑" pitchFamily="34" charset="-122"/>
                <a:sym typeface="Arial" charset="0"/>
              </a:rPr>
              <a:t>③</a:t>
            </a:r>
            <a:r>
              <a:rPr lang="zh-CN" altLang="en-US" dirty="0">
                <a:latin typeface="Arial" charset="0"/>
                <a:ea typeface="微软雅黑" pitchFamily="34" charset="-122"/>
                <a:sym typeface="Arial" charset="0"/>
              </a:rPr>
              <a:t>检修作业</a:t>
            </a:r>
          </a:p>
          <a:p>
            <a:pPr algn="just">
              <a:lnSpc>
                <a:spcPct val="150000"/>
              </a:lnSpc>
            </a:pPr>
            <a:r>
              <a:rPr lang="zh-CN" altLang="en-US" dirty="0">
                <a:latin typeface="Arial" charset="0"/>
                <a:ea typeface="微软雅黑" pitchFamily="34" charset="-122"/>
                <a:sym typeface="Arial" charset="0"/>
              </a:rPr>
              <a:t>检修作业事故发生率极高，已成为安全生产关注的重点。3月23号山东省安监局召开电视会议，通报2015年1月—3月18日为止，全省五市发生6起安全事故，共死忘15人，其中大多数都是检修事故。</a:t>
            </a:r>
          </a:p>
        </p:txBody>
      </p:sp>
      <p:sp>
        <p:nvSpPr>
          <p:cNvPr id="4" name="矩形 3"/>
          <p:cNvSpPr/>
          <p:nvPr/>
        </p:nvSpPr>
        <p:spPr>
          <a:xfrm>
            <a:off x="6329873" y="3481754"/>
            <a:ext cx="4368017" cy="2169825"/>
          </a:xfrm>
          <a:prstGeom prst="rect">
            <a:avLst/>
          </a:prstGeom>
        </p:spPr>
        <p:txBody>
          <a:bodyPr wrap="square">
            <a:spAutoFit/>
          </a:bodyPr>
          <a:lstStyle/>
          <a:p>
            <a:pPr algn="just">
              <a:lnSpc>
                <a:spcPct val="150000"/>
              </a:lnSpc>
            </a:pPr>
            <a:r>
              <a:rPr lang="en-US" altLang="zh-CN" dirty="0">
                <a:latin typeface="Arial" charset="0"/>
                <a:ea typeface="微软雅黑" pitchFamily="34" charset="-122"/>
                <a:sym typeface="Arial" charset="0"/>
              </a:rPr>
              <a:t>④</a:t>
            </a:r>
            <a:r>
              <a:rPr lang="zh-CN" altLang="en-US" dirty="0">
                <a:latin typeface="Arial" charset="0"/>
                <a:ea typeface="微软雅黑" pitchFamily="34" charset="-122"/>
                <a:sym typeface="Arial" charset="0"/>
              </a:rPr>
              <a:t>往往容易被人们忽略的岗位</a:t>
            </a:r>
          </a:p>
          <a:p>
            <a:pPr algn="just">
              <a:lnSpc>
                <a:spcPct val="150000"/>
              </a:lnSpc>
            </a:pPr>
            <a:r>
              <a:rPr lang="zh-CN" altLang="en-US" dirty="0">
                <a:latin typeface="Arial" charset="0"/>
                <a:ea typeface="微软雅黑" pitchFamily="34" charset="-122"/>
                <a:sym typeface="Arial" charset="0"/>
              </a:rPr>
              <a:t>有一种现象，事故往往发生在不被人们注意的地方，既非重点岗位。如：检修、起重、搬运、清理、高空作业、地下作业、受限空间作业等。</a:t>
            </a:r>
          </a:p>
        </p:txBody>
      </p:sp>
      <p:sp>
        <p:nvSpPr>
          <p:cNvPr id="7" name="矩形 6"/>
          <p:cNvSpPr/>
          <p:nvPr/>
        </p:nvSpPr>
        <p:spPr>
          <a:xfrm>
            <a:off x="6217330" y="3249637"/>
            <a:ext cx="4970585" cy="3299510"/>
          </a:xfrm>
          <a:prstGeom prst="rect">
            <a:avLst/>
          </a:prstGeom>
          <a:noFill/>
          <a:ln>
            <a:solidFill>
              <a:srgbClr val="1D3D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charset="0"/>
              <a:ea typeface="微软雅黑" pitchFamily="34" charset="-122"/>
              <a:sym typeface="Arial"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2871" y="1430215"/>
            <a:ext cx="2555046" cy="170336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r="9005" b="20823"/>
          <a:stretch>
            <a:fillRect/>
          </a:stretch>
        </p:blipFill>
        <p:spPr bwMode="auto">
          <a:xfrm>
            <a:off x="3658478" y="1423988"/>
            <a:ext cx="2324978" cy="1703364"/>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rcRect l="2830" r="38079" b="40190"/>
          <a:stretch>
            <a:fillRect/>
          </a:stretch>
        </p:blipFill>
        <p:spPr bwMode="auto">
          <a:xfrm>
            <a:off x="6217329" y="1423989"/>
            <a:ext cx="2532773" cy="1703364"/>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p:cNvPicPr>
            <a:picLocks noChangeAspect="1" noChangeArrowheads="1"/>
          </p:cNvPicPr>
          <p:nvPr/>
        </p:nvPicPr>
        <p:blipFill rotWithShape="1">
          <a:blip r:embed="rId6">
            <a:extLst>
              <a:ext uri="{28A0092B-C50C-407E-A947-70E740481C1C}">
                <a14:useLocalDpi xmlns:a14="http://schemas.microsoft.com/office/drawing/2010/main" val="0"/>
              </a:ext>
            </a:extLst>
          </a:blip>
          <a:srcRect r="9005"/>
          <a:stretch>
            <a:fillRect/>
          </a:stretch>
        </p:blipFill>
        <p:spPr bwMode="auto">
          <a:xfrm>
            <a:off x="8862646" y="1423988"/>
            <a:ext cx="2324978" cy="17033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par>
                                <p:cTn id="17" presetID="16" presetClass="entr" presetSubtype="21" fill="hold" nodeType="withEffect">
                                  <p:stCondLst>
                                    <p:cond delay="0"/>
                                  </p:stCondLst>
                                  <p:childTnLst>
                                    <p:set>
                                      <p:cBhvr>
                                        <p:cTn id="18" dur="1" fill="hold">
                                          <p:stCondLst>
                                            <p:cond delay="0"/>
                                          </p:stCondLst>
                                        </p:cTn>
                                        <p:tgtEl>
                                          <p:spTgt spid="5122"/>
                                        </p:tgtEl>
                                        <p:attrNameLst>
                                          <p:attrName>style.visibility</p:attrName>
                                        </p:attrNameLst>
                                      </p:cBhvr>
                                      <p:to>
                                        <p:strVal val="visible"/>
                                      </p:to>
                                    </p:set>
                                    <p:animEffect transition="in" filter="barn(inVertical)">
                                      <p:cBhvr>
                                        <p:cTn id="19" dur="500"/>
                                        <p:tgtEl>
                                          <p:spTgt spid="5122"/>
                                        </p:tgtEl>
                                      </p:cBhvr>
                                    </p:animEffect>
                                  </p:childTnLst>
                                </p:cTn>
                              </p:par>
                              <p:par>
                                <p:cTn id="20" presetID="16" presetClass="entr" presetSubtype="21" fill="hold" nodeType="withEffect">
                                  <p:stCondLst>
                                    <p:cond delay="0"/>
                                  </p:stCondLst>
                                  <p:childTnLst>
                                    <p:set>
                                      <p:cBhvr>
                                        <p:cTn id="21" dur="1" fill="hold">
                                          <p:stCondLst>
                                            <p:cond delay="0"/>
                                          </p:stCondLst>
                                        </p:cTn>
                                        <p:tgtEl>
                                          <p:spTgt spid="5124"/>
                                        </p:tgtEl>
                                        <p:attrNameLst>
                                          <p:attrName>style.visibility</p:attrName>
                                        </p:attrNameLst>
                                      </p:cBhvr>
                                      <p:to>
                                        <p:strVal val="visible"/>
                                      </p:to>
                                    </p:set>
                                    <p:animEffect transition="in" filter="barn(inVertical)">
                                      <p:cBhvr>
                                        <p:cTn id="22" dur="500"/>
                                        <p:tgtEl>
                                          <p:spTgt spid="5124"/>
                                        </p:tgtEl>
                                      </p:cBhvr>
                                    </p:animEffect>
                                  </p:childTnLst>
                                </p:cTn>
                              </p:par>
                              <p:par>
                                <p:cTn id="23" presetID="16" presetClass="entr" presetSubtype="21" fill="hold" nodeType="withEffect">
                                  <p:stCondLst>
                                    <p:cond delay="0"/>
                                  </p:stCondLst>
                                  <p:childTnLst>
                                    <p:set>
                                      <p:cBhvr>
                                        <p:cTn id="24" dur="1" fill="hold">
                                          <p:stCondLst>
                                            <p:cond delay="0"/>
                                          </p:stCondLst>
                                        </p:cTn>
                                        <p:tgtEl>
                                          <p:spTgt spid="5126"/>
                                        </p:tgtEl>
                                        <p:attrNameLst>
                                          <p:attrName>style.visibility</p:attrName>
                                        </p:attrNameLst>
                                      </p:cBhvr>
                                      <p:to>
                                        <p:strVal val="visible"/>
                                      </p:to>
                                    </p:set>
                                    <p:animEffect transition="in" filter="barn(inVertical)">
                                      <p:cBhvr>
                                        <p:cTn id="25" dur="500"/>
                                        <p:tgtEl>
                                          <p:spTgt spid="5126"/>
                                        </p:tgtEl>
                                      </p:cBhvr>
                                    </p:animEffect>
                                  </p:childTnLst>
                                </p:cTn>
                              </p:par>
                              <p:par>
                                <p:cTn id="26" presetID="16" presetClass="entr" presetSubtype="21" fill="hold" nodeType="withEffect">
                                  <p:stCondLst>
                                    <p:cond delay="0"/>
                                  </p:stCondLst>
                                  <p:childTnLst>
                                    <p:set>
                                      <p:cBhvr>
                                        <p:cTn id="27" dur="1" fill="hold">
                                          <p:stCondLst>
                                            <p:cond delay="0"/>
                                          </p:stCondLst>
                                        </p:cTn>
                                        <p:tgtEl>
                                          <p:spTgt spid="5128"/>
                                        </p:tgtEl>
                                        <p:attrNameLst>
                                          <p:attrName>style.visibility</p:attrName>
                                        </p:attrNameLst>
                                      </p:cBhvr>
                                      <p:to>
                                        <p:strVal val="visible"/>
                                      </p:to>
                                    </p:set>
                                    <p:animEffect transition="in" filter="barn(inVertical)">
                                      <p:cBhvr>
                                        <p:cTn id="28" dur="500"/>
                                        <p:tgtEl>
                                          <p:spTgt spid="5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4" grpId="0"/>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7169"/>
          <p:cNvSpPr txBox="1">
            <a:spLocks noChangeArrowheads="1"/>
          </p:cNvSpPr>
          <p:nvPr/>
        </p:nvSpPr>
        <p:spPr>
          <a:xfrm>
            <a:off x="185811" y="463598"/>
            <a:ext cx="3438378" cy="47893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dist"/>
            <a:r>
              <a:rPr lang="zh-CN" altLang="en-US" sz="2800" dirty="0">
                <a:latin typeface="Arial" charset="0"/>
                <a:ea typeface="微软雅黑" pitchFamily="34" charset="-122"/>
                <a:sym typeface="Arial" charset="0"/>
              </a:rPr>
              <a:t>易发事故原因</a:t>
            </a:r>
          </a:p>
        </p:txBody>
      </p:sp>
      <p:sp>
        <p:nvSpPr>
          <p:cNvPr id="2" name="矩形 1"/>
          <p:cNvSpPr/>
          <p:nvPr/>
        </p:nvSpPr>
        <p:spPr>
          <a:xfrm>
            <a:off x="899746" y="1983840"/>
            <a:ext cx="5448886" cy="3831818"/>
          </a:xfrm>
          <a:prstGeom prst="rect">
            <a:avLst/>
          </a:prstGeom>
        </p:spPr>
        <p:txBody>
          <a:bodyPr wrap="square">
            <a:spAutoFit/>
          </a:bodyPr>
          <a:lstStyle/>
          <a:p>
            <a:pPr>
              <a:lnSpc>
                <a:spcPct val="150000"/>
              </a:lnSpc>
            </a:pPr>
            <a:r>
              <a:rPr lang="en-US" altLang="zh-CN" b="1" dirty="0">
                <a:latin typeface="Arial" charset="0"/>
                <a:ea typeface="微软雅黑" pitchFamily="34" charset="-122"/>
                <a:sym typeface="Arial" charset="0"/>
              </a:rPr>
              <a:t>⑤</a:t>
            </a:r>
            <a:r>
              <a:rPr lang="zh-CN" altLang="en-US" b="1" dirty="0">
                <a:latin typeface="Arial" charset="0"/>
                <a:ea typeface="微软雅黑" pitchFamily="34" charset="-122"/>
                <a:sym typeface="Arial" charset="0"/>
              </a:rPr>
              <a:t>不重视对从业人员的培训（后面讲到）</a:t>
            </a:r>
          </a:p>
          <a:p>
            <a:pPr>
              <a:lnSpc>
                <a:spcPct val="150000"/>
              </a:lnSpc>
            </a:pPr>
            <a:r>
              <a:rPr lang="en-US" altLang="zh-CN" b="1" dirty="0">
                <a:latin typeface="Arial" charset="0"/>
                <a:ea typeface="微软雅黑" pitchFamily="34" charset="-122"/>
                <a:sym typeface="Arial" charset="0"/>
              </a:rPr>
              <a:t>⑥</a:t>
            </a:r>
            <a:r>
              <a:rPr lang="zh-CN" altLang="en-US" b="1" dirty="0">
                <a:latin typeface="Arial" charset="0"/>
                <a:ea typeface="微软雅黑" pitchFamily="34" charset="-122"/>
                <a:sym typeface="Arial" charset="0"/>
              </a:rPr>
              <a:t>不想加大安全投入</a:t>
            </a:r>
          </a:p>
          <a:p>
            <a:pPr>
              <a:lnSpc>
                <a:spcPct val="150000"/>
              </a:lnSpc>
            </a:pPr>
            <a:r>
              <a:rPr lang="zh-CN" altLang="en-US" dirty="0">
                <a:latin typeface="Arial" charset="0"/>
                <a:ea typeface="微软雅黑" pitchFamily="34" charset="-122"/>
                <a:sym typeface="Arial" charset="0"/>
              </a:rPr>
              <a:t>由于当前我国大的经济环境不好，有的企业经营出现暂时困难，因此不想在安全生产方面加大投入。这种想法我们可以理解，但不能苟同。安全投入可以量力而行，但不能停止</a:t>
            </a:r>
            <a:r>
              <a:rPr lang="zh-CN" altLang="en-US">
                <a:latin typeface="Arial" charset="0"/>
                <a:ea typeface="微软雅黑" pitchFamily="34" charset="-122"/>
                <a:sym typeface="Arial" charset="0"/>
              </a:rPr>
              <a:t>。设备</a:t>
            </a:r>
            <a:r>
              <a:rPr lang="en-US" altLang="zh-CN">
                <a:latin typeface="Arial" charset="0"/>
                <a:ea typeface="微软雅黑" pitchFamily="34" charset="-122"/>
                <a:sym typeface="Arial" charset="0"/>
              </a:rPr>
              <a:t>[</a:t>
            </a:r>
            <a:r>
              <a:rPr lang="zh-CN" altLang="en-US">
                <a:latin typeface="Arial" charset="0"/>
                <a:ea typeface="微软雅黑" pitchFamily="34" charset="-122"/>
                <a:sym typeface="Arial" charset="0"/>
              </a:rPr>
              <a:t>获取资料咨询微信：</a:t>
            </a:r>
            <a:r>
              <a:rPr lang="en-US" altLang="zh-CN">
                <a:latin typeface="Arial" charset="0"/>
                <a:ea typeface="微软雅黑" pitchFamily="34" charset="-122"/>
                <a:sym typeface="Arial" charset="0"/>
              </a:rPr>
              <a:t>ansyingsj1]</a:t>
            </a:r>
            <a:r>
              <a:rPr lang="zh-CN" altLang="en-US">
                <a:latin typeface="Arial" charset="0"/>
                <a:ea typeface="微软雅黑" pitchFamily="34" charset="-122"/>
                <a:sym typeface="Arial" charset="0"/>
              </a:rPr>
              <a:t>在</a:t>
            </a:r>
            <a:r>
              <a:rPr lang="zh-CN" altLang="en-US" dirty="0">
                <a:latin typeface="Arial" charset="0"/>
                <a:ea typeface="微软雅黑" pitchFamily="34" charset="-122"/>
                <a:sym typeface="Arial" charset="0"/>
              </a:rPr>
              <a:t>运行的过程中，终是要损耗、损坏、维修，人员要培训，这些基本的投入是要有的。安全投入可以保证企业的潜在效益。</a:t>
            </a:r>
          </a:p>
        </p:txBody>
      </p:sp>
      <p:sp>
        <p:nvSpPr>
          <p:cNvPr id="4" name="椭圆 3"/>
          <p:cNvSpPr/>
          <p:nvPr/>
        </p:nvSpPr>
        <p:spPr>
          <a:xfrm>
            <a:off x="7160455" y="-414997"/>
            <a:ext cx="7216727" cy="7272997"/>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charset="0"/>
              <a:ea typeface="微软雅黑" pitchFamily="34" charset="-122"/>
              <a:sym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right)">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LIDE.VECTOR" val="1af76d3f-fb86-439a-965c-d8a824538d15"/>
</p:tagLst>
</file>

<file path=ppt/theme/theme1.xml><?xml version="1.0" encoding="utf-8"?>
<a:theme xmlns:a="http://schemas.openxmlformats.org/drawingml/2006/main" name="获取资料咨询微信：ansyingsj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阿里普惠">
      <a:majorFont>
        <a:latin typeface="阿里巴巴普惠体 M"/>
        <a:ea typeface="阿里巴巴普惠体 M"/>
        <a:cs typeface=""/>
      </a:majorFont>
      <a:minorFont>
        <a:latin typeface="华文中宋"/>
        <a:ea typeface="阿里巴巴普惠体 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获取资料咨询微信：ansyingsj1">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1740</Words>
  <Application>Microsoft Office PowerPoint</Application>
  <PresentationFormat>宽屏</PresentationFormat>
  <Paragraphs>142</Paragraphs>
  <Slides>17</Slides>
  <Notes>17</Notes>
  <HiddenSlides>0</HiddenSlides>
  <MMClips>0</MMClips>
  <ScaleCrop>false</ScaleCrop>
  <HeadingPairs>
    <vt:vector size="6" baseType="variant">
      <vt:variant>
        <vt:lpstr>已用的字体</vt:lpstr>
      </vt:variant>
      <vt:variant>
        <vt:i4>4</vt:i4>
      </vt:variant>
      <vt:variant>
        <vt:lpstr>主题</vt:lpstr>
      </vt:variant>
      <vt:variant>
        <vt:i4>2</vt:i4>
      </vt:variant>
      <vt:variant>
        <vt:lpstr>幻灯片标题</vt:lpstr>
      </vt:variant>
      <vt:variant>
        <vt:i4>17</vt:i4>
      </vt:variant>
    </vt:vector>
  </HeadingPairs>
  <TitlesOfParts>
    <vt:vector size="23" baseType="lpstr">
      <vt:lpstr>等线</vt:lpstr>
      <vt:lpstr>华文中宋</vt:lpstr>
      <vt:lpstr>Arial</vt:lpstr>
      <vt:lpstr>Wingdings</vt:lpstr>
      <vt:lpstr>获取资料咨询微信：ansyingsj1​​</vt:lpstr>
      <vt:lpstr>获取资料咨询微信：ansyingsj1</vt:lpstr>
      <vt:lpstr>PowerPoint 演示文稿</vt:lpstr>
      <vt:lpstr>Contents</vt:lpstr>
      <vt:lpstr>PowerPoint 演示文稿</vt:lpstr>
      <vt:lpstr>易生的事故和隐患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安应vs安全人联盟</dc:title>
  <dc:subject>获取资料咨询微信：ansyingsj1</dc:subject>
  <dc:creator>安应ansying.com</dc:creator>
  <cp:keywords>安应</cp:keywords>
  <dc:description>获取资料咨询微信：ansyingsj1</dc:description>
  <cp:lastModifiedBy>Administrator</cp:lastModifiedBy>
  <cp:revision>1</cp:revision>
  <dcterms:created xsi:type="dcterms:W3CDTF">1900-01-01T00:00:00Z</dcterms:created>
  <dcterms:modified xsi:type="dcterms:W3CDTF">2020-03-12T12:49:58Z</dcterms:modified>
  <cp:category>EHS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2052-10.6.2</vt:lpwstr>
  </property>
</Properties>
</file>